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2800" dirty="0" smtClean="0"/>
              <a:t>MENGANALISIS PASAR KONSUMEN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5493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JATMIKO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TEKNIK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EMB 914</a:t>
            </a:r>
            <a:endParaRPr lang="en-US" sz="2000" dirty="0" smtClean="0"/>
          </a:p>
          <a:p>
            <a:endParaRPr lang="id-ID" sz="2000" dirty="0" smtClean="0"/>
          </a:p>
          <a:p>
            <a:r>
              <a:rPr lang="en-US" sz="2000" dirty="0" smtClean="0"/>
              <a:t>MANAJEMEN PEMASARAN</a:t>
            </a:r>
          </a:p>
          <a:p>
            <a:endParaRPr lang="en-US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Pribadi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000" dirty="0" err="1"/>
              <a:t>Umur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Tahap</a:t>
            </a:r>
            <a:r>
              <a:rPr lang="en-US" sz="2000" dirty="0"/>
              <a:t> </a:t>
            </a:r>
            <a:r>
              <a:rPr lang="en-US" sz="2000" dirty="0" err="1"/>
              <a:t>Daur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endParaRPr lang="en-US" sz="2000" dirty="0"/>
          </a:p>
          <a:p>
            <a:pPr>
              <a:buNone/>
              <a:defRPr/>
            </a:pPr>
            <a:r>
              <a:rPr lang="en-US" sz="2000" dirty="0"/>
              <a:t>	</a:t>
            </a:r>
            <a:r>
              <a:rPr lang="en-US" sz="2000" dirty="0" err="1"/>
              <a:t>Tahap</a:t>
            </a:r>
            <a:r>
              <a:rPr lang="en-US" sz="2000" dirty="0"/>
              <a:t> </a:t>
            </a:r>
            <a:r>
              <a:rPr lang="en-US" sz="2000" dirty="0" err="1"/>
              <a:t>Daur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: </a:t>
            </a:r>
            <a:r>
              <a:rPr lang="en-US" sz="2000" dirty="0" err="1"/>
              <a:t>tahap-tahap</a:t>
            </a:r>
            <a:r>
              <a:rPr lang="en-US" sz="2000" dirty="0"/>
              <a:t> yang </a:t>
            </a:r>
            <a:r>
              <a:rPr lang="en-US" sz="2000" dirty="0" err="1"/>
              <a:t>mingkin</a:t>
            </a:r>
            <a:r>
              <a:rPr lang="en-US" sz="2000" dirty="0"/>
              <a:t> </a:t>
            </a:r>
            <a:r>
              <a:rPr lang="en-US" sz="2000" dirty="0" err="1"/>
              <a:t>dilalui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keluargasesuai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kedewasaannya</a:t>
            </a:r>
            <a:r>
              <a:rPr lang="en-US" sz="2000" dirty="0"/>
              <a:t>.</a:t>
            </a:r>
          </a:p>
          <a:p>
            <a:pPr>
              <a:defRPr/>
            </a:pPr>
            <a:r>
              <a:rPr lang="en-US" sz="2000" dirty="0" err="1"/>
              <a:t>Pekerjaan</a:t>
            </a:r>
            <a:r>
              <a:rPr lang="en-US" sz="2000" dirty="0"/>
              <a:t> </a:t>
            </a:r>
          </a:p>
          <a:p>
            <a:pPr>
              <a:buNone/>
              <a:defRPr/>
            </a:pPr>
            <a:r>
              <a:rPr lang="en-US" sz="2000" dirty="0"/>
              <a:t>	</a:t>
            </a:r>
            <a:r>
              <a:rPr lang="en-US" sz="2000" dirty="0" err="1"/>
              <a:t>Pekerjaan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pembelian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jasa</a:t>
            </a:r>
            <a:r>
              <a:rPr lang="en-US" sz="2000" dirty="0"/>
              <a:t>.</a:t>
            </a:r>
          </a:p>
          <a:p>
            <a:pPr>
              <a:defRPr/>
            </a:pPr>
            <a:r>
              <a:rPr lang="en-US" sz="2000" dirty="0" err="1"/>
              <a:t>Situasi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endParaRPr lang="en-US" sz="2000" dirty="0"/>
          </a:p>
          <a:p>
            <a:pPr>
              <a:buNone/>
              <a:defRPr/>
            </a:pPr>
            <a:r>
              <a:rPr lang="en-US" sz="2000" dirty="0"/>
              <a:t>	</a:t>
            </a:r>
            <a:r>
              <a:rPr lang="en-US" sz="2000" dirty="0" err="1"/>
              <a:t>Situasi</a:t>
            </a:r>
            <a:r>
              <a:rPr lang="en-US" sz="2000" dirty="0"/>
              <a:t> </a:t>
            </a:r>
            <a:r>
              <a:rPr lang="en-US" sz="2000" dirty="0" err="1"/>
              <a:t>perekonomian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: </a:t>
            </a:r>
            <a:r>
              <a:rPr lang="en-US" sz="2000" dirty="0" err="1"/>
              <a:t>pendapatan</a:t>
            </a:r>
            <a:r>
              <a:rPr lang="en-US" sz="2000" dirty="0"/>
              <a:t> </a:t>
            </a:r>
            <a:r>
              <a:rPr lang="en-US" sz="2000" dirty="0" err="1"/>
              <a:t>pribadi</a:t>
            </a:r>
            <a:r>
              <a:rPr lang="en-US" sz="2000" dirty="0"/>
              <a:t>, </a:t>
            </a:r>
            <a:r>
              <a:rPr lang="en-US" sz="2000" dirty="0" err="1"/>
              <a:t>tabungan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Gaya </a:t>
            </a:r>
            <a:r>
              <a:rPr lang="en-US" sz="2000" dirty="0" err="1"/>
              <a:t>Hidup</a:t>
            </a:r>
            <a:endParaRPr lang="en-US" sz="2000" dirty="0"/>
          </a:p>
          <a:p>
            <a:pPr>
              <a:buNone/>
              <a:defRPr/>
            </a:pPr>
            <a:r>
              <a:rPr lang="en-US" sz="2000" dirty="0"/>
              <a:t>	</a:t>
            </a:r>
            <a:r>
              <a:rPr lang="en-US" sz="2000" dirty="0" err="1"/>
              <a:t>Pola</a:t>
            </a:r>
            <a:r>
              <a:rPr lang="en-US" sz="2000" dirty="0"/>
              <a:t> </a:t>
            </a:r>
            <a:r>
              <a:rPr lang="en-US" sz="2000" dirty="0" err="1"/>
              <a:t>kehidupan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yang </a:t>
            </a:r>
            <a:r>
              <a:rPr lang="en-US" sz="2000" dirty="0" err="1"/>
              <a:t>diwujudkan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, </a:t>
            </a:r>
            <a:r>
              <a:rPr lang="en-US" sz="2000" dirty="0" err="1"/>
              <a:t>minat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opini</a:t>
            </a:r>
            <a:r>
              <a:rPr lang="en-US" sz="2000" dirty="0"/>
              <a:t>.</a:t>
            </a:r>
          </a:p>
          <a:p>
            <a:pPr>
              <a:defRPr/>
            </a:pPr>
            <a:r>
              <a:rPr lang="en-US" sz="2000" dirty="0" err="1"/>
              <a:t>Kepribadian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endParaRPr lang="en-US" sz="2000" dirty="0"/>
          </a:p>
          <a:p>
            <a:pPr lvl="1">
              <a:defRPr/>
            </a:pPr>
            <a:r>
              <a:rPr lang="en-US" sz="2000" dirty="0" err="1"/>
              <a:t>Karakteristik</a:t>
            </a:r>
            <a:r>
              <a:rPr lang="en-US" sz="2000" dirty="0"/>
              <a:t> </a:t>
            </a:r>
            <a:r>
              <a:rPr lang="en-US" sz="2000" dirty="0" err="1"/>
              <a:t>psikologi</a:t>
            </a:r>
            <a:r>
              <a:rPr lang="en-US" sz="2000" dirty="0"/>
              <a:t> </a:t>
            </a:r>
            <a:r>
              <a:rPr lang="en-US" sz="2000" dirty="0" err="1"/>
              <a:t>unik</a:t>
            </a:r>
            <a:r>
              <a:rPr lang="en-US" sz="2000" dirty="0"/>
              <a:t> yang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respon</a:t>
            </a:r>
            <a:r>
              <a:rPr lang="en-US" sz="2000" dirty="0"/>
              <a:t> yang </a:t>
            </a:r>
            <a:r>
              <a:rPr lang="en-US" sz="2000" dirty="0" err="1"/>
              <a:t>relatif</a:t>
            </a:r>
            <a:r>
              <a:rPr lang="en-US" sz="2000" dirty="0"/>
              <a:t> </a:t>
            </a:r>
            <a:r>
              <a:rPr lang="en-US" sz="2000" dirty="0" err="1"/>
              <a:t>konsisten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bertahan</a:t>
            </a:r>
            <a:r>
              <a:rPr lang="en-US" sz="2000" dirty="0"/>
              <a:t> lama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endParaRPr lang="en-US" sz="2000" dirty="0"/>
          </a:p>
          <a:p>
            <a:pPr lvl="1">
              <a:defRPr/>
            </a:pP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Pemikiran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: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dimiliki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kontribusi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mencerminkan</a:t>
            </a:r>
            <a:r>
              <a:rPr lang="en-US" sz="2000" dirty="0"/>
              <a:t> </a:t>
            </a:r>
            <a:r>
              <a:rPr lang="en-US" sz="2000" dirty="0" err="1"/>
              <a:t>identitas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endParaRPr lang="en-US" sz="19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Pribadi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000" dirty="0" err="1"/>
              <a:t>Umur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Tahap</a:t>
            </a:r>
            <a:r>
              <a:rPr lang="en-US" sz="2000" dirty="0"/>
              <a:t> </a:t>
            </a:r>
            <a:r>
              <a:rPr lang="en-US" sz="2000" dirty="0" err="1"/>
              <a:t>Daur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endParaRPr lang="en-US" sz="2000" dirty="0"/>
          </a:p>
          <a:p>
            <a:pPr>
              <a:buNone/>
              <a:defRPr/>
            </a:pPr>
            <a:r>
              <a:rPr lang="en-US" sz="2000" dirty="0"/>
              <a:t>	</a:t>
            </a:r>
            <a:r>
              <a:rPr lang="en-US" sz="2000" dirty="0" err="1"/>
              <a:t>Tahap</a:t>
            </a:r>
            <a:r>
              <a:rPr lang="en-US" sz="2000" dirty="0"/>
              <a:t> </a:t>
            </a:r>
            <a:r>
              <a:rPr lang="en-US" sz="2000" dirty="0" err="1"/>
              <a:t>Daur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: </a:t>
            </a:r>
            <a:r>
              <a:rPr lang="en-US" sz="2000" dirty="0" err="1"/>
              <a:t>tahap-tahap</a:t>
            </a:r>
            <a:r>
              <a:rPr lang="en-US" sz="2000" dirty="0"/>
              <a:t> yang </a:t>
            </a:r>
            <a:r>
              <a:rPr lang="en-US" sz="2000" dirty="0" err="1"/>
              <a:t>mingkin</a:t>
            </a:r>
            <a:r>
              <a:rPr lang="en-US" sz="2000" dirty="0"/>
              <a:t> </a:t>
            </a:r>
            <a:r>
              <a:rPr lang="en-US" sz="2000" dirty="0" err="1"/>
              <a:t>dilalui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keluargasesuai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kedewasaannya</a:t>
            </a:r>
            <a:r>
              <a:rPr lang="en-US" sz="2000" dirty="0"/>
              <a:t>.</a:t>
            </a:r>
          </a:p>
          <a:p>
            <a:pPr>
              <a:defRPr/>
            </a:pPr>
            <a:r>
              <a:rPr lang="en-US" sz="2000" dirty="0" err="1"/>
              <a:t>Pekerjaan</a:t>
            </a:r>
            <a:r>
              <a:rPr lang="en-US" sz="2000" dirty="0"/>
              <a:t> </a:t>
            </a:r>
          </a:p>
          <a:p>
            <a:pPr>
              <a:buNone/>
              <a:defRPr/>
            </a:pPr>
            <a:r>
              <a:rPr lang="en-US" sz="2000" dirty="0"/>
              <a:t>	</a:t>
            </a:r>
            <a:r>
              <a:rPr lang="en-US" sz="2000" dirty="0" err="1"/>
              <a:t>Pekerjaan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pembelian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jasa</a:t>
            </a:r>
            <a:r>
              <a:rPr lang="en-US" sz="2000" dirty="0"/>
              <a:t>.</a:t>
            </a:r>
          </a:p>
          <a:p>
            <a:pPr>
              <a:defRPr/>
            </a:pPr>
            <a:r>
              <a:rPr lang="en-US" sz="2000" dirty="0" err="1"/>
              <a:t>Situasi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endParaRPr lang="en-US" sz="2000" dirty="0"/>
          </a:p>
          <a:p>
            <a:pPr>
              <a:buNone/>
              <a:defRPr/>
            </a:pPr>
            <a:r>
              <a:rPr lang="en-US" sz="2000" dirty="0"/>
              <a:t>	</a:t>
            </a:r>
            <a:r>
              <a:rPr lang="en-US" sz="2000" dirty="0" err="1"/>
              <a:t>Situasi</a:t>
            </a:r>
            <a:r>
              <a:rPr lang="en-US" sz="2000" dirty="0"/>
              <a:t> </a:t>
            </a:r>
            <a:r>
              <a:rPr lang="en-US" sz="2000" dirty="0" err="1"/>
              <a:t>perekonomian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: </a:t>
            </a:r>
            <a:r>
              <a:rPr lang="en-US" sz="2000" dirty="0" err="1"/>
              <a:t>pendapatan</a:t>
            </a:r>
            <a:r>
              <a:rPr lang="en-US" sz="2000" dirty="0"/>
              <a:t> </a:t>
            </a:r>
            <a:r>
              <a:rPr lang="en-US" sz="2000" dirty="0" err="1"/>
              <a:t>pribadi</a:t>
            </a:r>
            <a:r>
              <a:rPr lang="en-US" sz="2000" dirty="0"/>
              <a:t>, </a:t>
            </a:r>
            <a:r>
              <a:rPr lang="en-US" sz="2000" dirty="0" err="1"/>
              <a:t>tabungan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Gaya </a:t>
            </a:r>
            <a:r>
              <a:rPr lang="en-US" sz="2000" dirty="0" err="1"/>
              <a:t>Hidup</a:t>
            </a:r>
            <a:endParaRPr lang="en-US" sz="2000" dirty="0"/>
          </a:p>
          <a:p>
            <a:pPr>
              <a:buNone/>
              <a:defRPr/>
            </a:pPr>
            <a:r>
              <a:rPr lang="en-US" sz="2000" dirty="0"/>
              <a:t>	</a:t>
            </a:r>
            <a:r>
              <a:rPr lang="en-US" sz="2000" dirty="0" err="1"/>
              <a:t>Pola</a:t>
            </a:r>
            <a:r>
              <a:rPr lang="en-US" sz="2000" dirty="0"/>
              <a:t> </a:t>
            </a:r>
            <a:r>
              <a:rPr lang="en-US" sz="2000" dirty="0" err="1"/>
              <a:t>kehidupan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yang </a:t>
            </a:r>
            <a:r>
              <a:rPr lang="en-US" sz="2000" dirty="0" err="1"/>
              <a:t>diwujudkan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, </a:t>
            </a:r>
            <a:r>
              <a:rPr lang="en-US" sz="2000" dirty="0" err="1"/>
              <a:t>minat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opini</a:t>
            </a:r>
            <a:r>
              <a:rPr lang="en-US" sz="2000" dirty="0"/>
              <a:t>.</a:t>
            </a:r>
          </a:p>
          <a:p>
            <a:pPr>
              <a:defRPr/>
            </a:pPr>
            <a:r>
              <a:rPr lang="en-US" sz="2000" dirty="0" err="1"/>
              <a:t>Kepribadian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endParaRPr lang="en-US" sz="2000" dirty="0"/>
          </a:p>
          <a:p>
            <a:pPr lvl="1">
              <a:defRPr/>
            </a:pPr>
            <a:r>
              <a:rPr lang="en-US" sz="2000" dirty="0" err="1"/>
              <a:t>Karakteristik</a:t>
            </a:r>
            <a:r>
              <a:rPr lang="en-US" sz="2000" dirty="0"/>
              <a:t> </a:t>
            </a:r>
            <a:r>
              <a:rPr lang="en-US" sz="2000" dirty="0" err="1"/>
              <a:t>psikologi</a:t>
            </a:r>
            <a:r>
              <a:rPr lang="en-US" sz="2000" dirty="0"/>
              <a:t> </a:t>
            </a:r>
            <a:r>
              <a:rPr lang="en-US" sz="2000" dirty="0" err="1"/>
              <a:t>unik</a:t>
            </a:r>
            <a:r>
              <a:rPr lang="en-US" sz="2000" dirty="0"/>
              <a:t> yang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respon</a:t>
            </a:r>
            <a:r>
              <a:rPr lang="en-US" sz="2000" dirty="0"/>
              <a:t> yang </a:t>
            </a:r>
            <a:r>
              <a:rPr lang="en-US" sz="2000" dirty="0" err="1"/>
              <a:t>relatif</a:t>
            </a:r>
            <a:r>
              <a:rPr lang="en-US" sz="2000" dirty="0"/>
              <a:t> </a:t>
            </a:r>
            <a:r>
              <a:rPr lang="en-US" sz="2000" dirty="0" err="1"/>
              <a:t>konsisten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bertahan</a:t>
            </a:r>
            <a:r>
              <a:rPr lang="en-US" sz="2000" dirty="0"/>
              <a:t> lama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endParaRPr lang="en-US" sz="2000" dirty="0"/>
          </a:p>
          <a:p>
            <a:pPr lvl="1">
              <a:defRPr/>
            </a:pP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Pemikiran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: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dimiliki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kontribusi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mencerminkan</a:t>
            </a:r>
            <a:r>
              <a:rPr lang="en-US" sz="2000" dirty="0"/>
              <a:t> </a:t>
            </a:r>
            <a:r>
              <a:rPr lang="en-US" sz="2000" dirty="0" err="1"/>
              <a:t>identitas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endParaRPr lang="en-US" sz="19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41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Psikologis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100" dirty="0" err="1"/>
              <a:t>Motivasi</a:t>
            </a:r>
            <a:endParaRPr lang="en-US" sz="2100" dirty="0"/>
          </a:p>
          <a:p>
            <a:pPr>
              <a:buNone/>
              <a:defRPr/>
            </a:pPr>
            <a:r>
              <a:rPr lang="en-US" sz="2100" dirty="0"/>
              <a:t>	</a:t>
            </a:r>
            <a:r>
              <a:rPr lang="en-US" sz="2100" dirty="0" err="1"/>
              <a:t>Kebutuhan</a:t>
            </a:r>
            <a:r>
              <a:rPr lang="en-US" sz="2100" dirty="0"/>
              <a:t> yang </a:t>
            </a:r>
            <a:r>
              <a:rPr lang="en-US" sz="2100" dirty="0" err="1"/>
              <a:t>cukup</a:t>
            </a:r>
            <a:r>
              <a:rPr lang="en-US" sz="2100" dirty="0"/>
              <a:t> </a:t>
            </a:r>
            <a:r>
              <a:rPr lang="en-US" sz="2100" dirty="0" err="1"/>
              <a:t>menekan</a:t>
            </a:r>
            <a:r>
              <a:rPr lang="en-US" sz="2100" dirty="0"/>
              <a:t>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mengarahkan</a:t>
            </a:r>
            <a:r>
              <a:rPr lang="en-US" sz="2100" dirty="0"/>
              <a:t> </a:t>
            </a:r>
            <a:r>
              <a:rPr lang="en-US" sz="2100" dirty="0" err="1"/>
              <a:t>seseorang</a:t>
            </a:r>
            <a:r>
              <a:rPr lang="en-US" sz="2100" dirty="0"/>
              <a:t> </a:t>
            </a:r>
            <a:r>
              <a:rPr lang="en-US" sz="2100" dirty="0" err="1"/>
              <a:t>mencari</a:t>
            </a:r>
            <a:r>
              <a:rPr lang="en-US" sz="2100" dirty="0"/>
              <a:t> </a:t>
            </a:r>
            <a:r>
              <a:rPr lang="en-US" sz="2100" dirty="0" err="1"/>
              <a:t>cara</a:t>
            </a:r>
            <a:r>
              <a:rPr lang="en-US" sz="2100" dirty="0"/>
              <a:t>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memuaskan</a:t>
            </a:r>
            <a:r>
              <a:rPr lang="en-US" sz="2100" dirty="0"/>
              <a:t> </a:t>
            </a:r>
            <a:r>
              <a:rPr lang="en-US" sz="2100" dirty="0" err="1"/>
              <a:t>kebutuhan</a:t>
            </a:r>
            <a:r>
              <a:rPr lang="en-US" sz="2100" dirty="0"/>
              <a:t> </a:t>
            </a:r>
            <a:r>
              <a:rPr lang="en-US" sz="2100" dirty="0" err="1"/>
              <a:t>tadi</a:t>
            </a:r>
            <a:r>
              <a:rPr lang="en-US" sz="2100" dirty="0"/>
              <a:t>.</a:t>
            </a:r>
          </a:p>
          <a:p>
            <a:pPr>
              <a:defRPr/>
            </a:pPr>
            <a:r>
              <a:rPr lang="en-US" sz="2100" dirty="0" err="1"/>
              <a:t>Persepsi</a:t>
            </a:r>
            <a:endParaRPr lang="en-US" sz="2100" dirty="0"/>
          </a:p>
          <a:p>
            <a:pPr>
              <a:buNone/>
              <a:defRPr/>
            </a:pPr>
            <a:r>
              <a:rPr lang="en-US" sz="2100" dirty="0"/>
              <a:t>	Proses yang </a:t>
            </a:r>
            <a:r>
              <a:rPr lang="en-US" sz="2100" dirty="0" err="1"/>
              <a:t>dilalui</a:t>
            </a:r>
            <a:r>
              <a:rPr lang="en-US" sz="2100" dirty="0"/>
              <a:t> </a:t>
            </a:r>
            <a:r>
              <a:rPr lang="en-US" sz="2100" dirty="0" err="1"/>
              <a:t>seseorang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memilih</a:t>
            </a:r>
            <a:r>
              <a:rPr lang="en-US" sz="2100" dirty="0"/>
              <a:t>, </a:t>
            </a:r>
            <a:r>
              <a:rPr lang="en-US" sz="2100" dirty="0" err="1"/>
              <a:t>mengorganisasikan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menginterpretasikan</a:t>
            </a:r>
            <a:r>
              <a:rPr lang="en-US" sz="2100" dirty="0"/>
              <a:t> </a:t>
            </a:r>
            <a:r>
              <a:rPr lang="en-US" sz="2100" dirty="0" err="1"/>
              <a:t>informasi</a:t>
            </a:r>
            <a:r>
              <a:rPr lang="en-US" sz="2100" dirty="0"/>
              <a:t> </a:t>
            </a:r>
            <a:r>
              <a:rPr lang="en-US" sz="2100" dirty="0" err="1"/>
              <a:t>guna</a:t>
            </a:r>
            <a:r>
              <a:rPr lang="en-US" sz="2100" dirty="0"/>
              <a:t> </a:t>
            </a:r>
            <a:r>
              <a:rPr lang="en-US" sz="2100" dirty="0" err="1"/>
              <a:t>membentuk</a:t>
            </a:r>
            <a:r>
              <a:rPr lang="en-US" sz="2100" dirty="0"/>
              <a:t> </a:t>
            </a:r>
            <a:r>
              <a:rPr lang="en-US" sz="2100" dirty="0" err="1"/>
              <a:t>gambaran</a:t>
            </a:r>
            <a:r>
              <a:rPr lang="en-US" sz="2100" dirty="0"/>
              <a:t> yang </a:t>
            </a:r>
            <a:r>
              <a:rPr lang="en-US" sz="2100" dirty="0" err="1"/>
              <a:t>berarti</a:t>
            </a:r>
            <a:r>
              <a:rPr lang="en-US" sz="2100" dirty="0"/>
              <a:t> </a:t>
            </a:r>
            <a:r>
              <a:rPr lang="en-US" sz="2100" dirty="0" err="1"/>
              <a:t>mengenai</a:t>
            </a:r>
            <a:r>
              <a:rPr lang="en-US" sz="2100" dirty="0"/>
              <a:t> </a:t>
            </a:r>
            <a:r>
              <a:rPr lang="en-US" sz="2100" dirty="0" err="1"/>
              <a:t>dunia</a:t>
            </a:r>
            <a:r>
              <a:rPr lang="en-US" sz="2100" dirty="0"/>
              <a:t>.</a:t>
            </a:r>
          </a:p>
          <a:p>
            <a:pPr lvl="1">
              <a:defRPr/>
            </a:pPr>
            <a:r>
              <a:rPr lang="en-US" sz="1900" dirty="0" err="1"/>
              <a:t>Perhatian</a:t>
            </a:r>
            <a:r>
              <a:rPr lang="en-US" sz="1900" dirty="0"/>
              <a:t> </a:t>
            </a:r>
            <a:r>
              <a:rPr lang="en-US" sz="1900" dirty="0" err="1"/>
              <a:t>Selektif</a:t>
            </a:r>
            <a:endParaRPr lang="en-US" sz="1900" dirty="0"/>
          </a:p>
          <a:p>
            <a:pPr lvl="1">
              <a:buNone/>
              <a:defRPr/>
            </a:pPr>
            <a:r>
              <a:rPr lang="en-US" sz="1900" dirty="0"/>
              <a:t>	</a:t>
            </a:r>
            <a:r>
              <a:rPr lang="en-US" sz="1900" dirty="0" err="1"/>
              <a:t>Kecenderungan</a:t>
            </a:r>
            <a:r>
              <a:rPr lang="en-US" sz="1900" dirty="0"/>
              <a:t> </a:t>
            </a:r>
            <a:r>
              <a:rPr lang="en-US" sz="1900" dirty="0" err="1"/>
              <a:t>bagi</a:t>
            </a:r>
            <a:r>
              <a:rPr lang="en-US" sz="1900" dirty="0"/>
              <a:t> </a:t>
            </a:r>
            <a:r>
              <a:rPr lang="en-US" sz="1900" dirty="0" err="1"/>
              <a:t>manusia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menyaring</a:t>
            </a:r>
            <a:r>
              <a:rPr lang="en-US" sz="1900" dirty="0"/>
              <a:t> </a:t>
            </a:r>
            <a:r>
              <a:rPr lang="en-US" sz="1900" dirty="0" err="1"/>
              <a:t>sebagian</a:t>
            </a:r>
            <a:r>
              <a:rPr lang="en-US" sz="1900" dirty="0"/>
              <a:t> </a:t>
            </a:r>
            <a:r>
              <a:rPr lang="en-US" sz="1900" dirty="0" err="1"/>
              <a:t>besar</a:t>
            </a:r>
            <a:r>
              <a:rPr lang="en-US" sz="1900" dirty="0"/>
              <a:t> </a:t>
            </a:r>
            <a:r>
              <a:rPr lang="en-US" sz="1900" dirty="0" err="1"/>
              <a:t>informasi</a:t>
            </a:r>
            <a:r>
              <a:rPr lang="en-US" sz="1900" dirty="0"/>
              <a:t> yang </a:t>
            </a:r>
            <a:r>
              <a:rPr lang="en-US" sz="1900" dirty="0" err="1"/>
              <a:t>mereka</a:t>
            </a:r>
            <a:r>
              <a:rPr lang="en-US" sz="1900" dirty="0"/>
              <a:t> </a:t>
            </a:r>
            <a:r>
              <a:rPr lang="en-US" sz="1900" dirty="0" err="1"/>
              <a:t>hadapi</a:t>
            </a:r>
            <a:endParaRPr lang="en-US" sz="1900" dirty="0"/>
          </a:p>
          <a:p>
            <a:pPr lvl="1">
              <a:defRPr/>
            </a:pPr>
            <a:r>
              <a:rPr lang="en-US" sz="1900" dirty="0" err="1"/>
              <a:t>Distorsi</a:t>
            </a:r>
            <a:r>
              <a:rPr lang="en-US" sz="1900" dirty="0"/>
              <a:t> </a:t>
            </a:r>
            <a:r>
              <a:rPr lang="en-US" sz="1900" dirty="0" err="1"/>
              <a:t>Selektif</a:t>
            </a:r>
            <a:endParaRPr lang="en-US" sz="1900" dirty="0"/>
          </a:p>
          <a:p>
            <a:pPr lvl="1">
              <a:buNone/>
              <a:defRPr/>
            </a:pPr>
            <a:r>
              <a:rPr lang="en-US" sz="1900" dirty="0"/>
              <a:t>	</a:t>
            </a:r>
            <a:r>
              <a:rPr lang="en-US" sz="1900" dirty="0" err="1"/>
              <a:t>Kecenderungan</a:t>
            </a:r>
            <a:r>
              <a:rPr lang="en-US" sz="1900" dirty="0"/>
              <a:t> </a:t>
            </a:r>
            <a:r>
              <a:rPr lang="en-US" sz="1900" dirty="0" err="1"/>
              <a:t>seorang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menginterpretasikan</a:t>
            </a:r>
            <a:r>
              <a:rPr lang="en-US" sz="1900" dirty="0"/>
              <a:t> </a:t>
            </a:r>
            <a:r>
              <a:rPr lang="en-US" sz="1900" dirty="0" err="1"/>
              <a:t>informasi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cara</a:t>
            </a:r>
            <a:r>
              <a:rPr lang="en-US" sz="1900" dirty="0"/>
              <a:t> yang </a:t>
            </a:r>
            <a:r>
              <a:rPr lang="en-US" sz="1900" dirty="0" err="1"/>
              <a:t>akan</a:t>
            </a:r>
            <a:r>
              <a:rPr lang="en-US" sz="1900" dirty="0"/>
              <a:t> </a:t>
            </a:r>
            <a:r>
              <a:rPr lang="en-US" sz="1900" dirty="0" err="1"/>
              <a:t>mendukungapa</a:t>
            </a:r>
            <a:r>
              <a:rPr lang="en-US" sz="1900" dirty="0"/>
              <a:t> yang </a:t>
            </a:r>
            <a:r>
              <a:rPr lang="en-US" sz="1900" dirty="0" err="1"/>
              <a:t>telah</a:t>
            </a:r>
            <a:r>
              <a:rPr lang="en-US" sz="1900" dirty="0"/>
              <a:t> </a:t>
            </a:r>
            <a:r>
              <a:rPr lang="en-US" sz="1900" dirty="0" err="1"/>
              <a:t>mereka</a:t>
            </a:r>
            <a:r>
              <a:rPr lang="en-US" sz="1900" dirty="0"/>
              <a:t> </a:t>
            </a:r>
            <a:r>
              <a:rPr lang="en-US" sz="1900" dirty="0" err="1"/>
              <a:t>yakini</a:t>
            </a:r>
            <a:r>
              <a:rPr lang="en-US" sz="1900" dirty="0"/>
              <a:t>.</a:t>
            </a:r>
          </a:p>
          <a:p>
            <a:pPr lvl="1">
              <a:defRPr/>
            </a:pPr>
            <a:r>
              <a:rPr lang="en-US" sz="1900" dirty="0" err="1"/>
              <a:t>Ingatan</a:t>
            </a:r>
            <a:r>
              <a:rPr lang="en-US" sz="1900" dirty="0"/>
              <a:t> </a:t>
            </a:r>
            <a:r>
              <a:rPr lang="en-US" sz="1900" dirty="0" err="1"/>
              <a:t>Selektif</a:t>
            </a:r>
            <a:endParaRPr lang="en-US" sz="1900" dirty="0"/>
          </a:p>
          <a:p>
            <a:pPr lvl="1">
              <a:buNone/>
              <a:defRPr/>
            </a:pPr>
            <a:r>
              <a:rPr lang="en-US" sz="1900" dirty="0"/>
              <a:t>	</a:t>
            </a:r>
            <a:r>
              <a:rPr lang="en-US" sz="1900" dirty="0" err="1"/>
              <a:t>kecenderungan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mengingat</a:t>
            </a:r>
            <a:r>
              <a:rPr lang="en-US" sz="1900" dirty="0"/>
              <a:t> </a:t>
            </a:r>
            <a:r>
              <a:rPr lang="en-US" sz="1900" dirty="0" err="1"/>
              <a:t>informasi</a:t>
            </a:r>
            <a:r>
              <a:rPr lang="en-US" sz="1900" dirty="0"/>
              <a:t> yang </a:t>
            </a:r>
            <a:r>
              <a:rPr lang="en-US" sz="1900" dirty="0" err="1"/>
              <a:t>mendukung</a:t>
            </a:r>
            <a:r>
              <a:rPr lang="en-US" sz="1900" dirty="0"/>
              <a:t> </a:t>
            </a:r>
            <a:r>
              <a:rPr lang="en-US" sz="1900" dirty="0" err="1"/>
              <a:t>sikap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keyakinan</a:t>
            </a:r>
            <a:r>
              <a:rPr lang="en-US" sz="1900" dirty="0"/>
              <a:t> </a:t>
            </a:r>
            <a:r>
              <a:rPr lang="en-US" sz="1900" dirty="0" err="1"/>
              <a:t>mereka</a:t>
            </a:r>
            <a:r>
              <a:rPr lang="en-US" sz="1900" dirty="0"/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9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Psikologis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100" dirty="0" err="1"/>
              <a:t>Pengetahuan</a:t>
            </a:r>
            <a:endParaRPr lang="en-US" sz="2100" dirty="0"/>
          </a:p>
          <a:p>
            <a:pPr>
              <a:buNone/>
              <a:defRPr/>
            </a:pPr>
            <a:r>
              <a:rPr lang="en-US" sz="2100" dirty="0"/>
              <a:t>	</a:t>
            </a:r>
            <a:r>
              <a:rPr lang="en-US" sz="2100" dirty="0" err="1"/>
              <a:t>Perubahan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tingkah</a:t>
            </a:r>
            <a:r>
              <a:rPr lang="en-US" sz="2100" dirty="0"/>
              <a:t> </a:t>
            </a:r>
            <a:r>
              <a:rPr lang="en-US" sz="2100" dirty="0" err="1"/>
              <a:t>laku</a:t>
            </a:r>
            <a:r>
              <a:rPr lang="en-US" sz="2100" dirty="0"/>
              <a:t> individual yang </a:t>
            </a:r>
            <a:r>
              <a:rPr lang="en-US" sz="2100" dirty="0" err="1"/>
              <a:t>muncul</a:t>
            </a:r>
            <a:r>
              <a:rPr lang="en-US" sz="2100" dirty="0"/>
              <a:t> </a:t>
            </a:r>
            <a:r>
              <a:rPr lang="en-US" sz="2100" dirty="0" err="1"/>
              <a:t>dari</a:t>
            </a:r>
            <a:r>
              <a:rPr lang="en-US" sz="2100" dirty="0"/>
              <a:t> </a:t>
            </a:r>
            <a:r>
              <a:rPr lang="en-US" sz="2100" dirty="0" err="1"/>
              <a:t>pengalaman</a:t>
            </a:r>
            <a:endParaRPr lang="en-US" sz="2100" dirty="0"/>
          </a:p>
          <a:p>
            <a:pPr>
              <a:defRPr/>
            </a:pPr>
            <a:r>
              <a:rPr lang="en-US" sz="2100" dirty="0" err="1"/>
              <a:t>Keyakinan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Sikap</a:t>
            </a:r>
            <a:endParaRPr lang="en-US" sz="2100" dirty="0"/>
          </a:p>
          <a:p>
            <a:pPr lvl="1">
              <a:defRPr/>
            </a:pPr>
            <a:r>
              <a:rPr lang="en-US" sz="2100" dirty="0" err="1"/>
              <a:t>Keyakinan</a:t>
            </a:r>
            <a:endParaRPr lang="en-US" sz="2100" dirty="0"/>
          </a:p>
          <a:p>
            <a:pPr lvl="1">
              <a:buNone/>
              <a:defRPr/>
            </a:pPr>
            <a:r>
              <a:rPr lang="en-US" sz="2100" dirty="0"/>
              <a:t>	</a:t>
            </a:r>
            <a:r>
              <a:rPr lang="en-US" sz="2100" dirty="0" err="1"/>
              <a:t>Pemikiran</a:t>
            </a:r>
            <a:r>
              <a:rPr lang="en-US" sz="2100" dirty="0"/>
              <a:t> </a:t>
            </a:r>
            <a:r>
              <a:rPr lang="en-US" sz="2100" dirty="0" err="1"/>
              <a:t>deskriptif</a:t>
            </a:r>
            <a:r>
              <a:rPr lang="en-US" sz="2100" dirty="0"/>
              <a:t> yang </a:t>
            </a:r>
            <a:r>
              <a:rPr lang="en-US" sz="2100" dirty="0" err="1"/>
              <a:t>dimiliki</a:t>
            </a:r>
            <a:r>
              <a:rPr lang="en-US" sz="2100" dirty="0"/>
              <a:t> </a:t>
            </a:r>
            <a:r>
              <a:rPr lang="en-US" sz="2100" dirty="0" err="1"/>
              <a:t>seseorang</a:t>
            </a:r>
            <a:r>
              <a:rPr lang="en-US" sz="2100" dirty="0"/>
              <a:t> </a:t>
            </a:r>
            <a:r>
              <a:rPr lang="en-US" sz="2100" dirty="0" err="1"/>
              <a:t>mengenai</a:t>
            </a:r>
            <a:r>
              <a:rPr lang="en-US" sz="2100" dirty="0"/>
              <a:t>  </a:t>
            </a:r>
            <a:r>
              <a:rPr lang="en-US" sz="2100" dirty="0" err="1"/>
              <a:t>sesuatu</a:t>
            </a:r>
            <a:r>
              <a:rPr lang="en-US" sz="2100" dirty="0"/>
              <a:t> </a:t>
            </a:r>
          </a:p>
          <a:p>
            <a:pPr lvl="1">
              <a:defRPr/>
            </a:pPr>
            <a:r>
              <a:rPr lang="en-US" sz="2100" dirty="0" err="1"/>
              <a:t>Sikap</a:t>
            </a:r>
            <a:endParaRPr lang="en-US" sz="2100" dirty="0"/>
          </a:p>
          <a:p>
            <a:pPr lvl="1">
              <a:buNone/>
              <a:defRPr/>
            </a:pPr>
            <a:r>
              <a:rPr lang="en-US" sz="2100" dirty="0"/>
              <a:t>	</a:t>
            </a:r>
            <a:r>
              <a:rPr lang="en-US" sz="2100" dirty="0" err="1"/>
              <a:t>Evaluasi</a:t>
            </a:r>
            <a:r>
              <a:rPr lang="en-US" sz="2100" dirty="0"/>
              <a:t> </a:t>
            </a:r>
            <a:r>
              <a:rPr lang="en-US" sz="2100" dirty="0" err="1"/>
              <a:t>Perasaan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kecenderungan</a:t>
            </a:r>
            <a:r>
              <a:rPr lang="en-US" sz="2100" dirty="0"/>
              <a:t> </a:t>
            </a:r>
            <a:r>
              <a:rPr lang="en-US" sz="2100" dirty="0" err="1"/>
              <a:t>dari</a:t>
            </a:r>
            <a:r>
              <a:rPr lang="en-US" sz="2100" dirty="0"/>
              <a:t> </a:t>
            </a:r>
            <a:r>
              <a:rPr lang="en-US" sz="2100" dirty="0" err="1"/>
              <a:t>seseorang</a:t>
            </a:r>
            <a:r>
              <a:rPr lang="en-US" sz="2100" dirty="0"/>
              <a:t> </a:t>
            </a:r>
            <a:r>
              <a:rPr lang="en-US" sz="2100" dirty="0" err="1"/>
              <a:t>terhadap</a:t>
            </a:r>
            <a:r>
              <a:rPr lang="en-US" sz="2100" dirty="0"/>
              <a:t> </a:t>
            </a:r>
            <a:r>
              <a:rPr lang="en-US" sz="2100" dirty="0" err="1"/>
              <a:t>suatu</a:t>
            </a:r>
            <a:r>
              <a:rPr lang="en-US" sz="2100" dirty="0"/>
              <a:t> </a:t>
            </a:r>
            <a:r>
              <a:rPr lang="en-US" sz="2100" dirty="0" err="1"/>
              <a:t>obyek</a:t>
            </a:r>
            <a:r>
              <a:rPr lang="en-US" sz="2100" dirty="0"/>
              <a:t> </a:t>
            </a:r>
            <a:r>
              <a:rPr lang="en-US" sz="2100" dirty="0" err="1"/>
              <a:t>atau</a:t>
            </a:r>
            <a:r>
              <a:rPr lang="en-US" sz="2100" dirty="0"/>
              <a:t> ide yang </a:t>
            </a:r>
            <a:r>
              <a:rPr lang="en-US" sz="2100" dirty="0" err="1"/>
              <a:t>relatif</a:t>
            </a:r>
            <a:r>
              <a:rPr lang="en-US" sz="2100" dirty="0"/>
              <a:t> </a:t>
            </a:r>
            <a:r>
              <a:rPr lang="en-US" sz="2100" dirty="0" err="1"/>
              <a:t>konsisten</a:t>
            </a:r>
            <a:endParaRPr lang="en-US" sz="2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53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Comic Sans MS" pitchFamily="66" charset="0"/>
              </a:rPr>
              <a:t>Peran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Dalam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Keputusan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Membeli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Initiator (</a:t>
            </a:r>
            <a:r>
              <a:rPr lang="en-US" dirty="0" err="1"/>
              <a:t>pemrakarsa</a:t>
            </a:r>
            <a:r>
              <a:rPr lang="en-US" dirty="0"/>
              <a:t>)</a:t>
            </a:r>
          </a:p>
          <a:p>
            <a:pPr>
              <a:buNone/>
              <a:defRPr/>
            </a:pPr>
            <a:r>
              <a:rPr lang="en-US" dirty="0"/>
              <a:t>	Orang yang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menyarankan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mencetuskan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pPr>
              <a:defRPr/>
            </a:pPr>
            <a:r>
              <a:rPr lang="en-US" dirty="0"/>
              <a:t>Influencer (</a:t>
            </a:r>
            <a:r>
              <a:rPr lang="en-US" dirty="0" err="1"/>
              <a:t>Pemberi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)</a:t>
            </a:r>
          </a:p>
          <a:p>
            <a:pPr>
              <a:buNone/>
              <a:defRPr/>
            </a:pPr>
            <a:r>
              <a:rPr lang="en-US" dirty="0"/>
              <a:t>	Orang yang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sarannya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membeli</a:t>
            </a:r>
            <a:endParaRPr lang="en-US" dirty="0"/>
          </a:p>
          <a:p>
            <a:pPr>
              <a:defRPr/>
            </a:pPr>
            <a:r>
              <a:rPr lang="en-US" dirty="0"/>
              <a:t>Decider (</a:t>
            </a:r>
            <a:r>
              <a:rPr lang="en-US" dirty="0" err="1"/>
              <a:t>Pengambil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)</a:t>
            </a:r>
          </a:p>
          <a:p>
            <a:pPr>
              <a:buNone/>
              <a:defRPr/>
            </a:pPr>
            <a:r>
              <a:rPr lang="en-US" dirty="0"/>
              <a:t>	Orang yang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Buyer (</a:t>
            </a:r>
            <a:r>
              <a:rPr lang="en-US" dirty="0" err="1"/>
              <a:t>Pembeli</a:t>
            </a:r>
            <a:r>
              <a:rPr lang="en-US" dirty="0"/>
              <a:t>)</a:t>
            </a:r>
          </a:p>
          <a:p>
            <a:pPr>
              <a:buNone/>
              <a:defRPr/>
            </a:pPr>
            <a:r>
              <a:rPr lang="en-US" dirty="0"/>
              <a:t>	Orang yang </a:t>
            </a:r>
            <a:r>
              <a:rPr lang="en-US" dirty="0" err="1"/>
              <a:t>benar</a:t>
            </a:r>
            <a:r>
              <a:rPr lang="en-US" dirty="0"/>
              <a:t>-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pembelian</a:t>
            </a:r>
            <a:endParaRPr lang="en-US" dirty="0"/>
          </a:p>
          <a:p>
            <a:pPr>
              <a:defRPr/>
            </a:pPr>
            <a:r>
              <a:rPr lang="en-US" dirty="0"/>
              <a:t>User ( </a:t>
            </a:r>
            <a:r>
              <a:rPr lang="en-US" dirty="0" err="1"/>
              <a:t>Pengguna</a:t>
            </a:r>
            <a:r>
              <a:rPr lang="en-US" dirty="0"/>
              <a:t>)</a:t>
            </a:r>
          </a:p>
          <a:p>
            <a:pPr>
              <a:buNone/>
              <a:defRPr/>
            </a:pPr>
            <a:r>
              <a:rPr lang="en-US" dirty="0"/>
              <a:t>	Orang yang </a:t>
            </a:r>
            <a:r>
              <a:rPr lang="en-US" dirty="0" err="1"/>
              <a:t>mengkonsumsi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11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Proses </a:t>
            </a:r>
            <a:r>
              <a:rPr lang="en-US" dirty="0" err="1">
                <a:latin typeface="Comic Sans MS" pitchFamily="66" charset="0"/>
              </a:rPr>
              <a:t>Keputusan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Pembeli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100" dirty="0" err="1"/>
              <a:t>Pengenalan</a:t>
            </a:r>
            <a:r>
              <a:rPr lang="en-US" sz="2100" dirty="0"/>
              <a:t> </a:t>
            </a:r>
            <a:r>
              <a:rPr lang="en-US" sz="2100" dirty="0" err="1"/>
              <a:t>Kebutuhan</a:t>
            </a:r>
            <a:endParaRPr lang="en-US" sz="2100" dirty="0"/>
          </a:p>
          <a:p>
            <a:pPr>
              <a:buNone/>
              <a:defRPr/>
            </a:pPr>
            <a:r>
              <a:rPr lang="en-US" sz="2100" dirty="0"/>
              <a:t>	</a:t>
            </a:r>
            <a:r>
              <a:rPr lang="en-US" sz="2100" dirty="0" err="1"/>
              <a:t>Konsumen</a:t>
            </a:r>
            <a:r>
              <a:rPr lang="en-US" sz="2100" dirty="0"/>
              <a:t> </a:t>
            </a:r>
            <a:r>
              <a:rPr lang="en-US" sz="2100" dirty="0" err="1"/>
              <a:t>mengenal</a:t>
            </a:r>
            <a:r>
              <a:rPr lang="en-US" sz="2100" dirty="0"/>
              <a:t> </a:t>
            </a:r>
            <a:r>
              <a:rPr lang="en-US" sz="2100" dirty="0" err="1"/>
              <a:t>adanya</a:t>
            </a:r>
            <a:r>
              <a:rPr lang="en-US" sz="2100" dirty="0"/>
              <a:t> </a:t>
            </a:r>
            <a:r>
              <a:rPr lang="en-US" sz="2100" dirty="0" err="1"/>
              <a:t>masalah</a:t>
            </a:r>
            <a:r>
              <a:rPr lang="en-US" sz="2100" dirty="0"/>
              <a:t> </a:t>
            </a:r>
            <a:r>
              <a:rPr lang="en-US" sz="2100" dirty="0" err="1"/>
              <a:t>atau</a:t>
            </a:r>
            <a:r>
              <a:rPr lang="en-US" sz="2100" dirty="0"/>
              <a:t> </a:t>
            </a:r>
            <a:r>
              <a:rPr lang="en-US" sz="2100" dirty="0" err="1"/>
              <a:t>kebutuhan</a:t>
            </a:r>
            <a:r>
              <a:rPr lang="en-US" sz="2100" dirty="0"/>
              <a:t> </a:t>
            </a:r>
          </a:p>
          <a:p>
            <a:pPr>
              <a:buNone/>
              <a:defRPr/>
            </a:pPr>
            <a:r>
              <a:rPr lang="en-US" sz="2100" dirty="0"/>
              <a:t>	</a:t>
            </a:r>
            <a:r>
              <a:rPr lang="en-US" sz="2100" dirty="0" err="1"/>
              <a:t>Kebutuhan</a:t>
            </a:r>
            <a:r>
              <a:rPr lang="en-US" sz="2100" dirty="0"/>
              <a:t> </a:t>
            </a:r>
            <a:r>
              <a:rPr lang="en-US" sz="2100" dirty="0" err="1"/>
              <a:t>dapat</a:t>
            </a:r>
            <a:r>
              <a:rPr lang="en-US" sz="2100" dirty="0"/>
              <a:t> </a:t>
            </a:r>
            <a:r>
              <a:rPr lang="en-US" sz="2100" dirty="0" err="1"/>
              <a:t>dipengaruhi</a:t>
            </a:r>
            <a:r>
              <a:rPr lang="en-US" sz="2100" dirty="0"/>
              <a:t> </a:t>
            </a:r>
            <a:r>
              <a:rPr lang="en-US" sz="2100" dirty="0" err="1"/>
              <a:t>oleh</a:t>
            </a:r>
            <a:r>
              <a:rPr lang="en-US" sz="2100" dirty="0"/>
              <a:t> </a:t>
            </a:r>
            <a:r>
              <a:rPr lang="en-US" sz="2100" dirty="0" err="1"/>
              <a:t>rangsangan</a:t>
            </a:r>
            <a:r>
              <a:rPr lang="en-US" sz="2100" dirty="0"/>
              <a:t> internal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rangsangan</a:t>
            </a:r>
            <a:r>
              <a:rPr lang="en-US" sz="2100" dirty="0"/>
              <a:t> </a:t>
            </a:r>
            <a:r>
              <a:rPr lang="en-US" sz="2100" dirty="0" err="1"/>
              <a:t>eksternal</a:t>
            </a:r>
            <a:endParaRPr lang="en-US" sz="2100" dirty="0"/>
          </a:p>
          <a:p>
            <a:pPr>
              <a:defRPr/>
            </a:pPr>
            <a:r>
              <a:rPr lang="en-US" sz="2100" dirty="0" err="1"/>
              <a:t>Pencarian</a:t>
            </a:r>
            <a:r>
              <a:rPr lang="en-US" sz="2100" dirty="0"/>
              <a:t> </a:t>
            </a:r>
            <a:r>
              <a:rPr lang="en-US" sz="2100" dirty="0" err="1"/>
              <a:t>Informasi</a:t>
            </a:r>
            <a:endParaRPr lang="en-US" sz="2100" dirty="0"/>
          </a:p>
          <a:p>
            <a:pPr>
              <a:buNone/>
              <a:defRPr/>
            </a:pPr>
            <a:r>
              <a:rPr lang="en-US" sz="2100" dirty="0"/>
              <a:t>	</a:t>
            </a:r>
            <a:r>
              <a:rPr lang="en-US" sz="2100" dirty="0" err="1"/>
              <a:t>Tahap</a:t>
            </a:r>
            <a:r>
              <a:rPr lang="en-US" sz="2100" dirty="0"/>
              <a:t> </a:t>
            </a:r>
            <a:r>
              <a:rPr lang="en-US" sz="2100" dirty="0" err="1"/>
              <a:t>dimana</a:t>
            </a:r>
            <a:r>
              <a:rPr lang="en-US" sz="2100" dirty="0"/>
              <a:t> </a:t>
            </a:r>
            <a:r>
              <a:rPr lang="en-US" sz="2100" dirty="0" err="1"/>
              <a:t>konsumen</a:t>
            </a:r>
            <a:r>
              <a:rPr lang="en-US" sz="2100" dirty="0"/>
              <a:t> </a:t>
            </a:r>
            <a:r>
              <a:rPr lang="en-US" sz="2100" dirty="0" err="1"/>
              <a:t>mencari</a:t>
            </a:r>
            <a:r>
              <a:rPr lang="en-US" sz="2100" dirty="0"/>
              <a:t> </a:t>
            </a:r>
            <a:r>
              <a:rPr lang="en-US" sz="2100" dirty="0" err="1"/>
              <a:t>informasi</a:t>
            </a:r>
            <a:r>
              <a:rPr lang="en-US" sz="2100" dirty="0"/>
              <a:t> </a:t>
            </a:r>
            <a:r>
              <a:rPr lang="en-US" sz="2100" dirty="0" err="1"/>
              <a:t>lebih</a:t>
            </a:r>
            <a:r>
              <a:rPr lang="en-US" sz="2100" dirty="0"/>
              <a:t> </a:t>
            </a:r>
            <a:r>
              <a:rPr lang="en-US" sz="2100" dirty="0" err="1"/>
              <a:t>banyak</a:t>
            </a:r>
            <a:r>
              <a:rPr lang="en-US" sz="2100" dirty="0"/>
              <a:t> </a:t>
            </a:r>
          </a:p>
          <a:p>
            <a:pPr lvl="1">
              <a:defRPr/>
            </a:pPr>
            <a:r>
              <a:rPr lang="en-US" sz="1900" dirty="0" err="1"/>
              <a:t>Konsumen</a:t>
            </a:r>
            <a:r>
              <a:rPr lang="en-US" sz="1900" dirty="0"/>
              <a:t> </a:t>
            </a:r>
            <a:r>
              <a:rPr lang="en-US" sz="1900" dirty="0" err="1"/>
              <a:t>mungkin</a:t>
            </a:r>
            <a:r>
              <a:rPr lang="en-US" sz="1900" dirty="0"/>
              <a:t> </a:t>
            </a:r>
            <a:r>
              <a:rPr lang="en-US" sz="1900" dirty="0" err="1"/>
              <a:t>hanya</a:t>
            </a:r>
            <a:r>
              <a:rPr lang="en-US" sz="1900" dirty="0"/>
              <a:t> </a:t>
            </a:r>
            <a:r>
              <a:rPr lang="en-US" sz="1900" dirty="0" err="1"/>
              <a:t>meningkatkan</a:t>
            </a:r>
            <a:r>
              <a:rPr lang="en-US" sz="1900" dirty="0"/>
              <a:t> </a:t>
            </a:r>
            <a:r>
              <a:rPr lang="en-US" sz="1900" dirty="0" err="1"/>
              <a:t>perhatian</a:t>
            </a:r>
            <a:endParaRPr lang="en-US" sz="1900" dirty="0"/>
          </a:p>
          <a:p>
            <a:pPr lvl="1">
              <a:defRPr/>
            </a:pPr>
            <a:r>
              <a:rPr lang="en-US" sz="1900" dirty="0" err="1"/>
              <a:t>Pencarian</a:t>
            </a:r>
            <a:r>
              <a:rPr lang="en-US" sz="1900" dirty="0"/>
              <a:t> </a:t>
            </a:r>
            <a:r>
              <a:rPr lang="en-US" sz="1900" dirty="0" err="1"/>
              <a:t>informasi</a:t>
            </a:r>
            <a:r>
              <a:rPr lang="en-US" sz="1900" dirty="0"/>
              <a:t> </a:t>
            </a:r>
            <a:r>
              <a:rPr lang="en-US" sz="1900" dirty="0" err="1"/>
              <a:t>lebih</a:t>
            </a:r>
            <a:r>
              <a:rPr lang="en-US" sz="1900" dirty="0"/>
              <a:t> </a:t>
            </a:r>
            <a:r>
              <a:rPr lang="en-US" sz="1900" dirty="0" err="1"/>
              <a:t>aktif</a:t>
            </a:r>
            <a:endParaRPr lang="en-US" sz="1900" dirty="0"/>
          </a:p>
          <a:p>
            <a:pPr lvl="1">
              <a:buNone/>
              <a:defRPr/>
            </a:pPr>
            <a:r>
              <a:rPr lang="en-US" sz="1900" dirty="0" err="1"/>
              <a:t>Sumber</a:t>
            </a:r>
            <a:r>
              <a:rPr lang="en-US" sz="1900" dirty="0"/>
              <a:t> </a:t>
            </a:r>
            <a:r>
              <a:rPr lang="en-US" sz="1900" dirty="0" err="1"/>
              <a:t>Informasi</a:t>
            </a:r>
            <a:r>
              <a:rPr lang="en-US" sz="1900" dirty="0"/>
              <a:t> </a:t>
            </a:r>
          </a:p>
          <a:p>
            <a:pPr lvl="1">
              <a:defRPr/>
            </a:pPr>
            <a:r>
              <a:rPr lang="en-US" sz="1900" dirty="0" err="1"/>
              <a:t>Sumber</a:t>
            </a:r>
            <a:r>
              <a:rPr lang="en-US" sz="1900" dirty="0"/>
              <a:t> </a:t>
            </a:r>
            <a:r>
              <a:rPr lang="en-US" sz="1900" dirty="0" err="1"/>
              <a:t>pribadi</a:t>
            </a:r>
            <a:r>
              <a:rPr lang="en-US" sz="1900" dirty="0"/>
              <a:t> (</a:t>
            </a:r>
            <a:r>
              <a:rPr lang="en-US" sz="1900" dirty="0" err="1"/>
              <a:t>Keluarga</a:t>
            </a:r>
            <a:r>
              <a:rPr lang="en-US" sz="1900" dirty="0"/>
              <a:t>, </a:t>
            </a:r>
            <a:r>
              <a:rPr lang="en-US" sz="1900" dirty="0" err="1"/>
              <a:t>temen</a:t>
            </a:r>
            <a:r>
              <a:rPr lang="en-US" sz="1900" dirty="0"/>
              <a:t>, </a:t>
            </a:r>
            <a:r>
              <a:rPr lang="en-US" sz="1900" dirty="0" err="1"/>
              <a:t>tetangga</a:t>
            </a:r>
            <a:r>
              <a:rPr lang="en-US" sz="1900" dirty="0"/>
              <a:t>)</a:t>
            </a:r>
          </a:p>
          <a:p>
            <a:pPr lvl="1">
              <a:defRPr/>
            </a:pPr>
            <a:r>
              <a:rPr lang="en-US" sz="1900" dirty="0" err="1"/>
              <a:t>Sumber</a:t>
            </a:r>
            <a:r>
              <a:rPr lang="en-US" sz="1900" dirty="0"/>
              <a:t> </a:t>
            </a:r>
            <a:r>
              <a:rPr lang="en-US" sz="1900" dirty="0" err="1"/>
              <a:t>komersial</a:t>
            </a:r>
            <a:r>
              <a:rPr lang="en-US" sz="1900" dirty="0"/>
              <a:t> (</a:t>
            </a:r>
            <a:r>
              <a:rPr lang="en-US" sz="1900" dirty="0" err="1"/>
              <a:t>Iklan</a:t>
            </a:r>
            <a:r>
              <a:rPr lang="en-US" sz="1900" dirty="0"/>
              <a:t>, </a:t>
            </a:r>
            <a:r>
              <a:rPr lang="en-US" sz="1900" dirty="0" err="1"/>
              <a:t>wiraniaga</a:t>
            </a:r>
            <a:r>
              <a:rPr lang="en-US" sz="1900" dirty="0"/>
              <a:t>, </a:t>
            </a:r>
            <a:r>
              <a:rPr lang="en-US" sz="1900" dirty="0" err="1"/>
              <a:t>agen</a:t>
            </a:r>
            <a:r>
              <a:rPr lang="en-US" sz="1900" dirty="0"/>
              <a:t>, </a:t>
            </a:r>
            <a:r>
              <a:rPr lang="en-US" sz="1900" dirty="0" err="1"/>
              <a:t>kemasan</a:t>
            </a:r>
            <a:r>
              <a:rPr lang="en-US" sz="1900" dirty="0"/>
              <a:t>)</a:t>
            </a:r>
          </a:p>
          <a:p>
            <a:pPr lvl="1">
              <a:defRPr/>
            </a:pPr>
            <a:r>
              <a:rPr lang="en-US" sz="1900" dirty="0" err="1"/>
              <a:t>Sumber</a:t>
            </a:r>
            <a:r>
              <a:rPr lang="en-US" sz="1900" dirty="0"/>
              <a:t> </a:t>
            </a:r>
            <a:r>
              <a:rPr lang="en-US" sz="1900" dirty="0" err="1"/>
              <a:t>Publik</a:t>
            </a:r>
            <a:r>
              <a:rPr lang="en-US" sz="1900" dirty="0"/>
              <a:t> (Media masa)</a:t>
            </a:r>
          </a:p>
          <a:p>
            <a:pPr lvl="1">
              <a:defRPr/>
            </a:pPr>
            <a:r>
              <a:rPr lang="en-US" sz="1900" dirty="0" err="1"/>
              <a:t>Sumber</a:t>
            </a:r>
            <a:r>
              <a:rPr lang="en-US" sz="1900" dirty="0"/>
              <a:t> </a:t>
            </a:r>
            <a:r>
              <a:rPr lang="en-US" sz="1900" dirty="0" err="1"/>
              <a:t>Pengalaman</a:t>
            </a:r>
            <a:r>
              <a:rPr lang="en-US" sz="1900" dirty="0"/>
              <a:t> (</a:t>
            </a:r>
            <a:r>
              <a:rPr lang="en-US" sz="1900" dirty="0" err="1"/>
              <a:t>Pemeriksaan</a:t>
            </a:r>
            <a:r>
              <a:rPr lang="en-US" sz="1900" dirty="0"/>
              <a:t>, </a:t>
            </a:r>
            <a:r>
              <a:rPr lang="en-US" sz="1900" dirty="0" err="1"/>
              <a:t>menggunakan</a:t>
            </a:r>
            <a:r>
              <a:rPr lang="en-US" sz="1900" dirty="0"/>
              <a:t> </a:t>
            </a:r>
            <a:r>
              <a:rPr lang="en-US" sz="1900" dirty="0" err="1"/>
              <a:t>produk</a:t>
            </a:r>
            <a:r>
              <a:rPr lang="en-US" sz="1900" dirty="0"/>
              <a:t>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6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100" dirty="0" err="1"/>
              <a:t>Evaluasi</a:t>
            </a:r>
            <a:r>
              <a:rPr lang="en-US" sz="2100" dirty="0"/>
              <a:t> </a:t>
            </a:r>
            <a:r>
              <a:rPr lang="en-US" sz="2100" dirty="0" err="1"/>
              <a:t>Alternatif</a:t>
            </a:r>
            <a:endParaRPr lang="en-US" sz="2100" dirty="0"/>
          </a:p>
          <a:p>
            <a:pPr>
              <a:buNone/>
              <a:defRPr/>
            </a:pPr>
            <a:r>
              <a:rPr lang="en-US" sz="2100" dirty="0"/>
              <a:t>	</a:t>
            </a:r>
            <a:r>
              <a:rPr lang="en-US" sz="2100" dirty="0" err="1"/>
              <a:t>Tahap</a:t>
            </a:r>
            <a:r>
              <a:rPr lang="en-US" sz="2100" dirty="0"/>
              <a:t> </a:t>
            </a:r>
            <a:r>
              <a:rPr lang="en-US" sz="2100" dirty="0" err="1"/>
              <a:t>dimana</a:t>
            </a:r>
            <a:r>
              <a:rPr lang="en-US" sz="2100" dirty="0"/>
              <a:t> </a:t>
            </a:r>
            <a:r>
              <a:rPr lang="en-US" sz="2100" dirty="0" err="1"/>
              <a:t>konsumen</a:t>
            </a:r>
            <a:r>
              <a:rPr lang="en-US" sz="2100" dirty="0"/>
              <a:t> </a:t>
            </a:r>
            <a:r>
              <a:rPr lang="en-US" sz="2100" dirty="0" err="1"/>
              <a:t>menggunakan</a:t>
            </a:r>
            <a:r>
              <a:rPr lang="en-US" sz="2100" dirty="0"/>
              <a:t> </a:t>
            </a:r>
            <a:r>
              <a:rPr lang="en-US" sz="2100" dirty="0" err="1"/>
              <a:t>informasi</a:t>
            </a:r>
            <a:r>
              <a:rPr lang="en-US" sz="2100" dirty="0"/>
              <a:t>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mengevaluasi</a:t>
            </a:r>
            <a:r>
              <a:rPr lang="en-US" sz="2100" dirty="0"/>
              <a:t> </a:t>
            </a:r>
            <a:r>
              <a:rPr lang="en-US" sz="2100" dirty="0" err="1"/>
              <a:t>merek</a:t>
            </a:r>
            <a:r>
              <a:rPr lang="en-US" sz="2100" dirty="0"/>
              <a:t> </a:t>
            </a:r>
            <a:r>
              <a:rPr lang="en-US" sz="2100" dirty="0" err="1"/>
              <a:t>alternatif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perangkap</a:t>
            </a:r>
            <a:r>
              <a:rPr lang="en-US" sz="2100" dirty="0"/>
              <a:t> </a:t>
            </a:r>
            <a:r>
              <a:rPr lang="en-US" sz="2100" dirty="0" err="1"/>
              <a:t>pilihan</a:t>
            </a:r>
            <a:endParaRPr lang="en-US" sz="2100" dirty="0"/>
          </a:p>
          <a:p>
            <a:pPr lvl="1">
              <a:defRPr/>
            </a:pPr>
            <a:r>
              <a:rPr lang="en-US" sz="1900" dirty="0" err="1"/>
              <a:t>Tahap</a:t>
            </a:r>
            <a:r>
              <a:rPr lang="en-US" sz="1900" dirty="0"/>
              <a:t> </a:t>
            </a:r>
            <a:r>
              <a:rPr lang="en-US" sz="1900" dirty="0" err="1"/>
              <a:t>Pertama</a:t>
            </a:r>
            <a:r>
              <a:rPr lang="en-US" sz="1900" dirty="0"/>
              <a:t> </a:t>
            </a:r>
          </a:p>
          <a:p>
            <a:pPr lvl="1">
              <a:buNone/>
              <a:defRPr/>
            </a:pPr>
            <a:r>
              <a:rPr lang="en-US" sz="1900" dirty="0"/>
              <a:t>	</a:t>
            </a:r>
            <a:r>
              <a:rPr lang="en-US" sz="1900" dirty="0" err="1"/>
              <a:t>Konsumen</a:t>
            </a:r>
            <a:r>
              <a:rPr lang="en-US" sz="1900" dirty="0"/>
              <a:t> </a:t>
            </a:r>
            <a:r>
              <a:rPr lang="en-US" sz="1900" dirty="0" err="1"/>
              <a:t>melihat</a:t>
            </a:r>
            <a:r>
              <a:rPr lang="en-US" sz="1900" dirty="0"/>
              <a:t> </a:t>
            </a:r>
            <a:r>
              <a:rPr lang="en-US" sz="1900" dirty="0" err="1"/>
              <a:t>produk</a:t>
            </a:r>
            <a:r>
              <a:rPr lang="en-US" sz="1900" dirty="0"/>
              <a:t> sebagai </a:t>
            </a:r>
            <a:r>
              <a:rPr lang="en-US" sz="1900" dirty="0" err="1"/>
              <a:t>kumpulan</a:t>
            </a:r>
            <a:r>
              <a:rPr lang="en-US" sz="1900" dirty="0"/>
              <a:t> </a:t>
            </a:r>
            <a:r>
              <a:rPr lang="en-US" sz="1900" dirty="0" err="1"/>
              <a:t>atribut</a:t>
            </a:r>
            <a:r>
              <a:rPr lang="en-US" sz="1900" dirty="0"/>
              <a:t> </a:t>
            </a:r>
            <a:r>
              <a:rPr lang="en-US" sz="1900" dirty="0" err="1"/>
              <a:t>produk</a:t>
            </a:r>
            <a:endParaRPr lang="en-US" sz="1900" dirty="0"/>
          </a:p>
          <a:p>
            <a:pPr lvl="1">
              <a:defRPr/>
            </a:pPr>
            <a:r>
              <a:rPr lang="en-US" sz="1900" dirty="0" err="1"/>
              <a:t>Tahap</a:t>
            </a:r>
            <a:r>
              <a:rPr lang="en-US" sz="1900" dirty="0"/>
              <a:t> </a:t>
            </a:r>
            <a:r>
              <a:rPr lang="en-US" sz="1900" dirty="0" err="1"/>
              <a:t>Kedua</a:t>
            </a:r>
            <a:endParaRPr lang="en-US" sz="1900" dirty="0"/>
          </a:p>
          <a:p>
            <a:pPr lvl="1">
              <a:buNone/>
              <a:defRPr/>
            </a:pPr>
            <a:r>
              <a:rPr lang="en-US" sz="1900" dirty="0"/>
              <a:t>	</a:t>
            </a:r>
            <a:r>
              <a:rPr lang="en-US" sz="1900" dirty="0" err="1"/>
              <a:t>Konsumen</a:t>
            </a:r>
            <a:r>
              <a:rPr lang="en-US" sz="1900" dirty="0"/>
              <a:t> </a:t>
            </a:r>
            <a:r>
              <a:rPr lang="en-US" sz="1900" dirty="0" err="1"/>
              <a:t>akan</a:t>
            </a:r>
            <a:r>
              <a:rPr lang="en-US" sz="1900" dirty="0"/>
              <a:t> </a:t>
            </a:r>
            <a:r>
              <a:rPr lang="en-US" sz="1900" dirty="0" err="1"/>
              <a:t>memberikan</a:t>
            </a:r>
            <a:r>
              <a:rPr lang="en-US" sz="1900" dirty="0"/>
              <a:t> </a:t>
            </a:r>
            <a:r>
              <a:rPr lang="en-US" sz="1900" dirty="0" err="1"/>
              <a:t>tingkat</a:t>
            </a:r>
            <a:r>
              <a:rPr lang="en-US" sz="1900" dirty="0"/>
              <a:t> </a:t>
            </a:r>
            <a:r>
              <a:rPr lang="en-US" sz="1900" dirty="0" err="1"/>
              <a:t>arti</a:t>
            </a:r>
            <a:r>
              <a:rPr lang="en-US" sz="1900" dirty="0"/>
              <a:t> </a:t>
            </a:r>
            <a:r>
              <a:rPr lang="en-US" sz="1900" dirty="0" err="1"/>
              <a:t>penting</a:t>
            </a:r>
            <a:r>
              <a:rPr lang="en-US" sz="1900" dirty="0"/>
              <a:t> </a:t>
            </a:r>
            <a:r>
              <a:rPr lang="en-US" sz="1900" dirty="0" err="1"/>
              <a:t>berbeda</a:t>
            </a:r>
            <a:r>
              <a:rPr lang="en-US" sz="1900" dirty="0"/>
              <a:t> </a:t>
            </a:r>
            <a:r>
              <a:rPr lang="en-US" sz="1900" dirty="0" err="1"/>
              <a:t>terhadap</a:t>
            </a:r>
            <a:r>
              <a:rPr lang="en-US" sz="1900" dirty="0"/>
              <a:t> </a:t>
            </a:r>
            <a:r>
              <a:rPr lang="en-US" sz="1900" dirty="0" err="1"/>
              <a:t>atribut</a:t>
            </a:r>
            <a:r>
              <a:rPr lang="en-US" sz="1900" dirty="0"/>
              <a:t> </a:t>
            </a:r>
            <a:r>
              <a:rPr lang="en-US" sz="1900" dirty="0" err="1"/>
              <a:t>berbeda</a:t>
            </a:r>
            <a:r>
              <a:rPr lang="en-US" sz="1900" dirty="0"/>
              <a:t> </a:t>
            </a:r>
            <a:r>
              <a:rPr lang="en-US" sz="1900" dirty="0" err="1"/>
              <a:t>menurut</a:t>
            </a:r>
            <a:r>
              <a:rPr lang="en-US" sz="1900" dirty="0"/>
              <a:t> </a:t>
            </a:r>
            <a:r>
              <a:rPr lang="en-US" sz="1900" dirty="0" err="1"/>
              <a:t>kebutuhan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keinginan</a:t>
            </a:r>
            <a:r>
              <a:rPr lang="en-US" sz="1900" dirty="0"/>
              <a:t> </a:t>
            </a:r>
            <a:r>
              <a:rPr lang="en-US" sz="1900" dirty="0" err="1"/>
              <a:t>unik</a:t>
            </a:r>
            <a:r>
              <a:rPr lang="en-US" sz="1900" dirty="0"/>
              <a:t> </a:t>
            </a:r>
            <a:r>
              <a:rPr lang="en-US" sz="1900" dirty="0" err="1"/>
              <a:t>masing-masing</a:t>
            </a:r>
            <a:endParaRPr lang="en-US" sz="1900" dirty="0"/>
          </a:p>
          <a:p>
            <a:pPr lvl="1">
              <a:defRPr/>
            </a:pPr>
            <a:r>
              <a:rPr lang="en-US" sz="1900" dirty="0" err="1"/>
              <a:t>Tahap</a:t>
            </a:r>
            <a:r>
              <a:rPr lang="en-US" sz="1900" dirty="0"/>
              <a:t> </a:t>
            </a:r>
            <a:r>
              <a:rPr lang="en-US" sz="1900" dirty="0" err="1"/>
              <a:t>Ketiga</a:t>
            </a:r>
            <a:endParaRPr lang="en-US" sz="1900" dirty="0"/>
          </a:p>
          <a:p>
            <a:pPr lvl="1">
              <a:buNone/>
              <a:defRPr/>
            </a:pPr>
            <a:r>
              <a:rPr lang="en-US" sz="1900" dirty="0"/>
              <a:t>	</a:t>
            </a:r>
            <a:r>
              <a:rPr lang="en-US" sz="1900" dirty="0" err="1"/>
              <a:t>Konsumen</a:t>
            </a:r>
            <a:r>
              <a:rPr lang="en-US" sz="1900" dirty="0"/>
              <a:t> </a:t>
            </a:r>
            <a:r>
              <a:rPr lang="en-US" sz="1900" dirty="0" err="1"/>
              <a:t>mungkin</a:t>
            </a:r>
            <a:r>
              <a:rPr lang="en-US" sz="1900" dirty="0"/>
              <a:t> </a:t>
            </a:r>
            <a:r>
              <a:rPr lang="en-US" sz="1900" dirty="0" err="1"/>
              <a:t>akan</a:t>
            </a:r>
            <a:r>
              <a:rPr lang="en-US" sz="1900" dirty="0"/>
              <a:t> </a:t>
            </a:r>
            <a:r>
              <a:rPr lang="en-US" sz="1900" dirty="0" err="1"/>
              <a:t>mengembangkan</a:t>
            </a:r>
            <a:r>
              <a:rPr lang="en-US" sz="1900" dirty="0"/>
              <a:t> </a:t>
            </a:r>
            <a:r>
              <a:rPr lang="en-US" sz="1900" dirty="0" err="1"/>
              <a:t>satu</a:t>
            </a:r>
            <a:r>
              <a:rPr lang="en-US" sz="1900" dirty="0"/>
              <a:t> </a:t>
            </a:r>
            <a:r>
              <a:rPr lang="en-US" sz="1900" dirty="0" err="1"/>
              <a:t>himpunan</a:t>
            </a:r>
            <a:r>
              <a:rPr lang="en-US" sz="1900" dirty="0"/>
              <a:t> </a:t>
            </a:r>
            <a:r>
              <a:rPr lang="en-US" sz="1900" dirty="0" err="1"/>
              <a:t>keyakinan</a:t>
            </a:r>
            <a:r>
              <a:rPr lang="en-US" sz="1900" dirty="0"/>
              <a:t> </a:t>
            </a:r>
            <a:r>
              <a:rPr lang="en-US" sz="1900" dirty="0" err="1"/>
              <a:t>merek</a:t>
            </a:r>
            <a:r>
              <a:rPr lang="en-US" sz="1900" dirty="0"/>
              <a:t> </a:t>
            </a:r>
            <a:r>
              <a:rPr lang="en-US" sz="1900" dirty="0" err="1"/>
              <a:t>mengenai</a:t>
            </a:r>
            <a:r>
              <a:rPr lang="en-US" sz="1900" dirty="0"/>
              <a:t> </a:t>
            </a:r>
            <a:r>
              <a:rPr lang="en-US" sz="1900" dirty="0" err="1"/>
              <a:t>dimana</a:t>
            </a:r>
            <a:r>
              <a:rPr lang="en-US" sz="1900" dirty="0"/>
              <a:t> </a:t>
            </a:r>
            <a:r>
              <a:rPr lang="en-US" sz="1900" dirty="0" err="1"/>
              <a:t>posisi</a:t>
            </a:r>
            <a:r>
              <a:rPr lang="en-US" sz="1900" dirty="0"/>
              <a:t> </a:t>
            </a:r>
            <a:r>
              <a:rPr lang="en-US" sz="1900" dirty="0" err="1"/>
              <a:t>setiap</a:t>
            </a:r>
            <a:r>
              <a:rPr lang="en-US" sz="1900" dirty="0"/>
              <a:t> </a:t>
            </a:r>
            <a:r>
              <a:rPr lang="en-US" sz="1900" dirty="0" err="1"/>
              <a:t>merek</a:t>
            </a:r>
            <a:r>
              <a:rPr lang="en-US" sz="1900" dirty="0"/>
              <a:t> </a:t>
            </a:r>
            <a:r>
              <a:rPr lang="en-US" sz="1900" dirty="0" err="1"/>
              <a:t>pada</a:t>
            </a:r>
            <a:r>
              <a:rPr lang="en-US" sz="1900" dirty="0"/>
              <a:t> </a:t>
            </a:r>
            <a:r>
              <a:rPr lang="en-US" sz="1900" dirty="0" err="1"/>
              <a:t>setiap</a:t>
            </a:r>
            <a:r>
              <a:rPr lang="en-US" sz="1900" dirty="0"/>
              <a:t> </a:t>
            </a:r>
            <a:r>
              <a:rPr lang="en-US" sz="1900" dirty="0" err="1"/>
              <a:t>atribut</a:t>
            </a:r>
            <a:r>
              <a:rPr lang="en-US" sz="1900" dirty="0"/>
              <a:t>.</a:t>
            </a:r>
          </a:p>
          <a:p>
            <a:pPr lvl="1">
              <a:defRPr/>
            </a:pPr>
            <a:r>
              <a:rPr lang="en-US" sz="1900" dirty="0" err="1"/>
              <a:t>Tahap</a:t>
            </a:r>
            <a:r>
              <a:rPr lang="en-US" sz="1900" dirty="0"/>
              <a:t> </a:t>
            </a:r>
            <a:r>
              <a:rPr lang="en-US" sz="1900" dirty="0" err="1"/>
              <a:t>Keempat</a:t>
            </a:r>
            <a:endParaRPr lang="en-US" sz="1900" dirty="0"/>
          </a:p>
          <a:p>
            <a:pPr lvl="1">
              <a:buNone/>
              <a:defRPr/>
            </a:pPr>
            <a:r>
              <a:rPr lang="en-US" sz="1900" dirty="0"/>
              <a:t>	</a:t>
            </a:r>
            <a:r>
              <a:rPr lang="en-US" sz="1900" dirty="0" err="1"/>
              <a:t>Harapan</a:t>
            </a:r>
            <a:r>
              <a:rPr lang="en-US" sz="1900" dirty="0"/>
              <a:t> </a:t>
            </a:r>
            <a:r>
              <a:rPr lang="en-US" sz="1900" dirty="0" err="1"/>
              <a:t>kepuasan</a:t>
            </a:r>
            <a:r>
              <a:rPr lang="en-US" sz="1900" dirty="0"/>
              <a:t> </a:t>
            </a:r>
            <a:r>
              <a:rPr lang="en-US" sz="1900" dirty="0" err="1"/>
              <a:t>produk</a:t>
            </a:r>
            <a:r>
              <a:rPr lang="en-US" sz="1900" dirty="0"/>
              <a:t> total </a:t>
            </a:r>
            <a:r>
              <a:rPr lang="en-US" sz="1900" dirty="0" err="1"/>
              <a:t>konsumen</a:t>
            </a:r>
            <a:r>
              <a:rPr lang="en-US" sz="1900" dirty="0"/>
              <a:t> </a:t>
            </a:r>
            <a:r>
              <a:rPr lang="en-US" sz="1900" dirty="0" err="1"/>
              <a:t>akan</a:t>
            </a:r>
            <a:r>
              <a:rPr lang="en-US" sz="1900" dirty="0"/>
              <a:t> </a:t>
            </a:r>
            <a:r>
              <a:rPr lang="en-US" sz="1900" dirty="0" err="1"/>
              <a:t>bervariasi</a:t>
            </a:r>
            <a:r>
              <a:rPr lang="en-US" sz="1900" dirty="0"/>
              <a:t> </a:t>
            </a:r>
            <a:r>
              <a:rPr lang="en-US" sz="1900" dirty="0" err="1"/>
              <a:t>pada</a:t>
            </a:r>
            <a:r>
              <a:rPr lang="en-US" sz="1900" dirty="0"/>
              <a:t> </a:t>
            </a:r>
            <a:r>
              <a:rPr lang="en-US" sz="1900" dirty="0" err="1"/>
              <a:t>tingkat</a:t>
            </a:r>
            <a:r>
              <a:rPr lang="en-US" sz="1900" dirty="0"/>
              <a:t> </a:t>
            </a:r>
            <a:r>
              <a:rPr lang="en-US" sz="1900" dirty="0" err="1"/>
              <a:t>atribut</a:t>
            </a:r>
            <a:r>
              <a:rPr lang="en-US" sz="1900" dirty="0"/>
              <a:t> yang </a:t>
            </a:r>
            <a:r>
              <a:rPr lang="en-US" sz="1900" dirty="0" err="1"/>
              <a:t>berbeda</a:t>
            </a:r>
            <a:r>
              <a:rPr lang="en-US" sz="1900" dirty="0"/>
              <a:t>.</a:t>
            </a:r>
          </a:p>
          <a:p>
            <a:pPr lvl="1">
              <a:defRPr/>
            </a:pPr>
            <a:r>
              <a:rPr lang="en-US" sz="1900" dirty="0" err="1"/>
              <a:t>Tahap</a:t>
            </a:r>
            <a:r>
              <a:rPr lang="en-US" sz="1900" dirty="0"/>
              <a:t> </a:t>
            </a:r>
            <a:r>
              <a:rPr lang="en-US" sz="1900" dirty="0" err="1"/>
              <a:t>Kelima</a:t>
            </a:r>
            <a:endParaRPr lang="en-US" sz="1900" dirty="0"/>
          </a:p>
          <a:p>
            <a:pPr lvl="1">
              <a:buNone/>
              <a:defRPr/>
            </a:pPr>
            <a:r>
              <a:rPr lang="en-US" sz="1900" dirty="0"/>
              <a:t>	</a:t>
            </a:r>
            <a:r>
              <a:rPr lang="en-US" sz="1900" dirty="0" err="1"/>
              <a:t>Konsumen</a:t>
            </a:r>
            <a:r>
              <a:rPr lang="en-US" sz="1900" dirty="0"/>
              <a:t> </a:t>
            </a:r>
            <a:r>
              <a:rPr lang="en-US" sz="1900" dirty="0" err="1"/>
              <a:t>sampai</a:t>
            </a:r>
            <a:r>
              <a:rPr lang="en-US" sz="1900" dirty="0"/>
              <a:t> </a:t>
            </a:r>
            <a:r>
              <a:rPr lang="en-US" sz="1900" dirty="0" err="1"/>
              <a:t>pada</a:t>
            </a:r>
            <a:r>
              <a:rPr lang="en-US" sz="1900" dirty="0"/>
              <a:t> </a:t>
            </a:r>
            <a:r>
              <a:rPr lang="en-US" sz="1900" dirty="0" err="1"/>
              <a:t>sikap</a:t>
            </a:r>
            <a:r>
              <a:rPr lang="en-US" sz="1900" dirty="0"/>
              <a:t> </a:t>
            </a:r>
            <a:r>
              <a:rPr lang="en-US" sz="1900" dirty="0" err="1"/>
              <a:t>terhadap</a:t>
            </a:r>
            <a:r>
              <a:rPr lang="en-US" sz="1900" dirty="0"/>
              <a:t> </a:t>
            </a:r>
            <a:r>
              <a:rPr lang="en-US" sz="1900" dirty="0" err="1"/>
              <a:t>merek</a:t>
            </a:r>
            <a:r>
              <a:rPr lang="en-US" sz="1900" dirty="0"/>
              <a:t> </a:t>
            </a:r>
            <a:r>
              <a:rPr lang="en-US" sz="1900" dirty="0" err="1"/>
              <a:t>berbeda</a:t>
            </a:r>
            <a:r>
              <a:rPr lang="en-US" sz="1900" dirty="0"/>
              <a:t> </a:t>
            </a:r>
            <a:r>
              <a:rPr lang="en-US" sz="1900" dirty="0" err="1"/>
              <a:t>lewat</a:t>
            </a:r>
            <a:r>
              <a:rPr lang="en-US" sz="1900" dirty="0"/>
              <a:t> </a:t>
            </a:r>
            <a:r>
              <a:rPr lang="en-US" sz="1900" dirty="0" err="1"/>
              <a:t>beberapa</a:t>
            </a:r>
            <a:r>
              <a:rPr lang="en-US" sz="1900" dirty="0"/>
              <a:t> </a:t>
            </a:r>
            <a:r>
              <a:rPr lang="en-US" sz="1900" dirty="0" err="1"/>
              <a:t>prosedur</a:t>
            </a:r>
            <a:r>
              <a:rPr lang="en-US" sz="1900" dirty="0"/>
              <a:t> </a:t>
            </a:r>
            <a:r>
              <a:rPr lang="en-US" sz="1900" dirty="0" err="1"/>
              <a:t>evaluasi</a:t>
            </a:r>
            <a:endParaRPr lang="en-US" sz="19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39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600200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Membeli</a:t>
            </a:r>
            <a:endParaRPr lang="en-US" dirty="0"/>
          </a:p>
          <a:p>
            <a:pPr>
              <a:defRPr/>
            </a:pPr>
            <a:r>
              <a:rPr lang="en-US" dirty="0"/>
              <a:t>	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  <a:p>
            <a:pPr>
              <a:defRPr/>
            </a:pP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Pembelian</a:t>
            </a:r>
            <a:endParaRPr lang="en-US" dirty="0"/>
          </a:p>
          <a:p>
            <a:pPr>
              <a:defRPr/>
            </a:pPr>
            <a:r>
              <a:rPr lang="en-US" dirty="0"/>
              <a:t>	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rasa </a:t>
            </a:r>
            <a:r>
              <a:rPr lang="en-US" dirty="0" err="1"/>
              <a:t>puas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puas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10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914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 smtClean="0"/>
              <a:t>konsumen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b="1" dirty="0" smtClean="0"/>
              <a:t>INDIKATOR PENILAIAN</a:t>
            </a:r>
            <a:endParaRPr lang="en-US" sz="2800" b="1" dirty="0"/>
          </a:p>
          <a:p>
            <a:pPr marL="0" indent="0">
              <a:buNone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konsumen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PERILAKU KONSUMEN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6858000" cy="4525963"/>
          </a:xfrm>
        </p:spPr>
        <p:txBody>
          <a:bodyPr/>
          <a:lstStyle/>
          <a:p>
            <a:r>
              <a:rPr lang="en-US" sz="2800" dirty="0" err="1">
                <a:latin typeface="Comic Sans MS" pitchFamily="66" charset="0"/>
              </a:rPr>
              <a:t>Tindakan</a:t>
            </a:r>
            <a:r>
              <a:rPr lang="en-US" sz="2800" dirty="0">
                <a:latin typeface="Comic Sans MS" pitchFamily="66" charset="0"/>
              </a:rPr>
              <a:t> yang </a:t>
            </a:r>
            <a:r>
              <a:rPr lang="en-US" sz="2800" dirty="0" err="1">
                <a:latin typeface="Comic Sans MS" pitchFamily="66" charset="0"/>
              </a:rPr>
              <a:t>langsung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terlibat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dalam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mendapatkan</a:t>
            </a:r>
            <a:r>
              <a:rPr lang="en-US" sz="2800" dirty="0">
                <a:latin typeface="Comic Sans MS" pitchFamily="66" charset="0"/>
              </a:rPr>
              <a:t>, </a:t>
            </a:r>
            <a:r>
              <a:rPr lang="en-US" sz="2800" dirty="0" err="1">
                <a:latin typeface="Comic Sans MS" pitchFamily="66" charset="0"/>
              </a:rPr>
              <a:t>mengkonsumsi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menghabiskan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produk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jasa</a:t>
            </a:r>
            <a:r>
              <a:rPr lang="en-US" sz="2800" dirty="0">
                <a:latin typeface="Comic Sans MS" pitchFamily="66" charset="0"/>
              </a:rPr>
              <a:t>, </a:t>
            </a:r>
            <a:r>
              <a:rPr lang="en-US" sz="2800" dirty="0" err="1">
                <a:latin typeface="Comic Sans MS" pitchFamily="66" charset="0"/>
              </a:rPr>
              <a:t>termasuk</a:t>
            </a:r>
            <a:r>
              <a:rPr lang="en-US" sz="2800" dirty="0">
                <a:latin typeface="Comic Sans MS" pitchFamily="66" charset="0"/>
              </a:rPr>
              <a:t> proses </a:t>
            </a:r>
            <a:r>
              <a:rPr lang="en-US" sz="2800" dirty="0" err="1">
                <a:latin typeface="Comic Sans MS" pitchFamily="66" charset="0"/>
              </a:rPr>
              <a:t>keputusan</a:t>
            </a:r>
            <a:r>
              <a:rPr lang="en-US" sz="2800" dirty="0">
                <a:latin typeface="Comic Sans MS" pitchFamily="66" charset="0"/>
              </a:rPr>
              <a:t> yang </a:t>
            </a:r>
            <a:r>
              <a:rPr lang="en-US" sz="2800" dirty="0" err="1">
                <a:latin typeface="Comic Sans MS" pitchFamily="66" charset="0"/>
              </a:rPr>
              <a:t>mendahului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mengikuti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tindakan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tersebut</a:t>
            </a:r>
            <a:r>
              <a:rPr lang="en-US" sz="2800" dirty="0">
                <a:latin typeface="Comic Sans MS" pitchFamily="66" charset="0"/>
              </a:rPr>
              <a:t> (James F. Engel)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667000"/>
            <a:ext cx="32289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00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PERILAKU KONSUMEN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5181600" cy="4525963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,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yang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pribadi</a:t>
            </a:r>
            <a:endParaRPr lang="en-US" dirty="0"/>
          </a:p>
          <a:p>
            <a:pPr>
              <a:buNone/>
              <a:defRPr/>
            </a:pPr>
            <a:r>
              <a:rPr lang="en-US" dirty="0"/>
              <a:t>	(Philip Kotler)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7623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72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MODEL PERILAKU KONSUMEN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9" y="1295401"/>
            <a:ext cx="6787092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2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/>
              <a:t>Faktor-faktor</a:t>
            </a:r>
            <a:r>
              <a:rPr lang="en-US" altLang="en-US" b="1" dirty="0"/>
              <a:t> yang </a:t>
            </a:r>
            <a:r>
              <a:rPr lang="en-US" altLang="en-US" b="1" dirty="0" err="1"/>
              <a:t>mempengaruhi</a:t>
            </a:r>
            <a:r>
              <a:rPr lang="en-US" altLang="en-US" b="1" dirty="0"/>
              <a:t> </a:t>
            </a:r>
            <a:r>
              <a:rPr lang="en-US" altLang="en-US" b="1" dirty="0" err="1"/>
              <a:t>perilaku</a:t>
            </a:r>
            <a:r>
              <a:rPr lang="en-US" altLang="en-US" b="1" dirty="0"/>
              <a:t> </a:t>
            </a:r>
            <a:r>
              <a:rPr lang="en-US" altLang="en-US" b="1" dirty="0" err="1"/>
              <a:t>konsumen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610600" cy="462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69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Budaya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i="1" dirty="0" err="1"/>
              <a:t>Budaya</a:t>
            </a:r>
            <a:endParaRPr lang="en-US" i="1" dirty="0"/>
          </a:p>
          <a:p>
            <a:pPr>
              <a:buNone/>
              <a:defRPr/>
            </a:pPr>
            <a:r>
              <a:rPr lang="en-US" dirty="0"/>
              <a:t>	Kumpulan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,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yang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i="1" dirty="0"/>
              <a:t>Sub </a:t>
            </a:r>
            <a:r>
              <a:rPr lang="en-US" i="1" dirty="0" err="1"/>
              <a:t>Budaya</a:t>
            </a:r>
            <a:endParaRPr lang="en-US" dirty="0"/>
          </a:p>
          <a:p>
            <a:pPr>
              <a:buNone/>
              <a:defRPr/>
            </a:pPr>
            <a:r>
              <a:rPr lang="en-US" dirty="0"/>
              <a:t>	</a:t>
            </a:r>
            <a:r>
              <a:rPr lang="en-US" dirty="0" err="1"/>
              <a:t>Sekelompok</a:t>
            </a:r>
            <a:r>
              <a:rPr lang="en-US" dirty="0"/>
              <a:t> orang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situasi</a:t>
            </a:r>
            <a:endParaRPr lang="en-US" dirty="0"/>
          </a:p>
          <a:p>
            <a:pPr>
              <a:buNone/>
              <a:defRPr/>
            </a:pPr>
            <a:r>
              <a:rPr lang="en-US" dirty="0"/>
              <a:t> 	(</a:t>
            </a:r>
            <a:r>
              <a:rPr lang="en-US" dirty="0" err="1"/>
              <a:t>Nasionalisme</a:t>
            </a:r>
            <a:r>
              <a:rPr lang="en-US" dirty="0"/>
              <a:t>, agama,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ras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geografis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i="1" dirty="0" err="1"/>
              <a:t>Kelas</a:t>
            </a:r>
            <a:r>
              <a:rPr lang="en-US" i="1" dirty="0"/>
              <a:t> </a:t>
            </a:r>
            <a:r>
              <a:rPr lang="en-US" i="1" dirty="0" err="1"/>
              <a:t>Sosial</a:t>
            </a:r>
            <a:r>
              <a:rPr lang="en-US" dirty="0"/>
              <a:t> </a:t>
            </a:r>
          </a:p>
          <a:p>
            <a:pPr>
              <a:buNone/>
              <a:defRPr/>
            </a:pPr>
            <a:r>
              <a:rPr lang="en-US" dirty="0"/>
              <a:t>	</a:t>
            </a:r>
            <a:r>
              <a:rPr lang="en-US" dirty="0" err="1"/>
              <a:t>Divisi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permanen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para </a:t>
            </a:r>
            <a:r>
              <a:rPr lang="en-US" dirty="0" err="1"/>
              <a:t>anggotanyamenganut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, </a:t>
            </a:r>
            <a:r>
              <a:rPr lang="en-US" dirty="0" err="1"/>
              <a:t>minat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yang </a:t>
            </a:r>
            <a:r>
              <a:rPr lang="en-US" dirty="0" err="1"/>
              <a:t>serupa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3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Sosial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100" i="1" dirty="0" err="1"/>
              <a:t>Kelompok</a:t>
            </a:r>
            <a:r>
              <a:rPr lang="en-US" sz="2100" i="1" dirty="0"/>
              <a:t> </a:t>
            </a:r>
            <a:r>
              <a:rPr lang="en-US" sz="2100" i="1" dirty="0" err="1"/>
              <a:t>Acuan</a:t>
            </a:r>
            <a:r>
              <a:rPr lang="en-US" sz="2100" dirty="0"/>
              <a:t> </a:t>
            </a:r>
          </a:p>
          <a:p>
            <a:pPr>
              <a:buNone/>
              <a:defRPr/>
            </a:pPr>
            <a:r>
              <a:rPr lang="en-US" sz="2100" dirty="0"/>
              <a:t>	</a:t>
            </a:r>
            <a:r>
              <a:rPr lang="en-US" sz="2100" dirty="0" err="1"/>
              <a:t>Berfungsi</a:t>
            </a:r>
            <a:r>
              <a:rPr lang="en-US" sz="2100" dirty="0"/>
              <a:t> sebagai </a:t>
            </a:r>
            <a:r>
              <a:rPr lang="en-US" sz="2100" dirty="0" err="1"/>
              <a:t>titik</a:t>
            </a:r>
            <a:r>
              <a:rPr lang="en-US" sz="2100" dirty="0"/>
              <a:t> </a:t>
            </a:r>
            <a:r>
              <a:rPr lang="en-US" sz="2100" dirty="0" err="1"/>
              <a:t>perbandingan</a:t>
            </a:r>
            <a:r>
              <a:rPr lang="en-US" sz="2100" dirty="0"/>
              <a:t> </a:t>
            </a:r>
            <a:r>
              <a:rPr lang="en-US" sz="2100" dirty="0" err="1"/>
              <a:t>atau</a:t>
            </a:r>
            <a:r>
              <a:rPr lang="en-US" sz="2100" dirty="0"/>
              <a:t> </a:t>
            </a:r>
            <a:r>
              <a:rPr lang="en-US" sz="2100" dirty="0" err="1"/>
              <a:t>acuan</a:t>
            </a:r>
            <a:r>
              <a:rPr lang="en-US" sz="2100" dirty="0"/>
              <a:t> </a:t>
            </a:r>
            <a:r>
              <a:rPr lang="en-US" sz="2100" dirty="0" err="1"/>
              <a:t>langsung</a:t>
            </a:r>
            <a:r>
              <a:rPr lang="en-US" sz="2100" dirty="0"/>
              <a:t> </a:t>
            </a:r>
            <a:r>
              <a:rPr lang="en-US" sz="2100" dirty="0" err="1"/>
              <a:t>atau</a:t>
            </a:r>
            <a:r>
              <a:rPr lang="en-US" sz="2100" dirty="0"/>
              <a:t> </a:t>
            </a:r>
            <a:r>
              <a:rPr lang="en-US" sz="2100" dirty="0" err="1"/>
              <a:t>tidak</a:t>
            </a:r>
            <a:r>
              <a:rPr lang="en-US" sz="2100" dirty="0"/>
              <a:t> </a:t>
            </a:r>
            <a:r>
              <a:rPr lang="en-US" sz="2100" dirty="0" err="1"/>
              <a:t>langsung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membentuk</a:t>
            </a:r>
            <a:r>
              <a:rPr lang="en-US" sz="2100" dirty="0"/>
              <a:t> </a:t>
            </a:r>
            <a:r>
              <a:rPr lang="en-US" sz="2100" dirty="0" err="1"/>
              <a:t>sikap</a:t>
            </a:r>
            <a:r>
              <a:rPr lang="en-US" sz="2100" dirty="0"/>
              <a:t> </a:t>
            </a:r>
            <a:r>
              <a:rPr lang="en-US" sz="2100" dirty="0" err="1"/>
              <a:t>atau</a:t>
            </a:r>
            <a:r>
              <a:rPr lang="en-US" sz="2100" dirty="0"/>
              <a:t> </a:t>
            </a:r>
            <a:r>
              <a:rPr lang="en-US" sz="2100" dirty="0" err="1"/>
              <a:t>tingkah</a:t>
            </a:r>
            <a:r>
              <a:rPr lang="en-US" sz="2100" dirty="0"/>
              <a:t> </a:t>
            </a:r>
            <a:r>
              <a:rPr lang="en-US" sz="2100" dirty="0" err="1"/>
              <a:t>laku</a:t>
            </a:r>
            <a:r>
              <a:rPr lang="en-US" sz="2100" dirty="0"/>
              <a:t> </a:t>
            </a:r>
            <a:r>
              <a:rPr lang="en-US" sz="2100" dirty="0" err="1"/>
              <a:t>seseorang</a:t>
            </a:r>
            <a:endParaRPr lang="en-US" sz="2100" dirty="0"/>
          </a:p>
          <a:p>
            <a:pPr lvl="1">
              <a:defRPr/>
            </a:pPr>
            <a:r>
              <a:rPr lang="en-US" sz="2100" i="1" dirty="0" err="1"/>
              <a:t>Kelompok</a:t>
            </a:r>
            <a:r>
              <a:rPr lang="en-US" sz="2100" i="1" dirty="0"/>
              <a:t> </a:t>
            </a:r>
            <a:r>
              <a:rPr lang="en-US" sz="2100" i="1" dirty="0" err="1"/>
              <a:t>Aspirasional</a:t>
            </a:r>
            <a:r>
              <a:rPr lang="en-US" sz="2100" i="1" dirty="0"/>
              <a:t>	</a:t>
            </a:r>
            <a:r>
              <a:rPr lang="en-US" sz="2100" dirty="0"/>
              <a:t>	</a:t>
            </a:r>
          </a:p>
          <a:p>
            <a:pPr lvl="1">
              <a:buNone/>
              <a:defRPr/>
            </a:pPr>
            <a:r>
              <a:rPr lang="en-US" sz="2100" dirty="0"/>
              <a:t>	</a:t>
            </a:r>
            <a:r>
              <a:rPr lang="en-US" sz="2100" dirty="0" err="1"/>
              <a:t>Merupakan</a:t>
            </a:r>
            <a:r>
              <a:rPr lang="en-US" sz="2100" dirty="0"/>
              <a:t> </a:t>
            </a:r>
            <a:r>
              <a:rPr lang="en-US" sz="2100" dirty="0" err="1"/>
              <a:t>kelompok</a:t>
            </a:r>
            <a:r>
              <a:rPr lang="en-US" sz="2100" dirty="0"/>
              <a:t> yang </a:t>
            </a:r>
            <a:r>
              <a:rPr lang="en-US" sz="2100" dirty="0" err="1"/>
              <a:t>diincar</a:t>
            </a:r>
            <a:r>
              <a:rPr lang="en-US" sz="2100" dirty="0"/>
              <a:t> </a:t>
            </a:r>
            <a:r>
              <a:rPr lang="en-US" sz="2100" dirty="0" err="1"/>
              <a:t>oleh</a:t>
            </a:r>
            <a:r>
              <a:rPr lang="en-US" sz="2100" dirty="0"/>
              <a:t> </a:t>
            </a:r>
            <a:r>
              <a:rPr lang="en-US" sz="2100" dirty="0" err="1"/>
              <a:t>seseorang</a:t>
            </a:r>
            <a:r>
              <a:rPr lang="en-US" sz="2100" dirty="0"/>
              <a:t> agar </a:t>
            </a:r>
            <a:r>
              <a:rPr lang="en-US" sz="2100" dirty="0" err="1"/>
              <a:t>dapat</a:t>
            </a:r>
            <a:r>
              <a:rPr lang="en-US" sz="2100" dirty="0"/>
              <a:t> </a:t>
            </a:r>
            <a:r>
              <a:rPr lang="en-US" sz="2100" dirty="0" err="1"/>
              <a:t>masuk</a:t>
            </a:r>
            <a:r>
              <a:rPr lang="en-US" sz="2100" dirty="0"/>
              <a:t> </a:t>
            </a:r>
            <a:r>
              <a:rPr lang="en-US" sz="2100" dirty="0" err="1"/>
              <a:t>kedalamnya</a:t>
            </a:r>
            <a:r>
              <a:rPr lang="en-US" sz="2100" dirty="0"/>
              <a:t>.</a:t>
            </a:r>
          </a:p>
          <a:p>
            <a:pPr lvl="1">
              <a:defRPr/>
            </a:pPr>
            <a:r>
              <a:rPr lang="en-US" sz="2100" i="1" dirty="0" err="1"/>
              <a:t>Pemuka</a:t>
            </a:r>
            <a:r>
              <a:rPr lang="en-US" sz="2100" i="1" dirty="0"/>
              <a:t> </a:t>
            </a:r>
            <a:r>
              <a:rPr lang="en-US" sz="2100" i="1" dirty="0" err="1"/>
              <a:t>Pendapat</a:t>
            </a:r>
            <a:endParaRPr lang="en-US" sz="2100" dirty="0"/>
          </a:p>
          <a:p>
            <a:pPr lvl="1">
              <a:buNone/>
              <a:defRPr/>
            </a:pPr>
            <a:r>
              <a:rPr lang="en-US" sz="2100" dirty="0"/>
              <a:t>	Orang yang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kelompok</a:t>
            </a:r>
            <a:r>
              <a:rPr lang="en-US" sz="2100" dirty="0"/>
              <a:t> </a:t>
            </a:r>
            <a:r>
              <a:rPr lang="en-US" sz="2100" dirty="0" err="1"/>
              <a:t>acuan</a:t>
            </a:r>
            <a:r>
              <a:rPr lang="en-US" sz="2100" dirty="0"/>
              <a:t> yang </a:t>
            </a:r>
            <a:r>
              <a:rPr lang="en-US" sz="2100" dirty="0" err="1"/>
              <a:t>karena</a:t>
            </a:r>
            <a:r>
              <a:rPr lang="en-US" sz="2100" dirty="0"/>
              <a:t> </a:t>
            </a:r>
            <a:r>
              <a:rPr lang="en-US" sz="2100" dirty="0" err="1"/>
              <a:t>ketrampilannya</a:t>
            </a:r>
            <a:r>
              <a:rPr lang="en-US" sz="2100" dirty="0"/>
              <a:t>, </a:t>
            </a:r>
            <a:r>
              <a:rPr lang="en-US" sz="2100" dirty="0" err="1"/>
              <a:t>pengetahuan</a:t>
            </a:r>
            <a:r>
              <a:rPr lang="en-US" sz="2100" dirty="0"/>
              <a:t>, </a:t>
            </a:r>
            <a:r>
              <a:rPr lang="en-US" sz="2100" dirty="0" err="1"/>
              <a:t>kepribadian</a:t>
            </a:r>
            <a:r>
              <a:rPr lang="en-US" sz="2100" dirty="0"/>
              <a:t> yang </a:t>
            </a:r>
            <a:r>
              <a:rPr lang="en-US" sz="2100" dirty="0" err="1"/>
              <a:t>spesial</a:t>
            </a:r>
            <a:r>
              <a:rPr lang="en-US" sz="2100" dirty="0"/>
              <a:t> </a:t>
            </a:r>
            <a:r>
              <a:rPr lang="en-US" sz="2100" dirty="0" err="1"/>
              <a:t>memberi</a:t>
            </a:r>
            <a:r>
              <a:rPr lang="en-US" sz="2100" dirty="0"/>
              <a:t> </a:t>
            </a:r>
            <a:r>
              <a:rPr lang="en-US" sz="2100" dirty="0" err="1"/>
              <a:t>pengaruh</a:t>
            </a:r>
            <a:r>
              <a:rPr lang="en-US" sz="2100" dirty="0"/>
              <a:t> </a:t>
            </a:r>
            <a:r>
              <a:rPr lang="en-US" sz="2100" dirty="0" err="1"/>
              <a:t>pada</a:t>
            </a:r>
            <a:r>
              <a:rPr lang="en-US" sz="2100" dirty="0"/>
              <a:t> yang lain.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Sosial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100" i="1" dirty="0" err="1"/>
              <a:t>Keluarga</a:t>
            </a:r>
            <a:endParaRPr lang="en-US" sz="2100" i="1" dirty="0"/>
          </a:p>
          <a:p>
            <a:pPr>
              <a:buNone/>
              <a:defRPr/>
            </a:pPr>
            <a:r>
              <a:rPr lang="en-US" sz="2100" dirty="0"/>
              <a:t>	</a:t>
            </a:r>
            <a:r>
              <a:rPr lang="en-US" sz="2100" dirty="0" err="1"/>
              <a:t>Organisasi</a:t>
            </a:r>
            <a:r>
              <a:rPr lang="en-US" sz="2100" dirty="0"/>
              <a:t> </a:t>
            </a:r>
            <a:r>
              <a:rPr lang="en-US" sz="2100" dirty="0" err="1"/>
              <a:t>pembelian</a:t>
            </a:r>
            <a:r>
              <a:rPr lang="en-US" sz="2100" dirty="0"/>
              <a:t> </a:t>
            </a:r>
            <a:r>
              <a:rPr lang="en-US" sz="2100" dirty="0" err="1"/>
              <a:t>konsumen</a:t>
            </a:r>
            <a:r>
              <a:rPr lang="en-US" sz="2100" dirty="0"/>
              <a:t> yang paling </a:t>
            </a:r>
            <a:r>
              <a:rPr lang="en-US" sz="2100" dirty="0" err="1"/>
              <a:t>penting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masyarakat</a:t>
            </a:r>
            <a:r>
              <a:rPr lang="en-US" sz="2100" dirty="0"/>
              <a:t>.</a:t>
            </a:r>
          </a:p>
          <a:p>
            <a:pPr>
              <a:defRPr/>
            </a:pPr>
            <a:r>
              <a:rPr lang="en-US" sz="2100" i="1" dirty="0" err="1"/>
              <a:t>Peran</a:t>
            </a:r>
            <a:r>
              <a:rPr lang="en-US" sz="2100" i="1" dirty="0"/>
              <a:t> </a:t>
            </a:r>
            <a:r>
              <a:rPr lang="en-US" sz="2100" i="1" dirty="0" err="1"/>
              <a:t>dan</a:t>
            </a:r>
            <a:r>
              <a:rPr lang="en-US" sz="2100" i="1" dirty="0"/>
              <a:t> Status</a:t>
            </a:r>
          </a:p>
          <a:p>
            <a:pPr lvl="1">
              <a:defRPr/>
            </a:pPr>
            <a:r>
              <a:rPr lang="en-US" sz="2100" dirty="0" err="1"/>
              <a:t>Peran</a:t>
            </a:r>
            <a:r>
              <a:rPr lang="en-US" sz="2100" dirty="0"/>
              <a:t>  </a:t>
            </a:r>
          </a:p>
          <a:p>
            <a:pPr lvl="1">
              <a:buNone/>
              <a:defRPr/>
            </a:pPr>
            <a:r>
              <a:rPr lang="en-US" sz="2100" dirty="0"/>
              <a:t>	</a:t>
            </a:r>
            <a:r>
              <a:rPr lang="en-US" sz="2100" dirty="0" err="1"/>
              <a:t>Aktivitas</a:t>
            </a:r>
            <a:r>
              <a:rPr lang="en-US" sz="2100" dirty="0"/>
              <a:t> yang </a:t>
            </a:r>
            <a:r>
              <a:rPr lang="en-US" sz="2100" dirty="0" err="1"/>
              <a:t>diharapkan</a:t>
            </a:r>
            <a:r>
              <a:rPr lang="en-US" sz="2100" dirty="0"/>
              <a:t> </a:t>
            </a:r>
            <a:r>
              <a:rPr lang="en-US" sz="2100" dirty="0" err="1"/>
              <a:t>dilakukan</a:t>
            </a:r>
            <a:r>
              <a:rPr lang="en-US" sz="2100" dirty="0"/>
              <a:t> </a:t>
            </a:r>
            <a:r>
              <a:rPr lang="en-US" sz="2100" dirty="0" err="1"/>
              <a:t>seseorang</a:t>
            </a:r>
            <a:r>
              <a:rPr lang="en-US" sz="2100" dirty="0"/>
              <a:t> </a:t>
            </a:r>
            <a:r>
              <a:rPr lang="en-US" sz="2100" dirty="0" err="1"/>
              <a:t>menurut</a:t>
            </a:r>
            <a:r>
              <a:rPr lang="en-US" sz="2100" dirty="0"/>
              <a:t> orang-orang yang </a:t>
            </a:r>
            <a:r>
              <a:rPr lang="en-US" sz="2100" dirty="0" err="1"/>
              <a:t>ada</a:t>
            </a:r>
            <a:r>
              <a:rPr lang="en-US" sz="2100" dirty="0"/>
              <a:t> </a:t>
            </a:r>
            <a:r>
              <a:rPr lang="en-US" sz="2100" dirty="0" err="1"/>
              <a:t>disekitarnya</a:t>
            </a:r>
            <a:r>
              <a:rPr lang="en-US" sz="2100" dirty="0"/>
              <a:t>.</a:t>
            </a:r>
          </a:p>
          <a:p>
            <a:pPr lvl="1">
              <a:defRPr/>
            </a:pPr>
            <a:r>
              <a:rPr lang="en-US" sz="2100" dirty="0"/>
              <a:t>Status</a:t>
            </a:r>
          </a:p>
          <a:p>
            <a:pPr lvl="1">
              <a:buNone/>
              <a:defRPr/>
            </a:pPr>
            <a:r>
              <a:rPr lang="en-US" sz="2100" dirty="0"/>
              <a:t>	</a:t>
            </a:r>
            <a:r>
              <a:rPr lang="en-US" sz="2100" dirty="0" err="1"/>
              <a:t>Mencerminkan</a:t>
            </a:r>
            <a:r>
              <a:rPr lang="en-US" sz="2100" dirty="0"/>
              <a:t> </a:t>
            </a:r>
            <a:r>
              <a:rPr lang="en-US" sz="2100" dirty="0" err="1"/>
              <a:t>penghargaan</a:t>
            </a:r>
            <a:r>
              <a:rPr lang="en-US" sz="2100" dirty="0"/>
              <a:t> yang </a:t>
            </a:r>
            <a:r>
              <a:rPr lang="en-US" sz="2100" dirty="0" err="1"/>
              <a:t>diberikan</a:t>
            </a:r>
            <a:r>
              <a:rPr lang="en-US" sz="2100" dirty="0"/>
              <a:t> </a:t>
            </a:r>
            <a:r>
              <a:rPr lang="en-US" sz="2100" dirty="0" err="1"/>
              <a:t>oleh</a:t>
            </a:r>
            <a:r>
              <a:rPr lang="en-US" sz="2100" dirty="0"/>
              <a:t> </a:t>
            </a:r>
            <a:r>
              <a:rPr lang="en-US" sz="2100" dirty="0" err="1"/>
              <a:t>masyarakat</a:t>
            </a:r>
            <a:endParaRPr lang="en-US" sz="21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98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180</Words>
  <Application>Microsoft Office PowerPoint</Application>
  <PresentationFormat>On-screen Show (4:3)</PresentationFormat>
  <Paragraphs>150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MENGANALISIS PASAR KONSUMEN</vt:lpstr>
      <vt:lpstr>KEMAMPUAN AKHIR YANG DIHARAPKAN</vt:lpstr>
      <vt:lpstr>PERILAKU KONSUMEN</vt:lpstr>
      <vt:lpstr>PERILAKU KONSUMEN</vt:lpstr>
      <vt:lpstr>MODEL PERILAKU KONSUMEN</vt:lpstr>
      <vt:lpstr>Faktor-faktor yang mempengaruhi perilaku konsumen</vt:lpstr>
      <vt:lpstr>Budaya</vt:lpstr>
      <vt:lpstr>Sosial</vt:lpstr>
      <vt:lpstr>Sosial</vt:lpstr>
      <vt:lpstr>Pribadi</vt:lpstr>
      <vt:lpstr>Pribadi </vt:lpstr>
      <vt:lpstr>Psikologis</vt:lpstr>
      <vt:lpstr>Psikologis</vt:lpstr>
      <vt:lpstr>Peran Dalam Keputusan Membeli</vt:lpstr>
      <vt:lpstr>Proses Keputusan Pembeli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Class</cp:lastModifiedBy>
  <cp:revision>19</cp:revision>
  <dcterms:created xsi:type="dcterms:W3CDTF">2017-09-09T11:34:57Z</dcterms:created>
  <dcterms:modified xsi:type="dcterms:W3CDTF">2017-10-05T07:11:01Z</dcterms:modified>
</cp:coreProperties>
</file>