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1" r:id="rId13"/>
    <p:sldId id="292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  <a:srgbClr val="003300"/>
    <a:srgbClr val="339933"/>
    <a:srgbClr val="800000"/>
    <a:srgbClr val="000066"/>
    <a:srgbClr val="FFFF99"/>
    <a:srgbClr val="FF6600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94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1722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00"/>
                </a:solidFill>
                <a:latin typeface="Lucida Handwriting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1722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A5D91-F435-4360-BA29-CEE5C332F6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417EF-5393-499D-A0B2-A13CB9F7CAA7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rgbClr val="0033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smtClean="0">
                <a:solidFill>
                  <a:schemeClr val="bg2">
                    <a:lumMod val="50000"/>
                  </a:schemeClr>
                </a:solidFill>
              </a:rPr>
              <a:t>Copyright @ 2016 </a:t>
            </a:r>
            <a:r>
              <a:rPr lang="en-US" sz="1000" b="1" smtClean="0">
                <a:solidFill>
                  <a:schemeClr val="bg2">
                    <a:lumMod val="50000"/>
                  </a:schemeClr>
                </a:solidFill>
              </a:rPr>
              <a:t>Universitas Esa Unggul</a:t>
            </a:r>
          </a:p>
          <a:p>
            <a:pPr algn="ctr"/>
            <a:r>
              <a:rPr lang="en-US" sz="1000" smtClean="0">
                <a:solidFill>
                  <a:schemeClr val="bg2">
                    <a:lumMod val="50000"/>
                  </a:schemeClr>
                </a:solidFill>
              </a:rPr>
              <a:t>By Pelaksana Akademik Matakuliah Universitas (</a:t>
            </a:r>
            <a:r>
              <a:rPr lang="en-US" sz="1000" b="1" smtClean="0">
                <a:solidFill>
                  <a:schemeClr val="bg2">
                    <a:lumMod val="50000"/>
                  </a:schemeClr>
                </a:solidFill>
              </a:rPr>
              <a:t>PAMU</a:t>
            </a:r>
            <a:r>
              <a:rPr lang="en-US" sz="100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sz="100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FFFF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69505"/>
            <a:ext cx="6172200" cy="1470025"/>
          </a:xfrm>
        </p:spPr>
        <p:txBody>
          <a:bodyPr>
            <a:normAutofit/>
          </a:bodyPr>
          <a:lstStyle/>
          <a:p>
            <a:r>
              <a:rPr lang="en-US" sz="4400" smtClean="0"/>
              <a:t>Merintis</a:t>
            </a:r>
            <a:r>
              <a:rPr lang="en-US" sz="1300" smtClean="0"/>
              <a:t/>
            </a:r>
            <a:br>
              <a:rPr lang="en-US" sz="1300" smtClean="0"/>
            </a:br>
            <a:r>
              <a:rPr lang="en-US" sz="4400" smtClean="0"/>
              <a:t>Usaha Baru</a:t>
            </a:r>
            <a:endParaRPr lang="en-US" sz="4400"/>
          </a:p>
        </p:txBody>
      </p:sp>
      <p:cxnSp>
        <p:nvCxnSpPr>
          <p:cNvPr id="4" name="Straight Connector 3"/>
          <p:cNvCxnSpPr>
            <a:stCxn id="6" idx="0"/>
            <a:endCxn id="6" idx="4"/>
          </p:cNvCxnSpPr>
          <p:nvPr/>
        </p:nvCxnSpPr>
        <p:spPr>
          <a:xfrm>
            <a:off x="2291321" y="2120280"/>
            <a:ext cx="1588" cy="1689720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6" idx="6"/>
          </p:cNvCxnSpPr>
          <p:nvPr/>
        </p:nvCxnSpPr>
        <p:spPr>
          <a:xfrm>
            <a:off x="1447800" y="2965140"/>
            <a:ext cx="1687041" cy="1588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4"/>
          <p:cNvGrpSpPr/>
          <p:nvPr/>
        </p:nvGrpSpPr>
        <p:grpSpPr>
          <a:xfrm>
            <a:off x="1600200" y="2290968"/>
            <a:ext cx="1371600" cy="1324740"/>
            <a:chOff x="1066800" y="2256660"/>
            <a:chExt cx="1371600" cy="1324740"/>
          </a:xfrm>
        </p:grpSpPr>
        <p:sp>
          <p:nvSpPr>
            <p:cNvPr id="8" name="Rectangle 7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no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447800" y="2120280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rgbClr val="FFFF99"/>
          </a:solidFill>
          <a:ln w="127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de-DE" sz="7200" b="1" smtClean="0">
                <a:solidFill>
                  <a:srgbClr val="800000"/>
                </a:solidFill>
                <a:latin typeface="Comic Sans MS" pitchFamily="66" charset="0"/>
              </a:rPr>
              <a:t>2</a:t>
            </a:r>
            <a:endParaRPr lang="de-DE" sz="7200" b="1">
              <a:solidFill>
                <a:srgbClr val="8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smtClean="0"/>
              <a:t>Faktor Perhatian dlm Merintis</a:t>
            </a:r>
            <a:br>
              <a:rPr lang="en-US" sz="3200" smtClean="0"/>
            </a:br>
            <a:r>
              <a:rPr lang="en-US" sz="3200" smtClean="0"/>
              <a:t>Usaha Baru </a:t>
            </a:r>
            <a:endParaRPr lang="en-US" sz="320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066800"/>
            <a:ext cx="7620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Tempat usaha yg akan dipilih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371600" y="1874837"/>
            <a:ext cx="7010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Dekat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degan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Konsumen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Dekat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degan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sumber tenaga kerja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Dekat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degan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bahan baku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 Pemilihan Tempat Faktor Efesiensi perlu diperhatikan sbb: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Dibangun bila ada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tempat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strategis &amp; efesien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Menyewa bila Lebih menguntungkan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Kerjasama bagi hasil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smtClean="0"/>
              <a:t>Faktor Perhatian dlm Merintis</a:t>
            </a:r>
            <a:br>
              <a:rPr lang="en-US" sz="3200" smtClean="0"/>
            </a:br>
            <a:r>
              <a:rPr lang="en-US" sz="3200" smtClean="0"/>
              <a:t>Usaha Baru </a:t>
            </a:r>
            <a:endParaRPr lang="en-US" sz="320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990600"/>
            <a:ext cx="7620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Organisasi usaha yg digunakan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1371600" y="2743200"/>
            <a:ext cx="6705600" cy="3124200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smtClean="0">
              <a:solidFill>
                <a:srgbClr val="000066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Lingkup kecil biasanya </a:t>
            </a:r>
            <a:r>
              <a:rPr kumimoji="0" lang="en-US" sz="2400" b="1" i="1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small business owner &amp; small business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operator berfungsi bersamaan</a:t>
            </a: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Fungsi kewirausahaan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nya sangat besar. Tapi kalau perusahaanya besar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Fungsi Manajemen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harus besarnya.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1371600" y="1828800"/>
            <a:ext cx="6705600" cy="1905000"/>
          </a:xfrm>
          <a:prstGeom prst="ellipse">
            <a:avLst/>
          </a:prstGeom>
          <a:solidFill>
            <a:srgbClr val="000066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i="1" smtClean="0">
                <a:solidFill>
                  <a:schemeClr val="bg1"/>
                </a:solidFill>
              </a:rPr>
              <a:t>Kompleksitas organisasi Usaha tergantung dr besar kecilnya lingkup usaha yg dimasuki</a:t>
            </a:r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smtClean="0"/>
              <a:t>Faktor Perhatian dlm Merintis</a:t>
            </a:r>
            <a:br>
              <a:rPr lang="en-US" sz="3200" smtClean="0"/>
            </a:br>
            <a:r>
              <a:rPr lang="en-US" sz="3200" smtClean="0"/>
              <a:t>Usaha Baru </a:t>
            </a:r>
            <a:endParaRPr lang="en-US" sz="320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914400"/>
            <a:ext cx="7620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Organisasi usaha yg digunakan</a:t>
            </a:r>
          </a:p>
        </p:txBody>
      </p:sp>
      <p:sp>
        <p:nvSpPr>
          <p:cNvPr id="6" name="Oval 5"/>
          <p:cNvSpPr/>
          <p:nvPr/>
        </p:nvSpPr>
        <p:spPr>
          <a:xfrm>
            <a:off x="1219200" y="1600200"/>
            <a:ext cx="7162800" cy="609600"/>
          </a:xfrm>
          <a:prstGeom prst="ellipse">
            <a:avLst/>
          </a:prstGeom>
          <a:solidFill>
            <a:srgbClr val="80000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i="1" smtClean="0">
                <a:solidFill>
                  <a:schemeClr val="bg1"/>
                </a:solidFill>
              </a:rPr>
              <a:t>Kompleksitas suatu Usaha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2209800"/>
            <a:ext cx="7162800" cy="1371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19200" y="3581400"/>
            <a:ext cx="7162800" cy="1371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19200" y="4953000"/>
            <a:ext cx="7162800" cy="1371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219200" y="2209800"/>
            <a:ext cx="7162800" cy="411480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685800" y="2205036"/>
            <a:ext cx="513410" cy="411956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</p:spPr>
        <p:txBody>
          <a:bodyPr vert="wordArtVert"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/>
              <a:t>KEWIRUSAHAAN</a:t>
            </a:r>
            <a:endParaRPr lang="en-US" b="1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8412480" y="2209800"/>
            <a:ext cx="513410" cy="4119564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wordArtVert"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/>
              <a:t>MANAJEMEN</a:t>
            </a:r>
            <a:endParaRPr lang="en-US" b="1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1371600" y="2819400"/>
            <a:ext cx="762000" cy="37623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25%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467600" y="2819400"/>
            <a:ext cx="762000" cy="37623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mtClean="0"/>
              <a:t>75</a:t>
            </a:r>
            <a:r>
              <a:rPr lang="en-US"/>
              <a:t>%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667000" y="4114800"/>
            <a:ext cx="762000" cy="37623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mtClean="0"/>
              <a:t>50%</a:t>
            </a:r>
            <a:endParaRPr lang="en-US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172200" y="4114800"/>
            <a:ext cx="762000" cy="37623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mtClean="0"/>
              <a:t>50%</a:t>
            </a:r>
            <a:endParaRPr lang="en-US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371600" y="5338762"/>
            <a:ext cx="762000" cy="37623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mtClean="0"/>
              <a:t>75</a:t>
            </a:r>
            <a:r>
              <a:rPr lang="en-US"/>
              <a:t>%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7467600" y="5338762"/>
            <a:ext cx="762000" cy="37623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mtClean="0"/>
              <a:t>25</a:t>
            </a:r>
            <a:r>
              <a:rPr lang="en-US"/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smtClean="0"/>
              <a:t>Faktor Perhatian dlm Merintis</a:t>
            </a:r>
            <a:br>
              <a:rPr lang="en-US" sz="3200" smtClean="0"/>
            </a:br>
            <a:r>
              <a:rPr lang="en-US" sz="3200" smtClean="0"/>
              <a:t>Usaha Baru </a:t>
            </a:r>
            <a:endParaRPr lang="en-US" sz="320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990600"/>
            <a:ext cx="7620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Lingkungan usaha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371600" y="1752600"/>
            <a:ext cx="67818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 2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lingkungan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yg hrs kita perhatikan &amp; di evaluasi setiap saat: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Lingkungan Mikro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(Pemasok, karyawan, pemegang shm, direksi dll)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24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Lingkungan Makro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(Ekonomi, teknologi, sosial politik, demografi &amp; gaya hidup)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32688"/>
            <a:ext cx="9144000" cy="5943600"/>
          </a:xfrm>
          <a:prstGeom prst="rect">
            <a:avLst/>
          </a:prstGeom>
          <a:gradFill flip="none" rotWithShape="1">
            <a:gsLst>
              <a:gs pos="0">
                <a:srgbClr val="006600"/>
              </a:gs>
              <a:gs pos="90000">
                <a:srgbClr val="003300"/>
              </a:gs>
              <a:gs pos="100000">
                <a:srgbClr val="008000"/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mtClean="0">
                <a:solidFill>
                  <a:schemeClr val="bg1">
                    <a:lumMod val="95000"/>
                  </a:schemeClr>
                </a:solidFill>
              </a:rPr>
              <a:t>TUGAS PAPER (Individu)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1219200"/>
            <a:ext cx="74676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bg1"/>
                </a:solidFill>
              </a:rPr>
              <a:t>INSTRUKSI: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chemeClr val="bg1"/>
                </a:solidFill>
              </a:rPr>
              <a:t>Buat </a:t>
            </a:r>
            <a:r>
              <a:rPr lang="en-US" sz="2400" dirty="0">
                <a:solidFill>
                  <a:schemeClr val="bg1"/>
                </a:solidFill>
              </a:rPr>
              <a:t>paper </a:t>
            </a:r>
            <a:r>
              <a:rPr lang="en-US" sz="2400" dirty="0" err="1">
                <a:solidFill>
                  <a:schemeClr val="bg1"/>
                </a:solidFill>
              </a:rPr>
              <a:t>tata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cara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perijinan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usaha</a:t>
            </a:r>
            <a:r>
              <a:rPr lang="en-US" sz="2400" dirty="0">
                <a:solidFill>
                  <a:schemeClr val="bg1"/>
                </a:solidFill>
              </a:rPr>
              <a:t> di Indonesia</a:t>
            </a:r>
          </a:p>
          <a:p>
            <a:pPr marL="349250" indent="-349250">
              <a:lnSpc>
                <a:spcPct val="150000"/>
              </a:lnSpc>
              <a:buFontTx/>
              <a:buAutoNum type="arabicPeriod" startAt="2"/>
              <a:defRPr/>
            </a:pPr>
            <a:r>
              <a:rPr lang="en-US" sz="2400" dirty="0">
                <a:solidFill>
                  <a:schemeClr val="bg1"/>
                </a:solidFill>
              </a:rPr>
              <a:t>Minimal 3 </a:t>
            </a:r>
            <a:r>
              <a:rPr lang="en-US" sz="2400" dirty="0" err="1">
                <a:solidFill>
                  <a:schemeClr val="bg1"/>
                </a:solidFill>
              </a:rPr>
              <a:t>ijin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usaha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bisa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dilakukan</a:t>
            </a:r>
            <a:r>
              <a:rPr lang="en-US" sz="2400" dirty="0">
                <a:solidFill>
                  <a:schemeClr val="bg1"/>
                </a:solidFill>
              </a:rPr>
              <a:t> di </a:t>
            </a:r>
            <a:r>
              <a:rPr lang="en-US" sz="2400" dirty="0" err="1">
                <a:solidFill>
                  <a:schemeClr val="bg1"/>
                </a:solidFill>
              </a:rPr>
              <a:t>wilayah</a:t>
            </a:r>
            <a:r>
              <a:rPr lang="en-US" sz="2400" dirty="0">
                <a:solidFill>
                  <a:schemeClr val="bg1"/>
                </a:solidFill>
              </a:rPr>
              <a:t>  Indonesia  </a:t>
            </a:r>
          </a:p>
          <a:p>
            <a:pPr marL="349250" indent="-349250">
              <a:lnSpc>
                <a:spcPct val="150000"/>
              </a:lnSpc>
              <a:buFontTx/>
              <a:buAutoNum type="arabicPeriod" startAt="2"/>
              <a:defRPr/>
            </a:pPr>
            <a:r>
              <a:rPr lang="en-US" sz="2400" dirty="0" err="1">
                <a:solidFill>
                  <a:schemeClr val="bg1"/>
                </a:solidFill>
              </a:rPr>
              <a:t>Tulisan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tidak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lebih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dari</a:t>
            </a:r>
            <a:r>
              <a:rPr lang="en-US" sz="2400" dirty="0">
                <a:solidFill>
                  <a:schemeClr val="bg1"/>
                </a:solidFill>
              </a:rPr>
              <a:t> 5 </a:t>
            </a:r>
            <a:r>
              <a:rPr lang="en-US" sz="2400" dirty="0" err="1">
                <a:solidFill>
                  <a:schemeClr val="bg1"/>
                </a:solidFill>
              </a:rPr>
              <a:t>halaman</a:t>
            </a:r>
            <a:r>
              <a:rPr lang="en-US" sz="2400" dirty="0">
                <a:solidFill>
                  <a:schemeClr val="bg1"/>
                </a:solidFill>
              </a:rPr>
              <a:t>  </a:t>
            </a:r>
            <a:r>
              <a:rPr lang="en-US" sz="2400" i="1" dirty="0">
                <a:solidFill>
                  <a:schemeClr val="bg1"/>
                </a:solidFill>
              </a:rPr>
              <a:t>(</a:t>
            </a:r>
            <a:r>
              <a:rPr lang="en-US" sz="2400" i="1" dirty="0" err="1">
                <a:solidFill>
                  <a:schemeClr val="bg1"/>
                </a:solidFill>
              </a:rPr>
              <a:t>spasi</a:t>
            </a:r>
            <a:r>
              <a:rPr lang="en-US" sz="2400" i="1" dirty="0">
                <a:solidFill>
                  <a:schemeClr val="bg1"/>
                </a:solidFill>
              </a:rPr>
              <a:t> 1.15, font 12, time new romans)</a:t>
            </a:r>
          </a:p>
          <a:p>
            <a:pPr marL="349250" indent="-349250">
              <a:lnSpc>
                <a:spcPct val="150000"/>
              </a:lnSpc>
              <a:buFontTx/>
              <a:buAutoNum type="arabicPeriod" startAt="2"/>
              <a:defRPr/>
            </a:pPr>
            <a:r>
              <a:rPr lang="en-US" sz="2400" dirty="0" err="1">
                <a:solidFill>
                  <a:schemeClr val="bg1"/>
                </a:solidFill>
              </a:rPr>
              <a:t>Dikumpulkan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minggu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depan</a:t>
            </a:r>
            <a:r>
              <a:rPr lang="en-US" sz="2400" dirty="0">
                <a:solidFill>
                  <a:schemeClr val="bg1"/>
                </a:solidFill>
              </a:rPr>
              <a:t> (KULIAH KE 3)</a:t>
            </a:r>
          </a:p>
          <a:p>
            <a:pPr marL="349250" indent="-349250" algn="ctr">
              <a:lnSpc>
                <a:spcPct val="150000"/>
              </a:lnSpc>
              <a:defRPr/>
            </a:pPr>
            <a:r>
              <a:rPr lang="en-US" sz="3200" smtClean="0">
                <a:solidFill>
                  <a:srgbClr val="FFFF00"/>
                </a:solidFill>
              </a:rPr>
              <a:t>SELAMAT MENGERJAKAN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smtClean="0"/>
              <a:t>Merintis Usaha Baru &amp; Model Pengembangannya</a:t>
            </a:r>
            <a:endParaRPr lang="en-US" sz="3200"/>
          </a:p>
        </p:txBody>
      </p:sp>
      <p:sp>
        <p:nvSpPr>
          <p:cNvPr id="7" name="Rectangle 11"/>
          <p:cNvSpPr txBox="1">
            <a:spLocks noChangeArrowheads="1"/>
          </p:cNvSpPr>
          <p:nvPr/>
        </p:nvSpPr>
        <p:spPr>
          <a:xfrm>
            <a:off x="1828800" y="2362200"/>
            <a:ext cx="6248400" cy="3352800"/>
          </a:xfrm>
          <a:prstGeom prst="rect">
            <a:avLst/>
          </a:prstGeom>
          <a:ln>
            <a:solidFill>
              <a:srgbClr val="FF66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Mendirikan usaha baru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7200" algn="l"/>
              </a:tabLst>
              <a:defRPr/>
            </a:pPr>
            <a:r>
              <a:rPr lang="en-US" sz="2800" smtClean="0"/>
              <a:t>	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 Dirikan sendiri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7200" algn="l"/>
              </a:tabLst>
              <a:defRPr/>
            </a:pPr>
            <a:r>
              <a:rPr lang="en-US" sz="2800" smtClean="0"/>
              <a:t>	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 Persekutuan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57200" algn="l"/>
              </a:tabLst>
              <a:defRPr/>
            </a:pPr>
            <a:r>
              <a:rPr lang="en-US" sz="2800" smtClean="0"/>
              <a:t>	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c. Berbadan hukum dgn modal saham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>
                <a:tab pos="457200" algn="l"/>
              </a:tabLst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Membeli perusahaan org lain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>
                <a:tab pos="457200" algn="l"/>
              </a:tabLst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Kerjasama manajemen (franchisor/ parent company) 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 rot="19879163">
            <a:off x="247843" y="1660037"/>
            <a:ext cx="2667000" cy="762000"/>
          </a:xfrm>
          <a:prstGeom prst="ellipse">
            <a:avLst/>
          </a:prstGeom>
          <a:solidFill>
            <a:srgbClr val="0033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latin typeface="Comic Sans MS" pitchFamily="66" charset="0"/>
              </a:rPr>
              <a:t>3 Cara</a:t>
            </a:r>
            <a:endParaRPr lang="en-US" sz="36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Memasuki Dunia Usaha</a:t>
            </a:r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1219200"/>
          </a:xfrm>
          <a:prstGeom prst="rect">
            <a:avLst/>
          </a:prstGeom>
          <a:solidFill>
            <a:srgbClr val="0033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FFFF99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Seseorang untuk memasuki dunia usaha harus mempunyai Jiwa wirausaha yg dpt mengorganisir, mengelola &amp; berani menghadapi resiko.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(Hasil Survey oleh Peggy Lambing 2000:90)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1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43% sumber ide bisnisnya dari pengalaman ditempat</a:t>
            </a:r>
            <a:r>
              <a:rPr kumimoji="0" lang="en-US" sz="2400" b="0" i="0" u="none" strike="noStrike" kern="1200" cap="none" spc="0" normalizeH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kerja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11% utk memenuhi peluang pasar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0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46% Karena hoby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Peluang Bisnis </a:t>
            </a:r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371600"/>
            <a:ext cx="80772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indent="-228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smtClean="0">
                <a:solidFill>
                  <a:srgbClr val="800000"/>
                </a:solidFill>
              </a:rPr>
              <a:t>Dua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pendekatan utama dlm mencari peluang bisnis :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2340114"/>
            <a:ext cx="22860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i="1" smtClean="0"/>
              <a:t>Inside out</a:t>
            </a:r>
            <a:endParaRPr lang="en-US" sz="2800"/>
          </a:p>
        </p:txBody>
      </p:sp>
      <p:sp>
        <p:nvSpPr>
          <p:cNvPr id="6" name="Rectangle 5"/>
          <p:cNvSpPr/>
          <p:nvPr/>
        </p:nvSpPr>
        <p:spPr>
          <a:xfrm>
            <a:off x="3657600" y="2340114"/>
            <a:ext cx="2971800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2800" b="1" i="1" smtClean="0"/>
              <a:t>idea generation</a:t>
            </a:r>
            <a:endParaRPr lang="en-US" sz="2800"/>
          </a:p>
        </p:txBody>
      </p: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2971800" y="2601724"/>
            <a:ext cx="685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143000" y="2721114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menentukan keberhasilan degan keterampilan sendiri &amp; latar belakang</a:t>
            </a:r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628004" y="3940314"/>
            <a:ext cx="2953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800" b="1" i="1" smtClean="0"/>
              <a:t>The out side in</a:t>
            </a:r>
            <a:endParaRPr lang="en-US" sz="2800"/>
          </a:p>
        </p:txBody>
      </p:sp>
      <p:sp>
        <p:nvSpPr>
          <p:cNvPr id="11" name="Rectangle 10"/>
          <p:cNvSpPr/>
          <p:nvPr/>
        </p:nvSpPr>
        <p:spPr>
          <a:xfrm>
            <a:off x="4419600" y="3944779"/>
            <a:ext cx="381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smtClean="0"/>
              <a:t>opporunity-recognition</a:t>
            </a:r>
            <a:endParaRPr lang="en-US" sz="2800"/>
          </a:p>
        </p:txBody>
      </p:sp>
      <p:sp>
        <p:nvSpPr>
          <p:cNvPr id="12" name="Rectangle 11"/>
          <p:cNvSpPr/>
          <p:nvPr/>
        </p:nvSpPr>
        <p:spPr>
          <a:xfrm>
            <a:off x="1143000" y="4397514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menentukan keberhasilan melalui pengamatan lingkungan dalam mencari peluang  pasar</a:t>
            </a:r>
            <a:endParaRPr lang="en-US" sz="2400"/>
          </a:p>
        </p:txBody>
      </p:sp>
      <p:cxnSp>
        <p:nvCxnSpPr>
          <p:cNvPr id="15" name="Straight Arrow Connector 14"/>
          <p:cNvCxnSpPr>
            <a:stCxn id="10" idx="3"/>
            <a:endCxn id="11" idx="1"/>
          </p:cNvCxnSpPr>
          <p:nvPr/>
        </p:nvCxnSpPr>
        <p:spPr>
          <a:xfrm>
            <a:off x="3581400" y="4201924"/>
            <a:ext cx="838200" cy="4465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Peluang Bisnis </a:t>
            </a:r>
            <a:endParaRPr lang="en-US"/>
          </a:p>
        </p:txBody>
      </p:sp>
      <p:sp>
        <p:nvSpPr>
          <p:cNvPr id="21" name="Rectangle 5"/>
          <p:cNvSpPr txBox="1">
            <a:spLocks noChangeArrowheads="1"/>
          </p:cNvSpPr>
          <p:nvPr/>
        </p:nvSpPr>
        <p:spPr>
          <a:xfrm>
            <a:off x="762000" y="1447800"/>
            <a:ext cx="8077200" cy="4572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Berdasarkan Inside out </a:t>
            </a:r>
            <a:r>
              <a:rPr kumimoji="0" lang="en-US" sz="280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lang="en-US" sz="2800" smtClean="0"/>
              <a:t>u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ntuk memulai usaha seseorang harus mempunyai kompetensi sbb: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Kemampuan Teknik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smtClean="0">
                <a:solidFill>
                  <a:srgbClr val="000066"/>
                </a:solidFill>
              </a:rPr>
              <a:t>	-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keterampilan usaha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Kemampuan Manajemen Bisnis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 Analisa pasar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smtClean="0">
                <a:solidFill>
                  <a:srgbClr val="000066"/>
                </a:solidFill>
              </a:rPr>
              <a:t>	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Analisa produk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smtClean="0">
                <a:solidFill>
                  <a:srgbClr val="000066"/>
                </a:solidFill>
              </a:rPr>
              <a:t>	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Analisa keuangan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smtClean="0">
                <a:solidFill>
                  <a:srgbClr val="000066"/>
                </a:solidFill>
              </a:rPr>
              <a:t>	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Membuat Net working  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smtClean="0"/>
              <a:t>Faktor kemampuan sudah cukup untuk memulai USAHA ???</a:t>
            </a:r>
            <a:endParaRPr lang="en-US" sz="320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533400" y="1371600"/>
            <a:ext cx="76962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Faktor lain yg sangat penting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Mempunyai ide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 kemauan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Berani mengambil resiko yg diperhitungkan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3962400"/>
            <a:ext cx="1371600" cy="4572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b="1" smtClean="0"/>
              <a:t>Anda</a:t>
            </a:r>
            <a:endParaRPr lang="en-US" sz="2400" b="1"/>
          </a:p>
        </p:txBody>
      </p:sp>
      <p:sp>
        <p:nvSpPr>
          <p:cNvPr id="7" name="Rectangle 6"/>
          <p:cNvSpPr/>
          <p:nvPr/>
        </p:nvSpPr>
        <p:spPr>
          <a:xfrm>
            <a:off x="3886200" y="3962400"/>
            <a:ext cx="1371600" cy="4572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b="1" smtClean="0"/>
              <a:t>Ide</a:t>
            </a:r>
            <a:endParaRPr lang="en-US" sz="2400" b="1"/>
          </a:p>
        </p:txBody>
      </p:sp>
      <p:sp>
        <p:nvSpPr>
          <p:cNvPr id="8" name="Rectangle 7"/>
          <p:cNvSpPr/>
          <p:nvPr/>
        </p:nvSpPr>
        <p:spPr>
          <a:xfrm>
            <a:off x="6629400" y="3962400"/>
            <a:ext cx="1371600" cy="4572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b="1" smtClean="0"/>
              <a:t>Dana</a:t>
            </a:r>
            <a:endParaRPr lang="en-US" sz="2400" b="1"/>
          </a:p>
        </p:txBody>
      </p:sp>
      <p:sp>
        <p:nvSpPr>
          <p:cNvPr id="9" name="Rectangle 8"/>
          <p:cNvSpPr/>
          <p:nvPr/>
        </p:nvSpPr>
        <p:spPr>
          <a:xfrm>
            <a:off x="5257800" y="4800600"/>
            <a:ext cx="1371600" cy="4572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b="1" smtClean="0"/>
              <a:t>Fasilitas</a:t>
            </a:r>
            <a:endParaRPr lang="en-US" sz="2400" b="1"/>
          </a:p>
        </p:txBody>
      </p:sp>
      <p:sp>
        <p:nvSpPr>
          <p:cNvPr id="10" name="Rectangle 9"/>
          <p:cNvSpPr/>
          <p:nvPr/>
        </p:nvSpPr>
        <p:spPr>
          <a:xfrm>
            <a:off x="2514600" y="4800600"/>
            <a:ext cx="1371600" cy="4572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b="1" smtClean="0"/>
              <a:t>Pasar</a:t>
            </a:r>
            <a:endParaRPr lang="en-US" sz="2400" b="1"/>
          </a:p>
        </p:txBody>
      </p:sp>
      <p:sp>
        <p:nvSpPr>
          <p:cNvPr id="11" name="Rectangle 10"/>
          <p:cNvSpPr/>
          <p:nvPr/>
        </p:nvSpPr>
        <p:spPr>
          <a:xfrm>
            <a:off x="1143000" y="5715000"/>
            <a:ext cx="1371600" cy="4572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b="1" smtClean="0"/>
              <a:t>Brg/jasa</a:t>
            </a:r>
            <a:endParaRPr lang="en-US" sz="2400" b="1"/>
          </a:p>
        </p:txBody>
      </p:sp>
      <p:sp>
        <p:nvSpPr>
          <p:cNvPr id="12" name="Rectangle 11"/>
          <p:cNvSpPr/>
          <p:nvPr/>
        </p:nvSpPr>
        <p:spPr>
          <a:xfrm>
            <a:off x="3886200" y="5715000"/>
            <a:ext cx="1371600" cy="4572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b="1" smtClean="0"/>
              <a:t>Uang</a:t>
            </a:r>
            <a:endParaRPr lang="en-US" sz="2400" b="1"/>
          </a:p>
        </p:txBody>
      </p:sp>
      <p:sp>
        <p:nvSpPr>
          <p:cNvPr id="13" name="Rectangle 12"/>
          <p:cNvSpPr/>
          <p:nvPr/>
        </p:nvSpPr>
        <p:spPr>
          <a:xfrm>
            <a:off x="6629400" y="5715000"/>
            <a:ext cx="1371600" cy="4572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b="1" smtClean="0"/>
              <a:t>Profit</a:t>
            </a:r>
            <a:endParaRPr lang="en-US" sz="2400" b="1"/>
          </a:p>
        </p:txBody>
      </p:sp>
      <p:grpSp>
        <p:nvGrpSpPr>
          <p:cNvPr id="40" name="Group 39"/>
          <p:cNvGrpSpPr/>
          <p:nvPr/>
        </p:nvGrpSpPr>
        <p:grpSpPr>
          <a:xfrm>
            <a:off x="2514600" y="3733800"/>
            <a:ext cx="1371600" cy="584775"/>
            <a:chOff x="2514600" y="3733800"/>
            <a:chExt cx="1371600" cy="584775"/>
          </a:xfrm>
        </p:grpSpPr>
        <p:cxnSp>
          <p:nvCxnSpPr>
            <p:cNvPr id="15" name="Straight Arrow Connector 14"/>
            <p:cNvCxnSpPr>
              <a:stCxn id="6" idx="3"/>
              <a:endCxn id="7" idx="1"/>
            </p:cNvCxnSpPr>
            <p:nvPr/>
          </p:nvCxnSpPr>
          <p:spPr>
            <a:xfrm>
              <a:off x="2514600" y="4191000"/>
              <a:ext cx="1371600" cy="1588"/>
            </a:xfrm>
            <a:prstGeom prst="straightConnector1">
              <a:avLst/>
            </a:prstGeom>
            <a:ln w="25400">
              <a:solidFill>
                <a:srgbClr val="8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2971800" y="3733800"/>
              <a:ext cx="38985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smtClean="0">
                  <a:solidFill>
                    <a:srgbClr val="800000"/>
                  </a:solidFill>
                </a:rPr>
                <a:t>+</a:t>
              </a:r>
              <a:endParaRPr lang="en-US" sz="3200" b="1">
                <a:solidFill>
                  <a:srgbClr val="800000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257800" y="3733800"/>
            <a:ext cx="1371600" cy="584775"/>
            <a:chOff x="5257800" y="3733800"/>
            <a:chExt cx="1371600" cy="584775"/>
          </a:xfrm>
        </p:grpSpPr>
        <p:cxnSp>
          <p:nvCxnSpPr>
            <p:cNvPr id="16" name="Straight Arrow Connector 15"/>
            <p:cNvCxnSpPr>
              <a:stCxn id="7" idx="3"/>
              <a:endCxn id="8" idx="1"/>
            </p:cNvCxnSpPr>
            <p:nvPr/>
          </p:nvCxnSpPr>
          <p:spPr>
            <a:xfrm>
              <a:off x="5257800" y="4191000"/>
              <a:ext cx="1371600" cy="1588"/>
            </a:xfrm>
            <a:prstGeom prst="straightConnector1">
              <a:avLst/>
            </a:prstGeom>
            <a:ln w="25400">
              <a:solidFill>
                <a:srgbClr val="8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5782350" y="3733800"/>
              <a:ext cx="38985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smtClean="0">
                  <a:solidFill>
                    <a:srgbClr val="800000"/>
                  </a:solidFill>
                </a:rPr>
                <a:t>+</a:t>
              </a:r>
              <a:endParaRPr lang="en-US" sz="3200" b="1">
                <a:solidFill>
                  <a:srgbClr val="800000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629400" y="4419600"/>
            <a:ext cx="694650" cy="737175"/>
            <a:chOff x="6629400" y="4419600"/>
            <a:chExt cx="694650" cy="737175"/>
          </a:xfrm>
        </p:grpSpPr>
        <p:cxnSp>
          <p:nvCxnSpPr>
            <p:cNvPr id="30" name="Shape 29"/>
            <p:cNvCxnSpPr>
              <a:stCxn id="8" idx="2"/>
              <a:endCxn id="9" idx="3"/>
            </p:cNvCxnSpPr>
            <p:nvPr/>
          </p:nvCxnSpPr>
          <p:spPr>
            <a:xfrm rot="5400000">
              <a:off x="6667500" y="4381500"/>
              <a:ext cx="609600" cy="685800"/>
            </a:xfrm>
            <a:prstGeom prst="bentConnector2">
              <a:avLst/>
            </a:prstGeom>
            <a:ln w="25400">
              <a:solidFill>
                <a:srgbClr val="8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934200" y="4572000"/>
              <a:ext cx="38985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smtClean="0">
                  <a:solidFill>
                    <a:srgbClr val="800000"/>
                  </a:solidFill>
                </a:rPr>
                <a:t>+</a:t>
              </a:r>
              <a:endParaRPr lang="en-US" sz="3200" b="1">
                <a:solidFill>
                  <a:srgbClr val="800000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886200" y="4572000"/>
            <a:ext cx="1371600" cy="584775"/>
            <a:chOff x="3886200" y="4572000"/>
            <a:chExt cx="1371600" cy="584775"/>
          </a:xfrm>
        </p:grpSpPr>
        <p:cxnSp>
          <p:nvCxnSpPr>
            <p:cNvPr id="26" name="Straight Arrow Connector 25"/>
            <p:cNvCxnSpPr>
              <a:stCxn id="9" idx="1"/>
              <a:endCxn id="10" idx="3"/>
            </p:cNvCxnSpPr>
            <p:nvPr/>
          </p:nvCxnSpPr>
          <p:spPr>
            <a:xfrm rot="10800000">
              <a:off x="3886200" y="5029200"/>
              <a:ext cx="1371600" cy="1588"/>
            </a:xfrm>
            <a:prstGeom prst="straightConnector1">
              <a:avLst/>
            </a:prstGeom>
            <a:ln w="25400">
              <a:solidFill>
                <a:srgbClr val="8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4419600" y="4572000"/>
              <a:ext cx="38985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smtClean="0">
                  <a:solidFill>
                    <a:srgbClr val="800000"/>
                  </a:solidFill>
                </a:rPr>
                <a:t>+</a:t>
              </a:r>
              <a:endParaRPr lang="en-US" sz="3200" b="1">
                <a:solidFill>
                  <a:srgbClr val="800000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819950" y="4977825"/>
            <a:ext cx="694650" cy="737175"/>
            <a:chOff x="1819950" y="4977825"/>
            <a:chExt cx="694650" cy="737175"/>
          </a:xfrm>
        </p:grpSpPr>
        <p:cxnSp>
          <p:nvCxnSpPr>
            <p:cNvPr id="31" name="Shape 30"/>
            <p:cNvCxnSpPr>
              <a:stCxn id="10" idx="1"/>
              <a:endCxn id="11" idx="0"/>
            </p:cNvCxnSpPr>
            <p:nvPr/>
          </p:nvCxnSpPr>
          <p:spPr>
            <a:xfrm rot="10800000" flipV="1">
              <a:off x="1828800" y="5029200"/>
              <a:ext cx="685800" cy="685800"/>
            </a:xfrm>
            <a:prstGeom prst="bentConnector2">
              <a:avLst/>
            </a:prstGeom>
            <a:ln w="25400">
              <a:solidFill>
                <a:srgbClr val="8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1819950" y="4977825"/>
              <a:ext cx="38985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smtClean="0">
                  <a:solidFill>
                    <a:srgbClr val="800000"/>
                  </a:solidFill>
                </a:rPr>
                <a:t>+</a:t>
              </a:r>
              <a:endParaRPr lang="en-US" sz="3200" b="1">
                <a:solidFill>
                  <a:srgbClr val="800000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514600" y="5435025"/>
            <a:ext cx="1371600" cy="584775"/>
            <a:chOff x="2514600" y="5435025"/>
            <a:chExt cx="1371600" cy="584775"/>
          </a:xfrm>
        </p:grpSpPr>
        <p:cxnSp>
          <p:nvCxnSpPr>
            <p:cNvPr id="20" name="Straight Arrow Connector 19"/>
            <p:cNvCxnSpPr>
              <a:endCxn id="12" idx="1"/>
            </p:cNvCxnSpPr>
            <p:nvPr/>
          </p:nvCxnSpPr>
          <p:spPr>
            <a:xfrm>
              <a:off x="2514600" y="5943600"/>
              <a:ext cx="1371600" cy="1588"/>
            </a:xfrm>
            <a:prstGeom prst="straightConnector1">
              <a:avLst/>
            </a:prstGeom>
            <a:ln w="25400">
              <a:solidFill>
                <a:srgbClr val="8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895600" y="5435025"/>
              <a:ext cx="38985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smtClean="0">
                  <a:solidFill>
                    <a:srgbClr val="800000"/>
                  </a:solidFill>
                </a:rPr>
                <a:t>+</a:t>
              </a:r>
              <a:endParaRPr lang="en-US" sz="3200" b="1">
                <a:solidFill>
                  <a:srgbClr val="800000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257800" y="5486400"/>
            <a:ext cx="1371600" cy="584775"/>
            <a:chOff x="5257800" y="5486400"/>
            <a:chExt cx="1371600" cy="584775"/>
          </a:xfrm>
        </p:grpSpPr>
        <p:cxnSp>
          <p:nvCxnSpPr>
            <p:cNvPr id="21" name="Straight Arrow Connector 20"/>
            <p:cNvCxnSpPr>
              <a:endCxn id="13" idx="1"/>
            </p:cNvCxnSpPr>
            <p:nvPr/>
          </p:nvCxnSpPr>
          <p:spPr>
            <a:xfrm>
              <a:off x="5257800" y="5943600"/>
              <a:ext cx="1371600" cy="1588"/>
            </a:xfrm>
            <a:prstGeom prst="straightConnector1">
              <a:avLst/>
            </a:prstGeom>
            <a:ln w="25400">
              <a:solidFill>
                <a:srgbClr val="8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5715000" y="5486400"/>
              <a:ext cx="38985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smtClean="0">
                  <a:solidFill>
                    <a:srgbClr val="800000"/>
                  </a:solidFill>
                </a:rPr>
                <a:t>+</a:t>
              </a:r>
              <a:endParaRPr lang="en-US" sz="3200" b="1">
                <a:solidFill>
                  <a:srgbClr val="8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smtClean="0"/>
              <a:t>Faktor Perhatian dlm Merintis</a:t>
            </a:r>
            <a:br>
              <a:rPr lang="en-US" sz="3200" smtClean="0"/>
            </a:br>
            <a:r>
              <a:rPr lang="en-US" sz="3200" smtClean="0"/>
              <a:t>Usaha Baru </a:t>
            </a:r>
            <a:endParaRPr lang="en-US" sz="320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66800" y="1600200"/>
            <a:ext cx="762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Bidang dan jenis usaha yg dimasuki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Bentuk usaha &amp; kepemilikan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Tempat usaha yg akan dipilih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Organisasi usaha yg digunakan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Lingkungan usaha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smtClean="0"/>
              <a:t>Faktor Perhatian dalam Merintis</a:t>
            </a:r>
            <a:br>
              <a:rPr lang="en-US" sz="3200" smtClean="0"/>
            </a:br>
            <a:r>
              <a:rPr lang="en-US" sz="3200" smtClean="0"/>
              <a:t>Usaha Baru </a:t>
            </a:r>
            <a:endParaRPr lang="en-US" sz="320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066800"/>
            <a:ext cx="7620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Bidang dan jenis usaha yg dimasuki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371600" y="1828800"/>
            <a:ext cx="61722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Pertanian &amp; Peternakan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Pertambangan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Pabrikasi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Kontruksi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Perdagangan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Jasa keuangan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Jasa Perorangan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Jasa Umum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Jasa wisata &amp; hotel</a:t>
            </a:r>
            <a:endParaRPr kumimoji="0" lang="en-US" sz="2800" b="0" i="1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smtClean="0"/>
              <a:t>Faktor Perhatian dlm Merintis</a:t>
            </a:r>
            <a:br>
              <a:rPr lang="en-US" sz="3200" smtClean="0"/>
            </a:br>
            <a:r>
              <a:rPr lang="en-US" sz="3200" smtClean="0"/>
              <a:t>Usaha Baru </a:t>
            </a:r>
            <a:endParaRPr lang="en-US" sz="320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990600"/>
            <a:ext cx="7620000" cy="60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Bentuk usaha &amp; kepemilikan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371600" y="1676400"/>
            <a:ext cx="5791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Perusahaan Perorangan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(Sole proprietorship)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 startAt="2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Persekutuan</a:t>
            </a: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(Partnership)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 startAt="3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Perseroan</a:t>
            </a: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(Corporation)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 startAt="4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Firma</a:t>
            </a:r>
            <a:endParaRPr lang="en-US" sz="2800" i="1" smtClean="0">
              <a:solidFill>
                <a:srgbClr val="003300"/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(Persekutuan)     </a:t>
            </a:r>
            <a:endParaRPr kumimoji="0" lang="en-US" sz="2800" b="0" i="1" u="none" strike="noStrike" kern="1200" cap="none" spc="0" normalizeH="0" baseline="0" noProof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402</Words>
  <Application>Microsoft Office PowerPoint</Application>
  <PresentationFormat>On-screen Show (4:3)</PresentationFormat>
  <Paragraphs>129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Merintis Usaha Baru</vt:lpstr>
      <vt:lpstr>Merintis Usaha Baru &amp; Model Pengembangannya</vt:lpstr>
      <vt:lpstr>Memasuki Dunia Usaha</vt:lpstr>
      <vt:lpstr>Peluang Bisnis </vt:lpstr>
      <vt:lpstr>Peluang Bisnis </vt:lpstr>
      <vt:lpstr>Faktor kemampuan sudah cukup untuk memulai USAHA ???</vt:lpstr>
      <vt:lpstr>Faktor Perhatian dlm Merintis Usaha Baru </vt:lpstr>
      <vt:lpstr>Faktor Perhatian dalam Merintis Usaha Baru </vt:lpstr>
      <vt:lpstr>Faktor Perhatian dlm Merintis Usaha Baru </vt:lpstr>
      <vt:lpstr>Faktor Perhatian dlm Merintis Usaha Baru </vt:lpstr>
      <vt:lpstr>Faktor Perhatian dlm Merintis Usaha Baru </vt:lpstr>
      <vt:lpstr>Faktor Perhatian dlm Merintis Usaha Baru </vt:lpstr>
      <vt:lpstr>Faktor Perhatian dlm Merintis Usaha Baru </vt:lpstr>
      <vt:lpstr>TUGAS PAPER (Individu)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 KEWIRAUSAHAAN</dc:title>
  <dc:creator>owner</dc:creator>
  <cp:lastModifiedBy>owner</cp:lastModifiedBy>
  <cp:revision>59</cp:revision>
  <dcterms:created xsi:type="dcterms:W3CDTF">2016-01-12T13:10:19Z</dcterms:created>
  <dcterms:modified xsi:type="dcterms:W3CDTF">2016-03-02T07:06:16Z</dcterms:modified>
</cp:coreProperties>
</file>