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800000"/>
    <a:srgbClr val="00004B"/>
    <a:srgbClr val="006600"/>
    <a:srgbClr val="000066"/>
    <a:srgbClr val="CCFFCC"/>
    <a:srgbClr val="FFFF99"/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4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F819D8-1E2C-4012-BEE2-00823229124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252206B-B5E0-4E47-89FE-A59D40A449DD}">
      <dgm:prSet phldrT="[Text]" custT="1"/>
      <dgm:spPr>
        <a:solidFill>
          <a:srgbClr val="003300"/>
        </a:solidFill>
        <a:ln>
          <a:solidFill>
            <a:srgbClr val="FFFF99"/>
          </a:solidFill>
        </a:ln>
      </dgm:spPr>
      <dgm:t>
        <a:bodyPr/>
        <a:lstStyle/>
        <a:p>
          <a:endParaRPr lang="en-US" sz="3200" smtClean="0">
            <a:solidFill>
              <a:srgbClr val="FFFF99"/>
            </a:solidFill>
          </a:endParaRPr>
        </a:p>
        <a:p>
          <a:r>
            <a:rPr lang="en-US" sz="3200" b="1" smtClean="0">
              <a:solidFill>
                <a:srgbClr val="FFFF99"/>
              </a:solidFill>
            </a:rPr>
            <a:t>TOP</a:t>
          </a:r>
          <a:endParaRPr lang="en-US" sz="3200" b="1">
            <a:solidFill>
              <a:srgbClr val="FFFF99"/>
            </a:solidFill>
          </a:endParaRPr>
        </a:p>
      </dgm:t>
    </dgm:pt>
    <dgm:pt modelId="{937889D1-A2CB-489B-9C5D-73AF2FF713A7}" type="parTrans" cxnId="{8B0FE891-2EFD-4537-8D10-95CF0DF95C30}">
      <dgm:prSet/>
      <dgm:spPr/>
      <dgm:t>
        <a:bodyPr/>
        <a:lstStyle/>
        <a:p>
          <a:endParaRPr lang="en-US" sz="3200">
            <a:solidFill>
              <a:srgbClr val="FFFF99"/>
            </a:solidFill>
          </a:endParaRPr>
        </a:p>
      </dgm:t>
    </dgm:pt>
    <dgm:pt modelId="{54888989-5B68-4341-A93A-D0E950D75F9C}" type="sibTrans" cxnId="{8B0FE891-2EFD-4537-8D10-95CF0DF95C30}">
      <dgm:prSet/>
      <dgm:spPr/>
      <dgm:t>
        <a:bodyPr/>
        <a:lstStyle/>
        <a:p>
          <a:endParaRPr lang="en-US" sz="3200">
            <a:solidFill>
              <a:srgbClr val="FFFF99"/>
            </a:solidFill>
          </a:endParaRPr>
        </a:p>
      </dgm:t>
    </dgm:pt>
    <dgm:pt modelId="{B4A19E56-7ACB-43A4-B0AC-B667FD22664D}">
      <dgm:prSet phldrT="[Text]" custT="1"/>
      <dgm:spPr>
        <a:solidFill>
          <a:srgbClr val="00004B"/>
        </a:solidFill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r>
            <a:rPr lang="en-US" sz="3200" b="1" smtClean="0">
              <a:solidFill>
                <a:srgbClr val="CCFFCC"/>
              </a:solidFill>
            </a:rPr>
            <a:t>MIDDLE</a:t>
          </a:r>
          <a:endParaRPr lang="en-US" sz="3200" b="1">
            <a:solidFill>
              <a:srgbClr val="CCFFCC"/>
            </a:solidFill>
          </a:endParaRPr>
        </a:p>
      </dgm:t>
    </dgm:pt>
    <dgm:pt modelId="{AB944C57-CB56-4BD9-8876-D57DF0E6F9D1}" type="parTrans" cxnId="{607AC5E5-568E-46E0-B7EF-BCB9DE9AE290}">
      <dgm:prSet/>
      <dgm:spPr/>
      <dgm:t>
        <a:bodyPr/>
        <a:lstStyle/>
        <a:p>
          <a:endParaRPr lang="en-US" sz="3200">
            <a:solidFill>
              <a:srgbClr val="FFFF99"/>
            </a:solidFill>
          </a:endParaRPr>
        </a:p>
      </dgm:t>
    </dgm:pt>
    <dgm:pt modelId="{03279EB6-F47D-4BDA-AF15-E48B50F8818A}" type="sibTrans" cxnId="{607AC5E5-568E-46E0-B7EF-BCB9DE9AE290}">
      <dgm:prSet/>
      <dgm:spPr/>
      <dgm:t>
        <a:bodyPr/>
        <a:lstStyle/>
        <a:p>
          <a:endParaRPr lang="en-US" sz="3200">
            <a:solidFill>
              <a:srgbClr val="FFFF99"/>
            </a:solidFill>
          </a:endParaRPr>
        </a:p>
      </dgm:t>
    </dgm:pt>
    <dgm:pt modelId="{C88B1DA4-4C5B-4595-A189-332B3A81D7F4}">
      <dgm:prSet phldrT="[Text]" custT="1"/>
      <dgm:spPr>
        <a:solidFill>
          <a:srgbClr val="800000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n-US" sz="3200" b="1" smtClean="0">
              <a:solidFill>
                <a:schemeClr val="bg1"/>
              </a:solidFill>
            </a:rPr>
            <a:t>LINI PERTAMA</a:t>
          </a:r>
          <a:endParaRPr lang="en-US" sz="3200" b="1">
            <a:solidFill>
              <a:schemeClr val="bg1"/>
            </a:solidFill>
          </a:endParaRPr>
        </a:p>
      </dgm:t>
    </dgm:pt>
    <dgm:pt modelId="{FC67FA44-32D7-4AE3-902D-CA0522604A69}" type="parTrans" cxnId="{3EACC19D-1A80-4DB5-A5FE-E2D38371C92B}">
      <dgm:prSet/>
      <dgm:spPr/>
      <dgm:t>
        <a:bodyPr/>
        <a:lstStyle/>
        <a:p>
          <a:endParaRPr lang="en-US" sz="3200">
            <a:solidFill>
              <a:srgbClr val="FFFF99"/>
            </a:solidFill>
          </a:endParaRPr>
        </a:p>
      </dgm:t>
    </dgm:pt>
    <dgm:pt modelId="{A891E07F-9C82-4E51-AFCF-A04042269C88}" type="sibTrans" cxnId="{3EACC19D-1A80-4DB5-A5FE-E2D38371C92B}">
      <dgm:prSet/>
      <dgm:spPr/>
      <dgm:t>
        <a:bodyPr/>
        <a:lstStyle/>
        <a:p>
          <a:endParaRPr lang="en-US" sz="3200">
            <a:solidFill>
              <a:srgbClr val="FFFF99"/>
            </a:solidFill>
          </a:endParaRPr>
        </a:p>
      </dgm:t>
    </dgm:pt>
    <dgm:pt modelId="{9E322B54-D23A-41CA-BBB6-AEDC031E9F92}" type="pres">
      <dgm:prSet presAssocID="{46F819D8-1E2C-4012-BEE2-00823229124F}" presName="Name0" presStyleCnt="0">
        <dgm:presLayoutVars>
          <dgm:dir/>
          <dgm:animLvl val="lvl"/>
          <dgm:resizeHandles val="exact"/>
        </dgm:presLayoutVars>
      </dgm:prSet>
      <dgm:spPr/>
    </dgm:pt>
    <dgm:pt modelId="{D8C12FCE-9D88-420B-A351-BFA3191782C2}" type="pres">
      <dgm:prSet presAssocID="{7252206B-B5E0-4E47-89FE-A59D40A449DD}" presName="Name8" presStyleCnt="0"/>
      <dgm:spPr/>
    </dgm:pt>
    <dgm:pt modelId="{60716FB0-5861-46E4-B4C5-E2405808261C}" type="pres">
      <dgm:prSet presAssocID="{7252206B-B5E0-4E47-89FE-A59D40A449DD}" presName="level" presStyleLbl="node1" presStyleIdx="0" presStyleCnt="3">
        <dgm:presLayoutVars>
          <dgm:chMax val="1"/>
          <dgm:bulletEnabled val="1"/>
        </dgm:presLayoutVars>
      </dgm:prSet>
      <dgm:spPr/>
    </dgm:pt>
    <dgm:pt modelId="{F4463326-72F1-464F-BF81-B7B1480E696E}" type="pres">
      <dgm:prSet presAssocID="{7252206B-B5E0-4E47-89FE-A59D40A449D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7CA2D5B-B281-4631-A268-731C11232DD9}" type="pres">
      <dgm:prSet presAssocID="{B4A19E56-7ACB-43A4-B0AC-B667FD22664D}" presName="Name8" presStyleCnt="0"/>
      <dgm:spPr/>
    </dgm:pt>
    <dgm:pt modelId="{49ACDC3E-0ECF-4F33-82D1-1A6B05B28C1E}" type="pres">
      <dgm:prSet presAssocID="{B4A19E56-7ACB-43A4-B0AC-B667FD22664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C0D35-F305-4FC4-B106-57E51564BA55}" type="pres">
      <dgm:prSet presAssocID="{B4A19E56-7ACB-43A4-B0AC-B667FD22664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582A26-266A-4EEC-8C80-B2D405B9D299}" type="pres">
      <dgm:prSet presAssocID="{C88B1DA4-4C5B-4595-A189-332B3A81D7F4}" presName="Name8" presStyleCnt="0"/>
      <dgm:spPr/>
    </dgm:pt>
    <dgm:pt modelId="{FA3B58D0-A57D-4B05-8B02-3C5035ACF0F6}" type="pres">
      <dgm:prSet presAssocID="{C88B1DA4-4C5B-4595-A189-332B3A81D7F4}" presName="level" presStyleLbl="node1" presStyleIdx="2" presStyleCnt="3">
        <dgm:presLayoutVars>
          <dgm:chMax val="1"/>
          <dgm:bulletEnabled val="1"/>
        </dgm:presLayoutVars>
      </dgm:prSet>
      <dgm:spPr/>
    </dgm:pt>
    <dgm:pt modelId="{D5FAE785-C18D-4F76-B6A9-7369D46A5C81}" type="pres">
      <dgm:prSet presAssocID="{C88B1DA4-4C5B-4595-A189-332B3A81D7F4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3EACC19D-1A80-4DB5-A5FE-E2D38371C92B}" srcId="{46F819D8-1E2C-4012-BEE2-00823229124F}" destId="{C88B1DA4-4C5B-4595-A189-332B3A81D7F4}" srcOrd="2" destOrd="0" parTransId="{FC67FA44-32D7-4AE3-902D-CA0522604A69}" sibTransId="{A891E07F-9C82-4E51-AFCF-A04042269C88}"/>
    <dgm:cxn modelId="{607AC5E5-568E-46E0-B7EF-BCB9DE9AE290}" srcId="{46F819D8-1E2C-4012-BEE2-00823229124F}" destId="{B4A19E56-7ACB-43A4-B0AC-B667FD22664D}" srcOrd="1" destOrd="0" parTransId="{AB944C57-CB56-4BD9-8876-D57DF0E6F9D1}" sibTransId="{03279EB6-F47D-4BDA-AF15-E48B50F8818A}"/>
    <dgm:cxn modelId="{3926277D-4234-4929-B705-2903B5150124}" type="presOf" srcId="{7252206B-B5E0-4E47-89FE-A59D40A449DD}" destId="{60716FB0-5861-46E4-B4C5-E2405808261C}" srcOrd="0" destOrd="0" presId="urn:microsoft.com/office/officeart/2005/8/layout/pyramid1"/>
    <dgm:cxn modelId="{06CBCED3-FC2E-4151-BF39-4FA499B67928}" type="presOf" srcId="{7252206B-B5E0-4E47-89FE-A59D40A449DD}" destId="{F4463326-72F1-464F-BF81-B7B1480E696E}" srcOrd="1" destOrd="0" presId="urn:microsoft.com/office/officeart/2005/8/layout/pyramid1"/>
    <dgm:cxn modelId="{8B0FE891-2EFD-4537-8D10-95CF0DF95C30}" srcId="{46F819D8-1E2C-4012-BEE2-00823229124F}" destId="{7252206B-B5E0-4E47-89FE-A59D40A449DD}" srcOrd="0" destOrd="0" parTransId="{937889D1-A2CB-489B-9C5D-73AF2FF713A7}" sibTransId="{54888989-5B68-4341-A93A-D0E950D75F9C}"/>
    <dgm:cxn modelId="{773D43EE-6967-466E-BD94-8DD583014EB9}" type="presOf" srcId="{B4A19E56-7ACB-43A4-B0AC-B667FD22664D}" destId="{3B3C0D35-F305-4FC4-B106-57E51564BA55}" srcOrd="1" destOrd="0" presId="urn:microsoft.com/office/officeart/2005/8/layout/pyramid1"/>
    <dgm:cxn modelId="{881464D2-8F99-4D50-91E4-A257E21665DC}" type="presOf" srcId="{46F819D8-1E2C-4012-BEE2-00823229124F}" destId="{9E322B54-D23A-41CA-BBB6-AEDC031E9F92}" srcOrd="0" destOrd="0" presId="urn:microsoft.com/office/officeart/2005/8/layout/pyramid1"/>
    <dgm:cxn modelId="{42FCC9C0-8D2F-4207-949D-A30CC6BC9947}" type="presOf" srcId="{C88B1DA4-4C5B-4595-A189-332B3A81D7F4}" destId="{D5FAE785-C18D-4F76-B6A9-7369D46A5C81}" srcOrd="1" destOrd="0" presId="urn:microsoft.com/office/officeart/2005/8/layout/pyramid1"/>
    <dgm:cxn modelId="{79660084-D097-4992-AD04-482AADCE2B70}" type="presOf" srcId="{B4A19E56-7ACB-43A4-B0AC-B667FD22664D}" destId="{49ACDC3E-0ECF-4F33-82D1-1A6B05B28C1E}" srcOrd="0" destOrd="0" presId="urn:microsoft.com/office/officeart/2005/8/layout/pyramid1"/>
    <dgm:cxn modelId="{DE39B070-50F4-49C8-B371-6F903F2AB680}" type="presOf" srcId="{C88B1DA4-4C5B-4595-A189-332B3A81D7F4}" destId="{FA3B58D0-A57D-4B05-8B02-3C5035ACF0F6}" srcOrd="0" destOrd="0" presId="urn:microsoft.com/office/officeart/2005/8/layout/pyramid1"/>
    <dgm:cxn modelId="{34862EFD-ECDC-4AFC-82CD-B2E9B54A722B}" type="presParOf" srcId="{9E322B54-D23A-41CA-BBB6-AEDC031E9F92}" destId="{D8C12FCE-9D88-420B-A351-BFA3191782C2}" srcOrd="0" destOrd="0" presId="urn:microsoft.com/office/officeart/2005/8/layout/pyramid1"/>
    <dgm:cxn modelId="{6F8C0EED-2F29-4ABB-8732-8287CBC208E2}" type="presParOf" srcId="{D8C12FCE-9D88-420B-A351-BFA3191782C2}" destId="{60716FB0-5861-46E4-B4C5-E2405808261C}" srcOrd="0" destOrd="0" presId="urn:microsoft.com/office/officeart/2005/8/layout/pyramid1"/>
    <dgm:cxn modelId="{E0F292B2-AE13-4904-9C00-3DC7755EDF77}" type="presParOf" srcId="{D8C12FCE-9D88-420B-A351-BFA3191782C2}" destId="{F4463326-72F1-464F-BF81-B7B1480E696E}" srcOrd="1" destOrd="0" presId="urn:microsoft.com/office/officeart/2005/8/layout/pyramid1"/>
    <dgm:cxn modelId="{760F31CE-3112-4F60-B9D2-3389EB6D3A27}" type="presParOf" srcId="{9E322B54-D23A-41CA-BBB6-AEDC031E9F92}" destId="{07CA2D5B-B281-4631-A268-731C11232DD9}" srcOrd="1" destOrd="0" presId="urn:microsoft.com/office/officeart/2005/8/layout/pyramid1"/>
    <dgm:cxn modelId="{737B35E5-B75B-4083-B55F-B054AEF742C6}" type="presParOf" srcId="{07CA2D5B-B281-4631-A268-731C11232DD9}" destId="{49ACDC3E-0ECF-4F33-82D1-1A6B05B28C1E}" srcOrd="0" destOrd="0" presId="urn:microsoft.com/office/officeart/2005/8/layout/pyramid1"/>
    <dgm:cxn modelId="{E321105B-58A6-4950-8F02-7D8C45AAEA46}" type="presParOf" srcId="{07CA2D5B-B281-4631-A268-731C11232DD9}" destId="{3B3C0D35-F305-4FC4-B106-57E51564BA55}" srcOrd="1" destOrd="0" presId="urn:microsoft.com/office/officeart/2005/8/layout/pyramid1"/>
    <dgm:cxn modelId="{83E7451B-DBE6-4985-89EB-DC7A108D5795}" type="presParOf" srcId="{9E322B54-D23A-41CA-BBB6-AEDC031E9F92}" destId="{1D582A26-266A-4EEC-8C80-B2D405B9D299}" srcOrd="2" destOrd="0" presId="urn:microsoft.com/office/officeart/2005/8/layout/pyramid1"/>
    <dgm:cxn modelId="{E2BEC511-8502-4E24-9493-B4898E77B2B3}" type="presParOf" srcId="{1D582A26-266A-4EEC-8C80-B2D405B9D299}" destId="{FA3B58D0-A57D-4B05-8B02-3C5035ACF0F6}" srcOrd="0" destOrd="0" presId="urn:microsoft.com/office/officeart/2005/8/layout/pyramid1"/>
    <dgm:cxn modelId="{09A28F37-9FE5-46F7-A303-8E61A9F4FACD}" type="presParOf" srcId="{1D582A26-266A-4EEC-8C80-B2D405B9D299}" destId="{D5FAE785-C18D-4F76-B6A9-7369D46A5C81}" srcOrd="1" destOrd="0" presId="urn:microsoft.com/office/officeart/2005/8/layout/pyramid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848600" cy="914400"/>
          </a:xfrm>
        </p:spPr>
        <p:txBody>
          <a:bodyPr/>
          <a:lstStyle>
            <a:lvl1pPr>
              <a:defRPr>
                <a:solidFill>
                  <a:srgbClr val="FFFF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smtClean="0">
                <a:solidFill>
                  <a:schemeClr val="bg2">
                    <a:lumMod val="50000"/>
                  </a:schemeClr>
                </a:solidFill>
              </a:rPr>
              <a:t>Copyright @ 2016 </a:t>
            </a:r>
            <a:r>
              <a:rPr lang="en-US" sz="1000" b="1" smtClean="0">
                <a:solidFill>
                  <a:schemeClr val="bg2">
                    <a:lumMod val="50000"/>
                  </a:schemeClr>
                </a:solidFill>
              </a:rPr>
              <a:t>Universitas Esa Unggul</a:t>
            </a:r>
          </a:p>
          <a:p>
            <a:pPr algn="ctr"/>
            <a:r>
              <a:rPr lang="en-US" sz="1000" smtClean="0">
                <a:solidFill>
                  <a:schemeClr val="bg2">
                    <a:lumMod val="50000"/>
                  </a:schemeClr>
                </a:solidFill>
              </a:rPr>
              <a:t>By Pelaksana Akademik Matakuliah Universitas (</a:t>
            </a:r>
            <a:r>
              <a:rPr lang="en-US" sz="1000" b="1" smtClean="0">
                <a:solidFill>
                  <a:schemeClr val="bg2">
                    <a:lumMod val="50000"/>
                  </a:schemeClr>
                </a:solidFill>
              </a:rPr>
              <a:t>PAMU</a:t>
            </a:r>
            <a:r>
              <a:rPr lang="en-US" sz="100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endParaRPr lang="en-US" sz="100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2130425"/>
            <a:ext cx="5181600" cy="1470025"/>
          </a:xfrm>
        </p:spPr>
        <p:txBody>
          <a:bodyPr>
            <a:normAutofit fontScale="90000"/>
          </a:bodyPr>
          <a:lstStyle/>
          <a:p>
            <a:r>
              <a:rPr lang="en-US" sz="4400" smtClean="0"/>
              <a:t>Organisasi</a:t>
            </a:r>
            <a:br>
              <a:rPr lang="en-US" sz="4400" smtClean="0"/>
            </a:br>
            <a:r>
              <a:rPr lang="en-US" sz="4400" smtClean="0"/>
              <a:t>&amp;</a:t>
            </a:r>
            <a:br>
              <a:rPr lang="en-US" sz="4400" smtClean="0"/>
            </a:br>
            <a:r>
              <a:rPr lang="en-US" sz="4400" smtClean="0"/>
              <a:t>Manajemen</a:t>
            </a:r>
            <a:endParaRPr lang="en-US" sz="4400"/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2356880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1513359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1665759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513359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smtClean="0">
                <a:solidFill>
                  <a:srgbClr val="800000"/>
                </a:solidFill>
                <a:latin typeface="Comic Sans MS" pitchFamily="66" charset="0"/>
              </a:rPr>
              <a:t>3</a:t>
            </a:r>
            <a:endParaRPr lang="de-DE" sz="7200" b="1">
              <a:solidFill>
                <a:srgbClr val="8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6. Menetapkan Budaya Korporasi</a:t>
            </a:r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90600" y="2355850"/>
            <a:ext cx="7467600" cy="2901950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0000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Budaya KERJA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Budaya MALU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36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Budaya MENGHARGAI PRESTASI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TUGAS PAPER KELOMPOK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932688"/>
            <a:ext cx="9144000" cy="59436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25000"/>
                </a:schemeClr>
              </a:gs>
              <a:gs pos="90000">
                <a:schemeClr val="tx1">
                  <a:lumMod val="85000"/>
                  <a:lumOff val="15000"/>
                </a:schemeClr>
              </a:gs>
              <a:gs pos="100000">
                <a:schemeClr val="bg2">
                  <a:lumMod val="50000"/>
                </a:schemeClr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41425" y="1085850"/>
            <a:ext cx="6911975" cy="501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Instruksi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Buat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struktur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organisasi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fungsional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berikut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uraian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tugasnya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Bentuk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anggota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team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usaha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yang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akan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dijalankan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dan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buat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struktur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organisasi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usaha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beserta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uraian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tugasnya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(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sesuai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dengan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pedoman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PKM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dikti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Kumpulkan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pada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kuliah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</a:rPr>
              <a:t>ke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</a:rPr>
              <a:t> 4  </a:t>
            </a:r>
          </a:p>
          <a:p>
            <a:pPr>
              <a:lnSpc>
                <a:spcPct val="150000"/>
              </a:lnSpc>
              <a:defRPr/>
            </a:pPr>
            <a:endParaRPr lang="en-US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ORGANISASI DAN MANAJEMEN</a:t>
            </a:r>
            <a:endParaRPr lang="en-US"/>
          </a:p>
        </p:txBody>
      </p:sp>
      <p:sp>
        <p:nvSpPr>
          <p:cNvPr id="3" name="Rectangle 25"/>
          <p:cNvSpPr>
            <a:spLocks noChangeArrowheads="1"/>
          </p:cNvSpPr>
          <p:nvPr/>
        </p:nvSpPr>
        <p:spPr bwMode="auto">
          <a:xfrm>
            <a:off x="1737360" y="4910975"/>
            <a:ext cx="6324600" cy="120032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i="1" smtClean="0"/>
              <a:t>	Suatu </a:t>
            </a:r>
            <a:r>
              <a:rPr lang="en-US" altLang="en-US" sz="2400" i="1"/>
              <a:t>kegiatan </a:t>
            </a:r>
            <a:r>
              <a:rPr lang="en-US" altLang="en-US" sz="2400" i="1">
                <a:solidFill>
                  <a:srgbClr val="800000"/>
                </a:solidFill>
              </a:rPr>
              <a:t>perencanaan</a:t>
            </a:r>
            <a:r>
              <a:rPr lang="en-US" altLang="en-US" sz="2400" i="1"/>
              <a:t>, </a:t>
            </a:r>
            <a:r>
              <a:rPr lang="en-US" altLang="en-US" sz="2400" i="1">
                <a:solidFill>
                  <a:srgbClr val="800000"/>
                </a:solidFill>
              </a:rPr>
              <a:t>pengorganisasian</a:t>
            </a:r>
            <a:r>
              <a:rPr lang="en-US" altLang="en-US" sz="2400" i="1"/>
              <a:t>, </a:t>
            </a:r>
            <a:r>
              <a:rPr lang="en-US" altLang="en-US" sz="2400" i="1">
                <a:solidFill>
                  <a:srgbClr val="800000"/>
                </a:solidFill>
              </a:rPr>
              <a:t>pelaksanaan</a:t>
            </a:r>
            <a:r>
              <a:rPr lang="en-US" altLang="en-US" sz="2400" i="1"/>
              <a:t> dan </a:t>
            </a:r>
            <a:r>
              <a:rPr lang="en-US" altLang="en-US" sz="2400" i="1">
                <a:solidFill>
                  <a:srgbClr val="800000"/>
                </a:solidFill>
              </a:rPr>
              <a:t>pengawasan </a:t>
            </a:r>
            <a:r>
              <a:rPr lang="en-US" altLang="en-US" sz="2400" i="1"/>
              <a:t>dalam mencapai tujuan yg ditetapkan organisasi </a:t>
            </a: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1600200" y="1539304"/>
            <a:ext cx="6477000" cy="120032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smtClean="0"/>
              <a:t>	</a:t>
            </a:r>
            <a:r>
              <a:rPr lang="en-US" altLang="en-US" sz="2400" i="1" smtClean="0"/>
              <a:t>S</a:t>
            </a:r>
            <a:r>
              <a:rPr lang="id-ID" altLang="en-US" sz="2400" i="1"/>
              <a:t>uatu kumpulan individu-individu yang mempunyai</a:t>
            </a:r>
            <a:r>
              <a:rPr lang="en-US" altLang="en-US" sz="2400" i="1"/>
              <a:t> </a:t>
            </a:r>
            <a:r>
              <a:rPr lang="id-ID" altLang="en-US" sz="2400" i="1">
                <a:solidFill>
                  <a:srgbClr val="800000"/>
                </a:solidFill>
              </a:rPr>
              <a:t>tujuan</a:t>
            </a:r>
            <a:r>
              <a:rPr lang="id-ID" altLang="en-US" sz="2400" i="1"/>
              <a:t>, </a:t>
            </a:r>
            <a:r>
              <a:rPr lang="id-ID" altLang="en-US" sz="2400" i="1" smtClean="0">
                <a:solidFill>
                  <a:srgbClr val="800000"/>
                </a:solidFill>
              </a:rPr>
              <a:t>sasaran</a:t>
            </a:r>
            <a:r>
              <a:rPr lang="id-ID" altLang="en-US" sz="2400" i="1" smtClean="0"/>
              <a:t> </a:t>
            </a:r>
            <a:r>
              <a:rPr lang="id-ID" altLang="en-US" sz="2400" i="1"/>
              <a:t>dan </a:t>
            </a:r>
            <a:r>
              <a:rPr lang="id-ID" altLang="en-US" sz="2400" i="1">
                <a:solidFill>
                  <a:srgbClr val="800000"/>
                </a:solidFill>
              </a:rPr>
              <a:t>target</a:t>
            </a:r>
            <a:r>
              <a:rPr lang="en-US" altLang="en-US" sz="2400" i="1"/>
              <a:t> yang sama </a:t>
            </a:r>
            <a:r>
              <a:rPr lang="en-US" altLang="en-US" sz="2400" i="1" smtClean="0"/>
              <a:t>yang </a:t>
            </a:r>
            <a:r>
              <a:rPr lang="en-US" altLang="en-US" sz="2400" i="1"/>
              <a:t>akan dicapai</a:t>
            </a:r>
            <a:r>
              <a:rPr lang="en-US" altLang="en-US" sz="2400" i="1" smtClean="0"/>
              <a:t>.</a:t>
            </a:r>
            <a:endParaRPr lang="en-US" altLang="en-US" sz="2400" i="1"/>
          </a:p>
        </p:txBody>
      </p:sp>
      <p:sp>
        <p:nvSpPr>
          <p:cNvPr id="5" name="Oval 4"/>
          <p:cNvSpPr/>
          <p:nvPr/>
        </p:nvSpPr>
        <p:spPr>
          <a:xfrm rot="20501765">
            <a:off x="254749" y="1209463"/>
            <a:ext cx="2972330" cy="7620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b="1" smtClean="0"/>
              <a:t>ORGANISASI</a:t>
            </a:r>
            <a:endParaRPr lang="en-US" sz="2800"/>
          </a:p>
        </p:txBody>
      </p:sp>
      <p:grpSp>
        <p:nvGrpSpPr>
          <p:cNvPr id="6" name="Group 19"/>
          <p:cNvGrpSpPr/>
          <p:nvPr/>
        </p:nvGrpSpPr>
        <p:grpSpPr>
          <a:xfrm>
            <a:off x="3581400" y="2453704"/>
            <a:ext cx="2560320" cy="2560320"/>
            <a:chOff x="3581400" y="2453704"/>
            <a:chExt cx="2560320" cy="2560320"/>
          </a:xfrm>
        </p:grpSpPr>
        <p:sp>
          <p:nvSpPr>
            <p:cNvPr id="7" name="Flowchart: Connector 6"/>
            <p:cNvSpPr/>
            <p:nvPr/>
          </p:nvSpPr>
          <p:spPr>
            <a:xfrm>
              <a:off x="3581400" y="2453704"/>
              <a:ext cx="2560320" cy="2560320"/>
            </a:xfrm>
            <a:prstGeom prst="flowChartConnector">
              <a:avLst/>
            </a:prstGeom>
            <a:solidFill>
              <a:srgbClr val="0033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4495800" y="3368104"/>
              <a:ext cx="731520" cy="731520"/>
            </a:xfrm>
            <a:prstGeom prst="flowChartConnector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4038600" y="2910904"/>
              <a:ext cx="1645920" cy="1645920"/>
            </a:xfrm>
            <a:prstGeom prst="flowChartConnector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3101980">
              <a:off x="4801644" y="3215370"/>
              <a:ext cx="9548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solidFill>
                    <a:schemeClr val="bg1">
                      <a:lumMod val="95000"/>
                    </a:schemeClr>
                  </a:solidFill>
                </a:rPr>
                <a:t>TUJUAN</a:t>
              </a:r>
              <a:endParaRPr lang="en-US" b="1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5034624">
              <a:off x="5305511" y="3439674"/>
              <a:ext cx="1131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mtClean="0">
                  <a:solidFill>
                    <a:srgbClr val="FFFF99"/>
                  </a:solidFill>
                </a:rPr>
                <a:t>SASARAN</a:t>
              </a:r>
              <a:endParaRPr lang="en-US" b="1">
                <a:solidFill>
                  <a:srgbClr val="FFFF99"/>
                </a:solidFill>
              </a:endParaRPr>
            </a:p>
          </p:txBody>
        </p:sp>
      </p:grpSp>
      <p:sp>
        <p:nvSpPr>
          <p:cNvPr id="12" name="Right Arrow 11"/>
          <p:cNvSpPr/>
          <p:nvPr/>
        </p:nvSpPr>
        <p:spPr>
          <a:xfrm rot="20084616">
            <a:off x="1428009" y="3928753"/>
            <a:ext cx="3581400" cy="10668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MANAJEMEN</a:t>
            </a:r>
            <a:endParaRPr lang="en-US" sz="3200" b="1"/>
          </a:p>
        </p:txBody>
      </p:sp>
      <p:sp>
        <p:nvSpPr>
          <p:cNvPr id="13" name="TextBox 12"/>
          <p:cNvSpPr txBox="1"/>
          <p:nvPr/>
        </p:nvSpPr>
        <p:spPr>
          <a:xfrm>
            <a:off x="1600200" y="29718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untuk mencapai</a:t>
            </a:r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 rot="20040000">
            <a:off x="1527806" y="4037951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diperlukan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2" grpId="0" animBg="1"/>
      <p:bldP spid="13" grpId="0"/>
      <p:bldP spid="13" grpId="1"/>
      <p:bldP spid="14" grpId="0"/>
      <p:bldP spid="1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 i="1" smtClean="0"/>
              <a:t>ORGANIZING The BUSINESS ENTERPRISE</a:t>
            </a:r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24001" y="2971800"/>
            <a:ext cx="6781800" cy="3048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Menetapkan Tujuan, Sasaran, Strategi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Memahami Fungsi Manajemen bisnis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Memahami tingkatan manajemen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Memahami bidang-bidang manajemen 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 keahlian manajemen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Menetapkan Budaya korporasi</a:t>
            </a:r>
          </a:p>
        </p:txBody>
      </p:sp>
      <p:sp>
        <p:nvSpPr>
          <p:cNvPr id="4" name="Rectangle 3"/>
          <p:cNvSpPr/>
          <p:nvPr/>
        </p:nvSpPr>
        <p:spPr>
          <a:xfrm rot="20353793">
            <a:off x="607074" y="1740625"/>
            <a:ext cx="30869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Perlu di PAHAMI</a:t>
            </a:r>
            <a:endParaRPr lang="en-US" sz="32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2357735"/>
            <a:ext cx="594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i="1" smtClean="0"/>
              <a:t>dalam mengelola &amp; mengorganisasikan bisnis</a:t>
            </a:r>
            <a:endParaRPr lang="en-US" sz="24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09600" y="3962400"/>
            <a:ext cx="7696200" cy="1754326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smtClean="0">
                <a:solidFill>
                  <a:srgbClr val="800000"/>
                </a:solidFill>
              </a:rPr>
              <a:t>Memberikan arah dan panduan bagi manager disemua tingkatan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smtClean="0">
                <a:solidFill>
                  <a:srgbClr val="003300"/>
                </a:solidFill>
              </a:rPr>
              <a:t>Membantu perusahaan mengalokasikan sumber dayanya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smtClean="0">
                <a:solidFill>
                  <a:srgbClr val="800000"/>
                </a:solidFill>
              </a:rPr>
              <a:t>Membantu menetapkan budaya korporasi</a:t>
            </a:r>
          </a:p>
          <a:p>
            <a:pPr marL="457200" indent="-4572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sz="2400" smtClean="0">
                <a:solidFill>
                  <a:srgbClr val="003300"/>
                </a:solidFill>
              </a:rPr>
              <a:t>Membantu manager menilai kinerjanya</a:t>
            </a:r>
            <a:endParaRPr lang="en-US" sz="2400">
              <a:solidFill>
                <a:srgbClr val="0033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mtClean="0">
                <a:solidFill>
                  <a:srgbClr val="FFFF00"/>
                </a:solidFill>
              </a:rPr>
              <a:t>1. </a:t>
            </a:r>
            <a:r>
              <a:rPr lang="en-US" altLang="en-US" smtClean="0">
                <a:solidFill>
                  <a:srgbClr val="FFFF00"/>
                </a:solidFill>
              </a:rPr>
              <a:t>Menetapkan Tujuan, Sasaran, Strategi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09600" y="1219200"/>
            <a:ext cx="1981200" cy="1219200"/>
          </a:xfrm>
          <a:prstGeom prst="rightArrow">
            <a:avLst/>
          </a:prstGeom>
          <a:solidFill>
            <a:srgbClr val="800000"/>
          </a:solidFill>
          <a:ln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TUJUAN</a:t>
            </a:r>
            <a:endParaRPr lang="en-US" sz="2800" b="1"/>
          </a:p>
        </p:txBody>
      </p:sp>
      <p:sp>
        <p:nvSpPr>
          <p:cNvPr id="9" name="TextBox 8"/>
          <p:cNvSpPr txBox="1"/>
          <p:nvPr/>
        </p:nvSpPr>
        <p:spPr>
          <a:xfrm>
            <a:off x="2590800" y="1455003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/>
              <a:t>Sesuatu yang ingin dicapai dari suatu rencana bisnis</a:t>
            </a:r>
            <a:endParaRPr lang="en-US" sz="2400" i="1"/>
          </a:p>
        </p:txBody>
      </p:sp>
      <p:sp>
        <p:nvSpPr>
          <p:cNvPr id="11" name="Rectangle 10"/>
          <p:cNvSpPr/>
          <p:nvPr/>
        </p:nvSpPr>
        <p:spPr>
          <a:xfrm>
            <a:off x="609600" y="3048000"/>
            <a:ext cx="4343400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Maksud Penetapan Tujuan</a:t>
            </a:r>
            <a:endParaRPr 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9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590800" y="5181600"/>
            <a:ext cx="6019800" cy="76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200" smtClean="0">
                <a:solidFill>
                  <a:srgbClr val="000066"/>
                </a:solidFill>
              </a:rPr>
              <a:t>	Manajer Menegah dan Manajer Lini Pertama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90800" y="4267200"/>
            <a:ext cx="6019800" cy="76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200" smtClean="0">
                <a:solidFill>
                  <a:srgbClr val="000066"/>
                </a:solidFill>
              </a:rPr>
              <a:t>	Manajer Puncak dan Manajer Menegah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90800" y="3352800"/>
            <a:ext cx="6019800" cy="76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200" smtClean="0">
                <a:solidFill>
                  <a:srgbClr val="000066"/>
                </a:solidFill>
              </a:rPr>
              <a:t>	Dewan Direksi dan Manajer Puncak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90800" y="2438400"/>
            <a:ext cx="6019800" cy="7620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200" smtClean="0">
                <a:solidFill>
                  <a:srgbClr val="000066"/>
                </a:solidFill>
              </a:rPr>
              <a:t>	Dewan Direksi</a:t>
            </a:r>
            <a:endParaRPr lang="en-US" sz="2200">
              <a:solidFill>
                <a:srgbClr val="00006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mtClean="0">
                <a:solidFill>
                  <a:srgbClr val="FFFF00"/>
                </a:solidFill>
              </a:rPr>
              <a:t>1. </a:t>
            </a:r>
            <a:r>
              <a:rPr lang="en-US" altLang="en-US" smtClean="0">
                <a:solidFill>
                  <a:srgbClr val="FFFF00"/>
                </a:solidFill>
              </a:rPr>
              <a:t>Menetapkan Tujuan, Sasaran, Strategi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" y="1295400"/>
            <a:ext cx="4876800" cy="9144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/>
              <a:t>Pihak yang Menentukan Tujuan</a:t>
            </a:r>
            <a:endParaRPr lang="en-US" sz="2800" b="1"/>
          </a:p>
        </p:txBody>
      </p:sp>
      <p:sp>
        <p:nvSpPr>
          <p:cNvPr id="7" name="Pentagon 6"/>
          <p:cNvSpPr/>
          <p:nvPr/>
        </p:nvSpPr>
        <p:spPr>
          <a:xfrm>
            <a:off x="609600" y="2438400"/>
            <a:ext cx="2362200" cy="762000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800000"/>
                </a:solidFill>
              </a:rPr>
              <a:t>M I S I</a:t>
            </a:r>
            <a:endParaRPr lang="en-US" sz="2400" b="1">
              <a:solidFill>
                <a:srgbClr val="800000"/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609600" y="3352800"/>
            <a:ext cx="2362200" cy="762000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Tujuan Jangka </a:t>
            </a:r>
            <a:r>
              <a:rPr lang="en-US" sz="2400" b="1" smtClean="0">
                <a:solidFill>
                  <a:srgbClr val="800000"/>
                </a:solidFill>
              </a:rPr>
              <a:t>PANJANG</a:t>
            </a:r>
            <a:endParaRPr lang="en-US" sz="2400" b="1">
              <a:solidFill>
                <a:srgbClr val="800000"/>
              </a:solidFill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609600" y="4267200"/>
            <a:ext cx="2362200" cy="762000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Tujuan Jangka </a:t>
            </a:r>
            <a:r>
              <a:rPr lang="en-US" sz="2400" b="1" smtClean="0">
                <a:solidFill>
                  <a:srgbClr val="800000"/>
                </a:solidFill>
              </a:rPr>
              <a:t>MENENGAH</a:t>
            </a:r>
            <a:endParaRPr lang="en-US" sz="2400" b="1">
              <a:solidFill>
                <a:srgbClr val="800000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609600" y="5181600"/>
            <a:ext cx="2362200" cy="762000"/>
          </a:xfrm>
          <a:prstGeom prst="homePlate">
            <a:avLst/>
          </a:pr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chemeClr val="tx1"/>
                </a:solidFill>
              </a:rPr>
              <a:t>Tujuan Jangka </a:t>
            </a:r>
            <a:r>
              <a:rPr lang="en-US" sz="2400" b="1" smtClean="0">
                <a:solidFill>
                  <a:srgbClr val="800000"/>
                </a:solidFill>
              </a:rPr>
              <a:t>PENDEK</a:t>
            </a:r>
            <a:endParaRPr lang="en-US" sz="24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7" grpId="0" animBg="1"/>
      <p:bldP spid="16" grpId="0" animBg="1"/>
      <p:bldP spid="15" grpId="0" animBg="1"/>
      <p:bldP spid="11" grpId="0" animBg="1"/>
      <p:bldP spid="7" grpId="0" animBg="1"/>
      <p:bldP spid="8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Fungsi Manajemen (Bisnis)</a:t>
            </a:r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43840" y="1295400"/>
            <a:ext cx="4297680" cy="990600"/>
          </a:xfrm>
          <a:prstGeom prst="roundRect">
            <a:avLst/>
          </a:prstGeom>
          <a:solidFill>
            <a:srgbClr val="0066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A. Perencanaan</a:t>
            </a:r>
            <a:endParaRPr lang="en-US" sz="3200" b="1"/>
          </a:p>
        </p:txBody>
      </p:sp>
      <p:sp>
        <p:nvSpPr>
          <p:cNvPr id="5" name="Rounded Rectangle 4"/>
          <p:cNvSpPr/>
          <p:nvPr/>
        </p:nvSpPr>
        <p:spPr>
          <a:xfrm>
            <a:off x="4572000" y="1295400"/>
            <a:ext cx="4297680" cy="990600"/>
          </a:xfrm>
          <a:prstGeom prst="roundRect">
            <a:avLst/>
          </a:prstGeom>
          <a:solidFill>
            <a:srgbClr val="0000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/>
              <a:t>B. Pengorganisasian</a:t>
            </a:r>
            <a:endParaRPr lang="en-US" sz="3200" b="1"/>
          </a:p>
        </p:txBody>
      </p:sp>
      <p:sp>
        <p:nvSpPr>
          <p:cNvPr id="6" name="Rectangle 5"/>
          <p:cNvSpPr/>
          <p:nvPr/>
        </p:nvSpPr>
        <p:spPr>
          <a:xfrm>
            <a:off x="243840" y="2371363"/>
            <a:ext cx="4267200" cy="1133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400" smtClean="0"/>
              <a:t>Rencana Strategis</a:t>
            </a:r>
          </a:p>
          <a:p>
            <a:pPr marL="266700" lvl="0" indent="-2667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400" smtClean="0"/>
              <a:t>Rencana taktis</a:t>
            </a:r>
          </a:p>
          <a:p>
            <a:pPr marL="266700" lvl="0" indent="-2667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400" smtClean="0"/>
              <a:t>Rencana operasional</a:t>
            </a:r>
            <a:endParaRPr lang="en-US" sz="2400"/>
          </a:p>
        </p:txBody>
      </p:sp>
      <p:sp>
        <p:nvSpPr>
          <p:cNvPr id="7" name="Rectangle 6"/>
          <p:cNvSpPr/>
          <p:nvPr/>
        </p:nvSpPr>
        <p:spPr>
          <a:xfrm>
            <a:off x="4572000" y="2438400"/>
            <a:ext cx="4419600" cy="1133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400" smtClean="0"/>
              <a:t>Siapa yg menjalankan bisnis</a:t>
            </a:r>
          </a:p>
          <a:p>
            <a:pPr marL="266700" lvl="0" indent="-2667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400" smtClean="0"/>
              <a:t>Siapa yg memimpin</a:t>
            </a:r>
          </a:p>
          <a:p>
            <a:pPr marL="266700" lvl="0" indent="-2667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400" smtClean="0"/>
              <a:t>Penempatan T. kerja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74320" y="3897869"/>
            <a:ext cx="4297680" cy="990600"/>
          </a:xfrm>
          <a:prstGeom prst="roundRect">
            <a:avLst/>
          </a:prstGeom>
          <a:noFill/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smtClean="0">
                <a:solidFill>
                  <a:srgbClr val="000066"/>
                </a:solidFill>
              </a:rPr>
              <a:t>C. Derecting &amp; Actuating</a:t>
            </a:r>
            <a:endParaRPr lang="en-US" sz="3000" b="1">
              <a:solidFill>
                <a:srgbClr val="000066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602480" y="3897869"/>
            <a:ext cx="4297680" cy="9906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006600"/>
                </a:solidFill>
              </a:rPr>
              <a:t>D. Pengawasan</a:t>
            </a:r>
            <a:endParaRPr lang="en-US" sz="3200" b="1">
              <a:solidFill>
                <a:srgbClr val="0066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4320" y="4973832"/>
            <a:ext cx="4267200" cy="1503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000" i="1" smtClean="0"/>
              <a:t>Kaitan dg gaya kepemimpinan</a:t>
            </a:r>
          </a:p>
          <a:p>
            <a:pPr marL="266700" lvl="0" indent="-2667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400" smtClean="0"/>
              <a:t>Gaya Otokratis</a:t>
            </a:r>
          </a:p>
          <a:p>
            <a:pPr marL="266700" lvl="0" indent="-2667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400" smtClean="0"/>
              <a:t>Gaya bebas (Laissez Faire)</a:t>
            </a:r>
          </a:p>
          <a:p>
            <a:pPr marL="266700" lvl="0" indent="-2667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400" smtClean="0"/>
              <a:t>Gaya Partisipatif (Demokratis)</a:t>
            </a:r>
            <a:endParaRPr lang="en-US" sz="2400"/>
          </a:p>
        </p:txBody>
      </p:sp>
      <p:sp>
        <p:nvSpPr>
          <p:cNvPr id="11" name="Rectangle 10"/>
          <p:cNvSpPr/>
          <p:nvPr/>
        </p:nvSpPr>
        <p:spPr>
          <a:xfrm>
            <a:off x="4602480" y="5040869"/>
            <a:ext cx="441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lvl="0" indent="-2667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000" i="1" smtClean="0"/>
              <a:t>Dalam pelaksanaan pekerjaan</a:t>
            </a:r>
          </a:p>
          <a:p>
            <a:pPr marL="266700" lvl="0" indent="-2667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400" smtClean="0"/>
              <a:t> Audit manajemen</a:t>
            </a:r>
          </a:p>
          <a:p>
            <a:pPr marL="266700" lvl="0" indent="-266700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altLang="en-US" sz="2400" smtClean="0"/>
              <a:t> Audit keuangan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/>
      <p:bldP spid="6" grpId="1"/>
      <p:bldP spid="6" grpId="2"/>
      <p:bldP spid="7" grpId="0"/>
      <p:bldP spid="7" grpId="1"/>
      <p:bldP spid="7" grpId="2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/>
      <p:bldP spid="10" grpId="1"/>
      <p:bldP spid="10" grpId="2"/>
      <p:bldP spid="11" grpId="0"/>
      <p:bldP spid="11" grpId="1"/>
      <p:bldP spid="11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Tingkatan Manajemen</a:t>
            </a:r>
            <a:endParaRPr lang="en-US"/>
          </a:p>
        </p:txBody>
      </p:sp>
      <p:graphicFrame>
        <p:nvGraphicFramePr>
          <p:cNvPr id="4" name="Diagram 3"/>
          <p:cNvGraphicFramePr/>
          <p:nvPr/>
        </p:nvGraphicFramePr>
        <p:xfrm>
          <a:off x="304800" y="1397000"/>
          <a:ext cx="48006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343400" y="1447800"/>
            <a:ext cx="4343400" cy="1524000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solidFill>
                  <a:srgbClr val="003300"/>
                </a:solidFill>
              </a:rPr>
              <a:t>Bertangung jawab pada dewan direksi dan pemegang saham</a:t>
            </a:r>
          </a:p>
          <a:p>
            <a:pPr algn="ctr"/>
            <a:r>
              <a:rPr lang="en-US" altLang="en-US" smtClean="0">
                <a:solidFill>
                  <a:schemeClr val="tx1"/>
                </a:solidFill>
              </a:rPr>
              <a:t>(Dirut</a:t>
            </a:r>
            <a:r>
              <a:rPr lang="en-US" altLang="en-US" smtClean="0">
                <a:solidFill>
                  <a:schemeClr val="tx1"/>
                </a:solidFill>
              </a:rPr>
              <a:t>, Direktur</a:t>
            </a:r>
            <a:r>
              <a:rPr lang="en-US" altLang="en-US" smtClean="0">
                <a:solidFill>
                  <a:schemeClr val="tx1"/>
                </a:solidFill>
              </a:rPr>
              <a:t>, </a:t>
            </a:r>
            <a:r>
              <a:rPr lang="en-US" altLang="en-US" smtClean="0">
                <a:solidFill>
                  <a:schemeClr val="tx1"/>
                </a:solidFill>
              </a:rPr>
              <a:t>presiden, </a:t>
            </a:r>
            <a:r>
              <a:rPr lang="en-US" altLang="en-US" smtClean="0">
                <a:solidFill>
                  <a:schemeClr val="tx1"/>
                </a:solidFill>
              </a:rPr>
              <a:t>Treasurer, Chief </a:t>
            </a:r>
            <a:r>
              <a:rPr lang="en-US" altLang="en-US" smtClean="0">
                <a:solidFill>
                  <a:schemeClr val="tx1"/>
                </a:solidFill>
              </a:rPr>
              <a:t>Executive </a:t>
            </a:r>
            <a:r>
              <a:rPr lang="en-US" altLang="en-US" smtClean="0">
                <a:solidFill>
                  <a:schemeClr val="tx1"/>
                </a:solidFill>
              </a:rPr>
              <a:t>Officer/CEO)</a:t>
            </a:r>
            <a:endParaRPr lang="en-US">
              <a:solidFill>
                <a:srgbClr val="8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971800"/>
            <a:ext cx="4343400" cy="1524000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smtClean="0">
                <a:solidFill>
                  <a:srgbClr val="000066"/>
                </a:solidFill>
              </a:rPr>
              <a:t>Bertanggung </a:t>
            </a:r>
            <a:r>
              <a:rPr lang="en-US" altLang="en-US" sz="2000" b="1" smtClean="0">
                <a:solidFill>
                  <a:srgbClr val="000066"/>
                </a:solidFill>
              </a:rPr>
              <a:t>jwb dlm </a:t>
            </a:r>
            <a:r>
              <a:rPr lang="en-US" altLang="en-US" sz="2000" b="1" smtClean="0">
                <a:solidFill>
                  <a:srgbClr val="000066"/>
                </a:solidFill>
              </a:rPr>
              <a:t>implementasi </a:t>
            </a:r>
            <a:r>
              <a:rPr lang="en-US" altLang="en-US" sz="2000" b="1" smtClean="0">
                <a:solidFill>
                  <a:srgbClr val="000066"/>
                </a:solidFill>
              </a:rPr>
              <a:t>strategi, </a:t>
            </a:r>
            <a:r>
              <a:rPr lang="en-US" altLang="en-US" sz="2000" b="1" smtClean="0">
                <a:solidFill>
                  <a:srgbClr val="000066"/>
                </a:solidFill>
              </a:rPr>
              <a:t>kebijakan dan keputusan yang </a:t>
            </a:r>
            <a:r>
              <a:rPr lang="en-US" altLang="en-US" sz="2000" b="1" smtClean="0">
                <a:solidFill>
                  <a:srgbClr val="000066"/>
                </a:solidFill>
              </a:rPr>
              <a:t>dibuat </a:t>
            </a:r>
            <a:r>
              <a:rPr lang="en-US" altLang="en-US" sz="2000" b="1" smtClean="0">
                <a:solidFill>
                  <a:srgbClr val="000066"/>
                </a:solidFill>
              </a:rPr>
              <a:t>oleh </a:t>
            </a:r>
            <a:r>
              <a:rPr lang="en-US" altLang="en-US" sz="2000" b="1" smtClean="0">
                <a:solidFill>
                  <a:srgbClr val="000066"/>
                </a:solidFill>
              </a:rPr>
              <a:t>manajer </a:t>
            </a:r>
            <a:r>
              <a:rPr lang="en-US" altLang="en-US" sz="2000" b="1" smtClean="0">
                <a:solidFill>
                  <a:srgbClr val="000066"/>
                </a:solidFill>
              </a:rPr>
              <a:t>puncak </a:t>
            </a:r>
            <a:endParaRPr lang="en-US" altLang="en-US" sz="2000" b="1" smtClean="0">
              <a:solidFill>
                <a:srgbClr val="000066"/>
              </a:solidFill>
            </a:endParaRPr>
          </a:p>
          <a:p>
            <a:pPr algn="ctr"/>
            <a:r>
              <a:rPr lang="en-US" altLang="en-US" smtClean="0">
                <a:solidFill>
                  <a:schemeClr val="tx1"/>
                </a:solidFill>
              </a:rPr>
              <a:t>(</a:t>
            </a:r>
            <a:r>
              <a:rPr lang="en-US" altLang="en-US" smtClean="0">
                <a:solidFill>
                  <a:schemeClr val="tx1"/>
                </a:solidFill>
              </a:rPr>
              <a:t>mjr pabrik, mjr keuangan dll)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43400" y="4495800"/>
            <a:ext cx="4343400" cy="1524000"/>
          </a:xfrm>
          <a:prstGeom prst="rect">
            <a:avLst/>
          </a:prstGeom>
          <a:solidFill>
            <a:schemeClr val="bg1">
              <a:lumMod val="75000"/>
              <a:alpha val="9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000" b="1" smtClean="0">
                <a:solidFill>
                  <a:srgbClr val="800000"/>
                </a:solidFill>
              </a:rPr>
              <a:t>Bertanggung </a:t>
            </a:r>
            <a:r>
              <a:rPr lang="en-US" altLang="en-US" sz="2000" b="1" smtClean="0">
                <a:solidFill>
                  <a:srgbClr val="800000"/>
                </a:solidFill>
              </a:rPr>
              <a:t>jwb dlm menyelia </a:t>
            </a:r>
            <a:r>
              <a:rPr lang="en-US" altLang="en-US" sz="2000" b="1" smtClean="0">
                <a:solidFill>
                  <a:srgbClr val="800000"/>
                </a:solidFill>
              </a:rPr>
              <a:t>pekerjaan </a:t>
            </a:r>
            <a:r>
              <a:rPr lang="en-US" altLang="en-US" sz="2000" b="1" smtClean="0">
                <a:solidFill>
                  <a:srgbClr val="800000"/>
                </a:solidFill>
              </a:rPr>
              <a:t>karyawan</a:t>
            </a:r>
            <a:endParaRPr lang="en-US" altLang="en-US" sz="2000" b="1" smtClean="0">
              <a:solidFill>
                <a:srgbClr val="800000"/>
              </a:solidFill>
            </a:endParaRPr>
          </a:p>
          <a:p>
            <a:pPr algn="ctr"/>
            <a:r>
              <a:rPr lang="en-US" altLang="en-US" smtClean="0">
                <a:solidFill>
                  <a:schemeClr val="tx1"/>
                </a:solidFill>
              </a:rPr>
              <a:t>(Mjr </a:t>
            </a:r>
            <a:r>
              <a:rPr lang="en-US" altLang="en-US" smtClean="0">
                <a:solidFill>
                  <a:schemeClr val="tx1"/>
                </a:solidFill>
              </a:rPr>
              <a:t>ktr</a:t>
            </a:r>
            <a:r>
              <a:rPr lang="en-US" altLang="en-US" smtClean="0">
                <a:solidFill>
                  <a:schemeClr val="tx1"/>
                </a:solidFill>
              </a:rPr>
              <a:t>, </a:t>
            </a:r>
            <a:r>
              <a:rPr lang="en-US" altLang="en-US" smtClean="0">
                <a:solidFill>
                  <a:schemeClr val="tx1"/>
                </a:solidFill>
              </a:rPr>
              <a:t>Penyelia/Supervisor </a:t>
            </a:r>
            <a:r>
              <a:rPr lang="en-US" altLang="en-US" smtClean="0">
                <a:solidFill>
                  <a:schemeClr val="tx1"/>
                </a:solidFill>
              </a:rPr>
              <a:t>&amp; pemimpin kelompok)</a:t>
            </a: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</a:t>
            </a:r>
            <a:r>
              <a:rPr lang="en-US" smtClean="0"/>
              <a:t>. Pemahaman Manajemen Bisnis</a:t>
            </a:r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62000" y="1600200"/>
            <a:ext cx="7848600" cy="45259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Tercermin pada pemahaman &amp; interaksi dari bidang manajemen perusahaan yaitu: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Manajemen SDM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Manajemen Pemasaran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Manajemenn Produksi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Manajemenn Keuangan</a:t>
            </a:r>
          </a:p>
          <a:p>
            <a:pPr marL="533400" marR="0" lvl="0" indent="-5334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en-US" alt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Manajemenn Operasional</a:t>
            </a:r>
            <a:endParaRPr kumimoji="0" lang="en-US" altLang="en-US" sz="3600" b="0" i="0" u="none" strike="noStrike" kern="1200" cap="none" spc="0" normalizeH="0" baseline="0" noProof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5. Dasar Keahlian Manajemen</a:t>
            </a:r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1"/>
            <a:ext cx="7924800" cy="3200400"/>
          </a:xfrm>
          <a:prstGeom prst="rect">
            <a:avLst/>
          </a:prstGeom>
        </p:spPr>
        <p:txBody>
          <a:bodyPr/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altLang="en-US" sz="360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Keterampilan Teknis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altLang="en-US" sz="3600" i="0" u="none" strike="noStrike" kern="1200" cap="none" spc="0" normalizeH="0" baseline="0" noProof="0" smtClean="0">
                <a:ln>
                  <a:noFill/>
                </a:ln>
                <a:solidFill>
                  <a:srgbClr val="0000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Keterampilan Hubungan Manusia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altLang="en-US" sz="3600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Keterampilan Konseptual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altLang="en-US" sz="3600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Keahlian dalam membuat Keputusan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altLang="en-US" sz="3600" i="0" u="none" strike="noStrike" kern="1200" cap="none" spc="0" normalizeH="0" baseline="0" noProof="0" smtClean="0">
                <a:ln>
                  <a:noFill/>
                </a:ln>
                <a:solidFill>
                  <a:srgbClr val="00004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Keahlian dalam mengelola Waktu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340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Organisasi &amp; Manajemen</vt:lpstr>
      <vt:lpstr>ORGANISASI DAN MANAJEMEN</vt:lpstr>
      <vt:lpstr>ORGANIZING The BUSINESS ENTERPRISE</vt:lpstr>
      <vt:lpstr>1. Menetapkan Tujuan, Sasaran, Strategi</vt:lpstr>
      <vt:lpstr>1. Menetapkan Tujuan, Sasaran, Strategi</vt:lpstr>
      <vt:lpstr>2. Fungsi Manajemen (Bisnis)</vt:lpstr>
      <vt:lpstr>3. Tingkatan Manajemen</vt:lpstr>
      <vt:lpstr>4. Pemahaman Manajemen Bisnis</vt:lpstr>
      <vt:lpstr>5. Dasar Keahlian Manajemen</vt:lpstr>
      <vt:lpstr>6. Menetapkan Budaya Korporasi</vt:lpstr>
      <vt:lpstr>TUGAS PAPER KELOMPOK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owner</cp:lastModifiedBy>
  <cp:revision>67</cp:revision>
  <dcterms:created xsi:type="dcterms:W3CDTF">2016-01-12T13:10:19Z</dcterms:created>
  <dcterms:modified xsi:type="dcterms:W3CDTF">2016-03-02T06:45:10Z</dcterms:modified>
</cp:coreProperties>
</file>