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5" r:id="rId4"/>
    <p:sldId id="266" r:id="rId5"/>
    <p:sldId id="268" r:id="rId6"/>
    <p:sldId id="270" r:id="rId7"/>
    <p:sldId id="29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0000"/>
    <a:srgbClr val="1D1B11"/>
    <a:srgbClr val="320000"/>
    <a:srgbClr val="FFFF99"/>
    <a:srgbClr val="FFFFCC"/>
    <a:srgbClr val="FF4747"/>
    <a:srgbClr val="FFFF66"/>
    <a:srgbClr val="006600"/>
    <a:srgbClr val="640000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D40D4-A02C-44CA-9D70-356FA44229FE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2A8D2-D62B-4FD1-833A-C4FA3448F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2A8D2-D62B-4FD1-833A-C4FA3448F1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130425"/>
            <a:ext cx="6172200" cy="1298575"/>
          </a:xfrm>
        </p:spPr>
        <p:txBody>
          <a:bodyPr/>
          <a:lstStyle>
            <a:lvl1pPr>
              <a:defRPr>
                <a:solidFill>
                  <a:srgbClr val="FFCC66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C594-25CF-434C-B87C-FA10D4F85326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176F-D0F2-4AA8-A4B7-181FD0B1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C594-25CF-434C-B87C-FA10D4F85326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176F-D0F2-4AA8-A4B7-181FD0B16E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066800" y="1447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AE88D-F0C1-4BCE-B767-F2DD8ADABB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82523-E753-4DE9-B3DC-8659DCF18E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0"/>
            <a:ext cx="7848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C594-25CF-434C-B87C-FA10D4F85326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176F-D0F2-4AA8-A4B7-181FD0B16E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2">
                    <a:lumMod val="25000"/>
                  </a:schemeClr>
                </a:solidFill>
              </a:rPr>
              <a:t>Copyright @ 2016 </a:t>
            </a:r>
            <a:r>
              <a:rPr lang="en-US" sz="1000" b="1" smtClean="0">
                <a:solidFill>
                  <a:schemeClr val="bg2">
                    <a:lumMod val="25000"/>
                  </a:schemeClr>
                </a:solidFill>
              </a:rPr>
              <a:t>Universitas Esa Unggul</a:t>
            </a:r>
          </a:p>
          <a:p>
            <a:pPr algn="ctr"/>
            <a:r>
              <a:rPr lang="en-US" sz="1000" smtClean="0">
                <a:solidFill>
                  <a:schemeClr val="bg2">
                    <a:lumMod val="25000"/>
                  </a:schemeClr>
                </a:solidFill>
              </a:rPr>
              <a:t>By Pelaksana Akademik Matakuliah Universitas (</a:t>
            </a:r>
            <a:r>
              <a:rPr lang="en-US" sz="1000" b="1" smtClean="0">
                <a:solidFill>
                  <a:schemeClr val="bg2">
                    <a:lumMod val="25000"/>
                  </a:schemeClr>
                </a:solidFill>
              </a:rPr>
              <a:t>PAMU</a:t>
            </a:r>
            <a:r>
              <a:rPr lang="en-US" sz="100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sz="100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FFFFCC"/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00400" y="2111375"/>
            <a:ext cx="5181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Manajemen KEUANGAN</a:t>
            </a:r>
            <a:endParaRPr kumimoji="0" lang="en-US" sz="5400" b="1" i="1" u="none" strike="noStrike" kern="1200" cap="none" spc="0" normalizeH="0" baseline="0" noProof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>
            <a:stCxn id="10" idx="0"/>
            <a:endCxn id="10" idx="4"/>
          </p:cNvCxnSpPr>
          <p:nvPr/>
        </p:nvCxnSpPr>
        <p:spPr>
          <a:xfrm>
            <a:off x="2356880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0" idx="2"/>
            <a:endCxn id="10" idx="6"/>
          </p:cNvCxnSpPr>
          <p:nvPr/>
        </p:nvCxnSpPr>
        <p:spPr>
          <a:xfrm>
            <a:off x="1513359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1665759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1513359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>
                <a:solidFill>
                  <a:srgbClr val="800000"/>
                </a:solidFill>
                <a:latin typeface="Comic Sans MS" pitchFamily="66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 txBox="1">
            <a:spLocks noChangeArrowheads="1"/>
          </p:cNvSpPr>
          <p:nvPr/>
        </p:nvSpPr>
        <p:spPr>
          <a:xfrm>
            <a:off x="457200" y="990600"/>
            <a:ext cx="8458200" cy="5791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800" b="1" smtClean="0">
                <a:solidFill>
                  <a:schemeClr val="bg1"/>
                </a:solidFill>
              </a:rPr>
              <a:t>b. Multiple Period</a:t>
            </a:r>
            <a:endParaRPr kumimoji="0" lang="en-US" alt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1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1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57150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1. Future Value</a:t>
            </a: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1295400" y="1981200"/>
            <a:ext cx="5715000" cy="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1066800" y="1614487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2209800" y="1614487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3276600" y="1628775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4419600" y="1628775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5562600" y="1628775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6781800" y="1628775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46456" name="Text Box 24"/>
          <p:cNvSpPr txBox="1">
            <a:spLocks noChangeArrowheads="1"/>
          </p:cNvSpPr>
          <p:nvPr/>
        </p:nvSpPr>
        <p:spPr bwMode="auto">
          <a:xfrm>
            <a:off x="762000" y="265176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CC"/>
                </a:solidFill>
              </a:rPr>
              <a:t>Rp 50 jt</a:t>
            </a:r>
          </a:p>
        </p:txBody>
      </p:sp>
      <p:sp>
        <p:nvSpPr>
          <p:cNvPr id="146457" name="Text Box 25"/>
          <p:cNvSpPr txBox="1">
            <a:spLocks noChangeArrowheads="1"/>
          </p:cNvSpPr>
          <p:nvPr/>
        </p:nvSpPr>
        <p:spPr bwMode="auto">
          <a:xfrm>
            <a:off x="6858000" y="25908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99"/>
                </a:solidFill>
              </a:rPr>
              <a:t>Rp. 124.416.000</a:t>
            </a:r>
          </a:p>
        </p:txBody>
      </p:sp>
      <p:sp>
        <p:nvSpPr>
          <p:cNvPr id="146460" name="Text Box 28"/>
          <p:cNvSpPr txBox="1">
            <a:spLocks noChangeArrowheads="1"/>
          </p:cNvSpPr>
          <p:nvPr/>
        </p:nvSpPr>
        <p:spPr bwMode="auto">
          <a:xfrm>
            <a:off x="548640" y="3108960"/>
            <a:ext cx="1905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P</a:t>
            </a:r>
            <a:r>
              <a:rPr lang="en-US" altLang="en-US" sz="2000" b="1" baseline="-25000">
                <a:solidFill>
                  <a:schemeClr val="bg1"/>
                </a:solidFill>
              </a:rPr>
              <a:t>O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  50.000.000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  60.000.000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  72.000.000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  86.400.000</a:t>
            </a:r>
          </a:p>
          <a:p>
            <a:pPr marL="342900" indent="-342900" eaLnBrk="1" hangingPunct="1"/>
            <a:r>
              <a:rPr lang="en-US" altLang="en-US">
                <a:solidFill>
                  <a:schemeClr val="bg1"/>
                </a:solidFill>
              </a:rPr>
              <a:t>5.   </a:t>
            </a:r>
            <a:r>
              <a:rPr lang="en-US" altLang="en-US" smtClean="0">
                <a:solidFill>
                  <a:schemeClr val="bg1"/>
                </a:solidFill>
              </a:rPr>
              <a:t>103.680.000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46461" name="Text Box 29"/>
          <p:cNvSpPr txBox="1">
            <a:spLocks noChangeArrowheads="1"/>
          </p:cNvSpPr>
          <p:nvPr/>
        </p:nvSpPr>
        <p:spPr bwMode="auto">
          <a:xfrm>
            <a:off x="2971800" y="3108960"/>
            <a:ext cx="1143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smtClean="0">
                <a:solidFill>
                  <a:schemeClr val="bg1"/>
                </a:solidFill>
              </a:rPr>
              <a:t>(1 </a:t>
            </a:r>
            <a:r>
              <a:rPr lang="en-US" altLang="en-US" sz="2000" b="1">
                <a:solidFill>
                  <a:schemeClr val="bg1"/>
                </a:solidFill>
              </a:rPr>
              <a:t>+ </a:t>
            </a:r>
            <a:r>
              <a:rPr lang="en-US" altLang="en-US" sz="2000" b="1" smtClean="0">
                <a:solidFill>
                  <a:schemeClr val="bg1"/>
                </a:solidFill>
              </a:rPr>
              <a:t>r) </a:t>
            </a:r>
            <a:endParaRPr lang="en-US" altLang="en-US" sz="20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(1,20)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(1.20)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(1,20)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(1,20)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(1,20)</a:t>
            </a:r>
          </a:p>
        </p:txBody>
      </p:sp>
      <p:sp>
        <p:nvSpPr>
          <p:cNvPr id="146462" name="Text Box 30"/>
          <p:cNvSpPr txBox="1">
            <a:spLocks noChangeArrowheads="1"/>
          </p:cNvSpPr>
          <p:nvPr/>
        </p:nvSpPr>
        <p:spPr bwMode="auto">
          <a:xfrm>
            <a:off x="4953000" y="3108960"/>
            <a:ext cx="16002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Vt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60.000.000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72.000.000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86.400.000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103.680.000</a:t>
            </a:r>
          </a:p>
          <a:p>
            <a:pPr eaLnBrk="1" hangingPunct="1"/>
            <a:r>
              <a:rPr lang="en-US" altLang="en-US">
                <a:solidFill>
                  <a:srgbClr val="FFFF99"/>
                </a:solidFill>
              </a:rPr>
              <a:t>124.416.000</a:t>
            </a:r>
          </a:p>
        </p:txBody>
      </p:sp>
      <p:sp>
        <p:nvSpPr>
          <p:cNvPr id="146463" name="Text Box 31"/>
          <p:cNvSpPr txBox="1">
            <a:spLocks noChangeArrowheads="1"/>
          </p:cNvSpPr>
          <p:nvPr/>
        </p:nvSpPr>
        <p:spPr bwMode="auto">
          <a:xfrm>
            <a:off x="533400" y="5029200"/>
            <a:ext cx="80010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altLang="en-US">
                <a:solidFill>
                  <a:schemeClr val="bg1"/>
                </a:solidFill>
              </a:rPr>
              <a:t>Atau dgn Rumus: </a:t>
            </a:r>
            <a:r>
              <a:rPr lang="en-US" altLang="en-US" sz="2400">
                <a:solidFill>
                  <a:srgbClr val="FFFF99"/>
                </a:solidFill>
              </a:rPr>
              <a:t>Vt   =  ( P0  +  </a:t>
            </a:r>
            <a:r>
              <a:rPr lang="en-US" altLang="en-US" sz="2400" smtClean="0">
                <a:solidFill>
                  <a:srgbClr val="FFFF99"/>
                </a:solidFill>
              </a:rPr>
              <a:t>r</a:t>
            </a:r>
            <a:r>
              <a:rPr lang="en-US" altLang="en-US" sz="2400" baseline="30000" smtClean="0">
                <a:solidFill>
                  <a:srgbClr val="FFFF99"/>
                </a:solidFill>
              </a:rPr>
              <a:t>t</a:t>
            </a:r>
            <a:r>
              <a:rPr lang="en-US" altLang="en-US" sz="2400" smtClean="0">
                <a:solidFill>
                  <a:srgbClr val="FFFF99"/>
                </a:solidFill>
              </a:rPr>
              <a:t> </a:t>
            </a:r>
            <a:r>
              <a:rPr lang="en-US" altLang="en-US" sz="2400">
                <a:solidFill>
                  <a:srgbClr val="FFFF99"/>
                </a:solidFill>
              </a:rPr>
              <a:t>)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>
                <a:solidFill>
                  <a:schemeClr val="bg1"/>
                </a:solidFill>
              </a:rPr>
              <a:t>= Rp. 50.000.000 (</a:t>
            </a:r>
            <a:r>
              <a:rPr lang="en-US" altLang="en-US" smtClean="0">
                <a:solidFill>
                  <a:schemeClr val="bg1"/>
                </a:solidFill>
              </a:rPr>
              <a:t>1+0,20</a:t>
            </a:r>
            <a:r>
              <a:rPr lang="en-US" altLang="en-US" baseline="30000" smtClean="0">
                <a:solidFill>
                  <a:schemeClr val="bg1"/>
                </a:solidFill>
              </a:rPr>
              <a:t>5</a:t>
            </a:r>
            <a:r>
              <a:rPr lang="en-US" altLang="en-US" sz="1400" smtClean="0">
                <a:solidFill>
                  <a:schemeClr val="bg1"/>
                </a:solidFill>
              </a:rPr>
              <a:t>) </a:t>
            </a:r>
            <a:endParaRPr lang="en-US" altLang="en-US" sz="140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>
                <a:solidFill>
                  <a:schemeClr val="bg1"/>
                </a:solidFill>
              </a:rPr>
              <a:t>= Rp. 50.000.000 (2.488)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>
                <a:solidFill>
                  <a:schemeClr val="bg1"/>
                </a:solidFill>
              </a:rPr>
              <a:t>= </a:t>
            </a:r>
            <a:r>
              <a:rPr lang="en-US" altLang="en-US" sz="2000" b="1">
                <a:solidFill>
                  <a:srgbClr val="FFFF99"/>
                </a:solidFill>
              </a:rPr>
              <a:t>Rp. </a:t>
            </a:r>
            <a:r>
              <a:rPr lang="en-US" altLang="en-US" sz="2000" b="1" smtClean="0">
                <a:solidFill>
                  <a:srgbClr val="FFFF99"/>
                </a:solidFill>
              </a:rPr>
              <a:t>124.411.000</a:t>
            </a:r>
            <a:endParaRPr lang="en-US" altLang="en-US" sz="2000" b="1" i="1">
              <a:solidFill>
                <a:srgbClr val="FFFF99"/>
              </a:solidFill>
            </a:endParaRPr>
          </a:p>
        </p:txBody>
      </p:sp>
      <p:sp>
        <p:nvSpPr>
          <p:cNvPr id="146468" name="Line 36"/>
          <p:cNvSpPr>
            <a:spLocks noChangeShapeType="1"/>
          </p:cNvSpPr>
          <p:nvPr/>
        </p:nvSpPr>
        <p:spPr bwMode="auto">
          <a:xfrm>
            <a:off x="2971800" y="601980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69" name="Text Box 37"/>
          <p:cNvSpPr txBox="1">
            <a:spLocks noChangeArrowheads="1"/>
          </p:cNvSpPr>
          <p:nvPr/>
        </p:nvSpPr>
        <p:spPr bwMode="auto">
          <a:xfrm>
            <a:off x="3429000" y="5805487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bg1"/>
                </a:solidFill>
              </a:rPr>
              <a:t>Lihat table nilai kemudian bunga majemuk</a:t>
            </a:r>
          </a:p>
        </p:txBody>
      </p:sp>
      <p:cxnSp>
        <p:nvCxnSpPr>
          <p:cNvPr id="33" name="Shape 32"/>
          <p:cNvCxnSpPr>
            <a:stCxn id="146442" idx="2"/>
          </p:cNvCxnSpPr>
          <p:nvPr/>
        </p:nvCxnSpPr>
        <p:spPr>
          <a:xfrm rot="16200000" flipH="1">
            <a:off x="1752124" y="1523523"/>
            <a:ext cx="153355" cy="1066802"/>
          </a:xfrm>
          <a:prstGeom prst="bentConnector2">
            <a:avLst/>
          </a:prstGeom>
          <a:ln w="12700">
            <a:solidFill>
              <a:srgbClr val="FFFF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146443" idx="2"/>
          </p:cNvCxnSpPr>
          <p:nvPr/>
        </p:nvCxnSpPr>
        <p:spPr>
          <a:xfrm rot="16200000" flipH="1">
            <a:off x="2780824" y="1637823"/>
            <a:ext cx="305755" cy="990602"/>
          </a:xfrm>
          <a:prstGeom prst="bentConnector2">
            <a:avLst/>
          </a:prstGeom>
          <a:ln w="12700">
            <a:solidFill>
              <a:srgbClr val="FFFF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146444" idx="2"/>
          </p:cNvCxnSpPr>
          <p:nvPr/>
        </p:nvCxnSpPr>
        <p:spPr>
          <a:xfrm rot="16200000" flipH="1">
            <a:off x="3816668" y="1683067"/>
            <a:ext cx="443867" cy="1066802"/>
          </a:xfrm>
          <a:prstGeom prst="bentConnector2">
            <a:avLst/>
          </a:prstGeom>
          <a:ln w="12700">
            <a:solidFill>
              <a:srgbClr val="FFFF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146445" idx="2"/>
          </p:cNvCxnSpPr>
          <p:nvPr/>
        </p:nvCxnSpPr>
        <p:spPr>
          <a:xfrm rot="16200000" flipH="1">
            <a:off x="4883467" y="1759268"/>
            <a:ext cx="596267" cy="1066800"/>
          </a:xfrm>
          <a:prstGeom prst="bentConnector2">
            <a:avLst/>
          </a:prstGeom>
          <a:ln w="12700">
            <a:solidFill>
              <a:srgbClr val="FFFF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46446" idx="2"/>
          </p:cNvCxnSpPr>
          <p:nvPr/>
        </p:nvCxnSpPr>
        <p:spPr>
          <a:xfrm rot="16200000" flipH="1">
            <a:off x="5912167" y="1873568"/>
            <a:ext cx="824867" cy="1066800"/>
          </a:xfrm>
          <a:prstGeom prst="bentConnector2">
            <a:avLst/>
          </a:prstGeom>
          <a:ln w="12700">
            <a:solidFill>
              <a:srgbClr val="FFFF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924800" y="15957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 smtClean="0">
                <a:solidFill>
                  <a:srgbClr val="FFFF99"/>
                </a:solidFill>
              </a:rPr>
              <a:t>t</a:t>
            </a:r>
            <a:endParaRPr lang="en-US" altLang="en-US" sz="2400" b="1">
              <a:solidFill>
                <a:srgbClr val="FFFF99"/>
              </a:solidFill>
            </a:endParaRPr>
          </a:p>
        </p:txBody>
      </p:sp>
      <p:sp>
        <p:nvSpPr>
          <p:cNvPr id="57" name="Line 36"/>
          <p:cNvSpPr>
            <a:spLocks noChangeShapeType="1"/>
          </p:cNvSpPr>
          <p:nvPr/>
        </p:nvSpPr>
        <p:spPr bwMode="auto">
          <a:xfrm>
            <a:off x="7467600" y="1828800"/>
            <a:ext cx="457200" cy="0"/>
          </a:xfrm>
          <a:prstGeom prst="line">
            <a:avLst/>
          </a:prstGeom>
          <a:noFill/>
          <a:ln w="6350">
            <a:solidFill>
              <a:srgbClr val="FFFF99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6781800" y="256032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smtClean="0">
                <a:solidFill>
                  <a:srgbClr val="FFFFCC"/>
                </a:solidFill>
              </a:rPr>
              <a:t>???</a:t>
            </a:r>
            <a:endParaRPr lang="en-US" altLang="en-US" sz="2800" b="1">
              <a:solidFill>
                <a:srgbClr val="FFFFCC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90800" y="6172200"/>
            <a:ext cx="3641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i="1" smtClean="0">
                <a:solidFill>
                  <a:srgbClr val="FF4747"/>
                </a:solidFill>
              </a:rPr>
              <a:t>( selisih krn ada Pembulatan di tabel)</a:t>
            </a:r>
            <a:endParaRPr lang="en-US" altLang="en-US" i="1">
              <a:solidFill>
                <a:srgbClr val="FF47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6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46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46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14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146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46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46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146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146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146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146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146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146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146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000"/>
                                        <p:tgtEl>
                                          <p:spTgt spid="146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1000"/>
                                        <p:tgtEl>
                                          <p:spTgt spid="146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000"/>
                                        <p:tgtEl>
                                          <p:spTgt spid="146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146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146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46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1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14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2" dur="1000"/>
                                        <p:tgtEl>
                                          <p:spTgt spid="146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146436" grpId="0" animBg="1"/>
      <p:bldP spid="146442" grpId="0"/>
      <p:bldP spid="146443" grpId="0"/>
      <p:bldP spid="146444" grpId="0"/>
      <p:bldP spid="146445" grpId="0"/>
      <p:bldP spid="146446" grpId="0"/>
      <p:bldP spid="146447" grpId="0"/>
      <p:bldP spid="146456" grpId="1"/>
      <p:bldP spid="146457" grpId="0"/>
      <p:bldP spid="146468" grpId="0" animBg="1"/>
      <p:bldP spid="146469" grpId="0"/>
      <p:bldP spid="56" grpId="0"/>
      <p:bldP spid="57" grpId="0" animBg="1"/>
      <p:bldP spid="58" grpId="1"/>
      <p:bldP spid="58" grpId="2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57150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1. Future Value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295400" y="2514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295400" y="215582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3581400" y="217011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5943600" y="21701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47470" name="Line 14"/>
          <p:cNvSpPr>
            <a:spLocks noChangeShapeType="1"/>
          </p:cNvSpPr>
          <p:nvPr/>
        </p:nvSpPr>
        <p:spPr bwMode="auto">
          <a:xfrm>
            <a:off x="3733800" y="25368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>
            <a:off x="3733800" y="3222625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4" name="Line 18"/>
          <p:cNvSpPr>
            <a:spLocks noChangeShapeType="1"/>
          </p:cNvSpPr>
          <p:nvPr/>
        </p:nvSpPr>
        <p:spPr bwMode="auto">
          <a:xfrm>
            <a:off x="6096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5" name="Line 19"/>
          <p:cNvSpPr>
            <a:spLocks noChangeShapeType="1"/>
          </p:cNvSpPr>
          <p:nvPr/>
        </p:nvSpPr>
        <p:spPr bwMode="auto">
          <a:xfrm>
            <a:off x="6096000" y="299402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1295400" y="194151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50 jt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914400" y="3579813"/>
            <a:ext cx="19050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altLang="en-US"/>
              <a:t>PO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en-US"/>
              <a:t>20.000.000</a:t>
            </a:r>
          </a:p>
          <a:p>
            <a:pPr marL="342900" indent="-342900" eaLnBrk="1" hangingPunct="1">
              <a:buFontTx/>
              <a:buAutoNum type="arabicPeriod" startAt="2"/>
            </a:pPr>
            <a:r>
              <a:rPr lang="en-US" altLang="en-US"/>
              <a:t>15.000.000</a:t>
            </a:r>
          </a:p>
          <a:p>
            <a:pPr marL="342900" indent="-342900" eaLnBrk="1" hangingPunct="1">
              <a:buFontTx/>
              <a:buAutoNum type="arabicPeriod" startAt="2"/>
            </a:pPr>
            <a:r>
              <a:rPr lang="en-US" altLang="en-US"/>
              <a:t>15.000.000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endParaRPr lang="en-US" altLang="en-US"/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3124200" y="3562350"/>
            <a:ext cx="1143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 + r </a:t>
            </a:r>
          </a:p>
          <a:p>
            <a:pPr algn="ctr" eaLnBrk="1" hangingPunct="1"/>
            <a:r>
              <a:rPr lang="en-US" altLang="en-US"/>
              <a:t>(1,20)</a:t>
            </a:r>
          </a:p>
          <a:p>
            <a:pPr algn="ctr" eaLnBrk="1" hangingPunct="1"/>
            <a:r>
              <a:rPr lang="en-US" altLang="en-US"/>
              <a:t>(1.20)</a:t>
            </a:r>
          </a:p>
          <a:p>
            <a:pPr algn="ctr" eaLnBrk="1" hangingPunct="1"/>
            <a:r>
              <a:rPr lang="en-US" altLang="en-US"/>
              <a:t>(1,20)</a:t>
            </a:r>
          </a:p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5105400" y="3517900"/>
            <a:ext cx="1600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/>
              <a:t>Vt</a:t>
            </a:r>
          </a:p>
          <a:p>
            <a:pPr eaLnBrk="1" hangingPunct="1"/>
            <a:r>
              <a:rPr lang="en-US" altLang="en-US"/>
              <a:t>  24.000.000</a:t>
            </a:r>
          </a:p>
          <a:p>
            <a:pPr eaLnBrk="1" hangingPunct="1"/>
            <a:r>
              <a:rPr lang="en-US" altLang="en-US"/>
              <a:t>  21.600.000</a:t>
            </a:r>
          </a:p>
          <a:p>
            <a:pPr eaLnBrk="1" hangingPunct="1"/>
            <a:r>
              <a:rPr lang="en-US" altLang="en-US"/>
              <a:t>  25.920.000</a:t>
            </a:r>
          </a:p>
          <a:p>
            <a:pPr eaLnBrk="1" hangingPunct="1"/>
            <a:r>
              <a:rPr lang="en-US" altLang="en-US"/>
              <a:t>  71.520.000 </a:t>
            </a:r>
          </a:p>
          <a:p>
            <a:pPr eaLnBrk="1" hangingPunct="1"/>
            <a:endParaRPr lang="en-US" altLang="en-US"/>
          </a:p>
        </p:txBody>
      </p:sp>
      <p:sp>
        <p:nvSpPr>
          <p:cNvPr id="16399" name="Text Box 28"/>
          <p:cNvSpPr txBox="1">
            <a:spLocks noChangeArrowheads="1"/>
          </p:cNvSpPr>
          <p:nvPr/>
        </p:nvSpPr>
        <p:spPr bwMode="auto">
          <a:xfrm>
            <a:off x="914400" y="8382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/>
              <a:t>c. Nilai kemudian arus dana berbeda</a:t>
            </a:r>
          </a:p>
        </p:txBody>
      </p:sp>
      <p:sp>
        <p:nvSpPr>
          <p:cNvPr id="147487" name="Text Box 31"/>
          <p:cNvSpPr txBox="1">
            <a:spLocks noChangeArrowheads="1"/>
          </p:cNvSpPr>
          <p:nvPr/>
        </p:nvSpPr>
        <p:spPr bwMode="auto">
          <a:xfrm>
            <a:off x="7543800" y="21701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>
            <a:off x="2590800" y="2147888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9" name="Text Box 33"/>
          <p:cNvSpPr txBox="1">
            <a:spLocks noChangeArrowheads="1"/>
          </p:cNvSpPr>
          <p:nvPr/>
        </p:nvSpPr>
        <p:spPr bwMode="auto">
          <a:xfrm>
            <a:off x="3429000" y="19272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20 jt</a:t>
            </a:r>
          </a:p>
        </p:txBody>
      </p:sp>
      <p:sp>
        <p:nvSpPr>
          <p:cNvPr id="147490" name="Text Box 34"/>
          <p:cNvSpPr txBox="1">
            <a:spLocks noChangeArrowheads="1"/>
          </p:cNvSpPr>
          <p:nvPr/>
        </p:nvSpPr>
        <p:spPr bwMode="auto">
          <a:xfrm>
            <a:off x="5486400" y="192722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15 jt</a:t>
            </a:r>
          </a:p>
        </p:txBody>
      </p:sp>
      <p:sp>
        <p:nvSpPr>
          <p:cNvPr id="147491" name="Text Box 35"/>
          <p:cNvSpPr txBox="1">
            <a:spLocks noChangeArrowheads="1"/>
          </p:cNvSpPr>
          <p:nvPr/>
        </p:nvSpPr>
        <p:spPr bwMode="auto">
          <a:xfrm>
            <a:off x="7239000" y="194151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15 jt</a:t>
            </a:r>
          </a:p>
        </p:txBody>
      </p:sp>
      <p:sp>
        <p:nvSpPr>
          <p:cNvPr id="147492" name="Text Box 36"/>
          <p:cNvSpPr txBox="1">
            <a:spLocks noChangeArrowheads="1"/>
          </p:cNvSpPr>
          <p:nvPr/>
        </p:nvSpPr>
        <p:spPr bwMode="auto">
          <a:xfrm>
            <a:off x="2209800" y="1995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147493" name="Line 37"/>
          <p:cNvSpPr>
            <a:spLocks noChangeShapeType="1"/>
          </p:cNvSpPr>
          <p:nvPr/>
        </p:nvSpPr>
        <p:spPr bwMode="auto">
          <a:xfrm>
            <a:off x="7696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4" name="Line 38"/>
          <p:cNvSpPr>
            <a:spLocks noChangeShapeType="1"/>
          </p:cNvSpPr>
          <p:nvPr/>
        </p:nvSpPr>
        <p:spPr bwMode="auto">
          <a:xfrm>
            <a:off x="7696200" y="27654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Text Box 39"/>
          <p:cNvSpPr txBox="1">
            <a:spLocks noChangeArrowheads="1"/>
          </p:cNvSpPr>
          <p:nvPr/>
        </p:nvSpPr>
        <p:spPr bwMode="auto">
          <a:xfrm>
            <a:off x="3886200" y="387032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/>
              <a:t>1</a:t>
            </a:r>
          </a:p>
        </p:txBody>
      </p:sp>
      <p:sp>
        <p:nvSpPr>
          <p:cNvPr id="16409" name="Text Box 40"/>
          <p:cNvSpPr txBox="1">
            <a:spLocks noChangeArrowheads="1"/>
          </p:cNvSpPr>
          <p:nvPr/>
        </p:nvSpPr>
        <p:spPr bwMode="auto">
          <a:xfrm>
            <a:off x="3886200" y="41148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/>
              <a:t>2</a:t>
            </a:r>
          </a:p>
        </p:txBody>
      </p:sp>
      <p:sp>
        <p:nvSpPr>
          <p:cNvPr id="16410" name="Text Box 41"/>
          <p:cNvSpPr txBox="1">
            <a:spLocks noChangeArrowheads="1"/>
          </p:cNvSpPr>
          <p:nvPr/>
        </p:nvSpPr>
        <p:spPr bwMode="auto">
          <a:xfrm>
            <a:off x="3886200" y="437356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/>
              <a:t>3</a:t>
            </a:r>
          </a:p>
        </p:txBody>
      </p:sp>
      <p:sp>
        <p:nvSpPr>
          <p:cNvPr id="16411" name="Line 42"/>
          <p:cNvSpPr>
            <a:spLocks noChangeShapeType="1"/>
          </p:cNvSpPr>
          <p:nvPr/>
        </p:nvSpPr>
        <p:spPr bwMode="auto">
          <a:xfrm>
            <a:off x="5257800" y="464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9" name="Text Box 43"/>
          <p:cNvSpPr txBox="1">
            <a:spLocks noChangeArrowheads="1"/>
          </p:cNvSpPr>
          <p:nvPr/>
        </p:nvSpPr>
        <p:spPr bwMode="auto">
          <a:xfrm>
            <a:off x="990600" y="3124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   =  20%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4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4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4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474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1474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1474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/>
      <p:bldP spid="147464" grpId="0"/>
      <p:bldP spid="147466" grpId="0"/>
      <p:bldP spid="147470" grpId="0" animBg="1"/>
      <p:bldP spid="147471" grpId="0" animBg="1"/>
      <p:bldP spid="147474" grpId="0" animBg="1"/>
      <p:bldP spid="147475" grpId="0" animBg="1"/>
      <p:bldP spid="147476" grpId="0"/>
      <p:bldP spid="147478" grpId="0"/>
      <p:bldP spid="147479" grpId="0"/>
      <p:bldP spid="147480" grpId="0"/>
      <p:bldP spid="147487" grpId="0"/>
      <p:bldP spid="147488" grpId="0" animBg="1"/>
      <p:bldP spid="147489" grpId="0"/>
      <p:bldP spid="147490" grpId="0"/>
      <p:bldP spid="147491" grpId="0"/>
      <p:bldP spid="147492" grpId="0"/>
      <p:bldP spid="147493" grpId="0" animBg="1"/>
      <p:bldP spid="147494" grpId="0" animBg="1"/>
      <p:bldP spid="1474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57150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1. Future Value</a:t>
            </a:r>
          </a:p>
        </p:txBody>
      </p:sp>
      <p:sp>
        <p:nvSpPr>
          <p:cNvPr id="149507" name="Line 3"/>
          <p:cNvSpPr>
            <a:spLocks noChangeShapeType="1"/>
          </p:cNvSpPr>
          <p:nvPr/>
        </p:nvSpPr>
        <p:spPr bwMode="auto">
          <a:xfrm>
            <a:off x="3048000" y="2286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895600" y="192722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4495800" y="194151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5943600" y="19415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149511" name="Line 7"/>
          <p:cNvSpPr>
            <a:spLocks noChangeShapeType="1"/>
          </p:cNvSpPr>
          <p:nvPr/>
        </p:nvSpPr>
        <p:spPr bwMode="auto">
          <a:xfrm>
            <a:off x="4648200" y="23082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2" name="Line 8"/>
          <p:cNvSpPr>
            <a:spLocks noChangeShapeType="1"/>
          </p:cNvSpPr>
          <p:nvPr/>
        </p:nvSpPr>
        <p:spPr bwMode="auto">
          <a:xfrm>
            <a:off x="4648200" y="2971800"/>
            <a:ext cx="327660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3" name="Line 9"/>
          <p:cNvSpPr>
            <a:spLocks noChangeShapeType="1"/>
          </p:cNvSpPr>
          <p:nvPr/>
        </p:nvSpPr>
        <p:spPr bwMode="auto">
          <a:xfrm>
            <a:off x="60960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4" name="Line 10"/>
          <p:cNvSpPr>
            <a:spLocks noChangeShapeType="1"/>
          </p:cNvSpPr>
          <p:nvPr/>
        </p:nvSpPr>
        <p:spPr bwMode="auto">
          <a:xfrm>
            <a:off x="6096000" y="276542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1295400" y="171291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50 jt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1143000" y="3427413"/>
            <a:ext cx="1905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</a:pPr>
            <a:r>
              <a:rPr lang="en-US" altLang="en-US"/>
              <a:t>PO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en-US"/>
              <a:t>12.500.000</a:t>
            </a:r>
          </a:p>
          <a:p>
            <a:pPr marL="342900" indent="-342900" eaLnBrk="1" hangingPunct="1">
              <a:buFontTx/>
              <a:buAutoNum type="arabicPeriod" startAt="2"/>
            </a:pPr>
            <a:r>
              <a:rPr lang="en-US" altLang="en-US"/>
              <a:t>12.500.000</a:t>
            </a:r>
          </a:p>
          <a:p>
            <a:pPr marL="342900" indent="-342900" eaLnBrk="1" hangingPunct="1">
              <a:buFontTx/>
              <a:buAutoNum type="arabicPeriod" startAt="2"/>
            </a:pPr>
            <a:r>
              <a:rPr lang="en-US" altLang="en-US"/>
              <a:t>12.500.000</a:t>
            </a:r>
          </a:p>
          <a:p>
            <a:pPr marL="342900" indent="-342900" eaLnBrk="1" hangingPunct="1">
              <a:buFontTx/>
              <a:buAutoNum type="arabicPeriod" startAt="2"/>
            </a:pPr>
            <a:r>
              <a:rPr lang="en-US" altLang="en-US"/>
              <a:t>12.500.000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3124200" y="3429000"/>
            <a:ext cx="1143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 + r </a:t>
            </a:r>
          </a:p>
          <a:p>
            <a:pPr algn="ctr" eaLnBrk="1" hangingPunct="1"/>
            <a:r>
              <a:rPr lang="en-US" altLang="en-US"/>
              <a:t>(1,00)</a:t>
            </a:r>
          </a:p>
          <a:p>
            <a:pPr algn="ctr" eaLnBrk="1" hangingPunct="1"/>
            <a:r>
              <a:rPr lang="en-US" altLang="en-US"/>
              <a:t>(1.20)</a:t>
            </a:r>
          </a:p>
          <a:p>
            <a:pPr algn="ctr" eaLnBrk="1" hangingPunct="1"/>
            <a:r>
              <a:rPr lang="en-US" altLang="en-US"/>
              <a:t>(1,20)</a:t>
            </a:r>
          </a:p>
          <a:p>
            <a:pPr algn="ctr" eaLnBrk="1" hangingPunct="1"/>
            <a:r>
              <a:rPr lang="en-US" altLang="en-US"/>
              <a:t>(1,20)</a:t>
            </a:r>
          </a:p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5181600" y="3441700"/>
            <a:ext cx="1600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/>
              <a:t>Vt</a:t>
            </a:r>
          </a:p>
          <a:p>
            <a:pPr eaLnBrk="1" hangingPunct="1"/>
            <a:r>
              <a:rPr lang="en-US" altLang="en-US"/>
              <a:t>  12.500.000</a:t>
            </a:r>
          </a:p>
          <a:p>
            <a:pPr eaLnBrk="1" hangingPunct="1"/>
            <a:r>
              <a:rPr lang="en-US" altLang="en-US"/>
              <a:t>  15.000.000</a:t>
            </a:r>
          </a:p>
          <a:p>
            <a:pPr eaLnBrk="1" hangingPunct="1"/>
            <a:r>
              <a:rPr lang="en-US" altLang="en-US"/>
              <a:t>  18.000.000</a:t>
            </a:r>
          </a:p>
          <a:p>
            <a:pPr eaLnBrk="1" hangingPunct="1"/>
            <a:r>
              <a:rPr lang="en-US" altLang="en-US"/>
              <a:t>  21.600.000 </a:t>
            </a:r>
          </a:p>
          <a:p>
            <a:pPr eaLnBrk="1" hangingPunct="1"/>
            <a:r>
              <a:rPr lang="en-US" altLang="en-US"/>
              <a:t>  67.100.000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914400" y="838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/>
              <a:t>d. Nilai kemudian arus dana sama (annuity)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543800" y="19415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 flipV="1">
            <a:off x="2590800" y="1905000"/>
            <a:ext cx="304800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2895600" y="1690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12,5 jt</a:t>
            </a:r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2209800" y="1766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149526" name="Line 22"/>
          <p:cNvSpPr>
            <a:spLocks noChangeShapeType="1"/>
          </p:cNvSpPr>
          <p:nvPr/>
        </p:nvSpPr>
        <p:spPr bwMode="auto">
          <a:xfrm>
            <a:off x="76962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7" name="Line 23"/>
          <p:cNvSpPr>
            <a:spLocks noChangeShapeType="1"/>
          </p:cNvSpPr>
          <p:nvPr/>
        </p:nvSpPr>
        <p:spPr bwMode="auto">
          <a:xfrm>
            <a:off x="7696200" y="25368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3886200" y="399256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/>
              <a:t>1</a:t>
            </a:r>
          </a:p>
        </p:txBody>
      </p:sp>
      <p:sp>
        <p:nvSpPr>
          <p:cNvPr id="149530" name="Text Box 26"/>
          <p:cNvSpPr txBox="1">
            <a:spLocks noChangeArrowheads="1"/>
          </p:cNvSpPr>
          <p:nvPr/>
        </p:nvSpPr>
        <p:spPr bwMode="auto">
          <a:xfrm>
            <a:off x="3886200" y="42672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/>
              <a:t>2</a:t>
            </a:r>
          </a:p>
        </p:txBody>
      </p:sp>
      <p:sp>
        <p:nvSpPr>
          <p:cNvPr id="149531" name="Line 27"/>
          <p:cNvSpPr>
            <a:spLocks noChangeShapeType="1"/>
          </p:cNvSpPr>
          <p:nvPr/>
        </p:nvSpPr>
        <p:spPr bwMode="auto">
          <a:xfrm>
            <a:off x="5334000" y="4876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33" name="Line 29"/>
          <p:cNvSpPr>
            <a:spLocks noChangeShapeType="1"/>
          </p:cNvSpPr>
          <p:nvPr/>
        </p:nvSpPr>
        <p:spPr bwMode="auto">
          <a:xfrm>
            <a:off x="30480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34" name="Line 30"/>
          <p:cNvSpPr>
            <a:spLocks noChangeShapeType="1"/>
          </p:cNvSpPr>
          <p:nvPr/>
        </p:nvSpPr>
        <p:spPr bwMode="auto">
          <a:xfrm>
            <a:off x="3048000" y="3200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5" name="Text Box 31"/>
          <p:cNvSpPr txBox="1">
            <a:spLocks noChangeArrowheads="1"/>
          </p:cNvSpPr>
          <p:nvPr/>
        </p:nvSpPr>
        <p:spPr bwMode="auto">
          <a:xfrm>
            <a:off x="7467600" y="1676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12,5 jt</a:t>
            </a:r>
          </a:p>
        </p:txBody>
      </p:sp>
      <p:sp>
        <p:nvSpPr>
          <p:cNvPr id="149536" name="Text Box 32"/>
          <p:cNvSpPr txBox="1">
            <a:spLocks noChangeArrowheads="1"/>
          </p:cNvSpPr>
          <p:nvPr/>
        </p:nvSpPr>
        <p:spPr bwMode="auto">
          <a:xfrm>
            <a:off x="5867400" y="1676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12,5 jt</a:t>
            </a:r>
          </a:p>
        </p:txBody>
      </p:sp>
      <p:sp>
        <p:nvSpPr>
          <p:cNvPr id="149537" name="Text Box 33"/>
          <p:cNvSpPr txBox="1">
            <a:spLocks noChangeArrowheads="1"/>
          </p:cNvSpPr>
          <p:nvPr/>
        </p:nvSpPr>
        <p:spPr bwMode="auto">
          <a:xfrm>
            <a:off x="4419600" y="1676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Rp 12,5 jt</a:t>
            </a:r>
          </a:p>
        </p:txBody>
      </p:sp>
      <p:sp>
        <p:nvSpPr>
          <p:cNvPr id="149538" name="Text Box 34"/>
          <p:cNvSpPr txBox="1">
            <a:spLocks noChangeArrowheads="1"/>
          </p:cNvSpPr>
          <p:nvPr/>
        </p:nvSpPr>
        <p:spPr bwMode="auto">
          <a:xfrm>
            <a:off x="79248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400"/>
              <a:t>?</a:t>
            </a:r>
          </a:p>
        </p:txBody>
      </p:sp>
      <p:sp>
        <p:nvSpPr>
          <p:cNvPr id="149539" name="Text Box 35"/>
          <p:cNvSpPr txBox="1">
            <a:spLocks noChangeArrowheads="1"/>
          </p:cNvSpPr>
          <p:nvPr/>
        </p:nvSpPr>
        <p:spPr bwMode="auto">
          <a:xfrm>
            <a:off x="7924800" y="2590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/>
              <a:t>?</a:t>
            </a:r>
          </a:p>
        </p:txBody>
      </p:sp>
      <p:sp>
        <p:nvSpPr>
          <p:cNvPr id="17440" name="Text Box 36"/>
          <p:cNvSpPr txBox="1">
            <a:spLocks noChangeArrowheads="1"/>
          </p:cNvSpPr>
          <p:nvPr/>
        </p:nvSpPr>
        <p:spPr bwMode="auto">
          <a:xfrm>
            <a:off x="7947025" y="2819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/>
              <a:t>?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7924800" y="304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/>
              <a:t>?</a:t>
            </a:r>
          </a:p>
        </p:txBody>
      </p:sp>
      <p:sp>
        <p:nvSpPr>
          <p:cNvPr id="149542" name="Rectangle 38"/>
          <p:cNvSpPr>
            <a:spLocks noChangeArrowheads="1"/>
          </p:cNvSpPr>
          <p:nvPr/>
        </p:nvSpPr>
        <p:spPr bwMode="auto">
          <a:xfrm>
            <a:off x="1143000" y="5043488"/>
            <a:ext cx="693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tabLst>
                <a:tab pos="457200" algn="l"/>
                <a:tab pos="1800225" algn="l"/>
              </a:tabLst>
            </a:pPr>
            <a:r>
              <a:rPr lang="en-US" altLang="en-US"/>
              <a:t>     Atau</a:t>
            </a:r>
          </a:p>
          <a:p>
            <a:pPr eaLnBrk="1" hangingPunct="1">
              <a:tabLst>
                <a:tab pos="457200" algn="l"/>
                <a:tab pos="1800225" algn="l"/>
              </a:tabLst>
            </a:pPr>
            <a:r>
              <a:rPr lang="en-US" altLang="en-US"/>
              <a:t>     </a:t>
            </a:r>
            <a:r>
              <a:rPr lang="sv-SE" altLang="en-US" b="1"/>
              <a:t>St              =   a  x   CVIFA  </a:t>
            </a:r>
            <a:r>
              <a:rPr lang="en-US" altLang="en-US" b="1">
                <a:sym typeface="Wingdings" pitchFamily="2" charset="2"/>
              </a:rPr>
              <a:t></a:t>
            </a:r>
            <a:r>
              <a:rPr lang="sv-SE" altLang="en-US" b="1"/>
              <a:t> tabel bunga nilai annuitet</a:t>
            </a:r>
            <a:r>
              <a:rPr lang="sv-SE" altLang="en-US" b="1">
                <a:sym typeface="Wingdings" pitchFamily="2" charset="2"/>
              </a:rPr>
              <a:t>               </a:t>
            </a:r>
            <a:endParaRPr lang="en-US" altLang="en-US">
              <a:sym typeface="Wingdings" pitchFamily="2" charset="2"/>
            </a:endParaRPr>
          </a:p>
          <a:p>
            <a:pPr eaLnBrk="1" hangingPunct="1">
              <a:tabLst>
                <a:tab pos="457200" algn="l"/>
                <a:tab pos="1800225" algn="l"/>
              </a:tabLst>
            </a:pPr>
            <a:r>
              <a:rPr lang="sv-SE" altLang="en-US" b="1">
                <a:sym typeface="Wingdings" pitchFamily="2" charset="2"/>
              </a:rPr>
              <a:t>     </a:t>
            </a:r>
            <a:r>
              <a:rPr lang="en-US" altLang="en-US" b="1">
                <a:sym typeface="Wingdings" pitchFamily="2" charset="2"/>
              </a:rPr>
              <a:t>S4             =   Rp. 12.500.000 x  5.3680     </a:t>
            </a:r>
          </a:p>
          <a:p>
            <a:pPr eaLnBrk="1" hangingPunct="1">
              <a:tabLst>
                <a:tab pos="457200" algn="l"/>
                <a:tab pos="1800225" algn="l"/>
              </a:tabLst>
            </a:pPr>
            <a:r>
              <a:rPr lang="en-US" altLang="en-US" b="1">
                <a:sym typeface="Wingdings" pitchFamily="2" charset="2"/>
              </a:rPr>
              <a:t>                      =   Rp.  67.100.000</a:t>
            </a:r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>
            <a:off x="3886200" y="452596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/>
              <a:t>3</a:t>
            </a:r>
          </a:p>
        </p:txBody>
      </p:sp>
      <p:sp>
        <p:nvSpPr>
          <p:cNvPr id="149544" name="Text Box 40"/>
          <p:cNvSpPr txBox="1">
            <a:spLocks noChangeArrowheads="1"/>
          </p:cNvSpPr>
          <p:nvPr/>
        </p:nvSpPr>
        <p:spPr bwMode="auto">
          <a:xfrm>
            <a:off x="4191000" y="3748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1.00</a:t>
            </a:r>
          </a:p>
        </p:txBody>
      </p:sp>
      <p:sp>
        <p:nvSpPr>
          <p:cNvPr id="149545" name="Text Box 41"/>
          <p:cNvSpPr txBox="1">
            <a:spLocks noChangeArrowheads="1"/>
          </p:cNvSpPr>
          <p:nvPr/>
        </p:nvSpPr>
        <p:spPr bwMode="auto">
          <a:xfrm>
            <a:off x="4191000" y="3976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1.20</a:t>
            </a:r>
          </a:p>
        </p:txBody>
      </p:sp>
      <p:sp>
        <p:nvSpPr>
          <p:cNvPr id="149546" name="Text Box 42"/>
          <p:cNvSpPr txBox="1">
            <a:spLocks noChangeArrowheads="1"/>
          </p:cNvSpPr>
          <p:nvPr/>
        </p:nvSpPr>
        <p:spPr bwMode="auto">
          <a:xfrm>
            <a:off x="4191000" y="4267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1.44</a:t>
            </a:r>
          </a:p>
        </p:txBody>
      </p:sp>
      <p:sp>
        <p:nvSpPr>
          <p:cNvPr id="149547" name="Text Box 43"/>
          <p:cNvSpPr txBox="1">
            <a:spLocks noChangeArrowheads="1"/>
          </p:cNvSpPr>
          <p:nvPr/>
        </p:nvSpPr>
        <p:spPr bwMode="auto">
          <a:xfrm>
            <a:off x="4191000" y="45100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1.728</a:t>
            </a:r>
          </a:p>
        </p:txBody>
      </p:sp>
      <p:sp>
        <p:nvSpPr>
          <p:cNvPr id="149548" name="Text Box 44"/>
          <p:cNvSpPr txBox="1">
            <a:spLocks noChangeArrowheads="1"/>
          </p:cNvSpPr>
          <p:nvPr/>
        </p:nvSpPr>
        <p:spPr bwMode="auto">
          <a:xfrm>
            <a:off x="1143000" y="29860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   =  20%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4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4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4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1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1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14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14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1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4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4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1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1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1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1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1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2000"/>
                                        <p:tgtEl>
                                          <p:spTgt spid="14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1495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1495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nimBg="1"/>
      <p:bldP spid="149509" grpId="0"/>
      <p:bldP spid="149510" grpId="0"/>
      <p:bldP spid="149511" grpId="0" animBg="1"/>
      <p:bldP spid="149512" grpId="0" animBg="1"/>
      <p:bldP spid="149513" grpId="0" animBg="1"/>
      <p:bldP spid="149514" grpId="0" animBg="1"/>
      <p:bldP spid="149515" grpId="0"/>
      <p:bldP spid="149516" grpId="0"/>
      <p:bldP spid="149517" grpId="0"/>
      <p:bldP spid="149518" grpId="0"/>
      <p:bldP spid="149521" grpId="0" animBg="1"/>
      <p:bldP spid="149522" grpId="0"/>
      <p:bldP spid="149525" grpId="0"/>
      <p:bldP spid="149526" grpId="0" animBg="1"/>
      <p:bldP spid="149527" grpId="0" animBg="1"/>
      <p:bldP spid="149529" grpId="0"/>
      <p:bldP spid="149530" grpId="0"/>
      <p:bldP spid="149531" grpId="0" animBg="1"/>
      <p:bldP spid="149533" grpId="0" animBg="1"/>
      <p:bldP spid="149534" grpId="0" animBg="1"/>
      <p:bldP spid="149536" grpId="0"/>
      <p:bldP spid="149537" grpId="0"/>
      <p:bldP spid="149538" grpId="0"/>
      <p:bldP spid="149539" grpId="0"/>
      <p:bldP spid="149541" grpId="0"/>
      <p:bldP spid="149542" grpId="0"/>
      <p:bldP spid="149543" grpId="0"/>
      <p:bldP spid="149544" grpId="0"/>
      <p:bldP spid="149545" grpId="0"/>
      <p:bldP spid="149546" grpId="0"/>
      <p:bldP spid="149547" grpId="0"/>
      <p:bldP spid="1495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2. Present Value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05800" cy="5181600"/>
          </a:xfrm>
          <a:gradFill rotWithShape="1">
            <a:gsLst>
              <a:gs pos="0">
                <a:srgbClr val="3B0000"/>
              </a:gs>
              <a:gs pos="50000">
                <a:srgbClr val="800000"/>
              </a:gs>
              <a:gs pos="100000">
                <a:srgbClr val="3B0000"/>
              </a:gs>
            </a:gsLst>
            <a:lin ang="5400000" scaled="1"/>
          </a:gradFill>
        </p:spPr>
        <p:txBody>
          <a:bodyPr/>
          <a:lstStyle/>
          <a:p>
            <a:pPr marL="533400" indent="-533400" eaLnBrk="1" hangingPunct="1">
              <a:buFontTx/>
              <a:buAutoNum type="alphaLcPeriod"/>
            </a:pPr>
            <a:r>
              <a:rPr lang="en-US" altLang="en-US" sz="2800" smtClean="0">
                <a:solidFill>
                  <a:srgbClr val="FFFF66"/>
                </a:solidFill>
              </a:rPr>
              <a:t>Nilai tunai dari 1 Rp.</a:t>
            </a:r>
          </a:p>
          <a:p>
            <a:pPr marL="533400" indent="-533400" eaLnBrk="1" hangingPunct="1">
              <a:buFontTx/>
              <a:buNone/>
            </a:pPr>
            <a:r>
              <a:rPr lang="en-US" altLang="en-US" sz="2800" smtClean="0">
                <a:solidFill>
                  <a:srgbClr val="FFFF66"/>
                </a:solidFill>
              </a:rPr>
              <a:t>     </a:t>
            </a:r>
            <a:r>
              <a:rPr lang="en-US" altLang="en-US" sz="2000" i="1" smtClean="0">
                <a:solidFill>
                  <a:srgbClr val="FFFF66"/>
                </a:solidFill>
              </a:rPr>
              <a:t>Ilustrasi 1:</a:t>
            </a:r>
          </a:p>
          <a:p>
            <a:pPr marL="533400" indent="-533400" eaLnBrk="1" hangingPunct="1">
              <a:buFontTx/>
              <a:buNone/>
            </a:pPr>
            <a:endParaRPr lang="en-US" altLang="en-US" sz="2000" i="1" smtClean="0"/>
          </a:p>
          <a:p>
            <a:pPr marL="533400" indent="-533400" eaLnBrk="1" hangingPunct="1">
              <a:buFontTx/>
              <a:buNone/>
            </a:pPr>
            <a:endParaRPr lang="en-US" altLang="en-US" sz="2000" smtClean="0"/>
          </a:p>
        </p:txBody>
      </p:sp>
      <p:sp>
        <p:nvSpPr>
          <p:cNvPr id="150532" name="Line 4"/>
          <p:cNvSpPr>
            <a:spLocks noChangeShapeType="1"/>
          </p:cNvSpPr>
          <p:nvPr/>
        </p:nvSpPr>
        <p:spPr bwMode="auto">
          <a:xfrm>
            <a:off x="3200400" y="2438400"/>
            <a:ext cx="3124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3" name="Line 5"/>
          <p:cNvSpPr>
            <a:spLocks noChangeShapeType="1"/>
          </p:cNvSpPr>
          <p:nvPr/>
        </p:nvSpPr>
        <p:spPr bwMode="auto">
          <a:xfrm>
            <a:off x="6324600" y="24384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>
            <a:off x="3200400" y="2971800"/>
            <a:ext cx="30480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2057400" y="27574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Rp. 50 jt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6324600" y="2743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Rp. 60 jt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2819400" y="2057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6172200" y="1981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3124200" y="3276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Kalau, r = 20%</a:t>
            </a:r>
          </a:p>
        </p:txBody>
      </p:sp>
      <p:sp>
        <p:nvSpPr>
          <p:cNvPr id="18444" name="Line 15"/>
          <p:cNvSpPr>
            <a:spLocks noChangeShapeType="1"/>
          </p:cNvSpPr>
          <p:nvPr/>
        </p:nvSpPr>
        <p:spPr bwMode="auto">
          <a:xfrm>
            <a:off x="3733800" y="43434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2743200" y="41290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P0  =</a:t>
            </a:r>
          </a:p>
        </p:txBody>
      </p:sp>
      <p:sp>
        <p:nvSpPr>
          <p:cNvPr id="150545" name="Text Box 17"/>
          <p:cNvSpPr txBox="1">
            <a:spLocks noChangeArrowheads="1"/>
          </p:cNvSpPr>
          <p:nvPr/>
        </p:nvSpPr>
        <p:spPr bwMode="auto">
          <a:xfrm>
            <a:off x="6019800" y="3886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   </a:t>
            </a:r>
            <a:r>
              <a:rPr lang="en-US" altLang="en-US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50546" name="Text Box 18"/>
          <p:cNvSpPr txBox="1">
            <a:spLocks noChangeArrowheads="1"/>
          </p:cNvSpPr>
          <p:nvPr/>
        </p:nvSpPr>
        <p:spPr bwMode="auto">
          <a:xfrm>
            <a:off x="5943600" y="4357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(1+r)</a:t>
            </a:r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6477000" y="4343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FFFF66"/>
                </a:solidFill>
              </a:rPr>
              <a:t>t</a:t>
            </a:r>
          </a:p>
        </p:txBody>
      </p:sp>
      <p:sp>
        <p:nvSpPr>
          <p:cNvPr id="150556" name="Line 28"/>
          <p:cNvSpPr>
            <a:spLocks noChangeShapeType="1"/>
          </p:cNvSpPr>
          <p:nvPr/>
        </p:nvSpPr>
        <p:spPr bwMode="auto">
          <a:xfrm>
            <a:off x="6019800" y="43434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57" name="Text Box 29"/>
          <p:cNvSpPr txBox="1">
            <a:spLocks noChangeArrowheads="1"/>
          </p:cNvSpPr>
          <p:nvPr/>
        </p:nvSpPr>
        <p:spPr bwMode="auto">
          <a:xfrm>
            <a:off x="3657600" y="39004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   </a:t>
            </a:r>
            <a:r>
              <a:rPr lang="en-US" altLang="en-US">
                <a:solidFill>
                  <a:srgbClr val="FFFF66"/>
                </a:solidFill>
              </a:rPr>
              <a:t>Vt</a:t>
            </a:r>
          </a:p>
        </p:txBody>
      </p:sp>
      <p:sp>
        <p:nvSpPr>
          <p:cNvPr id="150558" name="Text Box 30"/>
          <p:cNvSpPr txBox="1">
            <a:spLocks noChangeArrowheads="1"/>
          </p:cNvSpPr>
          <p:nvPr/>
        </p:nvSpPr>
        <p:spPr bwMode="auto">
          <a:xfrm>
            <a:off x="3657600" y="4343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(1+r)</a:t>
            </a:r>
          </a:p>
        </p:txBody>
      </p:sp>
      <p:sp>
        <p:nvSpPr>
          <p:cNvPr id="150559" name="Text Box 31"/>
          <p:cNvSpPr txBox="1">
            <a:spLocks noChangeArrowheads="1"/>
          </p:cNvSpPr>
          <p:nvPr/>
        </p:nvSpPr>
        <p:spPr bwMode="auto">
          <a:xfrm>
            <a:off x="4267200" y="4343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FFFF66"/>
                </a:solidFill>
              </a:rPr>
              <a:t>t</a:t>
            </a:r>
          </a:p>
        </p:txBody>
      </p:sp>
      <p:sp>
        <p:nvSpPr>
          <p:cNvPr id="18453" name="Text Box 33"/>
          <p:cNvSpPr txBox="1">
            <a:spLocks noChangeArrowheads="1"/>
          </p:cNvSpPr>
          <p:nvPr/>
        </p:nvSpPr>
        <p:spPr bwMode="auto">
          <a:xfrm>
            <a:off x="55626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Vt  </a:t>
            </a:r>
          </a:p>
        </p:txBody>
      </p:sp>
      <p:sp>
        <p:nvSpPr>
          <p:cNvPr id="150562" name="Line 34"/>
          <p:cNvSpPr>
            <a:spLocks noChangeShapeType="1"/>
          </p:cNvSpPr>
          <p:nvPr/>
        </p:nvSpPr>
        <p:spPr bwMode="auto">
          <a:xfrm>
            <a:off x="4724400" y="4343400"/>
            <a:ext cx="838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3124200" y="4814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=  60.000.000</a:t>
            </a:r>
          </a:p>
        </p:txBody>
      </p:sp>
      <p:sp>
        <p:nvSpPr>
          <p:cNvPr id="150564" name="Text Box 36"/>
          <p:cNvSpPr txBox="1">
            <a:spLocks noChangeArrowheads="1"/>
          </p:cNvSpPr>
          <p:nvPr/>
        </p:nvSpPr>
        <p:spPr bwMode="auto">
          <a:xfrm>
            <a:off x="4876800" y="4572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   </a:t>
            </a:r>
            <a:r>
              <a:rPr lang="en-US" altLang="en-US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4800600" y="49672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(1+0,20)</a:t>
            </a:r>
          </a:p>
        </p:txBody>
      </p: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5715000" y="4876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50567" name="Line 39"/>
          <p:cNvSpPr>
            <a:spLocks noChangeShapeType="1"/>
          </p:cNvSpPr>
          <p:nvPr/>
        </p:nvSpPr>
        <p:spPr bwMode="auto">
          <a:xfrm>
            <a:off x="4953000" y="4953000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3124200" y="55006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=  60.000.000  x</a:t>
            </a:r>
          </a:p>
        </p:txBody>
      </p:sp>
      <p:sp>
        <p:nvSpPr>
          <p:cNvPr id="150569" name="Text Box 41"/>
          <p:cNvSpPr txBox="1">
            <a:spLocks noChangeArrowheads="1"/>
          </p:cNvSpPr>
          <p:nvPr/>
        </p:nvSpPr>
        <p:spPr bwMode="auto">
          <a:xfrm>
            <a:off x="5029200" y="55006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0,83333</a:t>
            </a:r>
          </a:p>
        </p:txBody>
      </p:sp>
      <p:sp>
        <p:nvSpPr>
          <p:cNvPr id="150570" name="Text Box 42"/>
          <p:cNvSpPr txBox="1">
            <a:spLocks noChangeArrowheads="1"/>
          </p:cNvSpPr>
          <p:nvPr/>
        </p:nvSpPr>
        <p:spPr bwMode="auto">
          <a:xfrm>
            <a:off x="3124200" y="6019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=  49.999.800</a:t>
            </a:r>
          </a:p>
        </p:txBody>
      </p:sp>
      <p:sp>
        <p:nvSpPr>
          <p:cNvPr id="150571" name="Text Box 43"/>
          <p:cNvSpPr txBox="1">
            <a:spLocks noChangeArrowheads="1"/>
          </p:cNvSpPr>
          <p:nvPr/>
        </p:nvSpPr>
        <p:spPr bwMode="auto">
          <a:xfrm>
            <a:off x="5181600" y="598805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i="1">
                <a:solidFill>
                  <a:srgbClr val="FFFF66"/>
                </a:solidFill>
              </a:rPr>
              <a:t>Selisih krn pembulatan di tabel</a:t>
            </a:r>
          </a:p>
        </p:txBody>
      </p:sp>
      <p:sp>
        <p:nvSpPr>
          <p:cNvPr id="150572" name="Line 44"/>
          <p:cNvSpPr>
            <a:spLocks noChangeShapeType="1"/>
          </p:cNvSpPr>
          <p:nvPr/>
        </p:nvSpPr>
        <p:spPr bwMode="auto">
          <a:xfrm>
            <a:off x="4724400" y="6172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5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5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5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2000"/>
                                        <p:tgtEl>
                                          <p:spTgt spid="15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2000"/>
                                        <p:tgtEl>
                                          <p:spTgt spid="1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1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5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2000"/>
                                        <p:tgtEl>
                                          <p:spTgt spid="15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/>
      <p:bldP spid="150533" grpId="0" animBg="1"/>
      <p:bldP spid="150534" grpId="0" animBg="1"/>
      <p:bldP spid="150535" grpId="0"/>
      <p:bldP spid="150536" grpId="0"/>
      <p:bldP spid="150537" grpId="0"/>
      <p:bldP spid="150538" grpId="0"/>
      <p:bldP spid="150540" grpId="0"/>
      <p:bldP spid="18444" grpId="0" animBg="1"/>
      <p:bldP spid="150544" grpId="0"/>
      <p:bldP spid="150545" grpId="0"/>
      <p:bldP spid="150546" grpId="0"/>
      <p:bldP spid="150547" grpId="0"/>
      <p:bldP spid="150556" grpId="0" animBg="1"/>
      <p:bldP spid="150557" grpId="0"/>
      <p:bldP spid="150558" grpId="0"/>
      <p:bldP spid="150559" grpId="0"/>
      <p:bldP spid="18453" grpId="0"/>
      <p:bldP spid="150562" grpId="0" animBg="1"/>
      <p:bldP spid="150563" grpId="0"/>
      <p:bldP spid="150564" grpId="0"/>
      <p:bldP spid="150565" grpId="0"/>
      <p:bldP spid="150566" grpId="0"/>
      <p:bldP spid="150567" grpId="0" animBg="1"/>
      <p:bldP spid="150568" grpId="0"/>
      <p:bldP spid="150569" grpId="0"/>
      <p:bldP spid="150570" grpId="0"/>
      <p:bldP spid="150571" grpId="0"/>
      <p:bldP spid="1505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2. Present Value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2620963" y="2941638"/>
            <a:ext cx="411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2438400" y="34798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3810000" y="2930525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59" name="Line 7"/>
          <p:cNvSpPr>
            <a:spLocks noChangeShapeType="1"/>
          </p:cNvSpPr>
          <p:nvPr/>
        </p:nvSpPr>
        <p:spPr bwMode="auto">
          <a:xfrm>
            <a:off x="2438400" y="3810000"/>
            <a:ext cx="2819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 flipV="1">
            <a:off x="5273675" y="2930525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61" name="Line 9"/>
          <p:cNvSpPr>
            <a:spLocks noChangeShapeType="1"/>
          </p:cNvSpPr>
          <p:nvPr/>
        </p:nvSpPr>
        <p:spPr bwMode="auto">
          <a:xfrm>
            <a:off x="2438400" y="4191000"/>
            <a:ext cx="42973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 flipV="1">
            <a:off x="6705600" y="2941638"/>
            <a:ext cx="30163" cy="124936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2468563" y="25638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3611563" y="25495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5059363" y="25638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9469" name="Text Box 15"/>
          <p:cNvSpPr txBox="1">
            <a:spLocks noChangeArrowheads="1"/>
          </p:cNvSpPr>
          <p:nvPr/>
        </p:nvSpPr>
        <p:spPr bwMode="auto">
          <a:xfrm>
            <a:off x="6507163" y="25495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533400" y="1524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Ilustrasi 2: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3611563" y="2244725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/>
              <a:t>Rp. 24 jt</a:t>
            </a:r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2438400" y="1600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   =  20%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1295400" y="4529138"/>
            <a:ext cx="5943600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30000"/>
              </a:spcBef>
            </a:pPr>
            <a:r>
              <a:rPr lang="en-US" altLang="en-US"/>
              <a:t>         Vt                       1/(1+r)t                         P0</a:t>
            </a:r>
          </a:p>
          <a:p>
            <a:pPr marL="342900" indent="-342900" eaLnBrk="1" hangingPunct="1">
              <a:spcBef>
                <a:spcPct val="30000"/>
              </a:spcBef>
            </a:pPr>
            <a:r>
              <a:rPr lang="en-US" altLang="en-US"/>
              <a:t>1.  24.000.000	      0,83333	       20.000.000 </a:t>
            </a:r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 startAt="2"/>
            </a:pPr>
            <a:r>
              <a:rPr lang="en-US" altLang="en-US"/>
              <a:t>  21.600.000	      0,69444	       15.000.000</a:t>
            </a:r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 startAt="2"/>
            </a:pPr>
            <a:r>
              <a:rPr lang="en-US" altLang="en-US"/>
              <a:t>  25.920.000	      0,57870	       15.000.000                  </a:t>
            </a:r>
          </a:p>
          <a:p>
            <a:pPr marL="342900" indent="-342900" eaLnBrk="1" hangingPunct="1">
              <a:spcBef>
                <a:spcPct val="30000"/>
              </a:spcBef>
            </a:pPr>
            <a:r>
              <a:rPr lang="en-US" altLang="en-US"/>
              <a:t>                                                         </a:t>
            </a:r>
            <a:r>
              <a:rPr lang="en-US" altLang="en-US" smtClean="0"/>
              <a:t>	       50.000.000</a:t>
            </a:r>
            <a:r>
              <a:rPr lang="en-US" altLang="en-US"/>
              <a:t>,-</a:t>
            </a:r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5410200" y="594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4953000" y="2286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/>
              <a:t>Rp. 21,6 jt</a:t>
            </a:r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6400800" y="2300288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/>
              <a:t>Rp. 25,920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1219200" y="32766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20 jt</a:t>
            </a:r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1219200" y="3657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15 jt</a:t>
            </a:r>
          </a:p>
        </p:txBody>
      </p:sp>
      <p:sp>
        <p:nvSpPr>
          <p:cNvPr id="151578" name="Text Box 26"/>
          <p:cNvSpPr txBox="1">
            <a:spLocks noChangeArrowheads="1"/>
          </p:cNvSpPr>
          <p:nvPr/>
        </p:nvSpPr>
        <p:spPr bwMode="auto">
          <a:xfrm>
            <a:off x="1219200" y="4038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15 jt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6" grpId="0" animBg="1"/>
      <p:bldP spid="151557" grpId="0" animBg="1"/>
      <p:bldP spid="151558" grpId="0" animBg="1"/>
      <p:bldP spid="151559" grpId="0" animBg="1"/>
      <p:bldP spid="151560" grpId="0" animBg="1"/>
      <p:bldP spid="151561" grpId="0" animBg="1"/>
      <p:bldP spid="151562" grpId="0" animBg="1"/>
      <p:bldP spid="151563" grpId="0"/>
      <p:bldP spid="151565" grpId="0"/>
      <p:bldP spid="151566" grpId="0"/>
      <p:bldP spid="19469" grpId="0"/>
      <p:bldP spid="19470" grpId="0"/>
      <p:bldP spid="151569" grpId="0"/>
      <p:bldP spid="19472" grpId="0"/>
      <p:bldP spid="151572" grpId="0"/>
      <p:bldP spid="151574" grpId="0"/>
      <p:bldP spid="151575" grpId="0"/>
      <p:bldP spid="151576" grpId="0"/>
      <p:bldP spid="151577" grpId="0"/>
      <p:bldP spid="1515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2. Present Value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2667000" y="2271713"/>
            <a:ext cx="525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438400" y="2855913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0" y="2306638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438400" y="3186113"/>
            <a:ext cx="2819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5273675" y="2306638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438400" y="3567113"/>
            <a:ext cx="42973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6705600" y="2317750"/>
            <a:ext cx="30163" cy="124936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468563" y="19399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611563" y="19256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059363" y="193992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507163" y="19256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33400" y="1004888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b. Nilai Tunai dari Anuitas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611563" y="1620838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/>
              <a:t>Rp. 25 jt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85800" y="1447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r   =  20%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295400" y="44958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30000"/>
              </a:spcBef>
            </a:pPr>
            <a:r>
              <a:rPr lang="en-US" altLang="en-US"/>
              <a:t>          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4953000" y="1662113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/>
              <a:t>Rp. 25 jt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6400800" y="1676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/>
              <a:t>Rp. 25 jt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1219200" y="2652713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?</a:t>
            </a: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1219200" y="3033713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 ?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1219200" y="341471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? 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7696200" y="1905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7620000" y="1676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/>
              <a:t>Rp. 25 jt</a:t>
            </a:r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7924800" y="2286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 flipH="1">
            <a:off x="2438400" y="39624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1219200" y="3810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 ?</a:t>
            </a:r>
          </a:p>
        </p:txBody>
      </p:sp>
      <p:sp>
        <p:nvSpPr>
          <p:cNvPr id="20508" name="Line 29"/>
          <p:cNvSpPr>
            <a:spLocks noChangeShapeType="1"/>
          </p:cNvSpPr>
          <p:nvPr/>
        </p:nvSpPr>
        <p:spPr bwMode="auto">
          <a:xfrm>
            <a:off x="1219200" y="4191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9" name="Text Box 30"/>
          <p:cNvSpPr txBox="1">
            <a:spLocks noChangeArrowheads="1"/>
          </p:cNvSpPr>
          <p:nvPr/>
        </p:nvSpPr>
        <p:spPr bwMode="auto">
          <a:xfrm>
            <a:off x="1219200" y="4267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 ?</a:t>
            </a:r>
          </a:p>
        </p:txBody>
      </p:sp>
      <p:sp>
        <p:nvSpPr>
          <p:cNvPr id="152607" name="Text Box 31"/>
          <p:cNvSpPr txBox="1">
            <a:spLocks noChangeArrowheads="1"/>
          </p:cNvSpPr>
          <p:nvPr/>
        </p:nvSpPr>
        <p:spPr bwMode="auto">
          <a:xfrm>
            <a:off x="1295400" y="4953000"/>
            <a:ext cx="5943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fi-FI" altLang="en-US"/>
              <a:t> </a:t>
            </a:r>
            <a:r>
              <a:rPr lang="en-US" altLang="en-US"/>
              <a:t>PV at   =  a  x  PVIFA  ( Lihat table PV annuitas )</a:t>
            </a:r>
          </a:p>
          <a:p>
            <a:pPr eaLnBrk="1" hangingPunct="1"/>
            <a:r>
              <a:rPr lang="en-US" altLang="en-US"/>
              <a:t>                        PV a4  =  25.000.000  x  2,5887</a:t>
            </a:r>
          </a:p>
          <a:p>
            <a:pPr eaLnBrk="1" hangingPunct="1"/>
            <a:r>
              <a:rPr lang="en-US" altLang="en-US"/>
              <a:t>                                    =  Rp. 64.717.500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KRETERIA INVESTASI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Untuk melihat layak atau tidaknya suatu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Investasi yg akan dijalankan oleh seorang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wirausaha digunakan 4 kreteria secara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Keuangan berupa </a:t>
            </a:r>
            <a:r>
              <a:rPr lang="en-US" altLang="en-US" b="1" i="1" smtClean="0"/>
              <a:t>Kreteria Investasi</a:t>
            </a:r>
            <a:r>
              <a:rPr lang="en-US" altLang="en-US" smtClean="0"/>
              <a:t> yaitu: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Payback Periode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Benefit Cost Ratio (B/C ratio)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Net Present Value (NPV)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Internal Rate Of Return (IRR)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1. Payback Periode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1"/>
            <a:ext cx="84582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b="1" i="1" smtClean="0">
                <a:solidFill>
                  <a:schemeClr val="bg1"/>
                </a:solidFill>
              </a:rPr>
              <a:t>Payback </a:t>
            </a:r>
            <a:r>
              <a:rPr lang="sv-SE" altLang="en-US" b="1" i="1" smtClean="0">
                <a:solidFill>
                  <a:schemeClr val="bg1"/>
                </a:solidFill>
              </a:rPr>
              <a:t>Period </a:t>
            </a:r>
            <a:r>
              <a:rPr lang="sv-SE" altLang="en-US" sz="2800" b="1" i="1" smtClean="0"/>
              <a:t>adalah suatu periode yang </a:t>
            </a:r>
            <a:r>
              <a:rPr lang="sv-SE" altLang="en-US" sz="2800" b="1" i="1" smtClean="0"/>
              <a:t>diperlukan untuk </a:t>
            </a:r>
            <a:r>
              <a:rPr lang="sv-SE" altLang="en-US" sz="2800" b="1" i="1" smtClean="0"/>
              <a:t>menutup kembali pengeluaran </a:t>
            </a:r>
            <a:r>
              <a:rPr lang="sv-SE" altLang="en-US" sz="2800" b="1" i="1" smtClean="0"/>
              <a:t>investasi</a:t>
            </a:r>
            <a:endParaRPr lang="sv-SE" altLang="en-US" sz="2800" smtClean="0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283208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tabLst>
                <a:tab pos="900113" algn="l"/>
                <a:tab pos="3060700" algn="l"/>
              </a:tabLst>
            </a:pP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Contoh :</a:t>
            </a:r>
          </a:p>
          <a:p>
            <a:pPr eaLnBrk="1" hangingPunct="1">
              <a:tabLst>
                <a:tab pos="900113" algn="l"/>
                <a:tab pos="3060700" algn="l"/>
              </a:tabLst>
            </a:pPr>
            <a:endParaRPr lang="en-US" altLang="en-US" sz="240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tabLst>
                <a:tab pos="900113" algn="l"/>
                <a:tab pos="3060700" algn="l"/>
              </a:tabLst>
            </a:pP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Th 0.	Pengeluaran 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Investasi 	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	(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Rp. 700.000.000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)	(-)</a:t>
            </a:r>
          </a:p>
          <a:p>
            <a:pPr eaLnBrk="1" hangingPunct="1">
              <a:tabLst>
                <a:tab pos="900113" algn="l"/>
                <a:tab pos="3060700" algn="l"/>
              </a:tabLst>
            </a:pP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tabLst>
                <a:tab pos="900113" algn="l"/>
                <a:tab pos="3060700" algn="l"/>
              </a:tabLst>
            </a:pP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Th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1.	Arus 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Kas masuk bersih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Rp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. 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167.360.000	(+)</a:t>
            </a: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tabLst>
                <a:tab pos="900113" algn="l"/>
                <a:tab pos="3060700" algn="l"/>
              </a:tabLst>
            </a:pP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Th 2.	Arus Kas masuk bersih 2	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Rp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. 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281.306.000	(+)</a:t>
            </a: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tabLst>
                <a:tab pos="900113" algn="l"/>
                <a:tab pos="3060700" algn="l"/>
              </a:tabLst>
            </a:pP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Th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3.	Arus 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kas masuk bersih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3	Rp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. 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336.826.850	(+)</a:t>
            </a: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tabLst>
                <a:tab pos="900113" algn="l"/>
                <a:tab pos="3060700" algn="l"/>
              </a:tabLst>
            </a:pP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Th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4.	Arus 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Kas masuk bersih 4	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Rp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. 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262.489.640	(+)</a:t>
            </a: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tabLst>
                <a:tab pos="900113" algn="l"/>
                <a:tab pos="3060700" algn="l"/>
              </a:tabLst>
            </a:pP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Th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5.	Arus 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Kas masuk bersih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5	Rp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.  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550.768.000</a:t>
            </a:r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(+)</a:t>
            </a: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154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154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154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1000"/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i="1" smtClean="0"/>
              <a:t>     </a:t>
            </a:r>
            <a:r>
              <a:rPr lang="en-US" altLang="en-US" sz="2800" b="1" i="1" smtClean="0"/>
              <a:t>Perhitungan:</a:t>
            </a: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Investasi </a:t>
            </a:r>
            <a:r>
              <a:rPr lang="en-US" altLang="en-US" sz="2000" smtClean="0"/>
              <a:t>Semula			</a:t>
            </a:r>
            <a:r>
              <a:rPr lang="en-US" altLang="en-US" sz="2000" smtClean="0">
                <a:solidFill>
                  <a:schemeClr val="bg1"/>
                </a:solidFill>
              </a:rPr>
              <a:t>Rp</a:t>
            </a:r>
            <a:r>
              <a:rPr lang="en-US" altLang="en-US" sz="2000" smtClean="0">
                <a:solidFill>
                  <a:schemeClr val="bg1"/>
                </a:solidFill>
              </a:rPr>
              <a:t>. 700.000.000</a:t>
            </a:r>
            <a:endParaRPr lang="fi-FI" altLang="en-US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i-FI" altLang="en-US" sz="2000" smtClean="0"/>
              <a:t>Arus Kas </a:t>
            </a:r>
            <a:r>
              <a:rPr lang="fi-FI" altLang="en-US" sz="2000" smtClean="0"/>
              <a:t>masuk Th 1			Rp</a:t>
            </a:r>
            <a:r>
              <a:rPr lang="fi-FI" altLang="en-US" sz="2000" smtClean="0"/>
              <a:t>. 167.360.000   </a:t>
            </a:r>
            <a:r>
              <a:rPr lang="fi-FI" altLang="en-US" sz="2000" smtClean="0"/>
              <a:t>-     1 Tahun </a:t>
            </a:r>
            <a:endParaRPr lang="fi-FI" altLang="en-US" sz="200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fi-FI" altLang="en-US" sz="2000" smtClean="0"/>
              <a:t>		Saldo Investasi			</a:t>
            </a:r>
            <a:r>
              <a:rPr lang="fi-FI" altLang="en-US" sz="2000" smtClean="0">
                <a:solidFill>
                  <a:srgbClr val="FFFF99"/>
                </a:solidFill>
              </a:rPr>
              <a:t>Rp</a:t>
            </a:r>
            <a:r>
              <a:rPr lang="fi-FI" altLang="en-US" sz="2000" smtClean="0">
                <a:solidFill>
                  <a:srgbClr val="FFFF99"/>
                </a:solidFill>
              </a:rPr>
              <a:t>. 532.640.000</a:t>
            </a:r>
          </a:p>
          <a:p>
            <a:pPr eaLnBrk="1" hangingPunct="1">
              <a:lnSpc>
                <a:spcPct val="80000"/>
              </a:lnSpc>
            </a:pPr>
            <a:r>
              <a:rPr lang="fi-FI" altLang="en-US" sz="2000" smtClean="0"/>
              <a:t>Arus kas </a:t>
            </a:r>
            <a:r>
              <a:rPr lang="fi-FI" altLang="en-US" sz="2000" smtClean="0"/>
              <a:t>masuk Th 2			Rp</a:t>
            </a:r>
            <a:r>
              <a:rPr lang="fi-FI" altLang="en-US" sz="2000" smtClean="0"/>
              <a:t>. 281.306.000  </a:t>
            </a:r>
            <a:r>
              <a:rPr lang="fi-FI" altLang="en-US" sz="2000" smtClean="0"/>
              <a:t>-      2 </a:t>
            </a:r>
            <a:r>
              <a:rPr lang="fi-FI" altLang="en-US" sz="2000" smtClean="0"/>
              <a:t>Tahun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i-FI" altLang="en-US" sz="2000" smtClean="0"/>
              <a:t>		Saldo Investasi			</a:t>
            </a:r>
            <a:r>
              <a:rPr lang="fi-FI" altLang="en-US" sz="2000" smtClean="0">
                <a:solidFill>
                  <a:srgbClr val="FFFF99"/>
                </a:solidFill>
              </a:rPr>
              <a:t>Rp</a:t>
            </a:r>
            <a:r>
              <a:rPr lang="fi-FI" altLang="en-US" sz="2000" smtClean="0">
                <a:solidFill>
                  <a:srgbClr val="FFFF99"/>
                </a:solidFill>
              </a:rPr>
              <a:t>. 251.334.000</a:t>
            </a:r>
          </a:p>
          <a:p>
            <a:pPr eaLnBrk="1" hangingPunct="1">
              <a:lnSpc>
                <a:spcPct val="80000"/>
              </a:lnSpc>
            </a:pPr>
            <a:r>
              <a:rPr lang="fi-FI" altLang="en-US" sz="2000" smtClean="0"/>
              <a:t>Arus Kas </a:t>
            </a:r>
            <a:r>
              <a:rPr lang="fi-FI" altLang="en-US" sz="2000" smtClean="0"/>
              <a:t>masuk </a:t>
            </a:r>
            <a:r>
              <a:rPr lang="fi-FI" altLang="en-US" sz="2000" smtClean="0"/>
              <a:t>Th </a:t>
            </a:r>
            <a:r>
              <a:rPr lang="fi-FI" altLang="en-US" sz="2000" smtClean="0"/>
              <a:t>3			Rp</a:t>
            </a:r>
            <a:r>
              <a:rPr lang="fi-FI" altLang="en-US" sz="2000" smtClean="0"/>
              <a:t>. 336.826.850 </a:t>
            </a:r>
            <a:r>
              <a:rPr lang="fi-FI" altLang="en-US" sz="2000" smtClean="0"/>
              <a:t> -</a:t>
            </a:r>
            <a:r>
              <a:rPr lang="fi-FI" altLang="en-US" sz="2000" smtClean="0"/>
              <a:t>      </a:t>
            </a:r>
            <a:r>
              <a:rPr lang="fi-FI" altLang="en-US" sz="2000" smtClean="0"/>
              <a:t>3 </a:t>
            </a:r>
            <a:r>
              <a:rPr lang="fi-FI" altLang="en-US" sz="2000" smtClean="0"/>
              <a:t>Tahun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i-FI" altLang="en-US" sz="2000" smtClean="0"/>
              <a:t>		Saldo Investasi		</a:t>
            </a:r>
            <a:r>
              <a:rPr lang="fi-FI" altLang="en-US" sz="2000" smtClean="0">
                <a:solidFill>
                  <a:srgbClr val="FFFF99"/>
                </a:solidFill>
              </a:rPr>
              <a:t>              (Rp</a:t>
            </a:r>
            <a:r>
              <a:rPr lang="fi-FI" altLang="en-US" sz="2000" smtClean="0">
                <a:solidFill>
                  <a:srgbClr val="FFFF99"/>
                </a:solidFill>
              </a:rPr>
              <a:t>.  </a:t>
            </a:r>
            <a:r>
              <a:rPr lang="fi-FI" altLang="en-US" sz="2000" smtClean="0">
                <a:solidFill>
                  <a:srgbClr val="FFFF99"/>
                </a:solidFill>
              </a:rPr>
              <a:t>  85.492.850</a:t>
            </a:r>
            <a:r>
              <a:rPr lang="fi-FI" altLang="en-US" sz="2000" smtClean="0">
                <a:solidFill>
                  <a:srgbClr val="FFFF99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fi-FI" altLang="en-US" sz="2000" smtClean="0"/>
              <a:t>Karena arus dana Tahun Ke 3  Rp. 336.826.850 lebih besar dari saldo investasi yang belum kembali, maka pengembalian investasi berada diantara tahun ke 2 dan tahun ke </a:t>
            </a:r>
            <a:r>
              <a:rPr lang="fi-FI" altLang="en-US" sz="2000" smtClean="0"/>
              <a:t>3,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i-FI" altLang="en-US" sz="2000" smtClean="0"/>
              <a:t>	</a:t>
            </a:r>
            <a:endParaRPr lang="fi-FI" altLang="en-US" sz="200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fi-FI" altLang="en-US" sz="2000" smtClean="0"/>
              <a:t>	</a:t>
            </a:r>
            <a:r>
              <a:rPr lang="fi-FI" altLang="en-US" sz="2000" smtClean="0"/>
              <a:t>tepatnya </a:t>
            </a:r>
            <a:r>
              <a:rPr lang="fi-FI" altLang="en-US" sz="2000" smtClean="0"/>
              <a:t>sebagai berikut: </a:t>
            </a:r>
            <a:endParaRPr lang="fi-FI" altLang="en-US" sz="200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fi-FI" altLang="en-US" sz="2000" smtClean="0"/>
              <a:t>	</a:t>
            </a:r>
            <a:r>
              <a:rPr lang="fi-FI" altLang="en-US" sz="2000" smtClean="0"/>
              <a:t>= </a:t>
            </a:r>
            <a:r>
              <a:rPr lang="fi-FI" altLang="en-US" sz="2000" smtClean="0"/>
              <a:t>2 Tahun  + ( 251.334.000/336.826.850 x 1 Tahun</a:t>
            </a:r>
            <a:r>
              <a:rPr lang="fi-FI" altLang="en-US" sz="2000" smtClean="0"/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fi-FI" altLang="en-US" sz="2000" smtClean="0"/>
              <a:t>	</a:t>
            </a:r>
            <a:r>
              <a:rPr lang="fi-FI" altLang="en-US" sz="2000" smtClean="0"/>
              <a:t>= </a:t>
            </a:r>
            <a:r>
              <a:rPr lang="fi-FI" altLang="en-US" sz="2000" smtClean="0"/>
              <a:t>2,75 Tahun atau  2 tahun 9 bulan</a:t>
            </a:r>
            <a:endParaRPr lang="en-US" altLang="en-US" sz="2000" smtClean="0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5105400" y="2895600"/>
            <a:ext cx="1752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5105400" y="3505200"/>
            <a:ext cx="1752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1. Payback Periode</a:t>
            </a:r>
          </a:p>
        </p:txBody>
      </p:sp>
      <p:sp>
        <p:nvSpPr>
          <p:cNvPr id="23560" name="Line 11"/>
          <p:cNvSpPr>
            <a:spLocks noChangeShapeType="1"/>
          </p:cNvSpPr>
          <p:nvPr/>
        </p:nvSpPr>
        <p:spPr bwMode="auto">
          <a:xfrm>
            <a:off x="5105400" y="2286000"/>
            <a:ext cx="1752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5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55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55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Cah in &amp; Cash Out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0354" y="2133600"/>
            <a:ext cx="1066800" cy="38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400" b="1" smtClean="0">
                <a:solidFill>
                  <a:srgbClr val="FFFF99"/>
                </a:solidFill>
              </a:rPr>
              <a:t>Tahun 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1849415" y="2797076"/>
            <a:ext cx="34015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1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2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3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4</a:t>
            </a:r>
          </a:p>
          <a:p>
            <a:pPr algn="r" eaLnBrk="1" hangingPunct="1"/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2776673" y="1886377"/>
            <a:ext cx="2188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fi-FI" altLang="en-US" sz="2400" b="1">
                <a:solidFill>
                  <a:srgbClr val="FFFF99"/>
                </a:solidFill>
              </a:rPr>
              <a:t>Biaya Total (Ct)</a:t>
            </a:r>
          </a:p>
          <a:p>
            <a:pPr algn="ctr" eaLnBrk="1" hangingPunct="1"/>
            <a:r>
              <a:rPr lang="fi-FI" altLang="en-US" sz="2400" b="1">
                <a:solidFill>
                  <a:srgbClr val="FFFF99"/>
                </a:solidFill>
              </a:rPr>
              <a:t>(Jutaan rupiah)</a:t>
            </a:r>
            <a:r>
              <a:rPr lang="en-US" altLang="en-US" sz="2400" b="1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3657904" y="2776488"/>
            <a:ext cx="4956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40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10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15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40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20</a:t>
            </a:r>
          </a:p>
          <a:p>
            <a:pPr algn="r" eaLnBrk="1" hangingPunct="1"/>
            <a:r>
              <a:rPr lang="en-US" altLang="en-US" sz="240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n-US" altLang="en-US" sz="2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5275650" y="1886377"/>
            <a:ext cx="295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fi-FI" altLang="en-US" sz="2400" b="1">
                <a:solidFill>
                  <a:srgbClr val="FFFF99"/>
                </a:solidFill>
              </a:rPr>
              <a:t>Penerimaan Total (Bt)</a:t>
            </a:r>
          </a:p>
          <a:p>
            <a:pPr algn="ctr" eaLnBrk="1" hangingPunct="1"/>
            <a:r>
              <a:rPr lang="fi-FI" altLang="en-US" sz="2400" b="1">
                <a:solidFill>
                  <a:srgbClr val="FFFF99"/>
                </a:solidFill>
              </a:rPr>
              <a:t>(Jutaan rupiah</a:t>
            </a:r>
            <a:r>
              <a:rPr lang="fi-FI" altLang="en-US" sz="2400" b="1" smtClean="0">
                <a:solidFill>
                  <a:srgbClr val="FFFF99"/>
                </a:solidFill>
              </a:rPr>
              <a:t>)</a:t>
            </a:r>
            <a:endParaRPr lang="en-US" altLang="en-US" sz="2400" b="1">
              <a:solidFill>
                <a:srgbClr val="FFFF99"/>
              </a:solidFill>
            </a:endParaRP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6591954" y="2763788"/>
            <a:ext cx="5016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20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25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80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60</a:t>
            </a:r>
          </a:p>
          <a:p>
            <a:pPr algn="r" eaLnBrk="1" hangingPunct="1"/>
            <a:r>
              <a:rPr lang="en-US" altLang="en-US" sz="2400">
                <a:solidFill>
                  <a:schemeClr val="bg1">
                    <a:lumMod val="95000"/>
                  </a:schemeClr>
                </a:solidFill>
              </a:rPr>
              <a:t>40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76" grpId="0"/>
      <p:bldP spid="156677" grpId="0"/>
      <p:bldP spid="156678" grpId="0"/>
      <p:bldP spid="156679" grpId="0"/>
      <p:bldP spid="1566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Manjemen Keuangan</a:t>
            </a: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28600" y="1905000"/>
            <a:ext cx="914400" cy="37338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2000" b="1" smtClean="0">
                <a:solidFill>
                  <a:srgbClr val="640000"/>
                </a:solidFill>
              </a:rPr>
              <a:t>Manajemen</a:t>
            </a:r>
          </a:p>
          <a:p>
            <a:pPr algn="ctr"/>
            <a:r>
              <a:rPr lang="en-US" sz="2300" b="1" i="1" smtClean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KEUANGAN</a:t>
            </a:r>
            <a:endParaRPr lang="en-US" sz="2300" b="1" i="1">
              <a:ln w="6350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1447800"/>
            <a:ext cx="1554480" cy="914400"/>
          </a:xfrm>
          <a:prstGeom prst="roundRect">
            <a:avLst>
              <a:gd name="adj" fmla="val 12641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b="1" smtClean="0">
                <a:solidFill>
                  <a:srgbClr val="640000"/>
                </a:solidFill>
              </a:rPr>
              <a:t>Sumber</a:t>
            </a:r>
          </a:p>
          <a:p>
            <a:pPr algn="ctr"/>
            <a:r>
              <a:rPr lang="en-US" sz="2000" b="1" smtClean="0">
                <a:solidFill>
                  <a:srgbClr val="640000"/>
                </a:solidFill>
              </a:rPr>
              <a:t>Dana</a:t>
            </a:r>
            <a:endParaRPr lang="en-US" sz="2300" b="1">
              <a:solidFill>
                <a:srgbClr val="64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47800" y="4343400"/>
            <a:ext cx="1554480" cy="914400"/>
          </a:xfrm>
          <a:prstGeom prst="roundRect">
            <a:avLst>
              <a:gd name="adj" fmla="val 12641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000" b="1" smtClean="0">
                <a:solidFill>
                  <a:srgbClr val="640000"/>
                </a:solidFill>
              </a:rPr>
              <a:t>Penggunaan</a:t>
            </a:r>
          </a:p>
          <a:p>
            <a:pPr algn="ctr"/>
            <a:r>
              <a:rPr lang="en-US" sz="2000" b="1" smtClean="0">
                <a:solidFill>
                  <a:srgbClr val="640000"/>
                </a:solidFill>
              </a:rPr>
              <a:t>Dana</a:t>
            </a:r>
            <a:endParaRPr lang="en-US" sz="2300" b="1">
              <a:solidFill>
                <a:srgbClr val="64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6600" y="4724400"/>
            <a:ext cx="1600200" cy="1752600"/>
          </a:xfrm>
          <a:prstGeom prst="roundRect">
            <a:avLst>
              <a:gd name="adj" fmla="val 5784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altLang="en-US" b="1" smtClean="0">
                <a:solidFill>
                  <a:schemeClr val="tx1"/>
                </a:solidFill>
              </a:rPr>
              <a:t>Aktiva Tetap</a:t>
            </a:r>
          </a:p>
          <a:p>
            <a:pPr marL="342900" indent="-342900"/>
            <a:r>
              <a:rPr lang="en-US" altLang="en-US" smtClean="0">
                <a:solidFill>
                  <a:srgbClr val="002060"/>
                </a:solidFill>
              </a:rPr>
              <a:t>1 Tanah</a:t>
            </a:r>
          </a:p>
          <a:p>
            <a:pPr marL="342900" indent="-342900"/>
            <a:r>
              <a:rPr lang="en-US" altLang="en-US" smtClean="0">
                <a:solidFill>
                  <a:srgbClr val="002060"/>
                </a:solidFill>
              </a:rPr>
              <a:t>2 Gedung</a:t>
            </a:r>
          </a:p>
          <a:p>
            <a:pPr marL="342900" indent="-342900"/>
            <a:r>
              <a:rPr lang="en-US" altLang="en-US" smtClean="0">
                <a:solidFill>
                  <a:srgbClr val="002060"/>
                </a:solidFill>
              </a:rPr>
              <a:t>3 Pabrik</a:t>
            </a:r>
          </a:p>
          <a:p>
            <a:pPr marL="342900" indent="-342900"/>
            <a:r>
              <a:rPr lang="en-US" altLang="en-US" smtClean="0">
                <a:solidFill>
                  <a:srgbClr val="002060"/>
                </a:solidFill>
              </a:rPr>
              <a:t>4 Peralatan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2895600"/>
            <a:ext cx="1600200" cy="1524000"/>
          </a:xfrm>
          <a:prstGeom prst="roundRect">
            <a:avLst>
              <a:gd name="adj" fmla="val 7498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altLang="en-US" b="1" smtClean="0">
                <a:solidFill>
                  <a:schemeClr val="tx1"/>
                </a:solidFill>
              </a:rPr>
              <a:t>Aktiva Lancar</a:t>
            </a:r>
          </a:p>
          <a:p>
            <a:pPr marL="342900" indent="-342900"/>
            <a:r>
              <a:rPr lang="en-US" altLang="en-US">
                <a:solidFill>
                  <a:srgbClr val="002060"/>
                </a:solidFill>
              </a:rPr>
              <a:t>1</a:t>
            </a:r>
            <a:r>
              <a:rPr lang="en-US" altLang="en-US" smtClean="0">
                <a:solidFill>
                  <a:srgbClr val="002060"/>
                </a:solidFill>
              </a:rPr>
              <a:t> Kas/bank</a:t>
            </a:r>
          </a:p>
          <a:p>
            <a:pPr marL="342900" indent="-342900"/>
            <a:r>
              <a:rPr lang="en-US" altLang="en-US">
                <a:solidFill>
                  <a:srgbClr val="002060"/>
                </a:solidFill>
              </a:rPr>
              <a:t>2</a:t>
            </a:r>
            <a:r>
              <a:rPr lang="en-US" altLang="en-US" smtClean="0">
                <a:solidFill>
                  <a:srgbClr val="002060"/>
                </a:solidFill>
              </a:rPr>
              <a:t> Srt berharga</a:t>
            </a:r>
          </a:p>
          <a:p>
            <a:pPr marL="342900" indent="-342900"/>
            <a:r>
              <a:rPr lang="en-US" altLang="en-US" smtClean="0">
                <a:solidFill>
                  <a:srgbClr val="002060"/>
                </a:solidFill>
              </a:rPr>
              <a:t>3 Piutang</a:t>
            </a:r>
          </a:p>
          <a:p>
            <a:pPr marL="342900" indent="-342900"/>
            <a:r>
              <a:rPr lang="en-US" altLang="en-US" smtClean="0">
                <a:solidFill>
                  <a:srgbClr val="002060"/>
                </a:solidFill>
              </a:rPr>
              <a:t>4 Persedian 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76600" y="1447800"/>
            <a:ext cx="1600200" cy="914400"/>
          </a:xfrm>
          <a:prstGeom prst="roundRect">
            <a:avLst>
              <a:gd name="adj" fmla="val 7498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342900" indent="-342900"/>
            <a:r>
              <a:rPr lang="en-US" altLang="en-US" b="1" smtClean="0">
                <a:solidFill>
                  <a:schemeClr val="tx1"/>
                </a:solidFill>
              </a:rPr>
              <a:t>Equity</a:t>
            </a:r>
          </a:p>
          <a:p>
            <a:pPr marL="342900" indent="-342900"/>
            <a:r>
              <a:rPr lang="en-US" b="1" smtClean="0">
                <a:solidFill>
                  <a:schemeClr val="tx1"/>
                </a:solidFill>
              </a:rPr>
              <a:t>Debt</a:t>
            </a:r>
          </a:p>
          <a:p>
            <a:pPr marL="342900" indent="-342900"/>
            <a:r>
              <a:rPr lang="en-US" b="1" smtClean="0">
                <a:solidFill>
                  <a:schemeClr val="tx1"/>
                </a:solidFill>
              </a:rPr>
              <a:t>Venture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81600" y="1447800"/>
            <a:ext cx="1600200" cy="914400"/>
          </a:xfrm>
          <a:prstGeom prst="roundRect">
            <a:avLst>
              <a:gd name="adj" fmla="val 7498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342900" indent="-342900" algn="ctr"/>
            <a:r>
              <a:rPr lang="en-US" altLang="en-US" b="1" smtClean="0">
                <a:solidFill>
                  <a:schemeClr val="tx1"/>
                </a:solidFill>
              </a:rPr>
              <a:t>Cost of</a:t>
            </a:r>
          </a:p>
          <a:p>
            <a:pPr marL="342900" indent="-342900" algn="ctr"/>
            <a:r>
              <a:rPr lang="en-US" b="1" smtClean="0">
                <a:solidFill>
                  <a:schemeClr val="tx1"/>
                </a:solidFill>
              </a:rPr>
              <a:t>Capital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81600" y="4724400"/>
            <a:ext cx="1600200" cy="1752600"/>
          </a:xfrm>
          <a:prstGeom prst="roundRect">
            <a:avLst>
              <a:gd name="adj" fmla="val 5784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altLang="en-US" b="1" smtClean="0">
                <a:solidFill>
                  <a:schemeClr val="tx1"/>
                </a:solidFill>
              </a:rPr>
              <a:t>Kontrol Dana</a:t>
            </a:r>
          </a:p>
          <a:p>
            <a:pPr marL="342900" indent="-342900"/>
            <a:endParaRPr lang="en-US" sz="240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mtClean="0">
                <a:solidFill>
                  <a:srgbClr val="006600"/>
                </a:solidFill>
              </a:rPr>
              <a:t>- Cash Flow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81600" y="2895600"/>
            <a:ext cx="1600200" cy="1524000"/>
          </a:xfrm>
          <a:prstGeom prst="roundRect">
            <a:avLst>
              <a:gd name="adj" fmla="val 7498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altLang="en-US" b="1" smtClean="0">
                <a:solidFill>
                  <a:schemeClr val="tx1"/>
                </a:solidFill>
              </a:rPr>
              <a:t>Kontrol Dana</a:t>
            </a:r>
          </a:p>
          <a:p>
            <a:pPr marL="342900" indent="-342900"/>
            <a:r>
              <a:rPr lang="en-US" altLang="en-US" smtClean="0">
                <a:solidFill>
                  <a:srgbClr val="006600"/>
                </a:solidFill>
              </a:rPr>
              <a:t>- Cash Budget</a:t>
            </a:r>
          </a:p>
          <a:p>
            <a:pPr marL="342900" indent="-342900"/>
            <a:r>
              <a:rPr lang="en-US" altLang="en-US" smtClean="0">
                <a:solidFill>
                  <a:srgbClr val="006600"/>
                </a:solidFill>
              </a:rPr>
              <a:t>- R.Collection</a:t>
            </a:r>
          </a:p>
          <a:p>
            <a:pPr marL="342900" indent="-342900"/>
            <a:r>
              <a:rPr lang="en-US" altLang="en-US" smtClean="0">
                <a:solidFill>
                  <a:srgbClr val="006600"/>
                </a:solidFill>
              </a:rPr>
              <a:t>  </a:t>
            </a:r>
            <a:r>
              <a:rPr lang="en-US" altLang="en-US" sz="1000" smtClean="0">
                <a:solidFill>
                  <a:srgbClr val="006600"/>
                </a:solidFill>
              </a:rPr>
              <a:t> </a:t>
            </a:r>
            <a:r>
              <a:rPr lang="en-US" altLang="en-US" smtClean="0">
                <a:solidFill>
                  <a:srgbClr val="006600"/>
                </a:solidFill>
              </a:rPr>
              <a:t>Budget</a:t>
            </a:r>
          </a:p>
          <a:p>
            <a:pPr marL="342900" indent="-342900"/>
            <a:r>
              <a:rPr lang="en-US" smtClean="0">
                <a:solidFill>
                  <a:srgbClr val="006600"/>
                </a:solidFill>
              </a:rPr>
              <a:t>- EOQ</a:t>
            </a:r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3" name="Elbow Connector 12"/>
          <p:cNvCxnSpPr>
            <a:stCxn id="3" idx="3"/>
            <a:endCxn id="4" idx="1"/>
          </p:cNvCxnSpPr>
          <p:nvPr/>
        </p:nvCxnSpPr>
        <p:spPr>
          <a:xfrm flipV="1">
            <a:off x="1143000" y="1905000"/>
            <a:ext cx="304800" cy="18669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3" idx="3"/>
            <a:endCxn id="5" idx="1"/>
          </p:cNvCxnSpPr>
          <p:nvPr/>
        </p:nvCxnSpPr>
        <p:spPr>
          <a:xfrm>
            <a:off x="1143000" y="3771900"/>
            <a:ext cx="304800" cy="10287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8" idx="1"/>
          </p:cNvCxnSpPr>
          <p:nvPr/>
        </p:nvCxnSpPr>
        <p:spPr>
          <a:xfrm>
            <a:off x="3002280" y="1905000"/>
            <a:ext cx="274320" cy="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7086600" y="4724400"/>
            <a:ext cx="1295400" cy="1752600"/>
          </a:xfrm>
          <a:prstGeom prst="roundRect">
            <a:avLst>
              <a:gd name="adj" fmla="val 5784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altLang="en-US" b="1" smtClean="0">
                <a:solidFill>
                  <a:schemeClr val="tx1"/>
                </a:solidFill>
              </a:rPr>
              <a:t>Kelayakan</a:t>
            </a:r>
          </a:p>
          <a:p>
            <a:pPr algn="ctr"/>
            <a:r>
              <a:rPr lang="en-US" altLang="en-US" b="1" smtClean="0">
                <a:solidFill>
                  <a:schemeClr val="tx1"/>
                </a:solidFill>
              </a:rPr>
              <a:t>Investasi</a:t>
            </a:r>
          </a:p>
          <a:p>
            <a:pPr marL="342900" indent="-342900"/>
            <a:r>
              <a:rPr lang="en-US" smtClean="0">
                <a:solidFill>
                  <a:srgbClr val="640000"/>
                </a:solidFill>
              </a:rPr>
              <a:t>- Pay Back</a:t>
            </a:r>
          </a:p>
          <a:p>
            <a:pPr marL="342900" indent="-342900"/>
            <a:r>
              <a:rPr lang="en-US" smtClean="0">
                <a:solidFill>
                  <a:srgbClr val="640000"/>
                </a:solidFill>
              </a:rPr>
              <a:t>- B/C Ratio</a:t>
            </a:r>
          </a:p>
          <a:p>
            <a:pPr marL="342900" indent="-342900"/>
            <a:r>
              <a:rPr lang="en-US" smtClean="0">
                <a:solidFill>
                  <a:srgbClr val="640000"/>
                </a:solidFill>
              </a:rPr>
              <a:t>- NPV</a:t>
            </a:r>
          </a:p>
          <a:p>
            <a:pPr marL="342900" indent="-342900"/>
            <a:r>
              <a:rPr lang="en-US" smtClean="0">
                <a:solidFill>
                  <a:srgbClr val="640000"/>
                </a:solidFill>
              </a:rPr>
              <a:t>- IRR</a:t>
            </a:r>
            <a:endParaRPr lang="en-US">
              <a:solidFill>
                <a:srgbClr val="640000"/>
              </a:solidFill>
            </a:endParaRPr>
          </a:p>
        </p:txBody>
      </p:sp>
      <p:cxnSp>
        <p:nvCxnSpPr>
          <p:cNvPr id="25" name="Elbow Connector 24"/>
          <p:cNvCxnSpPr>
            <a:stCxn id="5" idx="3"/>
            <a:endCxn id="7" idx="1"/>
          </p:cNvCxnSpPr>
          <p:nvPr/>
        </p:nvCxnSpPr>
        <p:spPr>
          <a:xfrm flipV="1">
            <a:off x="3002280" y="3657600"/>
            <a:ext cx="274320" cy="11430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3"/>
            <a:endCxn id="6" idx="1"/>
          </p:cNvCxnSpPr>
          <p:nvPr/>
        </p:nvCxnSpPr>
        <p:spPr>
          <a:xfrm>
            <a:off x="3002280" y="4800600"/>
            <a:ext cx="274320" cy="8001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3"/>
            <a:endCxn id="9" idx="1"/>
          </p:cNvCxnSpPr>
          <p:nvPr/>
        </p:nvCxnSpPr>
        <p:spPr>
          <a:xfrm>
            <a:off x="4876800" y="1905000"/>
            <a:ext cx="304800" cy="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3"/>
            <a:endCxn id="11" idx="1"/>
          </p:cNvCxnSpPr>
          <p:nvPr/>
        </p:nvCxnSpPr>
        <p:spPr>
          <a:xfrm>
            <a:off x="4876800" y="3657600"/>
            <a:ext cx="304800" cy="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3"/>
            <a:endCxn id="10" idx="1"/>
          </p:cNvCxnSpPr>
          <p:nvPr/>
        </p:nvCxnSpPr>
        <p:spPr>
          <a:xfrm>
            <a:off x="4876800" y="5600700"/>
            <a:ext cx="304800" cy="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3"/>
            <a:endCxn id="20" idx="1"/>
          </p:cNvCxnSpPr>
          <p:nvPr/>
        </p:nvCxnSpPr>
        <p:spPr>
          <a:xfrm>
            <a:off x="6781800" y="5600700"/>
            <a:ext cx="304800" cy="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7696200" y="2057400"/>
            <a:ext cx="1295400" cy="1752600"/>
          </a:xfrm>
          <a:prstGeom prst="roundRect">
            <a:avLst>
              <a:gd name="adj" fmla="val 5784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rgbClr val="FFFFCC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altLang="en-US" b="1" smtClean="0">
                <a:solidFill>
                  <a:schemeClr val="tx1"/>
                </a:solidFill>
              </a:rPr>
              <a:t>Kinerja</a:t>
            </a:r>
          </a:p>
          <a:p>
            <a:pPr algn="ctr"/>
            <a:r>
              <a:rPr lang="en-US" altLang="en-US" b="1" smtClean="0">
                <a:solidFill>
                  <a:schemeClr val="tx1"/>
                </a:solidFill>
              </a:rPr>
              <a:t>Usaha</a:t>
            </a:r>
          </a:p>
          <a:p>
            <a:pPr marL="342900" indent="-342900"/>
            <a:r>
              <a:rPr lang="en-US" smtClean="0">
                <a:solidFill>
                  <a:srgbClr val="C00000"/>
                </a:solidFill>
              </a:rPr>
              <a:t>- L/R</a:t>
            </a:r>
          </a:p>
          <a:p>
            <a:pPr marL="342900" indent="-342900"/>
            <a:r>
              <a:rPr lang="en-US" smtClean="0">
                <a:solidFill>
                  <a:srgbClr val="C00000"/>
                </a:solidFill>
              </a:rPr>
              <a:t>- BEP</a:t>
            </a:r>
          </a:p>
          <a:p>
            <a:pPr marL="342900" indent="-342900"/>
            <a:r>
              <a:rPr lang="en-US" smtClean="0">
                <a:solidFill>
                  <a:srgbClr val="C00000"/>
                </a:solidFill>
              </a:rPr>
              <a:t>- Analias</a:t>
            </a:r>
          </a:p>
          <a:p>
            <a:pPr marL="342900" indent="-342900"/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z="1000" smtClean="0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rgbClr val="C00000"/>
                </a:solidFill>
              </a:rPr>
              <a:t>Ratio</a:t>
            </a:r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50" name="Elbow Connector 49"/>
          <p:cNvCxnSpPr>
            <a:stCxn id="9" idx="3"/>
            <a:endCxn id="49" idx="1"/>
          </p:cNvCxnSpPr>
          <p:nvPr/>
        </p:nvCxnSpPr>
        <p:spPr>
          <a:xfrm>
            <a:off x="6781800" y="1905000"/>
            <a:ext cx="914400" cy="10287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9" idx="3"/>
          </p:cNvCxnSpPr>
          <p:nvPr/>
        </p:nvCxnSpPr>
        <p:spPr>
          <a:xfrm>
            <a:off x="6781800" y="1905000"/>
            <a:ext cx="457200" cy="2819400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2"/>
          <p:cNvCxnSpPr>
            <a:stCxn id="11" idx="3"/>
          </p:cNvCxnSpPr>
          <p:nvPr/>
        </p:nvCxnSpPr>
        <p:spPr>
          <a:xfrm>
            <a:off x="6781800" y="3657600"/>
            <a:ext cx="457200" cy="1066800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0" grpId="0" animBg="1"/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2. Net Present Value (NPV)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898525" y="178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838200" y="22860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/>
            <a:r>
              <a:rPr lang="en-US" altLang="en-US" sz="2000" b="1">
                <a:solidFill>
                  <a:srgbClr val="FFFF00"/>
                </a:solidFill>
              </a:rPr>
              <a:t>Tahun </a:t>
            </a:r>
          </a:p>
          <a:p>
            <a:pPr marL="342900" indent="-342900" algn="ctr" eaLnBrk="1" hangingPunct="1"/>
            <a:r>
              <a:rPr lang="en-US" altLang="en-US" sz="2000" b="1">
                <a:solidFill>
                  <a:srgbClr val="FFFF00"/>
                </a:solidFill>
              </a:rPr>
              <a:t>(1)</a:t>
            </a:r>
          </a:p>
          <a:p>
            <a:pPr marL="342900" indent="-342900" eaLnBrk="1" hangingPunct="1"/>
            <a:endParaRPr lang="en-US" altLang="en-US" sz="2000" b="1">
              <a:solidFill>
                <a:srgbClr val="FFFF00"/>
              </a:solidFill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altLang="en-US" sz="2000" b="1">
              <a:solidFill>
                <a:srgbClr val="FFFF00"/>
              </a:solidFill>
            </a:endParaRP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838200" y="3200400"/>
            <a:ext cx="99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0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1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2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3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4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 5 </a:t>
            </a: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2971800" y="2286000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fi-FI" altLang="en-US" sz="2000" b="1">
                <a:solidFill>
                  <a:srgbClr val="FFFF00"/>
                </a:solidFill>
              </a:rPr>
              <a:t> (Ct</a:t>
            </a:r>
            <a:r>
              <a:rPr lang="fi-FI" altLang="en-US" sz="2000" b="1" smtClean="0">
                <a:solidFill>
                  <a:srgbClr val="FFFF00"/>
                </a:solidFill>
              </a:rPr>
              <a:t>)</a:t>
            </a:r>
          </a:p>
          <a:p>
            <a:pPr algn="ctr" eaLnBrk="1" hangingPunct="1"/>
            <a:r>
              <a:rPr lang="fi-FI" altLang="en-US" sz="2000" b="1" smtClean="0">
                <a:solidFill>
                  <a:srgbClr val="FFFF00"/>
                </a:solidFill>
              </a:rPr>
              <a:t>(3)</a:t>
            </a:r>
            <a:endParaRPr lang="en-US" altLang="en-US" sz="2000" b="1">
              <a:solidFill>
                <a:srgbClr val="FFFF00"/>
              </a:solidFill>
            </a:endParaRP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2971800" y="3200400"/>
            <a:ext cx="6969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40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15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40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20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157710" name="Rectangle 14"/>
          <p:cNvSpPr>
            <a:spLocks noChangeArrowheads="1"/>
          </p:cNvSpPr>
          <p:nvPr/>
        </p:nvSpPr>
        <p:spPr bwMode="auto">
          <a:xfrm>
            <a:off x="3962185" y="2286000"/>
            <a:ext cx="5749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fi-FI" altLang="en-US" sz="2000" b="1">
                <a:solidFill>
                  <a:srgbClr val="FFFF00"/>
                </a:solidFill>
              </a:rPr>
              <a:t>(Bt</a:t>
            </a:r>
            <a:r>
              <a:rPr lang="fi-FI" altLang="en-US" sz="2000" b="1" smtClean="0">
                <a:solidFill>
                  <a:srgbClr val="FFFF00"/>
                </a:solidFill>
              </a:rPr>
              <a:t>)</a:t>
            </a:r>
          </a:p>
          <a:p>
            <a:pPr algn="ctr" eaLnBrk="1" hangingPunct="1"/>
            <a:r>
              <a:rPr lang="fi-FI" altLang="en-US" sz="2000" b="1" smtClean="0">
                <a:solidFill>
                  <a:srgbClr val="FFFF00"/>
                </a:solidFill>
              </a:rPr>
              <a:t>(</a:t>
            </a:r>
            <a:r>
              <a:rPr lang="fi-FI" altLang="en-US" sz="2000" b="1">
                <a:solidFill>
                  <a:srgbClr val="FFFF00"/>
                </a:solidFill>
              </a:rPr>
              <a:t>4</a:t>
            </a:r>
            <a:r>
              <a:rPr lang="fi-FI" altLang="en-US" sz="2000" b="1" smtClean="0">
                <a:solidFill>
                  <a:srgbClr val="FFFF00"/>
                </a:solidFill>
              </a:rPr>
              <a:t>)</a:t>
            </a:r>
            <a:endParaRPr lang="en-US" altLang="en-US" sz="2000" b="1">
              <a:solidFill>
                <a:srgbClr val="FFFF00"/>
              </a:solidFill>
            </a:endParaRPr>
          </a:p>
        </p:txBody>
      </p:sp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3974999" y="3200400"/>
            <a:ext cx="495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20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25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80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60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40 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1944688" y="3200400"/>
            <a:ext cx="1027112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2000">
                <a:solidFill>
                  <a:schemeClr val="bg1"/>
                </a:solidFill>
              </a:rPr>
              <a:t> </a:t>
            </a:r>
            <a:r>
              <a:rPr lang="en-US" altLang="en-US" sz="2000" smtClean="0">
                <a:solidFill>
                  <a:schemeClr val="bg1"/>
                </a:solidFill>
              </a:rPr>
              <a:t>1</a:t>
            </a:r>
            <a:endParaRPr lang="en-US" altLang="en-US" sz="20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0,8475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0,7182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0,6086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0,5158</a:t>
            </a:r>
          </a:p>
          <a:p>
            <a:pPr algn="ctr" eaLnBrk="1" hangingPunct="1"/>
            <a:r>
              <a:rPr lang="en-US" altLang="en-US" sz="2000">
                <a:solidFill>
                  <a:schemeClr val="bg1"/>
                </a:solidFill>
              </a:rPr>
              <a:t>0,4371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838200" y="1307068"/>
            <a:ext cx="1295400" cy="36933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Intrest 18%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648200" y="2286000"/>
            <a:ext cx="121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PF (Ct)</a:t>
            </a:r>
          </a:p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(5)=(2)(3) </a:t>
            </a: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4953000" y="3200400"/>
            <a:ext cx="8461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000" smtClean="0">
                <a:solidFill>
                  <a:schemeClr val="bg1"/>
                </a:solidFill>
              </a:rPr>
              <a:t> 40</a:t>
            </a:r>
            <a:endParaRPr lang="en-US" altLang="en-US" sz="2000">
              <a:solidFill>
                <a:schemeClr val="bg1"/>
              </a:solidFill>
            </a:endParaRP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  8,47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10,77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24,34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10,32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  2,19 </a:t>
            </a: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5867400" y="2286000"/>
            <a:ext cx="129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PF (Bt)</a:t>
            </a:r>
          </a:p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(6)=(2)(4) 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6172200" y="3200400"/>
            <a:ext cx="83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2000">
                <a:solidFill>
                  <a:schemeClr val="bg1"/>
                </a:solidFill>
              </a:rPr>
              <a:t>  </a:t>
            </a:r>
            <a:r>
              <a:rPr lang="en-US" altLang="en-US" sz="2000" smtClean="0">
                <a:solidFill>
                  <a:schemeClr val="bg1"/>
                </a:solidFill>
              </a:rPr>
              <a:t> 0</a:t>
            </a:r>
            <a:endParaRPr lang="en-US" altLang="en-US" sz="2000">
              <a:solidFill>
                <a:schemeClr val="bg1"/>
              </a:solidFill>
            </a:endParaRP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16,95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17,95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46,69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30,95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17,48 </a:t>
            </a: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7225352" y="2286000"/>
            <a:ext cx="1385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NPV</a:t>
            </a:r>
          </a:p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(7)=(6)–(5) 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7467600" y="3200400"/>
            <a:ext cx="91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-40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8,48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 7,18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22,35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20,63</a:t>
            </a:r>
          </a:p>
          <a:p>
            <a:pPr algn="r" eaLnBrk="1" hangingPunct="1"/>
            <a:r>
              <a:rPr lang="en-US" altLang="en-US" sz="2000">
                <a:solidFill>
                  <a:schemeClr val="bg1"/>
                </a:solidFill>
              </a:rPr>
              <a:t>15,29 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4800600" y="568325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NPV(i=0,18) = NPVt =       33,93 </a:t>
            </a:r>
          </a:p>
        </p:txBody>
      </p:sp>
      <p:sp>
        <p:nvSpPr>
          <p:cNvPr id="25622" name="Line 27"/>
          <p:cNvSpPr>
            <a:spLocks noChangeShapeType="1"/>
          </p:cNvSpPr>
          <p:nvPr/>
        </p:nvSpPr>
        <p:spPr bwMode="auto">
          <a:xfrm>
            <a:off x="7086600" y="3200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1905000" y="2286000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(PF) </a:t>
            </a:r>
          </a:p>
          <a:p>
            <a:pPr algn="ctr" eaLnBrk="1" hangingPunct="1"/>
            <a:r>
              <a:rPr lang="en-US" altLang="en-US" sz="2000" b="1">
                <a:solidFill>
                  <a:srgbClr val="FFFF00"/>
                </a:solidFill>
              </a:rPr>
              <a:t>(2)</a:t>
            </a:r>
          </a:p>
        </p:txBody>
      </p:sp>
      <p:sp>
        <p:nvSpPr>
          <p:cNvPr id="157733" name="Text Box 37"/>
          <p:cNvSpPr txBox="1">
            <a:spLocks noChangeArrowheads="1"/>
          </p:cNvSpPr>
          <p:nvPr/>
        </p:nvSpPr>
        <p:spPr bwMode="auto">
          <a:xfrm>
            <a:off x="1752600" y="5486400"/>
            <a:ext cx="1066800" cy="369332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1/(1+r)</a:t>
            </a:r>
            <a:r>
              <a:rPr lang="en-US" altLang="en-US" baseline="3000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8" name="Straight Arrow Connector 27"/>
          <p:cNvCxnSpPr>
            <a:stCxn id="157733" idx="0"/>
            <a:endCxn id="157712" idx="2"/>
          </p:cNvCxnSpPr>
          <p:nvPr/>
        </p:nvCxnSpPr>
        <p:spPr>
          <a:xfrm flipV="1">
            <a:off x="2286000" y="5139392"/>
            <a:ext cx="172244" cy="347008"/>
          </a:xfrm>
          <a:prstGeom prst="straightConnector1">
            <a:avLst/>
          </a:prstGeom>
          <a:ln w="25400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7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7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6" grpId="0"/>
      <p:bldP spid="157707" grpId="0"/>
      <p:bldP spid="157708" grpId="0"/>
      <p:bldP spid="157709" grpId="0"/>
      <p:bldP spid="157710" grpId="0"/>
      <p:bldP spid="157711" grpId="0"/>
      <p:bldP spid="157712" grpId="0" animBg="1"/>
      <p:bldP spid="157714" grpId="0" animBg="1"/>
      <p:bldP spid="157715" grpId="0"/>
      <p:bldP spid="157716" grpId="0"/>
      <p:bldP spid="157717" grpId="0"/>
      <p:bldP spid="157718" grpId="0"/>
      <p:bldP spid="157719" grpId="0"/>
      <p:bldP spid="157721" grpId="0"/>
      <p:bldP spid="157722" grpId="0"/>
      <p:bldP spid="157725" grpId="0"/>
      <p:bldP spid="1577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3. Benefit Cost Ratio (B/C Ratio)</a:t>
            </a:r>
          </a:p>
        </p:txBody>
      </p:sp>
      <p:sp>
        <p:nvSpPr>
          <p:cNvPr id="158728" name="AutoShape 8"/>
          <p:cNvSpPr>
            <a:spLocks noChangeArrowheads="1"/>
          </p:cNvSpPr>
          <p:nvPr/>
        </p:nvSpPr>
        <p:spPr bwMode="auto">
          <a:xfrm>
            <a:off x="1371600" y="1752600"/>
            <a:ext cx="4572000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altLang="en-US" sz="1200">
                <a:latin typeface="Arial Unicode MS" pitchFamily="34" charset="-128"/>
              </a:rPr>
              <a:t>                                           </a:t>
            </a:r>
          </a:p>
          <a:p>
            <a:pPr eaLnBrk="1" hangingPunct="1"/>
            <a:r>
              <a:rPr lang="en-US" altLang="en-US" sz="1200">
                <a:latin typeface="Arial Unicode MS" pitchFamily="34" charset="-128"/>
              </a:rPr>
              <a:t>                                                      </a:t>
            </a:r>
            <a:r>
              <a:rPr lang="en-US" altLang="en-US" sz="1600">
                <a:latin typeface="Arial Unicode MS" pitchFamily="34" charset="-128"/>
              </a:rPr>
              <a:t>(Bt/(1+I)</a:t>
            </a:r>
            <a:r>
              <a:rPr lang="en-US" altLang="en-US" sz="1600" baseline="30000">
                <a:latin typeface="Arial Unicode MS" pitchFamily="34" charset="-128"/>
              </a:rPr>
              <a:t>t)</a:t>
            </a:r>
            <a:endParaRPr lang="en-US" altLang="en-US" sz="1600">
              <a:latin typeface="Arial Unicode MS" pitchFamily="34" charset="-128"/>
            </a:endParaRPr>
          </a:p>
          <a:p>
            <a:pPr eaLnBrk="1" hangingPunct="1"/>
            <a:r>
              <a:rPr lang="en-US" altLang="en-US" sz="1600">
                <a:latin typeface="Arial Unicode MS" pitchFamily="34" charset="-128"/>
              </a:rPr>
              <a:t>          BCR </a:t>
            </a:r>
            <a:r>
              <a:rPr lang="en-US" altLang="en-US" sz="1600" baseline="-25000">
                <a:latin typeface="Arial Unicode MS" pitchFamily="34" charset="-128"/>
              </a:rPr>
              <a:t>(i)</a:t>
            </a:r>
            <a:r>
              <a:rPr lang="en-US" altLang="en-US" sz="1600">
                <a:latin typeface="Arial Unicode MS" pitchFamily="34" charset="-128"/>
              </a:rPr>
              <a:t>      =</a:t>
            </a:r>
          </a:p>
          <a:p>
            <a:pPr eaLnBrk="1" hangingPunct="1"/>
            <a:r>
              <a:rPr lang="en-US" altLang="en-US" sz="1600">
                <a:latin typeface="Arial Unicode MS" pitchFamily="34" charset="-128"/>
              </a:rPr>
              <a:t>                                 (Co + </a:t>
            </a:r>
            <a:r>
              <a:rPr lang="en-US" altLang="en-US" sz="1600">
                <a:latin typeface="Arial Unicode MS" pitchFamily="34" charset="-128"/>
                <a:sym typeface="Symbol" pitchFamily="18" charset="2"/>
              </a:rPr>
              <a:t></a:t>
            </a:r>
            <a:r>
              <a:rPr lang="en-US" altLang="en-US" sz="1600">
                <a:latin typeface="Arial Unicode MS" pitchFamily="34" charset="-128"/>
              </a:rPr>
              <a:t> (Ct/ (1 + i)</a:t>
            </a:r>
            <a:r>
              <a:rPr lang="en-US" altLang="en-US" sz="1600" baseline="30000">
                <a:latin typeface="Arial Unicode MS" pitchFamily="34" charset="-128"/>
              </a:rPr>
              <a:t>t </a:t>
            </a:r>
            <a:r>
              <a:rPr lang="en-US" altLang="en-US" sz="1600">
                <a:latin typeface="Arial Unicode MS" pitchFamily="34" charset="-128"/>
              </a:rPr>
              <a:t>)</a:t>
            </a:r>
          </a:p>
          <a:p>
            <a:pPr eaLnBrk="1" hangingPunct="1"/>
            <a:endParaRPr lang="en-US" altLang="en-US" sz="1600">
              <a:latin typeface="Arial Unicode MS" pitchFamily="34" charset="-128"/>
            </a:endParaRPr>
          </a:p>
          <a:p>
            <a:pPr eaLnBrk="1" hangingPunct="1"/>
            <a:endParaRPr lang="en-US" altLang="en-US" sz="1600">
              <a:latin typeface="Arial Unicode MS" pitchFamily="34" charset="-128"/>
            </a:endParaRPr>
          </a:p>
          <a:p>
            <a:pPr eaLnBrk="1" hangingPunct="1"/>
            <a:endParaRPr lang="en-US" altLang="en-US" sz="1400">
              <a:latin typeface="Arial Unicode MS" pitchFamily="34" charset="-128"/>
            </a:endParaRPr>
          </a:p>
          <a:p>
            <a:pPr eaLnBrk="1" hangingPunct="1"/>
            <a:endParaRPr lang="en-US" altLang="en-US" sz="1200">
              <a:latin typeface="Arial Unicode MS" pitchFamily="34" charset="-128"/>
            </a:endParaRPr>
          </a:p>
          <a:p>
            <a:pPr eaLnBrk="1" hangingPunct="1"/>
            <a:endParaRPr lang="en-US" altLang="en-US" sz="1200">
              <a:latin typeface="Arial Unicode MS" pitchFamily="34" charset="-128"/>
            </a:endParaRPr>
          </a:p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3213100" y="1851025"/>
            <a:ext cx="342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 altLang="en-US" sz="2600">
                <a:latin typeface="Arial Unicode MS" pitchFamily="34" charset="-128"/>
                <a:sym typeface="Symbol" pitchFamily="18" charset="2"/>
              </a:rPr>
              <a:t></a:t>
            </a:r>
            <a:endParaRPr lang="en-US" altLang="en-US"/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 flipV="1">
            <a:off x="3124200" y="2438400"/>
            <a:ext cx="2209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762000" y="3455988"/>
            <a:ext cx="815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sv-SE" altLang="en-US">
                <a:solidFill>
                  <a:schemeClr val="bg1"/>
                </a:solidFill>
              </a:rPr>
              <a:t>Manfaat ekonomis diperoleh apabila BCR&gt;1. Dari kasus diatas maka besarnya BCR adalah sebagai berikut : </a:t>
            </a:r>
          </a:p>
          <a:p>
            <a:pPr eaLnBrk="1" hangingPunct="1"/>
            <a:endParaRPr lang="sv-SE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PFt(Bt)	= 16,95 + 17,95 + 16,96 +30,95 + 17,48 = 130,02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PFt(Ct)	= 40 + 8,47 + 10,77 +24,34 +10,32 + 2,19 = 96,09</a:t>
            </a:r>
          </a:p>
          <a:p>
            <a:pPr eaLnBrk="1" hangingPunct="1"/>
            <a:endParaRPr lang="en-US" altLang="en-US" b="1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                       </a:t>
            </a:r>
            <a:r>
              <a:rPr lang="en-US" altLang="en-US" b="1" smtClean="0">
                <a:solidFill>
                  <a:schemeClr val="bg1"/>
                </a:solidFill>
              </a:rPr>
              <a:t> </a:t>
            </a:r>
            <a:r>
              <a:rPr lang="en-US" altLang="en-US" smtClean="0">
                <a:solidFill>
                  <a:schemeClr val="bg1"/>
                </a:solidFill>
                <a:sym typeface="Symbol" pitchFamily="18" charset="2"/>
              </a:rPr>
              <a:t></a:t>
            </a:r>
            <a:r>
              <a:rPr lang="en-US" altLang="en-US" smtClean="0">
                <a:solidFill>
                  <a:schemeClr val="bg1"/>
                </a:solidFill>
              </a:rPr>
              <a:t> PFt(Bt)	    130,02</a:t>
            </a:r>
            <a:endParaRPr lang="sv-SE" altLang="en-US" b="1">
              <a:solidFill>
                <a:schemeClr val="bg1"/>
              </a:solidFill>
            </a:endParaRPr>
          </a:p>
          <a:p>
            <a:pPr eaLnBrk="1" hangingPunct="1"/>
            <a:r>
              <a:rPr lang="sv-SE" altLang="en-US">
                <a:solidFill>
                  <a:schemeClr val="bg1"/>
                </a:solidFill>
              </a:rPr>
              <a:t>B/C R (i</a:t>
            </a:r>
            <a:r>
              <a:rPr lang="sv-SE" altLang="en-US" smtClean="0">
                <a:solidFill>
                  <a:schemeClr val="bg1"/>
                </a:solidFill>
              </a:rPr>
              <a:t>)	=                         	=	=  </a:t>
            </a:r>
            <a:r>
              <a:rPr lang="sv-SE" altLang="en-US">
                <a:solidFill>
                  <a:schemeClr val="bg1"/>
                </a:solidFill>
              </a:rPr>
              <a:t>1,35   </a:t>
            </a:r>
          </a:p>
          <a:p>
            <a:pPr eaLnBrk="1" hangingPunct="1"/>
            <a:r>
              <a:rPr lang="sv-SE" altLang="en-US">
                <a:solidFill>
                  <a:schemeClr val="bg1"/>
                </a:solidFill>
              </a:rPr>
              <a:t>	     </a:t>
            </a:r>
            <a:r>
              <a:rPr lang="sv-SE" altLang="en-US" smtClean="0">
                <a:solidFill>
                  <a:schemeClr val="bg1"/>
                </a:solidFill>
              </a:rPr>
              <a:t> </a:t>
            </a:r>
            <a:r>
              <a:rPr lang="en-US" altLang="en-US">
                <a:solidFill>
                  <a:schemeClr val="bg1"/>
                </a:solidFill>
                <a:sym typeface="Symbol" pitchFamily="18" charset="2"/>
              </a:rPr>
              <a:t></a:t>
            </a:r>
            <a:r>
              <a:rPr lang="sv-SE" altLang="en-US">
                <a:solidFill>
                  <a:schemeClr val="bg1"/>
                </a:solidFill>
              </a:rPr>
              <a:t> </a:t>
            </a:r>
            <a:r>
              <a:rPr lang="sv-SE" altLang="en-US" smtClean="0">
                <a:solidFill>
                  <a:schemeClr val="bg1"/>
                </a:solidFill>
              </a:rPr>
              <a:t>PFt(Ct)	     96,09</a:t>
            </a:r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>
            <a:off x="1676400" y="5562600"/>
            <a:ext cx="1066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>
            <a:off x="3505200" y="5562600"/>
            <a:ext cx="609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58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8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8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8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8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8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58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58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58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 animBg="1"/>
      <p:bldP spid="158729" grpId="0"/>
      <p:bldP spid="158730" grpId="0" animBg="1"/>
      <p:bldP spid="158732" grpId="0" animBg="1"/>
      <p:bldP spid="1587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4. Internal Rate Of Return (IRR) </a:t>
            </a: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838200" y="25908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>
                <a:solidFill>
                  <a:schemeClr val="bg1"/>
                </a:solidFill>
              </a:rPr>
              <a:t>Tahun 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>
                <a:solidFill>
                  <a:schemeClr val="bg1"/>
                </a:solidFill>
              </a:rPr>
              <a:t>(1)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altLang="en-US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838200" y="3471863"/>
            <a:ext cx="990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3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5 </a:t>
            </a:r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2971800" y="26352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 (Ct)</a:t>
            </a:r>
          </a:p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(3)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3113088" y="3441700"/>
            <a:ext cx="6969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3836301" y="2664510"/>
            <a:ext cx="6014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(Bt) </a:t>
            </a:r>
          </a:p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(4)</a:t>
            </a:r>
            <a:r>
              <a:rPr lang="en-US" altLang="en-US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3862388" y="3441700"/>
            <a:ext cx="4953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80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60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 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1944688" y="3441700"/>
            <a:ext cx="1027112" cy="1749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   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0,7353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0,5407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0,3975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0,2923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0,2149  </a:t>
            </a:r>
          </a:p>
        </p:txBody>
      </p:sp>
      <p:sp>
        <p:nvSpPr>
          <p:cNvPr id="27659" name="Text Box 15"/>
          <p:cNvSpPr txBox="1">
            <a:spLocks noChangeArrowheads="1"/>
          </p:cNvSpPr>
          <p:nvPr/>
        </p:nvSpPr>
        <p:spPr bwMode="auto">
          <a:xfrm>
            <a:off x="914400" y="2071688"/>
            <a:ext cx="1371600" cy="36671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Intrest 24%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4572000" y="2695575"/>
            <a:ext cx="1133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PF (Ct)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(5)=(2)(3) </a:t>
            </a:r>
          </a:p>
        </p:txBody>
      </p:sp>
      <p:sp>
        <p:nvSpPr>
          <p:cNvPr id="27661" name="Text Box 17"/>
          <p:cNvSpPr txBox="1">
            <a:spLocks noChangeArrowheads="1"/>
          </p:cNvSpPr>
          <p:nvPr/>
        </p:nvSpPr>
        <p:spPr bwMode="auto">
          <a:xfrm>
            <a:off x="4572000" y="3397250"/>
            <a:ext cx="11509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7,35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8,11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15,90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5,85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1,01     </a:t>
            </a:r>
          </a:p>
        </p:txBody>
      </p:sp>
      <p:sp>
        <p:nvSpPr>
          <p:cNvPr id="27662" name="Text Box 18"/>
          <p:cNvSpPr txBox="1">
            <a:spLocks noChangeArrowheads="1"/>
          </p:cNvSpPr>
          <p:nvPr/>
        </p:nvSpPr>
        <p:spPr bwMode="auto">
          <a:xfrm>
            <a:off x="5715000" y="2695575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PF (Bt)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(6)=(2)(4) </a:t>
            </a:r>
          </a:p>
        </p:txBody>
      </p:sp>
      <p:sp>
        <p:nvSpPr>
          <p:cNvPr id="27663" name="Text Box 19"/>
          <p:cNvSpPr txBox="1">
            <a:spLocks noChangeArrowheads="1"/>
          </p:cNvSpPr>
          <p:nvPr/>
        </p:nvSpPr>
        <p:spPr bwMode="auto">
          <a:xfrm>
            <a:off x="5943600" y="3409950"/>
            <a:ext cx="838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14,71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13,51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31,80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17,54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8,59 </a:t>
            </a:r>
          </a:p>
        </p:txBody>
      </p:sp>
      <p:sp>
        <p:nvSpPr>
          <p:cNvPr id="27664" name="Text Box 20"/>
          <p:cNvSpPr txBox="1">
            <a:spLocks noChangeArrowheads="1"/>
          </p:cNvSpPr>
          <p:nvPr/>
        </p:nvSpPr>
        <p:spPr bwMode="auto">
          <a:xfrm>
            <a:off x="6858000" y="2695575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NPV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(7)=(6)–(5) </a:t>
            </a:r>
          </a:p>
        </p:txBody>
      </p:sp>
      <p:sp>
        <p:nvSpPr>
          <p:cNvPr id="27665" name="Text Box 21"/>
          <p:cNvSpPr txBox="1">
            <a:spLocks noChangeArrowheads="1"/>
          </p:cNvSpPr>
          <p:nvPr/>
        </p:nvSpPr>
        <p:spPr bwMode="auto">
          <a:xfrm>
            <a:off x="7162800" y="3397250"/>
            <a:ext cx="914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-40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7,36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5,40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15,90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11,69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7,58 </a:t>
            </a:r>
          </a:p>
        </p:txBody>
      </p:sp>
      <p:sp>
        <p:nvSpPr>
          <p:cNvPr id="27666" name="Text Box 22"/>
          <p:cNvSpPr txBox="1">
            <a:spLocks noChangeArrowheads="1"/>
          </p:cNvSpPr>
          <p:nvPr/>
        </p:nvSpPr>
        <p:spPr bwMode="auto">
          <a:xfrm>
            <a:off x="4800600" y="522605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</a:rPr>
              <a:t>NPV(i=0,18) = NPVt =        </a:t>
            </a:r>
            <a:r>
              <a:rPr lang="en-US" altLang="en-US" b="1">
                <a:solidFill>
                  <a:schemeClr val="bg1"/>
                </a:solidFill>
              </a:rPr>
              <a:t>7,94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667" name="Text Box 23"/>
          <p:cNvSpPr txBox="1">
            <a:spLocks noChangeArrowheads="1"/>
          </p:cNvSpPr>
          <p:nvPr/>
        </p:nvSpPr>
        <p:spPr bwMode="auto">
          <a:xfrm>
            <a:off x="1905000" y="2649538"/>
            <a:ext cx="1066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(PF) (2)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7668" name="Line 24"/>
          <p:cNvSpPr>
            <a:spLocks noChangeShapeType="1"/>
          </p:cNvSpPr>
          <p:nvPr/>
        </p:nvSpPr>
        <p:spPr bwMode="auto">
          <a:xfrm>
            <a:off x="7086600" y="51498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838200" y="25908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>
                <a:solidFill>
                  <a:schemeClr val="bg1"/>
                </a:solidFill>
              </a:rPr>
              <a:t>Tahun 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>
                <a:solidFill>
                  <a:schemeClr val="bg1"/>
                </a:solidFill>
              </a:rPr>
              <a:t>(1)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altLang="en-US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838200" y="3471863"/>
            <a:ext cx="990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3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5 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914400" y="2071688"/>
            <a:ext cx="1371600" cy="36671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Intrest 40%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1944688" y="3441700"/>
            <a:ext cx="1027112" cy="1749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   1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0,7143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0,5102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0,3644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0,2603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0,1859    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905000" y="2649538"/>
            <a:ext cx="1066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(PF) (2)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2971800" y="26352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 (Ct)</a:t>
            </a:r>
          </a:p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(3)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113088" y="3441700"/>
            <a:ext cx="6969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3836301" y="2664510"/>
            <a:ext cx="6014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(Bt) </a:t>
            </a:r>
          </a:p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(4)</a:t>
            </a:r>
            <a:r>
              <a:rPr lang="en-US" altLang="en-US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3862388" y="3441700"/>
            <a:ext cx="4953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80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60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 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4572000" y="2695575"/>
            <a:ext cx="1133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PF (Ct)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(5)=(2)(3) </a:t>
            </a:r>
          </a:p>
        </p:txBody>
      </p:sp>
      <p:sp>
        <p:nvSpPr>
          <p:cNvPr id="28685" name="Text Box 14"/>
          <p:cNvSpPr txBox="1">
            <a:spLocks noChangeArrowheads="1"/>
          </p:cNvSpPr>
          <p:nvPr/>
        </p:nvSpPr>
        <p:spPr bwMode="auto">
          <a:xfrm>
            <a:off x="4572000" y="3397250"/>
            <a:ext cx="11509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40,00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7,14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7,65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14,58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5,20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0,93   </a:t>
            </a:r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5715000" y="2695575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PF (Bt)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(6)=(2)(4) </a:t>
            </a: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5943600" y="3409950"/>
            <a:ext cx="838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 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14,28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12,76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29,15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15,62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7,43 </a:t>
            </a: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6858000" y="2695575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NPV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(7)=(6)–(5) </a:t>
            </a: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7162800" y="3397250"/>
            <a:ext cx="914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-40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7,14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5,11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14,57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10,42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  6,50    </a:t>
            </a: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4800600" y="522605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</a:rPr>
              <a:t>NPV(i=0,18) = NPVt =        </a:t>
            </a:r>
            <a:r>
              <a:rPr lang="en-US" altLang="en-US" b="1">
                <a:solidFill>
                  <a:schemeClr val="bg1"/>
                </a:solidFill>
              </a:rPr>
              <a:t> 3,74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8691" name="Rectangle 20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4. Internal Rate Of Return (IRR)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971800" y="26352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 (Ct)</a:t>
            </a:r>
          </a:p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(3)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3113088" y="3441700"/>
            <a:ext cx="6969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5 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836301" y="2664510"/>
            <a:ext cx="6014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(Bt) </a:t>
            </a:r>
          </a:p>
          <a:p>
            <a:pPr algn="ctr" eaLnBrk="1" hangingPunct="1"/>
            <a:r>
              <a:rPr lang="fi-FI" altLang="en-US">
                <a:solidFill>
                  <a:schemeClr val="bg1"/>
                </a:solidFill>
              </a:rPr>
              <a:t>(4)</a:t>
            </a:r>
            <a:r>
              <a:rPr lang="en-US" altLang="en-US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3862388" y="3441700"/>
            <a:ext cx="4953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80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60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40 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4572000" y="2695575"/>
            <a:ext cx="1133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PF (Ct)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(5)=(2)(3) </a:t>
            </a: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4572000" y="3397250"/>
            <a:ext cx="11509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6,76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6,85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12,34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4,17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0,70        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5715000" y="2695575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PF (Bt)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(6)=(2)(4) 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5943600" y="3409950"/>
            <a:ext cx="838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13,51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11,41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24,68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12,50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5,63 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6858000" y="2695575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NPV</a:t>
            </a:r>
          </a:p>
          <a:p>
            <a:pPr algn="ctr" eaLnBrk="1" hangingPunct="1"/>
            <a:r>
              <a:rPr lang="en-US" altLang="en-US" sz="1600" b="1">
                <a:solidFill>
                  <a:schemeClr val="bg1"/>
                </a:solidFill>
              </a:rPr>
              <a:t>(7)=(6)–(5) 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7162800" y="3397250"/>
            <a:ext cx="914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-40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6,75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4,56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12,34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8,33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4,93     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4800600" y="522605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</a:rPr>
              <a:t>NPV(i=0,18) = NPVt =        </a:t>
            </a:r>
            <a:r>
              <a:rPr lang="en-US" altLang="en-US" b="1">
                <a:solidFill>
                  <a:schemeClr val="bg1"/>
                </a:solidFill>
              </a:rPr>
              <a:t> -3,09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838200" y="25908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>
                <a:solidFill>
                  <a:schemeClr val="bg1"/>
                </a:solidFill>
              </a:rPr>
              <a:t>Tahun 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altLang="en-US">
                <a:solidFill>
                  <a:schemeClr val="bg1"/>
                </a:solidFill>
              </a:rPr>
              <a:t>(1)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altLang="en-US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838200" y="3471863"/>
            <a:ext cx="990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2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3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4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5 </a:t>
            </a: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1944688" y="3441700"/>
            <a:ext cx="1103312" cy="1749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     1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0,6757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0,4565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0,3085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0,2084</a:t>
            </a:r>
          </a:p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0,1408  </a:t>
            </a: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914400" y="2071688"/>
            <a:ext cx="1371600" cy="36671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66"/>
                </a:solidFill>
              </a:rPr>
              <a:t>Intrest 48%</a:t>
            </a: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1905000" y="2649538"/>
            <a:ext cx="1066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(PF) (2)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715" name="Rectangle 20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4. Internal Rate Of Return (IRR)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Setelah dicoba dengan tingkat bunga 48 persen ternyata nilai NPV &lt; 0.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Dengan cara dicoba-coba seperti diatas, maka diperoleh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altLang="en-US" sz="1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     </a:t>
            </a:r>
            <a:r>
              <a:rPr lang="sv-SE" altLang="en-US" sz="1600" b="1" smtClean="0"/>
              <a:t>NPV (i=0,18) 	=   33,93 &gt; 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v-SE" altLang="en-US" sz="1600" b="1" smtClean="0"/>
              <a:t>     NPV (i=0,36)	=     7,94 &gt; 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v-SE" altLang="en-US" sz="1600" b="1" smtClean="0"/>
              <a:t>     NPV (i=0,40)	=     3,74 &gt; 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v-SE" altLang="en-US" sz="1600" b="1" smtClean="0"/>
              <a:t>     NPV (i=0,48)	=    -3,09 &lt;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      NPV = 0 terletak antara interes 40 dan 48, selain diantara angka-angka itu NPV tidak sama dengan nol. Dengan menggunakan interpolasi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alt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altLang="en-US" sz="1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	</a:t>
            </a:r>
            <a:r>
              <a:rPr lang="sv-SE" altLang="en-US" sz="1600" b="1" smtClean="0"/>
              <a:t>i =  0,40 - - &gt; NPV =   3,74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sv-SE" altLang="en-US" sz="1600" b="1" smtClean="0"/>
              <a:t>      i =  0,48 - - &gt; NPV =  -3,09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alt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alt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maka,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/>
              <a:t>IRR = 0,40 + ( 3,74 – 0 ) / ( 3,74 – ( -3,09 ) ( 0,48 – 0,40 )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IRR = 0,4438 atau 44,38 %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v-SE" altLang="en-US" sz="1600" smtClean="0"/>
              <a:t>      Karena pada tingkat </a:t>
            </a:r>
            <a:r>
              <a:rPr lang="sv-SE" altLang="en-US" sz="1600" i="1" smtClean="0"/>
              <a:t>interest rate </a:t>
            </a:r>
            <a:r>
              <a:rPr lang="sv-SE" altLang="en-US" sz="1600" smtClean="0"/>
              <a:t>44,38 %, nilai NPV = 0, maka proyek tersebut  layak secara ekonomis. </a:t>
            </a:r>
            <a:endParaRPr lang="en-US" altLang="en-US" sz="1600" smtClean="0"/>
          </a:p>
        </p:txBody>
      </p:sp>
      <p:sp>
        <p:nvSpPr>
          <p:cNvPr id="30723" name="Text Box 20"/>
          <p:cNvSpPr txBox="1">
            <a:spLocks noChangeArrowheads="1"/>
          </p:cNvSpPr>
          <p:nvPr/>
        </p:nvSpPr>
        <p:spPr bwMode="auto">
          <a:xfrm>
            <a:off x="3413125" y="422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30724" name="Text Box 22"/>
          <p:cNvSpPr txBox="1">
            <a:spLocks noChangeArrowheads="1"/>
          </p:cNvSpPr>
          <p:nvPr/>
        </p:nvSpPr>
        <p:spPr bwMode="auto">
          <a:xfrm>
            <a:off x="3124200" y="42814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0725" name="Text Box 29"/>
          <p:cNvSpPr txBox="1">
            <a:spLocks noChangeArrowheads="1"/>
          </p:cNvSpPr>
          <p:nvPr/>
        </p:nvSpPr>
        <p:spPr bwMode="auto">
          <a:xfrm>
            <a:off x="4556125" y="4303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0726" name="Text Box 31"/>
          <p:cNvSpPr txBox="1">
            <a:spLocks noChangeArrowheads="1"/>
          </p:cNvSpPr>
          <p:nvPr/>
        </p:nvSpPr>
        <p:spPr bwMode="auto">
          <a:xfrm>
            <a:off x="4632325" y="4151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0727" name="Text Box 34"/>
          <p:cNvSpPr txBox="1">
            <a:spLocks noChangeArrowheads="1"/>
          </p:cNvSpPr>
          <p:nvPr/>
        </p:nvSpPr>
        <p:spPr bwMode="auto">
          <a:xfrm>
            <a:off x="3124200" y="1905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8" name="Rectangle 35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944562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4. Internal Rate Of Return (IRR)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Sumber dan Penggunaan Dana 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397000"/>
          <a:ext cx="77724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514600"/>
                <a:gridCol w="2514600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50000">
                          <a:srgbClr val="320000"/>
                        </a:gs>
                        <a:gs pos="100000">
                          <a:srgbClr val="1D1B11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50000">
                          <a:srgbClr val="320000"/>
                        </a:gs>
                        <a:gs pos="100000">
                          <a:srgbClr val="1D1B11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1">
                            <a:lumMod val="95000"/>
                            <a:lumOff val="5000"/>
                          </a:schemeClr>
                        </a:gs>
                        <a:gs pos="50000">
                          <a:srgbClr val="320000"/>
                        </a:gs>
                        <a:gs pos="100000">
                          <a:srgbClr val="1D1B11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11245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Aktiva Lancar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Kas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Srt berharga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Piutang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Persedian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Aktiva Tetap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Tanah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Gedung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Pabrik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Peralatan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0175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2823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97000"/>
          <a:ext cx="77724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514600"/>
                <a:gridCol w="2514600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SUMBER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245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Equity Capital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(modal sendiri)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Aktiva Lancar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Kas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Srt berharga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Piutang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Persedian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Aktiva Tetap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Tanah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Gedung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Pabrik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Peralatan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175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Debt Capital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(Pinjaman)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2823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Venture Capital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(org lain investasi)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43600" y="1397000"/>
          <a:ext cx="25146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PENGGUNAAN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DANA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243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Aktiva Lancar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1. Kas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2. Srt berharga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3. Piutang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4. Persedian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Aktiva Tetap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1. Tanah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2. Gedung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3. Pabrik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4. Peralatan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29000" y="1447800"/>
            <a:ext cx="2514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RENCANA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DANA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3163824"/>
            <a:ext cx="2133600" cy="685800"/>
          </a:xfrm>
          <a:prstGeom prst="rect">
            <a:avLst/>
          </a:prstGeom>
          <a:solidFill>
            <a:schemeClr val="bg2">
              <a:lumMod val="25000"/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320000"/>
                </a:solidFill>
              </a:rPr>
              <a:t>Jangka Pendek</a:t>
            </a:r>
            <a:endParaRPr lang="en-US" sz="2400" b="1">
              <a:solidFill>
                <a:srgbClr val="32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5138928"/>
            <a:ext cx="2133600" cy="685800"/>
          </a:xfrm>
          <a:prstGeom prst="rect">
            <a:avLst/>
          </a:prstGeom>
          <a:solidFill>
            <a:schemeClr val="bg2">
              <a:lumMod val="25000"/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320000"/>
                </a:solidFill>
              </a:rPr>
              <a:t>Jangka Panjang</a:t>
            </a:r>
            <a:endParaRPr lang="en-US" sz="2400" b="1">
              <a:solidFill>
                <a:srgbClr val="32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4191000"/>
            <a:ext cx="152400" cy="152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>
            <a:stCxn id="10" idx="6"/>
            <a:endCxn id="9" idx="1"/>
          </p:cNvCxnSpPr>
          <p:nvPr/>
        </p:nvCxnSpPr>
        <p:spPr>
          <a:xfrm>
            <a:off x="2971800" y="4267200"/>
            <a:ext cx="533400" cy="1214628"/>
          </a:xfrm>
          <a:prstGeom prst="bentConnector3">
            <a:avLst>
              <a:gd name="adj1" fmla="val 50000"/>
            </a:avLst>
          </a:prstGeom>
          <a:ln w="12700">
            <a:solidFill>
              <a:srgbClr val="3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6"/>
            <a:endCxn id="8" idx="1"/>
          </p:cNvCxnSpPr>
          <p:nvPr/>
        </p:nvCxnSpPr>
        <p:spPr>
          <a:xfrm flipV="1">
            <a:off x="2971800" y="3506724"/>
            <a:ext cx="533400" cy="760476"/>
          </a:xfrm>
          <a:prstGeom prst="bentConnector3">
            <a:avLst>
              <a:gd name="adj1" fmla="val 50000"/>
            </a:avLst>
          </a:prstGeom>
          <a:ln w="12700">
            <a:solidFill>
              <a:srgbClr val="3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3600" y="2667000"/>
            <a:ext cx="2514600" cy="1676400"/>
          </a:xfrm>
          <a:prstGeom prst="rect">
            <a:avLst/>
          </a:prstGeom>
          <a:solidFill>
            <a:schemeClr val="bg2">
              <a:lumMod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8" idx="3"/>
            <a:endCxn id="19" idx="1"/>
          </p:cNvCxnSpPr>
          <p:nvPr/>
        </p:nvCxnSpPr>
        <p:spPr>
          <a:xfrm flipV="1">
            <a:off x="5638800" y="3505200"/>
            <a:ext cx="304800" cy="1524"/>
          </a:xfrm>
          <a:prstGeom prst="straightConnector1">
            <a:avLst/>
          </a:prstGeom>
          <a:ln w="12700">
            <a:solidFill>
              <a:srgbClr val="3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943600" y="4648200"/>
            <a:ext cx="2514600" cy="1676400"/>
          </a:xfrm>
          <a:prstGeom prst="rect">
            <a:avLst/>
          </a:prstGeom>
          <a:solidFill>
            <a:schemeClr val="bg2">
              <a:lumMod val="2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9" idx="3"/>
            <a:endCxn id="22" idx="1"/>
          </p:cNvCxnSpPr>
          <p:nvPr/>
        </p:nvCxnSpPr>
        <p:spPr>
          <a:xfrm>
            <a:off x="5638800" y="5481828"/>
            <a:ext cx="304800" cy="4572"/>
          </a:xfrm>
          <a:prstGeom prst="straightConnector1">
            <a:avLst/>
          </a:prstGeom>
          <a:ln w="12700">
            <a:solidFill>
              <a:srgbClr val="3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9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Laporan Keuangan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137285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i="1" smtClean="0">
                <a:solidFill>
                  <a:srgbClr val="FFFF99"/>
                </a:solidFill>
              </a:rPr>
              <a:t>1. NERACA</a:t>
            </a:r>
          </a:p>
          <a:p>
            <a:r>
              <a:rPr lang="en-US" altLang="en-US" sz="2800" smtClean="0">
                <a:solidFill>
                  <a:srgbClr val="EEECE1">
                    <a:lumMod val="90000"/>
                  </a:srgbClr>
                </a:solidFill>
              </a:rPr>
              <a:t>Menggambarkan </a:t>
            </a:r>
            <a:r>
              <a:rPr lang="en-US" altLang="en-US" sz="2800">
                <a:solidFill>
                  <a:srgbClr val="EEECE1">
                    <a:lumMod val="90000"/>
                  </a:srgbClr>
                </a:solidFill>
              </a:rPr>
              <a:t>posisi harta, hutang &amp; modal </a:t>
            </a:r>
            <a:r>
              <a:rPr lang="en-US" altLang="en-US" sz="2800" b="1" i="1" smtClean="0">
                <a:solidFill>
                  <a:srgbClr val="EEECE1">
                    <a:lumMod val="90000"/>
                  </a:srgbClr>
                </a:solidFill>
              </a:rPr>
              <a:t>pada tangal </a:t>
            </a:r>
            <a:r>
              <a:rPr lang="en-US" altLang="en-US" sz="2800" b="1" i="1">
                <a:solidFill>
                  <a:srgbClr val="EEECE1">
                    <a:lumMod val="90000"/>
                  </a:srgbClr>
                </a:solidFill>
              </a:rPr>
              <a:t>tertentu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3670518"/>
            <a:ext cx="785653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i="1">
                <a:solidFill>
                  <a:srgbClr val="FFFF99"/>
                </a:solidFill>
              </a:rPr>
              <a:t>2</a:t>
            </a:r>
            <a:r>
              <a:rPr lang="en-US" altLang="en-US" sz="3200" b="1" i="1" smtClean="0">
                <a:solidFill>
                  <a:srgbClr val="FFFF99"/>
                </a:solidFill>
              </a:rPr>
              <a:t>. Laba Rugi</a:t>
            </a:r>
          </a:p>
          <a:p>
            <a:r>
              <a:rPr lang="en-US" altLang="en-US" sz="2800" smtClean="0">
                <a:solidFill>
                  <a:srgbClr val="EEECE1">
                    <a:lumMod val="90000"/>
                  </a:srgbClr>
                </a:solidFill>
              </a:rPr>
              <a:t>Menunjukkan kondisi pendapatan, biaya-biaya, keuntungan atau kerugian </a:t>
            </a:r>
            <a:r>
              <a:rPr lang="en-US" altLang="en-US" sz="2800" b="1" i="1" smtClean="0">
                <a:solidFill>
                  <a:srgbClr val="EEECE1">
                    <a:lumMod val="90000"/>
                  </a:srgbClr>
                </a:solidFill>
              </a:rPr>
              <a:t>dalam periode waktu tertentu </a:t>
            </a:r>
            <a:endParaRPr lang="en-US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IV. Perhitungan Cash Flow</a:t>
            </a:r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33400" y="1524000"/>
            <a:ext cx="8229600" cy="4602163"/>
          </a:xfrm>
          <a:prstGeom prst="rect">
            <a:avLst/>
          </a:prstGeom>
          <a:solidFill>
            <a:schemeClr val="bg2">
              <a:lumMod val="25000"/>
              <a:alpha val="2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Didasarkan Pada: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Perhitungan L/R (income Statement)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Penerimaan &amp; Pengeluaran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1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 dari Laba bersih (Net Income):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 Unsur Pinjaman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>
                <a:solidFill>
                  <a:schemeClr val="bg2">
                    <a:lumMod val="90000"/>
                  </a:schemeClr>
                </a:solidFill>
              </a:rPr>
              <a:t>	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 + Penyusutan + (bunga)(1-T)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Tidak ada unsur pinjaman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>
                <a:solidFill>
                  <a:schemeClr val="bg2">
                    <a:lumMod val="90000"/>
                  </a:schemeClr>
                </a:solidFill>
              </a:rPr>
              <a:t>	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 + Penyusutan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PERBEDAAN RUGI/LABA &amp; ARUS KAS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en-US" sz="1800" smtClean="0"/>
              <a:t>Tabel  1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                                                                       </a:t>
            </a:r>
            <a:r>
              <a:rPr lang="en-US" altLang="en-US" sz="1400" b="1" smtClean="0"/>
              <a:t>Laba Akuntansi                               Arus Kas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b="1" i="1" smtClean="0"/>
              <a:t>1.  Situasi Th 2000                   </a:t>
            </a: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Penjualan 		Rp	100.000.000          	Rp	100.000.000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Biaya tanpa penyusutan 	Rp	  50.000.000               	Rp  	  50.000.000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Penyusutan 		Rp    	  30.000.000               	Rp 	         -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         					     -			   -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Laba operasi 		Rp.           	  20.000.000 	Rp	  50.000.000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Pajak 40% 		Rp	    8.000.000               	Rp	    8.000.000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                                                                                               	     -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>
                <a:solidFill>
                  <a:srgbClr val="FFFF00"/>
                </a:solidFill>
              </a:rPr>
              <a:t>Laba  Bersih/Arus kas Bersih       Rp     	  12.000.000              	Rp  	  42.000.000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b="1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b="1" i="1" smtClean="0"/>
              <a:t>2. Situasi Th 2001</a:t>
            </a:r>
            <a:endParaRPr lang="en-US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Penjualan 		Rp	100.000.000               	Rp	100.000.000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Biaya tanpa penyusutan 	Rp 	   50.000.000               	Rp  	  50.000.000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Penyusutan 		Rp 	   10.000.000               	Rp                         -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         					    - 			   -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Laba operasi 		Rp 	  40.000.000               	Rp  	  50.000.000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Pajak 40% 		Rp	 16 .000.000              	Rp  	 16 .000.000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          					    - 			  -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>
                <a:solidFill>
                  <a:srgbClr val="FFFF00"/>
                </a:solidFill>
              </a:rPr>
              <a:t>Laba  Bersih/Arus kas Bersih       Rp     	  24.000.000               	Rp  	  34.000.000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581400" y="2743200"/>
            <a:ext cx="1828800" cy="0"/>
          </a:xfrm>
          <a:prstGeom prst="line">
            <a:avLst/>
          </a:prstGeom>
          <a:noFill/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581400" y="3352800"/>
            <a:ext cx="18288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096000" y="2743200"/>
            <a:ext cx="1981200" cy="0"/>
          </a:xfrm>
          <a:prstGeom prst="line">
            <a:avLst/>
          </a:prstGeom>
          <a:noFill/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581400" y="4876800"/>
            <a:ext cx="18288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096000" y="4876800"/>
            <a:ext cx="19812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581400" y="5486400"/>
            <a:ext cx="18288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096000" y="5486400"/>
            <a:ext cx="1981200" cy="0"/>
          </a:xfrm>
          <a:prstGeom prst="line">
            <a:avLst/>
          </a:pr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12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12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26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848600" cy="838200"/>
          </a:xfrm>
        </p:spPr>
        <p:txBody>
          <a:bodyPr>
            <a:noAutofit/>
          </a:bodyPr>
          <a:lstStyle/>
          <a:p>
            <a:r>
              <a:rPr lang="en-US" altLang="en-US" sz="2400" smtClean="0"/>
              <a:t>Perbedaan Perhitungan Arus Kas </a:t>
            </a:r>
            <a:br>
              <a:rPr lang="en-US" altLang="en-US" sz="2400" smtClean="0"/>
            </a:br>
            <a:r>
              <a:rPr lang="en-US" altLang="en-US" sz="2400" smtClean="0"/>
              <a:t>Antara Pengguna  &amp; Tanpa PINJAMAN</a:t>
            </a:r>
            <a:endParaRPr lang="en-US" sz="24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29600" cy="5410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  2 :                          PERHITUNGAN ARUS KAS (CASH FLOW)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Rugi Laba</a:t>
            </a:r>
            <a:r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Rugi laba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b="1" i="1" smtClean="0">
                <a:solidFill>
                  <a:schemeClr val="bg2">
                    <a:lumMod val="90000"/>
                  </a:schemeClr>
                </a:solidFill>
              </a:rPr>
              <a:t>				</a:t>
            </a:r>
            <a:r>
              <a:rPr kumimoji="0" lang="en-US" altLang="en-US" sz="1600" b="1" i="1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Tanpa Pinjaman)		( Ada Pinjaman)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600" b="1" i="1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 		Rp  100.000.000 		Rp 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 tanpa penyusutan 	Rp    50.000.000 		Rp      50.000.000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Penyusutan 		Rp    30.000.000 		Rp      30.000.000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Bunga 			Rp 	-		Rp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	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		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            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Laba operasi 		Rp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20.000.000 		Rp 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 40% 		Rp     8.000.000 		Rp        4.000.000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-	                    	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-</a:t>
            </a:r>
            <a:endParaRPr kumimoji="0" lang="en-US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474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Laba  Bersih		Rp   12.000.000		</a:t>
            </a:r>
            <a:r>
              <a:rPr kumimoji="0" lang="en-US" altLang="en-US" sz="1600" b="0" i="0" u="none" strike="noStrike" kern="1200" cap="none" spc="0" normalizeH="0" noProof="0" smtClean="0">
                <a:ln>
                  <a:noFill/>
                </a:ln>
                <a:solidFill>
                  <a:srgbClr val="FF474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474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1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1600" b="1" i="1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Arus Kas (Tanpa Pinjaman) 	=  12.000.000 + 30.000.000 = 42.000.000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1" u="none" strike="noStrike" kern="1200" cap="none" spc="0" normalizeH="0" baseline="0" noProof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Arus Kas (Ada Pinjaman)	=   NI + PENYUSUTAN + (BUNGA) (1-T)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=    6.000.000 + 30.000.000 + (10.000.000) (1-0,40)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=   36.000.000 + (10.000.000) (0,60)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=   36.000.000 + 6.000.000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=   42.000.000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352800" y="3063240"/>
            <a:ext cx="1295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096000" y="306324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352800" y="3810000"/>
            <a:ext cx="1295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6096000" y="38100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mtClean="0"/>
              <a:t>               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b="1" i="1" smtClean="0">
                <a:solidFill>
                  <a:srgbClr val="FFFF99"/>
                </a:solidFill>
              </a:rPr>
              <a:t>Future Value</a:t>
            </a:r>
            <a:r>
              <a:rPr lang="en-US" altLang="en-US" b="1" smtClean="0">
                <a:solidFill>
                  <a:srgbClr val="FFFF99"/>
                </a:solidFill>
              </a:rPr>
              <a:t> (Nilai Kemudian)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	a. </a:t>
            </a:r>
            <a:r>
              <a:rPr lang="en-US" altLang="en-US" i="1" smtClean="0">
                <a:solidFill>
                  <a:schemeClr val="bg1"/>
                </a:solidFill>
              </a:rPr>
              <a:t>Compound Value</a:t>
            </a:r>
            <a:r>
              <a:rPr lang="en-US" altLang="en-US" smtClean="0">
                <a:solidFill>
                  <a:schemeClr val="bg1"/>
                </a:solidFill>
              </a:rPr>
              <a:t> (Nilai Majemuk)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	b. </a:t>
            </a:r>
            <a:r>
              <a:rPr lang="en-US" altLang="en-US" i="1" smtClean="0">
                <a:solidFill>
                  <a:schemeClr val="bg1"/>
                </a:solidFill>
              </a:rPr>
              <a:t>Multiple Periode</a:t>
            </a:r>
            <a:r>
              <a:rPr lang="en-US" altLang="en-US" smtClean="0">
                <a:solidFill>
                  <a:schemeClr val="bg1"/>
                </a:solidFill>
              </a:rPr>
              <a:t> (Waktu ganda)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	c. Majemuk dari annuitas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b="1" i="1" smtClean="0">
                <a:solidFill>
                  <a:srgbClr val="FFFF99"/>
                </a:solidFill>
              </a:rPr>
              <a:t>Present Value</a:t>
            </a:r>
            <a:r>
              <a:rPr lang="en-US" altLang="en-US" b="1" smtClean="0">
                <a:solidFill>
                  <a:srgbClr val="FFFF99"/>
                </a:solidFill>
              </a:rPr>
              <a:t> ( Nilai Tunai Sekarang)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	a. Nilai tunai dari 1 Rp.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	b. Nilai tunai dari anuitas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Future Value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72000"/>
          </a:xfrm>
          <a:gradFill>
            <a:gsLst>
              <a:gs pos="0">
                <a:srgbClr val="3B0000"/>
              </a:gs>
              <a:gs pos="50000">
                <a:srgbClr val="800000"/>
              </a:gs>
              <a:gs pos="100000">
                <a:srgbClr val="3B0000"/>
              </a:gs>
            </a:gsLst>
            <a:lin ang="5400000" scaled="1"/>
          </a:gradFill>
        </p:spPr>
        <p:txBody>
          <a:bodyPr/>
          <a:lstStyle/>
          <a:p>
            <a:pPr marL="533400" indent="-533400" eaLnBrk="1" hangingPunct="1">
              <a:buFontTx/>
              <a:buAutoNum type="alphaLcPeriod"/>
            </a:pPr>
            <a:r>
              <a:rPr lang="en-US" altLang="en-US" sz="2800" smtClean="0">
                <a:solidFill>
                  <a:schemeClr val="bg1"/>
                </a:solidFill>
              </a:rPr>
              <a:t>Compound Value</a:t>
            </a:r>
          </a:p>
          <a:p>
            <a:pPr marL="533400" indent="-533400" eaLnBrk="1" hangingPunct="1">
              <a:buFontTx/>
              <a:buNone/>
            </a:pPr>
            <a:endParaRPr lang="en-US" altLang="en-US" sz="2800" smtClean="0">
              <a:solidFill>
                <a:schemeClr val="bg1"/>
              </a:solidFill>
            </a:endParaRPr>
          </a:p>
          <a:p>
            <a:pPr marL="533400" indent="-533400" eaLnBrk="1" hangingPunct="1">
              <a:buFontTx/>
              <a:buNone/>
            </a:pPr>
            <a:endParaRPr lang="en-US" altLang="en-US" sz="2800" smtClean="0"/>
          </a:p>
          <a:p>
            <a:pPr marL="533400" indent="-533400" eaLnBrk="1" hangingPunct="1">
              <a:buFontTx/>
              <a:buNone/>
            </a:pPr>
            <a:endParaRPr lang="en-US" altLang="en-US" sz="2800" smtClean="0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3352800" y="2590800"/>
            <a:ext cx="3124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oval"/>
            <a:tailEnd type="triangle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2895600" y="312420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</a:rPr>
              <a:t>Rp. 50 jt</a:t>
            </a:r>
          </a:p>
        </p:txBody>
      </p:sp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5943600" y="30480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</a:rPr>
              <a:t>Rp. 60 jt</a:t>
            </a: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2895600" y="23622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99"/>
                </a:solidFill>
              </a:rPr>
              <a:t>0</a:t>
            </a:r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6553200" y="237238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smtClean="0">
                <a:solidFill>
                  <a:srgbClr val="FFFF99"/>
                </a:solidFill>
              </a:rPr>
              <a:t>1 </a:t>
            </a:r>
            <a:endParaRPr lang="en-US" altLang="en-US" sz="2800" b="1">
              <a:solidFill>
                <a:srgbClr val="FFFF99"/>
              </a:solidFill>
            </a:endParaRP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6553200" y="3048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3124200" y="38862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smtClean="0">
                <a:solidFill>
                  <a:schemeClr val="bg1"/>
                </a:solidFill>
              </a:rPr>
              <a:t>misal r </a:t>
            </a:r>
            <a:r>
              <a:rPr lang="en-US" altLang="en-US" sz="2000">
                <a:solidFill>
                  <a:schemeClr val="bg1"/>
                </a:solidFill>
              </a:rPr>
              <a:t>= 20%</a:t>
            </a:r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3200400" y="441960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Vt    = P</a:t>
            </a:r>
            <a:r>
              <a:rPr lang="en-US" altLang="en-US" sz="2000" baseline="-25000">
                <a:solidFill>
                  <a:schemeClr val="bg1"/>
                </a:solidFill>
              </a:rPr>
              <a:t>0</a:t>
            </a:r>
            <a:r>
              <a:rPr lang="en-US" altLang="en-US" sz="2000">
                <a:solidFill>
                  <a:schemeClr val="bg1"/>
                </a:solidFill>
              </a:rPr>
              <a:t> (1+r)</a:t>
            </a:r>
          </a:p>
        </p:txBody>
      </p:sp>
      <p:sp>
        <p:nvSpPr>
          <p:cNvPr id="144400" name="Text Box 16"/>
          <p:cNvSpPr txBox="1">
            <a:spLocks noChangeArrowheads="1"/>
          </p:cNvSpPr>
          <p:nvPr/>
        </p:nvSpPr>
        <p:spPr bwMode="auto">
          <a:xfrm>
            <a:off x="3200400" y="4953000"/>
            <a:ext cx="2971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Vt    = 50.000.000 (1+0,20)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bg1"/>
                </a:solidFill>
              </a:rPr>
              <a:t>       = Rp. 60.000.000</a:t>
            </a:r>
          </a:p>
        </p:txBody>
      </p:sp>
      <p:cxnSp>
        <p:nvCxnSpPr>
          <p:cNvPr id="16" name="Elbow Connector 15"/>
          <p:cNvCxnSpPr>
            <a:stCxn id="144390" idx="0"/>
          </p:cNvCxnSpPr>
          <p:nvPr/>
        </p:nvCxnSpPr>
        <p:spPr>
          <a:xfrm rot="16200000" flipH="1">
            <a:off x="4762500" y="1181100"/>
            <a:ext cx="304800" cy="3124200"/>
          </a:xfrm>
          <a:prstGeom prst="bentConnector2">
            <a:avLst/>
          </a:prstGeom>
          <a:ln w="25400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10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uiExpand="1" build="p" animBg="1"/>
      <p:bldP spid="144390" grpId="0" animBg="1"/>
      <p:bldP spid="144393" grpId="0"/>
      <p:bldP spid="144394" grpId="0"/>
      <p:bldP spid="144395" grpId="1"/>
      <p:bldP spid="144396" grpId="0"/>
      <p:bldP spid="144397" grpId="0"/>
      <p:bldP spid="144397" grpId="1"/>
      <p:bldP spid="144398" grpId="1"/>
      <p:bldP spid="144399" grpId="0"/>
      <p:bldP spid="14440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1512</Words>
  <Application>Microsoft Office PowerPoint</Application>
  <PresentationFormat>On-screen Show (4:3)</PresentationFormat>
  <Paragraphs>682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Manjemen Keuangan</vt:lpstr>
      <vt:lpstr>II. Sumber dan Penggunaan Dana </vt:lpstr>
      <vt:lpstr>Laporan Keuangan</vt:lpstr>
      <vt:lpstr>IV. Perhitungan Cash Flow</vt:lpstr>
      <vt:lpstr>PERBEDAAN RUGI/LABA &amp; ARUS KAS</vt:lpstr>
      <vt:lpstr>Perbedaan Perhitungan Arus Kas  Antara Pengguna  &amp; Tanpa PINJAMAN</vt:lpstr>
      <vt:lpstr>Time Value Of Money</vt:lpstr>
      <vt:lpstr>1. Future Value</vt:lpstr>
      <vt:lpstr>1. Future Value</vt:lpstr>
      <vt:lpstr>1. Future Value</vt:lpstr>
      <vt:lpstr>1. Future Value</vt:lpstr>
      <vt:lpstr>2. Present Value</vt:lpstr>
      <vt:lpstr>2. Present Value</vt:lpstr>
      <vt:lpstr>2. Present Value</vt:lpstr>
      <vt:lpstr>KRETERIA INVESTASI</vt:lpstr>
      <vt:lpstr>1. Payback Periode</vt:lpstr>
      <vt:lpstr>1. Payback Periode</vt:lpstr>
      <vt:lpstr>Cah in &amp; Cash Out</vt:lpstr>
      <vt:lpstr>2. Net Present Value (NPV)</vt:lpstr>
      <vt:lpstr>3. Benefit Cost Ratio (B/C Ratio)</vt:lpstr>
      <vt:lpstr>4. Internal Rate Of Return (IRR) </vt:lpstr>
      <vt:lpstr>4. Internal Rate Of Return (IRR) </vt:lpstr>
      <vt:lpstr>4. Internal Rate Of Return (IRR) </vt:lpstr>
      <vt:lpstr>4. Internal Rate Of Return (IRR)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59</cp:revision>
  <dcterms:created xsi:type="dcterms:W3CDTF">2016-09-18T05:54:16Z</dcterms:created>
  <dcterms:modified xsi:type="dcterms:W3CDTF">2016-09-23T03:30:48Z</dcterms:modified>
</cp:coreProperties>
</file>