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73" r:id="rId4"/>
    <p:sldId id="274" r:id="rId5"/>
    <p:sldId id="275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FFFF66"/>
    <a:srgbClr val="006600"/>
    <a:srgbClr val="1B1A00"/>
    <a:srgbClr val="3333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F0373-2BD4-4A8B-8E19-6BB4162964D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78CA1-7FF0-42F2-986A-C2254CA3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1C6-ACF3-4193-ADBB-4D4EE40B791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087A-CD1D-4C54-9AD3-7A0FB6B8A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1C6-ACF3-4193-ADBB-4D4EE40B791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087A-CD1D-4C54-9AD3-7A0FB6B8A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3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Copyright </a:t>
            </a:r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@2016 </a:t>
            </a:r>
            <a:r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t>Universitas Esa Unggul</a:t>
            </a:r>
          </a:p>
          <a:p>
            <a:pPr algn="ctr"/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By Pelaksana Akademik Matakuliah Universitas (</a:t>
            </a:r>
            <a:r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t>PAMU</a:t>
            </a:r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10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81C6-ACF3-4193-ADBB-4D4EE40B791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087A-CD1D-4C54-9AD3-7A0FB6B8A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C81C6-ACF3-4193-ADBB-4D4EE40B791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087A-CD1D-4C54-9AD3-7A0FB6B8A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FFFF66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590800" y="2133601"/>
            <a:ext cx="5715000" cy="1752599"/>
          </a:xfrm>
        </p:spPr>
        <p:txBody>
          <a:bodyPr>
            <a:noAutofit/>
          </a:bodyPr>
          <a:lstStyle/>
          <a:p>
            <a:r>
              <a:rPr lang="en-US" sz="6600" smtClean="0"/>
              <a:t>Rencana</a:t>
            </a:r>
            <a:br>
              <a:rPr lang="en-US" sz="6600" smtClean="0"/>
            </a:br>
            <a:r>
              <a:rPr lang="en-US" sz="6600" smtClean="0"/>
              <a:t>Usaha</a:t>
            </a:r>
            <a:endParaRPr lang="en-US" sz="6600"/>
          </a:p>
        </p:txBody>
      </p:sp>
      <p:cxnSp>
        <p:nvCxnSpPr>
          <p:cNvPr id="5" name="Straight Connector 4"/>
          <p:cNvCxnSpPr>
            <a:stCxn id="10" idx="0"/>
            <a:endCxn id="10" idx="4"/>
          </p:cNvCxnSpPr>
          <p:nvPr/>
        </p:nvCxnSpPr>
        <p:spPr>
          <a:xfrm>
            <a:off x="2291321" y="212028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0" idx="2"/>
            <a:endCxn id="10" idx="6"/>
          </p:cNvCxnSpPr>
          <p:nvPr/>
        </p:nvCxnSpPr>
        <p:spPr>
          <a:xfrm>
            <a:off x="1447800" y="296514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1600200" y="229096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447800" y="212028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762000"/>
          </a:xfrm>
        </p:spPr>
        <p:txBody>
          <a:bodyPr>
            <a:normAutofit/>
          </a:bodyPr>
          <a:lstStyle/>
          <a:p>
            <a:r>
              <a:rPr lang="en-US" smtClean="0"/>
              <a:t>Rencana Usaha </a:t>
            </a:r>
            <a:r>
              <a:rPr lang="en-US" sz="2800" smtClean="0">
                <a:solidFill>
                  <a:srgbClr val="FFFFCC"/>
                </a:solidFill>
              </a:rPr>
              <a:t>(Studi Kelayakan Bisnis)</a:t>
            </a:r>
            <a:endParaRPr lang="en-US" sz="2800">
              <a:solidFill>
                <a:srgbClr val="FFFF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4191000" cy="457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800000"/>
                </a:solidFill>
                <a:latin typeface="Candara" pitchFamily="34" charset="0"/>
              </a:rPr>
              <a:t>Tahapan Rencana Usaha</a:t>
            </a:r>
            <a:endParaRPr lang="en-US" sz="2800" b="1">
              <a:solidFill>
                <a:srgbClr val="800000"/>
              </a:solidFill>
              <a:latin typeface="Candara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09600" y="2286000"/>
            <a:ext cx="8001000" cy="4114800"/>
            <a:chOff x="609600" y="2286000"/>
            <a:chExt cx="8001000" cy="4114800"/>
          </a:xfrm>
        </p:grpSpPr>
        <p:cxnSp>
          <p:nvCxnSpPr>
            <p:cNvPr id="19" name="Shape 18"/>
            <p:cNvCxnSpPr>
              <a:stCxn id="13" idx="3"/>
              <a:endCxn id="15" idx="2"/>
            </p:cNvCxnSpPr>
            <p:nvPr/>
          </p:nvCxnSpPr>
          <p:spPr>
            <a:xfrm flipV="1">
              <a:off x="3429000" y="52578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5" idx="3"/>
              <a:endCxn id="16" idx="2"/>
            </p:cNvCxnSpPr>
            <p:nvPr/>
          </p:nvCxnSpPr>
          <p:spPr>
            <a:xfrm flipV="1">
              <a:off x="5105400" y="42672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16" idx="3"/>
              <a:endCxn id="17" idx="2"/>
            </p:cNvCxnSpPr>
            <p:nvPr/>
          </p:nvCxnSpPr>
          <p:spPr>
            <a:xfrm flipV="1">
              <a:off x="6781800" y="32766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62000" y="54102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Penemuan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IDE / GAGASAN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438400" y="44196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Memformulasikan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TUJUAN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4800" y="34290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ANALISA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91200" y="24384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KEPUTUSAN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9600" y="2286000"/>
              <a:ext cx="8001000" cy="4114800"/>
            </a:xfrm>
            <a:prstGeom prst="rect">
              <a:avLst/>
            </a:prstGeom>
            <a:gradFill>
              <a:gsLst>
                <a:gs pos="0">
                  <a:srgbClr val="FFEFD1">
                    <a:alpha val="85000"/>
                  </a:srgbClr>
                </a:gs>
                <a:gs pos="64999">
                  <a:srgbClr val="F0EBD5">
                    <a:alpha val="85000"/>
                  </a:srgbClr>
                </a:gs>
                <a:gs pos="100000">
                  <a:srgbClr val="D1C39F">
                    <a:alpha val="85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09600" y="19050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FF66"/>
                </a:solidFill>
              </a:rPr>
              <a:t>Memformulasikan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TUJUAN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609600" y="2286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i="1" smtClean="0"/>
              <a:t>	</a:t>
            </a:r>
            <a:r>
              <a:rPr lang="en-US" altLang="en-US" sz="2000" b="1" i="1" smtClean="0"/>
              <a:t>			</a:t>
            </a:r>
            <a:endParaRPr kumimoji="0" lang="en-US" altLang="en-US" sz="2400" b="1" i="1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indent="-533400"/>
            <a:r>
              <a:rPr kumimoji="0" lang="en-US" altLang="en-US" sz="26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20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altLang="en-US" sz="2200" i="1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en-US" sz="2200" i="1" smtClean="0"/>
              <a:t>perumusan </a:t>
            </a:r>
            <a:r>
              <a:rPr lang="en-US" altLang="en-US" sz="2200" i="1" smtClean="0"/>
              <a:t>Misi </a:t>
            </a:r>
            <a:r>
              <a:rPr lang="en-US" altLang="en-US" sz="2200" i="1" smtClean="0"/>
              <a:t>dan </a:t>
            </a:r>
            <a:r>
              <a:rPr lang="en-US" altLang="en-US" sz="2200" i="1" smtClean="0"/>
              <a:t>visi </a:t>
            </a:r>
            <a:r>
              <a:rPr lang="en-US" altLang="en-US" sz="2200" i="1" smtClean="0"/>
              <a:t>melalui </a:t>
            </a:r>
            <a:r>
              <a:rPr lang="en-US" altLang="en-US" sz="2200" i="1" smtClean="0"/>
              <a:t>formulasi </a:t>
            </a:r>
            <a:r>
              <a:rPr lang="en-US" altLang="en-US" sz="2200" i="1" smtClean="0"/>
              <a:t>tujuan </a:t>
            </a:r>
            <a:r>
              <a:rPr lang="en-US" altLang="en-US" sz="2200" i="1" smtClean="0"/>
              <a:t>bisnis ;</a:t>
            </a:r>
            <a:endParaRPr kumimoji="0" lang="en-US" altLang="en-US" sz="2200" i="1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ndara" pitchFamily="34" charset="0"/>
              </a:rPr>
              <a:t>Keuntungan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ndara" pitchFamily="34" charset="0"/>
              </a:rPr>
              <a:t>Kontiuitas Usaha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ndara" pitchFamily="34" charset="0"/>
              </a:rPr>
              <a:t>Tanggung Jawab Sosial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762000"/>
          </a:xfrm>
        </p:spPr>
        <p:txBody>
          <a:bodyPr>
            <a:normAutofit/>
          </a:bodyPr>
          <a:lstStyle/>
          <a:p>
            <a:r>
              <a:rPr lang="en-US" smtClean="0"/>
              <a:t>Rencana Usaha </a:t>
            </a:r>
            <a:r>
              <a:rPr lang="en-US" sz="2800" smtClean="0">
                <a:solidFill>
                  <a:srgbClr val="FFFFCC"/>
                </a:solidFill>
              </a:rPr>
              <a:t>(Studi Kelayakan Bisnis)</a:t>
            </a:r>
            <a:endParaRPr lang="en-US" sz="2800">
              <a:solidFill>
                <a:srgbClr val="FFFF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4191000" cy="457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800000"/>
                </a:solidFill>
                <a:latin typeface="Candara" pitchFamily="34" charset="0"/>
              </a:rPr>
              <a:t>Tahapan Rencana Usaha</a:t>
            </a:r>
            <a:endParaRPr lang="en-US" sz="2800" b="1">
              <a:solidFill>
                <a:srgbClr val="800000"/>
              </a:solidFill>
              <a:latin typeface="Candara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609600" y="2286000"/>
            <a:ext cx="8001000" cy="4114800"/>
            <a:chOff x="609600" y="2286000"/>
            <a:chExt cx="8001000" cy="4114800"/>
          </a:xfrm>
        </p:grpSpPr>
        <p:cxnSp>
          <p:nvCxnSpPr>
            <p:cNvPr id="19" name="Shape 18"/>
            <p:cNvCxnSpPr>
              <a:stCxn id="13" idx="3"/>
              <a:endCxn id="15" idx="2"/>
            </p:cNvCxnSpPr>
            <p:nvPr/>
          </p:nvCxnSpPr>
          <p:spPr>
            <a:xfrm flipV="1">
              <a:off x="3429000" y="52578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5" idx="3"/>
              <a:endCxn id="16" idx="2"/>
            </p:cNvCxnSpPr>
            <p:nvPr/>
          </p:nvCxnSpPr>
          <p:spPr>
            <a:xfrm flipV="1">
              <a:off x="5105400" y="42672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16" idx="3"/>
              <a:endCxn id="17" idx="2"/>
            </p:cNvCxnSpPr>
            <p:nvPr/>
          </p:nvCxnSpPr>
          <p:spPr>
            <a:xfrm flipV="1">
              <a:off x="6781800" y="32766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62000" y="54102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Penemuan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IDE / GAGASAN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438400" y="44196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Memformulasikan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TUJUAN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4800" y="34290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ANALISA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91200" y="24384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KEPUTUSAN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9600" y="2286000"/>
              <a:ext cx="8001000" cy="4114800"/>
            </a:xfrm>
            <a:prstGeom prst="rect">
              <a:avLst/>
            </a:prstGeom>
            <a:gradFill>
              <a:gsLst>
                <a:gs pos="0">
                  <a:srgbClr val="FFEFD1">
                    <a:alpha val="85000"/>
                  </a:srgbClr>
                </a:gs>
                <a:gs pos="64999">
                  <a:srgbClr val="F0EBD5">
                    <a:alpha val="85000"/>
                  </a:srgbClr>
                </a:gs>
                <a:gs pos="100000">
                  <a:srgbClr val="D1C39F">
                    <a:alpha val="85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09600" y="19050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FF66"/>
                </a:solidFill>
              </a:rPr>
              <a:t>Tahapan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ANALISA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609600" y="2286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i="1" smtClean="0"/>
              <a:t>	</a:t>
            </a:r>
            <a:r>
              <a:rPr lang="en-US" altLang="en-US" sz="2000" b="1" i="1" smtClean="0"/>
              <a:t>			</a:t>
            </a:r>
            <a:endParaRPr kumimoji="0" lang="en-US" altLang="en-US" sz="2400" b="1" i="1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indent="-533400"/>
            <a:r>
              <a:rPr kumimoji="0" lang="en-US" altLang="en-US" sz="26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2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ANALISA KELAYAKAN BISNIS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ndara" pitchFamily="34" charset="0"/>
              </a:rPr>
              <a:t>Aspek Legalitas / Manajemen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ndara" pitchFamily="34" charset="0"/>
              </a:rPr>
              <a:t>Aspek Pemasaran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ndara" pitchFamily="34" charset="0"/>
              </a:rPr>
              <a:t>Aspek Produksi / Operasi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ndara" pitchFamily="34" charset="0"/>
              </a:rPr>
              <a:t>Aspek Keuangan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762000"/>
          </a:xfrm>
        </p:spPr>
        <p:txBody>
          <a:bodyPr>
            <a:normAutofit/>
          </a:bodyPr>
          <a:lstStyle/>
          <a:p>
            <a:r>
              <a:rPr lang="en-US" smtClean="0"/>
              <a:t>Rencana Usaha </a:t>
            </a:r>
            <a:r>
              <a:rPr lang="en-US" sz="2800" smtClean="0">
                <a:solidFill>
                  <a:srgbClr val="FFFFCC"/>
                </a:solidFill>
              </a:rPr>
              <a:t>(Studi Kelayakan Bisnis)</a:t>
            </a:r>
            <a:endParaRPr lang="en-US" sz="2800">
              <a:solidFill>
                <a:srgbClr val="FFFF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4191000" cy="457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800000"/>
                </a:solidFill>
                <a:latin typeface="Candara" pitchFamily="34" charset="0"/>
              </a:rPr>
              <a:t>Tahapan Rencana Usaha</a:t>
            </a:r>
            <a:endParaRPr lang="en-US" sz="2800" b="1">
              <a:solidFill>
                <a:srgbClr val="800000"/>
              </a:solidFill>
              <a:latin typeface="Candara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609600" y="2286000"/>
            <a:ext cx="8001000" cy="4114800"/>
            <a:chOff x="609600" y="2286000"/>
            <a:chExt cx="8001000" cy="4114800"/>
          </a:xfrm>
        </p:grpSpPr>
        <p:cxnSp>
          <p:nvCxnSpPr>
            <p:cNvPr id="19" name="Shape 18"/>
            <p:cNvCxnSpPr>
              <a:stCxn id="13" idx="3"/>
              <a:endCxn id="15" idx="2"/>
            </p:cNvCxnSpPr>
            <p:nvPr/>
          </p:nvCxnSpPr>
          <p:spPr>
            <a:xfrm flipV="1">
              <a:off x="3429000" y="52578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5" idx="3"/>
              <a:endCxn id="16" idx="2"/>
            </p:cNvCxnSpPr>
            <p:nvPr/>
          </p:nvCxnSpPr>
          <p:spPr>
            <a:xfrm flipV="1">
              <a:off x="5105400" y="42672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16" idx="3"/>
              <a:endCxn id="17" idx="2"/>
            </p:cNvCxnSpPr>
            <p:nvPr/>
          </p:nvCxnSpPr>
          <p:spPr>
            <a:xfrm flipV="1">
              <a:off x="6781800" y="32766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62000" y="54102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Penemuan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IDE / GAGASAN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438400" y="44196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Memformulasikan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TUJUAN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4800" y="34290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ANALISA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91200" y="24384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KEPUTUSAN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9600" y="2286000"/>
              <a:ext cx="8001000" cy="4114800"/>
            </a:xfrm>
            <a:prstGeom prst="rect">
              <a:avLst/>
            </a:prstGeom>
            <a:gradFill>
              <a:gsLst>
                <a:gs pos="0">
                  <a:srgbClr val="FFEFD1">
                    <a:alpha val="85000"/>
                  </a:srgbClr>
                </a:gs>
                <a:gs pos="64999">
                  <a:srgbClr val="F0EBD5">
                    <a:alpha val="85000"/>
                  </a:srgbClr>
                </a:gs>
                <a:gs pos="100000">
                  <a:srgbClr val="D1C39F">
                    <a:alpha val="85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3352800" y="2362200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i="1" smtClean="0">
                <a:solidFill>
                  <a:prstClr val="black"/>
                </a:solidFill>
              </a:rPr>
              <a:t>Dievaluasi, dipelajari dan analisis maka, diambil keputusan dijalankan atau tidak </a:t>
            </a:r>
            <a:r>
              <a:rPr lang="en-US" altLang="en-US" sz="2400" i="1" smtClean="0">
                <a:solidFill>
                  <a:prstClr val="black"/>
                </a:solidFill>
              </a:rPr>
              <a:t>usaha </a:t>
            </a:r>
            <a:r>
              <a:rPr lang="en-US" altLang="en-US" sz="2400" i="1" smtClean="0">
                <a:solidFill>
                  <a:prstClr val="black"/>
                </a:solidFill>
              </a:rPr>
              <a:t>tersebut</a:t>
            </a: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57800" y="4648200"/>
            <a:ext cx="3124200" cy="914400"/>
          </a:xfrm>
          <a:prstGeom prst="ellipse">
            <a:avLst/>
          </a:prstGeom>
          <a:gradFill>
            <a:gsLst>
              <a:gs pos="0">
                <a:srgbClr val="D6B19C">
                  <a:alpha val="50000"/>
                </a:srgbClr>
              </a:gs>
              <a:gs pos="30000">
                <a:srgbClr val="D49E6C">
                  <a:alpha val="50000"/>
                </a:srgbClr>
              </a:gs>
              <a:gs pos="70000">
                <a:srgbClr val="A65528">
                  <a:alpha val="50000"/>
                </a:srgbClr>
              </a:gs>
              <a:gs pos="100000">
                <a:srgbClr val="663012">
                  <a:alpha val="50000"/>
                </a:srgbClr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Tidak dilaksanakan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</a:rPr>
              <a:t>[</a:t>
            </a:r>
            <a:r>
              <a:rPr lang="en-US" sz="2400" b="1" smtClean="0">
                <a:solidFill>
                  <a:srgbClr val="C00000"/>
                </a:solidFill>
              </a:rPr>
              <a:t>NO GO</a:t>
            </a:r>
            <a:r>
              <a:rPr lang="en-US" sz="2400" b="1" smtClean="0">
                <a:solidFill>
                  <a:schemeClr val="tx1"/>
                </a:solidFill>
              </a:rPr>
              <a:t>]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14400" y="4648200"/>
            <a:ext cx="3124200" cy="914400"/>
          </a:xfrm>
          <a:prstGeom prst="ellipse">
            <a:avLst/>
          </a:prstGeom>
          <a:gradFill>
            <a:gsLst>
              <a:gs pos="0">
                <a:srgbClr val="D6B19C">
                  <a:alpha val="50000"/>
                </a:srgbClr>
              </a:gs>
              <a:gs pos="30000">
                <a:srgbClr val="D49E6C">
                  <a:alpha val="50000"/>
                </a:srgbClr>
              </a:gs>
              <a:gs pos="70000">
                <a:srgbClr val="A65528">
                  <a:alpha val="50000"/>
                </a:srgbClr>
              </a:gs>
              <a:gs pos="100000">
                <a:srgbClr val="663012">
                  <a:alpha val="50000"/>
                </a:srgbClr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Dilaksanakan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</a:rPr>
              <a:t>[</a:t>
            </a:r>
            <a:r>
              <a:rPr lang="en-US" sz="2400" b="1" smtClean="0">
                <a:solidFill>
                  <a:srgbClr val="006600"/>
                </a:solidFill>
              </a:rPr>
              <a:t>GO</a:t>
            </a:r>
            <a:r>
              <a:rPr lang="en-US" sz="2400" b="1" smtClean="0">
                <a:solidFill>
                  <a:schemeClr val="tx1"/>
                </a:solidFill>
              </a:rPr>
              <a:t>]</a:t>
            </a:r>
            <a:endParaRPr lang="en-US" sz="2400" b="1">
              <a:solidFill>
                <a:schemeClr val="tx1"/>
              </a:solidFill>
            </a:endParaRPr>
          </a:p>
        </p:txBody>
      </p:sp>
      <p:cxnSp>
        <p:nvCxnSpPr>
          <p:cNvPr id="27" name="Elbow Connector 26"/>
          <p:cNvCxnSpPr>
            <a:stCxn id="14" idx="2"/>
            <a:endCxn id="24" idx="0"/>
          </p:cNvCxnSpPr>
          <p:nvPr/>
        </p:nvCxnSpPr>
        <p:spPr>
          <a:xfrm rot="16200000" flipH="1">
            <a:off x="1257300" y="3429000"/>
            <a:ext cx="1905000" cy="5334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23" idx="0"/>
          </p:cNvCxnSpPr>
          <p:nvPr/>
        </p:nvCxnSpPr>
        <p:spPr>
          <a:xfrm rot="16200000" flipH="1">
            <a:off x="3429000" y="1257300"/>
            <a:ext cx="1905000" cy="48768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09600" y="19050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FF66"/>
                </a:solidFill>
              </a:rPr>
              <a:t>Tahapan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KEPUTUSAN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4800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VS</a:t>
            </a:r>
            <a:endParaRPr lang="en-US" sz="2800" b="1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Kerangka Rencana Usaha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905000"/>
            <a:ext cx="4572000" cy="44670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Ringkasan </a:t>
            </a:r>
            <a:r>
              <a:rPr lang="en-US" altLang="en-US" sz="2400" smtClean="0">
                <a:solidFill>
                  <a:schemeClr val="bg1"/>
                </a:solidFill>
              </a:rPr>
              <a:t>Pelaksanaan usaha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Deskripsi </a:t>
            </a:r>
            <a:r>
              <a:rPr lang="en-US" altLang="en-US" sz="2400" smtClean="0">
                <a:solidFill>
                  <a:schemeClr val="bg1"/>
                </a:solidFill>
              </a:rPr>
              <a:t>Usaha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Produk </a:t>
            </a:r>
            <a:r>
              <a:rPr lang="en-US" altLang="en-US" sz="2400" smtClean="0">
                <a:solidFill>
                  <a:schemeClr val="bg1"/>
                </a:solidFill>
              </a:rPr>
              <a:t>&amp; Jasa Yg dijual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Analisa </a:t>
            </a:r>
            <a:r>
              <a:rPr lang="en-US" altLang="en-US" sz="2400" smtClean="0">
                <a:solidFill>
                  <a:schemeClr val="bg1"/>
                </a:solidFill>
              </a:rPr>
              <a:t>pasar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Strategi </a:t>
            </a:r>
            <a:r>
              <a:rPr lang="en-US" altLang="en-US" sz="2400" smtClean="0">
                <a:solidFill>
                  <a:schemeClr val="bg1"/>
                </a:solidFill>
              </a:rPr>
              <a:t>pasar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Manajemen/pengelolaan</a:t>
            </a:r>
            <a:endParaRPr lang="en-US" altLang="en-US" sz="240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Operasi </a:t>
            </a:r>
            <a:r>
              <a:rPr lang="en-US" altLang="en-US" sz="2400" smtClean="0">
                <a:solidFill>
                  <a:schemeClr val="bg1"/>
                </a:solidFill>
              </a:rPr>
              <a:t>usaha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2400" smtClean="0">
                <a:solidFill>
                  <a:schemeClr val="bg1"/>
                </a:solidFill>
              </a:rPr>
              <a:t> Proyeksi </a:t>
            </a:r>
            <a:r>
              <a:rPr lang="en-US" altLang="en-US" sz="2400" smtClean="0">
                <a:solidFill>
                  <a:schemeClr val="bg1"/>
                </a:solidFill>
              </a:rPr>
              <a:t>Keuangan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066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Rencana </a:t>
            </a:r>
            <a:r>
              <a:rPr lang="en-US" sz="24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usaha </a:t>
            </a:r>
            <a:r>
              <a:rPr lang="en-US" sz="24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yang </a:t>
            </a:r>
            <a:r>
              <a:rPr lang="en-US" sz="24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baik perlu diadakan suatu </a:t>
            </a:r>
            <a:r>
              <a:rPr lang="en-US" sz="24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evaluasi </a:t>
            </a:r>
            <a:r>
              <a:rPr lang="en-US" sz="24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sebagai berikut ;</a:t>
            </a: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133600"/>
            <a:ext cx="3505200" cy="4154984"/>
          </a:xfrm>
          <a:prstGeom prst="rect">
            <a:avLst/>
          </a:prstGeom>
          <a:ln w="6350"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US" altLang="en-US" sz="2400" smtClean="0">
              <a:solidFill>
                <a:srgbClr val="FFFF66"/>
              </a:solidFill>
            </a:endParaRP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PROPOSAL</a:t>
            </a:r>
            <a:endParaRPr lang="en-US" altLang="en-US" sz="2400" smtClean="0">
              <a:solidFill>
                <a:srgbClr val="FFFF66"/>
              </a:solidFill>
            </a:endParaRPr>
          </a:p>
          <a:p>
            <a:pPr algn="ctr"/>
            <a:endParaRPr lang="en-US" altLang="en-US" sz="2400" smtClean="0">
              <a:solidFill>
                <a:srgbClr val="FFFF66"/>
              </a:solidFill>
            </a:endParaRP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DIAJUKAN KPD:</a:t>
            </a: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(Penyandang Dana)</a:t>
            </a: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Nama Pemilik</a:t>
            </a: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(Nama Perusahaan)</a:t>
            </a: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……………….</a:t>
            </a: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……………………..</a:t>
            </a:r>
          </a:p>
          <a:p>
            <a:pPr algn="ctr"/>
            <a:r>
              <a:rPr lang="en-US" altLang="en-US" sz="2400" smtClean="0">
                <a:solidFill>
                  <a:srgbClr val="FFFF66"/>
                </a:solidFill>
              </a:rPr>
              <a:t>Alamat &amp; </a:t>
            </a:r>
            <a:r>
              <a:rPr lang="en-US" altLang="en-US" sz="2400" smtClean="0">
                <a:solidFill>
                  <a:srgbClr val="FFFF66"/>
                </a:solidFill>
              </a:rPr>
              <a:t>Tel</a:t>
            </a:r>
            <a:r>
              <a:rPr lang="en-US" altLang="en-US" sz="2400" smtClean="0">
                <a:solidFill>
                  <a:srgbClr val="FFFF66"/>
                </a:solidFill>
              </a:rPr>
              <a:t>.</a:t>
            </a:r>
          </a:p>
          <a:p>
            <a:pPr algn="ctr"/>
            <a:endParaRPr lang="en-US" altLang="en-US" sz="240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Ringkasan Proyek </a:t>
            </a:r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62000" y="1447800"/>
            <a:ext cx="7848600" cy="83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DISKUSI RENCANA   BISNIS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685800" y="2057400"/>
          <a:ext cx="3971925" cy="4191000"/>
        </p:xfrm>
        <a:graphic>
          <a:graphicData uri="http://schemas.openxmlformats.org/presentationml/2006/ole">
            <p:oleObj spid="_x0000_s26626" name="Clip" r:id="rId3" imgW="4540250" imgH="3497263" progId="">
              <p:embed/>
            </p:oleObj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2057400"/>
            <a:ext cx="8001000" cy="42672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90000"/>
                </a:schemeClr>
              </a:gs>
              <a:gs pos="50000">
                <a:schemeClr val="bg2">
                  <a:lumMod val="90000"/>
                  <a:alpha val="90000"/>
                </a:schemeClr>
              </a:gs>
              <a:gs pos="8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</a:rPr>
              <a:t>Pendahuluan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</a:rPr>
              <a:t>Organisasi/Manajemen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</a:rPr>
              <a:t>Pemasaran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</a:rPr>
              <a:t>Teknik/Produksi/Operasi Usaha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</a:rPr>
              <a:t>Keuangan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ody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066800" y="152400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>
                <a:solidFill>
                  <a:srgbClr val="FFFFCC"/>
                </a:solidFill>
              </a:rPr>
              <a:t>TUGAS :   IDEA BISNIS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340108"/>
            <a:ext cx="8001000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/>
              <a:t>Buat</a:t>
            </a:r>
            <a:r>
              <a:rPr lang="en-US" sz="3200" dirty="0"/>
              <a:t> Idea </a:t>
            </a:r>
            <a:r>
              <a:rPr lang="en-US" sz="3200" dirty="0" err="1"/>
              <a:t>usaha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dikaji</a:t>
            </a:r>
            <a:r>
              <a:rPr lang="en-US" sz="3200" dirty="0"/>
              <a:t> (</a:t>
            </a:r>
            <a:r>
              <a:rPr lang="en-US" sz="3200" dirty="0" err="1"/>
              <a:t>pengamatan</a:t>
            </a:r>
            <a:r>
              <a:rPr lang="en-US" sz="3200" dirty="0"/>
              <a:t>)</a:t>
            </a:r>
          </a:p>
          <a:p>
            <a:pPr>
              <a:defRPr/>
            </a:pPr>
            <a:endParaRPr lang="en-US" sz="3200" dirty="0"/>
          </a:p>
          <a:p>
            <a:pPr marL="342900" indent="-342900">
              <a:buFontTx/>
              <a:buAutoNum type="arabicPeriod"/>
              <a:defRPr/>
            </a:pPr>
            <a:r>
              <a:rPr lang="en-US" sz="3200" dirty="0" err="1"/>
              <a:t>Jenis</a:t>
            </a:r>
            <a:r>
              <a:rPr lang="en-US" sz="3200" dirty="0"/>
              <a:t> Usaha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3200" dirty="0" err="1"/>
              <a:t>Lokasi</a:t>
            </a:r>
            <a:r>
              <a:rPr lang="en-US" sz="3200" dirty="0"/>
              <a:t> Usaha/Wilayah </a:t>
            </a:r>
            <a:r>
              <a:rPr lang="en-US" sz="3200" dirty="0" err="1"/>
              <a:t>usaha</a:t>
            </a:r>
            <a:endParaRPr lang="en-US" sz="3200" dirty="0"/>
          </a:p>
          <a:p>
            <a:pPr marL="342900" indent="-342900">
              <a:buFontTx/>
              <a:buAutoNum type="arabicPeriod"/>
              <a:defRPr/>
            </a:pPr>
            <a:r>
              <a:rPr lang="en-US" sz="3200" dirty="0" err="1"/>
              <a:t>Sasaran</a:t>
            </a:r>
            <a:r>
              <a:rPr lang="en-US" sz="3200" dirty="0"/>
              <a:t> &amp; Target</a:t>
            </a:r>
          </a:p>
          <a:p>
            <a:pPr>
              <a:defRPr/>
            </a:pPr>
            <a:endParaRPr lang="en-US" sz="3200" dirty="0"/>
          </a:p>
          <a:p>
            <a:pPr algn="just">
              <a:defRPr/>
            </a:pP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: </a:t>
            </a:r>
            <a:r>
              <a:rPr lang="en-US" sz="2800" dirty="0" err="1"/>
              <a:t>dikumpulkan</a:t>
            </a:r>
            <a:r>
              <a:rPr lang="en-US" sz="2800" dirty="0"/>
              <a:t>,  </a:t>
            </a:r>
            <a:r>
              <a:rPr lang="en-US" sz="2800" dirty="0" err="1"/>
              <a:t>diskusikan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presentasi</a:t>
            </a:r>
            <a:r>
              <a:rPr lang="en-US" sz="2800" dirty="0"/>
              <a:t> (power point)  di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berikutnya</a:t>
            </a:r>
            <a:r>
              <a:rPr lang="en-US" sz="2800" dirty="0"/>
              <a:t>. </a:t>
            </a:r>
            <a:r>
              <a:rPr lang="en-US" sz="2800" dirty="0" err="1"/>
              <a:t>Waktu</a:t>
            </a:r>
            <a:r>
              <a:rPr lang="en-US" sz="2800" dirty="0"/>
              <a:t> 15 </a:t>
            </a:r>
            <a:r>
              <a:rPr lang="en-US" sz="2800" dirty="0" err="1"/>
              <a:t>menit</a:t>
            </a:r>
            <a:r>
              <a:rPr lang="en-US" sz="2800" dirty="0"/>
              <a:t> </a:t>
            </a:r>
            <a:r>
              <a:rPr lang="en-US" sz="2800"/>
              <a:t>+ </a:t>
            </a:r>
            <a:r>
              <a:rPr lang="en-US" sz="2800" smtClean="0"/>
              <a:t>diskusi</a:t>
            </a:r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Prinsip Perencanaan Bisnis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724399"/>
          </a:xfrm>
        </p:spPr>
        <p:txBody>
          <a:bodyPr>
            <a:normAutofit lnSpcReduction="10000"/>
          </a:bodyPr>
          <a:lstStyle/>
          <a:p>
            <a:pPr marL="742950" indent="-742950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altLang="en-US" sz="3600" smtClean="0"/>
              <a:t>Pengertian Rencana Usaha</a:t>
            </a:r>
          </a:p>
          <a:p>
            <a:pPr marL="742950" indent="-742950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altLang="en-US" sz="3600" smtClean="0"/>
              <a:t>Tujuan Penyusunan Rencana Usaha</a:t>
            </a:r>
          </a:p>
          <a:p>
            <a:pPr marL="742950" indent="-742950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altLang="en-US" sz="3600" smtClean="0"/>
              <a:t>Kegunaan Rencana Usaha</a:t>
            </a:r>
          </a:p>
          <a:p>
            <a:pPr marL="742950" indent="-742950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altLang="en-US" sz="3600" smtClean="0"/>
              <a:t>Yang menggagalkan Rencana Usaha</a:t>
            </a:r>
            <a:endParaRPr lang="en-US" sz="360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 Rencana Usaha 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106487"/>
            <a:ext cx="8458200" cy="552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81000" marR="0" lvl="0" indent="-381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Dokumen tertulis yg disiapkan Calon Pengusaha yg berisi :</a:t>
            </a:r>
          </a:p>
          <a:p>
            <a:pPr marL="381000" marR="0" lvl="0" indent="-381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Status &amp; Perkiraan Usaha</a:t>
            </a:r>
          </a:p>
          <a:p>
            <a:pPr marL="381000" marR="0" lvl="0" indent="-3810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Seluruh Aspek2 Rencana Usaha Perusahaan yg akan dijalankan: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3200">
                <a:solidFill>
                  <a:schemeClr val="bg1"/>
                </a:solidFill>
              </a:rPr>
              <a:t>	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Legalitas &amp; Majemen,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3200">
                <a:solidFill>
                  <a:srgbClr val="FFFFCC"/>
                </a:solidFill>
              </a:rPr>
              <a:t>	P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emasaran,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3200">
                <a:solidFill>
                  <a:srgbClr val="FFFFCC"/>
                </a:solidFill>
              </a:rPr>
              <a:t>	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Produksi,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3200">
                <a:solidFill>
                  <a:srgbClr val="FFFFCC"/>
                </a:solidFill>
              </a:rPr>
              <a:t>	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Keuangan &amp;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en-US" altLang="en-US" sz="3200">
                <a:solidFill>
                  <a:srgbClr val="FFFFCC"/>
                </a:solidFill>
              </a:rPr>
              <a:t>	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Dampak</a:t>
            </a:r>
            <a:r>
              <a:rPr kumimoji="0" lang="en-US" altLang="en-US" sz="3200" b="0" i="0" u="none" strike="noStrike" kern="1200" cap="none" spc="0" normalizeH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ingkungan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Penyususan Rencana Usaha</a:t>
            </a:r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 flipH="1">
            <a:off x="914400" y="1524000"/>
            <a:ext cx="76962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Menghindari penanam modal yang sia-sia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altLang="en-US" sz="3200" b="0" i="1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Melihat prospek usaha yg baik </a:t>
            </a:r>
            <a:r>
              <a:rPr kumimoji="0" lang="en-US" altLang="en-US" sz="3200" b="0" i="1" u="sng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dimasa yang akan</a:t>
            </a: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datang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altLang="en-US" sz="3200" b="0" i="1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 </a:t>
            </a:r>
            <a:r>
              <a:rPr kumimoji="0" lang="en-US" altLang="en-US" sz="3200" b="0" i="1" u="sng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alat</a:t>
            </a: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kontrol atau kendali jalannya usaha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Gagalnya Rencanan Usaha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altLang="en-US" sz="2800" smtClean="0">
                <a:latin typeface="Candara" pitchFamily="34" charset="0"/>
              </a:rPr>
              <a:t>Pasar tidak jelas</a:t>
            </a:r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altLang="en-US" sz="2800" smtClean="0">
                <a:latin typeface="Candara" pitchFamily="34" charset="0"/>
              </a:rPr>
              <a:t>Jadwal untuk </a:t>
            </a:r>
            <a:r>
              <a:rPr lang="en-US" altLang="en-US" sz="2800" smtClean="0">
                <a:latin typeface="Candara" pitchFamily="34" charset="0"/>
              </a:rPr>
              <a:t>mencapai sasaran antara </a:t>
            </a:r>
            <a:r>
              <a:rPr lang="en-US" altLang="en-US" sz="2800" smtClean="0">
                <a:latin typeface="Candara" pitchFamily="34" charset="0"/>
              </a:rPr>
              <a:t>tidak </a:t>
            </a:r>
            <a:r>
              <a:rPr lang="en-US" altLang="en-US" sz="2800" smtClean="0">
                <a:latin typeface="Candara" pitchFamily="34" charset="0"/>
              </a:rPr>
              <a:t>jelas</a:t>
            </a:r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altLang="en-US" sz="2800" smtClean="0">
                <a:latin typeface="Candara" pitchFamily="34" charset="0"/>
              </a:rPr>
              <a:t>Prioritas usaha </a:t>
            </a:r>
            <a:r>
              <a:rPr lang="en-US" altLang="en-US" sz="2800" smtClean="0">
                <a:latin typeface="Candara" pitchFamily="34" charset="0"/>
              </a:rPr>
              <a:t>tidak </a:t>
            </a:r>
            <a:r>
              <a:rPr lang="en-US" altLang="en-US" sz="2800" smtClean="0">
                <a:latin typeface="Candara" pitchFamily="34" charset="0"/>
              </a:rPr>
              <a:t>ada dan jelas</a:t>
            </a:r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altLang="en-US" sz="2800" smtClean="0">
                <a:latin typeface="Candara" pitchFamily="34" charset="0"/>
              </a:rPr>
              <a:t>Tidak </a:t>
            </a:r>
            <a:r>
              <a:rPr lang="en-US" altLang="en-US" sz="2800" smtClean="0">
                <a:latin typeface="Candara" pitchFamily="34" charset="0"/>
              </a:rPr>
              <a:t>menunjukan kompetensi</a:t>
            </a:r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altLang="en-US" sz="2800" smtClean="0">
                <a:latin typeface="Candara" pitchFamily="34" charset="0"/>
              </a:rPr>
              <a:t>Menunda-nunda  </a:t>
            </a:r>
            <a:r>
              <a:rPr lang="en-US" altLang="en-US" sz="2800" smtClean="0">
                <a:latin typeface="Candara" pitchFamily="34" charset="0"/>
              </a:rPr>
              <a:t>langkah</a:t>
            </a:r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altLang="en-US" sz="2800" smtClean="0">
                <a:latin typeface="Candara" pitchFamily="34" charset="0"/>
              </a:rPr>
              <a:t>Takut resiko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2800" smtClean="0">
              <a:latin typeface="Candar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762000"/>
          </a:xfrm>
        </p:spPr>
        <p:txBody>
          <a:bodyPr>
            <a:normAutofit/>
          </a:bodyPr>
          <a:lstStyle/>
          <a:p>
            <a:r>
              <a:rPr lang="en-US" smtClean="0"/>
              <a:t>Rencana Usaha </a:t>
            </a:r>
            <a:r>
              <a:rPr lang="en-US" sz="2800" smtClean="0">
                <a:solidFill>
                  <a:srgbClr val="FFFFCC"/>
                </a:solidFill>
              </a:rPr>
              <a:t>(Studi Kelayakan Bisnis)</a:t>
            </a:r>
            <a:endParaRPr lang="en-US" sz="2800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524001"/>
            <a:ext cx="8001000" cy="83099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sv-SE" altLang="en-US" sz="2400" smtClean="0">
                <a:solidFill>
                  <a:prstClr val="white"/>
                </a:solidFill>
              </a:rPr>
              <a:t>			    </a:t>
            </a:r>
            <a:r>
              <a:rPr lang="sv-SE" altLang="en-US" sz="2400" i="1" smtClean="0">
                <a:solidFill>
                  <a:prstClr val="white"/>
                </a:solidFill>
              </a:rPr>
              <a:t>Hasil </a:t>
            </a:r>
            <a:r>
              <a:rPr lang="sv-SE" altLang="en-US" sz="2400" i="1" smtClean="0">
                <a:solidFill>
                  <a:prstClr val="white"/>
                </a:solidFill>
              </a:rPr>
              <a:t>studi kelayakan </a:t>
            </a:r>
            <a:r>
              <a:rPr lang="sv-SE" altLang="en-US" sz="2400" i="1" smtClean="0">
                <a:solidFill>
                  <a:prstClr val="white"/>
                </a:solidFill>
              </a:rPr>
              <a:t>bisnis </a:t>
            </a:r>
            <a:r>
              <a:rPr lang="sv-SE" altLang="en-US" sz="2400" i="1" smtClean="0">
                <a:solidFill>
                  <a:prstClr val="white"/>
                </a:solidFill>
              </a:rPr>
              <a:t>prinsipnya dapat digunakan </a:t>
            </a:r>
            <a:r>
              <a:rPr lang="sv-SE" altLang="en-US" sz="2400" i="1" smtClean="0">
                <a:solidFill>
                  <a:prstClr val="white"/>
                </a:solidFill>
              </a:rPr>
              <a:t>antara </a:t>
            </a:r>
            <a:r>
              <a:rPr lang="sv-SE" altLang="en-US" sz="2400" i="1" smtClean="0">
                <a:solidFill>
                  <a:prstClr val="white"/>
                </a:solidFill>
              </a:rPr>
              <a:t>lain ; </a:t>
            </a:r>
            <a:endParaRPr lang="en-US" sz="2400" i="1"/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2895600" cy="457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800000"/>
                </a:solidFill>
                <a:latin typeface="Candara" pitchFamily="34" charset="0"/>
              </a:rPr>
              <a:t>Kegunaan</a:t>
            </a:r>
            <a:endParaRPr lang="en-US" sz="28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" y="2638116"/>
            <a:ext cx="49418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 lvl="0" indent="-711200">
              <a:lnSpc>
                <a:spcPct val="80000"/>
              </a:lnSpc>
              <a:spcBef>
                <a:spcPct val="20000"/>
              </a:spcBef>
              <a:defRPr/>
            </a:pPr>
            <a:r>
              <a:rPr lang="sv-SE" altLang="en-US" sz="2400" b="1" smtClean="0">
                <a:solidFill>
                  <a:prstClr val="white"/>
                </a:solidFill>
              </a:rPr>
              <a:t>1. Merintis Usaha Baru</a:t>
            </a:r>
            <a:endParaRPr lang="sv-SE" altLang="en-US" sz="2400" smtClean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5840" y="2949714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en-US" sz="2000" smtClean="0">
                <a:solidFill>
                  <a:srgbClr val="FFFF66"/>
                </a:solidFill>
              </a:rPr>
              <a:t>Membuka toko, membangun pabrik, mendirikan perusahaan jasa, membuka usaha dagang, Pabrikan dll </a:t>
            </a:r>
            <a:endParaRPr lang="en-US" sz="2000">
              <a:solidFill>
                <a:srgbClr val="FFFF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" y="3711714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en-US" sz="2400" b="1" smtClean="0">
                <a:solidFill>
                  <a:prstClr val="white"/>
                </a:solidFill>
              </a:rPr>
              <a:t>2. Pengembangan usaha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05840" y="4092714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en-US" sz="2000" smtClean="0">
                <a:solidFill>
                  <a:srgbClr val="FFFF66"/>
                </a:solidFill>
              </a:rPr>
              <a:t>Menambah kapasitas pabrik, untuk memperluas skala &amp; cakupan usaha dsb. </a:t>
            </a:r>
            <a:endParaRPr lang="en-US" sz="2000">
              <a:solidFill>
                <a:srgbClr val="FFFF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" y="5007114"/>
            <a:ext cx="5486400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 lvl="0" indent="-711200">
              <a:lnSpc>
                <a:spcPct val="80000"/>
              </a:lnSpc>
              <a:spcBef>
                <a:spcPct val="20000"/>
              </a:spcBef>
              <a:defRPr/>
            </a:pPr>
            <a:r>
              <a:rPr lang="sv-SE" altLang="en-US" sz="2400" b="1" smtClean="0">
                <a:solidFill>
                  <a:prstClr val="white"/>
                </a:solidFill>
              </a:rPr>
              <a:t>3. Pemilihan </a:t>
            </a:r>
            <a:r>
              <a:rPr lang="sv-SE" altLang="en-US" sz="2400" b="1" smtClean="0">
                <a:solidFill>
                  <a:prstClr val="white"/>
                </a:solidFill>
              </a:rPr>
              <a:t>jenis usaha atau investasi</a:t>
            </a:r>
            <a:endParaRPr lang="sv-SE" altLang="en-US" sz="240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5840" y="5311914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v-SE" altLang="en-US" sz="2000" smtClean="0">
                <a:solidFill>
                  <a:srgbClr val="FFFF66"/>
                </a:solidFill>
              </a:rPr>
              <a:t> Jenis usaha (dagang, jasa, pabrikan atau perakitan)</a:t>
            </a:r>
          </a:p>
          <a:p>
            <a:pPr>
              <a:buFont typeface="Wingdings" pitchFamily="2" charset="2"/>
              <a:buChar char="ü"/>
            </a:pPr>
            <a:r>
              <a:rPr lang="sv-SE" sz="2000" smtClean="0">
                <a:solidFill>
                  <a:srgbClr val="FFFF66"/>
                </a:solidFill>
              </a:rPr>
              <a:t> Proyek (proyek A atau B)</a:t>
            </a:r>
            <a:endParaRPr lang="en-US" sz="20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762000"/>
          </a:xfrm>
        </p:spPr>
        <p:txBody>
          <a:bodyPr>
            <a:normAutofit/>
          </a:bodyPr>
          <a:lstStyle/>
          <a:p>
            <a:r>
              <a:rPr lang="en-US" smtClean="0"/>
              <a:t>Rencana Usaha </a:t>
            </a:r>
            <a:r>
              <a:rPr lang="en-US" sz="2800" smtClean="0">
                <a:solidFill>
                  <a:srgbClr val="FFFFCC"/>
                </a:solidFill>
              </a:rPr>
              <a:t>(Studi Kelayakan Bisnis)</a:t>
            </a:r>
            <a:endParaRPr lang="en-US" sz="2800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524001"/>
            <a:ext cx="8001000" cy="76944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sv-SE" altLang="en-US" sz="2400" smtClean="0">
                <a:solidFill>
                  <a:prstClr val="white"/>
                </a:solidFill>
              </a:rPr>
              <a:t>					     </a:t>
            </a:r>
            <a:r>
              <a:rPr lang="sv-SE" altLang="en-US" sz="2000" i="1" smtClean="0">
                <a:solidFill>
                  <a:prstClr val="white"/>
                </a:solidFill>
              </a:rPr>
              <a:t>P</a:t>
            </a:r>
            <a:r>
              <a:rPr lang="sv-SE" altLang="en-US" sz="2000" i="1" smtClean="0">
                <a:solidFill>
                  <a:prstClr val="white"/>
                </a:solidFill>
              </a:rPr>
              <a:t>ihak yang memerlukan dan berkepentingan dengan studi kelayakan usaha diantaranya;</a:t>
            </a:r>
            <a:endParaRPr lang="en-US" sz="2000" i="1"/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4800600" cy="457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800000"/>
                </a:solidFill>
                <a:latin typeface="Candara" pitchFamily="34" charset="0"/>
              </a:rPr>
              <a:t>Pihak Yang Berkepentingan</a:t>
            </a:r>
            <a:endParaRPr lang="en-US" sz="28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" y="2638116"/>
            <a:ext cx="49418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 lvl="0" indent="-711200">
              <a:lnSpc>
                <a:spcPct val="80000"/>
              </a:lnSpc>
              <a:spcBef>
                <a:spcPct val="20000"/>
              </a:spcBef>
              <a:defRPr/>
            </a:pPr>
            <a:r>
              <a:rPr lang="sv-SE" altLang="en-US" sz="2400" b="1" smtClean="0">
                <a:solidFill>
                  <a:srgbClr val="FFFFCC"/>
                </a:solidFill>
              </a:rPr>
              <a:t>1. </a:t>
            </a:r>
            <a:r>
              <a:rPr lang="en-US" altLang="en-US" sz="2400" b="1" smtClean="0">
                <a:solidFill>
                  <a:srgbClr val="FFFFCC"/>
                </a:solidFill>
              </a:rPr>
              <a:t>Pihak Wirausaha</a:t>
            </a:r>
            <a:endParaRPr lang="sv-SE" altLang="en-US" sz="2400" smtClean="0">
              <a:solidFill>
                <a:srgbClr val="FFFF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5840" y="2949714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en-US" sz="2000" i="1" smtClean="0">
                <a:solidFill>
                  <a:srgbClr val="FFFF66"/>
                </a:solidFill>
              </a:rPr>
              <a:t>Pemilik perusahaan</a:t>
            </a:r>
            <a:endParaRPr lang="en-US" sz="2000" i="1">
              <a:solidFill>
                <a:srgbClr val="FFFF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" y="3711714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en-US" sz="2400" b="1" smtClean="0">
                <a:solidFill>
                  <a:srgbClr val="FFFFCC"/>
                </a:solidFill>
              </a:rPr>
              <a:t>2. </a:t>
            </a:r>
            <a:r>
              <a:rPr lang="en-US" altLang="en-US" sz="2400" b="1" smtClean="0">
                <a:solidFill>
                  <a:srgbClr val="FFFFCC"/>
                </a:solidFill>
              </a:rPr>
              <a:t>Pihak </a:t>
            </a:r>
            <a:r>
              <a:rPr lang="en-US" altLang="en-US" sz="2400" b="1" smtClean="0">
                <a:solidFill>
                  <a:srgbClr val="FFFFCC"/>
                </a:solidFill>
              </a:rPr>
              <a:t>Investor</a:t>
            </a:r>
            <a:endParaRPr lang="en-US">
              <a:solidFill>
                <a:srgbClr val="FFFF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5840" y="4092714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en-US" sz="2000" i="1" smtClean="0">
                <a:solidFill>
                  <a:srgbClr val="FFFF66"/>
                </a:solidFill>
              </a:rPr>
              <a:t>Penyandang Dana (pihak Bank dll) </a:t>
            </a:r>
            <a:endParaRPr lang="en-US" sz="2000" i="1">
              <a:solidFill>
                <a:srgbClr val="FFFF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" y="5007114"/>
            <a:ext cx="7909560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v-SE" altLang="en-US" sz="2400" b="1" smtClean="0">
                <a:solidFill>
                  <a:srgbClr val="FFFFCC"/>
                </a:solidFill>
              </a:rPr>
              <a:t>3. </a:t>
            </a:r>
            <a:r>
              <a:rPr lang="en-US" altLang="en-US" sz="2400" b="1" smtClean="0">
                <a:solidFill>
                  <a:srgbClr val="FFFFCC"/>
                </a:solidFill>
              </a:rPr>
              <a:t>Pihak </a:t>
            </a:r>
            <a:r>
              <a:rPr lang="en-US" altLang="en-US" sz="2400" b="1" smtClean="0">
                <a:solidFill>
                  <a:srgbClr val="FFFFCC"/>
                </a:solidFill>
              </a:rPr>
              <a:t>Masyarakat dan Pemerintah</a:t>
            </a:r>
            <a:endParaRPr lang="sv-SE" altLang="en-US" sz="240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09600" y="2286000"/>
            <a:ext cx="8001000" cy="4114800"/>
          </a:xfrm>
          <a:prstGeom prst="rect">
            <a:avLst/>
          </a:prstGeom>
          <a:solidFill>
            <a:schemeClr val="bg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762000"/>
          </a:xfrm>
        </p:spPr>
        <p:txBody>
          <a:bodyPr>
            <a:normAutofit/>
          </a:bodyPr>
          <a:lstStyle/>
          <a:p>
            <a:r>
              <a:rPr lang="en-US" smtClean="0"/>
              <a:t>Rencana Usaha </a:t>
            </a:r>
            <a:r>
              <a:rPr lang="en-US" sz="2800" smtClean="0">
                <a:solidFill>
                  <a:srgbClr val="FFFFCC"/>
                </a:solidFill>
              </a:rPr>
              <a:t>(Studi Kelayakan Bisnis)</a:t>
            </a:r>
            <a:endParaRPr lang="en-US" sz="2800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524001"/>
            <a:ext cx="8001000" cy="634020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v-SE" altLang="en-US" sz="2400" smtClean="0">
                <a:solidFill>
                  <a:srgbClr val="FFFFCC"/>
                </a:solidFill>
              </a:rPr>
              <a:t>					</a:t>
            </a:r>
            <a:r>
              <a:rPr lang="fi-FI" altLang="en-US" sz="2000" i="1" smtClean="0">
                <a:solidFill>
                  <a:srgbClr val="FFFFCC"/>
                </a:solidFill>
              </a:rPr>
              <a:t>Berdasarkan tahapannya</a:t>
            </a:r>
            <a:r>
              <a:rPr lang="fi-FI" altLang="en-US" sz="2000" i="1" smtClean="0">
                <a:solidFill>
                  <a:srgbClr val="FFFFCC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r>
              <a:rPr lang="fi-FI" altLang="en-US" sz="2000" i="1" smtClean="0">
                <a:solidFill>
                  <a:srgbClr val="FFFFCC"/>
                </a:solidFill>
              </a:rPr>
              <a:t>RU/SKB </a:t>
            </a:r>
            <a:r>
              <a:rPr lang="fi-FI" altLang="en-US" sz="2000" i="1" smtClean="0">
                <a:solidFill>
                  <a:srgbClr val="FFFFCC"/>
                </a:solidFill>
              </a:rPr>
              <a:t>dapat dilakukan melalui langkah-langkah sebagai berikut;</a:t>
            </a:r>
            <a:endParaRPr lang="en-US" sz="2000" i="1">
              <a:solidFill>
                <a:srgbClr val="FFFF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4191000" cy="457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800000"/>
                </a:solidFill>
                <a:latin typeface="Candara" pitchFamily="34" charset="0"/>
              </a:rPr>
              <a:t>Tahapan Rencana Usaha</a:t>
            </a:r>
            <a:endParaRPr lang="en-US" sz="2800" b="1">
              <a:solidFill>
                <a:srgbClr val="800000"/>
              </a:solidFill>
              <a:latin typeface="Candara" pitchFamily="34" charset="0"/>
            </a:endParaRPr>
          </a:p>
        </p:txBody>
      </p:sp>
      <p:cxnSp>
        <p:nvCxnSpPr>
          <p:cNvPr id="19" name="Shape 18"/>
          <p:cNvCxnSpPr>
            <a:stCxn id="13" idx="3"/>
            <a:endCxn id="15" idx="2"/>
          </p:cNvCxnSpPr>
          <p:nvPr/>
        </p:nvCxnSpPr>
        <p:spPr>
          <a:xfrm flipV="1">
            <a:off x="3429000" y="5257800"/>
            <a:ext cx="342900" cy="571500"/>
          </a:xfrm>
          <a:prstGeom prst="bentConnector2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5" idx="3"/>
            <a:endCxn id="16" idx="2"/>
          </p:cNvCxnSpPr>
          <p:nvPr/>
        </p:nvCxnSpPr>
        <p:spPr>
          <a:xfrm flipV="1">
            <a:off x="5105400" y="4267200"/>
            <a:ext cx="342900" cy="571500"/>
          </a:xfrm>
          <a:prstGeom prst="bentConnector2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6" idx="3"/>
            <a:endCxn id="17" idx="2"/>
          </p:cNvCxnSpPr>
          <p:nvPr/>
        </p:nvCxnSpPr>
        <p:spPr>
          <a:xfrm flipV="1">
            <a:off x="6781800" y="3276600"/>
            <a:ext cx="342900" cy="571500"/>
          </a:xfrm>
          <a:prstGeom prst="bentConnector2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62000" y="54102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1B1A00"/>
                </a:solidFill>
              </a:rPr>
              <a:t>Penemuan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IDE / GAGASAN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38400" y="44196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1B1A00"/>
                </a:solidFill>
              </a:rPr>
              <a:t>Memformulasikan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TUJUAN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114800" y="34290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1B1A00"/>
                </a:solidFill>
              </a:rPr>
              <a:t>Tahapan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ANALISA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91200" y="24384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1B1A00"/>
                </a:solidFill>
              </a:rPr>
              <a:t>Tahapan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KEPUTUSAN</a:t>
            </a:r>
            <a:endParaRPr lang="en-US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animBg="1"/>
      <p:bldP spid="5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762000"/>
          </a:xfrm>
        </p:spPr>
        <p:txBody>
          <a:bodyPr>
            <a:normAutofit/>
          </a:bodyPr>
          <a:lstStyle/>
          <a:p>
            <a:r>
              <a:rPr lang="en-US" smtClean="0"/>
              <a:t>Rencana Usaha </a:t>
            </a:r>
            <a:r>
              <a:rPr lang="en-US" sz="2800" smtClean="0">
                <a:solidFill>
                  <a:srgbClr val="FFFFCC"/>
                </a:solidFill>
              </a:rPr>
              <a:t>(Studi Kelayakan Bisnis)</a:t>
            </a:r>
            <a:endParaRPr lang="en-US" sz="2800">
              <a:solidFill>
                <a:srgbClr val="FFFF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4191000" cy="457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800000"/>
                </a:solidFill>
                <a:latin typeface="Candara" pitchFamily="34" charset="0"/>
              </a:rPr>
              <a:t>Tahapan Rencana Usaha</a:t>
            </a:r>
            <a:endParaRPr lang="en-US" sz="2800" b="1">
              <a:solidFill>
                <a:srgbClr val="800000"/>
              </a:solidFill>
              <a:latin typeface="Candara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609600" y="2286000"/>
            <a:ext cx="8001000" cy="4114800"/>
            <a:chOff x="609600" y="2286000"/>
            <a:chExt cx="8001000" cy="4114800"/>
          </a:xfrm>
        </p:grpSpPr>
        <p:cxnSp>
          <p:nvCxnSpPr>
            <p:cNvPr id="19" name="Shape 18"/>
            <p:cNvCxnSpPr>
              <a:stCxn id="13" idx="3"/>
              <a:endCxn id="15" idx="2"/>
            </p:cNvCxnSpPr>
            <p:nvPr/>
          </p:nvCxnSpPr>
          <p:spPr>
            <a:xfrm flipV="1">
              <a:off x="3429000" y="52578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5" idx="3"/>
              <a:endCxn id="16" idx="2"/>
            </p:cNvCxnSpPr>
            <p:nvPr/>
          </p:nvCxnSpPr>
          <p:spPr>
            <a:xfrm flipV="1">
              <a:off x="5105400" y="42672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16" idx="3"/>
              <a:endCxn id="17" idx="2"/>
            </p:cNvCxnSpPr>
            <p:nvPr/>
          </p:nvCxnSpPr>
          <p:spPr>
            <a:xfrm flipV="1">
              <a:off x="6781800" y="3276600"/>
              <a:ext cx="342900" cy="571500"/>
            </a:xfrm>
            <a:prstGeom prst="bentConnector2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62000" y="54102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Penemuan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IDE / GAGASAN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438400" y="44196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Memformulasikan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TUJUAN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4800" y="34290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ANALISA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91200" y="2438400"/>
              <a:ext cx="26670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20000"/>
                  </a:srgbClr>
                </a:gs>
                <a:gs pos="64999">
                  <a:srgbClr val="F0EBD5">
                    <a:alpha val="20000"/>
                  </a:srgbClr>
                </a:gs>
                <a:gs pos="100000">
                  <a:srgbClr val="D1C39F">
                    <a:alpha val="20000"/>
                  </a:srgbClr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1B1A00"/>
                  </a:solidFill>
                </a:rPr>
                <a:t>Tahapan</a:t>
              </a:r>
            </a:p>
            <a:p>
              <a:pPr algn="ctr"/>
              <a:r>
                <a:rPr lang="en-US" sz="2400" b="1" smtClean="0">
                  <a:solidFill>
                    <a:srgbClr val="C00000"/>
                  </a:solidFill>
                </a:rPr>
                <a:t>KEPUTUSAN</a:t>
              </a:r>
              <a:endParaRPr 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9600" y="2286000"/>
              <a:ext cx="8001000" cy="4114800"/>
            </a:xfrm>
            <a:prstGeom prst="rect">
              <a:avLst/>
            </a:prstGeom>
            <a:gradFill>
              <a:gsLst>
                <a:gs pos="0">
                  <a:srgbClr val="FFEFD1">
                    <a:alpha val="85000"/>
                  </a:srgbClr>
                </a:gs>
                <a:gs pos="64999">
                  <a:srgbClr val="F0EBD5">
                    <a:alpha val="85000"/>
                  </a:srgbClr>
                </a:gs>
                <a:gs pos="100000">
                  <a:srgbClr val="D1C39F">
                    <a:alpha val="85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09600" y="1905000"/>
            <a:ext cx="2667000" cy="838200"/>
          </a:xfrm>
          <a:prstGeom prst="roundRect">
            <a:avLst/>
          </a:prstGeom>
          <a:gradFill>
            <a:gsLst>
              <a:gs pos="0">
                <a:srgbClr val="FFEFD1"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20000"/>
                </a:srgb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FF66"/>
                </a:solidFill>
              </a:rPr>
              <a:t>Penemuan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IDE / GAGASAN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609600" y="2286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i="1" smtClean="0"/>
              <a:t>	</a:t>
            </a:r>
            <a:r>
              <a:rPr lang="en-US" altLang="en-US" sz="2000" b="1" i="1" smtClean="0"/>
              <a:t>			</a:t>
            </a:r>
            <a:r>
              <a:rPr kumimoji="0" lang="en-US" altLang="en-US" sz="26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SUMBER-SUMBER IDE</a:t>
            </a:r>
          </a:p>
          <a:p>
            <a:pPr marL="3276600" lvl="6" indent="-533400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22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Koran, majalah bisnis, media elektronik dll</a:t>
            </a:r>
          </a:p>
          <a:p>
            <a:pPr marL="3276600" lvl="6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200" i="1" smtClean="0"/>
              <a:t>- </a:t>
            </a:r>
            <a:r>
              <a:rPr kumimoji="0" lang="en-US" altLang="en-US" sz="22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Melihat keberhasilan orang lain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1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Dirumuskan melalui: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en-US" altLang="en-US" sz="2200" b="1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Peluang dan kemampuan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smtClean="0"/>
              <a:t>	</a:t>
            </a: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(tingkat keberhasilan 75% : 25%)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2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 Ikut-ikutan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(tingkat keberhasilan 20% : 80%)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1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Sumber: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Pengamatan100 mitra binaan, Pusat studi UKM UIEU &amp; PT. Jasa Marga (Th 2002 sd. 2005), 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Wilayah Jabobabek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450</Words>
  <Application>Microsoft Office PowerPoint</Application>
  <PresentationFormat>On-screen Show (4:3)</PresentationFormat>
  <Paragraphs>176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Clip</vt:lpstr>
      <vt:lpstr>Rencana Usaha</vt:lpstr>
      <vt:lpstr>Prinsip Perencanaan Bisnis</vt:lpstr>
      <vt:lpstr>Pengertian Rencana Usaha </vt:lpstr>
      <vt:lpstr>Tujuan Penyususan Rencana Usaha</vt:lpstr>
      <vt:lpstr> Gagalnya Rencanan Usaha</vt:lpstr>
      <vt:lpstr>Rencana Usaha (Studi Kelayakan Bisnis)</vt:lpstr>
      <vt:lpstr>Rencana Usaha (Studi Kelayakan Bisnis)</vt:lpstr>
      <vt:lpstr>Rencana Usaha (Studi Kelayakan Bisnis)</vt:lpstr>
      <vt:lpstr>Rencana Usaha (Studi Kelayakan Bisnis)</vt:lpstr>
      <vt:lpstr>Rencana Usaha (Studi Kelayakan Bisnis)</vt:lpstr>
      <vt:lpstr>Rencana Usaha (Studi Kelayakan Bisnis)</vt:lpstr>
      <vt:lpstr>Rencana Usaha (Studi Kelayakan Bisnis)</vt:lpstr>
      <vt:lpstr>Kerangka Rencana Usaha</vt:lpstr>
      <vt:lpstr>Ringkasan Proyek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Merintis Usaha Baru</dc:title>
  <dc:creator>owner</dc:creator>
  <cp:lastModifiedBy>owner</cp:lastModifiedBy>
  <cp:revision>26</cp:revision>
  <dcterms:created xsi:type="dcterms:W3CDTF">2016-09-23T04:03:35Z</dcterms:created>
  <dcterms:modified xsi:type="dcterms:W3CDTF">2016-09-28T03:23:31Z</dcterms:modified>
</cp:coreProperties>
</file>