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28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464966-4474-4438-8B6E-8A096D609A72}" type="datetimeFigureOut">
              <a:rPr lang="id-ID" smtClean="0"/>
              <a:pPr/>
              <a:t>06/03/2016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237F66-0C18-4451-8292-EB60F0012D3A}"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TEORI</a:t>
            </a:r>
            <a:r>
              <a:rPr lang="id-ID" baseline="0" dirty="0" smtClean="0"/>
              <a:t> PRADIGMA</a:t>
            </a:r>
            <a:endParaRPr lang="id-ID" dirty="0"/>
          </a:p>
        </p:txBody>
      </p:sp>
      <p:sp>
        <p:nvSpPr>
          <p:cNvPr id="4" name="Slide Number Placeholder 3"/>
          <p:cNvSpPr>
            <a:spLocks noGrp="1"/>
          </p:cNvSpPr>
          <p:nvPr>
            <p:ph type="sldNum" sz="quarter" idx="10"/>
          </p:nvPr>
        </p:nvSpPr>
        <p:spPr/>
        <p:txBody>
          <a:bodyPr/>
          <a:lstStyle/>
          <a:p>
            <a:fld id="{B5237F66-0C18-4451-8292-EB60F0012D3A}" type="slidenum">
              <a:rPr lang="id-ID" smtClean="0"/>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TALCOTT PARSON:MASALAH YANG HEN</a:t>
            </a:r>
            <a:endParaRPr lang="id-ID" dirty="0"/>
          </a:p>
        </p:txBody>
      </p:sp>
      <p:sp>
        <p:nvSpPr>
          <p:cNvPr id="4" name="Slide Number Placeholder 3"/>
          <p:cNvSpPr>
            <a:spLocks noGrp="1"/>
          </p:cNvSpPr>
          <p:nvPr>
            <p:ph type="sldNum" sz="quarter" idx="10"/>
          </p:nvPr>
        </p:nvSpPr>
        <p:spPr/>
        <p:txBody>
          <a:bodyPr/>
          <a:lstStyle/>
          <a:p>
            <a:fld id="{B5237F66-0C18-4451-8292-EB60F0012D3A}" type="slidenum">
              <a:rPr lang="id-ID" smtClean="0"/>
              <a:pPr/>
              <a:t>4</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KLASSIFIKASI ATAS DASAR RAUNG LINGKUP</a:t>
            </a:r>
            <a:endParaRPr lang="id-ID" dirty="0"/>
          </a:p>
        </p:txBody>
      </p:sp>
      <p:sp>
        <p:nvSpPr>
          <p:cNvPr id="4" name="Slide Number Placeholder 3"/>
          <p:cNvSpPr>
            <a:spLocks noGrp="1"/>
          </p:cNvSpPr>
          <p:nvPr>
            <p:ph type="sldNum" sz="quarter" idx="10"/>
          </p:nvPr>
        </p:nvSpPr>
        <p:spPr/>
        <p:txBody>
          <a:bodyPr/>
          <a:lstStyle/>
          <a:p>
            <a:fld id="{B5237F66-0C18-4451-8292-EB60F0012D3A}" type="slidenum">
              <a:rPr lang="id-ID" smtClean="0"/>
              <a:pPr/>
              <a:t>6</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KLASSIFIKASI ATAS DASAR ALIRAN PEMIKIRAN</a:t>
            </a:r>
            <a:endParaRPr lang="id-ID" dirty="0"/>
          </a:p>
        </p:txBody>
      </p:sp>
      <p:sp>
        <p:nvSpPr>
          <p:cNvPr id="4" name="Slide Number Placeholder 3"/>
          <p:cNvSpPr>
            <a:spLocks noGrp="1"/>
          </p:cNvSpPr>
          <p:nvPr>
            <p:ph type="sldNum" sz="quarter" idx="10"/>
          </p:nvPr>
        </p:nvSpPr>
        <p:spPr/>
        <p:txBody>
          <a:bodyPr/>
          <a:lstStyle/>
          <a:p>
            <a:fld id="{B5237F66-0C18-4451-8292-EB60F0012D3A}" type="slidenum">
              <a:rPr lang="id-ID" smtClean="0"/>
              <a:pPr/>
              <a:t>7</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TOKOH MODERN:LEWIS</a:t>
            </a:r>
            <a:r>
              <a:rPr lang="id-ID" baseline="0" dirty="0" smtClean="0"/>
              <a:t> CORNER</a:t>
            </a:r>
            <a:endParaRPr lang="id-ID" dirty="0"/>
          </a:p>
        </p:txBody>
      </p:sp>
      <p:sp>
        <p:nvSpPr>
          <p:cNvPr id="4" name="Slide Number Placeholder 3"/>
          <p:cNvSpPr>
            <a:spLocks noGrp="1"/>
          </p:cNvSpPr>
          <p:nvPr>
            <p:ph type="sldNum" sz="quarter" idx="10"/>
          </p:nvPr>
        </p:nvSpPr>
        <p:spPr/>
        <p:txBody>
          <a:bodyPr/>
          <a:lstStyle/>
          <a:p>
            <a:fld id="{B5237F66-0C18-4451-8292-EB60F0012D3A}" type="slidenum">
              <a:rPr lang="id-ID" smtClean="0"/>
              <a:pPr/>
              <a:t>12</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TOKOH MODERN LEWIS CORNER</a:t>
            </a:r>
            <a:endParaRPr lang="id-ID" dirty="0"/>
          </a:p>
        </p:txBody>
      </p:sp>
      <p:sp>
        <p:nvSpPr>
          <p:cNvPr id="4" name="Slide Number Placeholder 3"/>
          <p:cNvSpPr>
            <a:spLocks noGrp="1"/>
          </p:cNvSpPr>
          <p:nvPr>
            <p:ph type="sldNum" sz="quarter" idx="10"/>
          </p:nvPr>
        </p:nvSpPr>
        <p:spPr/>
        <p:txBody>
          <a:bodyPr/>
          <a:lstStyle/>
          <a:p>
            <a:fld id="{B5237F66-0C18-4451-8292-EB60F0012D3A}" type="slidenum">
              <a:rPr lang="id-ID" smtClean="0"/>
              <a:pPr/>
              <a:t>13</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HUBUNGAN</a:t>
            </a:r>
            <a:endParaRPr lang="id-ID" dirty="0"/>
          </a:p>
        </p:txBody>
      </p:sp>
      <p:sp>
        <p:nvSpPr>
          <p:cNvPr id="4" name="Slide Number Placeholder 3"/>
          <p:cNvSpPr>
            <a:spLocks noGrp="1"/>
          </p:cNvSpPr>
          <p:nvPr>
            <p:ph type="sldNum" sz="quarter" idx="10"/>
          </p:nvPr>
        </p:nvSpPr>
        <p:spPr/>
        <p:txBody>
          <a:bodyPr/>
          <a:lstStyle/>
          <a:p>
            <a:fld id="{B5237F66-0C18-4451-8292-EB60F0012D3A}" type="slidenum">
              <a:rPr lang="id-ID" smtClean="0"/>
              <a:pPr/>
              <a:t>14</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INTERAKSIONISME KLASSIK</a:t>
            </a:r>
            <a:endParaRPr lang="id-ID" dirty="0"/>
          </a:p>
        </p:txBody>
      </p:sp>
      <p:sp>
        <p:nvSpPr>
          <p:cNvPr id="4" name="Slide Number Placeholder 3"/>
          <p:cNvSpPr>
            <a:spLocks noGrp="1"/>
          </p:cNvSpPr>
          <p:nvPr>
            <p:ph type="sldNum" sz="quarter" idx="10"/>
          </p:nvPr>
        </p:nvSpPr>
        <p:spPr/>
        <p:txBody>
          <a:bodyPr/>
          <a:lstStyle/>
          <a:p>
            <a:fld id="{B5237F66-0C18-4451-8292-EB60F0012D3A}" type="slidenum">
              <a:rPr lang="id-ID" smtClean="0"/>
              <a:pPr/>
              <a:t>19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SINTESA TORI</a:t>
            </a:r>
            <a:endParaRPr lang="id-ID" dirty="0"/>
          </a:p>
        </p:txBody>
      </p:sp>
      <p:sp>
        <p:nvSpPr>
          <p:cNvPr id="4" name="Slide Number Placeholder 3"/>
          <p:cNvSpPr>
            <a:spLocks noGrp="1"/>
          </p:cNvSpPr>
          <p:nvPr>
            <p:ph type="sldNum" sz="quarter" idx="10"/>
          </p:nvPr>
        </p:nvSpPr>
        <p:spPr/>
        <p:txBody>
          <a:bodyPr/>
          <a:lstStyle/>
          <a:p>
            <a:fld id="{B5237F66-0C18-4451-8292-EB60F0012D3A}" type="slidenum">
              <a:rPr lang="id-ID" smtClean="0"/>
              <a:pPr/>
              <a:t>27</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A3A486A-57E5-477A-A045-882298020BD7}" type="datetimeFigureOut">
              <a:rPr lang="id-ID" smtClean="0"/>
              <a:pPr/>
              <a:t>06/03/2016</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DF20647E-9EBB-47D6-A508-070B59F13427}" type="slidenum">
              <a:rPr lang="id-ID" smtClean="0"/>
              <a:pPr/>
              <a:t>‹#›</a:t>
            </a:fld>
            <a:endParaRPr lang="id-ID"/>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3A486A-57E5-477A-A045-882298020BD7}" type="datetimeFigureOut">
              <a:rPr lang="id-ID" smtClean="0"/>
              <a:pPr/>
              <a:t>06/03/2016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20647E-9EBB-47D6-A508-070B59F13427}" type="slidenum">
              <a:rPr lang="id-ID" smtClean="0"/>
              <a:pPr/>
              <a:t>‹#›</a:t>
            </a:fld>
            <a:endParaRPr lang="id-ID"/>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3A486A-57E5-477A-A045-882298020BD7}" type="datetimeFigureOut">
              <a:rPr lang="id-ID" smtClean="0"/>
              <a:pPr/>
              <a:t>06/03/2016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20647E-9EBB-47D6-A508-070B59F13427}" type="slidenum">
              <a:rPr lang="id-ID" smtClean="0"/>
              <a:pPr/>
              <a:t>‹#›</a:t>
            </a:fld>
            <a:endParaRPr lang="id-ID"/>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A3A486A-57E5-477A-A045-882298020BD7}" type="datetimeFigureOut">
              <a:rPr lang="id-ID" smtClean="0"/>
              <a:pPr/>
              <a:t>06/03/2016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20647E-9EBB-47D6-A508-070B59F13427}" type="slidenum">
              <a:rPr lang="id-ID" smtClean="0"/>
              <a:pPr/>
              <a:t>‹#›</a:t>
            </a:fld>
            <a:endParaRPr lang="id-ID"/>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A3A486A-57E5-477A-A045-882298020BD7}" type="datetimeFigureOut">
              <a:rPr lang="id-ID" smtClean="0"/>
              <a:pPr/>
              <a:t>06/03/2016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F20647E-9EBB-47D6-A508-070B59F13427}" type="slidenum">
              <a:rPr lang="id-ID" smtClean="0"/>
              <a:pPr/>
              <a:t>‹#›</a:t>
            </a:fld>
            <a:endParaRPr lang="id-ID"/>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3A486A-57E5-477A-A045-882298020BD7}" type="datetimeFigureOut">
              <a:rPr lang="id-ID" smtClean="0"/>
              <a:pPr/>
              <a:t>06/03/2016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F20647E-9EBB-47D6-A508-070B59F13427}" type="slidenum">
              <a:rPr lang="id-ID" smtClean="0"/>
              <a:pPr/>
              <a:t>‹#›</a:t>
            </a:fld>
            <a:endParaRPr lang="id-ID"/>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A3A486A-57E5-477A-A045-882298020BD7}" type="datetimeFigureOut">
              <a:rPr lang="id-ID" smtClean="0"/>
              <a:pPr/>
              <a:t>06/03/2016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F20647E-9EBB-47D6-A508-070B59F13427}" type="slidenum">
              <a:rPr lang="id-ID" smtClean="0"/>
              <a:pPr/>
              <a:t>‹#›</a:t>
            </a:fld>
            <a:endParaRPr lang="id-ID"/>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A3A486A-57E5-477A-A045-882298020BD7}" type="datetimeFigureOut">
              <a:rPr lang="id-ID" smtClean="0"/>
              <a:pPr/>
              <a:t>06/03/2016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F20647E-9EBB-47D6-A508-070B59F13427}" type="slidenum">
              <a:rPr lang="id-ID" smtClean="0"/>
              <a:pPr/>
              <a:t>‹#›</a:t>
            </a:fld>
            <a:endParaRPr lang="id-ID"/>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3A486A-57E5-477A-A045-882298020BD7}" type="datetimeFigureOut">
              <a:rPr lang="id-ID" smtClean="0"/>
              <a:pPr/>
              <a:t>06/03/2016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F20647E-9EBB-47D6-A508-070B59F13427}" type="slidenum">
              <a:rPr lang="id-ID" smtClean="0"/>
              <a:pPr/>
              <a:t>‹#›</a:t>
            </a:fld>
            <a:endParaRPr lang="id-ID"/>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A3A486A-57E5-477A-A045-882298020BD7}" type="datetimeFigureOut">
              <a:rPr lang="id-ID" smtClean="0"/>
              <a:pPr/>
              <a:t>06/03/2016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F20647E-9EBB-47D6-A508-070B59F13427}" type="slidenum">
              <a:rPr lang="id-ID" smtClean="0"/>
              <a:pPr/>
              <a:t>‹#›</a:t>
            </a:fld>
            <a:endParaRPr lang="id-ID"/>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A3A486A-57E5-477A-A045-882298020BD7}" type="datetimeFigureOut">
              <a:rPr lang="id-ID" smtClean="0"/>
              <a:pPr/>
              <a:t>06/03/2016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DF20647E-9EBB-47D6-A508-070B59F13427}"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A3A486A-57E5-477A-A045-882298020BD7}" type="datetimeFigureOut">
              <a:rPr lang="id-ID" smtClean="0"/>
              <a:pPr/>
              <a:t>06/03/2016</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20647E-9EBB-47D6-A508-070B59F13427}"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fade/>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smtClean="0"/>
              <a:t>TEORI TEORI SOSIOLOGI</a:t>
            </a:r>
            <a:endParaRPr lang="id-ID"/>
          </a:p>
        </p:txBody>
      </p:sp>
      <p:sp>
        <p:nvSpPr>
          <p:cNvPr id="3" name="Subtitle 2"/>
          <p:cNvSpPr>
            <a:spLocks noGrp="1"/>
          </p:cNvSpPr>
          <p:nvPr>
            <p:ph type="subTitle" idx="1"/>
          </p:nvPr>
        </p:nvSpPr>
        <p:spPr/>
        <p:txBody>
          <a:bodyPr/>
          <a:lstStyle/>
          <a:p>
            <a:endParaRPr lang="id-ID"/>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TOKOH FUNGSIONALISME MODERN</a:t>
            </a:r>
            <a:endParaRPr lang="id-ID" dirty="0"/>
          </a:p>
        </p:txBody>
      </p:sp>
      <p:sp>
        <p:nvSpPr>
          <p:cNvPr id="3" name="Content Placeholder 2"/>
          <p:cNvSpPr>
            <a:spLocks noGrp="1"/>
          </p:cNvSpPr>
          <p:nvPr>
            <p:ph idx="1"/>
          </p:nvPr>
        </p:nvSpPr>
        <p:spPr/>
        <p:txBody>
          <a:bodyPr/>
          <a:lstStyle/>
          <a:p>
            <a:r>
              <a:rPr lang="id-ID" dirty="0" smtClean="0"/>
              <a:t>TALCOTT PARSON:MENGEMBANGKAN ANALISIS FUNSIONAL ,DIA MENGURAIKAN BEBERAPA FUNGSI STRUKTUR SOIAL., DIGUNAKAN UMUK MEMECAHKAM MASALAH</a:t>
            </a:r>
            <a:r>
              <a:rPr lang="id-ID" dirty="0" smtClean="0">
                <a:sym typeface="Wingdings" pitchFamily="2" charset="2"/>
              </a:rPr>
              <a:t>1)ADAPTASI (2)PENCAPAIAN TUJUAN (3)INTEGRASI (4)PEMELIHARAAN POLA DAN (4)PENGENDALIAN KETEGANGAN</a:t>
            </a:r>
          </a:p>
          <a:p>
            <a:r>
              <a:rPr lang="id-ID" dirty="0" smtClean="0">
                <a:sym typeface="Wingdings" pitchFamily="2" charset="2"/>
              </a:rPr>
              <a:t>ROBERT K MERTON:M,EMPERKENALKAN KONSEF FUNGSI,DISFUNGSI,FUNGSI LATEN DAN FUNGSI MANIFEST</a:t>
            </a:r>
            <a:endParaRPr lang="id-ID" dirty="0" smtClean="0"/>
          </a:p>
          <a:p>
            <a:endParaRPr lang="id-ID"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TERI MAKROSOSIOLOGI (2) TEORI KONPLIK</a:t>
            </a:r>
            <a:endParaRPr lang="id-ID" dirty="0"/>
          </a:p>
        </p:txBody>
      </p:sp>
      <p:sp>
        <p:nvSpPr>
          <p:cNvPr id="3" name="Content Placeholder 2"/>
          <p:cNvSpPr>
            <a:spLocks noGrp="1"/>
          </p:cNvSpPr>
          <p:nvPr>
            <p:ph idx="1"/>
          </p:nvPr>
        </p:nvSpPr>
        <p:spPr/>
        <p:txBody>
          <a:bodyPr>
            <a:normAutofit fontScale="77500" lnSpcReduction="20000"/>
          </a:bodyPr>
          <a:lstStyle/>
          <a:p>
            <a:r>
              <a:rPr lang="id-ID" dirty="0" smtClean="0"/>
              <a:t>POKOK POKOK TEORI  KONFLIK (DAHREDORF):</a:t>
            </a:r>
          </a:p>
          <a:p>
            <a:pPr marL="514350" indent="-514350">
              <a:buFont typeface="+mj-lt"/>
              <a:buAutoNum type="arabicPeriod"/>
            </a:pPr>
            <a:r>
              <a:rPr lang="id-ID" dirty="0" smtClean="0"/>
              <a:t>SETIAP MASYARAKAT TUNDUK PADA PROSES PERUBAHAN ,PERUBAHAN ADA DIMANA MANA</a:t>
            </a:r>
          </a:p>
          <a:p>
            <a:pPr marL="514350" indent="-514350">
              <a:buFont typeface="+mj-lt"/>
              <a:buAutoNum type="arabicPeriod"/>
            </a:pPr>
            <a:r>
              <a:rPr lang="id-ID" dirty="0" smtClean="0"/>
              <a:t>DISENSUS DAN KONFLIK ADA DIMANA MANA</a:t>
            </a:r>
          </a:p>
          <a:p>
            <a:pPr marL="514350" indent="-514350">
              <a:buFont typeface="+mj-lt"/>
              <a:buAutoNum type="arabicPeriod"/>
            </a:pPr>
            <a:r>
              <a:rPr lang="id-ID" dirty="0" smtClean="0"/>
              <a:t>SETIAP UNSUR MASYAKATA MEMBERIKAN SUMBANGAN  PADA DISINTEGRASI  DAN PERUBAHAN MASYARAKAT</a:t>
            </a:r>
          </a:p>
          <a:p>
            <a:pPr marL="514350" indent="-514350">
              <a:buFont typeface="+mj-lt"/>
              <a:buAutoNum type="arabicPeriod"/>
            </a:pPr>
            <a:r>
              <a:rPr lang="id-ID" dirty="0" smtClean="0"/>
              <a:t>SETIAP MASYARAKAT ,DIDASARKAN PADA PAKSAAN BEBERAPA ORANG  ANGGOTA TERHADAP ANGGOTA LAIN</a:t>
            </a:r>
          </a:p>
          <a:p>
            <a:pPr marL="514350" indent="-514350">
              <a:buNone/>
            </a:pPr>
            <a:r>
              <a:rPr lang="id-ID" dirty="0" smtClean="0"/>
              <a:t>TOKOH AWAL KARL MARX:TEORI KELAS DAN ALIENASI (PENING KATAN PENGUASAAN MANUSIA TERHADA ALAM DAN ALIENA SI MANUSIA.)</a:t>
            </a:r>
          </a:p>
          <a:p>
            <a:pPr marL="514350" indent="-514350">
              <a:buNone/>
            </a:pPr>
            <a:r>
              <a:rPr lang="id-ID" dirty="0" smtClean="0"/>
              <a:t>TOKOH AWAL MAX WEBER:MEMBERIKAN SUMBANGAN TERHADAP  FUNGSIONALISME AWAL  TINDAKAN SOSIAL  MERUPAKAN DASR PENGEDMBANGAN TEORI INTERAKSIONIME SIMBOLIK  DAN PENGANUT  TEORI KONFLIK</a:t>
            </a:r>
          </a:p>
          <a:p>
            <a:pPr marL="514350" indent="-514350">
              <a:buFont typeface="+mj-lt"/>
              <a:buAutoNum type="arabicPeriod"/>
            </a:pPr>
            <a:endParaRPr lang="id-ID"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428604"/>
            <a:ext cx="8429684" cy="6463308"/>
          </a:xfrm>
          <a:prstGeom prst="rect">
            <a:avLst/>
          </a:prstGeom>
        </p:spPr>
        <p:txBody>
          <a:bodyPr wrap="square">
            <a:spAutoFit/>
          </a:bodyPr>
          <a:lstStyle/>
          <a:p>
            <a:r>
              <a:rPr lang="id-ID" dirty="0" smtClean="0"/>
              <a:t>TOKOH MODERN:RALF DAHREENDORF (MENOLAK PANDANGAN KARL MARX):</a:t>
            </a:r>
          </a:p>
          <a:p>
            <a:pPr marL="342900" indent="-342900">
              <a:buFont typeface="+mj-lt"/>
              <a:buAutoNum type="arabicPeriod"/>
            </a:pPr>
            <a:r>
              <a:rPr lang="id-ID" dirty="0" smtClean="0"/>
              <a:t>PERUBAHAN SOSIAL TIDAK HANYA DATANG DARI DALAM  DAPAT JUGA DARI LUAR</a:t>
            </a:r>
          </a:p>
          <a:p>
            <a:pPr marL="342900" indent="-342900">
              <a:buFont typeface="+mj-lt"/>
              <a:buAutoNum type="arabicPeriod"/>
            </a:pPr>
            <a:r>
              <a:rPr lang="id-ID" dirty="0" smtClean="0"/>
              <a:t>PERUBAHAN DARI DALAM TIDAK SELALU DISEBABKAN KONFLIK SOSIAL</a:t>
            </a:r>
          </a:p>
          <a:p>
            <a:pPr marL="342900" indent="-342900">
              <a:buFont typeface="+mj-lt"/>
              <a:buAutoNum type="arabicPeriod"/>
            </a:pPr>
            <a:r>
              <a:rPr lang="id-ID" dirty="0" smtClean="0"/>
              <a:t>DISAMPING KONFLIK KELAS ADA JUGA KONFLIK  SOSIAL DALAM BENMTUK LAIN</a:t>
            </a:r>
          </a:p>
          <a:p>
            <a:pPr marL="342900" indent="-342900">
              <a:buFont typeface="+mj-lt"/>
              <a:buAutoNum type="arabicPeriod"/>
            </a:pPr>
            <a:r>
              <a:rPr lang="id-ID" dirty="0" smtClean="0"/>
              <a:t>PERUBAHAN SOSIAL DAPAT TERJADI TANPA REVOLUSI.</a:t>
            </a:r>
          </a:p>
          <a:p>
            <a:pPr marL="342900" indent="-342900">
              <a:buFont typeface="+mj-lt"/>
              <a:buAutoNum type="arabicPeriod"/>
            </a:pPr>
            <a:r>
              <a:rPr lang="id-ID" dirty="0" smtClean="0"/>
              <a:t>KELAS KELAS SOSIAL  TIDAK SELALU TERLIBAT DALAM KONFLIK</a:t>
            </a:r>
          </a:p>
          <a:p>
            <a:pPr marL="342900" indent="-342900">
              <a:buFont typeface="+mj-lt"/>
              <a:buAutoNum type="arabicPeriod"/>
            </a:pPr>
            <a:r>
              <a:rPr lang="id-ID" dirty="0" smtClean="0"/>
              <a:t>KEKUASAAN POLITI SELALU MENGIKUTI KEKUASAAN DI BIDANG INDUSTRI </a:t>
            </a:r>
          </a:p>
          <a:p>
            <a:pPr marL="342900" indent="-342900"/>
            <a:endParaRPr lang="id-ID" dirty="0" smtClean="0"/>
          </a:p>
          <a:p>
            <a:pPr marL="342900" indent="-342900"/>
            <a:r>
              <a:rPr lang="id-ID" dirty="0" smtClean="0"/>
              <a:t>TEORI KONFIK:</a:t>
            </a:r>
          </a:p>
          <a:p>
            <a:pPr marL="342900" indent="-342900">
              <a:buFont typeface="+mj-lt"/>
              <a:buAutoNum type="arabicPeriod"/>
            </a:pPr>
            <a:r>
              <a:rPr lang="id-ID" dirty="0" smtClean="0"/>
              <a:t>DOMINASI PIHAK SATU ATAS PIHAK LAIN ATAS DASAR KEKUASAAN</a:t>
            </a:r>
          </a:p>
          <a:p>
            <a:pPr marL="342900" indent="-342900">
              <a:buFont typeface="+mj-lt"/>
              <a:buAutoNum type="arabicPeriod"/>
            </a:pPr>
            <a:r>
              <a:rPr lang="id-ID" dirty="0" smtClean="0"/>
              <a:t>DOMINASI YANG DITERMA DAN DIAKUI OLEH PIHAK YANG DIDOMINASI</a:t>
            </a:r>
          </a:p>
          <a:p>
            <a:pPr marL="342900" indent="-342900">
              <a:buFont typeface="+mj-lt"/>
              <a:buAutoNum type="arabicPeriod"/>
            </a:pPr>
            <a:r>
              <a:rPr lang="id-ID" dirty="0" smtClean="0"/>
              <a:t>ASOSIASI YANG DIKORDAINASI SECARA PAKASA</a:t>
            </a:r>
          </a:p>
          <a:p>
            <a:pPr marL="342900" indent="-342900">
              <a:buFont typeface="+mj-lt"/>
              <a:buAutoNum type="arabicPeriod"/>
            </a:pPr>
            <a:r>
              <a:rPr lang="id-ID" dirty="0" smtClean="0"/>
              <a:t>DALAM ASOSIASI AKAN TERJADI POLARISASI DAN KONFLIK</a:t>
            </a:r>
          </a:p>
          <a:p>
            <a:pPr marL="342900" indent="-342900">
              <a:buFont typeface="+mj-lt"/>
              <a:buAutoNum type="arabicPeriod"/>
            </a:pPr>
            <a:r>
              <a:rPr lang="id-ID" dirty="0" smtClean="0"/>
              <a:t>PIHAK YANG BERKUASA BERKEPENTINGAN UNTUK MEMPERTAHANKAN KEKEUASAAN</a:t>
            </a:r>
          </a:p>
          <a:p>
            <a:pPr marL="342900" indent="-342900">
              <a:buFont typeface="+mj-lt"/>
              <a:buAutoNum type="arabicPeriod"/>
            </a:pPr>
            <a:r>
              <a:rPr lang="id-ID" dirty="0" smtClean="0"/>
              <a:t>PIHAK YANG DIKUASAI BERKEPENTINGAN UNTUK MEMEPEROLEH  KEKUASAAN.</a:t>
            </a:r>
          </a:p>
          <a:p>
            <a:pPr marL="342900" indent="-342900">
              <a:buFont typeface="+mj-lt"/>
              <a:buAutoNum type="arabicPeriod"/>
            </a:pPr>
            <a:r>
              <a:rPr lang="id-ID" dirty="0" smtClean="0"/>
              <a:t>KEBERHASILAN KELOMPOK YANG DIKUASAI MEMPEROLEH KEKUASAAN AKAN  MENMJADI SUMBER PERUBAHAN SOSIAL</a:t>
            </a:r>
            <a:endParaRPr lang="id-ID"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714356"/>
            <a:ext cx="8143932" cy="4524315"/>
          </a:xfrm>
          <a:prstGeom prst="rect">
            <a:avLst/>
          </a:prstGeom>
        </p:spPr>
        <p:txBody>
          <a:bodyPr wrap="square">
            <a:spAutoFit/>
          </a:bodyPr>
          <a:lstStyle/>
          <a:p>
            <a:r>
              <a:rPr lang="id-ID" dirty="0" smtClean="0"/>
              <a:t>TOKOH MODERN LEWIS COSER:</a:t>
            </a:r>
          </a:p>
          <a:p>
            <a:r>
              <a:rPr lang="id-ID" dirty="0" smtClean="0"/>
              <a:t>KONPLIK  ADALAH PERJUANGAN MENGENAI NILAI DAN TUNTUTAN ATAS STATUS ,KEKUASAAN DAN SUMBER DAYA YANG BERSIFAT LANGKA  DENGAN MAKSUD MENEETRALKAN ,MENCEDERAI DAN MELENYAPKAN LAWAN.</a:t>
            </a:r>
          </a:p>
          <a:p>
            <a:pPr>
              <a:buFont typeface="Arial" pitchFamily="34" charset="0"/>
              <a:buChar char="•"/>
            </a:pPr>
            <a:r>
              <a:rPr lang="id-ID" dirty="0" smtClean="0"/>
              <a:t>CONPLICT  BINDS  ANTAGONIS:KELOMPOK YANG MEMPUNYAI KEPENTINGAN YANG BERLAINAN  ATAU BAHKAN BERTENTANGAN  AKAN BERSATU JIKA MENGHADAPI MUSUH BERSAMA.</a:t>
            </a:r>
          </a:p>
          <a:p>
            <a:endParaRPr lang="id-ID" dirty="0" smtClean="0"/>
          </a:p>
          <a:p>
            <a:pPr>
              <a:buFont typeface="Arial" pitchFamily="34" charset="0"/>
              <a:buChar char="•"/>
            </a:pPr>
            <a:r>
              <a:rPr lang="id-ID" dirty="0" smtClean="0"/>
              <a:t>FUNGSI POSITIF KONFLIK YAITU:DAMPAK YANG MENGAKIBATKAN PENINGKATAN DALAM ADAPTASI  HUBUNGAN SOSIAL ATAU KELOMPOK TERTENTU.</a:t>
            </a:r>
          </a:p>
          <a:p>
            <a:r>
              <a:rPr lang="id-ID" dirty="0" smtClean="0"/>
              <a:t>KASUS DIATAS MENCERMINKAN BAHWA AZAZ PERTUKARAN  DALAM HUNGAN ANTAR MANUSIA ,MENJADI DASAR UNTUK MENGEMBANGKAN ADA TIDAKNYA  HUBUNGAN SOSIAL</a:t>
            </a:r>
          </a:p>
          <a:p>
            <a:endParaRPr lang="id-ID"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TEORI MIKROSOSIOLOGI (1) TEORI PERTUKARAN</a:t>
            </a:r>
            <a:endParaRPr lang="id-ID" dirty="0"/>
          </a:p>
        </p:txBody>
      </p:sp>
      <p:sp>
        <p:nvSpPr>
          <p:cNvPr id="3" name="Rectangle 2"/>
          <p:cNvSpPr/>
          <p:nvPr/>
        </p:nvSpPr>
        <p:spPr>
          <a:xfrm>
            <a:off x="500035" y="1928802"/>
            <a:ext cx="8501121" cy="3693319"/>
          </a:xfrm>
          <a:prstGeom prst="rect">
            <a:avLst/>
          </a:prstGeom>
        </p:spPr>
        <p:txBody>
          <a:bodyPr wrap="square">
            <a:spAutoFit/>
          </a:bodyPr>
          <a:lstStyle/>
          <a:p>
            <a:r>
              <a:rPr lang="id-ID" dirty="0" smtClean="0"/>
              <a:t>HUBUNGAN ANATARA DUA ORANG KEKASIH  RENGGANG AKHIRNYA PUTUS</a:t>
            </a:r>
          </a:p>
          <a:p>
            <a:r>
              <a:rPr lang="id-ID" dirty="0" smtClean="0"/>
              <a:t>TATAKALA SALAH SEORANG DIPINDAHKAN KEDAERAH LAIN ,SEHINGGA BIAYA KOMUNIKASIMENJADI SANGAT MAHAL.SEORANG DERMAWAN MEMBERIKAN SUMBANGAN SECARA BERKALA DALAM JUMLAH BESAR,YAYASAN AMAL  SECARA BERKALA MENGUCAPKAN TERIMA KASIH SECARA TERBUKA  DIMUKA UMUM,NAMUN SUMBANGAN DIHENTIKAN TATKALA PENYUMBANG MERASA PIHAK YAYASAN KURANG MEMPERLIHATKAN RASA TERIMA KASIH MEREKA., SEORANG SISWA BELAJAR DENGAN GIAT DAN RAJIN KARENA ORANG TUANYA  SELALU MEMUJI PRESTASINYA,SEDANGKAN SISWA YANG LAIN ENGGAN BELAJAR KARENA TERUS MENERUS DRITIK OLEH ORANG TAUANYA.PELANGGARAN LALU LINTA AKAN BERKURANG JIKA SIPELANGGAR DITAHAN DAN DIHUKUM  DENDA TINGGI ATAU KURUNGAN </a:t>
            </a:r>
            <a:endParaRPr lang="id-ID"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PERTUKARAN TURNER</a:t>
            </a:r>
            <a:endParaRPr lang="id-ID"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id-ID" dirty="0" smtClean="0"/>
              <a:t>MANUSIA SELALU BERUSAHA MENCARI KEUNTUNGAN  DALAM TRANSAKSI SOSIALNYA DENGAN MANUSIA LAIN</a:t>
            </a:r>
          </a:p>
          <a:p>
            <a:pPr marL="514350" indent="-514350">
              <a:buFont typeface="+mj-lt"/>
              <a:buAutoNum type="arabicPeriod"/>
            </a:pPr>
            <a:r>
              <a:rPr lang="id-ID" dirty="0" smtClean="0"/>
              <a:t>DALAM MELAKUKAN TRANSAKSINYA MANUSIA MEMPERHITUNGKAN UNTUNG RUGI</a:t>
            </a:r>
          </a:p>
          <a:p>
            <a:pPr marL="514350" indent="-514350">
              <a:buFont typeface="+mj-lt"/>
              <a:buAutoNum type="arabicPeriod"/>
            </a:pPr>
            <a:r>
              <a:rPr lang="id-ID" dirty="0" smtClean="0"/>
              <a:t>MANUSIA CENDERUNG MENYADARI BERBAGAI ALTERNATIF YANG TERSEDIA BAGINYA</a:t>
            </a:r>
          </a:p>
          <a:p>
            <a:pPr marL="514350" indent="-514350">
              <a:buFont typeface="+mj-lt"/>
              <a:buAutoNum type="arabicPeriod"/>
            </a:pPr>
            <a:r>
              <a:rPr lang="id-ID" dirty="0" smtClean="0"/>
              <a:t>MANUSIA BERSAING SATU DENGAN YANG LAIN</a:t>
            </a:r>
          </a:p>
          <a:p>
            <a:pPr marL="514350" indent="-514350">
              <a:buFont typeface="+mj-lt"/>
              <a:buAutoNum type="arabicPeriod"/>
            </a:pPr>
            <a:r>
              <a:rPr lang="id-ID" dirty="0" smtClean="0"/>
              <a:t>HUBUNGAN PERTUKARAN SECARA UMUM ANTAR INDIVIDU BERLANGSUNG DALAM HAMPIR SEMUA  KONTEKS SOSIAL</a:t>
            </a:r>
          </a:p>
          <a:p>
            <a:pPr marL="514350" indent="-514350">
              <a:buFont typeface="+mj-lt"/>
              <a:buAutoNum type="arabicPeriod"/>
            </a:pPr>
            <a:r>
              <a:rPr lang="id-ID" dirty="0" smtClean="0"/>
              <a:t>INDIVIDUPUN MEMPERTUKARKAN BERBAGAI KOMODITAS  TAK BERWUJUDA SEDPERTI BARANG DAN JASA </a:t>
            </a:r>
          </a:p>
          <a:p>
            <a:pPr marL="514350" indent="-514350">
              <a:buFont typeface="+mj-lt"/>
              <a:buAutoNum type="arabicPeriod"/>
            </a:pPr>
            <a:endParaRPr lang="id-ID"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PERTUKARAN KLASSIK</a:t>
            </a:r>
            <a:endParaRPr lang="id-ID" dirty="0"/>
          </a:p>
        </p:txBody>
      </p:sp>
      <p:sp>
        <p:nvSpPr>
          <p:cNvPr id="3" name="Content Placeholder 2"/>
          <p:cNvSpPr>
            <a:spLocks noGrp="1"/>
          </p:cNvSpPr>
          <p:nvPr>
            <p:ph idx="1"/>
          </p:nvPr>
        </p:nvSpPr>
        <p:spPr/>
        <p:txBody>
          <a:bodyPr>
            <a:normAutofit lnSpcReduction="10000"/>
          </a:bodyPr>
          <a:lstStyle/>
          <a:p>
            <a:r>
              <a:rPr lang="id-ID" dirty="0" smtClean="0"/>
              <a:t>BENTHAM:EXCHANGE THEORY::PRINSIK KEMANFAATNAN (UTILITY);BAIK JIKA MEMBERI MANPAAT (MEMBERI KESENANGAN),BURUK  BIL </a:t>
            </a:r>
            <a:r>
              <a:rPr lang="en-GB" dirty="0" smtClean="0"/>
              <a:t>A </a:t>
            </a:r>
            <a:r>
              <a:rPr lang="id-ID" dirty="0" smtClean="0"/>
              <a:t>TINDAKAN TERSEBUT MENIMBULKAN PENDERITAAN,BURUK,TIDAK ADIL DAN TIDAK BERMORAL.</a:t>
            </a:r>
          </a:p>
          <a:p>
            <a:r>
              <a:rPr lang="id-ID" dirty="0" smtClean="0"/>
              <a:t>MALINOWSKI:MANUSIA ADALAH MAHLUK YANG MENCARI KEUNTUNGAN DAN MENGHINDARI BIAYA (COST).</a:t>
            </a:r>
          </a:p>
          <a:p>
            <a:r>
              <a:rPr lang="id-ID" dirty="0" smtClean="0"/>
              <a:t>BERGESER DARI KOMODITAS KE NON KOMODITAS SEPERTI PERASAAN,JASA DSB</a:t>
            </a:r>
            <a:endParaRPr lang="id-ID"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TEORI PERTUKARAN MODERN</a:t>
            </a:r>
            <a:endParaRPr lang="id-ID"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id-ID" dirty="0" smtClean="0"/>
              <a:t>GEDORGE C HOMANS:</a:t>
            </a:r>
          </a:p>
          <a:p>
            <a:r>
              <a:rPr lang="id-ID" dirty="0" smtClean="0"/>
              <a:t>PERTUKARAN YANG BERULANG ULANG  MENDASARI HUBUNGAN SOSIAL  YANG BERKESINAMBUNGAN  ANTARA ORANG TERTENTU.</a:t>
            </a:r>
          </a:p>
          <a:p>
            <a:r>
              <a:rPr lang="id-ID" dirty="0" smtClean="0"/>
              <a:t>SEORANG AKAN CENDERUNG MELAKUKAN KEGIATAN MANAKALA TINDAKAN TERSEBUT SERING DISERTAI IMBALAN.</a:t>
            </a:r>
          </a:p>
          <a:p>
            <a:r>
              <a:rPr lang="id-ID" dirty="0" smtClean="0"/>
              <a:t>DARI PRIOSES PERTUKARAN ITULAH TIMBUL ORGANISASI SOSIAL.</a:t>
            </a:r>
          </a:p>
          <a:p>
            <a:pPr marL="514350" indent="-514350">
              <a:buFont typeface="+mj-lt"/>
              <a:buAutoNum type="arabicPeriod" startAt="2"/>
            </a:pPr>
            <a:r>
              <a:rPr lang="id-ID" dirty="0" smtClean="0"/>
              <a:t>PETER BLAU:MENJEMBATANI ANTAR MIKRO DAN MAKRO</a:t>
            </a:r>
            <a:endParaRPr lang="id-ID"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TEORI MIKROSOSIOLOGI (2) INTERAKSIONISME SIMBOLIK</a:t>
            </a:r>
            <a:endParaRPr lang="id-ID" dirty="0"/>
          </a:p>
        </p:txBody>
      </p:sp>
      <p:sp>
        <p:nvSpPr>
          <p:cNvPr id="3" name="Content Placeholder 2"/>
          <p:cNvSpPr>
            <a:spLocks noGrp="1"/>
          </p:cNvSpPr>
          <p:nvPr>
            <p:ph idx="1"/>
          </p:nvPr>
        </p:nvSpPr>
        <p:spPr/>
        <p:txBody>
          <a:bodyPr>
            <a:normAutofit fontScale="70000" lnSpcReduction="20000"/>
          </a:bodyPr>
          <a:lstStyle/>
          <a:p>
            <a:endParaRPr lang="id-ID" dirty="0" smtClean="0"/>
          </a:p>
          <a:p>
            <a:pPr marL="514350" indent="-514350" algn="just">
              <a:buFont typeface="+mj-lt"/>
              <a:buAutoNum type="arabicPeriod"/>
            </a:pPr>
            <a:r>
              <a:rPr lang="id-ID" dirty="0" smtClean="0"/>
              <a:t>MANUSIA  MERUPAKAN MAHLUK YANG MEMPU MENCIPTA KAN DAN MEENGGUNAKAN SIMBOL</a:t>
            </a:r>
          </a:p>
          <a:p>
            <a:pPr marL="514350" indent="-514350" algn="just">
              <a:buFont typeface="+mj-lt"/>
              <a:buAutoNum type="arabicPeriod"/>
            </a:pPr>
            <a:r>
              <a:rPr lang="id-ID" dirty="0" smtClean="0"/>
              <a:t>MANUSIA MEMAKAI SIMBOL UNTUK SALING BERKOMUNIKASI</a:t>
            </a:r>
          </a:p>
          <a:p>
            <a:pPr marL="514350" indent="-514350" algn="just">
              <a:buFont typeface="+mj-lt"/>
              <a:buAutoNum type="arabicPeriod"/>
            </a:pPr>
            <a:r>
              <a:rPr lang="id-ID" dirty="0" smtClean="0"/>
              <a:t>MANUSIA BERKOMUNIKASI MELALUI PENGAMBILAN PERAN (ROLE TAKING)</a:t>
            </a:r>
          </a:p>
          <a:p>
            <a:pPr marL="514350" indent="-514350" algn="just">
              <a:buFont typeface="+mj-lt"/>
              <a:buAutoNum type="arabicPeriod"/>
            </a:pPr>
            <a:r>
              <a:rPr lang="id-ID" dirty="0" smtClean="0"/>
              <a:t>MASYARAKAT,TERCIPTA,BERTAHAN DAN BERUBAH  BERDASARKAN KEMAMPUAN MANUSIA UNTUK  BERPIKIR,MENDEFINISIKAN,RENU NGANDAN EVALUASI</a:t>
            </a:r>
          </a:p>
          <a:p>
            <a:pPr marL="514350" indent="-514350" algn="just">
              <a:buNone/>
            </a:pPr>
            <a:r>
              <a:rPr lang="id-ID" dirty="0" smtClean="0"/>
              <a:t>GEORGE SIMMEL:MUNCUL DAN BERKEMBANGNYA KPRIBADIAN  SESEORANG TERGANTUNG PADA JARINGAN HUBUNGAN SOSIAL(WEB OF GROUP AFFILIATIONS) YANG DIMILIKINYA YAITU  PADA KEANGGOTAAN KELOMPOKNYA.</a:t>
            </a:r>
          </a:p>
          <a:p>
            <a:pPr algn="just">
              <a:buNone/>
            </a:pPr>
            <a:r>
              <a:rPr lang="id-ID" dirty="0" smtClean="0"/>
              <a:t>MAX WEBER:SOSIOLOGI ADALAH ILMU YANG BERUSAHA MEMEHAMI TINDAKAN SOSIAL  DAN MENDEFINISIKAN  DAN MEMBAHAS KONSEP DASR YANG MENYANGKUT INTERAKSI SEPERTI TINDAKAN, TINADAKAN SOSIAL DAN NON SOSIAL.</a:t>
            </a:r>
            <a:endParaRPr lang="id-ID" dirty="0"/>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785794"/>
            <a:ext cx="8215370" cy="5078313"/>
          </a:xfrm>
          <a:prstGeom prst="rect">
            <a:avLst/>
          </a:prstGeom>
        </p:spPr>
        <p:txBody>
          <a:bodyPr wrap="square">
            <a:spAutoFit/>
          </a:bodyPr>
          <a:lstStyle/>
          <a:p>
            <a:r>
              <a:rPr lang="id-ID" dirty="0" smtClean="0"/>
              <a:t>INTERAKSIONISME  SIMBOLIK MODERN:</a:t>
            </a:r>
          </a:p>
          <a:p>
            <a:endParaRPr lang="id-ID" dirty="0" smtClean="0"/>
          </a:p>
          <a:p>
            <a:pPr marL="342900" indent="-342900">
              <a:buFont typeface="+mj-lt"/>
              <a:buAutoNum type="arabicPeriod"/>
            </a:pPr>
            <a:r>
              <a:rPr lang="id-ID" dirty="0" smtClean="0"/>
              <a:t>WILLIAM JONES:MENGEMBANGKAN KONSEP DIRI (SELF CONCEPT)  PERSAAAN SESEORANG MENGENAI DIRINYA SENDIRI,SESEORANG MUNCUL DARI INTERAKSINYA DENGAN ORANG LAIN . “AMAN HAS AS MANY SOCIAL SELVES AS THERE ARE INDIVIDUALS WHO RECOGNIZE HIM “ JUMLAH DIRI YANG DIMILKI SESEORANG SAMA BANYAKNYA DENGAN JUMLAH LINGKUNGAN SOSIAL DIMANA DIA BERADA. MIS:MENGAPA SESEORANG DIKALANGAN AGAM DIKENAL SEBAGAI DERMAWANA,SEMENTARA DIKALANGAN KELUARGA NYA SENDIRI DIA DIKENAL KIKIR, ATAU SEORANG YANG DEMOKRATI ST TERHADAP BAWAHAN DIAKANTOR,TERNYATA BERSIKAP SANGAT OTORITER PADA ANAK DAN ISTRINYA.</a:t>
            </a:r>
          </a:p>
          <a:p>
            <a:pPr marL="342900" indent="-342900">
              <a:buFont typeface="+mj-lt"/>
              <a:buAutoNum type="arabicPeriod"/>
            </a:pPr>
            <a:r>
              <a:rPr lang="id-ID" dirty="0" smtClean="0"/>
              <a:t>CHARLES HORTON COOLEY:MENGEMBANGKAN KONSP LOOKING GLASS SELF,SESEORANG MENGEVALUASI DIRINYA SENDIRI ATAS DASAR SIKAP  DAN PERILAKU ORANG LAIN TERHADAP DIRINYA . JADI SESEORANG BERKEMBANG DALAM INTERAKSI DENGAN ORANG LAIN</a:t>
            </a:r>
          </a:p>
          <a:p>
            <a:pPr marL="342900" indent="-342900">
              <a:buFont typeface="+mj-lt"/>
              <a:buAutoNum type="arabicPeriod"/>
            </a:pPr>
            <a:endParaRPr lang="id-ID" dirty="0"/>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00042"/>
            <a:ext cx="8232817" cy="5909310"/>
          </a:xfrm>
          <a:prstGeom prst="rect">
            <a:avLst/>
          </a:prstGeom>
        </p:spPr>
        <p:txBody>
          <a:bodyPr wrap="square">
            <a:spAutoFit/>
          </a:bodyPr>
          <a:lstStyle/>
          <a:p>
            <a:pPr marL="342900" indent="-342900">
              <a:buFont typeface="+mj-lt"/>
              <a:buAutoNum type="arabicPeriod"/>
            </a:pPr>
            <a:r>
              <a:rPr lang="id-ID" dirty="0" smtClean="0"/>
              <a:t>TEORI PRADIGMA DAN PENJELASAN SOSIOLOGIS</a:t>
            </a:r>
          </a:p>
          <a:p>
            <a:pPr marL="342900" indent="-342900">
              <a:buFont typeface="+mj-lt"/>
              <a:buAutoNum type="arabicPeriod"/>
            </a:pPr>
            <a:r>
              <a:rPr lang="id-ID" dirty="0" smtClean="0"/>
              <a:t>KLASSIFIKASI TEORI SOSIOLOGIS</a:t>
            </a:r>
          </a:p>
          <a:p>
            <a:pPr marL="342900" indent="-342900">
              <a:buFont typeface="+mj-lt"/>
              <a:buAutoNum type="arabicPeriod"/>
            </a:pPr>
            <a:r>
              <a:rPr lang="id-ID" dirty="0" smtClean="0"/>
              <a:t>TEORI MAKROSOSIOLOGI (1) FUNGSIONALISME</a:t>
            </a:r>
          </a:p>
          <a:p>
            <a:pPr marL="342900" indent="-342900">
              <a:buFont typeface="+mj-lt"/>
              <a:buAutoNum type="alphaLcPeriod"/>
            </a:pPr>
            <a:r>
              <a:rPr lang="id-ID" dirty="0" smtClean="0"/>
              <a:t>TOKOH FUNGSIONALISMER KLASSIK</a:t>
            </a:r>
          </a:p>
          <a:p>
            <a:pPr marL="342900" indent="-342900">
              <a:buFont typeface="+mj-lt"/>
              <a:buAutoNum type="alphaLcPeriod"/>
            </a:pPr>
            <a:r>
              <a:rPr lang="id-ID" dirty="0" smtClean="0"/>
              <a:t>TOKOH FUNGSIONALISME MODERN</a:t>
            </a:r>
          </a:p>
          <a:p>
            <a:pPr marL="342900" indent="-342900">
              <a:buFont typeface="+mj-lt"/>
              <a:buAutoNum type="arabicPeriod" startAt="4"/>
            </a:pPr>
            <a:r>
              <a:rPr lang="id-ID" dirty="0" smtClean="0"/>
              <a:t>TEORI MAKROSOSIOLOGI (2)TEORI KLASSIK</a:t>
            </a:r>
          </a:p>
          <a:p>
            <a:pPr marL="342900" indent="-342900">
              <a:buFont typeface="+mj-lt"/>
              <a:buAutoNum type="alphaLcPeriod"/>
            </a:pPr>
            <a:r>
              <a:rPr lang="id-ID" dirty="0" smtClean="0"/>
              <a:t>TOKOH AWAL KARL MARX</a:t>
            </a:r>
          </a:p>
          <a:p>
            <a:pPr marL="342900" indent="-342900">
              <a:buFont typeface="+mj-lt"/>
              <a:buAutoNum type="alphaLcPeriod"/>
            </a:pPr>
            <a:r>
              <a:rPr lang="id-ID" dirty="0" smtClean="0"/>
              <a:t>TOKOH AWAL MAX WEBER</a:t>
            </a:r>
          </a:p>
          <a:p>
            <a:pPr marL="342900" indent="-342900">
              <a:buFont typeface="+mj-lt"/>
              <a:buAutoNum type="alphaLcPeriod"/>
            </a:pPr>
            <a:r>
              <a:rPr lang="id-ID" dirty="0" smtClean="0"/>
              <a:t>TOKOH MODERN RALP DAHREENDORF</a:t>
            </a:r>
          </a:p>
          <a:p>
            <a:pPr marL="342900" indent="-342900">
              <a:buFont typeface="+mj-lt"/>
              <a:buAutoNum type="alphaLcPeriod"/>
            </a:pPr>
            <a:r>
              <a:rPr lang="id-ID" dirty="0" smtClean="0"/>
              <a:t>TOKOH MODERN LEWIS COSER</a:t>
            </a:r>
          </a:p>
          <a:p>
            <a:pPr marL="342900" indent="-342900">
              <a:buFont typeface="+mj-lt"/>
              <a:buAutoNum type="arabicPeriod" startAt="5"/>
            </a:pPr>
            <a:r>
              <a:rPr lang="id-ID" dirty="0" smtClean="0"/>
              <a:t>TOKOH MIKROSOSIOLOGI (1) TEORI PERTUKARAN</a:t>
            </a:r>
          </a:p>
          <a:p>
            <a:pPr marL="342900" indent="-342900">
              <a:buFont typeface="+mj-lt"/>
              <a:buAutoNum type="alphaLcPeriod"/>
            </a:pPr>
            <a:r>
              <a:rPr lang="id-ID" dirty="0" smtClean="0"/>
              <a:t>TEORI PERTUKARAN KLASSIK</a:t>
            </a:r>
          </a:p>
          <a:p>
            <a:pPr marL="342900" indent="-342900">
              <a:buFont typeface="+mj-lt"/>
              <a:buAutoNum type="alphaLcPeriod"/>
            </a:pPr>
            <a:r>
              <a:rPr lang="id-ID" dirty="0" smtClean="0"/>
              <a:t>TEORI PERTUKARAN MODERN</a:t>
            </a:r>
          </a:p>
          <a:p>
            <a:pPr marL="342900" indent="-342900">
              <a:buFont typeface="+mj-lt"/>
              <a:buAutoNum type="arabicPeriod" startAt="6"/>
            </a:pPr>
            <a:r>
              <a:rPr lang="id-ID" dirty="0" smtClean="0"/>
              <a:t>TEORI MIKROSOSIOLOGI (2) INTERAKSIONISME SIMBOLIK</a:t>
            </a:r>
          </a:p>
          <a:p>
            <a:pPr marL="342900" indent="-342900">
              <a:buFont typeface="+mj-lt"/>
              <a:buAutoNum type="alphaLcPeriod"/>
            </a:pPr>
            <a:r>
              <a:rPr lang="id-ID" dirty="0" smtClean="0"/>
              <a:t>INTERAKSIONISME SIMBOLIK KLASSIK</a:t>
            </a:r>
          </a:p>
          <a:p>
            <a:pPr marL="342900" indent="-342900">
              <a:buFont typeface="+mj-lt"/>
              <a:buAutoNum type="alphaLcPeriod"/>
            </a:pPr>
            <a:r>
              <a:rPr lang="id-ID" dirty="0" smtClean="0"/>
              <a:t>INTERAKSIONISME SIMBOLIK MODERN</a:t>
            </a:r>
          </a:p>
          <a:p>
            <a:pPr marL="342900" indent="-342900">
              <a:buFont typeface="+mj-lt"/>
              <a:buAutoNum type="arabicPeriod" startAt="6"/>
            </a:pPr>
            <a:r>
              <a:rPr lang="id-ID" dirty="0" smtClean="0"/>
              <a:t>PERKEMBANGAN MUTAKHIR DALAM TEORI SOSIOLOGI</a:t>
            </a:r>
          </a:p>
          <a:p>
            <a:pPr marL="342900" indent="-342900">
              <a:buFont typeface="+mj-lt"/>
              <a:buAutoNum type="arabicPeriod" startAt="5"/>
            </a:pPr>
            <a:endParaRPr lang="id-ID" dirty="0" smtClean="0"/>
          </a:p>
          <a:p>
            <a:pPr marL="342900" indent="-342900">
              <a:buFont typeface="+mj-lt"/>
              <a:buAutoNum type="alphaLcPeriod"/>
            </a:pPr>
            <a:endParaRPr lang="id-ID" dirty="0" smtClean="0"/>
          </a:p>
          <a:p>
            <a:pPr marL="342900" indent="-342900">
              <a:buFont typeface="+mj-lt"/>
              <a:buAutoNum type="arabicPeriod"/>
            </a:pPr>
            <a:endParaRPr lang="id-ID" dirty="0" smtClean="0"/>
          </a:p>
          <a:p>
            <a:pPr marL="342900" indent="-342900">
              <a:buFont typeface="+mj-lt"/>
              <a:buAutoNum type="arabicPeriod"/>
            </a:pPr>
            <a:endParaRPr lang="id-ID"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29600" cy="5395930"/>
          </a:xfrm>
        </p:spPr>
        <p:txBody>
          <a:bodyPr>
            <a:normAutofit fontScale="62500" lnSpcReduction="20000"/>
          </a:bodyPr>
          <a:lstStyle/>
          <a:p>
            <a:pPr marL="514350" indent="-514350">
              <a:buFont typeface="+mj-lt"/>
              <a:buAutoNum type="arabicPeriod" startAt="3"/>
            </a:pPr>
            <a:r>
              <a:rPr lang="id-ID" dirty="0" smtClean="0"/>
              <a:t>JOHN DEWEY DEWEY:PIKIRAN (MIND) SESEORANG  BERKEMBANG DALAM RANGKA USAHANYA UNTUK MENYESUAIKAN DIRI DENGAN LINGKUNGAN ,DAN BAHWA PIKIRAN TERSEBUT DITUNJANG ,OLEH INTERAKSINYA DENGAN  ORANG LAIN</a:t>
            </a:r>
          </a:p>
          <a:p>
            <a:pPr marL="514350" indent="-514350">
              <a:buFont typeface="+mj-lt"/>
              <a:buAutoNum type="arabicPeriod" startAt="3"/>
            </a:pPr>
            <a:r>
              <a:rPr lang="id-ID" dirty="0" smtClean="0"/>
              <a:t>GEORGE HERBERT MEAD:BAWA DIRI (SELF) SESEORANG BERKEMBANG MELALUI TAHAP PLAY,THE GAM\E,DAN GENERALIZED OTHER  DAN TAKING THE ROLE OF OTHER.(DALAM PROSE PERKEMBANGAN DIRI INI SESEORANG BELAJAR MENGAMBIL ORANG LAIN</a:t>
            </a:r>
          </a:p>
          <a:p>
            <a:pPr marL="514350" indent="-514350">
              <a:buFont typeface="+mj-lt"/>
              <a:buAutoNum type="arabicPeriod" startAt="3"/>
            </a:pPr>
            <a:r>
              <a:rPr lang="id-ID" dirty="0" smtClean="0"/>
              <a:t>W I THOMAS:THE DEFINITION OF SITUATION:BAHWA MANUSIA TIDAK LANGSUNG MEMBERIKAN TANGGAPAN TERHADAP RANGSANGAN  SEBAGAIMANA HALNYA MAHLUK LAIN,SEBELUM BERTINDAK IA MELAKUKAN PENILAIAN DAN PERTIMBANGAN TERLEBIH DAHULU. MENDEFINISIKAN SESUATU RANGSANGAN DARI LUAR MANUSIA SELALU MELAKUKAN SELEKSI,MENDEFINISI SITUASI DZAN MEMBERI MAKNA PADA SITUASI YANG DIHADAPINYA. </a:t>
            </a:r>
          </a:p>
          <a:p>
            <a:pPr marL="514350" indent="-514350">
              <a:buNone/>
            </a:pPr>
            <a:r>
              <a:rPr lang="id-ID" dirty="0" smtClean="0"/>
              <a:t>UNGKAPANJ IKA SESEORANG MENDEFINISI SITUASI SEBAGAI HAL YANG NYATA MAKA  KONSKENSINYA NYATA PULA MIS:SEORANG POLISI BERPAKAIAN PREMAN DATANG KESATU DESA MALAM HARI AKAN MENANGKAP SEORANG PENJAHAT,NAMUN SITUASI YANG MEREKA DEFINISIKAN  SEBAGAI PELAKSANAAAN TUGAS,TERNYATA DIDEFINISIKAN SEBAGAI PERAMPOK OLEH MASYARAKAT,PETUGAS DISERANG PENDUDUKJ AKHIRNYA MENINGGAL </a:t>
            </a:r>
          </a:p>
          <a:p>
            <a:pPr marL="514350" indent="-514350">
              <a:buNone/>
            </a:pPr>
            <a:r>
              <a:rPr lang="id-ID" dirty="0" smtClean="0"/>
              <a:t>JADI SITUASI DAPAT DIDEFINISIKAN SECARA BERLAINAN,OLEH KARENA ITU ADA PERSAINGAN DEFINISI SECARA SPONTAN</a:t>
            </a:r>
          </a:p>
          <a:p>
            <a:pPr marL="514350" indent="-514350">
              <a:buFont typeface="+mj-lt"/>
              <a:buAutoNum type="arabicPeriod" startAt="3"/>
            </a:pPr>
            <a:endParaRPr lang="id-ID" dirty="0"/>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57298"/>
            <a:ext cx="8229600" cy="4967302"/>
          </a:xfrm>
        </p:spPr>
        <p:txBody>
          <a:bodyPr>
            <a:normAutofit fontScale="92500" lnSpcReduction="20000"/>
          </a:bodyPr>
          <a:lstStyle/>
          <a:p>
            <a:pPr marL="514350" indent="-514350">
              <a:buFont typeface="+mj-lt"/>
              <a:buAutoNum type="arabicPeriod" startAt="6"/>
            </a:pPr>
            <a:r>
              <a:rPr lang="id-ID" dirty="0" smtClean="0"/>
              <a:t>HERBERT BLUMER:INTERAKSIONISME  BERDASARKAN TIGA  PREMESIS:</a:t>
            </a:r>
          </a:p>
          <a:p>
            <a:pPr marL="514350" indent="-514350">
              <a:buFont typeface="+mj-lt"/>
              <a:buAutoNum type="alphaLcPeriod"/>
            </a:pPr>
            <a:r>
              <a:rPr lang="id-ID" dirty="0" smtClean="0"/>
              <a:t>MANUSIA BERTINDAK  TERHADAP SESUATU atas dasar makna saesuatu tersebut bagi mereka</a:t>
            </a:r>
          </a:p>
          <a:p>
            <a:pPr marL="514350" indent="-514350">
              <a:buFont typeface="+mj-lt"/>
              <a:buAutoNum type="alphaLcPeriod"/>
            </a:pPr>
            <a:r>
              <a:rPr lang="id-ID" dirty="0" smtClean="0"/>
              <a:t>MAKNA MERUPAKAN SUATU PRODUK SOSIAL YANG MUNCUL DALAM PROSES INTERAKSI ANTARA MANUSIA</a:t>
            </a:r>
          </a:p>
          <a:p>
            <a:pPr marL="514350" indent="-514350">
              <a:buFont typeface="+mj-lt"/>
              <a:buAutoNum type="alphaLcPeriod"/>
            </a:pPr>
            <a:r>
              <a:rPr lang="id-ID" dirty="0" smtClean="0"/>
              <a:t>PENGGUNA MAKNA OLEH PARA PELAKU BERLAN</a:t>
            </a:r>
            <a:r>
              <a:rPr lang="en-GB" dirty="0" smtClean="0"/>
              <a:t>G</a:t>
            </a:r>
            <a:r>
              <a:rPr lang="id-ID" dirty="0" smtClean="0"/>
              <a:t>SUNG MELALUI PROSES PENAPSIRAN</a:t>
            </a:r>
          </a:p>
          <a:p>
            <a:pPr marL="514350" indent="-514350">
              <a:buFont typeface="+mj-lt"/>
              <a:buAutoNum type="arabicPeriod" startAt="7"/>
            </a:pPr>
            <a:r>
              <a:rPr lang="id-ID" dirty="0" smtClean="0"/>
              <a:t>ERVING GOFFMAN:BERTOLAK DARI INTERAKSI TATAP MUKA:INDIVIDU YANG MEMBERIKAN REAKSI TERHADAP TINDAKAN INDIVIDU/KELOMPOK  LAIN (ROLE TAKING).PENDEKATAN DISEBUT DRAMATURGI (DUNIA INI PANGGUNG SANDIWARA ,MANUSIA ADALAH PEMERANNYA </a:t>
            </a:r>
            <a:endParaRPr lang="id-ID" dirty="0"/>
          </a:p>
        </p:txBody>
      </p:sp>
    </p:spTree>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70000" lnSpcReduction="20000"/>
          </a:bodyPr>
          <a:lstStyle/>
          <a:p>
            <a:pPr marL="514350" indent="-514350" algn="just">
              <a:buFont typeface="+mj-lt"/>
              <a:buAutoNum type="arabicPeriod" startAt="8"/>
            </a:pPr>
            <a:r>
              <a:rPr lang="id-ID" dirty="0" smtClean="0"/>
              <a:t>PETER BERGER:MEMBUAT KERANGKA PIKIRAN HUBUNGAN  INDIVIDU DENGAN MASYARAKAT:</a:t>
            </a:r>
          </a:p>
          <a:p>
            <a:pPr marL="514350" indent="-514350" algn="just">
              <a:buFont typeface="+mj-lt"/>
              <a:buAutoNum type="alphaLcPeriod"/>
            </a:pPr>
            <a:r>
              <a:rPr lang="id-ID" dirty="0" smtClean="0"/>
              <a:t>EXTERNALIZATION:MANUSIA JIKA DIBANDINGKAN DENGAN MAGHLUK LAIN ,SECARA BIOLOGI  MAHLUK YANG TIDAK LENGKAP (TIDAK TERARAH DAN KURANG SPESIALISASI (BUILT- IN INSTABILITY),KARENA ITU MANUSIA MENCIPTAKAN DUNIA MANUSIA (KEBUDAYAAN), KARENA KEKURANGAN TERSEBUT MANUSIA ,MANUSIA MENCIPTAKAN DIRINYA SENDIRI DALKAM DUNIA (WORLD BUILDING).SETIAP MASYARAKAT MERUPAKAN SUIATU USAHA KEARAH PEMBANGUNAN DAN BAHWA MASYARAKAT ADALA PRODUK MANUSIA</a:t>
            </a:r>
          </a:p>
          <a:p>
            <a:pPr marL="514350" indent="-514350" algn="just">
              <a:buFont typeface="+mj-lt"/>
              <a:buAutoNum type="alphaLcPeriod"/>
            </a:pPr>
            <a:r>
              <a:rPr lang="id-ID" dirty="0" smtClean="0"/>
              <a:t>OBJEBTIVATION:KEBUDAYAAN YANG DICIPTAKAN MANUSIA KEMUDIAN MENGHADAPI DIRINYA SEBAGAI SUATU FAKTA DILUAR DIRINYA ,MENJADI SUATU REALITA OBJEKTIVE,JADI MASYARAKAT MERUPAKAN SUATU GEJALA DIALEKTIS.</a:t>
            </a:r>
          </a:p>
          <a:p>
            <a:pPr marL="514350" indent="-514350" algn="just">
              <a:buFont typeface="+mj-lt"/>
              <a:buAutoNum type="alphaLcPeriod"/>
            </a:pPr>
            <a:r>
              <a:rPr lang="id-ID" dirty="0" smtClean="0"/>
              <a:t>INTERNALIZATION:DUNIA YANG TELAH DIOBJETIVASIKAN ITU DISERAP KEMBALI  KEDALAM STRUKTUR KESADARAN  SUBJEKTIVE INDIVIDU,SEHINGGA TERBENTUK OLEHNYA,MENGIDENTIFIKASIKAN DIRINYA DENGANNYA  DAN MENJADI MILIKNYA,MEWAKILI DAN MENGATAKANNYA .JADI  MELALUI INTERNALISASI FAKTA  OBJEKTIF DARI DUNIA SOSIAL  MENJADI FAKTA  SUBJEKTIF INDIVIDU. PADA TAHAP INI MANUSIA ADALAH PRODUK MASYARAKAT.</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285728"/>
            <a:ext cx="8143932" cy="5016758"/>
          </a:xfrm>
          <a:prstGeom prst="rect">
            <a:avLst/>
          </a:prstGeom>
        </p:spPr>
        <p:txBody>
          <a:bodyPr wrap="square">
            <a:spAutoFit/>
          </a:bodyPr>
          <a:lstStyle/>
          <a:p>
            <a:pPr marL="514350" indent="-514350" algn="just">
              <a:buNone/>
            </a:pPr>
            <a:r>
              <a:rPr lang="id-ID" sz="2000" dirty="0" smtClean="0"/>
              <a:t>MIS:WAKTU BPUPKI BERSIDANG UNTUK MENYUSUN UUD,KEGIATAN MEREKA DISEBUT EKSTERNALISASI,MEREKA TERLIBAT DALAM (WORLD BUILDING),KARENA UUD BUKANLAH  ATURAN YANG TERSEDIA SIAP PAKAI  MELAINKAN HARUS SELALU DICIPTAKAN  UNTUK MENGISI SUATU KEKOSONGNGAN (BUILT_IN  INSTABILITY)</a:t>
            </a:r>
          </a:p>
          <a:p>
            <a:pPr marL="514350" indent="-514350" algn="just">
              <a:buNone/>
            </a:pPr>
            <a:r>
              <a:rPr lang="id-ID" sz="2000" dirty="0" smtClean="0"/>
              <a:t>          MAKA PARA ANGGOTA MEMPUNYAI KELELUASAAN YG BESAR UNTUK MENCIPTA,DIKALA MEMBAHAS WILAYAH NEGARA MISALNYA,MEREKA LEUASA MEMUTUSKAN  APAKAH  WILAYAH NEGARA TERBATAS PADA EX HINDIA BELANDA ATAU MENCAKUP WILAYAH LAIN SEPERTI SEMENAJUNG MALAYA,TIMOR PORTUGIS,PAPUA DAN BORNEO UTARA.MEREKA LELUASA MEMUTUSKAn ,melalui pemungutan suara  APAKAH NEGARA AKAN BERBENTUK MONARKI ATAU REPUBLIK (55 REPUBLIK 6 ORANG MONARKI. DAN MEREKA BEBAS MENENTUKAN PRESIDEN DAN WAKIL PRESIDEN.</a:t>
            </a:r>
          </a:p>
        </p:txBody>
      </p:sp>
    </p:spTree>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1071546"/>
            <a:ext cx="7858180" cy="4524315"/>
          </a:xfrm>
          <a:prstGeom prst="rect">
            <a:avLst/>
          </a:prstGeom>
        </p:spPr>
        <p:txBody>
          <a:bodyPr wrap="square">
            <a:spAutoFit/>
          </a:bodyPr>
          <a:lstStyle/>
          <a:p>
            <a:pPr marL="514350" indent="-514350" algn="just">
              <a:buNone/>
            </a:pPr>
            <a:r>
              <a:rPr lang="id-ID" dirty="0" smtClean="0"/>
              <a:t> </a:t>
            </a:r>
            <a:r>
              <a:rPr lang="id-ID" sz="2400" dirty="0" smtClean="0"/>
              <a:t>SETELAH UUD DIPUTUSKAN DAN DISAHKAN   OLEH PPKI  KEMUDIAN DIUMUMKAN DENGAN RESMI DALAM BERITA LEMBARAN NEGARA ,UUD YANG DICIPTAKAN OLEH PANITIA ITU MENGHADAPI MEREKA SEBAGAI FAKTA DILUAR DIRI MEREKA   MENJADI SUATU REALITAS OBJEKTIF YANG SEAKAN AKAN BERADA DILUAR MEREKA.KALAU SEMULA PANITIA LELAUASA  MENCIUPTA DAN MERUBAH RANCANGAN UUD TERSEBUT,KINI  MEREKA MENJADI TERIKAT PADA UUD TERSEBUT,MEREKA WAJIB TUNDUK DAN PATUH  . PROSES INI DISEBUT BERGER; OBJEKTIVASI.</a:t>
            </a:r>
          </a:p>
        </p:txBody>
      </p:sp>
    </p:spTree>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785794"/>
            <a:ext cx="7786742" cy="4401205"/>
          </a:xfrm>
          <a:prstGeom prst="rect">
            <a:avLst/>
          </a:prstGeom>
        </p:spPr>
        <p:txBody>
          <a:bodyPr wrap="square">
            <a:spAutoFit/>
          </a:bodyPr>
          <a:lstStyle/>
          <a:p>
            <a:pPr marL="514350" indent="-514350" algn="just">
              <a:buNone/>
            </a:pPr>
            <a:r>
              <a:rPr lang="id-ID" sz="2800" dirty="0" smtClean="0"/>
              <a:t>UUD YANG TELAH DIOBJETIFKAN ITU KEMUDIAN DIINTERNALSAIKAN PADA SETIAP WARGA, MELALUI PROSES SOSIALISASI,.INDIVIDU MEPELAJARI MAKNA UUD,TERBENTUK OLEHNYA,MENGIDENTIFIKASIKAN DENGAN DIRINYA. TAHAP INI MENURUT BERGER,FAKTA OBJEKTIF DARI DUNIA SOSIAL TELAH MENJADI  FAKTA SUBJEKTIF DARI  INDIVIDU</a:t>
            </a:r>
            <a:endParaRPr lang="id-ID" sz="2800" dirty="0"/>
          </a:p>
        </p:txBody>
      </p:sp>
    </p:spTree>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fontScale="90000"/>
          </a:bodyPr>
          <a:lstStyle/>
          <a:p>
            <a:pPr algn="ctr"/>
            <a:r>
              <a:rPr lang="id-ID" sz="3200" dirty="0" smtClean="0"/>
              <a:t>TEORI SOSIOLOGI</a:t>
            </a:r>
            <a:br>
              <a:rPr lang="id-ID" sz="3200" dirty="0" smtClean="0"/>
            </a:br>
            <a:r>
              <a:rPr lang="id-ID" sz="3200" dirty="0" smtClean="0"/>
              <a:t>PERKEMBANGAN MUTAKHIR</a:t>
            </a:r>
            <a:endParaRPr lang="id-ID" sz="3200" dirty="0"/>
          </a:p>
        </p:txBody>
      </p:sp>
      <p:sp>
        <p:nvSpPr>
          <p:cNvPr id="3" name="Content Placeholder 2"/>
          <p:cNvSpPr>
            <a:spLocks noGrp="1"/>
          </p:cNvSpPr>
          <p:nvPr>
            <p:ph idx="1"/>
          </p:nvPr>
        </p:nvSpPr>
        <p:spPr>
          <a:xfrm>
            <a:off x="457200" y="1643050"/>
            <a:ext cx="8229600" cy="4681550"/>
          </a:xfrm>
        </p:spPr>
        <p:txBody>
          <a:bodyPr>
            <a:normAutofit fontScale="85000" lnSpcReduction="20000"/>
          </a:bodyPr>
          <a:lstStyle/>
          <a:p>
            <a:pPr algn="just"/>
            <a:r>
              <a:rPr lang="id-ID" dirty="0" smtClean="0"/>
              <a:t>RITZER (1992):</a:t>
            </a:r>
          </a:p>
          <a:p>
            <a:pPr algn="just">
              <a:buNone/>
            </a:pPr>
            <a:r>
              <a:rPr lang="id-ID" dirty="0" smtClean="0"/>
              <a:t>MENINGKATNYA PERHATIAN TERHADAP:</a:t>
            </a:r>
          </a:p>
          <a:p>
            <a:pPr marL="514350" indent="-514350" algn="just">
              <a:buFont typeface="+mj-lt"/>
              <a:buAutoNum type="arabicParenR"/>
            </a:pPr>
            <a:r>
              <a:rPr lang="id-ID" dirty="0" smtClean="0"/>
              <a:t>KAITAN </a:t>
            </a:r>
            <a:r>
              <a:rPr lang="id-ID" smtClean="0"/>
              <a:t>ANTARA MIKRO-MAKRO </a:t>
            </a:r>
            <a:r>
              <a:rPr lang="id-ID" dirty="0" smtClean="0"/>
              <a:t>SOSIOLOGI DI AMERIKA. DITANDAI OLEH EXTREMISME MIKRO MAKRO, KONFLIK ANTARA TEORI DAN TEORIKUS EXTREM MIKRO DENGAN EXTREM MAKRO, SEHINGGA MEMBATASI DIRI HANYA PADA SATU JENJANG SAJA,DIPIHAK EXTEREM MAKRO  MENGGOLONGKAN FUNGSIONALISME STRUKTURAL,TEORI KONFLIK,,BEBERA PA VARIETAS TEORI NEO MARXIS,SEDANGKAN DIPIHAK EXTEREM MIKORO MENGIDENTIFIKASIKAN INTERAKSIOAKSIONISME SIMBOLIK ,FENOMELOGI, ETNOMETODELOGI, SOSIOLOGI EKSISTENSIAL,SOSIOLOGI PERILAKU DAN TEORI PERTUKARAN,PADA AWAL 80 AN   TELAH TERJADI INTEGRASI ANTARA MIKRO  DNGAN MAKRO</a:t>
            </a:r>
          </a:p>
        </p:txBody>
      </p:sp>
    </p:spTree>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28662" y="1000108"/>
            <a:ext cx="7572428" cy="5909310"/>
          </a:xfrm>
          <a:prstGeom prst="rect">
            <a:avLst/>
          </a:prstGeom>
        </p:spPr>
        <p:txBody>
          <a:bodyPr wrap="square">
            <a:spAutoFit/>
          </a:bodyPr>
          <a:lstStyle/>
          <a:p>
            <a:pPr marL="514350" indent="-514350">
              <a:buFont typeface="+mj-lt"/>
              <a:buAutoNum type="arabicPeriod"/>
            </a:pPr>
            <a:endParaRPr lang="id-ID" dirty="0" smtClean="0"/>
          </a:p>
          <a:p>
            <a:pPr marL="514350" indent="-514350">
              <a:buNone/>
            </a:pPr>
            <a:r>
              <a:rPr lang="id-ID" dirty="0" smtClean="0"/>
              <a:t>MIS: PARADIGMA SOSIOLOGI TERPADU ,DENGAN DIMENSI SUBJEKTIF OBJEKTIF,ANALISA SOSIOLOGI DAPAT DILAKUKAN EMPAT JENJANG  YAITU: </a:t>
            </a:r>
          </a:p>
          <a:p>
            <a:pPr marL="514350" indent="-514350">
              <a:buFont typeface="+mj-lt"/>
              <a:buAutoNum type="arabicParenR"/>
            </a:pPr>
            <a:r>
              <a:rPr lang="id-ID" dirty="0" smtClean="0"/>
              <a:t>JENJANG MAKRO OBJEKTIF CTH:KAJIAN TERHADAP MASYRAKAT,HUKUM DAN BIRIKRASAI</a:t>
            </a:r>
          </a:p>
          <a:p>
            <a:pPr marL="514350" indent="-514350">
              <a:buFont typeface="+mj-lt"/>
              <a:buAutoNum type="arabicParenR"/>
            </a:pPr>
            <a:r>
              <a:rPr lang="id-ID" dirty="0" smtClean="0"/>
              <a:t>MAKRO SUBJEKLTIF CTH:KAJIAN TERHADAP KEBUDAYAAN,ATURAN DAN NILAI</a:t>
            </a:r>
          </a:p>
          <a:p>
            <a:pPr marL="514350" indent="-514350">
              <a:buFont typeface="+mj-lt"/>
              <a:buAutoNum type="arabicParenR"/>
            </a:pPr>
            <a:r>
              <a:rPr lang="id-ID" dirty="0" smtClean="0"/>
              <a:t>MIKRO OBJEKTIF CTH:KAJIAN TERHADAP POLA PERILAKU,TINDAKAN DAN INTERAKSI</a:t>
            </a:r>
          </a:p>
          <a:p>
            <a:pPr marL="514350" indent="-514350">
              <a:buFont typeface="+mj-lt"/>
              <a:buAutoNum type="arabicParenR"/>
            </a:pPr>
            <a:r>
              <a:rPr lang="id-ID" dirty="0" smtClean="0"/>
              <a:t>MIKRO SUBJEKTIF CTH:KAJIAN SOSIOLOGI KONSTRUKSI SOSIAL TERHADAP REALITAS</a:t>
            </a:r>
          </a:p>
          <a:p>
            <a:pPr marL="514350" indent="-514350">
              <a:buFont typeface="+mj-lt"/>
              <a:buAutoNum type="arabicPeriod"/>
            </a:pPr>
            <a:endParaRPr lang="id-ID" dirty="0" smtClean="0"/>
          </a:p>
          <a:p>
            <a:pPr marL="514350" indent="-514350">
              <a:buFont typeface="+mj-lt"/>
              <a:buAutoNum type="arabicPeriod" startAt="2"/>
            </a:pPr>
            <a:r>
              <a:rPr lang="id-ID" dirty="0" smtClean="0"/>
              <a:t>HUBUNGAN  ANTAR  AGENCY  DAN STUKTUR DALAM  SOSIOLOGI  EROPA :DAPAT MENGACU BAIK PADA  PDELAKU INDIVIDU MAUPUN KOLEKTIVITAS (KELOMPOK,ORGGANISA,NATION) DAN KELAS SOSIAL SEDANGKAN  KONSEP STRUKTUR DAPAT MENGACU PADA STRUKTU SOSIAL BERSKLALA BESAR MAUPUN PADA STRUKTUR MIKRO  INTERAKSI MANUSI</a:t>
            </a:r>
          </a:p>
          <a:p>
            <a:pPr marL="514350" indent="-514350"/>
            <a:endParaRPr lang="id-ID"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2910" y="714356"/>
            <a:ext cx="8143932" cy="5632311"/>
          </a:xfrm>
          <a:prstGeom prst="rect">
            <a:avLst/>
          </a:prstGeom>
        </p:spPr>
        <p:txBody>
          <a:bodyPr wrap="square">
            <a:spAutoFit/>
          </a:bodyPr>
          <a:lstStyle/>
          <a:p>
            <a:pPr marL="342900" indent="-342900" algn="just">
              <a:buFont typeface="+mj-lt"/>
              <a:buAutoNum type="arabicPeriod" startAt="3"/>
            </a:pPr>
            <a:r>
              <a:rPr lang="id-ID" sz="2400" dirty="0" smtClean="0"/>
              <a:t>SINTESA TEORI:</a:t>
            </a:r>
          </a:p>
          <a:p>
            <a:pPr marL="342900" indent="-342900" algn="just"/>
            <a:r>
              <a:rPr lang="id-ID" sz="2400" dirty="0" smtClean="0"/>
              <a:t>       UPAYA SINTESA DIJUMPAI  FUNGSIOANLISME DALAM BENTUK NEO FUNGSIONALISME YANG DIPELOPORO OLEH ALEXANDER.DALAM TERI KONPLIK BERLANGSUNG SINTESIS DENGAN MIKROSOSIOLOGI,DALAM TEORI NEO MARXIS  DIJUMPAI SINTESI DENGAN BERBAGAI  PENDEKATAN NEO MARXIS SEPERTI IDE POSTMODERNISME.INTERAKSIONISME  SIUMBOLIK YANG SIAP BERSINTESIS  DENGAN BERNAGAI PENDEKATAN  LAIN SEPERTI  PEMIKIRAN DURKHEIM,WEBER,SIMMEL DAN MARX.FENOMENOLOGISERTA ETNO METODELOGI MJULAI MENJAJAKI SINTESIS DENGAN INTERAKSIONISME  </a:t>
            </a:r>
            <a:r>
              <a:rPr lang="id-ID" dirty="0" smtClean="0"/>
              <a:t>SIMBOLIK</a:t>
            </a:r>
            <a:endParaRPr lang="id-ID" dirty="0"/>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TEORI</a:t>
            </a:r>
            <a:endParaRPr lang="id-ID" dirty="0"/>
          </a:p>
        </p:txBody>
      </p:sp>
      <p:sp>
        <p:nvSpPr>
          <p:cNvPr id="3" name="Content Placeholder 2"/>
          <p:cNvSpPr>
            <a:spLocks noGrp="1"/>
          </p:cNvSpPr>
          <p:nvPr>
            <p:ph idx="1"/>
          </p:nvPr>
        </p:nvSpPr>
        <p:spPr/>
        <p:txBody>
          <a:bodyPr>
            <a:normAutofit lnSpcReduction="10000"/>
          </a:bodyPr>
          <a:lstStyle/>
          <a:p>
            <a:pPr algn="ctr">
              <a:buNone/>
            </a:pPr>
            <a:endParaRPr lang="id-ID" dirty="0" smtClean="0"/>
          </a:p>
          <a:p>
            <a:pPr>
              <a:buNone/>
            </a:pPr>
            <a:r>
              <a:rPr lang="id-ID" dirty="0" smtClean="0"/>
              <a:t>JONOTHAN H TURNER:...A MENTAL ACTIVITY...A PROCESS OF DEVELOPING IDEAS THAT CAN ALLOW  THE SCIENTIST  EXPLAIN WHY EVENT SHOULD OCCUR</a:t>
            </a:r>
          </a:p>
          <a:p>
            <a:pPr>
              <a:buNone/>
            </a:pPr>
            <a:r>
              <a:rPr lang="id-ID" dirty="0" smtClean="0"/>
              <a:t>KORNBLUM:A SET OFF INTERELATED CONCEPT THAT SEEKS THE CAUSES OF  AN OBSERVABLE PHENOMENONS</a:t>
            </a:r>
          </a:p>
          <a:p>
            <a:pPr>
              <a:buNone/>
            </a:pPr>
            <a:r>
              <a:rPr lang="id-ID" dirty="0" smtClean="0"/>
              <a:t>KEDUA TEORI DIATAS MENGEMUKAKAN TO EXPLAIN  WHY (MENGAPA) DAN TO EXPLAIN THE CAUSES (MENJELASKAN SEBAB SEBAB) </a:t>
            </a:r>
            <a:endParaRPr lang="id-ID"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00034" y="785794"/>
            <a:ext cx="8072494" cy="5355312"/>
          </a:xfrm>
          <a:prstGeom prst="rect">
            <a:avLst/>
          </a:prstGeom>
        </p:spPr>
        <p:txBody>
          <a:bodyPr wrap="square">
            <a:spAutoFit/>
          </a:bodyPr>
          <a:lstStyle/>
          <a:p>
            <a:r>
              <a:rPr lang="id-ID" dirty="0" smtClean="0"/>
              <a:t>TALCOTT PARSON:MASALAH YANG HENDAK  DIPECAHKAN OLEH SOSIOLOGI  BERKAITAN ERAT DENGAN MASALAH YANG HENDAK DIPECAHKAN OLEH THOMAS HOBBES YANG HJDUP DIMASA PERANG.HOBBES KHAWATIR PEPERANGAN TERSEBUT DAPAT MENYEBABKAN MANUSIA PUNAH ,KARENA ITU IA MEMNGAJUKAN :”HOW AND WHY IS SOCIETY POSSIBLE”,SEBAGAI DITULIS DAALAM BUKUNYA LEVIATHAN</a:t>
            </a:r>
          </a:p>
          <a:p>
            <a:r>
              <a:rPr lang="id-ID" dirty="0" smtClean="0"/>
              <a:t>BERGER:SOSIOLOGI TERTARIKA KEPADA KETERATURAN. APA YANG DILAKUKAN MANUSIA,BAGAIMANA HUBUNGAN ANTAR MANUSIA,IDEE KOLEKTIF APA YANG MENGGERAKKAN MANUSIA DAN INSTITUSI ,BAGAIMANA HUBUNGAN ANTAR MANUSIA MEMBENTUK INSTITUSI</a:t>
            </a:r>
          </a:p>
          <a:p>
            <a:r>
              <a:rPr lang="id-ID" dirty="0" smtClean="0"/>
              <a:t>C WRIGHT MILL:PERTANYAAN AHLI SOSIOLOGI:</a:t>
            </a:r>
          </a:p>
          <a:p>
            <a:pPr marL="342900" indent="-342900">
              <a:buFont typeface="+mj-lt"/>
              <a:buAutoNum type="alphaLcPeriod"/>
            </a:pPr>
            <a:r>
              <a:rPr lang="id-ID" dirty="0" smtClean="0"/>
              <a:t>STRUKTUR SELURUH MASYARAKAT:BENTUKNYA,BAGIAN,HUBUNGAN ANTAR BAGIAN,PERBEDAAN ANTAR MASYARAKAT,SUMBANGAN UNSUR TERTENTU BAGI KESINAMBUNGAN PERUBAHAN</a:t>
            </a:r>
          </a:p>
          <a:p>
            <a:pPr marL="342900" indent="-342900">
              <a:buFont typeface="+mj-lt"/>
              <a:buAutoNum type="alphaLcPeriod"/>
            </a:pPr>
            <a:r>
              <a:rPr lang="id-ID" dirty="0" smtClean="0"/>
              <a:t>LETAK MASYARAKAT DALAM SEJARAH,MEKANISME PERUBAHAN,TEMPATNYA DALAM PERKEMBANGAN KEMANUSIAAN</a:t>
            </a:r>
          </a:p>
          <a:p>
            <a:pPr marL="342900" indent="-342900">
              <a:buFont typeface="+mj-lt"/>
              <a:buAutoNum type="alphaLcPeriod"/>
            </a:pPr>
            <a:r>
              <a:rPr lang="id-ID" dirty="0" smtClean="0"/>
              <a:t>JENIS LAKI LAKI DAN PEREMPUAN ,JENIS BAGAIMANA YANG BERTAHAN,CARA MEREKA DIBENTUK,DISELEKSI,DIBUAT PEKA.</a:t>
            </a:r>
            <a:endParaRPr lang="id-ID"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KLASSIFIKASI TEORI SOSIOLOGI</a:t>
            </a:r>
            <a:endParaRPr lang="id-ID" dirty="0"/>
          </a:p>
        </p:txBody>
      </p:sp>
      <p:sp>
        <p:nvSpPr>
          <p:cNvPr id="3" name="Content Placeholder 2"/>
          <p:cNvSpPr>
            <a:spLocks noGrp="1"/>
          </p:cNvSpPr>
          <p:nvPr>
            <p:ph idx="1"/>
          </p:nvPr>
        </p:nvSpPr>
        <p:spPr/>
        <p:txBody>
          <a:bodyPr>
            <a:normAutofit fontScale="92500"/>
          </a:bodyPr>
          <a:lstStyle/>
          <a:p>
            <a:pPr>
              <a:buNone/>
            </a:pPr>
            <a:r>
              <a:rPr lang="id-ID" dirty="0" smtClean="0"/>
              <a:t>COLLIN:</a:t>
            </a:r>
          </a:p>
          <a:p>
            <a:pPr marL="514350" indent="-514350">
              <a:buFont typeface="+mj-lt"/>
              <a:buAutoNum type="arabicPeriod"/>
            </a:pPr>
            <a:r>
              <a:rPr lang="id-ID" dirty="0" smtClean="0"/>
              <a:t>TRADISI KONFLIK:MARX.ENGELS,WEBER,DAHREEN       DORF,LENSKI DAN COLLIN.</a:t>
            </a:r>
          </a:p>
          <a:p>
            <a:pPr marL="514350" indent="-514350">
              <a:buFont typeface="+mj-lt"/>
              <a:buAutoNum type="arabicPeriod"/>
            </a:pPr>
            <a:r>
              <a:rPr lang="id-ID" dirty="0" smtClean="0"/>
              <a:t>TRADISI RASIONAL/UTILILTER:HOMANS,MARCH</a:t>
            </a:r>
          </a:p>
          <a:p>
            <a:pPr marL="514350" indent="-514350">
              <a:buNone/>
            </a:pPr>
            <a:r>
              <a:rPr lang="id-ID" dirty="0" smtClean="0"/>
              <a:t>       SIMON,SCHELLING,OLSON DAN COLEMAN</a:t>
            </a:r>
          </a:p>
          <a:p>
            <a:pPr marL="514350" indent="-514350">
              <a:buFont typeface="+mj-lt"/>
              <a:buAutoNum type="arabicPeriod"/>
            </a:pPr>
            <a:r>
              <a:rPr lang="id-ID" dirty="0" smtClean="0"/>
              <a:t>TRADISI DURKHEIM:DURKHEM,HUBERT,MAUSS,</a:t>
            </a:r>
          </a:p>
          <a:p>
            <a:pPr marL="514350" indent="-514350">
              <a:buNone/>
            </a:pPr>
            <a:r>
              <a:rPr lang="id-ID" dirty="0" smtClean="0"/>
              <a:t>       LEVI STARUSS,GOFFMAN,Hagstroom, dan douglass</a:t>
            </a:r>
          </a:p>
          <a:p>
            <a:pPr marL="514350" indent="-514350">
              <a:buFont typeface="+mj-lt"/>
              <a:buAutoNum type="arabicPeriod"/>
            </a:pPr>
            <a:r>
              <a:rPr lang="id-ID" dirty="0" smtClean="0"/>
              <a:t>TRADISI  MIKROINTERAKSI:COOLEY,MEAD,</a:t>
            </a:r>
          </a:p>
          <a:p>
            <a:pPr marL="514350" indent="-514350">
              <a:buNone/>
            </a:pPr>
            <a:r>
              <a:rPr lang="id-ID" dirty="0" smtClean="0"/>
              <a:t>       BLUMER,MEHA,WOOD DAN GOFFMAN</a:t>
            </a:r>
            <a:endParaRPr lang="id-ID"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857233"/>
            <a:ext cx="7786742" cy="5909310"/>
          </a:xfrm>
          <a:prstGeom prst="rect">
            <a:avLst/>
          </a:prstGeom>
        </p:spPr>
        <p:txBody>
          <a:bodyPr wrap="square">
            <a:spAutoFit/>
          </a:bodyPr>
          <a:lstStyle/>
          <a:p>
            <a:r>
              <a:rPr lang="id-ID" dirty="0" smtClean="0"/>
              <a:t>KLASSIFIKASI ATAS DASAR RUANG LINGKUP POKOK BAHASAN</a:t>
            </a:r>
          </a:p>
          <a:p>
            <a:endParaRPr lang="id-ID" dirty="0" smtClean="0"/>
          </a:p>
          <a:p>
            <a:pPr marL="342900" indent="-342900">
              <a:buFont typeface="+mj-lt"/>
              <a:buAutoNum type="arabicPeriod"/>
            </a:pPr>
            <a:r>
              <a:rPr lang="id-ID" dirty="0" smtClean="0"/>
              <a:t>MAKROSOSIOLOGI</a:t>
            </a:r>
          </a:p>
          <a:p>
            <a:pPr marL="342900" indent="-342900">
              <a:buFont typeface="+mj-lt"/>
              <a:buAutoNum type="alphaLcPeriod"/>
            </a:pPr>
            <a:r>
              <a:rPr lang="id-ID" dirty="0" smtClean="0"/>
              <a:t>EVOLUSIONISME</a:t>
            </a:r>
          </a:p>
          <a:p>
            <a:pPr marL="342900" indent="-342900">
              <a:buFont typeface="+mj-lt"/>
              <a:buAutoNum type="alphaLcPeriod"/>
            </a:pPr>
            <a:r>
              <a:rPr lang="id-ID" dirty="0" smtClean="0"/>
              <a:t>SISTEM</a:t>
            </a:r>
          </a:p>
          <a:p>
            <a:pPr marL="342900" indent="-342900">
              <a:buFont typeface="+mj-lt"/>
              <a:buAutoNum type="alphaLcPeriod"/>
            </a:pPr>
            <a:r>
              <a:rPr lang="id-ID" dirty="0" smtClean="0"/>
              <a:t>EKONOMI POLITIK</a:t>
            </a:r>
          </a:p>
          <a:p>
            <a:pPr marL="342900" indent="-342900">
              <a:buFont typeface="+mj-lt"/>
              <a:buAutoNum type="alphaLcPeriod"/>
            </a:pPr>
            <a:r>
              <a:rPr lang="id-ID" dirty="0" smtClean="0"/>
              <a:t>KONFLIK</a:t>
            </a:r>
          </a:p>
          <a:p>
            <a:pPr marL="342900" indent="-342900">
              <a:buFont typeface="+mj-lt"/>
              <a:buAutoNum type="alphaLcPeriod"/>
            </a:pPr>
            <a:r>
              <a:rPr lang="id-ID" dirty="0" smtClean="0"/>
              <a:t>PERUBAHAN SOSIAL</a:t>
            </a:r>
          </a:p>
          <a:p>
            <a:pPr marL="342900" indent="-342900">
              <a:buFont typeface="+mj-lt"/>
              <a:buAutoNum type="arabicPeriod" startAt="2"/>
            </a:pPr>
            <a:r>
              <a:rPr lang="id-ID" dirty="0" smtClean="0"/>
              <a:t>MESO SOSIOLOGI</a:t>
            </a:r>
          </a:p>
          <a:p>
            <a:pPr marL="342900" indent="-342900">
              <a:buFont typeface="+mj-lt"/>
              <a:buAutoNum type="alphaLcPeriod"/>
            </a:pPr>
            <a:r>
              <a:rPr lang="id-ID" dirty="0" smtClean="0"/>
              <a:t>HUBUNGAN MIKRO-MAKRO</a:t>
            </a:r>
          </a:p>
          <a:p>
            <a:pPr marL="342900" indent="-342900">
              <a:buFont typeface="+mj-lt"/>
              <a:buAutoNum type="alphaLcPeriod"/>
            </a:pPr>
            <a:r>
              <a:rPr lang="id-ID" dirty="0" smtClean="0"/>
              <a:t>JARINGAN</a:t>
            </a:r>
          </a:p>
          <a:p>
            <a:pPr marL="342900" indent="-342900">
              <a:buFont typeface="+mj-lt"/>
              <a:buAutoNum type="alphaLcPeriod"/>
            </a:pPr>
            <a:r>
              <a:rPr lang="id-ID" dirty="0" smtClean="0"/>
              <a:t>ORGANISASI</a:t>
            </a:r>
          </a:p>
          <a:p>
            <a:pPr marL="342900" indent="-342900">
              <a:buFont typeface="+mj-lt"/>
              <a:buAutoNum type="arabicPeriod" startAt="3"/>
            </a:pPr>
            <a:r>
              <a:rPr lang="id-ID" dirty="0" smtClean="0"/>
              <a:t>MIKROSOSIOLOG</a:t>
            </a:r>
          </a:p>
          <a:p>
            <a:pPr marL="342900" indent="-342900">
              <a:buFont typeface="+mj-lt"/>
              <a:buAutoNum type="alphaLcPeriod"/>
            </a:pPr>
            <a:r>
              <a:rPr lang="id-ID" dirty="0" smtClean="0"/>
              <a:t>RITUAL INTERAKSI</a:t>
            </a:r>
          </a:p>
          <a:p>
            <a:pPr marL="342900" indent="-342900">
              <a:buFont typeface="+mj-lt"/>
              <a:buAutoNum type="alphaLcPeriod"/>
            </a:pPr>
            <a:r>
              <a:rPr lang="id-ID" dirty="0" smtClean="0"/>
              <a:t>DIRI</a:t>
            </a:r>
          </a:p>
          <a:p>
            <a:pPr marL="342900" indent="-342900">
              <a:buFont typeface="+mj-lt"/>
              <a:buAutoNum type="alphaLcPeriod"/>
            </a:pPr>
            <a:r>
              <a:rPr lang="id-ID" dirty="0" smtClean="0"/>
              <a:t>PIKIRAN PERAN SOSIALDIFINISI </a:t>
            </a:r>
          </a:p>
          <a:p>
            <a:pPr marL="342900" indent="-342900">
              <a:buFont typeface="+mj-lt"/>
              <a:buAutoNum type="alphaLcPeriod"/>
            </a:pPr>
            <a:r>
              <a:rPr lang="id-ID" dirty="0" smtClean="0"/>
              <a:t>DIFINISI STUASI  DAN KONSTRUKSI SOSIAL  TERHADAP REALITAS</a:t>
            </a:r>
          </a:p>
          <a:p>
            <a:pPr marL="342900" indent="-342900">
              <a:buFont typeface="+mj-lt"/>
              <a:buAutoNum type="alphaLcPeriod"/>
            </a:pPr>
            <a:r>
              <a:rPr lang="id-ID" dirty="0" smtClean="0"/>
              <a:t>STRUKTURALISME DAN SOSIOLINGUISTIK</a:t>
            </a:r>
          </a:p>
          <a:p>
            <a:pPr marL="342900" indent="-342900">
              <a:buFont typeface="+mj-lt"/>
              <a:buAutoNum type="alphaLcPeriod"/>
            </a:pPr>
            <a:r>
              <a:rPr lang="id-ID" dirty="0" smtClean="0"/>
              <a:t>PERTUKARAN SOSIAL</a:t>
            </a:r>
          </a:p>
          <a:p>
            <a:pPr marL="342900" indent="-342900">
              <a:buFont typeface="+mj-lt"/>
              <a:buAutoNum type="arabicPeriod" startAt="3"/>
            </a:pPr>
            <a:endParaRPr lang="id-ID" dirty="0" smtClean="0"/>
          </a:p>
          <a:p>
            <a:pPr marL="342900" indent="-342900"/>
            <a:endParaRPr lang="id-ID"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785795"/>
            <a:ext cx="7929618" cy="3139321"/>
          </a:xfrm>
          <a:prstGeom prst="rect">
            <a:avLst/>
          </a:prstGeom>
        </p:spPr>
        <p:txBody>
          <a:bodyPr wrap="square">
            <a:spAutoFit/>
          </a:bodyPr>
          <a:lstStyle/>
          <a:p>
            <a:r>
              <a:rPr lang="id-ID" dirty="0" smtClean="0"/>
              <a:t>KLASSIFIKASI ATAS DASAR ALIRAN PEMIKIRAN</a:t>
            </a:r>
          </a:p>
          <a:p>
            <a:endParaRPr lang="id-ID" dirty="0" smtClean="0"/>
          </a:p>
          <a:p>
            <a:r>
              <a:rPr lang="id-ID" dirty="0" smtClean="0"/>
              <a:t>RIZER:</a:t>
            </a:r>
          </a:p>
          <a:p>
            <a:pPr marL="342900" indent="-342900">
              <a:buFont typeface="+mj-lt"/>
              <a:buAutoNum type="arabicPeriod"/>
            </a:pPr>
            <a:r>
              <a:rPr lang="id-ID" dirty="0" smtClean="0"/>
              <a:t>FUNGSIONALISME STRUKTURAL DAN TEORI KONFLIK</a:t>
            </a:r>
          </a:p>
          <a:p>
            <a:pPr marL="342900" indent="-342900">
              <a:buFont typeface="+mj-lt"/>
              <a:buAutoNum type="arabicPeriod"/>
            </a:pPr>
            <a:r>
              <a:rPr lang="id-ID" dirty="0" smtClean="0"/>
              <a:t>TEORI  SOSIOLOGI NEO MARXIS</a:t>
            </a:r>
          </a:p>
          <a:p>
            <a:pPr marL="342900" indent="-342900">
              <a:buFont typeface="+mj-lt"/>
              <a:buAutoNum type="arabicPeriod"/>
            </a:pPr>
            <a:r>
              <a:rPr lang="id-ID" dirty="0" smtClean="0"/>
              <a:t>INTERAKSIONISME SIMBOLIK</a:t>
            </a:r>
          </a:p>
          <a:p>
            <a:pPr marL="342900" indent="-342900">
              <a:buFont typeface="+mj-lt"/>
              <a:buAutoNum type="arabicPeriod"/>
            </a:pPr>
            <a:r>
              <a:rPr lang="id-ID" dirty="0" smtClean="0"/>
              <a:t>SOSIOLOGI FENOMENOLOGI DAN ETNO METODELOGI</a:t>
            </a:r>
          </a:p>
          <a:p>
            <a:pPr marL="342900" indent="-342900">
              <a:buFont typeface="+mj-lt"/>
              <a:buAutoNum type="arabicPeriod"/>
            </a:pPr>
            <a:r>
              <a:rPr lang="id-ID" dirty="0" smtClean="0"/>
              <a:t>TEORI FEMINIS MASA KINI</a:t>
            </a:r>
          </a:p>
          <a:p>
            <a:pPr marL="342900" indent="-342900">
              <a:buFont typeface="+mj-lt"/>
              <a:buAutoNum type="arabicPeriod"/>
            </a:pPr>
            <a:r>
              <a:rPr lang="id-ID" dirty="0" smtClean="0"/>
              <a:t>TEORI PERTUKARAN DAN SOSIOLOGI PERILAKU</a:t>
            </a:r>
          </a:p>
          <a:p>
            <a:pPr marL="342900" indent="-342900">
              <a:buFont typeface="+mj-lt"/>
              <a:buAutoNum type="arabicPeriod"/>
            </a:pPr>
            <a:r>
              <a:rPr lang="id-ID" dirty="0" smtClean="0"/>
              <a:t>TEORI SOSIOLOGI STRUKTURAL</a:t>
            </a:r>
          </a:p>
          <a:p>
            <a:pPr marL="342900" indent="-342900">
              <a:buFont typeface="+mj-lt"/>
              <a:buAutoNum type="arabicPeriod"/>
            </a:pPr>
            <a:endParaRPr lang="id-ID"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Teori makrososiologi  (1) fungsionalisme</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Durkheim:ikatan solidaritas mekanik ,pada masyaraakat yang masih sederhana,bagaikan kohesi  antara benda mati,solidaristas organik laKSANA KOHESI ANTARA BENDA HIDUP,penganut analaogik organikm mengatakan bahwa  adanya persamaan tertentu antara  organisme biologis dengan masyarakt.ini merupakan cara pandang para penganut teori fungsionalosme.</a:t>
            </a:r>
          </a:p>
          <a:p>
            <a:r>
              <a:rPr lang="id-ID" dirty="0" smtClean="0"/>
              <a:t>Pokok pokok teori fungsionalisme: (dahreendorf) (1)setiap masyarakat merupakan suatu struktur yang relatif gigih dan stabil (2)mempunya unsur yang terstruktur dengan baik (3)setiap unsur mempunyai fungsi,memberikan sumbangan ,terpeliharanya masyarakat sebegai suatu sistem (4)setiap struktur sosial  yang berfungsi berdasarkan konsensus  mengenai nilai dikalangan anggotanya.</a:t>
            </a:r>
          </a:p>
          <a:p>
            <a:r>
              <a:rPr lang="id-ID" dirty="0" smtClean="0"/>
              <a:t>August comte:mengemukakan teori struktur fungsi</a:t>
            </a:r>
            <a:endParaRPr lang="id-ID"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857233"/>
            <a:ext cx="8215370" cy="5355312"/>
          </a:xfrm>
          <a:prstGeom prst="rect">
            <a:avLst/>
          </a:prstGeom>
        </p:spPr>
        <p:txBody>
          <a:bodyPr wrap="square">
            <a:spAutoFit/>
          </a:bodyPr>
          <a:lstStyle/>
          <a:p>
            <a:r>
              <a:rPr lang="id-ID" dirty="0" smtClean="0"/>
              <a:t>August comte:mengemukakan teori struktur fungsi</a:t>
            </a:r>
          </a:p>
          <a:p>
            <a:r>
              <a:rPr lang="id-ID" dirty="0" smtClean="0"/>
              <a:t>TURNER (1978):COMTE UNTUK MENDUDKUNG PANDANGANNYA  MENGAMBIL ALIH KONSEP ILMU ILMU BIOLOGI,DENGAN MELAKUKAN PENDEKATAN ORGANISM,COMTE MENYAMAKAN STRUKTUR KELUARGA DENGAN STRUKTUR SEL.</a:t>
            </a:r>
          </a:p>
          <a:p>
            <a:r>
              <a:rPr lang="id-ID" dirty="0" smtClean="0"/>
              <a:t>HERBERT SPENCER:MELAKUKAN PERBANDINGAN ORGANISME INDIVIDU  DENGAN ORGANISME SOSIAL,HANYA IKATAN PADA ORGANISME SOSIAL TIDAK BERWUJUD FISIK TETAPAI MERUPAKAN  IKATAN .MASYARAKAT AT  MANUSIA BERKEMBANG DALAM BENTUK EVOLUSIONER  DARI SEDERHA NA MENJADI MODERN.</a:t>
            </a:r>
          </a:p>
          <a:p>
            <a:r>
              <a:rPr lang="id-ID" dirty="0" smtClean="0"/>
              <a:t>EMILE DURKHEIM: MEMBAHAS FUNGSI PEMBAGIAN KERJA DALAM MASYARAKAT,FAKTA SOSIAL DAPAT DIJELASKAN MELALUI FUNGSINYA. MIS:HUKUMAN DIBERIKAN UNTUK MEMILAHARA INTENSITAS SENTIMEN KOLEKTIF ,TANPA ADANYA HUKUMAN BAGI KEJAHATAN SENTIMEN TERSEBUT ,MAKA IA AKAN LENYAP.</a:t>
            </a:r>
          </a:p>
          <a:p>
            <a:r>
              <a:rPr lang="id-ID" dirty="0" smtClean="0"/>
              <a:t>A R RADCLIFFE:KONSEP FUNGSI DIDASARKAN ATAS ANALAOGI  ANTAR A KEHIDUPAN SOSIAL  DAN KEHIDUPAN ORGANIK</a:t>
            </a:r>
          </a:p>
          <a:p>
            <a:r>
              <a:rPr lang="id-ID" dirty="0" smtClean="0"/>
              <a:t>BRANISLAW MALINOWSKI:SETIAP UNSUR KEBUDAYAAN MEMPUNYAI FUNGSI PENTING.</a:t>
            </a:r>
            <a:endParaRPr lang="id-ID"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442</TotalTime>
  <Words>2194</Words>
  <Application>Microsoft Office PowerPoint</Application>
  <PresentationFormat>On-screen Show (4:3)</PresentationFormat>
  <Paragraphs>194</Paragraphs>
  <Slides>28</Slides>
  <Notes>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TEORI TEORI SOSIOLOGI</vt:lpstr>
      <vt:lpstr>Slide 2</vt:lpstr>
      <vt:lpstr>TEORI</vt:lpstr>
      <vt:lpstr>Slide 4</vt:lpstr>
      <vt:lpstr>KLASSIFIKASI TEORI SOSIOLOGI</vt:lpstr>
      <vt:lpstr>Slide 6</vt:lpstr>
      <vt:lpstr>Slide 7</vt:lpstr>
      <vt:lpstr>Teori makrososiologi  (1) fungsionalisme</vt:lpstr>
      <vt:lpstr>Slide 9</vt:lpstr>
      <vt:lpstr>TOKOH FUNGSIONALISME MODERN</vt:lpstr>
      <vt:lpstr>TERI MAKROSOSIOLOGI (2) TEORI KONPLIK</vt:lpstr>
      <vt:lpstr>Slide 12</vt:lpstr>
      <vt:lpstr>Slide 13</vt:lpstr>
      <vt:lpstr>TEORI MIKROSOSIOLOGI (1) TEORI PERTUKARAN</vt:lpstr>
      <vt:lpstr>TEORI PERTUKARAN TURNER</vt:lpstr>
      <vt:lpstr>TEORI  PERTUKARAN KLASSIK</vt:lpstr>
      <vt:lpstr>TEORI PERTUKARAN MODERN</vt:lpstr>
      <vt:lpstr>TEORI MIKROSOSIOLOGI (2) INTERAKSIONISME SIMBOLIK</vt:lpstr>
      <vt:lpstr>Slide 19</vt:lpstr>
      <vt:lpstr>Slide 20</vt:lpstr>
      <vt:lpstr>Slide 21</vt:lpstr>
      <vt:lpstr>Slide 22</vt:lpstr>
      <vt:lpstr>Slide 23</vt:lpstr>
      <vt:lpstr>Slide 24</vt:lpstr>
      <vt:lpstr>Slide 25</vt:lpstr>
      <vt:lpstr>TEORI SOSIOLOGI PERKEMBANGAN MUTAKHIR</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TEORI SOSIOLOGI</dc:title>
  <dc:creator>Drs.H.A.Muiz Aziz M</dc:creator>
  <cp:lastModifiedBy>univ_indonusa</cp:lastModifiedBy>
  <cp:revision>51</cp:revision>
  <dcterms:created xsi:type="dcterms:W3CDTF">2012-11-16T13:42:48Z</dcterms:created>
  <dcterms:modified xsi:type="dcterms:W3CDTF">2016-03-05T23:00:54Z</dcterms:modified>
</cp:coreProperties>
</file>