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74" r:id="rId26"/>
    <p:sldId id="275" r:id="rId27"/>
    <p:sldId id="279" r:id="rId28"/>
    <p:sldId id="280" r:id="rId29"/>
    <p:sldId id="282" r:id="rId30"/>
    <p:sldId id="281" r:id="rId31"/>
    <p:sldId id="277" r:id="rId32"/>
  </p:sldIdLst>
  <p:sldSz cx="9144000" cy="6858000" type="screen4x3"/>
  <p:notesSz cx="9313863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1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EA36C-22F5-4E16-A67C-801391517925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5386E-6B0D-41E3-9675-BC3BC57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4A93B0-5FD4-48B2-8B91-352254A57783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C090B6-2FB1-4A7C-A0B4-BE33FADC3F0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6370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dirty="0" smtClean="0"/>
              <a:t>		   </a:t>
            </a:r>
            <a:r>
              <a:rPr lang="en-US" sz="4000" b="1" dirty="0" smtClean="0">
                <a:solidFill>
                  <a:srgbClr val="FFFF00"/>
                </a:solidFill>
              </a:rPr>
              <a:t>DESAIN ORGANISASI</a:t>
            </a:r>
            <a:endParaRPr lang="id-ID" sz="4000" b="1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id-ID" sz="4000" b="1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id-ID" sz="4000" b="1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d-ID" sz="2800" b="1" dirty="0" smtClean="0">
                <a:solidFill>
                  <a:srgbClr val="FFFF00"/>
                </a:solidFill>
              </a:rPr>
              <a:t>                  Ny. Rokiah Kusumapradja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ORGAINISAI FUNGSIONAL DAN DIVISIONAL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	- </a:t>
            </a:r>
            <a:r>
              <a:rPr lang="en-US" sz="2800" b="1" dirty="0" smtClean="0">
                <a:solidFill>
                  <a:srgbClr val="00FFFF"/>
                </a:solidFill>
              </a:rPr>
              <a:t>DESAIN FUNGSIONAL :</a:t>
            </a: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400" b="1" dirty="0" smtClean="0"/>
              <a:t>	</a:t>
            </a:r>
            <a:r>
              <a:rPr lang="id-ID" sz="2400" b="1" dirty="0" smtClean="0"/>
              <a:t>-  </a:t>
            </a:r>
            <a:r>
              <a:rPr lang="en-US" sz="2400" b="1" dirty="0" smtClean="0"/>
              <a:t>ORGANISASI DIBAGI MENJADI DEPARTEMEN- 		</a:t>
            </a:r>
            <a:r>
              <a:rPr lang="id-ID" sz="2400" b="1" dirty="0" smtClean="0"/>
              <a:t>  </a:t>
            </a:r>
            <a:r>
              <a:rPr lang="en-US" sz="2400" b="1" dirty="0" smtClean="0"/>
              <a:t>DEPARTEMEN BERDASARKAN KEKHUSUSAN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/>
              <a:t>	</a:t>
            </a:r>
            <a:r>
              <a:rPr lang="id-ID" sz="2400" b="1" dirty="0" smtClean="0"/>
              <a:t> </a:t>
            </a:r>
            <a:r>
              <a:rPr lang="en-US" sz="2400" b="1" dirty="0" smtClean="0"/>
              <a:t>(MIS.KEUANGAN,KEPERAWATAN,DAN</a:t>
            </a:r>
            <a:r>
              <a:rPr lang="id-ID" sz="2400" b="1" dirty="0" smtClean="0"/>
              <a:t>  </a:t>
            </a:r>
            <a:r>
              <a:rPr lang="en-US" sz="2400" b="1" dirty="0" smtClean="0"/>
              <a:t>RADIOLOGI)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/>
              <a:t>	. </a:t>
            </a:r>
            <a:r>
              <a:rPr lang="id-ID" sz="2400" b="1" dirty="0" smtClean="0"/>
              <a:t> </a:t>
            </a:r>
            <a:r>
              <a:rPr lang="en-US" sz="2400" b="1" dirty="0" smtClean="0"/>
              <a:t>PELAYANAN PENDUKUNG TERPISAH DENGAN 		</a:t>
            </a:r>
            <a:r>
              <a:rPr lang="id-ID" sz="2400" b="1" dirty="0" smtClean="0"/>
              <a:t>   </a:t>
            </a:r>
            <a:r>
              <a:rPr lang="en-US" sz="2400" b="1" dirty="0" smtClean="0"/>
              <a:t>PELAYANAN KLINIS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- </a:t>
            </a:r>
            <a:r>
              <a:rPr lang="en-US" sz="2800" b="1" dirty="0" smtClean="0">
                <a:solidFill>
                  <a:srgbClr val="00FFFF"/>
                </a:solidFill>
              </a:rPr>
              <a:t>DESAIN DIVISIONAL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. </a:t>
            </a:r>
            <a:r>
              <a:rPr lang="id-ID" sz="2400" b="1" dirty="0" smtClean="0"/>
              <a:t> </a:t>
            </a:r>
            <a:r>
              <a:rPr lang="en-US" sz="2400" b="1" dirty="0" smtClean="0"/>
              <a:t>ORGANISASI DIBAGI MENJADI UNIT-UNIT KECIL 		BERDASAR PENGELOMPOKAN PELAYANAN 		ATAU PASAR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. </a:t>
            </a:r>
            <a:r>
              <a:rPr lang="id-ID" sz="2400" b="1" dirty="0" smtClean="0"/>
              <a:t> </a:t>
            </a:r>
            <a:r>
              <a:rPr lang="en-US" sz="2400" b="1" dirty="0" smtClean="0"/>
              <a:t>TIAP DIVISI MERUPAKAN UNIT SEMI OTONOMI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icture 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5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685800" y="5410200"/>
            <a:ext cx="9144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DESAIN FUNGSIONAL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icture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DESAIN FUNGSIONAL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icture 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57200" y="6400800"/>
            <a:ext cx="990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DESAIN DIVISIONAL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534400" cy="55213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ORGANISASI MATRIKS</a:t>
            </a:r>
            <a:r>
              <a:rPr lang="en-US" b="1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	- </a:t>
            </a:r>
            <a:r>
              <a:rPr lang="en-US" b="1" smtClean="0">
                <a:solidFill>
                  <a:srgbClr val="00FFFF"/>
                </a:solidFill>
              </a:rPr>
              <a:t>KOORDINASI VERTIKAL (HIRARKHIS)</a:t>
            </a:r>
            <a:r>
              <a:rPr lang="en-US" b="1" smtClean="0"/>
              <a:t> LEWAT DEPARTEMENTALISASI DAN RANTAI KOMANDO RESMI,DAN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	- </a:t>
            </a:r>
            <a:r>
              <a:rPr lang="en-US" b="1" smtClean="0">
                <a:solidFill>
                  <a:srgbClr val="00FFFF"/>
                </a:solidFill>
              </a:rPr>
              <a:t>KOORDINASI HORISONTAL (LATERAL)</a:t>
            </a:r>
            <a:r>
              <a:rPr lang="en-US" b="1" smtClean="0"/>
              <a:t> LINTAS DEPARTEMEN (TIM PELAYANAN PASIEN) SECARA SIMULTAN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457200" y="6477000"/>
            <a:ext cx="914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6096000"/>
            <a:ext cx="1066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icture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533400" y="5943600"/>
            <a:ext cx="12192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914400"/>
          </a:xfrm>
        </p:spPr>
        <p:txBody>
          <a:bodyPr/>
          <a:lstStyle/>
          <a:p>
            <a:r>
              <a:rPr lang="en-US" sz="2800"/>
              <a:t>ORGANISASI LINI DAN STAF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429000" y="12954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CEO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676400" y="2667000"/>
            <a:ext cx="1219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charset="0"/>
              </a:rPr>
              <a:t>NURSING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rial" charset="0"/>
              </a:rPr>
              <a:t> DEPRT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4038600" y="26670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MED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DEPRT</a:t>
            </a: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685800" y="36576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IN PT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SUP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609600" y="46482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KA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RU</a:t>
            </a: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2743200" y="37338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IN PT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SUP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5486400" y="3733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6477000" y="37338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447800" y="4648200"/>
            <a:ext cx="457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7239000" y="3733800"/>
            <a:ext cx="45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8001000" y="3733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2438400" y="4648200"/>
            <a:ext cx="45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3276600" y="4648200"/>
            <a:ext cx="533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5904" name="Line 16"/>
          <p:cNvSpPr>
            <a:spLocks noChangeShapeType="1"/>
          </p:cNvSpPr>
          <p:nvPr/>
        </p:nvSpPr>
        <p:spPr bwMode="auto">
          <a:xfrm flipV="1">
            <a:off x="2590800" y="2362200"/>
            <a:ext cx="5486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05" name="Line 17"/>
          <p:cNvSpPr>
            <a:spLocks noChangeShapeType="1"/>
          </p:cNvSpPr>
          <p:nvPr/>
        </p:nvSpPr>
        <p:spPr bwMode="auto">
          <a:xfrm>
            <a:off x="25908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>
            <a:off x="4343400" y="205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07" name="Line 19"/>
          <p:cNvSpPr>
            <a:spLocks noChangeShapeType="1"/>
          </p:cNvSpPr>
          <p:nvPr/>
        </p:nvSpPr>
        <p:spPr bwMode="auto">
          <a:xfrm>
            <a:off x="81534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1219200" y="3429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09" name="Line 21"/>
          <p:cNvSpPr>
            <a:spLocks noChangeShapeType="1"/>
          </p:cNvSpPr>
          <p:nvPr/>
        </p:nvSpPr>
        <p:spPr bwMode="auto">
          <a:xfrm>
            <a:off x="1219200" y="3429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10" name="Line 22"/>
          <p:cNvSpPr>
            <a:spLocks noChangeShapeType="1"/>
          </p:cNvSpPr>
          <p:nvPr/>
        </p:nvSpPr>
        <p:spPr bwMode="auto">
          <a:xfrm>
            <a:off x="33528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>
            <a:off x="228600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>
            <a:off x="5638800" y="3429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13" name="Line 25"/>
          <p:cNvSpPr>
            <a:spLocks noChangeShapeType="1"/>
          </p:cNvSpPr>
          <p:nvPr/>
        </p:nvSpPr>
        <p:spPr bwMode="auto">
          <a:xfrm>
            <a:off x="56388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14" name="Line 26"/>
          <p:cNvSpPr>
            <a:spLocks noChangeShapeType="1"/>
          </p:cNvSpPr>
          <p:nvPr/>
        </p:nvSpPr>
        <p:spPr bwMode="auto">
          <a:xfrm>
            <a:off x="66294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15" name="Line 27"/>
          <p:cNvSpPr>
            <a:spLocks noChangeShapeType="1"/>
          </p:cNvSpPr>
          <p:nvPr/>
        </p:nvSpPr>
        <p:spPr bwMode="auto">
          <a:xfrm>
            <a:off x="6400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16" name="Line 28"/>
          <p:cNvSpPr>
            <a:spLocks noChangeShapeType="1"/>
          </p:cNvSpPr>
          <p:nvPr/>
        </p:nvSpPr>
        <p:spPr bwMode="auto">
          <a:xfrm>
            <a:off x="2667000" y="4495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17" name="Line 29"/>
          <p:cNvSpPr>
            <a:spLocks noChangeShapeType="1"/>
          </p:cNvSpPr>
          <p:nvPr/>
        </p:nvSpPr>
        <p:spPr bwMode="auto">
          <a:xfrm>
            <a:off x="26670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18" name="Line 30"/>
          <p:cNvSpPr>
            <a:spLocks noChangeShapeType="1"/>
          </p:cNvSpPr>
          <p:nvPr/>
        </p:nvSpPr>
        <p:spPr bwMode="auto">
          <a:xfrm>
            <a:off x="37338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19" name="Line 31"/>
          <p:cNvSpPr>
            <a:spLocks noChangeShapeType="1"/>
          </p:cNvSpPr>
          <p:nvPr/>
        </p:nvSpPr>
        <p:spPr bwMode="auto">
          <a:xfrm flipV="1">
            <a:off x="3276600" y="4343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20" name="Line 32"/>
          <p:cNvSpPr>
            <a:spLocks noChangeShapeType="1"/>
          </p:cNvSpPr>
          <p:nvPr/>
        </p:nvSpPr>
        <p:spPr bwMode="auto">
          <a:xfrm>
            <a:off x="7620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21" name="Line 33"/>
          <p:cNvSpPr>
            <a:spLocks noChangeShapeType="1"/>
          </p:cNvSpPr>
          <p:nvPr/>
        </p:nvSpPr>
        <p:spPr bwMode="auto">
          <a:xfrm>
            <a:off x="1524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22" name="Line 34"/>
          <p:cNvSpPr>
            <a:spLocks noChangeShapeType="1"/>
          </p:cNvSpPr>
          <p:nvPr/>
        </p:nvSpPr>
        <p:spPr bwMode="auto">
          <a:xfrm>
            <a:off x="838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23" name="Line 35"/>
          <p:cNvSpPr>
            <a:spLocks noChangeShapeType="1"/>
          </p:cNvSpPr>
          <p:nvPr/>
        </p:nvSpPr>
        <p:spPr bwMode="auto">
          <a:xfrm>
            <a:off x="1066800" y="4343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24" name="Rectangle 36"/>
          <p:cNvSpPr>
            <a:spLocks noChangeArrowheads="1"/>
          </p:cNvSpPr>
          <p:nvPr/>
        </p:nvSpPr>
        <p:spPr bwMode="auto">
          <a:xfrm>
            <a:off x="5638800" y="25908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GENR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DEPRT</a:t>
            </a:r>
          </a:p>
        </p:txBody>
      </p:sp>
      <p:sp>
        <p:nvSpPr>
          <p:cNvPr id="165925" name="Line 37"/>
          <p:cNvSpPr>
            <a:spLocks noChangeShapeType="1"/>
          </p:cNvSpPr>
          <p:nvPr/>
        </p:nvSpPr>
        <p:spPr bwMode="auto">
          <a:xfrm>
            <a:off x="43434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26" name="Rectangle 38"/>
          <p:cNvSpPr>
            <a:spLocks noChangeArrowheads="1"/>
          </p:cNvSpPr>
          <p:nvPr/>
        </p:nvSpPr>
        <p:spPr bwMode="auto">
          <a:xfrm>
            <a:off x="7162800" y="25908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ACC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DEPRT</a:t>
            </a:r>
          </a:p>
        </p:txBody>
      </p:sp>
      <p:sp>
        <p:nvSpPr>
          <p:cNvPr id="165927" name="Line 39"/>
          <p:cNvSpPr>
            <a:spLocks noChangeShapeType="1"/>
          </p:cNvSpPr>
          <p:nvPr/>
        </p:nvSpPr>
        <p:spPr bwMode="auto">
          <a:xfrm flipH="1">
            <a:off x="62484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28" name="Line 40"/>
          <p:cNvSpPr>
            <a:spLocks noChangeShapeType="1"/>
          </p:cNvSpPr>
          <p:nvPr/>
        </p:nvSpPr>
        <p:spPr bwMode="auto">
          <a:xfrm>
            <a:off x="3962400" y="2057400"/>
            <a:ext cx="0" cy="3429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29" name="Rectangle 41"/>
          <p:cNvSpPr>
            <a:spLocks noChangeArrowheads="1"/>
          </p:cNvSpPr>
          <p:nvPr/>
        </p:nvSpPr>
        <p:spPr bwMode="auto">
          <a:xfrm>
            <a:off x="3657600" y="54864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5930" name="Line 42"/>
          <p:cNvSpPr>
            <a:spLocks noChangeShapeType="1"/>
          </p:cNvSpPr>
          <p:nvPr/>
        </p:nvSpPr>
        <p:spPr bwMode="auto">
          <a:xfrm>
            <a:off x="80010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31" name="Line 43"/>
          <p:cNvSpPr>
            <a:spLocks noChangeShapeType="1"/>
          </p:cNvSpPr>
          <p:nvPr/>
        </p:nvSpPr>
        <p:spPr bwMode="auto">
          <a:xfrm>
            <a:off x="7391400" y="3429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32" name="Line 44"/>
          <p:cNvSpPr>
            <a:spLocks noChangeShapeType="1"/>
          </p:cNvSpPr>
          <p:nvPr/>
        </p:nvSpPr>
        <p:spPr bwMode="auto">
          <a:xfrm>
            <a:off x="73914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33" name="Line 45"/>
          <p:cNvSpPr>
            <a:spLocks noChangeShapeType="1"/>
          </p:cNvSpPr>
          <p:nvPr/>
        </p:nvSpPr>
        <p:spPr bwMode="auto">
          <a:xfrm>
            <a:off x="83820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34" name="Rectangle 46"/>
          <p:cNvSpPr>
            <a:spLocks noChangeArrowheads="1"/>
          </p:cNvSpPr>
          <p:nvPr/>
        </p:nvSpPr>
        <p:spPr bwMode="auto">
          <a:xfrm>
            <a:off x="3810000" y="5638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5935" name="Rectangle 47"/>
          <p:cNvSpPr>
            <a:spLocks noChangeArrowheads="1"/>
          </p:cNvSpPr>
          <p:nvPr/>
        </p:nvSpPr>
        <p:spPr bwMode="auto">
          <a:xfrm>
            <a:off x="3962400" y="5791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INSTA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LASI</a:t>
            </a:r>
          </a:p>
        </p:txBody>
      </p:sp>
      <p:sp>
        <p:nvSpPr>
          <p:cNvPr id="165936" name="Rectangle 48"/>
          <p:cNvSpPr>
            <a:spLocks noChangeArrowheads="1"/>
          </p:cNvSpPr>
          <p:nvPr/>
        </p:nvSpPr>
        <p:spPr bwMode="auto">
          <a:xfrm>
            <a:off x="381000" y="1905000"/>
            <a:ext cx="9144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KOM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DIK</a:t>
            </a:r>
          </a:p>
        </p:txBody>
      </p:sp>
      <p:sp>
        <p:nvSpPr>
          <p:cNvPr id="165937" name="Rectangle 49"/>
          <p:cNvSpPr>
            <a:spLocks noChangeArrowheads="1"/>
          </p:cNvSpPr>
          <p:nvPr/>
        </p:nvSpPr>
        <p:spPr bwMode="auto">
          <a:xfrm>
            <a:off x="8153400" y="1428736"/>
            <a:ext cx="10668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RISK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charset="0"/>
              </a:rPr>
              <a:t>MNJ/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charset="0"/>
              </a:rPr>
              <a:t>MUTU</a:t>
            </a:r>
          </a:p>
          <a:p>
            <a:pPr algn="ctr"/>
            <a:endParaRPr lang="en-US" sz="1400" dirty="0">
              <a:latin typeface="Arial" charset="0"/>
            </a:endParaRPr>
          </a:p>
        </p:txBody>
      </p:sp>
      <p:sp>
        <p:nvSpPr>
          <p:cNvPr id="165938" name="Line 50"/>
          <p:cNvSpPr>
            <a:spLocks noChangeShapeType="1"/>
          </p:cNvSpPr>
          <p:nvPr/>
        </p:nvSpPr>
        <p:spPr bwMode="auto">
          <a:xfrm flipV="1">
            <a:off x="4343400" y="2133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39" name="Line 51"/>
          <p:cNvSpPr>
            <a:spLocks noChangeShapeType="1"/>
          </p:cNvSpPr>
          <p:nvPr/>
        </p:nvSpPr>
        <p:spPr bwMode="auto">
          <a:xfrm flipV="1">
            <a:off x="1295400" y="2133600"/>
            <a:ext cx="3124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65940" name="Rectangle 52"/>
          <p:cNvSpPr>
            <a:spLocks noChangeArrowheads="1"/>
          </p:cNvSpPr>
          <p:nvPr/>
        </p:nvSpPr>
        <p:spPr bwMode="auto">
          <a:xfrm>
            <a:off x="8458200" y="25908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STAFF</a:t>
            </a:r>
          </a:p>
        </p:txBody>
      </p:sp>
      <p:sp>
        <p:nvSpPr>
          <p:cNvPr id="165941" name="AutoShape 53"/>
          <p:cNvSpPr>
            <a:spLocks/>
          </p:cNvSpPr>
          <p:nvPr/>
        </p:nvSpPr>
        <p:spPr bwMode="auto">
          <a:xfrm>
            <a:off x="8382000" y="2209800"/>
            <a:ext cx="457200" cy="2057400"/>
          </a:xfrm>
          <a:prstGeom prst="rightBrace">
            <a:avLst>
              <a:gd name="adj1" fmla="val 37500"/>
              <a:gd name="adj2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5942" name="AutoShape 54"/>
          <p:cNvSpPr>
            <a:spLocks/>
          </p:cNvSpPr>
          <p:nvPr/>
        </p:nvSpPr>
        <p:spPr bwMode="auto">
          <a:xfrm>
            <a:off x="5334000" y="5562600"/>
            <a:ext cx="228600" cy="1295400"/>
          </a:xfrm>
          <a:prstGeom prst="righ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5943" name="Rectangle 55"/>
          <p:cNvSpPr>
            <a:spLocks noChangeArrowheads="1"/>
          </p:cNvSpPr>
          <p:nvPr/>
        </p:nvSpPr>
        <p:spPr bwMode="auto">
          <a:xfrm>
            <a:off x="5943600" y="56388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LINI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43000"/>
          </a:xfrm>
          <a:ln/>
        </p:spPr>
        <p:txBody>
          <a:bodyPr/>
          <a:lstStyle/>
          <a:p>
            <a:pPr algn="ctr"/>
            <a:r>
              <a:rPr lang="en-US" sz="2800" b="1" dirty="0">
                <a:solidFill>
                  <a:srgbClr val="00FF00"/>
                </a:solidFill>
              </a:rPr>
              <a:t>ORGANISASI PEL. KESEHATAN </a:t>
            </a:r>
            <a:r>
              <a:rPr lang="id-ID" sz="2800" b="1" dirty="0" smtClean="0">
                <a:solidFill>
                  <a:srgbClr val="00FF00"/>
                </a:solidFill>
                <a:sym typeface="Wingdings" pitchFamily="2" charset="2"/>
              </a:rPr>
              <a:t> </a:t>
            </a:r>
            <a:r>
              <a:rPr lang="en-US" sz="2800" b="1" dirty="0" smtClean="0">
                <a:solidFill>
                  <a:srgbClr val="00FF00"/>
                </a:solidFill>
              </a:rPr>
              <a:t>RS</a:t>
            </a:r>
            <a:r>
              <a:rPr lang="en-US" sz="3200" b="1" dirty="0" smtClean="0">
                <a:solidFill>
                  <a:srgbClr val="00FF00"/>
                </a:solidFill>
              </a:rPr>
              <a:t> </a:t>
            </a:r>
            <a:r>
              <a:rPr lang="en-US" sz="3200" b="1" dirty="0">
                <a:solidFill>
                  <a:srgbClr val="00FF00"/>
                </a:solidFill>
              </a:rPr>
              <a:t/>
            </a:r>
            <a:br>
              <a:rPr lang="en-US" sz="3200" b="1" dirty="0">
                <a:solidFill>
                  <a:srgbClr val="00FF00"/>
                </a:solidFill>
              </a:rPr>
            </a:br>
            <a:r>
              <a:rPr lang="en-US" sz="3200" b="1" i="1" dirty="0">
                <a:solidFill>
                  <a:srgbClr val="00FF00"/>
                </a:solidFill>
              </a:rPr>
              <a:t>DUAL PYRAMID OF ORAGNIZATION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09600" y="1828800"/>
            <a:ext cx="3657600" cy="2743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FF00"/>
                </a:solidFill>
                <a:latin typeface="Arial" charset="0"/>
              </a:rPr>
              <a:t>CEO </a:t>
            </a:r>
          </a:p>
          <a:p>
            <a:pPr algn="ctr"/>
            <a:r>
              <a:rPr lang="en-US" b="1">
                <a:latin typeface="Arial" charset="0"/>
              </a:rPr>
              <a:t>BERTANGGUNG JAWAB :</a:t>
            </a:r>
          </a:p>
          <a:p>
            <a:pPr algn="ctr"/>
            <a:r>
              <a:rPr lang="en-US" b="1">
                <a:latin typeface="Arial" charset="0"/>
              </a:rPr>
              <a:t> MENGELOLA SECARA EFEKTIF </a:t>
            </a:r>
          </a:p>
          <a:p>
            <a:pPr algn="ctr"/>
            <a:r>
              <a:rPr lang="en-US" b="1">
                <a:latin typeface="Arial" charset="0"/>
              </a:rPr>
              <a:t>SELURUH KOMPONEN </a:t>
            </a:r>
          </a:p>
          <a:p>
            <a:pPr algn="ctr"/>
            <a:r>
              <a:rPr lang="en-US" b="1">
                <a:latin typeface="Arial" charset="0"/>
              </a:rPr>
              <a:t> ADMINISTRASI  DALAM ORGN</a:t>
            </a:r>
          </a:p>
          <a:p>
            <a:pPr algn="ctr"/>
            <a:r>
              <a:rPr lang="en-US" b="1">
                <a:latin typeface="Arial" charset="0"/>
              </a:rPr>
              <a:t>YG MENDELEGASIKAN TUGAS </a:t>
            </a:r>
          </a:p>
          <a:p>
            <a:pPr algn="ctr"/>
            <a:r>
              <a:rPr lang="en-US" b="1">
                <a:latin typeface="Arial" charset="0"/>
              </a:rPr>
              <a:t>DAN KEWENANGAN KE </a:t>
            </a:r>
          </a:p>
          <a:p>
            <a:pPr algn="ctr"/>
            <a:r>
              <a:rPr lang="en-US" b="1">
                <a:latin typeface="Arial" charset="0"/>
              </a:rPr>
              <a:t>KEPALA </a:t>
            </a:r>
          </a:p>
          <a:p>
            <a:pPr algn="ctr"/>
            <a:r>
              <a:rPr lang="en-US" b="1">
                <a:latin typeface="Arial" charset="0"/>
              </a:rPr>
              <a:t>DEPARTEMEN  / UNIT</a:t>
            </a:r>
          </a:p>
          <a:p>
            <a:pPr algn="ctr"/>
            <a:endParaRPr lang="en-US" b="1">
              <a:latin typeface="Arial" charset="0"/>
            </a:endParaRP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4953000" y="1828800"/>
            <a:ext cx="3505200" cy="2743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FF00"/>
                </a:solidFill>
                <a:latin typeface="Arial" charset="0"/>
              </a:rPr>
              <a:t>CHIEF OF STAFF/ </a:t>
            </a:r>
          </a:p>
          <a:p>
            <a:pPr algn="ctr"/>
            <a:r>
              <a:rPr lang="en-US" b="1">
                <a:solidFill>
                  <a:srgbClr val="00FF00"/>
                </a:solidFill>
                <a:latin typeface="Arial" charset="0"/>
              </a:rPr>
              <a:t>MEDICAL STAFF/ </a:t>
            </a:r>
          </a:p>
          <a:p>
            <a:pPr algn="ctr"/>
            <a:r>
              <a:rPr lang="en-US" b="1">
                <a:solidFill>
                  <a:srgbClr val="00FF00"/>
                </a:solidFill>
                <a:latin typeface="Arial" charset="0"/>
              </a:rPr>
              <a:t>KOMITE MEDIK</a:t>
            </a:r>
          </a:p>
          <a:p>
            <a:pPr algn="ctr"/>
            <a:r>
              <a:rPr lang="en-US" b="1">
                <a:latin typeface="Arial" charset="0"/>
              </a:rPr>
              <a:t>BERTANGUNG JAWAB </a:t>
            </a:r>
          </a:p>
          <a:p>
            <a:pPr algn="ctr"/>
            <a:r>
              <a:rPr lang="en-US" b="1">
                <a:latin typeface="Arial" charset="0"/>
              </a:rPr>
              <a:t>TERHADAP  STAF KLINIK ==&gt; </a:t>
            </a:r>
          </a:p>
          <a:p>
            <a:pPr algn="ctr"/>
            <a:r>
              <a:rPr lang="en-US" b="1">
                <a:latin typeface="Arial" charset="0"/>
              </a:rPr>
              <a:t>CHIEF OF SERVICE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762000" y="4953000"/>
            <a:ext cx="3200400" cy="1752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FFFF"/>
                </a:solidFill>
                <a:latin typeface="Arial" charset="0"/>
              </a:rPr>
              <a:t>MEDICAL DEPRT</a:t>
            </a:r>
          </a:p>
          <a:p>
            <a:pPr algn="ctr"/>
            <a:r>
              <a:rPr lang="en-US" b="1">
                <a:solidFill>
                  <a:srgbClr val="00FF00"/>
                </a:solidFill>
                <a:latin typeface="Arial" charset="0"/>
              </a:rPr>
              <a:t>KONSOLODASI  </a:t>
            </a:r>
          </a:p>
          <a:p>
            <a:pPr algn="ctr"/>
            <a:r>
              <a:rPr lang="en-US" b="1">
                <a:latin typeface="Arial" charset="0"/>
              </a:rPr>
              <a:t>TANGGUNG JAWAB DAN</a:t>
            </a:r>
          </a:p>
          <a:p>
            <a:pPr algn="ctr"/>
            <a:r>
              <a:rPr lang="en-US" b="1">
                <a:latin typeface="Arial" charset="0"/>
              </a:rPr>
              <a:t> KEWENANGAN </a:t>
            </a:r>
          </a:p>
          <a:p>
            <a:pPr algn="ctr"/>
            <a:r>
              <a:rPr lang="en-US" b="1">
                <a:latin typeface="Arial" charset="0"/>
              </a:rPr>
              <a:t>CLINICAL SERVICE</a:t>
            </a: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6858000" y="4572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H="1">
            <a:off x="4114800" y="5638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22860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FFFF"/>
                </a:solidFill>
              </a:rPr>
              <a:t>PENGERTIAN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2984"/>
            <a:ext cx="8686800" cy="571501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DESAIN ORGANISASI </a:t>
            </a:r>
            <a:r>
              <a:rPr lang="en-US" sz="2800" b="1" dirty="0" smtClean="0"/>
              <a:t>ADALAH 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</a:rPr>
              <a:t>PENGELOMPOKAN YANG BERSIFAT KOORDINATIF </a:t>
            </a:r>
            <a:r>
              <a:rPr lang="en-US" sz="2800" b="1" dirty="0" smtClean="0"/>
              <a:t>ANTARA TUGAS-TUGAS YANG TELAH DITETAPKAN,PERSONEL, DAN PERALATAN </a:t>
            </a:r>
            <a:r>
              <a:rPr lang="id-ID" sz="2800" b="1" dirty="0" smtClean="0"/>
              <a:t> </a:t>
            </a:r>
            <a:r>
              <a:rPr lang="en-US" sz="2800" b="1" dirty="0" smtClean="0"/>
              <a:t>YANG DIBUTUHKAN, UNTUK MENCAPAI TUJUAN ORGANISASI SECARA EFISIEN.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</a:rPr>
              <a:t>PENGATURAN DAN HUBUNGAN </a:t>
            </a:r>
            <a:r>
              <a:rPr lang="en-US" sz="2800" b="1" dirty="0" smtClean="0"/>
              <a:t>ANTARA INDIVIDU, KELOMPOK KERJA, DEPARTEMEN, DAN DIVISI DALAM SATU ORGANISASI.</a:t>
            </a:r>
          </a:p>
          <a:p>
            <a:r>
              <a:rPr lang="fi-FI" sz="2800" cap="all" dirty="0" smtClean="0"/>
              <a:t>Organisasi RS disesuaikan Dg </a:t>
            </a:r>
            <a:r>
              <a:rPr lang="sv-SE" sz="2800" cap="all" dirty="0" smtClean="0">
                <a:solidFill>
                  <a:srgbClr val="00FFFF"/>
                </a:solidFill>
              </a:rPr>
              <a:t>besarnya kegiatan dan beban kerja Rs</a:t>
            </a:r>
            <a:r>
              <a:rPr lang="sv-SE" sz="2800" cap="all" dirty="0" smtClean="0"/>
              <a:t>.</a:t>
            </a:r>
          </a:p>
          <a:p>
            <a:r>
              <a:rPr lang="en-US" sz="2800" cap="all" dirty="0" smtClean="0"/>
              <a:t> </a:t>
            </a:r>
            <a:r>
              <a:rPr lang="en-US" sz="2800" cap="all" dirty="0" err="1" smtClean="0"/>
              <a:t>Struktur</a:t>
            </a:r>
            <a:r>
              <a:rPr lang="en-US" sz="2800" cap="all" dirty="0" smtClean="0"/>
              <a:t> </a:t>
            </a:r>
            <a:r>
              <a:rPr lang="en-US" sz="2800" cap="all" dirty="0" err="1" smtClean="0"/>
              <a:t>organisasi</a:t>
            </a:r>
            <a:r>
              <a:rPr lang="en-US" sz="2800" cap="all" dirty="0" smtClean="0"/>
              <a:t> </a:t>
            </a:r>
            <a:r>
              <a:rPr lang="en-US" sz="2800" cap="all" dirty="0" err="1" smtClean="0"/>
              <a:t>Rumah</a:t>
            </a:r>
            <a:r>
              <a:rPr lang="en-US" sz="2800" cap="all" dirty="0" smtClean="0"/>
              <a:t> </a:t>
            </a:r>
            <a:r>
              <a:rPr lang="en-US" sz="2800" cap="all" dirty="0" err="1" smtClean="0"/>
              <a:t>Sakit</a:t>
            </a:r>
            <a:r>
              <a:rPr lang="en-US" sz="2800" cap="all" dirty="0" smtClean="0"/>
              <a:t> </a:t>
            </a:r>
            <a:r>
              <a:rPr lang="en-US" sz="2800" cap="all" dirty="0" err="1" smtClean="0"/>
              <a:t>harus</a:t>
            </a:r>
            <a:r>
              <a:rPr lang="en-US" sz="2800" cap="all" dirty="0" smtClean="0"/>
              <a:t> </a:t>
            </a:r>
            <a:r>
              <a:rPr lang="en-US" sz="2800" cap="all" dirty="0" err="1" smtClean="0">
                <a:solidFill>
                  <a:srgbClr val="00FFFF"/>
                </a:solidFill>
              </a:rPr>
              <a:t>membagi</a:t>
            </a:r>
            <a:r>
              <a:rPr lang="en-US" sz="2800" cap="all" dirty="0" smtClean="0">
                <a:solidFill>
                  <a:srgbClr val="00FFFF"/>
                </a:solidFill>
              </a:rPr>
              <a:t> </a:t>
            </a:r>
            <a:r>
              <a:rPr lang="en-US" sz="2800" cap="all" dirty="0" err="1" smtClean="0">
                <a:solidFill>
                  <a:srgbClr val="00FFFF"/>
                </a:solidFill>
              </a:rPr>
              <a:t>habis</a:t>
            </a:r>
            <a:r>
              <a:rPr lang="en-US" sz="2800" cap="all" dirty="0" smtClean="0">
                <a:solidFill>
                  <a:srgbClr val="00FFFF"/>
                </a:solidFill>
              </a:rPr>
              <a:t> </a:t>
            </a:r>
            <a:r>
              <a:rPr lang="en-US" sz="2800" cap="all" dirty="0" err="1" smtClean="0">
                <a:solidFill>
                  <a:srgbClr val="00FFFF"/>
                </a:solidFill>
              </a:rPr>
              <a:t>seluruh</a:t>
            </a:r>
            <a:r>
              <a:rPr lang="en-US" sz="2800" cap="all" dirty="0" smtClean="0">
                <a:solidFill>
                  <a:srgbClr val="00FFFF"/>
                </a:solidFill>
              </a:rPr>
              <a:t> </a:t>
            </a:r>
            <a:r>
              <a:rPr lang="en-US" sz="2800" cap="all" dirty="0" err="1" smtClean="0">
                <a:solidFill>
                  <a:srgbClr val="00FFFF"/>
                </a:solidFill>
              </a:rPr>
              <a:t>tugas</a:t>
            </a:r>
            <a:r>
              <a:rPr lang="en-US" sz="2800" cap="all" dirty="0" smtClean="0">
                <a:solidFill>
                  <a:srgbClr val="00FFFF"/>
                </a:solidFill>
              </a:rPr>
              <a:t> </a:t>
            </a:r>
            <a:r>
              <a:rPr lang="en-US" sz="2800" cap="all" dirty="0" err="1" smtClean="0">
                <a:solidFill>
                  <a:srgbClr val="00FFFF"/>
                </a:solidFill>
              </a:rPr>
              <a:t>dan</a:t>
            </a:r>
            <a:r>
              <a:rPr lang="en-US" sz="2800" cap="all" dirty="0" smtClean="0">
                <a:solidFill>
                  <a:srgbClr val="00FFFF"/>
                </a:solidFill>
              </a:rPr>
              <a:t> </a:t>
            </a:r>
            <a:r>
              <a:rPr lang="en-US" sz="2800" cap="all" dirty="0" err="1" smtClean="0">
                <a:solidFill>
                  <a:srgbClr val="00FFFF"/>
                </a:solidFill>
              </a:rPr>
              <a:t>fungsi</a:t>
            </a:r>
            <a:r>
              <a:rPr lang="en-US" sz="2800" cap="all" dirty="0" smtClean="0">
                <a:solidFill>
                  <a:srgbClr val="00FFFF"/>
                </a:solidFill>
              </a:rPr>
              <a:t> Rs</a:t>
            </a:r>
          </a:p>
          <a:p>
            <a:endParaRPr lang="en-US" sz="2800" b="1" cap="al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PENGORGANISASIAN STAF MEDIK 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CHIEF OF STAFF (KOMITE MEDIK) </a:t>
            </a:r>
            <a:r>
              <a:rPr lang="id-ID" sz="2800" dirty="0" smtClean="0"/>
              <a:t> </a:t>
            </a:r>
            <a:r>
              <a:rPr lang="id-ID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</a:t>
            </a:r>
            <a:r>
              <a:rPr lang="en-US" sz="2800" dirty="0"/>
              <a:t>TERDIRI DARI KELOMPOK KEPALA  SATUAN MEDIK FUNGSIONAL ( KEL SPESIALIS )</a:t>
            </a:r>
          </a:p>
          <a:p>
            <a:r>
              <a:rPr lang="en-US" sz="2800" dirty="0"/>
              <a:t>KA SMF </a:t>
            </a:r>
            <a:r>
              <a:rPr lang="id-ID" sz="2800" dirty="0" smtClean="0"/>
              <a:t> </a:t>
            </a:r>
            <a:r>
              <a:rPr lang="id-ID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</a:t>
            </a:r>
            <a:r>
              <a:rPr lang="en-US" sz="2800" dirty="0"/>
              <a:t>SPESIFIK CLINICAL SERVICE ( BEDAH, MEDICAL, DLL)</a:t>
            </a:r>
          </a:p>
          <a:p>
            <a:r>
              <a:rPr lang="en-US" sz="2800" dirty="0"/>
              <a:t>KEPALA DEPARTEMEN ( INSTALASI ), CHIEF OF SERVICE ( Ka IBS)</a:t>
            </a:r>
          </a:p>
          <a:p>
            <a:r>
              <a:rPr lang="en-US" sz="2800" dirty="0"/>
              <a:t>KA MEDICAL DEPT ( BAGIAN DARI CEO)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1625"/>
            <a:ext cx="8534400" cy="523875"/>
          </a:xfrm>
        </p:spPr>
        <p:txBody>
          <a:bodyPr>
            <a:normAutofit fontScale="90000"/>
          </a:bodyPr>
          <a:lstStyle/>
          <a:p>
            <a:r>
              <a:rPr lang="en-US" sz="3200"/>
              <a:t>BASIC CONCEPT STRUKTUR ORG RS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3429000" y="1524000"/>
            <a:ext cx="17526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CEO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286000" y="3048000"/>
            <a:ext cx="1752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Head of deprt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562600" y="2971800"/>
            <a:ext cx="1752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Head of dept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2362200" y="4038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</a:rPr>
              <a:t>SUP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0" y="5410200"/>
            <a:ext cx="10668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SMF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3886200" y="4114800"/>
            <a:ext cx="38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54864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73152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4419600" y="5181600"/>
            <a:ext cx="762000" cy="9144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66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>
            <a:off x="2590800" y="2819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>
            <a:off x="2590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82" name="Line 14"/>
          <p:cNvSpPr>
            <a:spLocks noChangeShapeType="1"/>
          </p:cNvSpPr>
          <p:nvPr/>
        </p:nvSpPr>
        <p:spPr bwMode="auto">
          <a:xfrm>
            <a:off x="4343400" y="213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61722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84" name="Line 16"/>
          <p:cNvSpPr>
            <a:spLocks noChangeShapeType="1"/>
          </p:cNvSpPr>
          <p:nvPr/>
        </p:nvSpPr>
        <p:spPr bwMode="auto">
          <a:xfrm>
            <a:off x="2514600" y="3810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>
            <a:off x="25908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>
            <a:off x="40386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87" name="Line 19"/>
          <p:cNvSpPr>
            <a:spLocks noChangeShapeType="1"/>
          </p:cNvSpPr>
          <p:nvPr/>
        </p:nvSpPr>
        <p:spPr bwMode="auto">
          <a:xfrm>
            <a:off x="32004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>
            <a:off x="5486400" y="3810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>
            <a:off x="54864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90" name="Line 22"/>
          <p:cNvSpPr>
            <a:spLocks noChangeShapeType="1"/>
          </p:cNvSpPr>
          <p:nvPr/>
        </p:nvSpPr>
        <p:spPr bwMode="auto">
          <a:xfrm>
            <a:off x="76200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91" name="Line 23"/>
          <p:cNvSpPr>
            <a:spLocks noChangeShapeType="1"/>
          </p:cNvSpPr>
          <p:nvPr/>
        </p:nvSpPr>
        <p:spPr bwMode="auto">
          <a:xfrm>
            <a:off x="64008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152400" y="5562600"/>
            <a:ext cx="10668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FF00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SMF</a:t>
            </a:r>
          </a:p>
        </p:txBody>
      </p:sp>
      <p:sp>
        <p:nvSpPr>
          <p:cNvPr id="135193" name="Rectangle 25"/>
          <p:cNvSpPr>
            <a:spLocks noChangeArrowheads="1"/>
          </p:cNvSpPr>
          <p:nvPr/>
        </p:nvSpPr>
        <p:spPr bwMode="auto">
          <a:xfrm>
            <a:off x="304800" y="5715000"/>
            <a:ext cx="10668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FF00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SMF</a:t>
            </a:r>
          </a:p>
        </p:txBody>
      </p:sp>
      <p:sp>
        <p:nvSpPr>
          <p:cNvPr id="135194" name="Rectangle 26"/>
          <p:cNvSpPr>
            <a:spLocks noChangeArrowheads="1"/>
          </p:cNvSpPr>
          <p:nvPr/>
        </p:nvSpPr>
        <p:spPr bwMode="auto">
          <a:xfrm>
            <a:off x="0" y="2514600"/>
            <a:ext cx="1066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KOMITE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MEDIK</a:t>
            </a:r>
          </a:p>
        </p:txBody>
      </p:sp>
      <p:sp>
        <p:nvSpPr>
          <p:cNvPr id="135195" name="Rectangle 27"/>
          <p:cNvSpPr>
            <a:spLocks noChangeArrowheads="1"/>
          </p:cNvSpPr>
          <p:nvPr/>
        </p:nvSpPr>
        <p:spPr bwMode="auto">
          <a:xfrm>
            <a:off x="1295400" y="2514600"/>
            <a:ext cx="914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</a:rPr>
              <a:t>KOMITE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</a:rPr>
              <a:t>KOMITE</a:t>
            </a:r>
          </a:p>
        </p:txBody>
      </p:sp>
      <p:sp>
        <p:nvSpPr>
          <p:cNvPr id="135196" name="Rectangle 28"/>
          <p:cNvSpPr>
            <a:spLocks noChangeArrowheads="1"/>
          </p:cNvSpPr>
          <p:nvPr/>
        </p:nvSpPr>
        <p:spPr bwMode="auto">
          <a:xfrm>
            <a:off x="7543800" y="2514600"/>
            <a:ext cx="762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SPI</a:t>
            </a:r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auto">
          <a:xfrm>
            <a:off x="381000" y="22860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98" name="Line 30"/>
          <p:cNvSpPr>
            <a:spLocks noChangeShapeType="1"/>
          </p:cNvSpPr>
          <p:nvPr/>
        </p:nvSpPr>
        <p:spPr bwMode="auto">
          <a:xfrm>
            <a:off x="3810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>
            <a:off x="16764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200" name="Line 32"/>
          <p:cNvSpPr>
            <a:spLocks noChangeShapeType="1"/>
          </p:cNvSpPr>
          <p:nvPr/>
        </p:nvSpPr>
        <p:spPr bwMode="auto">
          <a:xfrm>
            <a:off x="78486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201" name="Line 33"/>
          <p:cNvSpPr>
            <a:spLocks noChangeShapeType="1"/>
          </p:cNvSpPr>
          <p:nvPr/>
        </p:nvSpPr>
        <p:spPr bwMode="auto">
          <a:xfrm>
            <a:off x="609600" y="3200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202" name="Rectangle 34"/>
          <p:cNvSpPr>
            <a:spLocks noChangeArrowheads="1"/>
          </p:cNvSpPr>
          <p:nvPr/>
        </p:nvSpPr>
        <p:spPr bwMode="auto">
          <a:xfrm>
            <a:off x="3505200" y="762000"/>
            <a:ext cx="17526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BOARD OF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TRUSTEES</a:t>
            </a:r>
          </a:p>
        </p:txBody>
      </p:sp>
      <p:sp>
        <p:nvSpPr>
          <p:cNvPr id="135203" name="Line 35"/>
          <p:cNvSpPr>
            <a:spLocks noChangeShapeType="1"/>
          </p:cNvSpPr>
          <p:nvPr/>
        </p:nvSpPr>
        <p:spPr bwMode="auto">
          <a:xfrm>
            <a:off x="44196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204" name="Rectangle 36"/>
          <p:cNvSpPr>
            <a:spLocks noChangeArrowheads="1"/>
          </p:cNvSpPr>
          <p:nvPr/>
        </p:nvSpPr>
        <p:spPr bwMode="auto">
          <a:xfrm>
            <a:off x="4572000" y="5334000"/>
            <a:ext cx="762000" cy="9144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66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5205" name="Rectangle 37"/>
          <p:cNvSpPr>
            <a:spLocks noChangeArrowheads="1"/>
          </p:cNvSpPr>
          <p:nvPr/>
        </p:nvSpPr>
        <p:spPr bwMode="auto">
          <a:xfrm>
            <a:off x="4724400" y="5486400"/>
            <a:ext cx="762000" cy="9144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66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FF00"/>
                </a:solidFill>
                <a:latin typeface="Arial" charset="0"/>
              </a:rPr>
              <a:t>IN</a:t>
            </a:r>
          </a:p>
          <a:p>
            <a:pPr algn="ctr"/>
            <a:r>
              <a:rPr lang="en-US">
                <a:solidFill>
                  <a:srgbClr val="00FF00"/>
                </a:solidFill>
                <a:latin typeface="Arial" charset="0"/>
              </a:rPr>
              <a:t>STA</a:t>
            </a:r>
          </a:p>
          <a:p>
            <a:pPr algn="ctr"/>
            <a:r>
              <a:rPr lang="en-US">
                <a:solidFill>
                  <a:srgbClr val="00FF00"/>
                </a:solidFill>
                <a:latin typeface="Arial" charset="0"/>
              </a:rPr>
              <a:t>LASI</a:t>
            </a:r>
          </a:p>
        </p:txBody>
      </p:sp>
      <p:sp>
        <p:nvSpPr>
          <p:cNvPr id="135206" name="Rectangle 38"/>
          <p:cNvSpPr>
            <a:spLocks noChangeArrowheads="1"/>
          </p:cNvSpPr>
          <p:nvPr/>
        </p:nvSpPr>
        <p:spPr bwMode="auto">
          <a:xfrm>
            <a:off x="4876800" y="5638800"/>
            <a:ext cx="762000" cy="9144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66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INSTA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LASI</a:t>
            </a:r>
          </a:p>
        </p:txBody>
      </p:sp>
      <p:sp>
        <p:nvSpPr>
          <p:cNvPr id="135207" name="Line 39"/>
          <p:cNvSpPr>
            <a:spLocks noChangeShapeType="1"/>
          </p:cNvSpPr>
          <p:nvPr/>
        </p:nvSpPr>
        <p:spPr bwMode="auto">
          <a:xfrm flipH="1" flipV="1">
            <a:off x="4724400" y="2133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5208" name="AutoShape 40"/>
          <p:cNvSpPr>
            <a:spLocks/>
          </p:cNvSpPr>
          <p:nvPr/>
        </p:nvSpPr>
        <p:spPr bwMode="auto">
          <a:xfrm>
            <a:off x="8458200" y="3124200"/>
            <a:ext cx="152400" cy="1676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35209" name="AutoShape 41"/>
          <p:cNvSpPr>
            <a:spLocks/>
          </p:cNvSpPr>
          <p:nvPr/>
        </p:nvSpPr>
        <p:spPr bwMode="auto">
          <a:xfrm>
            <a:off x="6400800" y="5334000"/>
            <a:ext cx="457200" cy="12192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35210" name="Rectangle 42"/>
          <p:cNvSpPr>
            <a:spLocks noChangeArrowheads="1"/>
          </p:cNvSpPr>
          <p:nvPr/>
        </p:nvSpPr>
        <p:spPr bwMode="auto">
          <a:xfrm>
            <a:off x="7162800" y="54864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CORE </a:t>
            </a:r>
          </a:p>
          <a:p>
            <a:pPr algn="ctr"/>
            <a:r>
              <a:rPr lang="en-US">
                <a:latin typeface="Arial" charset="0"/>
              </a:rPr>
              <a:t>BISNISS</a:t>
            </a:r>
          </a:p>
        </p:txBody>
      </p:sp>
      <p:sp>
        <p:nvSpPr>
          <p:cNvPr id="135211" name="Rectangle 43"/>
          <p:cNvSpPr>
            <a:spLocks noChangeArrowheads="1"/>
          </p:cNvSpPr>
          <p:nvPr/>
        </p:nvSpPr>
        <p:spPr bwMode="auto">
          <a:xfrm>
            <a:off x="8534400" y="3886200"/>
            <a:ext cx="762000" cy="685800"/>
          </a:xfrm>
          <a:prstGeom prst="rect">
            <a:avLst/>
          </a:prstGeom>
          <a:noFill/>
          <a:ln w="9525">
            <a:noFill/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STAFF</a:t>
            </a:r>
          </a:p>
        </p:txBody>
      </p:sp>
      <p:sp>
        <p:nvSpPr>
          <p:cNvPr id="135212" name="Rectangle 44"/>
          <p:cNvSpPr>
            <a:spLocks noChangeArrowheads="1"/>
          </p:cNvSpPr>
          <p:nvPr/>
        </p:nvSpPr>
        <p:spPr bwMode="auto">
          <a:xfrm>
            <a:off x="5943600" y="12954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PIMPINAN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620713"/>
          </a:xfrm>
        </p:spPr>
        <p:txBody>
          <a:bodyPr>
            <a:normAutofit fontScale="90000"/>
          </a:bodyPr>
          <a:lstStyle/>
          <a:p>
            <a:r>
              <a:rPr lang="en-US" sz="4000"/>
              <a:t>Hirarki Tinggi dan datar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990600"/>
            <a:ext cx="7848600" cy="3581400"/>
            <a:chOff x="384" y="624"/>
            <a:chExt cx="4944" cy="2256"/>
          </a:xfrm>
        </p:grpSpPr>
        <p:sp>
          <p:nvSpPr>
            <p:cNvPr id="136196" name="Rectangle 4"/>
            <p:cNvSpPr>
              <a:spLocks noChangeArrowheads="1"/>
            </p:cNvSpPr>
            <p:nvPr/>
          </p:nvSpPr>
          <p:spPr bwMode="auto">
            <a:xfrm>
              <a:off x="2160" y="624"/>
              <a:ext cx="1104" cy="38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FF00"/>
                  </a:solidFill>
                  <a:latin typeface="Arial" charset="0"/>
                </a:rPr>
                <a:t>CEO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960"/>
              <a:ext cx="4944" cy="1920"/>
              <a:chOff x="384" y="960"/>
              <a:chExt cx="4944" cy="1920"/>
            </a:xfrm>
          </p:grpSpPr>
          <p:sp>
            <p:nvSpPr>
              <p:cNvPr id="136198" name="Rectangle 6"/>
              <p:cNvSpPr>
                <a:spLocks noChangeArrowheads="1"/>
              </p:cNvSpPr>
              <p:nvPr/>
            </p:nvSpPr>
            <p:spPr bwMode="auto">
              <a:xfrm>
                <a:off x="1056" y="1344"/>
                <a:ext cx="1104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199" name="Rectangle 7"/>
              <p:cNvSpPr>
                <a:spLocks noChangeArrowheads="1"/>
              </p:cNvSpPr>
              <p:nvPr/>
            </p:nvSpPr>
            <p:spPr bwMode="auto">
              <a:xfrm>
                <a:off x="3504" y="1296"/>
                <a:ext cx="1104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00" name="Rectangle 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5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01" name="Rectangle 9"/>
              <p:cNvSpPr>
                <a:spLocks noChangeArrowheads="1"/>
              </p:cNvSpPr>
              <p:nvPr/>
            </p:nvSpPr>
            <p:spPr bwMode="auto">
              <a:xfrm>
                <a:off x="384" y="2592"/>
                <a:ext cx="28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02" name="Rectangle 10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5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03" name="Rectangle 1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5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04" name="Rectangle 12"/>
              <p:cNvSpPr>
                <a:spLocks noChangeArrowheads="1"/>
              </p:cNvSpPr>
              <p:nvPr/>
            </p:nvSpPr>
            <p:spPr bwMode="auto">
              <a:xfrm>
                <a:off x="4560" y="2016"/>
                <a:ext cx="5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05" name="Rectangle 13"/>
              <p:cNvSpPr>
                <a:spLocks noChangeArrowheads="1"/>
              </p:cNvSpPr>
              <p:nvPr/>
            </p:nvSpPr>
            <p:spPr bwMode="auto">
              <a:xfrm>
                <a:off x="912" y="2592"/>
                <a:ext cx="28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06" name="Rectangle 14"/>
              <p:cNvSpPr>
                <a:spLocks noChangeArrowheads="1"/>
              </p:cNvSpPr>
              <p:nvPr/>
            </p:nvSpPr>
            <p:spPr bwMode="auto">
              <a:xfrm>
                <a:off x="3120" y="2640"/>
                <a:ext cx="28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07" name="Rectangle 15"/>
              <p:cNvSpPr>
                <a:spLocks noChangeArrowheads="1"/>
              </p:cNvSpPr>
              <p:nvPr/>
            </p:nvSpPr>
            <p:spPr bwMode="auto">
              <a:xfrm>
                <a:off x="3744" y="2640"/>
                <a:ext cx="28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08" name="Rectangle 16"/>
              <p:cNvSpPr>
                <a:spLocks noChangeArrowheads="1"/>
              </p:cNvSpPr>
              <p:nvPr/>
            </p:nvSpPr>
            <p:spPr bwMode="auto">
              <a:xfrm>
                <a:off x="4512" y="2640"/>
                <a:ext cx="28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09" name="Rectangle 17"/>
              <p:cNvSpPr>
                <a:spLocks noChangeArrowheads="1"/>
              </p:cNvSpPr>
              <p:nvPr/>
            </p:nvSpPr>
            <p:spPr bwMode="auto">
              <a:xfrm>
                <a:off x="5040" y="2640"/>
                <a:ext cx="28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10" name="Rectangle 18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28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11" name="Rectangle 19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28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6212" name="Line 20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13" name="Line 21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14" name="Line 22"/>
              <p:cNvSpPr>
                <a:spLocks noChangeShapeType="1"/>
              </p:cNvSpPr>
              <p:nvPr/>
            </p:nvSpPr>
            <p:spPr bwMode="auto">
              <a:xfrm>
                <a:off x="2736" y="96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15" name="Line 23"/>
              <p:cNvSpPr>
                <a:spLocks noChangeShapeType="1"/>
              </p:cNvSpPr>
              <p:nvPr/>
            </p:nvSpPr>
            <p:spPr bwMode="auto">
              <a:xfrm>
                <a:off x="3888" y="11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16" name="Line 24"/>
              <p:cNvSpPr>
                <a:spLocks noChangeShapeType="1"/>
              </p:cNvSpPr>
              <p:nvPr/>
            </p:nvSpPr>
            <p:spPr bwMode="auto">
              <a:xfrm>
                <a:off x="768" y="1824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17" name="Line 25"/>
              <p:cNvSpPr>
                <a:spLocks noChangeShapeType="1"/>
              </p:cNvSpPr>
              <p:nvPr/>
            </p:nvSpPr>
            <p:spPr bwMode="auto">
              <a:xfrm>
                <a:off x="768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18" name="Line 26"/>
              <p:cNvSpPr>
                <a:spLocks noChangeShapeType="1"/>
              </p:cNvSpPr>
              <p:nvPr/>
            </p:nvSpPr>
            <p:spPr bwMode="auto">
              <a:xfrm>
                <a:off x="2112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19" name="Line 27"/>
              <p:cNvSpPr>
                <a:spLocks noChangeShapeType="1"/>
              </p:cNvSpPr>
              <p:nvPr/>
            </p:nvSpPr>
            <p:spPr bwMode="auto">
              <a:xfrm>
                <a:off x="1440" y="17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20" name="Line 28"/>
              <p:cNvSpPr>
                <a:spLocks noChangeShapeType="1"/>
              </p:cNvSpPr>
              <p:nvPr/>
            </p:nvSpPr>
            <p:spPr bwMode="auto">
              <a:xfrm>
                <a:off x="3456" y="1824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21" name="Line 29"/>
              <p:cNvSpPr>
                <a:spLocks noChangeShapeType="1"/>
              </p:cNvSpPr>
              <p:nvPr/>
            </p:nvSpPr>
            <p:spPr bwMode="auto">
              <a:xfrm>
                <a:off x="3456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22" name="Line 30"/>
              <p:cNvSpPr>
                <a:spLocks noChangeShapeType="1"/>
              </p:cNvSpPr>
              <p:nvPr/>
            </p:nvSpPr>
            <p:spPr bwMode="auto">
              <a:xfrm>
                <a:off x="4800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23" name="Line 31"/>
              <p:cNvSpPr>
                <a:spLocks noChangeShapeType="1"/>
              </p:cNvSpPr>
              <p:nvPr/>
            </p:nvSpPr>
            <p:spPr bwMode="auto">
              <a:xfrm>
                <a:off x="40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24" name="Line 32"/>
              <p:cNvSpPr>
                <a:spLocks noChangeShapeType="1"/>
              </p:cNvSpPr>
              <p:nvPr/>
            </p:nvSpPr>
            <p:spPr bwMode="auto">
              <a:xfrm>
                <a:off x="480" y="24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25" name="Line 33"/>
              <p:cNvSpPr>
                <a:spLocks noChangeShapeType="1"/>
              </p:cNvSpPr>
              <p:nvPr/>
            </p:nvSpPr>
            <p:spPr bwMode="auto">
              <a:xfrm>
                <a:off x="480" y="249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26" name="Line 34"/>
              <p:cNvSpPr>
                <a:spLocks noChangeShapeType="1"/>
              </p:cNvSpPr>
              <p:nvPr/>
            </p:nvSpPr>
            <p:spPr bwMode="auto">
              <a:xfrm>
                <a:off x="1056" y="249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27" name="Line 35"/>
              <p:cNvSpPr>
                <a:spLocks noChangeShapeType="1"/>
              </p:cNvSpPr>
              <p:nvPr/>
            </p:nvSpPr>
            <p:spPr bwMode="auto">
              <a:xfrm flipH="1">
                <a:off x="672" y="23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28" name="Line 36"/>
              <p:cNvSpPr>
                <a:spLocks noChangeShapeType="1"/>
              </p:cNvSpPr>
              <p:nvPr/>
            </p:nvSpPr>
            <p:spPr bwMode="auto">
              <a:xfrm>
                <a:off x="1680" y="249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29" name="Line 37"/>
              <p:cNvSpPr>
                <a:spLocks noChangeShapeType="1"/>
              </p:cNvSpPr>
              <p:nvPr/>
            </p:nvSpPr>
            <p:spPr bwMode="auto">
              <a:xfrm>
                <a:off x="1680" y="249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30" name="Line 38"/>
              <p:cNvSpPr>
                <a:spLocks noChangeShapeType="1"/>
              </p:cNvSpPr>
              <p:nvPr/>
            </p:nvSpPr>
            <p:spPr bwMode="auto">
              <a:xfrm>
                <a:off x="2352" y="249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231" name="Line 39"/>
              <p:cNvSpPr>
                <a:spLocks noChangeShapeType="1"/>
              </p:cNvSpPr>
              <p:nvPr/>
            </p:nvSpPr>
            <p:spPr bwMode="auto">
              <a:xfrm flipV="1">
                <a:off x="2064" y="24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828800" y="5105400"/>
            <a:ext cx="6096000" cy="1600200"/>
            <a:chOff x="1152" y="2976"/>
            <a:chExt cx="3840" cy="1008"/>
          </a:xfrm>
        </p:grpSpPr>
        <p:sp>
          <p:nvSpPr>
            <p:cNvPr id="136233" name="Rectangle 41"/>
            <p:cNvSpPr>
              <a:spLocks noChangeArrowheads="1"/>
            </p:cNvSpPr>
            <p:nvPr/>
          </p:nvSpPr>
          <p:spPr bwMode="auto">
            <a:xfrm>
              <a:off x="2256" y="2976"/>
              <a:ext cx="1104" cy="38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FF00"/>
                  </a:solidFill>
                  <a:latin typeface="Arial" charset="0"/>
                </a:rPr>
                <a:t>CEO</a:t>
              </a:r>
            </a:p>
          </p:txBody>
        </p:sp>
        <p:sp>
          <p:nvSpPr>
            <p:cNvPr id="136234" name="Rectangle 42"/>
            <p:cNvSpPr>
              <a:spLocks noChangeArrowheads="1"/>
            </p:cNvSpPr>
            <p:nvPr/>
          </p:nvSpPr>
          <p:spPr bwMode="auto">
            <a:xfrm>
              <a:off x="1152" y="3600"/>
              <a:ext cx="110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6235" name="Rectangle 43"/>
            <p:cNvSpPr>
              <a:spLocks noChangeArrowheads="1"/>
            </p:cNvSpPr>
            <p:nvPr/>
          </p:nvSpPr>
          <p:spPr bwMode="auto">
            <a:xfrm>
              <a:off x="3888" y="3552"/>
              <a:ext cx="110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6236" name="Rectangle 44"/>
            <p:cNvSpPr>
              <a:spLocks noChangeArrowheads="1"/>
            </p:cNvSpPr>
            <p:nvPr/>
          </p:nvSpPr>
          <p:spPr bwMode="auto">
            <a:xfrm>
              <a:off x="2544" y="3600"/>
              <a:ext cx="110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6237" name="Line 45"/>
            <p:cNvSpPr>
              <a:spLocks noChangeShapeType="1"/>
            </p:cNvSpPr>
            <p:nvPr/>
          </p:nvSpPr>
          <p:spPr bwMode="auto">
            <a:xfrm>
              <a:off x="1728" y="345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36238" name="Line 46"/>
            <p:cNvSpPr>
              <a:spLocks noChangeShapeType="1"/>
            </p:cNvSpPr>
            <p:nvPr/>
          </p:nvSpPr>
          <p:spPr bwMode="auto">
            <a:xfrm>
              <a:off x="1728" y="345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36239" name="Line 47"/>
            <p:cNvSpPr>
              <a:spLocks noChangeShapeType="1"/>
            </p:cNvSpPr>
            <p:nvPr/>
          </p:nvSpPr>
          <p:spPr bwMode="auto">
            <a:xfrm>
              <a:off x="2832" y="33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36240" name="Line 48"/>
            <p:cNvSpPr>
              <a:spLocks noChangeShapeType="1"/>
            </p:cNvSpPr>
            <p:nvPr/>
          </p:nvSpPr>
          <p:spPr bwMode="auto">
            <a:xfrm>
              <a:off x="4032" y="34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36241" name="Line 49"/>
            <p:cNvSpPr>
              <a:spLocks noChangeShapeType="1"/>
            </p:cNvSpPr>
            <p:nvPr/>
          </p:nvSpPr>
          <p:spPr bwMode="auto">
            <a:xfrm flipH="1" flipV="1">
              <a:off x="2976" y="345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6242" name="Rectangle 50"/>
          <p:cNvSpPr>
            <a:spLocks noChangeArrowheads="1"/>
          </p:cNvSpPr>
          <p:nvPr/>
        </p:nvSpPr>
        <p:spPr bwMode="auto">
          <a:xfrm>
            <a:off x="228600" y="56388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FF99"/>
                </a:solidFill>
                <a:latin typeface="Arial" charset="0"/>
              </a:rPr>
              <a:t>DATAR</a:t>
            </a:r>
          </a:p>
        </p:txBody>
      </p:sp>
      <p:sp>
        <p:nvSpPr>
          <p:cNvPr id="136243" name="Rectangle 51"/>
          <p:cNvSpPr>
            <a:spLocks noChangeArrowheads="1"/>
          </p:cNvSpPr>
          <p:nvPr/>
        </p:nvSpPr>
        <p:spPr bwMode="auto">
          <a:xfrm>
            <a:off x="381000" y="11430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FF99"/>
                </a:solidFill>
                <a:latin typeface="Arial" charset="0"/>
              </a:rPr>
              <a:t>TINGGI</a:t>
            </a:r>
          </a:p>
        </p:txBody>
      </p:sp>
      <p:sp>
        <p:nvSpPr>
          <p:cNvPr id="136244" name="Line 52"/>
          <p:cNvSpPr>
            <a:spLocks noChangeShapeType="1"/>
          </p:cNvSpPr>
          <p:nvPr/>
        </p:nvSpPr>
        <p:spPr bwMode="auto">
          <a:xfrm>
            <a:off x="5181600" y="3962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6245" name="Line 53"/>
          <p:cNvSpPr>
            <a:spLocks noChangeShapeType="1"/>
          </p:cNvSpPr>
          <p:nvPr/>
        </p:nvSpPr>
        <p:spPr bwMode="auto">
          <a:xfrm>
            <a:off x="7391400" y="3962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6246" name="Line 54"/>
          <p:cNvSpPr>
            <a:spLocks noChangeShapeType="1"/>
          </p:cNvSpPr>
          <p:nvPr/>
        </p:nvSpPr>
        <p:spPr bwMode="auto">
          <a:xfrm>
            <a:off x="5181600" y="4038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6247" name="Line 55"/>
          <p:cNvSpPr>
            <a:spLocks noChangeShapeType="1"/>
          </p:cNvSpPr>
          <p:nvPr/>
        </p:nvSpPr>
        <p:spPr bwMode="auto">
          <a:xfrm>
            <a:off x="6019800" y="4038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6248" name="Line 56"/>
          <p:cNvSpPr>
            <a:spLocks noChangeShapeType="1"/>
          </p:cNvSpPr>
          <p:nvPr/>
        </p:nvSpPr>
        <p:spPr bwMode="auto">
          <a:xfrm>
            <a:off x="5562600" y="3810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6249" name="Line 57"/>
          <p:cNvSpPr>
            <a:spLocks noChangeShapeType="1"/>
          </p:cNvSpPr>
          <p:nvPr/>
        </p:nvSpPr>
        <p:spPr bwMode="auto">
          <a:xfrm>
            <a:off x="77724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6250" name="Line 58"/>
          <p:cNvSpPr>
            <a:spLocks noChangeShapeType="1"/>
          </p:cNvSpPr>
          <p:nvPr/>
        </p:nvSpPr>
        <p:spPr bwMode="auto">
          <a:xfrm>
            <a:off x="7467600" y="3962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6251" name="Line 59"/>
          <p:cNvSpPr>
            <a:spLocks noChangeShapeType="1"/>
          </p:cNvSpPr>
          <p:nvPr/>
        </p:nvSpPr>
        <p:spPr bwMode="auto">
          <a:xfrm>
            <a:off x="8153400" y="3962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/>
              <a:t>BAGAN ORGANISASI PRODUK/ PASAR  UNTUK PERUSAHAAN </a:t>
            </a:r>
            <a:br>
              <a:rPr lang="en-US" sz="3200"/>
            </a:br>
            <a:endParaRPr lang="en-US" sz="3200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429000" y="2133600"/>
            <a:ext cx="1752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CEO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676400" y="3200400"/>
            <a:ext cx="1752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WAKIL  DIR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5562600" y="3124200"/>
            <a:ext cx="1752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WAKIL DIR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457200" y="4267200"/>
            <a:ext cx="1371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MANAJER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UMUM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743200" y="42672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MANAJER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PRODUK</a:t>
            </a:r>
          </a:p>
          <a:p>
            <a:pPr algn="ctr"/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5029200" y="4267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MANAJER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PEMASARAN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7086600" y="4267200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MANAJER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PENUNJANG</a:t>
            </a:r>
          </a:p>
        </p:txBody>
      </p:sp>
      <p:sp>
        <p:nvSpPr>
          <p:cNvPr id="138250" name="Line 10"/>
          <p:cNvSpPr>
            <a:spLocks noChangeShapeType="1"/>
          </p:cNvSpPr>
          <p:nvPr/>
        </p:nvSpPr>
        <p:spPr bwMode="auto">
          <a:xfrm>
            <a:off x="2590800" y="2971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>
            <a:off x="25908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>
            <a:off x="43434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6172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54864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>
            <a:off x="4419600" y="2971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>
            <a:off x="914400" y="40386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 flipH="1">
            <a:off x="9144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32004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>
            <a:off x="77724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04800" y="4724400"/>
            <a:ext cx="1874838" cy="1905000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i-FI" sz="800" b="1">
                <a:latin typeface="Arial Narrow" pitchFamily="34" charset="0"/>
              </a:rPr>
              <a:t>KSMF Kebidanan            11.  KSMF Rehab. Medik</a:t>
            </a:r>
          </a:p>
          <a:p>
            <a:pPr>
              <a:buFont typeface="Arial Narrow" pitchFamily="34" charset="0"/>
              <a:buChar char="2"/>
            </a:pPr>
            <a:r>
              <a:rPr lang="en-US" sz="800" b="1">
                <a:latin typeface="Arial Narrow" pitchFamily="34" charset="0"/>
              </a:rPr>
              <a:t>KSMF Bedah                   </a:t>
            </a:r>
            <a:r>
              <a:rPr lang="fi-FI" sz="800" b="1">
                <a:latin typeface="Arial Narrow" pitchFamily="34" charset="0"/>
              </a:rPr>
              <a:t>12.  </a:t>
            </a:r>
            <a:r>
              <a:rPr lang="en-US" sz="800" b="1">
                <a:latin typeface="Arial Narrow" pitchFamily="34" charset="0"/>
              </a:rPr>
              <a:t>KSMF Radiologi KSMF Jantung 13.  KSMF MataKSMF Kes. Anak 	14.  KSMF Jiwa</a:t>
            </a:r>
          </a:p>
          <a:p>
            <a:pPr>
              <a:buFont typeface="Arial Narrow" pitchFamily="34" charset="0"/>
              <a:buChar char="5"/>
            </a:pPr>
            <a:r>
              <a:rPr lang="sv-SE" sz="800" b="1">
                <a:latin typeface="Arial Narrow" pitchFamily="34" charset="0"/>
              </a:rPr>
              <a:t> KSMF Penyakit Dalam15.  KSMF Patologi Klinik</a:t>
            </a:r>
          </a:p>
          <a:p>
            <a:pPr>
              <a:buFont typeface="Arial Narrow" pitchFamily="34" charset="0"/>
              <a:buChar char="6"/>
            </a:pPr>
            <a:r>
              <a:rPr lang="sv-SE" sz="800" b="1">
                <a:latin typeface="Arial Narrow" pitchFamily="34" charset="0"/>
              </a:rPr>
              <a:t> </a:t>
            </a:r>
            <a:r>
              <a:rPr lang="en-US" sz="800" b="1">
                <a:latin typeface="Arial Narrow" pitchFamily="34" charset="0"/>
              </a:rPr>
              <a:t>KSMF Bedah Toraks	16.  KSMF Patologi             7.  KSMF Paru  Anatomi  KSMF THT	17.  KSMF Anestesi 9.  KSMF Saraf                     18.  KSMF Gigi &amp; Mulut</a:t>
            </a:r>
          </a:p>
          <a:p>
            <a:r>
              <a:rPr lang="en-US" sz="800" b="1">
                <a:latin typeface="Arial Narrow" pitchFamily="34" charset="0"/>
              </a:rPr>
              <a:t>10. Kulit &amp; Kelamin  9.  KSMF Dokter Umum </a:t>
            </a:r>
          </a:p>
          <a:p>
            <a:endParaRPr lang="en-US" sz="800">
              <a:latin typeface="Arial Narrow" pitchFamily="34" charset="0"/>
            </a:endParaRPr>
          </a:p>
          <a:p>
            <a:endParaRPr lang="en-US"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8600"/>
            <a:ext cx="8534400" cy="6324600"/>
            <a:chOff x="240" y="144"/>
            <a:chExt cx="5376" cy="3984"/>
          </a:xfrm>
        </p:grpSpPr>
        <p:sp>
          <p:nvSpPr>
            <p:cNvPr id="140292" name="Freeform 4"/>
            <p:cNvSpPr>
              <a:spLocks/>
            </p:cNvSpPr>
            <p:nvPr/>
          </p:nvSpPr>
          <p:spPr bwMode="auto">
            <a:xfrm>
              <a:off x="1136" y="1802"/>
              <a:ext cx="259" cy="648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360"/>
                </a:cxn>
                <a:cxn ang="0">
                  <a:pos x="900" y="180"/>
                </a:cxn>
                <a:cxn ang="0">
                  <a:pos x="0" y="180"/>
                </a:cxn>
                <a:cxn ang="0">
                  <a:pos x="0" y="1440"/>
                </a:cxn>
                <a:cxn ang="0">
                  <a:pos x="900" y="1440"/>
                </a:cxn>
                <a:cxn ang="0">
                  <a:pos x="900" y="1620"/>
                </a:cxn>
              </a:cxnLst>
              <a:rect l="0" t="0" r="r" b="b"/>
              <a:pathLst>
                <a:path w="900" h="1620">
                  <a:moveTo>
                    <a:pt x="900" y="0"/>
                  </a:moveTo>
                  <a:lnTo>
                    <a:pt x="900" y="360"/>
                  </a:lnTo>
                  <a:lnTo>
                    <a:pt x="900" y="180"/>
                  </a:lnTo>
                  <a:lnTo>
                    <a:pt x="0" y="180"/>
                  </a:lnTo>
                  <a:lnTo>
                    <a:pt x="0" y="1440"/>
                  </a:lnTo>
                  <a:lnTo>
                    <a:pt x="900" y="1440"/>
                  </a:lnTo>
                  <a:lnTo>
                    <a:pt x="900" y="16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36" y="1454"/>
              <a:ext cx="455" cy="1372"/>
              <a:chOff x="4399" y="4290"/>
              <a:chExt cx="1584" cy="3429"/>
            </a:xfrm>
          </p:grpSpPr>
          <p:sp>
            <p:nvSpPr>
              <p:cNvPr id="140294" name="Text Box 6"/>
              <p:cNvSpPr txBox="1">
                <a:spLocks noChangeArrowheads="1"/>
              </p:cNvSpPr>
              <p:nvPr/>
            </p:nvSpPr>
            <p:spPr bwMode="auto">
              <a:xfrm>
                <a:off x="4399" y="4290"/>
                <a:ext cx="1570" cy="9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sv-SE" sz="800" b="1">
                    <a:latin typeface="Arial Narrow" pitchFamily="34" charset="0"/>
                  </a:rPr>
                  <a:t>BIDANG </a:t>
                </a:r>
              </a:p>
              <a:p>
                <a:pPr algn="ctr"/>
                <a:r>
                  <a:rPr lang="sv-SE" sz="800" b="1">
                    <a:latin typeface="Arial Narrow" pitchFamily="34" charset="0"/>
                  </a:rPr>
                  <a:t>PELAYANAN</a:t>
                </a:r>
              </a:p>
              <a:p>
                <a:pPr algn="ctr"/>
                <a:r>
                  <a:rPr lang="sv-SE" sz="800" b="1">
                    <a:latin typeface="Arial Narrow" pitchFamily="34" charset="0"/>
                  </a:rPr>
                  <a:t>MEDIK</a:t>
                </a:r>
              </a:p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4585" y="5535"/>
                <a:ext cx="1389" cy="9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i-FI" sz="800" b="1">
                    <a:latin typeface="Arial Narrow" pitchFamily="34" charset="0"/>
                  </a:rPr>
                  <a:t>SEKSI </a:t>
                </a:r>
              </a:p>
              <a:p>
                <a:pPr algn="ctr"/>
                <a:r>
                  <a:rPr lang="fi-FI" sz="800" b="1">
                    <a:latin typeface="Arial Narrow" pitchFamily="34" charset="0"/>
                  </a:rPr>
                  <a:t>PERENCANAAN </a:t>
                </a:r>
              </a:p>
              <a:p>
                <a:pPr algn="ctr"/>
                <a:r>
                  <a:rPr lang="fi-FI" sz="800" b="1">
                    <a:latin typeface="Arial Narrow" pitchFamily="34" charset="0"/>
                  </a:rPr>
                  <a:t>PELAYANAN</a:t>
                </a:r>
              </a:p>
              <a:p>
                <a:pPr algn="ctr"/>
                <a:r>
                  <a:rPr lang="fi-FI" sz="800" b="1">
                    <a:latin typeface="Arial Narrow" pitchFamily="34" charset="0"/>
                  </a:rPr>
                  <a:t>MEDIK</a:t>
                </a:r>
              </a:p>
              <a:p>
                <a:pPr algn="ctr"/>
                <a:endParaRPr lang="fi-FI" sz="800" b="1">
                  <a:latin typeface="Arial Narrow" pitchFamily="34" charset="0"/>
                </a:endParaRPr>
              </a:p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40296" name="Text Box 8"/>
              <p:cNvSpPr txBox="1">
                <a:spLocks noChangeArrowheads="1"/>
              </p:cNvSpPr>
              <p:nvPr/>
            </p:nvSpPr>
            <p:spPr bwMode="auto">
              <a:xfrm>
                <a:off x="4594" y="6819"/>
                <a:ext cx="1389" cy="9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i-FI" sz="700" b="1">
                    <a:latin typeface="Arial Narrow" pitchFamily="34" charset="0"/>
                  </a:rPr>
                  <a:t>SEKSI </a:t>
                </a:r>
              </a:p>
              <a:p>
                <a:pPr algn="ctr"/>
                <a:r>
                  <a:rPr lang="fi-FI" sz="700" b="1">
                    <a:latin typeface="Arial Narrow" pitchFamily="34" charset="0"/>
                  </a:rPr>
                  <a:t>MONITORING </a:t>
                </a:r>
              </a:p>
              <a:p>
                <a:pPr algn="ctr"/>
                <a:r>
                  <a:rPr lang="fi-FI" sz="700" b="1">
                    <a:latin typeface="Arial Narrow" pitchFamily="34" charset="0"/>
                  </a:rPr>
                  <a:t>DAN EVALUASI</a:t>
                </a:r>
              </a:p>
              <a:p>
                <a:pPr algn="ctr"/>
                <a:r>
                  <a:rPr lang="fi-FI" sz="700" b="1">
                    <a:latin typeface="Arial Narrow" pitchFamily="34" charset="0"/>
                  </a:rPr>
                  <a:t>PELAYANAN MEDIK</a:t>
                </a:r>
              </a:p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632" y="1454"/>
              <a:ext cx="452" cy="1372"/>
              <a:chOff x="6124" y="4290"/>
              <a:chExt cx="1575" cy="3429"/>
            </a:xfrm>
          </p:grpSpPr>
          <p:sp>
            <p:nvSpPr>
              <p:cNvPr id="140298" name="Freeform 10"/>
              <p:cNvSpPr>
                <a:spLocks/>
              </p:cNvSpPr>
              <p:nvPr/>
            </p:nvSpPr>
            <p:spPr bwMode="auto">
              <a:xfrm>
                <a:off x="6124" y="5160"/>
                <a:ext cx="900" cy="1620"/>
              </a:xfrm>
              <a:custGeom>
                <a:avLst/>
                <a:gdLst/>
                <a:ahLst/>
                <a:cxnLst>
                  <a:cxn ang="0">
                    <a:pos x="900" y="0"/>
                  </a:cxn>
                  <a:cxn ang="0">
                    <a:pos x="900" y="360"/>
                  </a:cxn>
                  <a:cxn ang="0">
                    <a:pos x="900" y="180"/>
                  </a:cxn>
                  <a:cxn ang="0">
                    <a:pos x="0" y="180"/>
                  </a:cxn>
                  <a:cxn ang="0">
                    <a:pos x="0" y="1440"/>
                  </a:cxn>
                  <a:cxn ang="0">
                    <a:pos x="900" y="1440"/>
                  </a:cxn>
                  <a:cxn ang="0">
                    <a:pos x="900" y="1620"/>
                  </a:cxn>
                </a:cxnLst>
                <a:rect l="0" t="0" r="r" b="b"/>
                <a:pathLst>
                  <a:path w="900" h="1620">
                    <a:moveTo>
                      <a:pt x="900" y="0"/>
                    </a:moveTo>
                    <a:lnTo>
                      <a:pt x="900" y="360"/>
                    </a:lnTo>
                    <a:lnTo>
                      <a:pt x="900" y="180"/>
                    </a:lnTo>
                    <a:lnTo>
                      <a:pt x="0" y="180"/>
                    </a:lnTo>
                    <a:lnTo>
                      <a:pt x="0" y="1440"/>
                    </a:lnTo>
                    <a:lnTo>
                      <a:pt x="900" y="1440"/>
                    </a:lnTo>
                    <a:lnTo>
                      <a:pt x="900" y="16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0299" name="Text Box 11"/>
              <p:cNvSpPr txBox="1">
                <a:spLocks noChangeArrowheads="1"/>
              </p:cNvSpPr>
              <p:nvPr/>
            </p:nvSpPr>
            <p:spPr bwMode="auto">
              <a:xfrm>
                <a:off x="6129" y="4290"/>
                <a:ext cx="1570" cy="900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sv-SE" sz="800" b="1">
                    <a:latin typeface="Arial Narrow" pitchFamily="34" charset="0"/>
                  </a:rPr>
                  <a:t>BIDANG </a:t>
                </a:r>
              </a:p>
              <a:p>
                <a:pPr algn="ctr"/>
                <a:r>
                  <a:rPr lang="sv-SE" sz="800" b="1">
                    <a:latin typeface="Arial Narrow" pitchFamily="34" charset="0"/>
                  </a:rPr>
                  <a:t>PELAYANAN</a:t>
                </a:r>
              </a:p>
              <a:p>
                <a:pPr algn="ctr"/>
                <a:r>
                  <a:rPr lang="sv-SE" sz="800" b="1">
                    <a:latin typeface="Arial Narrow" pitchFamily="34" charset="0"/>
                  </a:rPr>
                  <a:t>KEPERAWATAN</a:t>
                </a:r>
              </a:p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40300" name="Text Box 12"/>
              <p:cNvSpPr txBox="1">
                <a:spLocks noChangeArrowheads="1"/>
              </p:cNvSpPr>
              <p:nvPr/>
            </p:nvSpPr>
            <p:spPr bwMode="auto">
              <a:xfrm>
                <a:off x="6310" y="5544"/>
                <a:ext cx="1389" cy="9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i-FI" sz="700" b="1">
                    <a:latin typeface="Arial Narrow" pitchFamily="34" charset="0"/>
                  </a:rPr>
                  <a:t>SEKSI </a:t>
                </a:r>
              </a:p>
              <a:p>
                <a:pPr algn="ctr"/>
                <a:r>
                  <a:rPr lang="fi-FI" sz="700" b="1">
                    <a:latin typeface="Arial Narrow" pitchFamily="34" charset="0"/>
                  </a:rPr>
                  <a:t>PERENCANAAN PELAYANAN</a:t>
                </a:r>
              </a:p>
              <a:p>
                <a:pPr algn="ctr"/>
                <a:r>
                  <a:rPr lang="fi-FI" sz="700" b="1">
                    <a:latin typeface="Arial Narrow" pitchFamily="34" charset="0"/>
                  </a:rPr>
                  <a:t>ANKEPERAWATAN</a:t>
                </a:r>
              </a:p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40301" name="Text Box 13"/>
              <p:cNvSpPr txBox="1">
                <a:spLocks noChangeArrowheads="1"/>
              </p:cNvSpPr>
              <p:nvPr/>
            </p:nvSpPr>
            <p:spPr bwMode="auto">
              <a:xfrm>
                <a:off x="6310" y="6819"/>
                <a:ext cx="1389" cy="9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sv-SE" sz="700" b="1">
                    <a:latin typeface="Arial Narrow" pitchFamily="34" charset="0"/>
                  </a:rPr>
                  <a:t>SEKSI </a:t>
                </a:r>
              </a:p>
              <a:p>
                <a:pPr algn="ctr"/>
                <a:r>
                  <a:rPr lang="sv-SE" sz="700" b="1">
                    <a:latin typeface="Arial Narrow" pitchFamily="34" charset="0"/>
                  </a:rPr>
                  <a:t>PERENCANAAN</a:t>
                </a:r>
              </a:p>
              <a:p>
                <a:pPr algn="ctr"/>
                <a:r>
                  <a:rPr lang="sv-SE" sz="700" b="1">
                    <a:latin typeface="Arial Narrow" pitchFamily="34" charset="0"/>
                  </a:rPr>
                  <a:t>PELAYANAN MEDIK</a:t>
                </a:r>
              </a:p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163" y="1454"/>
              <a:ext cx="453" cy="1370"/>
              <a:chOff x="7974" y="4290"/>
              <a:chExt cx="1579" cy="3424"/>
            </a:xfrm>
          </p:grpSpPr>
          <p:sp>
            <p:nvSpPr>
              <p:cNvPr id="140303" name="Freeform 15"/>
              <p:cNvSpPr>
                <a:spLocks/>
              </p:cNvSpPr>
              <p:nvPr/>
            </p:nvSpPr>
            <p:spPr bwMode="auto">
              <a:xfrm>
                <a:off x="7994" y="5160"/>
                <a:ext cx="900" cy="1620"/>
              </a:xfrm>
              <a:custGeom>
                <a:avLst/>
                <a:gdLst/>
                <a:ahLst/>
                <a:cxnLst>
                  <a:cxn ang="0">
                    <a:pos x="900" y="0"/>
                  </a:cxn>
                  <a:cxn ang="0">
                    <a:pos x="900" y="360"/>
                  </a:cxn>
                  <a:cxn ang="0">
                    <a:pos x="900" y="180"/>
                  </a:cxn>
                  <a:cxn ang="0">
                    <a:pos x="0" y="180"/>
                  </a:cxn>
                  <a:cxn ang="0">
                    <a:pos x="0" y="1440"/>
                  </a:cxn>
                  <a:cxn ang="0">
                    <a:pos x="900" y="1440"/>
                  </a:cxn>
                  <a:cxn ang="0">
                    <a:pos x="900" y="1620"/>
                  </a:cxn>
                </a:cxnLst>
                <a:rect l="0" t="0" r="r" b="b"/>
                <a:pathLst>
                  <a:path w="900" h="1620">
                    <a:moveTo>
                      <a:pt x="900" y="0"/>
                    </a:moveTo>
                    <a:lnTo>
                      <a:pt x="900" y="360"/>
                    </a:lnTo>
                    <a:lnTo>
                      <a:pt x="900" y="180"/>
                    </a:lnTo>
                    <a:lnTo>
                      <a:pt x="0" y="180"/>
                    </a:lnTo>
                    <a:lnTo>
                      <a:pt x="0" y="1440"/>
                    </a:lnTo>
                    <a:lnTo>
                      <a:pt x="900" y="1440"/>
                    </a:lnTo>
                    <a:lnTo>
                      <a:pt x="900" y="16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0304" name="Text Box 16"/>
              <p:cNvSpPr txBox="1">
                <a:spLocks noChangeArrowheads="1"/>
              </p:cNvSpPr>
              <p:nvPr/>
            </p:nvSpPr>
            <p:spPr bwMode="auto">
              <a:xfrm>
                <a:off x="7974" y="4290"/>
                <a:ext cx="1570" cy="900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sv-SE" sz="800" b="1">
                    <a:latin typeface="Arial Narrow" pitchFamily="34" charset="0"/>
                  </a:rPr>
                  <a:t>BIDANG </a:t>
                </a:r>
              </a:p>
              <a:p>
                <a:pPr algn="ctr"/>
                <a:r>
                  <a:rPr lang="sv-SE" sz="800" b="1">
                    <a:latin typeface="Arial Narrow" pitchFamily="34" charset="0"/>
                  </a:rPr>
                  <a:t>FASILITAS</a:t>
                </a:r>
              </a:p>
              <a:p>
                <a:pPr algn="ctr"/>
                <a:r>
                  <a:rPr lang="sv-SE" sz="800" b="1">
                    <a:latin typeface="Arial Narrow" pitchFamily="34" charset="0"/>
                  </a:rPr>
                  <a:t>PELAYANAN MEDIK</a:t>
                </a:r>
              </a:p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40305" name="Text Box 17"/>
              <p:cNvSpPr txBox="1">
                <a:spLocks noChangeArrowheads="1"/>
              </p:cNvSpPr>
              <p:nvPr/>
            </p:nvSpPr>
            <p:spPr bwMode="auto">
              <a:xfrm>
                <a:off x="8164" y="5544"/>
                <a:ext cx="1389" cy="9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i-FI" sz="800" b="1">
                    <a:latin typeface="Arial Narrow" pitchFamily="34" charset="0"/>
                  </a:rPr>
                  <a:t>SEKSI </a:t>
                </a:r>
              </a:p>
              <a:p>
                <a:pPr algn="ctr"/>
                <a:r>
                  <a:rPr lang="fi-FI" sz="800" b="1">
                    <a:latin typeface="Arial Narrow" pitchFamily="34" charset="0"/>
                  </a:rPr>
                  <a:t>PERENCANAAN FASILITAS PELAYAN MEDIK</a:t>
                </a:r>
              </a:p>
              <a:p>
                <a:pPr algn="ctr"/>
                <a:endParaRPr lang="fi-FI" sz="800" b="1">
                  <a:latin typeface="Arial Narrow" pitchFamily="34" charset="0"/>
                </a:endParaRPr>
              </a:p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40306" name="Text Box 18"/>
              <p:cNvSpPr txBox="1">
                <a:spLocks noChangeArrowheads="1"/>
              </p:cNvSpPr>
              <p:nvPr/>
            </p:nvSpPr>
            <p:spPr bwMode="auto">
              <a:xfrm>
                <a:off x="8164" y="6814"/>
                <a:ext cx="1389" cy="9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i-FI" sz="700" b="1">
                    <a:latin typeface="Arial Narrow" pitchFamily="34" charset="0"/>
                  </a:rPr>
                  <a:t>SEKSI </a:t>
                </a:r>
              </a:p>
              <a:p>
                <a:pPr algn="ctr"/>
                <a:r>
                  <a:rPr lang="es-ES_tradnl" sz="700" b="1">
                    <a:latin typeface="Arial Narrow" pitchFamily="34" charset="0"/>
                  </a:rPr>
                  <a:t>MONITORING DAN EVALUASI PE-</a:t>
                </a:r>
              </a:p>
              <a:p>
                <a:pPr algn="ctr"/>
                <a:r>
                  <a:rPr lang="es-ES_tradnl" sz="700" b="1">
                    <a:latin typeface="Arial Narrow" pitchFamily="34" charset="0"/>
                  </a:rPr>
                  <a:t>LAYANAN MEDIK</a:t>
                </a:r>
              </a:p>
              <a:p>
                <a:endParaRPr lang="en-US">
                  <a:latin typeface="Verdana" pitchFamily="34" charset="0"/>
                </a:endParaRPr>
              </a:p>
            </p:txBody>
          </p:sp>
        </p:grpSp>
        <p:sp>
          <p:nvSpPr>
            <p:cNvPr id="140307" name="Freeform 19"/>
            <p:cNvSpPr>
              <a:spLocks/>
            </p:cNvSpPr>
            <p:nvPr/>
          </p:nvSpPr>
          <p:spPr bwMode="auto">
            <a:xfrm>
              <a:off x="2654" y="1806"/>
              <a:ext cx="258" cy="648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360"/>
                </a:cxn>
                <a:cxn ang="0">
                  <a:pos x="900" y="180"/>
                </a:cxn>
                <a:cxn ang="0">
                  <a:pos x="0" y="180"/>
                </a:cxn>
                <a:cxn ang="0">
                  <a:pos x="0" y="1440"/>
                </a:cxn>
                <a:cxn ang="0">
                  <a:pos x="900" y="1440"/>
                </a:cxn>
                <a:cxn ang="0">
                  <a:pos x="900" y="1620"/>
                </a:cxn>
              </a:cxnLst>
              <a:rect l="0" t="0" r="r" b="b"/>
              <a:pathLst>
                <a:path w="900" h="1620">
                  <a:moveTo>
                    <a:pt x="900" y="0"/>
                  </a:moveTo>
                  <a:lnTo>
                    <a:pt x="900" y="360"/>
                  </a:lnTo>
                  <a:lnTo>
                    <a:pt x="900" y="180"/>
                  </a:lnTo>
                  <a:lnTo>
                    <a:pt x="0" y="180"/>
                  </a:lnTo>
                  <a:lnTo>
                    <a:pt x="0" y="1440"/>
                  </a:lnTo>
                  <a:lnTo>
                    <a:pt x="900" y="1440"/>
                  </a:lnTo>
                  <a:lnTo>
                    <a:pt x="900" y="16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08" name="Text Box 20"/>
            <p:cNvSpPr txBox="1">
              <a:spLocks noChangeArrowheads="1"/>
            </p:cNvSpPr>
            <p:nvPr/>
          </p:nvSpPr>
          <p:spPr bwMode="auto">
            <a:xfrm>
              <a:off x="2650" y="1454"/>
              <a:ext cx="451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700" b="1">
                <a:latin typeface="Arial Narrow" pitchFamily="34" charset="0"/>
              </a:endParaRPr>
            </a:p>
            <a:p>
              <a:pPr algn="ctr"/>
              <a:endParaRPr lang="sv-SE" sz="600" b="1">
                <a:latin typeface="Arial Narrow" pitchFamily="34" charset="0"/>
              </a:endParaRPr>
            </a:p>
            <a:p>
              <a:pPr algn="ctr"/>
              <a:r>
                <a:rPr lang="sv-SE" sz="800" b="1">
                  <a:latin typeface="Arial Narrow" pitchFamily="34" charset="0"/>
                </a:rPr>
                <a:t>BAGIAN UMUM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09" name="Text Box 21"/>
            <p:cNvSpPr txBox="1">
              <a:spLocks noChangeArrowheads="1"/>
            </p:cNvSpPr>
            <p:nvPr/>
          </p:nvSpPr>
          <p:spPr bwMode="auto">
            <a:xfrm>
              <a:off x="2705" y="1956"/>
              <a:ext cx="399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i-FI" sz="8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fi-FI" sz="800" b="1">
                  <a:latin typeface="Arial Narrow" pitchFamily="34" charset="0"/>
                </a:rPr>
                <a:t>TATA USAHA</a:t>
              </a:r>
            </a:p>
            <a:p>
              <a:pPr algn="ctr"/>
              <a:endParaRPr lang="fi-FI" sz="800" b="1">
                <a:latin typeface="Arial Narrow" pitchFamily="34" charset="0"/>
              </a:endParaRP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10" name="Text Box 22"/>
            <p:cNvSpPr txBox="1">
              <a:spLocks noChangeArrowheads="1"/>
            </p:cNvSpPr>
            <p:nvPr/>
          </p:nvSpPr>
          <p:spPr bwMode="auto">
            <a:xfrm>
              <a:off x="2651" y="2458"/>
              <a:ext cx="452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700" b="1">
                <a:latin typeface="Arial Narrow" pitchFamily="34" charset="0"/>
              </a:endParaRPr>
            </a:p>
            <a:p>
              <a:pPr algn="ctr"/>
              <a:r>
                <a:rPr lang="sv-SE" sz="8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sv-SE" sz="800" b="1">
                  <a:latin typeface="Arial Narrow" pitchFamily="34" charset="0"/>
                </a:rPr>
                <a:t>RUMAH TANGGA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11" name="Freeform 23"/>
            <p:cNvSpPr>
              <a:spLocks/>
            </p:cNvSpPr>
            <p:nvPr/>
          </p:nvSpPr>
          <p:spPr bwMode="auto">
            <a:xfrm>
              <a:off x="3142" y="1802"/>
              <a:ext cx="258" cy="648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360"/>
                </a:cxn>
                <a:cxn ang="0">
                  <a:pos x="900" y="180"/>
                </a:cxn>
                <a:cxn ang="0">
                  <a:pos x="0" y="180"/>
                </a:cxn>
                <a:cxn ang="0">
                  <a:pos x="0" y="1440"/>
                </a:cxn>
                <a:cxn ang="0">
                  <a:pos x="900" y="1440"/>
                </a:cxn>
                <a:cxn ang="0">
                  <a:pos x="900" y="1620"/>
                </a:cxn>
              </a:cxnLst>
              <a:rect l="0" t="0" r="r" b="b"/>
              <a:pathLst>
                <a:path w="900" h="1620">
                  <a:moveTo>
                    <a:pt x="900" y="0"/>
                  </a:moveTo>
                  <a:lnTo>
                    <a:pt x="900" y="360"/>
                  </a:lnTo>
                  <a:lnTo>
                    <a:pt x="900" y="180"/>
                  </a:lnTo>
                  <a:lnTo>
                    <a:pt x="0" y="180"/>
                  </a:lnTo>
                  <a:lnTo>
                    <a:pt x="0" y="1440"/>
                  </a:lnTo>
                  <a:lnTo>
                    <a:pt x="900" y="1440"/>
                  </a:lnTo>
                  <a:lnTo>
                    <a:pt x="900" y="16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12" name="Text Box 24"/>
            <p:cNvSpPr txBox="1">
              <a:spLocks noChangeArrowheads="1"/>
            </p:cNvSpPr>
            <p:nvPr/>
          </p:nvSpPr>
          <p:spPr bwMode="auto">
            <a:xfrm>
              <a:off x="3139" y="1454"/>
              <a:ext cx="451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700" b="1">
                <a:latin typeface="Arial Narrow" pitchFamily="34" charset="0"/>
              </a:endParaRPr>
            </a:p>
            <a:p>
              <a:pPr algn="ctr"/>
              <a:r>
                <a:rPr lang="sv-SE" sz="800" b="1">
                  <a:latin typeface="Arial Narrow" pitchFamily="34" charset="0"/>
                </a:rPr>
                <a:t>BAGIAN </a:t>
              </a:r>
            </a:p>
            <a:p>
              <a:pPr algn="ctr"/>
              <a:r>
                <a:rPr lang="sv-SE" sz="800" b="1">
                  <a:latin typeface="Arial Narrow" pitchFamily="34" charset="0"/>
                </a:rPr>
                <a:t>SUMBER DAYA MANUSIA</a:t>
              </a:r>
            </a:p>
            <a:p>
              <a:pPr algn="ctr"/>
              <a:endParaRPr lang="sv-SE" sz="700" b="1">
                <a:latin typeface="Arial Narrow" pitchFamily="34" charset="0"/>
              </a:endParaRP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13" name="Text Box 25"/>
            <p:cNvSpPr txBox="1">
              <a:spLocks noChangeArrowheads="1"/>
            </p:cNvSpPr>
            <p:nvPr/>
          </p:nvSpPr>
          <p:spPr bwMode="auto">
            <a:xfrm>
              <a:off x="3191" y="1956"/>
              <a:ext cx="399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i-FI" sz="8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fi-FI" sz="800" b="1">
                  <a:latin typeface="Arial Narrow" pitchFamily="34" charset="0"/>
                </a:rPr>
                <a:t>PERENCANAAN DAN</a:t>
              </a:r>
            </a:p>
            <a:p>
              <a:pPr algn="ctr"/>
              <a:r>
                <a:rPr lang="fi-FI" sz="800" b="1">
                  <a:latin typeface="Arial Narrow" pitchFamily="34" charset="0"/>
                </a:rPr>
                <a:t>MUTASI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14" name="Text Box 26"/>
            <p:cNvSpPr txBox="1">
              <a:spLocks noChangeArrowheads="1"/>
            </p:cNvSpPr>
            <p:nvPr/>
          </p:nvSpPr>
          <p:spPr bwMode="auto">
            <a:xfrm>
              <a:off x="3191" y="2460"/>
              <a:ext cx="399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sv-SE" sz="7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sv-SE" sz="700" b="1">
                  <a:latin typeface="Arial Narrow" pitchFamily="34" charset="0"/>
                </a:rPr>
                <a:t>PEMBINAAN DAN</a:t>
              </a:r>
            </a:p>
            <a:p>
              <a:pPr algn="ctr"/>
              <a:r>
                <a:rPr lang="sv-SE" sz="700" b="1">
                  <a:latin typeface="Arial Narrow" pitchFamily="34" charset="0"/>
                </a:rPr>
                <a:t>KESEJAHTERAAN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15" name="Freeform 27"/>
            <p:cNvSpPr>
              <a:spLocks/>
            </p:cNvSpPr>
            <p:nvPr/>
          </p:nvSpPr>
          <p:spPr bwMode="auto">
            <a:xfrm>
              <a:off x="3647" y="1802"/>
              <a:ext cx="259" cy="648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360"/>
                </a:cxn>
                <a:cxn ang="0">
                  <a:pos x="900" y="180"/>
                </a:cxn>
                <a:cxn ang="0">
                  <a:pos x="0" y="180"/>
                </a:cxn>
                <a:cxn ang="0">
                  <a:pos x="0" y="1440"/>
                </a:cxn>
                <a:cxn ang="0">
                  <a:pos x="900" y="1440"/>
                </a:cxn>
                <a:cxn ang="0">
                  <a:pos x="900" y="1620"/>
                </a:cxn>
              </a:cxnLst>
              <a:rect l="0" t="0" r="r" b="b"/>
              <a:pathLst>
                <a:path w="900" h="1620">
                  <a:moveTo>
                    <a:pt x="900" y="0"/>
                  </a:moveTo>
                  <a:lnTo>
                    <a:pt x="900" y="360"/>
                  </a:lnTo>
                  <a:lnTo>
                    <a:pt x="900" y="180"/>
                  </a:lnTo>
                  <a:lnTo>
                    <a:pt x="0" y="180"/>
                  </a:lnTo>
                  <a:lnTo>
                    <a:pt x="0" y="1440"/>
                  </a:lnTo>
                  <a:lnTo>
                    <a:pt x="900" y="1440"/>
                  </a:lnTo>
                  <a:lnTo>
                    <a:pt x="900" y="16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16" name="Text Box 28"/>
            <p:cNvSpPr txBox="1">
              <a:spLocks noChangeArrowheads="1"/>
            </p:cNvSpPr>
            <p:nvPr/>
          </p:nvSpPr>
          <p:spPr bwMode="auto">
            <a:xfrm>
              <a:off x="3647" y="1454"/>
              <a:ext cx="451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700" b="1">
                <a:latin typeface="Arial Narrow" pitchFamily="34" charset="0"/>
              </a:endParaRPr>
            </a:p>
            <a:p>
              <a:pPr algn="ctr"/>
              <a:r>
                <a:rPr lang="sv-SE" sz="800" b="1">
                  <a:latin typeface="Arial Narrow" pitchFamily="34" charset="0"/>
                </a:rPr>
                <a:t>BAGIAN</a:t>
              </a:r>
            </a:p>
            <a:p>
              <a:pPr algn="ctr"/>
              <a:r>
                <a:rPr lang="sv-SE" sz="800" b="1">
                  <a:latin typeface="Arial Narrow" pitchFamily="34" charset="0"/>
                </a:rPr>
                <a:t>PENDIDIKAN DAN</a:t>
              </a:r>
            </a:p>
            <a:p>
              <a:pPr algn="ctr"/>
              <a:r>
                <a:rPr lang="sv-SE" sz="800" b="1">
                  <a:latin typeface="Arial Narrow" pitchFamily="34" charset="0"/>
                </a:rPr>
                <a:t>PENELITIAN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17" name="Text Box 29"/>
            <p:cNvSpPr txBox="1">
              <a:spLocks noChangeArrowheads="1"/>
            </p:cNvSpPr>
            <p:nvPr/>
          </p:nvSpPr>
          <p:spPr bwMode="auto">
            <a:xfrm>
              <a:off x="3696" y="1948"/>
              <a:ext cx="399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i-FI" sz="8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fi-FI" sz="800" b="1">
                  <a:latin typeface="Arial Narrow" pitchFamily="34" charset="0"/>
                </a:rPr>
                <a:t>PENDIDIKAN DAN</a:t>
              </a:r>
            </a:p>
            <a:p>
              <a:pPr algn="ctr"/>
              <a:r>
                <a:rPr lang="fi-FI" sz="800" b="1">
                  <a:latin typeface="Arial Narrow" pitchFamily="34" charset="0"/>
                </a:rPr>
                <a:t>PENELITIAN INTERNAL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18" name="Text Box 30"/>
            <p:cNvSpPr txBox="1">
              <a:spLocks noChangeArrowheads="1"/>
            </p:cNvSpPr>
            <p:nvPr/>
          </p:nvSpPr>
          <p:spPr bwMode="auto">
            <a:xfrm>
              <a:off x="3696" y="2460"/>
              <a:ext cx="399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sv-SE" sz="6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sv-SE" sz="600" b="1">
                  <a:latin typeface="Arial Narrow" pitchFamily="34" charset="0"/>
                </a:rPr>
                <a:t>PENDIDIKAN DAN</a:t>
              </a:r>
            </a:p>
            <a:p>
              <a:pPr algn="ctr"/>
              <a:r>
                <a:rPr lang="sv-SE" sz="600" b="1">
                  <a:latin typeface="Arial Narrow" pitchFamily="34" charset="0"/>
                </a:rPr>
                <a:t>PENELITIAN EKSTERNAL</a:t>
              </a:r>
            </a:p>
            <a:p>
              <a:endParaRPr lang="en-US" sz="600">
                <a:latin typeface="Verdana" pitchFamily="34" charset="0"/>
              </a:endParaRPr>
            </a:p>
          </p:txBody>
        </p:sp>
        <p:sp>
          <p:nvSpPr>
            <p:cNvPr id="140319" name="Freeform 31"/>
            <p:cNvSpPr>
              <a:spLocks/>
            </p:cNvSpPr>
            <p:nvPr/>
          </p:nvSpPr>
          <p:spPr bwMode="auto">
            <a:xfrm>
              <a:off x="4135" y="1802"/>
              <a:ext cx="259" cy="648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360"/>
                </a:cxn>
                <a:cxn ang="0">
                  <a:pos x="900" y="180"/>
                </a:cxn>
                <a:cxn ang="0">
                  <a:pos x="0" y="180"/>
                </a:cxn>
                <a:cxn ang="0">
                  <a:pos x="0" y="1440"/>
                </a:cxn>
                <a:cxn ang="0">
                  <a:pos x="900" y="1440"/>
                </a:cxn>
                <a:cxn ang="0">
                  <a:pos x="900" y="1620"/>
                </a:cxn>
              </a:cxnLst>
              <a:rect l="0" t="0" r="r" b="b"/>
              <a:pathLst>
                <a:path w="900" h="1620">
                  <a:moveTo>
                    <a:pt x="900" y="0"/>
                  </a:moveTo>
                  <a:lnTo>
                    <a:pt x="900" y="360"/>
                  </a:lnTo>
                  <a:lnTo>
                    <a:pt x="900" y="180"/>
                  </a:lnTo>
                  <a:lnTo>
                    <a:pt x="0" y="180"/>
                  </a:lnTo>
                  <a:lnTo>
                    <a:pt x="0" y="1440"/>
                  </a:lnTo>
                  <a:lnTo>
                    <a:pt x="900" y="1440"/>
                  </a:lnTo>
                  <a:lnTo>
                    <a:pt x="900" y="16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20" name="Text Box 32"/>
            <p:cNvSpPr txBox="1">
              <a:spLocks noChangeArrowheads="1"/>
            </p:cNvSpPr>
            <p:nvPr/>
          </p:nvSpPr>
          <p:spPr bwMode="auto">
            <a:xfrm>
              <a:off x="4130" y="1454"/>
              <a:ext cx="450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700" b="1">
                <a:latin typeface="Arial Narrow" pitchFamily="34" charset="0"/>
              </a:endParaRPr>
            </a:p>
            <a:p>
              <a:pPr algn="ctr"/>
              <a:r>
                <a:rPr lang="sv-SE" sz="800" b="1">
                  <a:latin typeface="Arial Narrow" pitchFamily="34" charset="0"/>
                </a:rPr>
                <a:t>BAGIAN</a:t>
              </a:r>
            </a:p>
            <a:p>
              <a:pPr algn="ctr"/>
              <a:r>
                <a:rPr lang="sv-SE" sz="800" b="1">
                  <a:latin typeface="Arial Narrow" pitchFamily="34" charset="0"/>
                </a:rPr>
                <a:t>PERENCANAAN ANGGARAN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21" name="Text Box 33"/>
            <p:cNvSpPr txBox="1">
              <a:spLocks noChangeArrowheads="1"/>
            </p:cNvSpPr>
            <p:nvPr/>
          </p:nvSpPr>
          <p:spPr bwMode="auto">
            <a:xfrm>
              <a:off x="4176" y="1948"/>
              <a:ext cx="398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sv-SE" sz="7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sv-SE" sz="700" b="1">
                  <a:latin typeface="Arial Narrow" pitchFamily="34" charset="0"/>
                </a:rPr>
                <a:t>PENYUSUNAN PROGRAM</a:t>
              </a:r>
            </a:p>
            <a:p>
              <a:pPr algn="ctr"/>
              <a:r>
                <a:rPr lang="sv-SE" sz="700" b="1">
                  <a:latin typeface="Arial Narrow" pitchFamily="34" charset="0"/>
                </a:rPr>
                <a:t>DAN ANGGARAN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22" name="Text Box 34"/>
            <p:cNvSpPr txBox="1">
              <a:spLocks noChangeArrowheads="1"/>
            </p:cNvSpPr>
            <p:nvPr/>
          </p:nvSpPr>
          <p:spPr bwMode="auto">
            <a:xfrm>
              <a:off x="4176" y="2457"/>
              <a:ext cx="399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sv-SE" sz="8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sv-SE" sz="800" b="1">
                  <a:latin typeface="Arial Narrow" pitchFamily="34" charset="0"/>
                </a:rPr>
                <a:t>EVALUASI DAN</a:t>
              </a:r>
            </a:p>
            <a:p>
              <a:pPr algn="ctr"/>
              <a:r>
                <a:rPr lang="sv-SE" sz="800" b="1">
                  <a:latin typeface="Arial Narrow" pitchFamily="34" charset="0"/>
                </a:rPr>
                <a:t>PELAPORAN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23" name="Freeform 35"/>
            <p:cNvSpPr>
              <a:spLocks/>
            </p:cNvSpPr>
            <p:nvPr/>
          </p:nvSpPr>
          <p:spPr bwMode="auto">
            <a:xfrm>
              <a:off x="5120" y="1802"/>
              <a:ext cx="233" cy="648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360"/>
                </a:cxn>
                <a:cxn ang="0">
                  <a:pos x="900" y="180"/>
                </a:cxn>
                <a:cxn ang="0">
                  <a:pos x="0" y="180"/>
                </a:cxn>
                <a:cxn ang="0">
                  <a:pos x="0" y="1440"/>
                </a:cxn>
                <a:cxn ang="0">
                  <a:pos x="900" y="1440"/>
                </a:cxn>
                <a:cxn ang="0">
                  <a:pos x="900" y="1620"/>
                </a:cxn>
              </a:cxnLst>
              <a:rect l="0" t="0" r="r" b="b"/>
              <a:pathLst>
                <a:path w="900" h="1620">
                  <a:moveTo>
                    <a:pt x="900" y="0"/>
                  </a:moveTo>
                  <a:lnTo>
                    <a:pt x="900" y="360"/>
                  </a:lnTo>
                  <a:lnTo>
                    <a:pt x="900" y="180"/>
                  </a:lnTo>
                  <a:lnTo>
                    <a:pt x="0" y="180"/>
                  </a:lnTo>
                  <a:lnTo>
                    <a:pt x="0" y="1440"/>
                  </a:lnTo>
                  <a:lnTo>
                    <a:pt x="900" y="1440"/>
                  </a:lnTo>
                  <a:lnTo>
                    <a:pt x="900" y="16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24" name="Text Box 36"/>
            <p:cNvSpPr txBox="1">
              <a:spLocks noChangeArrowheads="1"/>
            </p:cNvSpPr>
            <p:nvPr/>
          </p:nvSpPr>
          <p:spPr bwMode="auto">
            <a:xfrm>
              <a:off x="5117" y="1454"/>
              <a:ext cx="451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700" b="1">
                <a:latin typeface="Arial Narrow" pitchFamily="34" charset="0"/>
              </a:endParaRPr>
            </a:p>
            <a:p>
              <a:pPr algn="ctr"/>
              <a:r>
                <a:rPr lang="sv-SE" sz="800" b="1">
                  <a:latin typeface="Arial Narrow" pitchFamily="34" charset="0"/>
                </a:rPr>
                <a:t>BAGIAN AKUNTANSI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25" name="Text Box 37"/>
            <p:cNvSpPr txBox="1">
              <a:spLocks noChangeArrowheads="1"/>
            </p:cNvSpPr>
            <p:nvPr/>
          </p:nvSpPr>
          <p:spPr bwMode="auto">
            <a:xfrm>
              <a:off x="5164" y="1949"/>
              <a:ext cx="399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i-FI" sz="8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fi-FI" sz="800" b="1">
                  <a:latin typeface="Arial Narrow" pitchFamily="34" charset="0"/>
                </a:rPr>
                <a:t>AKUNTANSI </a:t>
              </a:r>
            </a:p>
            <a:p>
              <a:pPr algn="ctr"/>
              <a:r>
                <a:rPr lang="fi-FI" sz="800" b="1">
                  <a:latin typeface="Arial Narrow" pitchFamily="34" charset="0"/>
                </a:rPr>
                <a:t>KEUANGAN</a:t>
              </a:r>
              <a:endParaRPr lang="en-US">
                <a:latin typeface="Verdana" pitchFamily="34" charset="0"/>
              </a:endParaRPr>
            </a:p>
          </p:txBody>
        </p:sp>
        <p:sp>
          <p:nvSpPr>
            <p:cNvPr id="140326" name="Text Box 38"/>
            <p:cNvSpPr txBox="1">
              <a:spLocks noChangeArrowheads="1"/>
            </p:cNvSpPr>
            <p:nvPr/>
          </p:nvSpPr>
          <p:spPr bwMode="auto">
            <a:xfrm>
              <a:off x="5159" y="2457"/>
              <a:ext cx="409" cy="4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i-FI" sz="7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fi-FI" sz="700" b="1">
                  <a:latin typeface="Arial Narrow" pitchFamily="34" charset="0"/>
                </a:rPr>
                <a:t>AKUNTANSI MANAJEMEN DAN VERIFIKASI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27" name="Freeform 39"/>
            <p:cNvSpPr>
              <a:spLocks/>
            </p:cNvSpPr>
            <p:nvPr/>
          </p:nvSpPr>
          <p:spPr bwMode="auto">
            <a:xfrm>
              <a:off x="4635" y="1806"/>
              <a:ext cx="233" cy="648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360"/>
                </a:cxn>
                <a:cxn ang="0">
                  <a:pos x="900" y="180"/>
                </a:cxn>
                <a:cxn ang="0">
                  <a:pos x="0" y="180"/>
                </a:cxn>
                <a:cxn ang="0">
                  <a:pos x="0" y="1440"/>
                </a:cxn>
                <a:cxn ang="0">
                  <a:pos x="900" y="1440"/>
                </a:cxn>
                <a:cxn ang="0">
                  <a:pos x="900" y="1620"/>
                </a:cxn>
              </a:cxnLst>
              <a:rect l="0" t="0" r="r" b="b"/>
              <a:pathLst>
                <a:path w="900" h="1620">
                  <a:moveTo>
                    <a:pt x="900" y="0"/>
                  </a:moveTo>
                  <a:lnTo>
                    <a:pt x="900" y="360"/>
                  </a:lnTo>
                  <a:lnTo>
                    <a:pt x="900" y="180"/>
                  </a:lnTo>
                  <a:lnTo>
                    <a:pt x="0" y="180"/>
                  </a:lnTo>
                  <a:lnTo>
                    <a:pt x="0" y="1440"/>
                  </a:lnTo>
                  <a:lnTo>
                    <a:pt x="900" y="1440"/>
                  </a:lnTo>
                  <a:lnTo>
                    <a:pt x="900" y="16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28" name="Text Box 40"/>
            <p:cNvSpPr txBox="1">
              <a:spLocks noChangeArrowheads="1"/>
            </p:cNvSpPr>
            <p:nvPr/>
          </p:nvSpPr>
          <p:spPr bwMode="auto">
            <a:xfrm>
              <a:off x="4632" y="1458"/>
              <a:ext cx="451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sv-SE" sz="700" b="1">
                  <a:latin typeface="Arial Narrow" pitchFamily="34" charset="0"/>
                </a:rPr>
                <a:t>BAGIAN PERBENDAHARAAN</a:t>
              </a:r>
            </a:p>
            <a:p>
              <a:pPr algn="ctr"/>
              <a:r>
                <a:rPr lang="sv-SE" sz="700" b="1">
                  <a:latin typeface="Arial Narrow" pitchFamily="34" charset="0"/>
                </a:rPr>
                <a:t>DAN MOBILISASI DANA</a:t>
              </a:r>
              <a:endParaRPr lang="sv-SE" sz="600" b="1">
                <a:latin typeface="Arial Narrow" pitchFamily="34" charset="0"/>
              </a:endParaRPr>
            </a:p>
            <a:p>
              <a:pPr algn="ctr"/>
              <a:endParaRPr lang="sv-SE" sz="600" b="1">
                <a:latin typeface="Arial Narrow" pitchFamily="34" charset="0"/>
              </a:endParaRP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29" name="Text Box 41"/>
            <p:cNvSpPr txBox="1">
              <a:spLocks noChangeArrowheads="1"/>
            </p:cNvSpPr>
            <p:nvPr/>
          </p:nvSpPr>
          <p:spPr bwMode="auto">
            <a:xfrm>
              <a:off x="4675" y="1946"/>
              <a:ext cx="399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i-FI" sz="8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fi-FI" sz="700" b="1">
                  <a:latin typeface="Arial Narrow" pitchFamily="34" charset="0"/>
                </a:rPr>
                <a:t>PERBENDAHARA-AN</a:t>
              </a:r>
            </a:p>
            <a:p>
              <a:pPr algn="ctr"/>
              <a:endParaRPr lang="fi-FI" sz="700" b="1">
                <a:latin typeface="Arial Narrow" pitchFamily="34" charset="0"/>
              </a:endParaRP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30" name="Text Box 42"/>
            <p:cNvSpPr txBox="1">
              <a:spLocks noChangeArrowheads="1"/>
            </p:cNvSpPr>
            <p:nvPr/>
          </p:nvSpPr>
          <p:spPr bwMode="auto">
            <a:xfrm>
              <a:off x="4678" y="2456"/>
              <a:ext cx="399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sv-SE" sz="800" b="1">
                  <a:latin typeface="Arial Narrow" pitchFamily="34" charset="0"/>
                </a:rPr>
                <a:t>SUBBAGIAN</a:t>
              </a:r>
            </a:p>
            <a:p>
              <a:pPr algn="ctr"/>
              <a:r>
                <a:rPr lang="sv-SE" sz="800" b="1">
                  <a:latin typeface="Arial Narrow" pitchFamily="34" charset="0"/>
                </a:rPr>
                <a:t>MOBILISASI DANA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31" name="Text Box 43"/>
            <p:cNvSpPr txBox="1">
              <a:spLocks noChangeArrowheads="1"/>
            </p:cNvSpPr>
            <p:nvPr/>
          </p:nvSpPr>
          <p:spPr bwMode="auto">
            <a:xfrm>
              <a:off x="1008" y="944"/>
              <a:ext cx="308" cy="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700" b="1">
                  <a:solidFill>
                    <a:schemeClr val="bg1"/>
                  </a:solidFill>
                  <a:latin typeface="Arial Narrow" pitchFamily="34" charset="0"/>
                </a:rPr>
                <a:t>KOMITE PELAYANAN</a:t>
              </a:r>
            </a:p>
            <a:p>
              <a:pPr algn="ctr"/>
              <a:r>
                <a:rPr lang="en-US" sz="700" b="1">
                  <a:solidFill>
                    <a:schemeClr val="bg1"/>
                  </a:solidFill>
                  <a:latin typeface="Arial Narrow" pitchFamily="34" charset="0"/>
                </a:rPr>
                <a:t>UNGGULAN</a:t>
              </a:r>
              <a:endParaRPr lang="en-US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0332" name="Text Box 44"/>
            <p:cNvSpPr txBox="1">
              <a:spLocks noChangeArrowheads="1"/>
            </p:cNvSpPr>
            <p:nvPr/>
          </p:nvSpPr>
          <p:spPr bwMode="auto">
            <a:xfrm>
              <a:off x="1350" y="942"/>
              <a:ext cx="378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600" b="1">
                  <a:solidFill>
                    <a:schemeClr val="bg1"/>
                  </a:solidFill>
                  <a:latin typeface="Arial Narrow" pitchFamily="34" charset="0"/>
                </a:rPr>
                <a:t>KOMITE KAJIAN DAN PENGEM-BANGAN</a:t>
              </a:r>
              <a:r>
                <a:rPr lang="en-US" sz="700" b="1">
                  <a:latin typeface="Arial Narrow" pitchFamily="34" charset="0"/>
                </a:rPr>
                <a:t> RS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33" name="Text Box 45"/>
            <p:cNvSpPr txBox="1">
              <a:spLocks noChangeArrowheads="1"/>
            </p:cNvSpPr>
            <p:nvPr/>
          </p:nvSpPr>
          <p:spPr bwMode="auto">
            <a:xfrm>
              <a:off x="240" y="926"/>
              <a:ext cx="383" cy="37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7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/>
              <a:r>
                <a:rPr lang="en-US" sz="700" b="1">
                  <a:solidFill>
                    <a:schemeClr val="bg1"/>
                  </a:solidFill>
                  <a:latin typeface="Arial Narrow" pitchFamily="34" charset="0"/>
                </a:rPr>
                <a:t>KOMITE </a:t>
              </a:r>
            </a:p>
            <a:p>
              <a:pPr algn="ctr"/>
              <a:r>
                <a:rPr lang="en-US" sz="700" b="1">
                  <a:solidFill>
                    <a:schemeClr val="bg1"/>
                  </a:solidFill>
                  <a:latin typeface="Arial Narrow" pitchFamily="34" charset="0"/>
                </a:rPr>
                <a:t>MEDIK </a:t>
              </a:r>
            </a:p>
            <a:p>
              <a:pPr algn="ctr"/>
              <a:endParaRPr lang="en-US" sz="700" b="1">
                <a:solidFill>
                  <a:schemeClr val="bg1"/>
                </a:solidFill>
                <a:latin typeface="Arial Narrow" pitchFamily="34" charset="0"/>
              </a:endParaRP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34" name="Text Box 46"/>
            <p:cNvSpPr txBox="1">
              <a:spLocks noChangeArrowheads="1"/>
            </p:cNvSpPr>
            <p:nvPr/>
          </p:nvSpPr>
          <p:spPr bwMode="auto">
            <a:xfrm>
              <a:off x="672" y="934"/>
              <a:ext cx="272" cy="4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700" b="1">
                  <a:solidFill>
                    <a:schemeClr val="bg1"/>
                  </a:solidFill>
                  <a:latin typeface="Arial Narrow" pitchFamily="34" charset="0"/>
                </a:rPr>
                <a:t>KOMITE </a:t>
              </a:r>
            </a:p>
            <a:p>
              <a:pPr algn="ctr"/>
              <a:r>
                <a:rPr lang="en-US" sz="700" b="1">
                  <a:solidFill>
                    <a:schemeClr val="bg1"/>
                  </a:solidFill>
                  <a:latin typeface="Arial Narrow" pitchFamily="34" charset="0"/>
                </a:rPr>
                <a:t>ETIK &amp;</a:t>
              </a:r>
            </a:p>
            <a:p>
              <a:pPr algn="ctr"/>
              <a:r>
                <a:rPr lang="en-US" sz="700" b="1">
                  <a:solidFill>
                    <a:schemeClr val="bg1"/>
                  </a:solidFill>
                  <a:latin typeface="Arial Narrow" pitchFamily="34" charset="0"/>
                </a:rPr>
                <a:t>HUKUM</a:t>
              </a:r>
              <a:endParaRPr lang="en-US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0335" name="Text Box 47"/>
            <p:cNvSpPr txBox="1">
              <a:spLocks noChangeArrowheads="1"/>
            </p:cNvSpPr>
            <p:nvPr/>
          </p:nvSpPr>
          <p:spPr bwMode="auto">
            <a:xfrm>
              <a:off x="1844" y="946"/>
              <a:ext cx="692" cy="33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300" b="1">
                <a:latin typeface="Arial Narrow" pitchFamily="34" charset="0"/>
              </a:endParaRPr>
            </a:p>
            <a:p>
              <a:pPr algn="ctr"/>
              <a:r>
                <a:rPr lang="en-US" sz="800" b="1">
                  <a:latin typeface="Arial Narrow" pitchFamily="34" charset="0"/>
                </a:rPr>
                <a:t>DIREKTORAT</a:t>
              </a:r>
            </a:p>
            <a:p>
              <a:pPr algn="ctr"/>
              <a:r>
                <a:rPr lang="en-US" sz="800" b="1">
                  <a:latin typeface="Arial Narrow" pitchFamily="34" charset="0"/>
                </a:rPr>
                <a:t>MEDIK DAN KEPERAWATAN</a:t>
              </a:r>
              <a:endParaRPr lang="en-US">
                <a:latin typeface="Verdana" pitchFamily="34" charset="0"/>
              </a:endParaRPr>
            </a:p>
          </p:txBody>
        </p:sp>
        <p:sp>
          <p:nvSpPr>
            <p:cNvPr id="140336" name="Text Box 48"/>
            <p:cNvSpPr txBox="1">
              <a:spLocks noChangeArrowheads="1"/>
            </p:cNvSpPr>
            <p:nvPr/>
          </p:nvSpPr>
          <p:spPr bwMode="auto">
            <a:xfrm>
              <a:off x="3274" y="934"/>
              <a:ext cx="692" cy="33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300" b="1">
                <a:latin typeface="Arial Narrow" pitchFamily="34" charset="0"/>
              </a:endParaRPr>
            </a:p>
            <a:p>
              <a:pPr algn="ctr"/>
              <a:r>
                <a:rPr lang="en-US" sz="800" b="1">
                  <a:latin typeface="Arial Narrow" pitchFamily="34" charset="0"/>
                </a:rPr>
                <a:t>DIREKTORAT</a:t>
              </a:r>
            </a:p>
            <a:p>
              <a:pPr algn="ctr"/>
              <a:r>
                <a:rPr lang="en-US" sz="800" b="1">
                  <a:latin typeface="Arial Narrow" pitchFamily="34" charset="0"/>
                </a:rPr>
                <a:t>UMUM, SUMBER DAYA MANUSIA</a:t>
              </a:r>
            </a:p>
            <a:p>
              <a:pPr algn="ctr"/>
              <a:r>
                <a:rPr lang="en-US" sz="800" b="1">
                  <a:latin typeface="Arial Narrow" pitchFamily="34" charset="0"/>
                </a:rPr>
                <a:t>DAN PENDIDIKAN</a:t>
              </a:r>
              <a:endParaRPr lang="en-US">
                <a:latin typeface="Verdana" pitchFamily="34" charset="0"/>
              </a:endParaRPr>
            </a:p>
          </p:txBody>
        </p:sp>
        <p:sp>
          <p:nvSpPr>
            <p:cNvPr id="140337" name="Text Box 49"/>
            <p:cNvSpPr txBox="1">
              <a:spLocks noChangeArrowheads="1"/>
            </p:cNvSpPr>
            <p:nvPr/>
          </p:nvSpPr>
          <p:spPr bwMode="auto">
            <a:xfrm>
              <a:off x="4236" y="934"/>
              <a:ext cx="691" cy="33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300" b="1">
                <a:latin typeface="Arial Narrow" pitchFamily="34" charset="0"/>
              </a:endParaRPr>
            </a:p>
            <a:p>
              <a:pPr algn="ctr"/>
              <a:r>
                <a:rPr lang="en-US" sz="800" b="1">
                  <a:latin typeface="Arial Narrow" pitchFamily="34" charset="0"/>
                </a:rPr>
                <a:t>DIREKTORAT</a:t>
              </a:r>
            </a:p>
            <a:p>
              <a:pPr algn="ctr"/>
              <a:r>
                <a:rPr lang="en-US" sz="800" b="1">
                  <a:latin typeface="Arial Narrow" pitchFamily="34" charset="0"/>
                </a:rPr>
                <a:t>KEUANGAN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38" name="Text Box 50"/>
            <p:cNvSpPr txBox="1">
              <a:spLocks noChangeArrowheads="1"/>
            </p:cNvSpPr>
            <p:nvPr/>
          </p:nvSpPr>
          <p:spPr bwMode="auto">
            <a:xfrm>
              <a:off x="5124" y="942"/>
              <a:ext cx="492" cy="3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300" b="1">
                <a:latin typeface="Arial Narrow" pitchFamily="34" charset="0"/>
              </a:endParaRPr>
            </a:p>
            <a:p>
              <a:pPr algn="ctr"/>
              <a:r>
                <a:rPr lang="en-US" sz="800" b="1">
                  <a:solidFill>
                    <a:schemeClr val="bg1"/>
                  </a:solidFill>
                  <a:latin typeface="Arial Narrow" pitchFamily="34" charset="0"/>
                </a:rPr>
                <a:t>SATUAN PEMERIKSAAN INTERN</a:t>
              </a:r>
              <a:endParaRPr lang="en-US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460" y="1288"/>
              <a:ext cx="98" cy="1784"/>
              <a:chOff x="2874" y="2737"/>
              <a:chExt cx="0" cy="5433"/>
            </a:xfrm>
          </p:grpSpPr>
          <p:sp>
            <p:nvSpPr>
              <p:cNvPr id="140340" name="Line 52"/>
              <p:cNvSpPr>
                <a:spLocks noChangeShapeType="1"/>
              </p:cNvSpPr>
              <p:nvPr/>
            </p:nvSpPr>
            <p:spPr bwMode="auto">
              <a:xfrm>
                <a:off x="2874" y="2737"/>
                <a:ext cx="0" cy="5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0341" name="Line 53"/>
              <p:cNvSpPr>
                <a:spLocks noChangeShapeType="1"/>
              </p:cNvSpPr>
              <p:nvPr/>
            </p:nvSpPr>
            <p:spPr bwMode="auto">
              <a:xfrm>
                <a:off x="2874" y="781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40342" name="Line 54"/>
            <p:cNvSpPr>
              <a:spLocks noChangeShapeType="1"/>
            </p:cNvSpPr>
            <p:nvPr/>
          </p:nvSpPr>
          <p:spPr bwMode="auto">
            <a:xfrm>
              <a:off x="1494" y="303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43" name="Freeform 55"/>
            <p:cNvSpPr>
              <a:spLocks/>
            </p:cNvSpPr>
            <p:nvPr/>
          </p:nvSpPr>
          <p:spPr bwMode="auto">
            <a:xfrm>
              <a:off x="1339" y="1384"/>
              <a:ext cx="1085" cy="72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0" y="0"/>
                </a:cxn>
                <a:cxn ang="0">
                  <a:pos x="1800" y="0"/>
                </a:cxn>
                <a:cxn ang="0">
                  <a:pos x="1980" y="0"/>
                </a:cxn>
                <a:cxn ang="0">
                  <a:pos x="1800" y="0"/>
                </a:cxn>
                <a:cxn ang="0">
                  <a:pos x="1980" y="0"/>
                </a:cxn>
                <a:cxn ang="0">
                  <a:pos x="1800" y="0"/>
                </a:cxn>
                <a:cxn ang="0">
                  <a:pos x="1980" y="0"/>
                </a:cxn>
                <a:cxn ang="0">
                  <a:pos x="1800" y="0"/>
                </a:cxn>
                <a:cxn ang="0">
                  <a:pos x="1980" y="0"/>
                </a:cxn>
                <a:cxn ang="0">
                  <a:pos x="3780" y="0"/>
                </a:cxn>
                <a:cxn ang="0">
                  <a:pos x="3780" y="180"/>
                </a:cxn>
              </a:cxnLst>
              <a:rect l="0" t="0" r="r" b="b"/>
              <a:pathLst>
                <a:path w="3780" h="180">
                  <a:moveTo>
                    <a:pt x="0" y="180"/>
                  </a:moveTo>
                  <a:lnTo>
                    <a:pt x="0" y="0"/>
                  </a:lnTo>
                  <a:lnTo>
                    <a:pt x="1800" y="0"/>
                  </a:lnTo>
                  <a:lnTo>
                    <a:pt x="1980" y="0"/>
                  </a:lnTo>
                  <a:lnTo>
                    <a:pt x="1800" y="0"/>
                  </a:lnTo>
                  <a:lnTo>
                    <a:pt x="1980" y="0"/>
                  </a:lnTo>
                  <a:lnTo>
                    <a:pt x="1800" y="0"/>
                  </a:lnTo>
                  <a:lnTo>
                    <a:pt x="1980" y="0"/>
                  </a:lnTo>
                  <a:lnTo>
                    <a:pt x="1800" y="0"/>
                  </a:lnTo>
                  <a:lnTo>
                    <a:pt x="1980" y="0"/>
                  </a:lnTo>
                  <a:lnTo>
                    <a:pt x="3780" y="0"/>
                  </a:lnTo>
                  <a:lnTo>
                    <a:pt x="3780" y="1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44" name="Line 56"/>
            <p:cNvSpPr>
              <a:spLocks noChangeShapeType="1"/>
            </p:cNvSpPr>
            <p:nvPr/>
          </p:nvSpPr>
          <p:spPr bwMode="auto">
            <a:xfrm>
              <a:off x="1494" y="138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45" name="Line 57"/>
            <p:cNvSpPr>
              <a:spLocks noChangeShapeType="1"/>
            </p:cNvSpPr>
            <p:nvPr/>
          </p:nvSpPr>
          <p:spPr bwMode="auto">
            <a:xfrm>
              <a:off x="1879" y="138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46" name="Freeform 58"/>
            <p:cNvSpPr>
              <a:spLocks/>
            </p:cNvSpPr>
            <p:nvPr/>
          </p:nvSpPr>
          <p:spPr bwMode="auto">
            <a:xfrm>
              <a:off x="4221" y="1382"/>
              <a:ext cx="1137" cy="72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0" y="0"/>
                </a:cxn>
                <a:cxn ang="0">
                  <a:pos x="3960" y="0"/>
                </a:cxn>
                <a:cxn ang="0">
                  <a:pos x="3960" y="180"/>
                </a:cxn>
              </a:cxnLst>
              <a:rect l="0" t="0" r="r" b="b"/>
              <a:pathLst>
                <a:path w="3960" h="180">
                  <a:moveTo>
                    <a:pt x="0" y="180"/>
                  </a:moveTo>
                  <a:lnTo>
                    <a:pt x="0" y="0"/>
                  </a:lnTo>
                  <a:lnTo>
                    <a:pt x="3960" y="0"/>
                  </a:lnTo>
                  <a:lnTo>
                    <a:pt x="3960" y="1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47" name="Line 59"/>
            <p:cNvSpPr>
              <a:spLocks noChangeShapeType="1"/>
            </p:cNvSpPr>
            <p:nvPr/>
          </p:nvSpPr>
          <p:spPr bwMode="auto">
            <a:xfrm>
              <a:off x="4888" y="138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48" name="Line 60"/>
            <p:cNvSpPr>
              <a:spLocks noChangeShapeType="1"/>
            </p:cNvSpPr>
            <p:nvPr/>
          </p:nvSpPr>
          <p:spPr bwMode="auto">
            <a:xfrm>
              <a:off x="2127" y="1286"/>
              <a:ext cx="0" cy="1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49" name="Line 61"/>
            <p:cNvSpPr>
              <a:spLocks noChangeShapeType="1"/>
            </p:cNvSpPr>
            <p:nvPr/>
          </p:nvSpPr>
          <p:spPr bwMode="auto">
            <a:xfrm>
              <a:off x="3619" y="1278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50" name="Line 62"/>
            <p:cNvSpPr>
              <a:spLocks noChangeShapeType="1"/>
            </p:cNvSpPr>
            <p:nvPr/>
          </p:nvSpPr>
          <p:spPr bwMode="auto">
            <a:xfrm>
              <a:off x="4609" y="1274"/>
              <a:ext cx="0" cy="17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51" name="Text Box 63"/>
            <p:cNvSpPr txBox="1">
              <a:spLocks noChangeArrowheads="1"/>
            </p:cNvSpPr>
            <p:nvPr/>
          </p:nvSpPr>
          <p:spPr bwMode="auto">
            <a:xfrm>
              <a:off x="2654" y="438"/>
              <a:ext cx="723" cy="33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800" b="1">
                <a:latin typeface="Arial Narrow" pitchFamily="34" charset="0"/>
              </a:endParaRPr>
            </a:p>
            <a:p>
              <a:pPr algn="ctr"/>
              <a:r>
                <a:rPr lang="en-US" sz="900" b="1">
                  <a:latin typeface="Arial Narrow" pitchFamily="34" charset="0"/>
                </a:rPr>
                <a:t>DIREKTUR UTAMA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52" name="Line 64"/>
            <p:cNvSpPr>
              <a:spLocks noChangeShapeType="1"/>
            </p:cNvSpPr>
            <p:nvPr/>
          </p:nvSpPr>
          <p:spPr bwMode="auto">
            <a:xfrm flipV="1">
              <a:off x="2114" y="882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53" name="Line 65"/>
            <p:cNvSpPr>
              <a:spLocks noChangeShapeType="1"/>
            </p:cNvSpPr>
            <p:nvPr/>
          </p:nvSpPr>
          <p:spPr bwMode="auto">
            <a:xfrm>
              <a:off x="3613" y="87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54" name="Line 66"/>
            <p:cNvSpPr>
              <a:spLocks noChangeShapeType="1"/>
            </p:cNvSpPr>
            <p:nvPr/>
          </p:nvSpPr>
          <p:spPr bwMode="auto">
            <a:xfrm>
              <a:off x="4606" y="87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55" name="Text Box 67"/>
            <p:cNvSpPr txBox="1">
              <a:spLocks noChangeArrowheads="1"/>
            </p:cNvSpPr>
            <p:nvPr/>
          </p:nvSpPr>
          <p:spPr bwMode="auto">
            <a:xfrm>
              <a:off x="4181" y="440"/>
              <a:ext cx="724" cy="337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800" b="1">
                <a:latin typeface="Arial Narrow" pitchFamily="34" charset="0"/>
              </a:endParaRPr>
            </a:p>
            <a:p>
              <a:pPr algn="ctr"/>
              <a:r>
                <a:rPr lang="en-US" sz="900" b="1">
                  <a:latin typeface="Arial Narrow" pitchFamily="34" charset="0"/>
                </a:rPr>
                <a:t>DEWAN PENGAWAS</a:t>
              </a: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56" name="Line 68"/>
            <p:cNvSpPr>
              <a:spLocks noChangeShapeType="1"/>
            </p:cNvSpPr>
            <p:nvPr/>
          </p:nvSpPr>
          <p:spPr bwMode="auto">
            <a:xfrm>
              <a:off x="5358" y="832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57" name="Line 69"/>
            <p:cNvSpPr>
              <a:spLocks noChangeShapeType="1"/>
            </p:cNvSpPr>
            <p:nvPr/>
          </p:nvSpPr>
          <p:spPr bwMode="auto">
            <a:xfrm>
              <a:off x="3044" y="768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58" name="Text Box 70"/>
            <p:cNvSpPr txBox="1">
              <a:spLocks noChangeArrowheads="1"/>
            </p:cNvSpPr>
            <p:nvPr/>
          </p:nvSpPr>
          <p:spPr bwMode="auto">
            <a:xfrm>
              <a:off x="770" y="144"/>
              <a:ext cx="3515" cy="2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sv-SE" sz="1200" b="1">
                  <a:solidFill>
                    <a:srgbClr val="000000"/>
                  </a:solidFill>
                  <a:latin typeface="Arial" charset="0"/>
                </a:rPr>
                <a:t>STRUKTUR ORGANISASI RUMAH SAKIT UMUM PUSAT  ( CONTOH) </a:t>
              </a:r>
              <a:endParaRPr lang="en-US" sz="12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40359" name="Freeform 71"/>
            <p:cNvSpPr>
              <a:spLocks/>
            </p:cNvSpPr>
            <p:nvPr/>
          </p:nvSpPr>
          <p:spPr bwMode="auto">
            <a:xfrm>
              <a:off x="460" y="888"/>
              <a:ext cx="1034" cy="72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0" y="0"/>
                </a:cxn>
                <a:cxn ang="0">
                  <a:pos x="900" y="0"/>
                </a:cxn>
                <a:cxn ang="0">
                  <a:pos x="900" y="180"/>
                </a:cxn>
                <a:cxn ang="0">
                  <a:pos x="900" y="0"/>
                </a:cxn>
                <a:cxn ang="0">
                  <a:pos x="1980" y="0"/>
                </a:cxn>
                <a:cxn ang="0">
                  <a:pos x="1980" y="180"/>
                </a:cxn>
                <a:cxn ang="0">
                  <a:pos x="1980" y="0"/>
                </a:cxn>
                <a:cxn ang="0">
                  <a:pos x="3060" y="0"/>
                </a:cxn>
                <a:cxn ang="0">
                  <a:pos x="3060" y="180"/>
                </a:cxn>
              </a:cxnLst>
              <a:rect l="0" t="0" r="r" b="b"/>
              <a:pathLst>
                <a:path w="3060" h="180">
                  <a:moveTo>
                    <a:pt x="0" y="180"/>
                  </a:moveTo>
                  <a:lnTo>
                    <a:pt x="0" y="0"/>
                  </a:lnTo>
                  <a:lnTo>
                    <a:pt x="900" y="0"/>
                  </a:lnTo>
                  <a:lnTo>
                    <a:pt x="900" y="180"/>
                  </a:lnTo>
                  <a:lnTo>
                    <a:pt x="900" y="0"/>
                  </a:lnTo>
                  <a:lnTo>
                    <a:pt x="1980" y="0"/>
                  </a:lnTo>
                  <a:lnTo>
                    <a:pt x="1980" y="180"/>
                  </a:lnTo>
                  <a:lnTo>
                    <a:pt x="1980" y="0"/>
                  </a:lnTo>
                  <a:lnTo>
                    <a:pt x="3060" y="0"/>
                  </a:lnTo>
                  <a:lnTo>
                    <a:pt x="3060" y="1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60" name="Freeform 72"/>
            <p:cNvSpPr>
              <a:spLocks/>
            </p:cNvSpPr>
            <p:nvPr/>
          </p:nvSpPr>
          <p:spPr bwMode="auto">
            <a:xfrm>
              <a:off x="2838" y="1384"/>
              <a:ext cx="1085" cy="72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0" y="0"/>
                </a:cxn>
                <a:cxn ang="0">
                  <a:pos x="1800" y="0"/>
                </a:cxn>
                <a:cxn ang="0">
                  <a:pos x="1980" y="0"/>
                </a:cxn>
                <a:cxn ang="0">
                  <a:pos x="1800" y="0"/>
                </a:cxn>
                <a:cxn ang="0">
                  <a:pos x="1980" y="0"/>
                </a:cxn>
                <a:cxn ang="0">
                  <a:pos x="1800" y="0"/>
                </a:cxn>
                <a:cxn ang="0">
                  <a:pos x="1980" y="0"/>
                </a:cxn>
                <a:cxn ang="0">
                  <a:pos x="1800" y="0"/>
                </a:cxn>
                <a:cxn ang="0">
                  <a:pos x="1980" y="0"/>
                </a:cxn>
                <a:cxn ang="0">
                  <a:pos x="3780" y="0"/>
                </a:cxn>
                <a:cxn ang="0">
                  <a:pos x="3780" y="180"/>
                </a:cxn>
              </a:cxnLst>
              <a:rect l="0" t="0" r="r" b="b"/>
              <a:pathLst>
                <a:path w="3780" h="180">
                  <a:moveTo>
                    <a:pt x="0" y="180"/>
                  </a:moveTo>
                  <a:lnTo>
                    <a:pt x="0" y="0"/>
                  </a:lnTo>
                  <a:lnTo>
                    <a:pt x="1800" y="0"/>
                  </a:lnTo>
                  <a:lnTo>
                    <a:pt x="1980" y="0"/>
                  </a:lnTo>
                  <a:lnTo>
                    <a:pt x="1800" y="0"/>
                  </a:lnTo>
                  <a:lnTo>
                    <a:pt x="1980" y="0"/>
                  </a:lnTo>
                  <a:lnTo>
                    <a:pt x="1800" y="0"/>
                  </a:lnTo>
                  <a:lnTo>
                    <a:pt x="1980" y="0"/>
                  </a:lnTo>
                  <a:lnTo>
                    <a:pt x="1800" y="0"/>
                  </a:lnTo>
                  <a:lnTo>
                    <a:pt x="1980" y="0"/>
                  </a:lnTo>
                  <a:lnTo>
                    <a:pt x="3780" y="0"/>
                  </a:lnTo>
                  <a:lnTo>
                    <a:pt x="3780" y="1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61" name="Line 73"/>
            <p:cNvSpPr>
              <a:spLocks noChangeShapeType="1"/>
            </p:cNvSpPr>
            <p:nvPr/>
          </p:nvSpPr>
          <p:spPr bwMode="auto">
            <a:xfrm>
              <a:off x="3360" y="1384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62" name="Line 74"/>
            <p:cNvSpPr>
              <a:spLocks noChangeShapeType="1"/>
            </p:cNvSpPr>
            <p:nvPr/>
          </p:nvSpPr>
          <p:spPr bwMode="auto">
            <a:xfrm>
              <a:off x="2120" y="876"/>
              <a:ext cx="2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63" name="Line 75"/>
            <p:cNvSpPr>
              <a:spLocks noChangeShapeType="1"/>
            </p:cNvSpPr>
            <p:nvPr/>
          </p:nvSpPr>
          <p:spPr bwMode="auto">
            <a:xfrm flipV="1">
              <a:off x="977" y="824"/>
              <a:ext cx="4393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64" name="Line 76"/>
            <p:cNvSpPr>
              <a:spLocks noChangeShapeType="1"/>
            </p:cNvSpPr>
            <p:nvPr/>
          </p:nvSpPr>
          <p:spPr bwMode="auto">
            <a:xfrm>
              <a:off x="3372" y="588"/>
              <a:ext cx="8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65" name="Text Box 77"/>
            <p:cNvSpPr txBox="1">
              <a:spLocks noChangeArrowheads="1"/>
            </p:cNvSpPr>
            <p:nvPr/>
          </p:nvSpPr>
          <p:spPr bwMode="auto">
            <a:xfrm>
              <a:off x="1391" y="2970"/>
              <a:ext cx="620" cy="1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 u="sng" dirty="0" err="1">
                  <a:latin typeface="Arial Narrow" pitchFamily="34" charset="0"/>
                </a:rPr>
                <a:t>Instalasi</a:t>
              </a:r>
              <a:r>
                <a:rPr lang="en-US" sz="800" b="1" u="sng" dirty="0">
                  <a:latin typeface="Arial Narrow" pitchFamily="34" charset="0"/>
                </a:rPr>
                <a:t>:</a:t>
              </a:r>
            </a:p>
            <a:p>
              <a:pPr lvl="1">
                <a:buFont typeface="Arial Narrow" pitchFamily="34" charset="0"/>
                <a:buChar char="1"/>
              </a:pPr>
              <a:r>
                <a:rPr lang="en-US" sz="800" b="1" dirty="0" err="1">
                  <a:latin typeface="Arial Narrow" pitchFamily="34" charset="0"/>
                </a:rPr>
                <a:t>Rawat</a:t>
              </a:r>
              <a:r>
                <a:rPr lang="en-US" sz="800" b="1" dirty="0">
                  <a:latin typeface="Arial Narrow" pitchFamily="34" charset="0"/>
                </a:rPr>
                <a:t> </a:t>
              </a:r>
              <a:r>
                <a:rPr lang="en-US" sz="800" b="1" dirty="0" err="1">
                  <a:latin typeface="Arial Narrow" pitchFamily="34" charset="0"/>
                </a:rPr>
                <a:t>Jalan</a:t>
              </a:r>
              <a:endParaRPr lang="en-US" sz="800" b="1" dirty="0">
                <a:latin typeface="Arial Narrow" pitchFamily="34" charset="0"/>
              </a:endParaRPr>
            </a:p>
            <a:p>
              <a:pPr>
                <a:buFont typeface="Arial Narrow" pitchFamily="34" charset="0"/>
                <a:buChar char="2"/>
              </a:pPr>
              <a:r>
                <a:rPr lang="en-US" sz="800" b="1" dirty="0">
                  <a:latin typeface="Arial Narrow" pitchFamily="34" charset="0"/>
                </a:rPr>
                <a:t>IRIN A</a:t>
              </a:r>
            </a:p>
            <a:p>
              <a:pPr>
                <a:buFont typeface="Arial Narrow" pitchFamily="34" charset="0"/>
                <a:buChar char="3"/>
              </a:pPr>
              <a:r>
                <a:rPr lang="en-US" sz="800" b="1" dirty="0">
                  <a:latin typeface="Arial Narrow" pitchFamily="34" charset="0"/>
                </a:rPr>
                <a:t>IRIN B</a:t>
              </a:r>
            </a:p>
            <a:p>
              <a:pPr>
                <a:buFont typeface="Arial Narrow" pitchFamily="34" charset="0"/>
                <a:buChar char="4"/>
              </a:pPr>
              <a:r>
                <a:rPr lang="en-US" sz="800" b="1" dirty="0">
                  <a:latin typeface="Arial Narrow" pitchFamily="34" charset="0"/>
                </a:rPr>
                <a:t>IRIN C</a:t>
              </a:r>
            </a:p>
            <a:p>
              <a:pPr>
                <a:buFont typeface="Arial Narrow" pitchFamily="34" charset="0"/>
                <a:buChar char="5"/>
              </a:pPr>
              <a:r>
                <a:rPr lang="en-US" sz="800" b="1" dirty="0" err="1">
                  <a:latin typeface="Arial Narrow" pitchFamily="34" charset="0"/>
                </a:rPr>
                <a:t>Gawat</a:t>
              </a:r>
              <a:r>
                <a:rPr lang="en-US" sz="800" b="1" dirty="0">
                  <a:latin typeface="Arial Narrow" pitchFamily="34" charset="0"/>
                </a:rPr>
                <a:t> </a:t>
              </a:r>
              <a:r>
                <a:rPr lang="en-US" sz="800" b="1" dirty="0" err="1">
                  <a:latin typeface="Arial Narrow" pitchFamily="34" charset="0"/>
                </a:rPr>
                <a:t>Darurat</a:t>
              </a:r>
              <a:endParaRPr lang="en-US" sz="800" b="1" dirty="0">
                <a:latin typeface="Arial Narrow" pitchFamily="34" charset="0"/>
              </a:endParaRPr>
            </a:p>
            <a:p>
              <a:pPr>
                <a:buFont typeface="Arial Narrow" pitchFamily="34" charset="0"/>
                <a:buChar char="6"/>
              </a:pPr>
              <a:r>
                <a:rPr lang="en-US" sz="800" b="1" dirty="0" err="1">
                  <a:latin typeface="Arial Narrow" pitchFamily="34" charset="0"/>
                </a:rPr>
                <a:t>Perawatan</a:t>
              </a:r>
              <a:r>
                <a:rPr lang="en-US" sz="800" b="1" dirty="0">
                  <a:latin typeface="Arial Narrow" pitchFamily="34" charset="0"/>
                </a:rPr>
                <a:t> </a:t>
              </a:r>
              <a:r>
                <a:rPr lang="en-US" sz="800" b="1" dirty="0" err="1">
                  <a:latin typeface="Arial Narrow" pitchFamily="34" charset="0"/>
                </a:rPr>
                <a:t>Intensif</a:t>
              </a:r>
              <a:endParaRPr lang="en-US" sz="800" b="1" dirty="0">
                <a:latin typeface="Arial Narrow" pitchFamily="34" charset="0"/>
              </a:endParaRPr>
            </a:p>
            <a:p>
              <a:pPr>
                <a:buFont typeface="Arial Narrow" pitchFamily="34" charset="0"/>
                <a:buChar char="7"/>
              </a:pPr>
              <a:r>
                <a:rPr lang="en-US" sz="800" b="1" dirty="0" err="1">
                  <a:latin typeface="Arial Narrow" pitchFamily="34" charset="0"/>
                </a:rPr>
                <a:t>Bedah</a:t>
              </a:r>
              <a:r>
                <a:rPr lang="en-US" sz="800" b="1" dirty="0">
                  <a:latin typeface="Arial Narrow" pitchFamily="34" charset="0"/>
                </a:rPr>
                <a:t> </a:t>
              </a:r>
              <a:r>
                <a:rPr lang="en-US" sz="800" b="1" dirty="0" err="1">
                  <a:latin typeface="Arial Narrow" pitchFamily="34" charset="0"/>
                </a:rPr>
                <a:t>Sentral</a:t>
              </a:r>
              <a:endParaRPr lang="en-US" sz="800" b="1" dirty="0">
                <a:latin typeface="Arial Narrow" pitchFamily="34" charset="0"/>
              </a:endParaRPr>
            </a:p>
            <a:p>
              <a:pPr>
                <a:buFont typeface="Arial Narrow" pitchFamily="34" charset="0"/>
                <a:buChar char="8"/>
              </a:pPr>
              <a:r>
                <a:rPr lang="en-US" sz="800" b="1" dirty="0" err="1">
                  <a:latin typeface="Arial Narrow" pitchFamily="34" charset="0"/>
                </a:rPr>
                <a:t>Patologi</a:t>
              </a:r>
              <a:r>
                <a:rPr lang="en-US" sz="800" b="1" dirty="0">
                  <a:latin typeface="Arial Narrow" pitchFamily="34" charset="0"/>
                </a:rPr>
                <a:t> </a:t>
              </a:r>
              <a:r>
                <a:rPr lang="en-US" sz="800" b="1" dirty="0" err="1">
                  <a:latin typeface="Arial Narrow" pitchFamily="34" charset="0"/>
                </a:rPr>
                <a:t>Klinik</a:t>
              </a:r>
              <a:r>
                <a:rPr lang="en-US" sz="800" b="1" dirty="0">
                  <a:latin typeface="Arial Narrow" pitchFamily="34" charset="0"/>
                </a:rPr>
                <a:t> &amp; </a:t>
              </a:r>
            </a:p>
            <a:p>
              <a:r>
                <a:rPr lang="en-US" sz="800" b="1" dirty="0">
                  <a:latin typeface="Arial Narrow" pitchFamily="34" charset="0"/>
                </a:rPr>
                <a:t>          Lab. </a:t>
              </a:r>
              <a:r>
                <a:rPr lang="en-US" sz="800" b="1" dirty="0" err="1">
                  <a:latin typeface="Arial Narrow" pitchFamily="34" charset="0"/>
                </a:rPr>
                <a:t>Mikro</a:t>
              </a:r>
              <a:endParaRPr lang="en-US" sz="800" b="1" dirty="0">
                <a:latin typeface="Arial Narrow" pitchFamily="34" charset="0"/>
              </a:endParaRPr>
            </a:p>
            <a:p>
              <a:pPr>
                <a:buFont typeface="Arial Narrow" pitchFamily="34" charset="0"/>
                <a:buChar char="9"/>
              </a:pPr>
              <a:r>
                <a:rPr lang="en-US" sz="800" b="1" dirty="0" err="1">
                  <a:latin typeface="Arial Narrow" pitchFamily="34" charset="0"/>
                </a:rPr>
                <a:t>Patologi</a:t>
              </a:r>
              <a:r>
                <a:rPr lang="en-US" sz="800" b="1" dirty="0">
                  <a:latin typeface="Arial Narrow" pitchFamily="34" charset="0"/>
                </a:rPr>
                <a:t> </a:t>
              </a:r>
              <a:r>
                <a:rPr lang="en-US" sz="800" b="1" dirty="0" err="1">
                  <a:latin typeface="Arial Narrow" pitchFamily="34" charset="0"/>
                </a:rPr>
                <a:t>Anatomi</a:t>
              </a:r>
              <a:r>
                <a:rPr lang="en-US" sz="800" b="1" dirty="0">
                  <a:latin typeface="Arial Narrow" pitchFamily="34" charset="0"/>
                </a:rPr>
                <a:t> &amp;        </a:t>
              </a:r>
              <a:r>
                <a:rPr lang="en-US" sz="800" b="1" dirty="0" err="1">
                  <a:latin typeface="Arial Narrow" pitchFamily="34" charset="0"/>
                </a:rPr>
                <a:t>Pemulasaraan</a:t>
              </a:r>
              <a:r>
                <a:rPr lang="en-US" sz="800" b="1" dirty="0">
                  <a:latin typeface="Arial Narrow" pitchFamily="34" charset="0"/>
                </a:rPr>
                <a:t> </a:t>
              </a:r>
              <a:r>
                <a:rPr lang="en-US" sz="800" b="1" dirty="0" err="1">
                  <a:latin typeface="Arial Narrow" pitchFamily="34" charset="0"/>
                </a:rPr>
                <a:t>Jenazah</a:t>
              </a:r>
              <a:r>
                <a:rPr lang="en-US" sz="800" b="1" dirty="0">
                  <a:latin typeface="Arial Narrow" pitchFamily="34" charset="0"/>
                </a:rPr>
                <a:t> </a:t>
              </a:r>
              <a:r>
                <a:rPr lang="en-US" sz="800" b="1" dirty="0" err="1">
                  <a:latin typeface="Arial Narrow" pitchFamily="34" charset="0"/>
                </a:rPr>
                <a:t>Radiodiagnostik</a:t>
              </a:r>
              <a:endParaRPr lang="en-US" sz="800" b="1" dirty="0">
                <a:latin typeface="Arial Narrow" pitchFamily="34" charset="0"/>
              </a:endParaRPr>
            </a:p>
            <a:p>
              <a:pPr>
                <a:buFont typeface="Arial Narrow" pitchFamily="34" charset="0"/>
                <a:buChar char="1"/>
              </a:pPr>
              <a:r>
                <a:rPr lang="en-US" sz="800" b="1" dirty="0" err="1">
                  <a:latin typeface="Arial Narrow" pitchFamily="34" charset="0"/>
                </a:rPr>
                <a:t>Radioterapi</a:t>
              </a:r>
              <a:endParaRPr lang="en-US" sz="800" b="1" dirty="0">
                <a:latin typeface="Arial Narrow" pitchFamily="34" charset="0"/>
              </a:endParaRPr>
            </a:p>
            <a:p>
              <a:pPr lvl="1"/>
              <a:endParaRPr lang="en-US" sz="800" b="1" dirty="0">
                <a:latin typeface="Arial Narrow" pitchFamily="34" charset="0"/>
              </a:endParaRPr>
            </a:p>
            <a:p>
              <a:endParaRPr lang="en-US" sz="800" b="1" dirty="0">
                <a:latin typeface="Arial Narrow" pitchFamily="34" charset="0"/>
              </a:endParaRPr>
            </a:p>
            <a:p>
              <a:endParaRPr lang="en-US" dirty="0">
                <a:latin typeface="Verdana" pitchFamily="34" charset="0"/>
              </a:endParaRPr>
            </a:p>
          </p:txBody>
        </p:sp>
        <p:sp>
          <p:nvSpPr>
            <p:cNvPr id="140366" name="Text Box 78"/>
            <p:cNvSpPr txBox="1">
              <a:spLocks noChangeArrowheads="1"/>
            </p:cNvSpPr>
            <p:nvPr/>
          </p:nvSpPr>
          <p:spPr bwMode="auto">
            <a:xfrm>
              <a:off x="3251" y="2969"/>
              <a:ext cx="775" cy="967"/>
            </a:xfrm>
            <a:prstGeom prst="rect">
              <a:avLst/>
            </a:prstGeom>
            <a:solidFill>
              <a:srgbClr val="66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>
                <a:buFont typeface="Arial Narrow" pitchFamily="34" charset="0"/>
                <a:buChar char="1"/>
              </a:pPr>
              <a:r>
                <a:rPr lang="fi-FI" sz="800" b="1">
                  <a:latin typeface="Arial Narrow" pitchFamily="34" charset="0"/>
                </a:rPr>
                <a:t>Sanitasi</a:t>
              </a:r>
            </a:p>
            <a:p>
              <a:pPr>
                <a:buFont typeface="Arial Narrow" pitchFamily="34" charset="0"/>
                <a:buChar char="1"/>
              </a:pPr>
              <a:r>
                <a:rPr lang="fi-FI" sz="800" b="1">
                  <a:latin typeface="Arial Narrow" pitchFamily="34" charset="0"/>
                </a:rPr>
                <a:t>Pemeliharaan Sarana RS</a:t>
              </a:r>
            </a:p>
            <a:p>
              <a:pPr>
                <a:buFont typeface="Arial Narrow" pitchFamily="34" charset="0"/>
                <a:buChar char="1"/>
              </a:pPr>
              <a:r>
                <a:rPr lang="fi-FI" sz="800" b="1">
                  <a:latin typeface="Arial Narrow" pitchFamily="34" charset="0"/>
                </a:rPr>
                <a:t>Manajemen Informasi Kesehatan</a:t>
              </a:r>
            </a:p>
            <a:p>
              <a:pPr>
                <a:buFont typeface="Arial Narrow" pitchFamily="34" charset="0"/>
                <a:buChar char="2"/>
              </a:pPr>
              <a:r>
                <a:rPr lang="fi-FI" sz="800" b="1">
                  <a:latin typeface="Arial Narrow" pitchFamily="34" charset="0"/>
                </a:rPr>
                <a:t>Logistik</a:t>
              </a:r>
            </a:p>
            <a:p>
              <a:pPr>
                <a:buFont typeface="Arial Narrow" pitchFamily="34" charset="0"/>
                <a:buChar char="2"/>
              </a:pPr>
              <a:r>
                <a:rPr lang="fi-FI" sz="800" b="1">
                  <a:latin typeface="Arial Narrow" pitchFamily="34" charset="0"/>
                </a:rPr>
                <a:t>Gizi</a:t>
              </a:r>
            </a:p>
            <a:p>
              <a:pPr>
                <a:buFont typeface="Arial Narrow" pitchFamily="34" charset="0"/>
                <a:buChar char="2"/>
              </a:pPr>
              <a:r>
                <a:rPr lang="fi-FI" sz="800" b="1">
                  <a:latin typeface="Arial Narrow" pitchFamily="34" charset="0"/>
                </a:rPr>
                <a:t>Pengamanan, Pertamanan &amp; Perparkiran</a:t>
              </a:r>
            </a:p>
            <a:p>
              <a:pPr>
                <a:buFont typeface="Arial Narrow" pitchFamily="34" charset="0"/>
                <a:buChar char="2"/>
              </a:pPr>
              <a:r>
                <a:rPr lang="fi-FI" sz="800" b="1">
                  <a:latin typeface="Arial Narrow" pitchFamily="34" charset="0"/>
                </a:rPr>
                <a:t>Pelayanan Pelanggan &amp; Humas </a:t>
              </a:r>
            </a:p>
            <a:p>
              <a:pPr>
                <a:buFont typeface="Arial Narrow" pitchFamily="34" charset="0"/>
                <a:buChar char="2"/>
              </a:pPr>
              <a:r>
                <a:rPr lang="fi-FI" sz="800" b="1">
                  <a:latin typeface="Arial Narrow" pitchFamily="34" charset="0"/>
                </a:rPr>
                <a:t>Sterilisasi Sentral dan Binatu</a:t>
              </a:r>
            </a:p>
            <a:p>
              <a:endParaRPr lang="fi-FI" sz="800" b="1">
                <a:latin typeface="Arial Narrow" pitchFamily="34" charset="0"/>
              </a:endParaRPr>
            </a:p>
            <a:p>
              <a:endParaRPr lang="fi-FI" sz="800" b="1">
                <a:latin typeface="Arial Narrow" pitchFamily="34" charset="0"/>
              </a:endParaRP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67" name="Text Box 79"/>
            <p:cNvSpPr txBox="1">
              <a:spLocks noChangeArrowheads="1"/>
            </p:cNvSpPr>
            <p:nvPr/>
          </p:nvSpPr>
          <p:spPr bwMode="auto">
            <a:xfrm>
              <a:off x="2011" y="2970"/>
              <a:ext cx="620" cy="1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800" b="1">
                <a:latin typeface="Arial Narrow" pitchFamily="34" charset="0"/>
              </a:endParaRPr>
            </a:p>
            <a:p>
              <a:pPr lvl="1">
                <a:buFont typeface="Arial Narrow" pitchFamily="34" charset="0"/>
                <a:buChar char="1"/>
              </a:pPr>
              <a:r>
                <a:rPr lang="en-US" sz="800" b="1">
                  <a:latin typeface="Arial Narrow" pitchFamily="34" charset="0"/>
                </a:rPr>
                <a:t>Anestesi &amp; Reanimasi</a:t>
              </a:r>
            </a:p>
            <a:p>
              <a:pPr>
                <a:buFont typeface="Arial Narrow" pitchFamily="34" charset="0"/>
                <a:buChar char="1"/>
              </a:pPr>
              <a:r>
                <a:rPr lang="en-US" sz="800" b="1">
                  <a:latin typeface="Arial Narrow" pitchFamily="34" charset="0"/>
                </a:rPr>
                <a:t>Pemeriksaan Medik Terpadu</a:t>
              </a:r>
            </a:p>
            <a:p>
              <a:pPr>
                <a:buFont typeface="Arial Narrow" pitchFamily="34" charset="0"/>
                <a:buChar char="1"/>
              </a:pPr>
              <a:r>
                <a:rPr lang="en-US" sz="800" b="1">
                  <a:latin typeface="Arial Narrow" pitchFamily="34" charset="0"/>
                </a:rPr>
                <a:t>Farmasi</a:t>
              </a:r>
            </a:p>
            <a:p>
              <a:pPr>
                <a:buFont typeface="Arial Narrow" pitchFamily="34" charset="0"/>
                <a:buChar char="1"/>
              </a:pPr>
              <a:r>
                <a:rPr lang="en-US" sz="800" b="1">
                  <a:latin typeface="Arial Narrow" pitchFamily="34" charset="0"/>
                </a:rPr>
                <a:t>Pusat Kesehatan Respirasi </a:t>
              </a:r>
            </a:p>
            <a:p>
              <a:pPr>
                <a:buFont typeface="Arial Narrow" pitchFamily="34" charset="0"/>
                <a:buChar char="1"/>
              </a:pPr>
              <a:r>
                <a:rPr lang="en-US" sz="800" b="1">
                  <a:latin typeface="Arial Narrow" pitchFamily="34" charset="0"/>
                </a:rPr>
                <a:t>Rehabilitasi Medis</a:t>
              </a:r>
            </a:p>
            <a:p>
              <a:endParaRPr lang="en-US" sz="800" b="1">
                <a:latin typeface="Arial Narrow" pitchFamily="34" charset="0"/>
              </a:endParaRPr>
            </a:p>
            <a:p>
              <a:endParaRPr lang="en-US">
                <a:latin typeface="Verdana" pitchFamily="34" charset="0"/>
              </a:endParaRPr>
            </a:p>
          </p:txBody>
        </p:sp>
        <p:grpSp>
          <p:nvGrpSpPr>
            <p:cNvPr id="7" name="Group 80"/>
            <p:cNvGrpSpPr>
              <a:grpSpLocks/>
            </p:cNvGrpSpPr>
            <p:nvPr/>
          </p:nvGrpSpPr>
          <p:grpSpPr bwMode="auto">
            <a:xfrm>
              <a:off x="1392" y="2976"/>
              <a:ext cx="1240" cy="1152"/>
              <a:chOff x="5284" y="8154"/>
              <a:chExt cx="4320" cy="2880"/>
            </a:xfrm>
          </p:grpSpPr>
          <p:sp>
            <p:nvSpPr>
              <p:cNvPr id="140369" name="Text Box 81"/>
              <p:cNvSpPr txBox="1">
                <a:spLocks noChangeArrowheads="1"/>
              </p:cNvSpPr>
              <p:nvPr/>
            </p:nvSpPr>
            <p:spPr bwMode="auto">
              <a:xfrm>
                <a:off x="5284" y="8154"/>
                <a:ext cx="2160" cy="2880"/>
              </a:xfrm>
              <a:prstGeom prst="rect">
                <a:avLst/>
              </a:prstGeom>
              <a:solidFill>
                <a:srgbClr val="66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700" b="1" u="sng">
                    <a:latin typeface="Arial Narrow" pitchFamily="34" charset="0"/>
                  </a:rPr>
                  <a:t>Instalasi:</a:t>
                </a:r>
              </a:p>
              <a:p>
                <a:pPr>
                  <a:buFont typeface="Arial Narrow" pitchFamily="34" charset="0"/>
                  <a:buChar char="1"/>
                </a:pPr>
                <a:r>
                  <a:rPr lang="en-US" sz="700" b="1">
                    <a:latin typeface="Arial Narrow" pitchFamily="34" charset="0"/>
                  </a:rPr>
                  <a:t>Rawat Jalan</a:t>
                </a:r>
              </a:p>
              <a:p>
                <a:pPr>
                  <a:buFont typeface="Arial Narrow" pitchFamily="34" charset="0"/>
                  <a:buChar char="2"/>
                </a:pPr>
                <a:r>
                  <a:rPr lang="en-US" sz="700" b="1">
                    <a:latin typeface="Arial Narrow" pitchFamily="34" charset="0"/>
                  </a:rPr>
                  <a:t>IRIN A</a:t>
                </a:r>
              </a:p>
              <a:p>
                <a:pPr>
                  <a:buFont typeface="Arial Narrow" pitchFamily="34" charset="0"/>
                  <a:buChar char="3"/>
                </a:pPr>
                <a:r>
                  <a:rPr lang="en-US" sz="700" b="1">
                    <a:latin typeface="Arial Narrow" pitchFamily="34" charset="0"/>
                  </a:rPr>
                  <a:t>IRIN B</a:t>
                </a:r>
              </a:p>
              <a:p>
                <a:pPr>
                  <a:buFont typeface="Arial Narrow" pitchFamily="34" charset="0"/>
                  <a:buChar char="4"/>
                </a:pPr>
                <a:r>
                  <a:rPr lang="en-US" sz="700" b="1">
                    <a:latin typeface="Arial Narrow" pitchFamily="34" charset="0"/>
                  </a:rPr>
                  <a:t>IRIN C</a:t>
                </a:r>
              </a:p>
              <a:p>
                <a:pPr>
                  <a:buFont typeface="Arial Narrow" pitchFamily="34" charset="0"/>
                  <a:buChar char="5"/>
                </a:pPr>
                <a:r>
                  <a:rPr lang="en-US" sz="700" b="1">
                    <a:latin typeface="Arial Narrow" pitchFamily="34" charset="0"/>
                  </a:rPr>
                  <a:t>Gawat Darurat</a:t>
                </a:r>
              </a:p>
              <a:p>
                <a:pPr>
                  <a:buFont typeface="Arial Narrow" pitchFamily="34" charset="0"/>
                  <a:buChar char="6"/>
                </a:pPr>
                <a:r>
                  <a:rPr lang="en-US" sz="700" b="1">
                    <a:latin typeface="Arial Narrow" pitchFamily="34" charset="0"/>
                  </a:rPr>
                  <a:t>Perawatan Intensif</a:t>
                </a:r>
              </a:p>
              <a:p>
                <a:pPr>
                  <a:buFont typeface="Arial Narrow" pitchFamily="34" charset="0"/>
                  <a:buChar char="7"/>
                </a:pPr>
                <a:r>
                  <a:rPr lang="en-US" sz="700" b="1">
                    <a:latin typeface="Arial Narrow" pitchFamily="34" charset="0"/>
                  </a:rPr>
                  <a:t>Bedah Sentral</a:t>
                </a:r>
              </a:p>
              <a:p>
                <a:pPr>
                  <a:buFont typeface="Arial Narrow" pitchFamily="34" charset="0"/>
                  <a:buChar char="8"/>
                </a:pPr>
                <a:r>
                  <a:rPr lang="en-US" sz="700" b="1">
                    <a:latin typeface="Arial Narrow" pitchFamily="34" charset="0"/>
                  </a:rPr>
                  <a:t>Patologi Klinik &amp; </a:t>
                </a:r>
              </a:p>
              <a:p>
                <a:r>
                  <a:rPr lang="en-US" sz="700" b="1">
                    <a:latin typeface="Arial Narrow" pitchFamily="34" charset="0"/>
                  </a:rPr>
                  <a:t>  Lab. Mikro</a:t>
                </a:r>
              </a:p>
              <a:p>
                <a:pPr>
                  <a:buFont typeface="Arial Narrow" pitchFamily="34" charset="0"/>
                  <a:buChar char="9"/>
                </a:pPr>
                <a:r>
                  <a:rPr lang="en-US" sz="700" b="1">
                    <a:latin typeface="Arial Narrow" pitchFamily="34" charset="0"/>
                  </a:rPr>
                  <a:t>Patologi Anatomi &amp;</a:t>
                </a:r>
              </a:p>
              <a:p>
                <a:r>
                  <a:rPr lang="en-US" sz="700" b="1">
                    <a:latin typeface="Arial Narrow" pitchFamily="34" charset="0"/>
                  </a:rPr>
                  <a:t> Pemulasaraan Jenazah </a:t>
                </a:r>
              </a:p>
              <a:p>
                <a:pPr>
                  <a:buFont typeface="Arial Narrow" pitchFamily="34" charset="0"/>
                  <a:buChar char="1"/>
                </a:pPr>
                <a:r>
                  <a:rPr lang="en-US" sz="700" b="1">
                    <a:latin typeface="Arial Narrow" pitchFamily="34" charset="0"/>
                  </a:rPr>
                  <a:t>Radiodiagnostik</a:t>
                </a:r>
              </a:p>
              <a:p>
                <a:pPr>
                  <a:buFont typeface="Arial Narrow" pitchFamily="34" charset="0"/>
                  <a:buChar char="1"/>
                </a:pPr>
                <a:r>
                  <a:rPr lang="en-US" sz="700" b="1">
                    <a:latin typeface="Arial Narrow" pitchFamily="34" charset="0"/>
                  </a:rPr>
                  <a:t>Radioterapi</a:t>
                </a:r>
                <a:endParaRPr lang="en-US" sz="700">
                  <a:latin typeface="Verdana" pitchFamily="34" charset="0"/>
                </a:endParaRPr>
              </a:p>
            </p:txBody>
          </p:sp>
          <p:sp>
            <p:nvSpPr>
              <p:cNvPr id="140370" name="Text Box 82"/>
              <p:cNvSpPr txBox="1">
                <a:spLocks noChangeArrowheads="1"/>
              </p:cNvSpPr>
              <p:nvPr/>
            </p:nvSpPr>
            <p:spPr bwMode="auto">
              <a:xfrm>
                <a:off x="7444" y="8154"/>
                <a:ext cx="2160" cy="2880"/>
              </a:xfrm>
              <a:prstGeom prst="rect">
                <a:avLst/>
              </a:prstGeom>
              <a:solidFill>
                <a:srgbClr val="66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800" b="1">
                  <a:latin typeface="Arial Narrow" pitchFamily="34" charset="0"/>
                </a:endParaRPr>
              </a:p>
              <a:p>
                <a:pPr>
                  <a:buFont typeface="Arial Narrow" pitchFamily="34" charset="0"/>
                  <a:buChar char="1"/>
                </a:pPr>
                <a:r>
                  <a:rPr lang="en-US" sz="800" b="1">
                    <a:latin typeface="Arial Narrow" pitchFamily="34" charset="0"/>
                  </a:rPr>
                  <a:t>Anestesi &amp; Reanimasi</a:t>
                </a:r>
              </a:p>
              <a:p>
                <a:pPr>
                  <a:buFont typeface="Arial Narrow" pitchFamily="34" charset="0"/>
                  <a:buChar char="1"/>
                </a:pPr>
                <a:r>
                  <a:rPr lang="en-US" sz="800" b="1">
                    <a:latin typeface="Arial Narrow" pitchFamily="34" charset="0"/>
                  </a:rPr>
                  <a:t>Pemeriksaan Medik Terpadu</a:t>
                </a:r>
              </a:p>
              <a:p>
                <a:pPr>
                  <a:buFont typeface="Arial Narrow" pitchFamily="34" charset="0"/>
                  <a:buChar char="1"/>
                </a:pPr>
                <a:r>
                  <a:rPr lang="en-US" sz="800" b="1">
                    <a:latin typeface="Arial Narrow" pitchFamily="34" charset="0"/>
                  </a:rPr>
                  <a:t>Farmasi</a:t>
                </a:r>
              </a:p>
              <a:p>
                <a:pPr>
                  <a:buFont typeface="Arial Narrow" pitchFamily="34" charset="0"/>
                  <a:buChar char="1"/>
                </a:pPr>
                <a:r>
                  <a:rPr lang="en-US" sz="800" b="1">
                    <a:latin typeface="Arial Narrow" pitchFamily="34" charset="0"/>
                  </a:rPr>
                  <a:t>Pusat Kesehatan Respirasi  Griya Puspa</a:t>
                </a:r>
              </a:p>
              <a:p>
                <a:pPr>
                  <a:buFont typeface="Arial Narrow" pitchFamily="34" charset="0"/>
                  <a:buChar char="1"/>
                </a:pPr>
                <a:r>
                  <a:rPr lang="en-US" sz="800" b="1">
                    <a:latin typeface="Arial Narrow" pitchFamily="34" charset="0"/>
                  </a:rPr>
                  <a:t>Rehabilitasi Medis</a:t>
                </a:r>
              </a:p>
              <a:p>
                <a:pPr lvl="1"/>
                <a:endParaRPr lang="en-US" sz="800" b="1">
                  <a:latin typeface="Arial Narrow" pitchFamily="34" charset="0"/>
                </a:endParaRPr>
              </a:p>
              <a:p>
                <a:endParaRPr lang="en-US">
                  <a:latin typeface="Verdana" pitchFamily="34" charset="0"/>
                </a:endParaRPr>
              </a:p>
            </p:txBody>
          </p:sp>
        </p:grpSp>
        <p:sp>
          <p:nvSpPr>
            <p:cNvPr id="140371" name="Line 83"/>
            <p:cNvSpPr>
              <a:spLocks noChangeShapeType="1"/>
            </p:cNvSpPr>
            <p:nvPr/>
          </p:nvSpPr>
          <p:spPr bwMode="auto">
            <a:xfrm>
              <a:off x="2011" y="2970"/>
              <a:ext cx="0" cy="115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0372" name="Text Box 84"/>
            <p:cNvSpPr txBox="1">
              <a:spLocks noChangeArrowheads="1"/>
            </p:cNvSpPr>
            <p:nvPr/>
          </p:nvSpPr>
          <p:spPr bwMode="auto">
            <a:xfrm>
              <a:off x="4272" y="2970"/>
              <a:ext cx="788" cy="534"/>
            </a:xfrm>
            <a:prstGeom prst="rect">
              <a:avLst/>
            </a:prstGeom>
            <a:solidFill>
              <a:srgbClr val="66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 sz="800" b="1">
                <a:latin typeface="Arial Narrow" pitchFamily="34" charset="0"/>
              </a:endParaRPr>
            </a:p>
            <a:p>
              <a:pPr lvl="1">
                <a:buFont typeface="Arial Narrow" pitchFamily="34" charset="0"/>
                <a:buChar char="1"/>
              </a:pPr>
              <a:r>
                <a:rPr lang="fi-FI" sz="800" b="1">
                  <a:latin typeface="Arial Narrow" pitchFamily="34" charset="0"/>
                </a:rPr>
                <a:t>Sistem Informasi  Manajemen Rumah Sakit</a:t>
              </a:r>
            </a:p>
            <a:p>
              <a:pPr>
                <a:buFont typeface="Arial Narrow" pitchFamily="34" charset="0"/>
                <a:buChar char="1"/>
              </a:pPr>
              <a:r>
                <a:rPr lang="fi-FI" sz="800" b="1">
                  <a:latin typeface="Arial Narrow" pitchFamily="34" charset="0"/>
                </a:rPr>
                <a:t>Penyelesaian Piutang</a:t>
              </a:r>
            </a:p>
            <a:p>
              <a:endParaRPr lang="fi-FI" sz="800" b="1">
                <a:latin typeface="Arial Narrow" pitchFamily="34" charset="0"/>
              </a:endParaRPr>
            </a:p>
            <a:p>
              <a:endParaRPr lang="fi-FI" sz="800" b="1">
                <a:latin typeface="Arial Narrow" pitchFamily="34" charset="0"/>
              </a:endParaRPr>
            </a:p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0373" name="Line 85"/>
            <p:cNvSpPr>
              <a:spLocks noChangeShapeType="1"/>
            </p:cNvSpPr>
            <p:nvPr/>
          </p:nvSpPr>
          <p:spPr bwMode="auto">
            <a:xfrm>
              <a:off x="977" y="8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40374" name="Line 86"/>
          <p:cNvSpPr>
            <a:spLocks noChangeShapeType="1"/>
          </p:cNvSpPr>
          <p:nvPr/>
        </p:nvSpPr>
        <p:spPr bwMode="auto">
          <a:xfrm>
            <a:off x="762000" y="2057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ORGANISASI PROYEK (PROGRAM)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	- RUMAH SAKIT MEMBUAT STRUKTUR PROGRAM YANG  MENCIPTAKAN </a:t>
            </a:r>
            <a:r>
              <a:rPr lang="en-US" b="1" smtClean="0">
                <a:solidFill>
                  <a:srgbClr val="00FFFF"/>
                </a:solidFill>
              </a:rPr>
              <a:t>DEPARTEMEN – DEPARTEMEN</a:t>
            </a:r>
            <a:r>
              <a:rPr lang="en-US" b="1" smtClean="0"/>
              <a:t> DIBAWAH KEPEMIMPINAN DOKTER,DIDUKUNG OLEH KEPERAWATAN DAN KOORDINATOR ADMINISTRATIF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Picture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838200" y="5943600"/>
            <a:ext cx="6858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UU NO. 44 /2009 TGG RS </a:t>
            </a:r>
            <a:br>
              <a:rPr lang="id-ID" dirty="0" smtClean="0"/>
            </a:br>
            <a:r>
              <a:rPr lang="id-ID" dirty="0" smtClean="0"/>
              <a:t>Pasal 33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Organisasi Rumah Sakit paling sedikit terdiri atas Kepala</a:t>
            </a:r>
          </a:p>
          <a:p>
            <a:r>
              <a:rPr lang="id-ID" sz="3200" dirty="0" smtClean="0"/>
              <a:t>Rumah Sakit atau Direktur Rumah Sakit, unsur pelayanan medis,</a:t>
            </a:r>
          </a:p>
          <a:p>
            <a:r>
              <a:rPr lang="id-ID" sz="3200" dirty="0" smtClean="0"/>
              <a:t> unsur keperawatan, unsur penunjang medis,</a:t>
            </a:r>
          </a:p>
          <a:p>
            <a:r>
              <a:rPr lang="id-ID" sz="3200" dirty="0" smtClean="0"/>
              <a:t> komite medis, satuan pemeriksaan internal, serta administrasi Umum dan Keuangan </a:t>
            </a:r>
            <a:endParaRPr lang="id-ID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28802"/>
            <a:ext cx="7772400" cy="3286148"/>
          </a:xfrm>
        </p:spPr>
        <p:txBody>
          <a:bodyPr/>
          <a:lstStyle/>
          <a:p>
            <a:pPr algn="ctr">
              <a:buNone/>
            </a:pPr>
            <a:r>
              <a:rPr lang="id-ID" b="1" dirty="0" smtClean="0"/>
              <a:t>PERATURAN MENTERI KESEHATAN REPUBLIK INDONESIA NOMOR 971/MENKES/PER/XI/2009</a:t>
            </a:r>
          </a:p>
          <a:p>
            <a:pPr algn="ctr">
              <a:buNone/>
            </a:pPr>
            <a:r>
              <a:rPr lang="id-ID" b="1" dirty="0" smtClean="0"/>
              <a:t>TENTANG</a:t>
            </a:r>
          </a:p>
          <a:p>
            <a:pPr algn="ctr">
              <a:buNone/>
            </a:pPr>
            <a:r>
              <a:rPr lang="id-ID" b="1" dirty="0" smtClean="0"/>
              <a:t>STANDAR KOMPETENSI PEJABAT</a:t>
            </a:r>
          </a:p>
          <a:p>
            <a:pPr algn="ctr">
              <a:buNone/>
            </a:pPr>
            <a:r>
              <a:rPr lang="id-ID" b="1" dirty="0" smtClean="0"/>
              <a:t>STRUKTURAL KESEHATAN</a:t>
            </a:r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40" y="1571612"/>
            <a:ext cx="8760754" cy="34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472518" cy="91438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FFFF"/>
                </a:solidFill>
              </a:rPr>
              <a:t>YANG DIBUTUHKAN DALAM </a:t>
            </a:r>
            <a:br>
              <a:rPr lang="en-US" sz="3200" b="1" dirty="0" smtClean="0">
                <a:solidFill>
                  <a:srgbClr val="00FFFF"/>
                </a:solidFill>
              </a:rPr>
            </a:br>
            <a:r>
              <a:rPr lang="en-US" sz="3200" b="1" dirty="0" smtClean="0">
                <a:solidFill>
                  <a:srgbClr val="00FFFF"/>
                </a:solidFill>
              </a:rPr>
              <a:t>DESAIN ORGANISASI</a:t>
            </a:r>
            <a:r>
              <a:rPr lang="id-ID" sz="3200" b="1" dirty="0" smtClean="0">
                <a:solidFill>
                  <a:srgbClr val="00FFFF"/>
                </a:solidFill>
              </a:rPr>
              <a:t> ?</a:t>
            </a:r>
            <a:endParaRPr lang="en-US" sz="3200" b="1" dirty="0" smtClean="0">
              <a:solidFill>
                <a:srgbClr val="00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-32" y="1052736"/>
            <a:ext cx="9144000" cy="590832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id-ID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PENCAPAIAN TUJUAN (</a:t>
            </a:r>
            <a:r>
              <a:rPr lang="id-ID" sz="2000" b="1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GOAL </a:t>
            </a:r>
            <a:r>
              <a:rPr lang="id-ID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ATTAINMENT</a:t>
            </a:r>
            <a:r>
              <a:rPr lang="en-US" sz="2000" b="1" dirty="0" smtClean="0"/>
              <a:t>), DENGAN UKURAN:</a:t>
            </a:r>
          </a:p>
          <a:p>
            <a:pPr lvl="1" eaLnBrk="1" hangingPunct="1">
              <a:lnSpc>
                <a:spcPct val="90000"/>
              </a:lnSpc>
              <a:buClr>
                <a:srgbClr val="00FFFF"/>
              </a:buClr>
              <a:defRPr/>
            </a:pPr>
            <a:r>
              <a:rPr lang="en-US" sz="2000" b="1" dirty="0" smtClean="0"/>
              <a:t>EFISIENSI : OUTPUT DENGAN PER UNIT COST</a:t>
            </a:r>
          </a:p>
          <a:p>
            <a:pPr lvl="1" eaLnBrk="1" hangingPunct="1">
              <a:lnSpc>
                <a:spcPct val="90000"/>
              </a:lnSpc>
              <a:buClr>
                <a:srgbClr val="00FFFF"/>
              </a:buClr>
              <a:defRPr/>
            </a:pPr>
            <a:r>
              <a:rPr lang="en-US" sz="2000" b="1" dirty="0" smtClean="0"/>
              <a:t>MUTU PELAYANAN : YANG DIPEROLEH PASIEN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PEMELIHARAAN SISTEM (</a:t>
            </a:r>
            <a:r>
              <a:rPr lang="id-ID" sz="2000" b="1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SYSTEM </a:t>
            </a:r>
            <a:r>
              <a:rPr lang="id-ID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MAINTENANCE) </a:t>
            </a:r>
            <a:r>
              <a:rPr lang="en-US" sz="2000" b="1" dirty="0" smtClean="0"/>
              <a:t>;	MEMBANGUN ORGANISASI YANG STABIL, DAPAT 	MENYESUAIKAN DIRI DAN PERMANEN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KEMAMPUAN PENYESUAIAN DIRI (</a:t>
            </a:r>
            <a:r>
              <a:rPr lang="en-US" sz="2000" b="1" dirty="0" smtClean="0">
                <a:solidFill>
                  <a:srgbClr val="FFFF00"/>
                </a:solidFill>
              </a:rPr>
              <a:t>ADAPTIVE CAPABILLITY</a:t>
            </a:r>
            <a:r>
              <a:rPr lang="en-US" sz="2000" b="1" dirty="0" smtClean="0"/>
              <a:t>) : 	ORGANISASI YANG MAMPU MENYESUAIKAN DIRI DENGAN 	PERUBAHAN TUJUAN, TEKNOLOGI, UKURAN, PERSONIL, 	PELAYANAN DAN STRUKTUR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INTEGRASI NILAI-NILAI (</a:t>
            </a:r>
            <a:r>
              <a:rPr lang="en-US" sz="2000" b="1" dirty="0" smtClean="0">
                <a:solidFill>
                  <a:srgbClr val="FFFF00"/>
                </a:solidFill>
              </a:rPr>
              <a:t>VALUE INTEGRATION) </a:t>
            </a:r>
            <a:r>
              <a:rPr lang="en-US" sz="2000" b="1" dirty="0" smtClean="0"/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rgbClr val="00FFFF"/>
                </a:solidFill>
              </a:rPr>
              <a:t>NILAI-NILAI KLINISI SEPERTI INDEPENDEN, KEAHLIAN DAN 	KOMITMENT TERHADAP TUJUAN ALTRUISTIK HARUS 	DIINTEGRASIKAN OLEH MANAJER KE DALAM TINGKAH LAKU, 	KINERJA DAN KELANGSUNGAN HIDUP ORGANISASI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7554" y="571480"/>
            <a:ext cx="40005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Direktur RS</a:t>
            </a:r>
          </a:p>
          <a:p>
            <a:pPr algn="ctr"/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500034" y="2014534"/>
            <a:ext cx="3571900" cy="320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id-ID" sz="2400" dirty="0" smtClean="0"/>
              <a:t>Panitia Mutu dan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 smtClean="0"/>
              <a:t>Keselamatan Pasien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 smtClean="0"/>
              <a:t>Panitia Etik dan Disiplin RS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 smtClean="0"/>
              <a:t> Panitia K3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 smtClean="0"/>
              <a:t> Panitia Dalin RS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 smtClean="0"/>
              <a:t>Panitia  DOTS T B, PONEKS</a:t>
            </a:r>
            <a:endParaRPr lang="id-ID" sz="2400" dirty="0"/>
          </a:p>
        </p:txBody>
      </p:sp>
      <p:sp>
        <p:nvSpPr>
          <p:cNvPr id="7" name="Rectangle 6"/>
          <p:cNvSpPr/>
          <p:nvPr/>
        </p:nvSpPr>
        <p:spPr>
          <a:xfrm>
            <a:off x="4857752" y="2085972"/>
            <a:ext cx="4286280" cy="298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KOMITE MEDIS</a:t>
            </a:r>
          </a:p>
          <a:p>
            <a:pPr lvl="1"/>
            <a:r>
              <a:rPr lang="id-ID" sz="2400" dirty="0" smtClean="0"/>
              <a:t>" Sub Kom Kredensi</a:t>
            </a:r>
          </a:p>
          <a:p>
            <a:pPr lvl="1"/>
            <a:r>
              <a:rPr lang="id-ID" sz="2400" dirty="0" smtClean="0"/>
              <a:t>" Sub Kom Audit Medis</a:t>
            </a:r>
          </a:p>
          <a:p>
            <a:pPr lvl="1"/>
            <a:r>
              <a:rPr lang="sv-SE" sz="2400" dirty="0" smtClean="0"/>
              <a:t>" Sub Kom Etik dan Disiplin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3174" y="5800748"/>
            <a:ext cx="40005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KEPALA UNIT KERJA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000364" y="1714488"/>
            <a:ext cx="42148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107785" y="1607331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928926" y="185736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7" idx="0"/>
          </p:cNvCxnSpPr>
          <p:nvPr/>
        </p:nvCxnSpPr>
        <p:spPr>
          <a:xfrm rot="5400000">
            <a:off x="6815150" y="1900230"/>
            <a:ext cx="3714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2285984" y="3714752"/>
            <a:ext cx="407196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000" b="1" dirty="0" smtClean="0">
                <a:solidFill>
                  <a:srgbClr val="FFFF00"/>
                </a:solidFill>
              </a:rPr>
              <a:t>TUGAS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/>
              <a:t>	</a:t>
            </a:r>
            <a:r>
              <a:rPr lang="id-ID" sz="4000" b="1" dirty="0" smtClean="0"/>
              <a:t>PETAKAN DESAIN ORGANISASI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sz="4000" b="1" dirty="0" smtClean="0"/>
              <a:t>      SALAH SATU RS </a:t>
            </a:r>
            <a:endParaRPr 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FFFF"/>
                </a:solidFill>
              </a:rPr>
              <a:t>STRUKTUR ORGANISASI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32"/>
            <a:ext cx="9144000" cy="59436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400" b="1" dirty="0" smtClean="0"/>
              <a:t>LIMA  SISTEM  UTAMA DALAM STRUKTUR ORGANISASI RUMAH SAKIT :</a:t>
            </a:r>
          </a:p>
          <a:p>
            <a:pPr marL="990600" lvl="1" indent="-533400" eaLnBrk="1" hangingPunct="1">
              <a:buClr>
                <a:schemeClr val="tx2">
                  <a:lumMod val="90000"/>
                </a:schemeClr>
              </a:buClr>
              <a:buFontTx/>
              <a:buAutoNum type="arabicPeriod"/>
              <a:defRPr/>
            </a:pPr>
            <a:r>
              <a:rPr lang="en-US" sz="2800" b="1" dirty="0" smtClean="0"/>
              <a:t>TATA KELOLA ( </a:t>
            </a:r>
            <a:r>
              <a:rPr lang="en-US" sz="2800" b="1" dirty="0" smtClean="0">
                <a:solidFill>
                  <a:srgbClr val="FFFF00"/>
                </a:solidFill>
              </a:rPr>
              <a:t>GOVERNANCE</a:t>
            </a:r>
            <a:r>
              <a:rPr lang="en-US" sz="2400" b="1" dirty="0" smtClean="0"/>
              <a:t>) :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sz="2400" b="1" dirty="0" smtClean="0"/>
              <a:t>	- TRUSTEE OR GOVERNING BOARD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sz="2400" b="1" dirty="0" smtClean="0"/>
              <a:t>	- EXECUTIVE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sz="2400" b="1" dirty="0" smtClean="0"/>
              <a:t>	- MEDICAL STAFF ORGANIZATION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sz="2400" b="1" dirty="0" smtClean="0"/>
              <a:t>	- PLANNING AND MARKETING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sz="2400" b="1" dirty="0" smtClean="0"/>
              <a:t>	- PUBLIC RELATION AND FUND RAISING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sz="2400" b="1" dirty="0" smtClean="0"/>
              <a:t>	- INFORMATION MANAJEMEN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sz="2400" b="1" dirty="0" smtClean="0"/>
              <a:t>2</a:t>
            </a:r>
            <a:r>
              <a:rPr lang="en-US" sz="3200" b="1" dirty="0" smtClean="0"/>
              <a:t>. </a:t>
            </a:r>
            <a:r>
              <a:rPr lang="id-ID" sz="3200" b="1" dirty="0" smtClean="0"/>
              <a:t>   </a:t>
            </a:r>
            <a:r>
              <a:rPr lang="en-US" sz="3200" b="1" dirty="0" smtClean="0"/>
              <a:t>KEUANGAN (</a:t>
            </a:r>
            <a:r>
              <a:rPr lang="en-US" sz="3200" b="1" dirty="0" smtClean="0">
                <a:solidFill>
                  <a:srgbClr val="FFFF00"/>
                </a:solidFill>
              </a:rPr>
              <a:t>FINANCE</a:t>
            </a:r>
            <a:r>
              <a:rPr lang="en-US" sz="3200" b="1" dirty="0" smtClean="0"/>
              <a:t>) :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sz="2400" b="1" dirty="0" smtClean="0"/>
              <a:t>	- MANAJEMENT OF CAPITAL SOURCES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sz="2400" b="1" dirty="0" smtClean="0"/>
              <a:t>	- BUDGETING AND CAPITAL BUDGETING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sz="2400" b="1" dirty="0" smtClean="0"/>
              <a:t>	- FINANCIAL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6629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</a:t>
            </a:r>
            <a:r>
              <a:rPr lang="en-US" sz="2400" b="1" dirty="0" smtClean="0"/>
              <a:t>3. PELAYANAN KLINIS (</a:t>
            </a:r>
            <a:r>
              <a:rPr lang="en-US" sz="2400" b="1" dirty="0" smtClean="0">
                <a:solidFill>
                  <a:srgbClr val="FFFF00"/>
                </a:solidFill>
              </a:rPr>
              <a:t>CLINICAL CARE</a:t>
            </a:r>
            <a:r>
              <a:rPr lang="en-US" sz="2400" b="1" dirty="0" smtClean="0"/>
              <a:t>)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	- PELAYANAN MEDIS (</a:t>
            </a:r>
            <a:r>
              <a:rPr lang="en-US" sz="2400" b="1" dirty="0" smtClean="0">
                <a:solidFill>
                  <a:srgbClr val="00FFFF"/>
                </a:solidFill>
              </a:rPr>
              <a:t>MEDICAL CARE</a:t>
            </a:r>
            <a:r>
              <a:rPr lang="en-US" sz="2400" b="1" dirty="0" smtClean="0"/>
              <a:t>) 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	- PELAYANAN PENUNJANG KLINIS 	           	      	  	(</a:t>
            </a:r>
            <a:r>
              <a:rPr lang="en-US" sz="2400" b="1" dirty="0" smtClean="0">
                <a:solidFill>
                  <a:srgbClr val="00FFFF"/>
                </a:solidFill>
              </a:rPr>
              <a:t>CLINICAL SUPPORT SERVICES</a:t>
            </a:r>
            <a:r>
              <a:rPr lang="en-US" sz="2400" b="1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	- KEPERAWATAN (</a:t>
            </a:r>
            <a:r>
              <a:rPr lang="en-US" sz="2400" b="1" dirty="0" smtClean="0">
                <a:solidFill>
                  <a:srgbClr val="00FFFF"/>
                </a:solidFill>
              </a:rPr>
              <a:t>NURSING</a:t>
            </a:r>
            <a:r>
              <a:rPr lang="en-US" sz="2400" b="1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4. SUMBER DAYA MANUSIA (</a:t>
            </a:r>
            <a:r>
              <a:rPr lang="en-US" sz="2400" b="1" dirty="0" smtClean="0">
                <a:solidFill>
                  <a:srgbClr val="FFFF00"/>
                </a:solidFill>
              </a:rPr>
              <a:t>HUMAN RESOURCES</a:t>
            </a:r>
            <a:r>
              <a:rPr lang="en-US" sz="2400" b="1" dirty="0" smtClean="0"/>
              <a:t>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 	    	- RECRUITMENT AND WORK FORCE 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</a:t>
            </a:r>
            <a:r>
              <a:rPr lang="en-US" sz="2400" b="1" dirty="0" smtClean="0"/>
              <a:t>                        </a:t>
            </a:r>
            <a:r>
              <a:rPr lang="en-US" sz="2400" b="1" dirty="0" smtClean="0"/>
              <a:t>PLANNING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        	- WORK FORCE SUPPORT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	- COMPENSATION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5. BANGUNAN (</a:t>
            </a:r>
            <a:r>
              <a:rPr lang="en-US" sz="2400" b="1" dirty="0" smtClean="0">
                <a:solidFill>
                  <a:srgbClr val="FFFF00"/>
                </a:solidFill>
              </a:rPr>
              <a:t>PLANT</a:t>
            </a:r>
            <a:r>
              <a:rPr lang="en-US" sz="2400" b="1" dirty="0" smtClean="0"/>
              <a:t>)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	- OPERATION OF BUILDINGS , UTILITIES, 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</a:t>
            </a:r>
            <a:r>
              <a:rPr lang="en-US" sz="2400" b="1" dirty="0" smtClean="0"/>
              <a:t>                        </a:t>
            </a:r>
            <a:r>
              <a:rPr lang="en-US" sz="2400" b="1" dirty="0" smtClean="0"/>
              <a:t>AND  </a:t>
            </a:r>
            <a:r>
              <a:rPr lang="en-US" sz="2400" b="1" dirty="0" smtClean="0"/>
              <a:t>EQUIPMENT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	- HOUSEKEEPING AND ENVIRONMENTAL 	  	   </a:t>
            </a:r>
            <a:r>
              <a:rPr lang="en-US" sz="2400" b="1" dirty="0" smtClean="0"/>
              <a:t>   </a:t>
            </a:r>
            <a:r>
              <a:rPr lang="en-US" sz="2400" b="1" dirty="0" smtClean="0"/>
              <a:t>	 SAFETY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	- WORK FORCE, PATIENT, AND </a:t>
            </a:r>
            <a:r>
              <a:rPr lang="en-US" sz="2400" b="1" dirty="0" smtClean="0"/>
              <a:t>VISITOR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</a:t>
            </a:r>
            <a:r>
              <a:rPr lang="en-US" sz="2400" b="1" dirty="0" smtClean="0"/>
              <a:t>	    </a:t>
            </a:r>
            <a:r>
              <a:rPr lang="en-US" sz="2400" b="1" dirty="0" smtClean="0"/>
              <a:t>  </a:t>
            </a:r>
            <a:r>
              <a:rPr lang="id-ID" sz="2400" b="1" dirty="0" smtClean="0"/>
              <a:t>6</a:t>
            </a:r>
            <a:r>
              <a:rPr lang="id-ID" sz="2400" b="1" dirty="0" smtClean="0"/>
              <a:t>. </a:t>
            </a:r>
            <a:r>
              <a:rPr lang="en-US" sz="2400" b="1" dirty="0" smtClean="0"/>
              <a:t>SUPPORT SERVICES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		- MATERIALS MANAGEMENT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398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</a:rPr>
              <a:t>FAKTOR PENENTU UTAMA DALAM </a:t>
            </a:r>
            <a:br>
              <a:rPr lang="en-US" sz="2800" b="1" dirty="0" smtClean="0">
                <a:solidFill>
                  <a:srgbClr val="00FFFF"/>
                </a:solidFill>
              </a:rPr>
            </a:br>
            <a:r>
              <a:rPr lang="en-US" sz="2800" b="1" dirty="0" smtClean="0">
                <a:solidFill>
                  <a:srgbClr val="00FFFF"/>
                </a:solidFill>
              </a:rPr>
              <a:t>DESAIN ORGANISASI RUMAH SAKIT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bg1"/>
          </a:solidFill>
        </p:spPr>
        <p:txBody>
          <a:bodyPr/>
          <a:lstStyle/>
          <a:p>
            <a:pPr marL="269875" indent="-201613" eaLnBrk="1" hangingPunct="1">
              <a:lnSpc>
                <a:spcPct val="90000"/>
              </a:lnSpc>
              <a:tabLst>
                <a:tab pos="360363" algn="l"/>
              </a:tabLst>
              <a:defRPr/>
            </a:pPr>
            <a:r>
              <a:rPr lang="id-ID" sz="2400" b="1" dirty="0" smtClean="0"/>
              <a:t> </a:t>
            </a:r>
            <a:r>
              <a:rPr lang="en-US" sz="2400" b="1" dirty="0" smtClean="0"/>
              <a:t>DESAIN ORGANISASI YANG EFEKTIF HARUS MAMPU 	MEMENUHI KEBUTUHAN  INFORMASI DAN 	KOORDINASI YANG MUNCUL KARENA FAKTOR 	</a:t>
            </a:r>
            <a:r>
              <a:rPr lang="en-US" sz="2400" b="1" dirty="0" smtClean="0">
                <a:solidFill>
                  <a:srgbClr val="FFFF00"/>
                </a:solidFill>
              </a:rPr>
              <a:t>LINGKUNGAN EKSTERNAL DAN KEGIATAN  INTERNAL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FFFF"/>
                </a:solidFill>
              </a:rPr>
              <a:t>ISU YANG MEMPENGARUHI DESAIN ORGANISASI </a:t>
            </a:r>
            <a:r>
              <a:rPr lang="en-US" sz="2400" b="1" dirty="0" smtClean="0"/>
              <a:t>:</a:t>
            </a:r>
          </a:p>
          <a:p>
            <a:pPr marL="411163" indent="131763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	 KEANGOTAAN PROFESIONAL (</a:t>
            </a:r>
            <a:r>
              <a:rPr lang="en-US" sz="2400" b="1" dirty="0" smtClean="0">
                <a:solidFill>
                  <a:srgbClr val="FFFF00"/>
                </a:solidFill>
              </a:rPr>
              <a:t>PROFESSIONAL </a:t>
            </a:r>
            <a:r>
              <a:rPr lang="id-ID" sz="2400" b="1" dirty="0" smtClean="0">
                <a:solidFill>
                  <a:srgbClr val="FFFF00"/>
                </a:solidFill>
              </a:rPr>
              <a:t>  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11163" indent="131763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       MEMBERSHIP</a:t>
            </a:r>
            <a:r>
              <a:rPr lang="en-US" sz="2400" b="1" dirty="0" smtClean="0"/>
              <a:t>)</a:t>
            </a:r>
          </a:p>
          <a:p>
            <a:pPr marL="411163" indent="33338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	 HUBUNGAN DOKTER-RUMAH SAKIT (</a:t>
            </a:r>
            <a:r>
              <a:rPr lang="en-US" sz="2400" b="1" dirty="0" smtClean="0">
                <a:solidFill>
                  <a:srgbClr val="FFFF00"/>
                </a:solidFill>
              </a:rPr>
              <a:t>PHYSICIAN-</a:t>
            </a:r>
            <a:r>
              <a:rPr lang="id-ID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11163" indent="33338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         HOSPITAL RELATIONSHIPS</a:t>
            </a:r>
            <a:r>
              <a:rPr lang="en-US" sz="2400" b="1" dirty="0" smtClean="0"/>
              <a:t>)</a:t>
            </a:r>
          </a:p>
          <a:p>
            <a:pPr marL="411163" indent="-52388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	 TEKNOLOGI</a:t>
            </a:r>
          </a:p>
          <a:p>
            <a:pPr marL="411163" indent="-52388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	 KORPORATISASI DAN INTEGRASI</a:t>
            </a:r>
          </a:p>
          <a:p>
            <a:pPr marL="411163" indent="-52388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	 KOMPETISI DAN KETERBATASAN DANA (</a:t>
            </a:r>
            <a:r>
              <a:rPr lang="en-US" sz="2400" b="1" dirty="0" smtClean="0">
                <a:solidFill>
                  <a:srgbClr val="FFFF00"/>
                </a:solidFill>
              </a:rPr>
              <a:t>COMPETITION     	AND COST CONSTRAINTS</a:t>
            </a:r>
            <a:r>
              <a:rPr lang="en-US" sz="24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FF"/>
                </a:solidFill>
              </a:rPr>
              <a:t>REVIEW TERHADAP STRUKTUR ORGANISASI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00174"/>
            <a:ext cx="8763000" cy="5357826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DIPERLUKAN </a:t>
            </a:r>
            <a:r>
              <a:rPr lang="en-US" sz="2800" b="1" dirty="0" smtClean="0">
                <a:solidFill>
                  <a:srgbClr val="00FFFF"/>
                </a:solidFill>
              </a:rPr>
              <a:t>REVIEW</a:t>
            </a:r>
            <a:r>
              <a:rPr lang="en-US" sz="2800" b="1" dirty="0" smtClean="0"/>
              <a:t> YANG MEMADAI SECARA </a:t>
            </a:r>
            <a:r>
              <a:rPr lang="en-US" sz="2800" b="1" dirty="0" smtClean="0">
                <a:solidFill>
                  <a:srgbClr val="00FFFF"/>
                </a:solidFill>
              </a:rPr>
              <a:t>BERKALA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BEBERAPA </a:t>
            </a:r>
            <a:r>
              <a:rPr lang="en-US" sz="2800" b="1" dirty="0" smtClean="0">
                <a:solidFill>
                  <a:srgbClr val="00FFFF"/>
                </a:solidFill>
              </a:rPr>
              <a:t>PERTIMBANGAN DIPERLUKANNYA REVIEW </a:t>
            </a:r>
            <a:r>
              <a:rPr lang="en-US" sz="2800" b="1" dirty="0" smtClean="0"/>
              <a:t>:</a:t>
            </a:r>
          </a:p>
          <a:p>
            <a:pPr marL="815975">
              <a:lnSpc>
                <a:spcPct val="90000"/>
              </a:lnSpc>
              <a:defRPr/>
            </a:pPr>
            <a:r>
              <a:rPr lang="en-US" sz="2800" b="1" dirty="0" smtClean="0"/>
              <a:t>PERUBAHAN MISI ORGANISASI</a:t>
            </a:r>
          </a:p>
          <a:p>
            <a:pPr marL="815975">
              <a:lnSpc>
                <a:spcPct val="90000"/>
              </a:lnSpc>
              <a:defRPr/>
            </a:pPr>
            <a:r>
              <a:rPr lang="en-US" sz="2800" b="1" dirty="0" smtClean="0"/>
              <a:t> ADA BUKTI BAHWA PROSES ORGANISASI TIDAK 	EFISIEN</a:t>
            </a:r>
            <a:r>
              <a:rPr lang="id-ID" sz="2800" b="1" dirty="0" smtClean="0"/>
              <a:t>   </a:t>
            </a:r>
            <a:r>
              <a:rPr lang="en-US" sz="2800" b="1" dirty="0" smtClean="0"/>
              <a:t>DAN TIDAK EFEKTIF</a:t>
            </a:r>
          </a:p>
          <a:p>
            <a:pPr marL="815975">
              <a:lnSpc>
                <a:spcPct val="90000"/>
              </a:lnSpc>
              <a:defRPr/>
            </a:pPr>
            <a:r>
              <a:rPr lang="en-US" sz="2800" b="1" dirty="0" smtClean="0"/>
              <a:t>KONFLIK YANG BERKELANJUTAN ANTARA </a:t>
            </a:r>
            <a:r>
              <a:rPr lang="id-ID" sz="2800" b="1" dirty="0" smtClean="0"/>
              <a:t> </a:t>
            </a:r>
            <a:r>
              <a:rPr lang="en-US" sz="2800" b="1" dirty="0" smtClean="0"/>
              <a:t>KELOMPOK,</a:t>
            </a:r>
            <a:r>
              <a:rPr lang="id-ID" sz="2800" b="1" dirty="0" smtClean="0"/>
              <a:t> </a:t>
            </a:r>
            <a:r>
              <a:rPr lang="en-US" sz="2800" b="1" dirty="0" smtClean="0"/>
              <a:t>DEPARTEMEN,ATAU DIVISI DALAM 	ORGANISASI</a:t>
            </a:r>
          </a:p>
          <a:p>
            <a:pPr marL="815975">
              <a:lnSpc>
                <a:spcPct val="90000"/>
              </a:lnSpc>
              <a:defRPr/>
            </a:pPr>
            <a:r>
              <a:rPr lang="en-US" sz="2800" b="1" dirty="0" smtClean="0"/>
              <a:t>PERUBAHAN YANG BERMAKNA DARI LINGKUNGAN 	EKSTERNAL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FFFF"/>
                </a:solidFill>
              </a:rPr>
              <a:t>BENTUK DESAIN ORGANISASI RUMAH SAKIT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53072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MODEL BIROKRATIK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(</a:t>
            </a:r>
            <a:r>
              <a:rPr lang="en-US" b="1" dirty="0" smtClean="0">
                <a:solidFill>
                  <a:srgbClr val="FFFF00"/>
                </a:solidFill>
              </a:rPr>
              <a:t>BUREAUCRATIC MODEL</a:t>
            </a:r>
            <a:r>
              <a:rPr lang="en-US" b="1" dirty="0" smtClean="0"/>
              <a:t>)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>
              <a:defRPr/>
            </a:pPr>
            <a:r>
              <a:rPr lang="id-ID" b="1" dirty="0" smtClean="0"/>
              <a:t> </a:t>
            </a:r>
            <a:r>
              <a:rPr lang="en-US" b="1" dirty="0" smtClean="0"/>
              <a:t> STRUKTUR KHAS BERBENTUK 	PIRAMID</a:t>
            </a:r>
          </a:p>
          <a:p>
            <a:pPr>
              <a:defRPr/>
            </a:pPr>
            <a:r>
              <a:rPr lang="id-ID" b="1" dirty="0" smtClean="0"/>
              <a:t> </a:t>
            </a:r>
            <a:r>
              <a:rPr lang="en-US" b="1" dirty="0" smtClean="0"/>
              <a:t> RANTAI KOMANDO UNTUK 	PENDELEGASIAN KEWENANGAN 	DAN TANGGUNG JAWAB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icture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Picture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81400"/>
            <a:ext cx="5105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609600" y="2971800"/>
            <a:ext cx="838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724400" y="6248400"/>
            <a:ext cx="914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790</Words>
  <Application>Microsoft Office PowerPoint</Application>
  <PresentationFormat>On-screen Show (4:3)</PresentationFormat>
  <Paragraphs>375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Slide 1</vt:lpstr>
      <vt:lpstr>PENGERTIAN</vt:lpstr>
      <vt:lpstr>YANG DIBUTUHKAN DALAM  DESAIN ORGANISASI ?</vt:lpstr>
      <vt:lpstr>STRUKTUR ORGANISASI</vt:lpstr>
      <vt:lpstr>Slide 5</vt:lpstr>
      <vt:lpstr>FAKTOR PENENTU UTAMA DALAM  DESAIN ORGANISASI RUMAH SAKIT</vt:lpstr>
      <vt:lpstr>REVIEW TERHADAP STRUKTUR ORGANISASI</vt:lpstr>
      <vt:lpstr>BENTUK DESAIN ORGANISASI RUMAH SAKIT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ORGANISASI LINI DAN STAF</vt:lpstr>
      <vt:lpstr>ORGANISASI PEL. KESEHATAN  RS  DUAL PYRAMID OF ORAGNIZATION</vt:lpstr>
      <vt:lpstr>PENGORGANISASIAN STAF MEDIK </vt:lpstr>
      <vt:lpstr>BASIC CONCEPT STRUKTUR ORG RS</vt:lpstr>
      <vt:lpstr>Hirarki Tinggi dan datar</vt:lpstr>
      <vt:lpstr>BAGAN ORGANISASI PRODUK/ PASAR  UNTUK PERUSAHAAN  </vt:lpstr>
      <vt:lpstr>Slide 24</vt:lpstr>
      <vt:lpstr>Slide 25</vt:lpstr>
      <vt:lpstr>Slide 26</vt:lpstr>
      <vt:lpstr>UU NO. 44 /2009 TGG RS  Pasal 33 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RORO</dc:creator>
  <cp:lastModifiedBy>Class</cp:lastModifiedBy>
  <cp:revision>15</cp:revision>
  <dcterms:created xsi:type="dcterms:W3CDTF">2012-11-23T15:55:39Z</dcterms:created>
  <dcterms:modified xsi:type="dcterms:W3CDTF">2017-03-14T07:38:47Z</dcterms:modified>
</cp:coreProperties>
</file>