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49"/>
  </p:notesMasterIdLst>
  <p:handoutMasterIdLst>
    <p:handoutMasterId r:id="rId50"/>
  </p:handoutMasterIdLst>
  <p:sldIdLst>
    <p:sldId id="256" r:id="rId2"/>
    <p:sldId id="294" r:id="rId3"/>
    <p:sldId id="295" r:id="rId4"/>
    <p:sldId id="299" r:id="rId5"/>
    <p:sldId id="300" r:id="rId6"/>
    <p:sldId id="301" r:id="rId7"/>
    <p:sldId id="319" r:id="rId8"/>
    <p:sldId id="260" r:id="rId9"/>
    <p:sldId id="302" r:id="rId10"/>
    <p:sldId id="303" r:id="rId11"/>
    <p:sldId id="304" r:id="rId12"/>
    <p:sldId id="261" r:id="rId13"/>
    <p:sldId id="306" r:id="rId14"/>
    <p:sldId id="307" r:id="rId15"/>
    <p:sldId id="308" r:id="rId16"/>
    <p:sldId id="257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262" r:id="rId30"/>
    <p:sldId id="263" r:id="rId31"/>
    <p:sldId id="287" r:id="rId32"/>
    <p:sldId id="265" r:id="rId33"/>
    <p:sldId id="266" r:id="rId34"/>
    <p:sldId id="285" r:id="rId35"/>
    <p:sldId id="286" r:id="rId36"/>
    <p:sldId id="268" r:id="rId37"/>
    <p:sldId id="269" r:id="rId38"/>
    <p:sldId id="273" r:id="rId39"/>
    <p:sldId id="283" r:id="rId40"/>
    <p:sldId id="291" r:id="rId41"/>
    <p:sldId id="292" r:id="rId42"/>
    <p:sldId id="293" r:id="rId43"/>
    <p:sldId id="258" r:id="rId44"/>
    <p:sldId id="259" r:id="rId45"/>
    <p:sldId id="309" r:id="rId46"/>
    <p:sldId id="310" r:id="rId47"/>
    <p:sldId id="311" r:id="rId48"/>
  </p:sldIdLst>
  <p:sldSz cx="9144000" cy="6858000" type="screen4x3"/>
  <p:notesSz cx="9309100" cy="705326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CC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066ED30-7877-43A6-8FE4-997C2A24BCA9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3A619EC-CB6A-4E6A-9037-027A16F87B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541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62D2993-C1EA-4050-AD1A-D52827B8DE2F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2425" y="528638"/>
            <a:ext cx="3525838" cy="2644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50300"/>
            <a:ext cx="7447280" cy="3173968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8968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541" y="6698968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A2D8460-8E0D-4A06-BAF6-750B75C0878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C32-C851-4398-B89C-7EDF081BAE1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2153-BC72-45FD-B980-774A758E450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C32-C851-4398-B89C-7EDF081BAE1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2153-BC72-45FD-B980-774A758E45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C32-C851-4398-B89C-7EDF081BAE1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2153-BC72-45FD-B980-774A758E45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30725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DE0132F-857A-407E-BA78-50AE0DDB8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C32-C851-4398-B89C-7EDF081BAE1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2153-BC72-45FD-B980-774A758E45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C32-C851-4398-B89C-7EDF081BAE1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B02153-BC72-45FD-B980-774A758E45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C32-C851-4398-B89C-7EDF081BAE1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2153-BC72-45FD-B980-774A758E45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C32-C851-4398-B89C-7EDF081BAE1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2153-BC72-45FD-B980-774A758E45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C32-C851-4398-B89C-7EDF081BAE1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2153-BC72-45FD-B980-774A758E45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C32-C851-4398-B89C-7EDF081BAE1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2153-BC72-45FD-B980-774A758E45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C32-C851-4398-B89C-7EDF081BAE1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2153-BC72-45FD-B980-774A758E45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5C32-C851-4398-B89C-7EDF081BAE1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2153-BC72-45FD-B980-774A758E45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7C35C32-C851-4398-B89C-7EDF081BAE15}" type="datetimeFigureOut">
              <a:rPr lang="id-ID" smtClean="0"/>
              <a:pPr/>
              <a:t>14/03/2017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B02153-BC72-45FD-B980-774A758E450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57298"/>
            <a:ext cx="7772400" cy="1975104"/>
          </a:xfrm>
        </p:spPr>
        <p:txBody>
          <a:bodyPr/>
          <a:lstStyle/>
          <a:p>
            <a:pPr algn="ctr"/>
            <a:r>
              <a:rPr lang="id-ID" dirty="0" smtClean="0"/>
              <a:t>PENGORGANISASIAN</a:t>
            </a:r>
            <a:br>
              <a:rPr lang="id-ID" dirty="0" smtClean="0"/>
            </a:br>
            <a:r>
              <a:rPr lang="id-ID" dirty="0" smtClean="0"/>
              <a:t> RUMAH SAKIT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/>
          </a:p>
          <a:p>
            <a:pPr algn="ctr"/>
            <a:r>
              <a:rPr lang="id-ID" sz="2400" dirty="0" smtClean="0"/>
              <a:t>Ny. Rokiah Kusumapradja</a:t>
            </a:r>
            <a:endParaRPr lang="id-ID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14282" y="214290"/>
            <a:ext cx="8715436" cy="664371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LAYER I   ADALAH DIREKSI </a:t>
            </a:r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</a:t>
            </a:r>
            <a:r>
              <a:rPr 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leadership RS </a:t>
            </a:r>
          </a:p>
          <a:p>
            <a:pPr lvl="1">
              <a:lnSpc>
                <a:spcPct val="80000"/>
              </a:lnSpc>
            </a:pP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manejemen</a:t>
            </a: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strategik</a:t>
            </a: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3600" dirty="0" err="1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Rencana</a:t>
            </a: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Bisnis</a:t>
            </a: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Anggaran</a:t>
            </a: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RS</a:t>
            </a: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</a:t>
            </a: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persetujuan</a:t>
            </a: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Dewan</a:t>
            </a: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dirty="0" err="1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Pengawas</a:t>
            </a:r>
            <a:r>
              <a:rPr lang="en-US" sz="3600" dirty="0">
                <a:solidFill>
                  <a:srgbClr val="FFFF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endParaRPr lang="sv-SE" sz="3600" dirty="0">
              <a:solidFill>
                <a:srgbClr val="FFFF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sv-SE" sz="36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LAYER II A. MENJALANKAN MANEJEMEN TAKTIS DAN TERDIRI DARI :</a:t>
            </a:r>
          </a:p>
          <a:p>
            <a:pPr lvl="1">
              <a:lnSpc>
                <a:spcPct val="80000"/>
              </a:lnSpc>
            </a:pPr>
            <a:r>
              <a:rPr lang="sv-SE" sz="3600" dirty="0"/>
              <a:t>Komite Klinik  </a:t>
            </a:r>
          </a:p>
          <a:p>
            <a:pPr lvl="1">
              <a:lnSpc>
                <a:spcPct val="80000"/>
              </a:lnSpc>
            </a:pPr>
            <a:r>
              <a:rPr lang="sv-SE" sz="3600" dirty="0"/>
              <a:t>Komite Etika dan Hukum. </a:t>
            </a:r>
          </a:p>
          <a:p>
            <a:pPr lvl="1">
              <a:lnSpc>
                <a:spcPct val="80000"/>
              </a:lnSpc>
            </a:pPr>
            <a:r>
              <a:rPr lang="sv-SE" sz="3600" dirty="0"/>
              <a:t>Komite Pengkajian RS</a:t>
            </a:r>
          </a:p>
          <a:p>
            <a:pPr lvl="1">
              <a:lnSpc>
                <a:spcPct val="80000"/>
              </a:lnSpc>
            </a:pPr>
            <a:r>
              <a:rPr lang="sv-SE" sz="3600" dirty="0"/>
              <a:t>Komite pelayanan unggulan</a:t>
            </a:r>
          </a:p>
          <a:p>
            <a:pPr lvl="1">
              <a:lnSpc>
                <a:spcPct val="80000"/>
              </a:lnSpc>
            </a:pPr>
            <a:r>
              <a:rPr lang="sv-SE" sz="3600" dirty="0"/>
              <a:t>Satuan Pemeriksanaan Intern (SPI)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4000"/>
              <a:t>lanjutan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0518" y="838200"/>
            <a:ext cx="8839200" cy="580551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s-ES_tradnl" sz="24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LAYER II B </a:t>
            </a:r>
            <a:r>
              <a:rPr lang="es-ES_tradnl" sz="24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</a:t>
            </a:r>
            <a:r>
              <a:rPr lang="es-ES_tradnl" sz="24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MANAJEMEN OPERASIONAL </a:t>
            </a:r>
            <a:r>
              <a:rPr lang="es-ES_tradnl" sz="24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</a:t>
            </a:r>
            <a:r>
              <a:rPr lang="es-ES_tradnl" sz="24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PARA PROFESIONAL , FUNGSIONAL DAN MANEJERIAL</a:t>
            </a:r>
            <a:r>
              <a:rPr lang="es-ES_tradnl" sz="2400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/</a:t>
            </a:r>
            <a:r>
              <a:rPr lang="id-ID" sz="2400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2400" dirty="0" smtClean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STRUKTURAL</a:t>
            </a:r>
            <a:r>
              <a:rPr lang="es-ES_tradnl" sz="2000" dirty="0" smtClean="0"/>
              <a:t> </a:t>
            </a:r>
            <a:r>
              <a:rPr lang="es-ES_tradnl" sz="2000" dirty="0"/>
              <a:t>:</a:t>
            </a:r>
            <a:endParaRPr lang="sv-SE" sz="2000" dirty="0"/>
          </a:p>
          <a:p>
            <a:pPr lvl="1">
              <a:lnSpc>
                <a:spcPct val="90000"/>
              </a:lnSpc>
            </a:pPr>
            <a:r>
              <a:rPr lang="sv-SE" dirty="0"/>
              <a:t>Staf Medik Fungsional </a:t>
            </a:r>
          </a:p>
          <a:p>
            <a:pPr lvl="1">
              <a:lnSpc>
                <a:spcPct val="90000"/>
              </a:lnSpc>
            </a:pPr>
            <a:r>
              <a:rPr lang="de-DE" dirty="0"/>
              <a:t>Instalasi  </a:t>
            </a:r>
            <a:r>
              <a:rPr lang="de-DE" sz="2800" dirty="0">
                <a:solidFill>
                  <a:srgbClr val="66FFCC"/>
                </a:solidFill>
              </a:rPr>
              <a:t>“ lini usaha” </a:t>
            </a:r>
            <a:r>
              <a:rPr lang="de-DE" dirty="0"/>
              <a:t>: instalasi rawat inap, rawat jalan, gawat darurat, bedah sentral, radiologi, laboratorium</a:t>
            </a:r>
            <a:r>
              <a:rPr lang="de-DE" dirty="0" smtClean="0"/>
              <a:t>, PA</a:t>
            </a:r>
            <a:r>
              <a:rPr lang="de-DE" dirty="0"/>
              <a:t>, farmasi, rehabilitasi medik, pemulasaran jenasah, penunjang diagnostik, dan </a:t>
            </a:r>
            <a:r>
              <a:rPr lang="de-DE" dirty="0" smtClean="0"/>
              <a:t> Apotik </a:t>
            </a:r>
            <a:r>
              <a:rPr lang="de-DE" dirty="0">
                <a:sym typeface="Wingdings" pitchFamily="2" charset="2"/>
              </a:rPr>
              <a:t></a:t>
            </a:r>
            <a:r>
              <a:rPr lang="de-DE" dirty="0"/>
              <a:t> </a:t>
            </a:r>
            <a:r>
              <a:rPr lang="de-DE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melakukan fungsi pelayanan  atau penunjang </a:t>
            </a:r>
            <a:r>
              <a:rPr lang="de-DE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</a:t>
            </a:r>
            <a:r>
              <a:rPr lang="de-DE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pelayanan langsung kepada pelanggan.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de-DE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Dalam menjalankan fungsi manejemen membuat Rencana Bisnis Strategis (</a:t>
            </a:r>
            <a:r>
              <a:rPr lang="de-DE" i="1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Strategic Business Plan</a:t>
            </a:r>
            <a:r>
              <a:rPr lang="de-DE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de-DE" sz="2800" dirty="0"/>
              <a:t>Instalasi penunjang </a:t>
            </a:r>
            <a:r>
              <a:rPr lang="de-DE" dirty="0">
                <a:sym typeface="Wingdings" pitchFamily="2" charset="2"/>
              </a:rPr>
              <a:t></a:t>
            </a:r>
            <a:r>
              <a:rPr lang="de-DE" dirty="0"/>
              <a:t> </a:t>
            </a:r>
            <a:r>
              <a:rPr lang="de-DE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fungsi dukungan pada lini bisnis dan membuat Rencana Kegiatan strategik  </a:t>
            </a:r>
            <a:r>
              <a:rPr lang="de-DE" i="1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(Strategic Action Plan)</a:t>
            </a:r>
            <a:endParaRPr lang="de-DE" b="1" dirty="0">
              <a:solidFill>
                <a:srgbClr val="00FF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600" dirty="0">
              <a:solidFill>
                <a:srgbClr val="00FF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1414"/>
            <a:ext cx="85344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BASIC CONCEPT STRUKTUR ORG RS</a:t>
            </a:r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3429000" y="1524000"/>
            <a:ext cx="1752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CEO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2286000" y="3048000"/>
            <a:ext cx="1752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Head of deprt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5562600" y="2971800"/>
            <a:ext cx="1752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Head of dept</a:t>
            </a:r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2362200" y="40386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charset="0"/>
              </a:rPr>
              <a:t>SUP</a:t>
            </a:r>
          </a:p>
        </p:txBody>
      </p:sp>
      <p:sp>
        <p:nvSpPr>
          <p:cNvPr id="135175" name="Rectangle 7"/>
          <p:cNvSpPr>
            <a:spLocks noChangeArrowheads="1"/>
          </p:cNvSpPr>
          <p:nvPr/>
        </p:nvSpPr>
        <p:spPr bwMode="auto">
          <a:xfrm>
            <a:off x="0" y="5410200"/>
            <a:ext cx="10668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SMF</a:t>
            </a:r>
          </a:p>
        </p:txBody>
      </p:sp>
      <p:sp>
        <p:nvSpPr>
          <p:cNvPr id="135176" name="Rectangle 8"/>
          <p:cNvSpPr>
            <a:spLocks noChangeArrowheads="1"/>
          </p:cNvSpPr>
          <p:nvPr/>
        </p:nvSpPr>
        <p:spPr bwMode="auto">
          <a:xfrm>
            <a:off x="3886200" y="4114800"/>
            <a:ext cx="38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5177" name="Rectangle 9"/>
          <p:cNvSpPr>
            <a:spLocks noChangeArrowheads="1"/>
          </p:cNvSpPr>
          <p:nvPr/>
        </p:nvSpPr>
        <p:spPr bwMode="auto">
          <a:xfrm>
            <a:off x="5486400" y="41148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5178" name="Rectangle 10"/>
          <p:cNvSpPr>
            <a:spLocks noChangeArrowheads="1"/>
          </p:cNvSpPr>
          <p:nvPr/>
        </p:nvSpPr>
        <p:spPr bwMode="auto">
          <a:xfrm>
            <a:off x="7315200" y="4114800"/>
            <a:ext cx="609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5179" name="Rectangle 11"/>
          <p:cNvSpPr>
            <a:spLocks noChangeArrowheads="1"/>
          </p:cNvSpPr>
          <p:nvPr/>
        </p:nvSpPr>
        <p:spPr bwMode="auto">
          <a:xfrm>
            <a:off x="4419600" y="5181600"/>
            <a:ext cx="762000" cy="914400"/>
          </a:xfrm>
          <a:prstGeom prst="rect">
            <a:avLst/>
          </a:prstGeom>
          <a:solidFill>
            <a:srgbClr val="FFCCFF"/>
          </a:solidFill>
          <a:ln w="9525">
            <a:solidFill>
              <a:srgbClr val="FF0066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>
            <a:off x="2590800" y="28194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>
            <a:off x="25908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82" name="Line 14"/>
          <p:cNvSpPr>
            <a:spLocks noChangeShapeType="1"/>
          </p:cNvSpPr>
          <p:nvPr/>
        </p:nvSpPr>
        <p:spPr bwMode="auto">
          <a:xfrm>
            <a:off x="43434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83" name="Line 15"/>
          <p:cNvSpPr>
            <a:spLocks noChangeShapeType="1"/>
          </p:cNvSpPr>
          <p:nvPr/>
        </p:nvSpPr>
        <p:spPr bwMode="auto">
          <a:xfrm>
            <a:off x="61722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84" name="Line 16"/>
          <p:cNvSpPr>
            <a:spLocks noChangeShapeType="1"/>
          </p:cNvSpPr>
          <p:nvPr/>
        </p:nvSpPr>
        <p:spPr bwMode="auto">
          <a:xfrm>
            <a:off x="2514600" y="381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85" name="Line 17"/>
          <p:cNvSpPr>
            <a:spLocks noChangeShapeType="1"/>
          </p:cNvSpPr>
          <p:nvPr/>
        </p:nvSpPr>
        <p:spPr bwMode="auto">
          <a:xfrm>
            <a:off x="25908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86" name="Line 18"/>
          <p:cNvSpPr>
            <a:spLocks noChangeShapeType="1"/>
          </p:cNvSpPr>
          <p:nvPr/>
        </p:nvSpPr>
        <p:spPr bwMode="auto">
          <a:xfrm>
            <a:off x="40386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87" name="Line 19"/>
          <p:cNvSpPr>
            <a:spLocks noChangeShapeType="1"/>
          </p:cNvSpPr>
          <p:nvPr/>
        </p:nvSpPr>
        <p:spPr bwMode="auto">
          <a:xfrm>
            <a:off x="3200400" y="3657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88" name="Line 20"/>
          <p:cNvSpPr>
            <a:spLocks noChangeShapeType="1"/>
          </p:cNvSpPr>
          <p:nvPr/>
        </p:nvSpPr>
        <p:spPr bwMode="auto">
          <a:xfrm>
            <a:off x="5486400" y="3810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89" name="Line 21"/>
          <p:cNvSpPr>
            <a:spLocks noChangeShapeType="1"/>
          </p:cNvSpPr>
          <p:nvPr/>
        </p:nvSpPr>
        <p:spPr bwMode="auto">
          <a:xfrm>
            <a:off x="54864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90" name="Line 22"/>
          <p:cNvSpPr>
            <a:spLocks noChangeShapeType="1"/>
          </p:cNvSpPr>
          <p:nvPr/>
        </p:nvSpPr>
        <p:spPr bwMode="auto">
          <a:xfrm>
            <a:off x="76200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91" name="Line 23"/>
          <p:cNvSpPr>
            <a:spLocks noChangeShapeType="1"/>
          </p:cNvSpPr>
          <p:nvPr/>
        </p:nvSpPr>
        <p:spPr bwMode="auto">
          <a:xfrm>
            <a:off x="64008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92" name="Rectangle 24"/>
          <p:cNvSpPr>
            <a:spLocks noChangeArrowheads="1"/>
          </p:cNvSpPr>
          <p:nvPr/>
        </p:nvSpPr>
        <p:spPr bwMode="auto">
          <a:xfrm>
            <a:off x="152400" y="5562600"/>
            <a:ext cx="10668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FF00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SMF</a:t>
            </a:r>
          </a:p>
        </p:txBody>
      </p:sp>
      <p:sp>
        <p:nvSpPr>
          <p:cNvPr id="135193" name="Rectangle 25"/>
          <p:cNvSpPr>
            <a:spLocks noChangeArrowheads="1"/>
          </p:cNvSpPr>
          <p:nvPr/>
        </p:nvSpPr>
        <p:spPr bwMode="auto">
          <a:xfrm>
            <a:off x="304800" y="5715000"/>
            <a:ext cx="10668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FF00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SMF</a:t>
            </a:r>
          </a:p>
        </p:txBody>
      </p:sp>
      <p:sp>
        <p:nvSpPr>
          <p:cNvPr id="135194" name="Rectangle 26"/>
          <p:cNvSpPr>
            <a:spLocks noChangeArrowheads="1"/>
          </p:cNvSpPr>
          <p:nvPr/>
        </p:nvSpPr>
        <p:spPr bwMode="auto">
          <a:xfrm>
            <a:off x="0" y="2514600"/>
            <a:ext cx="10668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</a:rPr>
              <a:t>KOMITE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charset="0"/>
              </a:rPr>
              <a:t>MEDIK</a:t>
            </a:r>
          </a:p>
        </p:txBody>
      </p:sp>
      <p:sp>
        <p:nvSpPr>
          <p:cNvPr id="135195" name="Rectangle 27"/>
          <p:cNvSpPr>
            <a:spLocks noChangeArrowheads="1"/>
          </p:cNvSpPr>
          <p:nvPr/>
        </p:nvSpPr>
        <p:spPr bwMode="auto">
          <a:xfrm>
            <a:off x="1295400" y="2514600"/>
            <a:ext cx="914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" charset="0"/>
              </a:rPr>
              <a:t>KOMITE</a:t>
            </a:r>
          </a:p>
          <a:p>
            <a:pPr algn="ctr"/>
            <a:r>
              <a:rPr lang="en-US" sz="1400">
                <a:solidFill>
                  <a:schemeClr val="bg1"/>
                </a:solidFill>
                <a:latin typeface="Arial" charset="0"/>
              </a:rPr>
              <a:t>KOMITE</a:t>
            </a:r>
          </a:p>
        </p:txBody>
      </p:sp>
      <p:sp>
        <p:nvSpPr>
          <p:cNvPr id="135196" name="Rectangle 28"/>
          <p:cNvSpPr>
            <a:spLocks noChangeArrowheads="1"/>
          </p:cNvSpPr>
          <p:nvPr/>
        </p:nvSpPr>
        <p:spPr bwMode="auto">
          <a:xfrm>
            <a:off x="7543800" y="2514600"/>
            <a:ext cx="762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SPI</a:t>
            </a:r>
          </a:p>
        </p:txBody>
      </p:sp>
      <p:sp>
        <p:nvSpPr>
          <p:cNvPr id="135197" name="Line 29"/>
          <p:cNvSpPr>
            <a:spLocks noChangeShapeType="1"/>
          </p:cNvSpPr>
          <p:nvPr/>
        </p:nvSpPr>
        <p:spPr bwMode="auto">
          <a:xfrm>
            <a:off x="381000" y="22860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98" name="Line 30"/>
          <p:cNvSpPr>
            <a:spLocks noChangeShapeType="1"/>
          </p:cNvSpPr>
          <p:nvPr/>
        </p:nvSpPr>
        <p:spPr bwMode="auto">
          <a:xfrm>
            <a:off x="381000" y="228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199" name="Line 31"/>
          <p:cNvSpPr>
            <a:spLocks noChangeShapeType="1"/>
          </p:cNvSpPr>
          <p:nvPr/>
        </p:nvSpPr>
        <p:spPr bwMode="auto">
          <a:xfrm>
            <a:off x="1676400" y="220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200" name="Line 32"/>
          <p:cNvSpPr>
            <a:spLocks noChangeShapeType="1"/>
          </p:cNvSpPr>
          <p:nvPr/>
        </p:nvSpPr>
        <p:spPr bwMode="auto">
          <a:xfrm>
            <a:off x="78486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201" name="Line 33"/>
          <p:cNvSpPr>
            <a:spLocks noChangeShapeType="1"/>
          </p:cNvSpPr>
          <p:nvPr/>
        </p:nvSpPr>
        <p:spPr bwMode="auto">
          <a:xfrm>
            <a:off x="609600" y="32004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202" name="Rectangle 34"/>
          <p:cNvSpPr>
            <a:spLocks noChangeArrowheads="1"/>
          </p:cNvSpPr>
          <p:nvPr/>
        </p:nvSpPr>
        <p:spPr bwMode="auto">
          <a:xfrm>
            <a:off x="3505200" y="762000"/>
            <a:ext cx="17526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BOARD OF 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TRUSTEES</a:t>
            </a:r>
          </a:p>
        </p:txBody>
      </p:sp>
      <p:sp>
        <p:nvSpPr>
          <p:cNvPr id="135203" name="Line 35"/>
          <p:cNvSpPr>
            <a:spLocks noChangeShapeType="1"/>
          </p:cNvSpPr>
          <p:nvPr/>
        </p:nvSpPr>
        <p:spPr bwMode="auto">
          <a:xfrm>
            <a:off x="4419600" y="129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204" name="Rectangle 36"/>
          <p:cNvSpPr>
            <a:spLocks noChangeArrowheads="1"/>
          </p:cNvSpPr>
          <p:nvPr/>
        </p:nvSpPr>
        <p:spPr bwMode="auto">
          <a:xfrm>
            <a:off x="4572000" y="5334000"/>
            <a:ext cx="762000" cy="914400"/>
          </a:xfrm>
          <a:prstGeom prst="rect">
            <a:avLst/>
          </a:prstGeom>
          <a:solidFill>
            <a:srgbClr val="FFCCFF"/>
          </a:solidFill>
          <a:ln w="9525">
            <a:solidFill>
              <a:srgbClr val="FF0066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5205" name="Rectangle 37"/>
          <p:cNvSpPr>
            <a:spLocks noChangeArrowheads="1"/>
          </p:cNvSpPr>
          <p:nvPr/>
        </p:nvSpPr>
        <p:spPr bwMode="auto">
          <a:xfrm>
            <a:off x="4724400" y="5486400"/>
            <a:ext cx="762000" cy="914400"/>
          </a:xfrm>
          <a:prstGeom prst="rect">
            <a:avLst/>
          </a:prstGeom>
          <a:solidFill>
            <a:srgbClr val="FFCCFF"/>
          </a:solidFill>
          <a:ln w="9525">
            <a:solidFill>
              <a:srgbClr val="FF0066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FF00"/>
                </a:solidFill>
                <a:latin typeface="Arial" charset="0"/>
              </a:rPr>
              <a:t>IN</a:t>
            </a:r>
          </a:p>
          <a:p>
            <a:pPr algn="ctr"/>
            <a:r>
              <a:rPr lang="en-US">
                <a:solidFill>
                  <a:srgbClr val="00FF00"/>
                </a:solidFill>
                <a:latin typeface="Arial" charset="0"/>
              </a:rPr>
              <a:t>STA</a:t>
            </a:r>
          </a:p>
          <a:p>
            <a:pPr algn="ctr"/>
            <a:r>
              <a:rPr lang="en-US">
                <a:solidFill>
                  <a:srgbClr val="00FF00"/>
                </a:solidFill>
                <a:latin typeface="Arial" charset="0"/>
              </a:rPr>
              <a:t>LASI</a:t>
            </a:r>
          </a:p>
        </p:txBody>
      </p:sp>
      <p:sp>
        <p:nvSpPr>
          <p:cNvPr id="135206" name="Rectangle 38"/>
          <p:cNvSpPr>
            <a:spLocks noChangeArrowheads="1"/>
          </p:cNvSpPr>
          <p:nvPr/>
        </p:nvSpPr>
        <p:spPr bwMode="auto">
          <a:xfrm>
            <a:off x="4876800" y="5638800"/>
            <a:ext cx="762000" cy="914400"/>
          </a:xfrm>
          <a:prstGeom prst="rect">
            <a:avLst/>
          </a:prstGeom>
          <a:solidFill>
            <a:srgbClr val="FFCCFF"/>
          </a:solidFill>
          <a:ln w="9525">
            <a:solidFill>
              <a:srgbClr val="FF0066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INSTA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Arial" charset="0"/>
              </a:rPr>
              <a:t>LASI</a:t>
            </a:r>
          </a:p>
        </p:txBody>
      </p:sp>
      <p:sp>
        <p:nvSpPr>
          <p:cNvPr id="135207" name="Line 39"/>
          <p:cNvSpPr>
            <a:spLocks noChangeShapeType="1"/>
          </p:cNvSpPr>
          <p:nvPr/>
        </p:nvSpPr>
        <p:spPr bwMode="auto">
          <a:xfrm flipH="1" flipV="1">
            <a:off x="4724400" y="2133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35208" name="AutoShape 40"/>
          <p:cNvSpPr>
            <a:spLocks/>
          </p:cNvSpPr>
          <p:nvPr/>
        </p:nvSpPr>
        <p:spPr bwMode="auto">
          <a:xfrm>
            <a:off x="8458200" y="3124200"/>
            <a:ext cx="152400" cy="16764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5209" name="AutoShape 41"/>
          <p:cNvSpPr>
            <a:spLocks/>
          </p:cNvSpPr>
          <p:nvPr/>
        </p:nvSpPr>
        <p:spPr bwMode="auto">
          <a:xfrm>
            <a:off x="6400800" y="5334000"/>
            <a:ext cx="457200" cy="1219200"/>
          </a:xfrm>
          <a:prstGeom prst="righ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5210" name="Rectangle 42"/>
          <p:cNvSpPr>
            <a:spLocks noChangeArrowheads="1"/>
          </p:cNvSpPr>
          <p:nvPr/>
        </p:nvSpPr>
        <p:spPr bwMode="auto">
          <a:xfrm>
            <a:off x="7162800" y="5486400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CORE </a:t>
            </a:r>
          </a:p>
          <a:p>
            <a:pPr algn="ctr"/>
            <a:r>
              <a:rPr lang="en-US">
                <a:latin typeface="Arial" charset="0"/>
              </a:rPr>
              <a:t>BISNISS</a:t>
            </a:r>
          </a:p>
        </p:txBody>
      </p:sp>
      <p:sp>
        <p:nvSpPr>
          <p:cNvPr id="135211" name="Rectangle 43"/>
          <p:cNvSpPr>
            <a:spLocks noChangeArrowheads="1"/>
          </p:cNvSpPr>
          <p:nvPr/>
        </p:nvSpPr>
        <p:spPr bwMode="auto">
          <a:xfrm>
            <a:off x="8534400" y="3886200"/>
            <a:ext cx="762000" cy="685800"/>
          </a:xfrm>
          <a:prstGeom prst="rect">
            <a:avLst/>
          </a:prstGeom>
          <a:noFill/>
          <a:ln w="9525">
            <a:noFill/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STAFF</a:t>
            </a:r>
          </a:p>
        </p:txBody>
      </p:sp>
      <p:sp>
        <p:nvSpPr>
          <p:cNvPr id="135212" name="Rectangle 44"/>
          <p:cNvSpPr>
            <a:spLocks noChangeArrowheads="1"/>
          </p:cNvSpPr>
          <p:nvPr/>
        </p:nvSpPr>
        <p:spPr bwMode="auto">
          <a:xfrm>
            <a:off x="5943600" y="12954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PIMPINAN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8012"/>
          </a:xfrm>
        </p:spPr>
        <p:txBody>
          <a:bodyPr>
            <a:normAutofit fontScale="90000"/>
          </a:bodyPr>
          <a:lstStyle/>
          <a:p>
            <a:r>
              <a:rPr lang="fi-FI" sz="4000" b="1"/>
              <a:t>ESELONISASI/ deselonisasi </a:t>
            </a:r>
            <a:endParaRPr lang="en-US" sz="4000" b="1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i-FI" sz="1400"/>
          </a:p>
          <a:p>
            <a:pPr>
              <a:lnSpc>
                <a:spcPct val="80000"/>
              </a:lnSpc>
            </a:pPr>
            <a:r>
              <a:rPr lang="fi-FI" sz="2400"/>
              <a:t>Eselon II A	: Direktur Utama</a:t>
            </a:r>
            <a:endParaRPr lang="sv-SE" sz="2400"/>
          </a:p>
          <a:p>
            <a:pPr>
              <a:lnSpc>
                <a:spcPct val="80000"/>
              </a:lnSpc>
            </a:pPr>
            <a:r>
              <a:rPr lang="sv-SE" sz="2400"/>
              <a:t>Eselon II B	: Direktur </a:t>
            </a:r>
          </a:p>
          <a:p>
            <a:pPr>
              <a:lnSpc>
                <a:spcPct val="80000"/>
              </a:lnSpc>
            </a:pPr>
            <a:r>
              <a:rPr lang="sv-SE" sz="2400"/>
              <a:t>Setara Eselon III A	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sz="2400"/>
              <a:t>      - Komite Klinik</a:t>
            </a: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Komite Pengkajian RS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Komite Etik dan Hukum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Komite Pelayanan Unggulan 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Satuan Pemeriksaan Intern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Kepala SMF</a:t>
            </a:r>
          </a:p>
          <a:p>
            <a:pPr>
              <a:lnSpc>
                <a:spcPct val="80000"/>
              </a:lnSpc>
            </a:pPr>
            <a:r>
              <a:rPr lang="en-US" sz="2400"/>
              <a:t>Eselon III A	: 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      -   Kepala Bidang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Kepala Bagian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Manajer Instalasi</a:t>
            </a:r>
          </a:p>
          <a:p>
            <a:pPr>
              <a:lnSpc>
                <a:spcPct val="80000"/>
              </a:lnSpc>
            </a:pPr>
            <a:endParaRPr lang="sv-SE" sz="2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114800" y="4419600"/>
            <a:ext cx="3429000" cy="2057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Eselon IV A	: 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        -  Kepala Sub Bagian</a:t>
            </a:r>
          </a:p>
          <a:p>
            <a:pPr lvl="1" algn="ctr" eaLnBrk="1" hangingPunct="1"/>
            <a:r>
              <a:rPr lang="en-US" sz="2400">
                <a:latin typeface="Times New Roman" pitchFamily="18" charset="0"/>
              </a:rPr>
              <a:t>-  Kepala Seksi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1812"/>
          </a:xfrm>
        </p:spPr>
        <p:txBody>
          <a:bodyPr>
            <a:normAutofit fontScale="90000"/>
          </a:bodyPr>
          <a:lstStyle/>
          <a:p>
            <a:r>
              <a:rPr lang="en-US" sz="4000"/>
              <a:t>SUSUNAN ORGANISASI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610600" cy="5257800"/>
          </a:xfrm>
          <a:ln>
            <a:solidFill>
              <a:srgbClr val="00FF99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40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Dewan Pengawas</a:t>
            </a:r>
          </a:p>
          <a:p>
            <a:pPr>
              <a:lnSpc>
                <a:spcPct val="90000"/>
              </a:lnSpc>
            </a:pPr>
            <a:r>
              <a:rPr lang="de-DE" sz="240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Direksi, yang terdiri atas :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Direktur Utama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Direktur  Medik dan Keperawatan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Direktur Umum , SDM dan Diklat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Direktur  Keuangan</a:t>
            </a:r>
          </a:p>
          <a:p>
            <a:pPr>
              <a:lnSpc>
                <a:spcPct val="90000"/>
              </a:lnSpc>
            </a:pPr>
            <a:r>
              <a:rPr lang="de-DE" sz="240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Komite – Komite, yang terdiri atas :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Komite Klinik 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Komite Pelayanan Unggulan  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Komite Etika dan Hukum</a:t>
            </a:r>
          </a:p>
          <a:p>
            <a:pPr lvl="1">
              <a:lnSpc>
                <a:spcPct val="90000"/>
              </a:lnSpc>
            </a:pPr>
            <a:r>
              <a:rPr lang="de-DE" sz="2400"/>
              <a:t>Komite Pengkajian RS</a:t>
            </a:r>
            <a:endParaRPr lang="sv-SE" sz="2400"/>
          </a:p>
          <a:p>
            <a:pPr lvl="1">
              <a:lnSpc>
                <a:spcPct val="90000"/>
              </a:lnSpc>
            </a:pPr>
            <a:r>
              <a:rPr lang="sv-SE" sz="2400"/>
              <a:t>Satuan Pengawasan Intern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096000"/>
          </a:xfrm>
          <a:solidFill>
            <a:schemeClr val="bg1"/>
          </a:solidFill>
          <a:ln>
            <a:solidFill>
              <a:srgbClr val="00FF99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sz="28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Staf Medik Fungsional</a:t>
            </a:r>
            <a:endParaRPr lang="es-ES_tradnl" sz="2800" dirty="0">
              <a:solidFill>
                <a:srgbClr val="00FF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s-ES_tradnl" sz="28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Tenaga</a:t>
            </a:r>
            <a:r>
              <a:rPr lang="es-ES_tradnl" sz="28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28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Keperawatan</a:t>
            </a:r>
            <a:r>
              <a:rPr lang="es-ES_tradnl" sz="28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28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Fungsional</a:t>
            </a:r>
            <a:r>
              <a:rPr lang="es-ES_tradnl" sz="28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es-ES_tradnl" sz="28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Tenaga</a:t>
            </a:r>
            <a:r>
              <a:rPr lang="es-ES_tradnl" sz="28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28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Penunjang</a:t>
            </a:r>
            <a:r>
              <a:rPr lang="es-ES_tradnl" sz="28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s-ES_tradnl" sz="28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Fungsional</a:t>
            </a:r>
            <a:r>
              <a:rPr lang="es-ES_tradnl" sz="28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dan </a:t>
            </a:r>
            <a:r>
              <a:rPr lang="es-ES_tradnl" sz="28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Tenaga</a:t>
            </a:r>
            <a:r>
              <a:rPr lang="es-ES_tradnl" sz="28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Non </a:t>
            </a:r>
            <a:r>
              <a:rPr lang="es-ES_tradnl" sz="28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Medis</a:t>
            </a:r>
            <a:r>
              <a:rPr lang="es-ES_tradnl" sz="28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endParaRPr lang="en-US" sz="2800" dirty="0">
              <a:solidFill>
                <a:srgbClr val="00FF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Instalasi</a:t>
            </a:r>
            <a:r>
              <a:rPr lang="en-US" sz="28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, yang </a:t>
            </a:r>
            <a:r>
              <a:rPr lang="en-US" sz="28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terdiri</a:t>
            </a:r>
            <a:r>
              <a:rPr lang="en-US" sz="28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28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dari</a:t>
            </a:r>
            <a:r>
              <a:rPr lang="en-US" sz="28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: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Instalasi</a:t>
            </a:r>
            <a:r>
              <a:rPr lang="en-US" sz="2400" dirty="0"/>
              <a:t>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Instalasi</a:t>
            </a:r>
            <a:r>
              <a:rPr lang="en-US" sz="2400" dirty="0"/>
              <a:t> </a:t>
            </a:r>
            <a:r>
              <a:rPr lang="en-US" sz="2400" dirty="0" err="1"/>
              <a:t>pendukung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err="1"/>
              <a:t>Bagian</a:t>
            </a:r>
            <a:r>
              <a:rPr lang="en-US" sz="2800" dirty="0"/>
              <a:t>/ </a:t>
            </a:r>
            <a:r>
              <a:rPr lang="en-US" sz="2800" dirty="0" err="1"/>
              <a:t>Bidang</a:t>
            </a:r>
            <a:r>
              <a:rPr lang="en-US" sz="2800" dirty="0"/>
              <a:t> :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Bagian</a:t>
            </a:r>
            <a:r>
              <a:rPr lang="en-US" sz="2400" dirty="0"/>
              <a:t> SDM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Diklat</a:t>
            </a: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Mutu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Akuntansi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STRUKTUR ORGANISASI DAN </a:t>
            </a:r>
            <a:br>
              <a:rPr lang="id-ID" dirty="0" smtClean="0"/>
            </a:br>
            <a:r>
              <a:rPr lang="id-ID" dirty="0" smtClean="0"/>
              <a:t>TATA KERJA (SOTK)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572560" cy="5214974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DIJELASKAN :</a:t>
            </a:r>
          </a:p>
          <a:p>
            <a:pPr lvl="1"/>
            <a:r>
              <a:rPr lang="id-ID" sz="2400" dirty="0" smtClean="0">
                <a:solidFill>
                  <a:srgbClr val="66FFCC"/>
                </a:solidFill>
              </a:rPr>
              <a:t>VISI, MISI, TUJUAN </a:t>
            </a:r>
          </a:p>
          <a:p>
            <a:pPr lvl="1"/>
            <a:r>
              <a:rPr lang="id-ID" sz="2400" dirty="0" smtClean="0">
                <a:solidFill>
                  <a:srgbClr val="66FFCC"/>
                </a:solidFill>
              </a:rPr>
              <a:t>PERAN DAN FUNGSI</a:t>
            </a:r>
          </a:p>
          <a:p>
            <a:pPr lvl="1"/>
            <a:r>
              <a:rPr lang="id-ID" sz="2400" dirty="0" smtClean="0">
                <a:solidFill>
                  <a:srgbClr val="66FFCC"/>
                </a:solidFill>
              </a:rPr>
              <a:t>KEUNGGULAN  RS</a:t>
            </a:r>
          </a:p>
          <a:p>
            <a:pPr lvl="1"/>
            <a:r>
              <a:rPr lang="id-ID" sz="2400" dirty="0" smtClean="0">
                <a:solidFill>
                  <a:srgbClr val="66FFCC"/>
                </a:solidFill>
              </a:rPr>
              <a:t>JENIS JABATAN SESUAI STRUKTUR </a:t>
            </a:r>
          </a:p>
          <a:p>
            <a:pPr lvl="1"/>
            <a:r>
              <a:rPr lang="id-ID" sz="2400" dirty="0" smtClean="0">
                <a:solidFill>
                  <a:srgbClr val="66FFCC"/>
                </a:solidFill>
              </a:rPr>
              <a:t>MASING- MASING JABATAN ( STRUKTURAL, NON STRUKTURAL/ INSTALASI ) DIJELASKAN :</a:t>
            </a:r>
          </a:p>
          <a:p>
            <a:pPr lvl="2"/>
            <a:r>
              <a:rPr lang="id-ID" dirty="0" smtClean="0"/>
              <a:t>NAMA JABATAN</a:t>
            </a:r>
          </a:p>
          <a:p>
            <a:pPr lvl="2"/>
            <a:r>
              <a:rPr lang="id-ID" dirty="0" smtClean="0"/>
              <a:t>TUGAS POKOK </a:t>
            </a:r>
          </a:p>
          <a:p>
            <a:pPr lvl="2"/>
            <a:r>
              <a:rPr lang="id-ID" dirty="0" smtClean="0"/>
              <a:t>KEDUDUKAN DALAM STRUKTUR ( ATASAN, MEMBAWAHKAN SIAPA, KOORDINASI DENGAN SIAPA )</a:t>
            </a:r>
          </a:p>
          <a:p>
            <a:pPr lvl="2"/>
            <a:r>
              <a:rPr lang="id-ID" dirty="0" smtClean="0"/>
              <a:t> MAKSIMAL  KABID/KASIE/ MANAJER DIBAWAHNYA BERAPA</a:t>
            </a:r>
          </a:p>
          <a:p>
            <a:pPr lvl="1"/>
            <a:r>
              <a:rPr lang="id-ID" dirty="0" smtClean="0">
                <a:solidFill>
                  <a:srgbClr val="66FFCC"/>
                </a:solidFill>
              </a:rPr>
              <a:t>SETIAP UNIT KERJA  </a:t>
            </a:r>
            <a:r>
              <a:rPr lang="id-ID" dirty="0" smtClean="0"/>
              <a:t>: RAPAT ,  RAPAT KOORDINASI, PERENCANAAN UNIT  KERJA, EVALUASI KINERJA, LAPORAN, </a:t>
            </a:r>
          </a:p>
          <a:p>
            <a:pPr lvl="2"/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786842" cy="1212174"/>
          </a:xfrm>
        </p:spPr>
        <p:txBody>
          <a:bodyPr>
            <a:normAutofit fontScale="90000"/>
          </a:bodyPr>
          <a:lstStyle/>
          <a:p>
            <a:r>
              <a:rPr lang="de-DE" sz="4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Pola pengembangan </a:t>
            </a:r>
            <a:r>
              <a:rPr lang="de-DE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id-ID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RS</a:t>
            </a:r>
            <a:endParaRPr lang="en-US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214422"/>
            <a:ext cx="8501122" cy="5643578"/>
          </a:xfrm>
          <a:solidFill>
            <a:schemeClr val="bg1"/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Struktur Organisasi  dan tata kerja  yang terdiri dari:</a:t>
            </a:r>
            <a:r>
              <a:rPr lang="de-DE" sz="3200" dirty="0"/>
              <a:t> </a:t>
            </a:r>
            <a:endParaRPr lang="sv-SE" sz="3200" dirty="0"/>
          </a:p>
          <a:p>
            <a:pPr>
              <a:lnSpc>
                <a:spcPct val="90000"/>
              </a:lnSpc>
            </a:pPr>
            <a:r>
              <a:rPr lang="sv-SE" sz="32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Pejabat Struktural  / manajerial</a:t>
            </a:r>
            <a:r>
              <a:rPr lang="sv-SE" sz="3200" dirty="0"/>
              <a:t> </a:t>
            </a:r>
          </a:p>
          <a:p>
            <a:pPr lvl="1">
              <a:lnSpc>
                <a:spcPct val="90000"/>
              </a:lnSpc>
            </a:pPr>
            <a:r>
              <a:rPr lang="sv-SE" sz="3200" dirty="0"/>
              <a:t>Direksi , Satuan Pemeriksa Intern, Kepala bagian/ Kepala Bidang  </a:t>
            </a:r>
            <a:r>
              <a:rPr lang="sv-SE" sz="3200" dirty="0">
                <a:sym typeface="Wingdings" pitchFamily="2" charset="2"/>
              </a:rPr>
              <a:t></a:t>
            </a:r>
            <a:r>
              <a:rPr lang="sv-SE" sz="3200" dirty="0"/>
              <a:t> </a:t>
            </a:r>
            <a:r>
              <a:rPr lang="sv-SE" sz="3200" dirty="0">
                <a:solidFill>
                  <a:srgbClr val="FFFF00"/>
                </a:solidFill>
              </a:rPr>
              <a:t>memberikan arah  dan dukungan</a:t>
            </a:r>
            <a:r>
              <a:rPr lang="sv-SE" sz="3200" dirty="0"/>
              <a:t>  </a:t>
            </a:r>
            <a:r>
              <a:rPr lang="sv-SE" sz="3200" dirty="0">
                <a:sym typeface="Wingdings" pitchFamily="2" charset="2"/>
              </a:rPr>
              <a:t> mencapai </a:t>
            </a:r>
            <a:r>
              <a:rPr lang="sv-SE" sz="3200" dirty="0"/>
              <a:t> visi melalui pelaksanaan misi. </a:t>
            </a:r>
          </a:p>
          <a:p>
            <a:pPr>
              <a:lnSpc>
                <a:spcPct val="90000"/>
              </a:lnSpc>
            </a:pPr>
            <a:r>
              <a:rPr lang="sv-SE" sz="32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Pejabat Profesional/ manajerial  Instalasi </a:t>
            </a:r>
          </a:p>
          <a:p>
            <a:pPr lvl="1">
              <a:lnSpc>
                <a:spcPct val="90000"/>
              </a:lnSpc>
            </a:pPr>
            <a:r>
              <a:rPr lang="sv-SE" sz="3200" dirty="0"/>
              <a:t>Komite- komite, Staf Medik Fungsional dan Instalasi </a:t>
            </a:r>
            <a:r>
              <a:rPr lang="sv-SE" sz="3200" dirty="0">
                <a:sym typeface="Wingdings" pitchFamily="2" charset="2"/>
              </a:rPr>
              <a:t> </a:t>
            </a:r>
            <a:r>
              <a:rPr lang="sv-SE" sz="3200" dirty="0"/>
              <a:t>  </a:t>
            </a:r>
            <a:r>
              <a:rPr lang="sv-SE" sz="3200" dirty="0">
                <a:solidFill>
                  <a:srgbClr val="FFFF00"/>
                </a:solidFill>
              </a:rPr>
              <a:t>tugas melaksanakan fungsi RS dalam pelayanan, pendidikan dan penelitian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01122" cy="1212174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dirty="0" smtClean="0">
                <a:latin typeface="Arial" pitchFamily="34" charset="0"/>
                <a:cs typeface="Arial" pitchFamily="34" charset="0"/>
              </a:rPr>
              <a:t>Perpres N0.77 th 2015 pedoman oragnisasi RS</a:t>
            </a:r>
            <a:br>
              <a:rPr lang="id-ID" sz="3200" dirty="0" smtClean="0">
                <a:latin typeface="Arial" pitchFamily="34" charset="0"/>
                <a:cs typeface="Arial" pitchFamily="34" charset="0"/>
              </a:rPr>
            </a:b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Direktur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RS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menyelenggarakan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: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772400" cy="4968552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lphaLcPeriod"/>
            </a:pP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fi-FI" dirty="0" smtClean="0"/>
              <a:t>Penetapan kebijakan penyelenggaraan RS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sv-SE" dirty="0" smtClean="0"/>
              <a:t>Penyelenggaraan tugas dan fungsi RS;</a:t>
            </a:r>
          </a:p>
          <a:p>
            <a:pPr marL="582930" indent="-514350">
              <a:buFont typeface="+mj-lt"/>
              <a:buAutoNum type="alphaLcPeriod"/>
            </a:pPr>
            <a:r>
              <a:rPr lang="nl-NL" dirty="0" smtClean="0"/>
              <a:t>Pembinaan, pengawasan, dan pengendalian </a:t>
            </a:r>
            <a:r>
              <a:rPr lang="fi-FI" dirty="0" smtClean="0"/>
              <a:t>pelaksanaan tugas dan fungsi unsur organisasi;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582930" indent="-514350">
              <a:buFont typeface="+mj-lt"/>
              <a:buAutoNum type="alphaLcPeriod"/>
            </a:pPr>
            <a:r>
              <a:rPr lang="es-ES" dirty="0" err="1" smtClean="0"/>
              <a:t>Evaluasi</a:t>
            </a:r>
            <a:r>
              <a:rPr lang="es-ES" dirty="0" smtClean="0"/>
              <a:t>, </a:t>
            </a:r>
            <a:r>
              <a:rPr lang="es-ES" dirty="0" err="1" smtClean="0"/>
              <a:t>pencatatan</a:t>
            </a:r>
            <a:r>
              <a:rPr lang="es-ES" dirty="0" smtClean="0"/>
              <a:t>, dan </a:t>
            </a:r>
            <a:r>
              <a:rPr lang="es-ES" dirty="0" err="1" smtClean="0"/>
              <a:t>pelaporan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237824"/>
          </a:xfrm>
        </p:spPr>
        <p:txBody>
          <a:bodyPr/>
          <a:lstStyle/>
          <a:p>
            <a:pPr algn="ctr"/>
            <a:r>
              <a:rPr lang="en-US" sz="3200" cap="all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32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cap="all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32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cap="all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32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cap="all" dirty="0" err="1" smtClean="0">
                <a:latin typeface="Arial" pitchFamily="34" charset="0"/>
                <a:cs typeface="Arial" pitchFamily="34" charset="0"/>
              </a:rPr>
              <a:t>menyelenggarakan</a:t>
            </a:r>
            <a:r>
              <a:rPr lang="en-US" sz="32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cap="all" dirty="0" err="1" smtClean="0">
                <a:latin typeface="Arial" pitchFamily="34" charset="0"/>
                <a:cs typeface="Arial" pitchFamily="34" charset="0"/>
              </a:rPr>
              <a:t>fungsi</a:t>
            </a:r>
            <a:endParaRPr lang="en-US" sz="3200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12776"/>
            <a:ext cx="7787208" cy="4942784"/>
          </a:xfrm>
        </p:spPr>
        <p:txBody>
          <a:bodyPr>
            <a:normAutofit lnSpcReduction="10000"/>
          </a:bodyPr>
          <a:lstStyle/>
          <a:p>
            <a:pPr marL="582930" indent="-514350">
              <a:buFont typeface="+mj-lt"/>
              <a:buAutoNum type="alphaLcPeriod"/>
            </a:pP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fi-FI" dirty="0" smtClean="0"/>
              <a:t>koordinasi dan pelaksanaan pelayanan medis;</a:t>
            </a:r>
          </a:p>
          <a:p>
            <a:pPr marL="582930" indent="-514350">
              <a:buFont typeface="+mj-lt"/>
              <a:buAutoNum type="alphaLcPeriod"/>
            </a:pPr>
            <a:r>
              <a:rPr lang="fi-FI" dirty="0" smtClean="0"/>
              <a:t>pelaksanaan kendali mutu, kendali biaya, dan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medis;dan</a:t>
            </a:r>
            <a:endParaRPr lang="en-US" dirty="0" smtClean="0"/>
          </a:p>
          <a:p>
            <a:pPr marL="582930" indent="-514350">
              <a:buFont typeface="+mj-lt"/>
              <a:buAutoNum type="alphaLcPeriod"/>
            </a:pPr>
            <a:r>
              <a:rPr lang="fi-FI" dirty="0" smtClean="0"/>
              <a:t>pemantauan dan evaluasi pelayanan medis.</a:t>
            </a:r>
          </a:p>
          <a:p>
            <a:pPr marL="582930" indent="-514350">
              <a:buNone/>
            </a:pPr>
            <a:endParaRPr lang="en-US" dirty="0" smtClean="0">
              <a:solidFill>
                <a:srgbClr val="00FFFF"/>
              </a:solidFill>
            </a:endParaRPr>
          </a:p>
          <a:p>
            <a:pPr marL="582930" indent="-514350">
              <a:buNone/>
            </a:pPr>
            <a:r>
              <a:rPr lang="en-US" dirty="0" err="1" smtClean="0">
                <a:solidFill>
                  <a:srgbClr val="00FFFF"/>
                </a:solidFill>
              </a:rPr>
              <a:t>Unsur</a:t>
            </a:r>
            <a:r>
              <a:rPr lang="en-US" dirty="0" smtClean="0">
                <a:solidFill>
                  <a:srgbClr val="00FFFF"/>
                </a:solidFill>
              </a:rPr>
              <a:t> </a:t>
            </a:r>
            <a:r>
              <a:rPr lang="en-US" dirty="0" err="1" smtClean="0">
                <a:solidFill>
                  <a:srgbClr val="00FFFF"/>
                </a:solidFill>
              </a:rPr>
              <a:t>pelayanan</a:t>
            </a:r>
            <a:r>
              <a:rPr lang="en-US" dirty="0" smtClean="0">
                <a:solidFill>
                  <a:srgbClr val="00FFFF"/>
                </a:solidFill>
              </a:rPr>
              <a:t> </a:t>
            </a:r>
            <a:r>
              <a:rPr lang="en-US" b="1" dirty="0" err="1" smtClean="0">
                <a:solidFill>
                  <a:srgbClr val="00FFFF"/>
                </a:solidFill>
              </a:rPr>
              <a:t>medis</a:t>
            </a:r>
            <a:r>
              <a:rPr lang="en-US" b="1" dirty="0" smtClean="0">
                <a:solidFill>
                  <a:srgbClr val="00FFFF"/>
                </a:solidFill>
              </a:rPr>
              <a:t> </a:t>
            </a:r>
            <a:r>
              <a:rPr lang="fi-FI" dirty="0" smtClean="0">
                <a:solidFill>
                  <a:srgbClr val="00FFFF"/>
                </a:solidFill>
              </a:rPr>
              <a:t>meliputi  : pelayanan rawat jalan,</a:t>
            </a:r>
            <a:r>
              <a:rPr lang="nl-NL" dirty="0" smtClean="0">
                <a:solidFill>
                  <a:srgbClr val="00FFFF"/>
                </a:solidFill>
              </a:rPr>
              <a:t>rawat inap, dan gawat darurat.</a:t>
            </a:r>
            <a:endParaRPr lang="en-US" dirty="0">
              <a:solidFill>
                <a:srgbClr val="00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77814"/>
            <a:ext cx="8258204" cy="12223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PRIORITAS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smtClean="0"/>
              <a:t>Prima</a:t>
            </a:r>
            <a:r>
              <a:rPr lang="id-ID" dirty="0" smtClean="0"/>
              <a:t> dan Keselamatan pasien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1406" y="1785926"/>
            <a:ext cx="8929718" cy="5072074"/>
          </a:xfrm>
          <a:solidFill>
            <a:schemeClr val="bg1"/>
          </a:solidFill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/>
              <a:t>WHO :   </a:t>
            </a:r>
            <a:r>
              <a:rPr lang="en-US" b="1" dirty="0" smtClean="0"/>
              <a:t>Equity      </a:t>
            </a:r>
            <a:r>
              <a:rPr lang="en-US" b="1" dirty="0"/>
              <a:t>= </a:t>
            </a:r>
            <a:r>
              <a:rPr lang="en-US" b="1" dirty="0" err="1"/>
              <a:t>Keterjangkauan</a:t>
            </a:r>
            <a:endParaRPr lang="en-US" b="1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/>
              <a:t>                 </a:t>
            </a:r>
            <a:r>
              <a:rPr lang="en-US" b="1" dirty="0" err="1"/>
              <a:t>Eficiency</a:t>
            </a:r>
            <a:r>
              <a:rPr lang="en-US" b="1" dirty="0"/>
              <a:t>  = </a:t>
            </a:r>
            <a:r>
              <a:rPr lang="en-US" b="1" dirty="0" err="1"/>
              <a:t>Efisiensi</a:t>
            </a:r>
            <a:endParaRPr lang="en-US" b="1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/>
              <a:t>                 Quality     = </a:t>
            </a:r>
            <a:r>
              <a:rPr lang="en-US" b="1" dirty="0" err="1" smtClean="0"/>
              <a:t>Mutu</a:t>
            </a:r>
            <a:endParaRPr lang="id-ID" b="1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id-ID" b="1" dirty="0" smtClean="0"/>
              <a:t>		     Patient Safety = keselamatan pasien	</a:t>
            </a:r>
            <a:endParaRPr lang="en-US" b="1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b="1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/>
              <a:t>LAYANAN PUBLIK :</a:t>
            </a:r>
          </a:p>
          <a:p>
            <a:pPr marL="609600" indent="-609600" algn="ctr">
              <a:lnSpc>
                <a:spcPct val="90000"/>
              </a:lnSpc>
            </a:pPr>
            <a:r>
              <a:rPr lang="en-US" b="1" dirty="0" smtClean="0"/>
              <a:t>TRANSPARANSI</a:t>
            </a:r>
            <a:endParaRPr lang="id-ID" b="1" dirty="0" smtClean="0"/>
          </a:p>
          <a:p>
            <a:pPr marL="609600" indent="-609600" algn="ctr">
              <a:lnSpc>
                <a:spcPct val="90000"/>
              </a:lnSpc>
            </a:pPr>
            <a:r>
              <a:rPr lang="en-US" b="1" dirty="0" smtClean="0"/>
              <a:t> AKUNTABILITAS</a:t>
            </a:r>
            <a:endParaRPr lang="id-ID" b="1" dirty="0" smtClean="0"/>
          </a:p>
          <a:p>
            <a:pPr marL="609600" indent="-609600" algn="ctr">
              <a:lnSpc>
                <a:spcPct val="90000"/>
              </a:lnSpc>
            </a:pPr>
            <a:r>
              <a:rPr lang="en-US" b="1" dirty="0" smtClean="0"/>
              <a:t> </a:t>
            </a:r>
            <a:r>
              <a:rPr lang="en-US" b="1" dirty="0"/>
              <a:t>TANGGAP TEPAT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keperawatan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dipimpin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direktur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wakil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direktur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kepala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manajer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8280920" cy="436672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lphaLcPeriod"/>
            </a:pP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pel</a:t>
            </a:r>
            <a:r>
              <a:rPr lang="en-US" dirty="0" smtClean="0"/>
              <a:t>. </a:t>
            </a:r>
            <a:r>
              <a:rPr lang="en-US" dirty="0" err="1" smtClean="0"/>
              <a:t>Keperawatan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fi-FI" dirty="0" smtClean="0"/>
              <a:t>Koordinasi dan pelaksanaan pel. </a:t>
            </a:r>
            <a:r>
              <a:rPr lang="en-US" dirty="0" err="1" smtClean="0"/>
              <a:t>keperawatan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fi-FI" dirty="0" smtClean="0"/>
              <a:t>pelaksanaan kendali mutu, kendali biaya, dan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582930" indent="-514350">
              <a:buFont typeface="+mj-lt"/>
              <a:buAutoNum type="alphaLcPeriod"/>
            </a:pPr>
            <a:r>
              <a:rPr lang="fi-FI" dirty="0" smtClean="0"/>
              <a:t>pemantauan dan evaluasi pelayanan keperawatan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44408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penunjang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medis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dipimpin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direktur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wakil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direktur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kepala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800" cap="all" dirty="0" smtClean="0">
                <a:latin typeface="Arial" pitchFamily="34" charset="0"/>
                <a:cs typeface="Arial" pitchFamily="34" charset="0"/>
              </a:rPr>
            </a:b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cap="all" dirty="0" err="1" smtClean="0">
                <a:latin typeface="Arial" pitchFamily="34" charset="0"/>
                <a:cs typeface="Arial" pitchFamily="34" charset="0"/>
              </a:rPr>
              <a:t>manajer</a:t>
            </a:r>
            <a:r>
              <a:rPr lang="en-US" sz="2800" cap="all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lphaLcPeriod"/>
            </a:pP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fi-FI" dirty="0" smtClean="0"/>
              <a:t>koordinasi dan pelaksanaan pelayanan penunjang </a:t>
            </a:r>
            <a:r>
              <a:rPr lang="en-US" dirty="0" err="1" smtClean="0"/>
              <a:t>medis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fi-FI" dirty="0" smtClean="0"/>
              <a:t>pelaksanaan kendali mutu, kendali biaya, dan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nl-NL" dirty="0" smtClean="0"/>
              <a:t>pengelolaan rekam medis; dan</a:t>
            </a:r>
          </a:p>
          <a:p>
            <a:pPr marL="582930" indent="-514350">
              <a:buFont typeface="+mj-lt"/>
              <a:buAutoNum type="alphaLcPeriod"/>
            </a:pP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3589656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RS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non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Kepala</a:t>
            </a:r>
            <a:r>
              <a:rPr lang="en-US" dirty="0" smtClean="0"/>
              <a:t> RS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 RS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sv-SE" dirty="0" smtClean="0"/>
              <a:t>masuk dalam unsur pelayanan penunjang medis dan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non </a:t>
            </a:r>
            <a:r>
              <a:rPr lang="en-US" dirty="0" err="1" smtClean="0"/>
              <a:t>medis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90976"/>
            <a:ext cx="8147248" cy="116581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cap="all" dirty="0" smtClean="0">
                <a:latin typeface="Arial" pitchFamily="34" charset="0"/>
                <a:cs typeface="Arial" pitchFamily="34" charset="0"/>
              </a:rPr>
              <a:t>Unsur adm. umum dan keuangan </a:t>
            </a:r>
            <a:r>
              <a:rPr lang="en-US" sz="2400" cap="all" dirty="0" err="1" smtClean="0">
                <a:latin typeface="Arial" pitchFamily="34" charset="0"/>
                <a:cs typeface="Arial" pitchFamily="34" charset="0"/>
              </a:rPr>
              <a:t>dipimpin</a:t>
            </a:r>
            <a:r>
              <a:rPr lang="en-US" sz="24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cap="all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cap="all" dirty="0" err="1" smtClean="0">
                <a:latin typeface="Arial" pitchFamily="34" charset="0"/>
                <a:cs typeface="Arial" pitchFamily="34" charset="0"/>
              </a:rPr>
              <a:t>direktur</a:t>
            </a:r>
            <a:r>
              <a:rPr lang="en-US" sz="2400" cap="al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cap="all" dirty="0" err="1" smtClean="0">
                <a:latin typeface="Arial" pitchFamily="34" charset="0"/>
                <a:cs typeface="Arial" pitchFamily="34" charset="0"/>
              </a:rPr>
              <a:t>wakil</a:t>
            </a:r>
            <a:r>
              <a:rPr lang="en-US" sz="24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cap="all" dirty="0" err="1" smtClean="0">
                <a:latin typeface="Arial" pitchFamily="34" charset="0"/>
                <a:cs typeface="Arial" pitchFamily="34" charset="0"/>
              </a:rPr>
              <a:t>direktur</a:t>
            </a:r>
            <a:r>
              <a:rPr lang="en-US" sz="2400" cap="al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cap="all" dirty="0" err="1" smtClean="0">
                <a:latin typeface="Arial" pitchFamily="34" charset="0"/>
                <a:cs typeface="Arial" pitchFamily="34" charset="0"/>
              </a:rPr>
              <a:t>kepala</a:t>
            </a:r>
            <a:r>
              <a:rPr lang="en-US" sz="24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cap="all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sz="2400" cap="al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cap="all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cap="all" dirty="0" err="1" smtClean="0">
                <a:latin typeface="Arial" pitchFamily="34" charset="0"/>
                <a:cs typeface="Arial" pitchFamily="34" charset="0"/>
              </a:rPr>
              <a:t>manajer</a:t>
            </a:r>
            <a:r>
              <a:rPr lang="en-US" sz="2400" cap="all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cap="all" dirty="0" err="1" smtClean="0"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24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cap="all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2400" cap="all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cap="all" dirty="0" err="1" smtClean="0"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2400" cap="all" dirty="0" smtClean="0">
                <a:latin typeface="Arial" pitchFamily="34" charset="0"/>
                <a:cs typeface="Arial" pitchFamily="34" charset="0"/>
              </a:rPr>
              <a:t> : </a:t>
            </a:r>
            <a:endParaRPr lang="en-US" sz="2400" cap="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468052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582930" indent="-514350">
              <a:buFont typeface="+mj-lt"/>
              <a:buAutoNum type="alphaLcPeriod"/>
            </a:pPr>
            <a:r>
              <a:rPr lang="en-US" dirty="0" err="1" smtClean="0"/>
              <a:t>Ketatausahaan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en-US" dirty="0" err="1" smtClean="0"/>
              <a:t>Kerumahtanggaan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fi-FI" dirty="0" smtClean="0"/>
              <a:t>Pelayanan hukum dan kemitraan;</a:t>
            </a:r>
          </a:p>
          <a:p>
            <a:pPr marL="582930" indent="-514350">
              <a:buFont typeface="+mj-lt"/>
              <a:buAutoNum type="alphaLcPeriod"/>
            </a:pPr>
            <a:r>
              <a:rPr lang="en-US" dirty="0" err="1" smtClean="0"/>
              <a:t>Pemasaran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en-US" dirty="0" err="1" smtClean="0"/>
              <a:t>Kehumasan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es-ES" dirty="0" err="1" smtClean="0"/>
              <a:t>Pencatatan</a:t>
            </a:r>
            <a:r>
              <a:rPr lang="es-ES" dirty="0" smtClean="0"/>
              <a:t>, </a:t>
            </a:r>
            <a:r>
              <a:rPr lang="es-ES" dirty="0" err="1" smtClean="0"/>
              <a:t>pelaporan</a:t>
            </a:r>
            <a:r>
              <a:rPr lang="es-ES" dirty="0" smtClean="0"/>
              <a:t>, dan </a:t>
            </a:r>
            <a:r>
              <a:rPr lang="es-ES" dirty="0" err="1" smtClean="0"/>
              <a:t>evaluasi</a:t>
            </a:r>
            <a:r>
              <a:rPr lang="es-E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;</a:t>
            </a:r>
          </a:p>
          <a:p>
            <a:pPr marL="582930" indent="-514350">
              <a:buFont typeface="+mj-lt"/>
              <a:buAutoNum type="alphaLcPeriod"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pPr marL="582930" indent="-514350">
              <a:buFont typeface="+mj-lt"/>
              <a:buAutoNum type="alphaLcPeriod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75240" cy="1165816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unsur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umum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keuangan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menyelenggarakan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2653552"/>
          </a:xfrm>
          <a:ln>
            <a:solidFill>
              <a:srgbClr val="FFFF00"/>
            </a:solidFill>
          </a:ln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nl-NL" dirty="0" smtClean="0"/>
              <a:t>b. perbendaharaan dan mobilisasi dana; </a:t>
            </a:r>
          </a:p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akuntansi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KOMITE MEDIS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258000" cy="3517648"/>
          </a:xfrm>
          <a:ln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kelola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(good clinical governance).</a:t>
            </a:r>
          </a:p>
          <a:p>
            <a:r>
              <a:rPr lang="en-US" dirty="0" err="1" smtClean="0"/>
              <a:t>Komite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RS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 RS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612680"/>
          </a:xfrm>
        </p:spPr>
        <p:txBody>
          <a:bodyPr/>
          <a:lstStyle/>
          <a:p>
            <a:r>
              <a:rPr lang="en-US" sz="3200" dirty="0" smtClean="0"/>
              <a:t>TUGAS DAN FUNGSI KOMITE MEDIS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764704"/>
            <a:ext cx="8132440" cy="6093296"/>
          </a:xfrm>
        </p:spPr>
        <p:txBody>
          <a:bodyPr>
            <a:normAutofit fontScale="77500" lnSpcReduction="20000"/>
          </a:bodyPr>
          <a:lstStyle/>
          <a:p>
            <a:r>
              <a:rPr lang="en-US" sz="2400" dirty="0" smtClean="0">
                <a:solidFill>
                  <a:srgbClr val="00FFFF"/>
                </a:solidFill>
              </a:rPr>
              <a:t>TUGAS</a:t>
            </a:r>
            <a:r>
              <a:rPr lang="en-US" sz="2400" dirty="0" smtClean="0"/>
              <a:t>  :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profesionalisme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medis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:</a:t>
            </a:r>
          </a:p>
          <a:p>
            <a:pPr marL="582930" indent="-514350">
              <a:spcBef>
                <a:spcPts val="0"/>
              </a:spcBef>
              <a:buFont typeface="+mj-lt"/>
              <a:buAutoNum type="alphaLcPeriod"/>
            </a:pP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kredensial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medis</a:t>
            </a:r>
            <a:endParaRPr lang="en-US" sz="2400" dirty="0" smtClean="0"/>
          </a:p>
          <a:p>
            <a:pPr marL="582930" indent="-514350">
              <a:spcBef>
                <a:spcPts val="0"/>
              </a:spcBef>
              <a:buFont typeface="+mj-lt"/>
              <a:buAutoNum type="alphaLcPeriod"/>
            </a:pPr>
            <a:r>
              <a:rPr lang="en-US" sz="2400" dirty="0" smtClean="0"/>
              <a:t>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medis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RS;</a:t>
            </a:r>
          </a:p>
          <a:p>
            <a:pPr marL="582930" indent="-514350">
              <a:spcBef>
                <a:spcPts val="0"/>
              </a:spcBef>
              <a:buFont typeface="+mj-lt"/>
              <a:buAutoNum type="alphaLcPeriod"/>
            </a:pPr>
            <a:r>
              <a:rPr lang="es-ES" sz="2400" dirty="0" err="1" smtClean="0"/>
              <a:t>memelihara</a:t>
            </a:r>
            <a:r>
              <a:rPr lang="es-ES" sz="2400" dirty="0" smtClean="0"/>
              <a:t> </a:t>
            </a:r>
            <a:r>
              <a:rPr lang="es-ES" sz="2400" dirty="0" err="1" smtClean="0"/>
              <a:t>mutu</a:t>
            </a:r>
            <a:r>
              <a:rPr lang="es-ES" sz="2400" dirty="0" smtClean="0"/>
              <a:t> </a:t>
            </a:r>
            <a:r>
              <a:rPr lang="es-ES" sz="2400" dirty="0" err="1" smtClean="0"/>
              <a:t>profesi</a:t>
            </a:r>
            <a:r>
              <a:rPr lang="es-ES" sz="2400" dirty="0" smtClean="0"/>
              <a:t> </a:t>
            </a:r>
            <a:r>
              <a:rPr lang="es-ES" sz="2400" dirty="0" err="1" smtClean="0"/>
              <a:t>staf</a:t>
            </a:r>
            <a:r>
              <a:rPr lang="es-ES" sz="2400" dirty="0" smtClean="0"/>
              <a:t> </a:t>
            </a:r>
            <a:r>
              <a:rPr lang="es-ES" sz="2400" dirty="0" err="1" smtClean="0"/>
              <a:t>medis</a:t>
            </a:r>
            <a:r>
              <a:rPr lang="es-ES" sz="2400" dirty="0" smtClean="0"/>
              <a:t>; dan</a:t>
            </a:r>
          </a:p>
          <a:p>
            <a:pPr marL="582930" indent="-514350">
              <a:spcBef>
                <a:spcPts val="0"/>
              </a:spcBef>
              <a:buFont typeface="+mj-lt"/>
              <a:buAutoNum type="alphaLcPeriod"/>
            </a:pPr>
            <a:r>
              <a:rPr lang="sv-SE" sz="2400" dirty="0" smtClean="0"/>
              <a:t>menjaga disiplin, etika, dan perilaku profesi staf </a:t>
            </a:r>
            <a:r>
              <a:rPr lang="en-US" sz="2400" dirty="0" err="1" smtClean="0"/>
              <a:t>medis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solidFill>
                  <a:srgbClr val="00FFFF"/>
                </a:solidFill>
              </a:rPr>
              <a:t>FUNGSI :</a:t>
            </a:r>
          </a:p>
          <a:p>
            <a:pPr marL="525780" indent="-457200">
              <a:buFont typeface="+mj-lt"/>
              <a:buAutoNum type="alphaLcPeriod"/>
            </a:pPr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pengkompilasian</a:t>
            </a:r>
            <a:r>
              <a:rPr lang="en-US" sz="2400" dirty="0" smtClean="0"/>
              <a:t>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kewenangan</a:t>
            </a:r>
            <a:r>
              <a:rPr lang="en-US" sz="2400" dirty="0" smtClean="0"/>
              <a:t> </a:t>
            </a:r>
            <a:r>
              <a:rPr lang="en-US" sz="2400" dirty="0" err="1" smtClean="0"/>
              <a:t>klinis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medis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norma</a:t>
            </a:r>
            <a:r>
              <a:rPr lang="en-US" sz="2400" dirty="0" smtClean="0"/>
              <a:t> </a:t>
            </a:r>
            <a:r>
              <a:rPr lang="en-US" sz="2400" dirty="0" err="1" smtClean="0"/>
              <a:t>keprofesian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;</a:t>
            </a:r>
          </a:p>
          <a:p>
            <a:pPr marL="525780" indent="-457200">
              <a:buFont typeface="+mj-lt"/>
              <a:buAutoNum type="alphaLcPeriod"/>
            </a:pPr>
            <a:r>
              <a:rPr lang="fi-FI" sz="2400" dirty="0" smtClean="0"/>
              <a:t>Penyelenggaraan pemeriksaan dan pengkajian </a:t>
            </a:r>
            <a:r>
              <a:rPr lang="sv-SE" sz="2400" dirty="0" smtClean="0"/>
              <a:t>kompetensi, kesehatan fisik dan mental, perilaku,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etika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</a:t>
            </a:r>
            <a:r>
              <a:rPr lang="en-US" sz="2400" dirty="0" smtClean="0"/>
              <a:t>;</a:t>
            </a:r>
          </a:p>
          <a:p>
            <a:pPr marL="525780" indent="-457200">
              <a:buFont typeface="+mj-lt"/>
              <a:buAutoNum type="alphaLcPeriod"/>
            </a:pPr>
            <a:r>
              <a:rPr lang="it-IT" sz="2400" dirty="0" smtClean="0"/>
              <a:t>evaluasi data pendidikan profesional kedokteran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kedokteran</a:t>
            </a:r>
            <a:r>
              <a:rPr lang="en-US" sz="2400" dirty="0" smtClean="0"/>
              <a:t> </a:t>
            </a:r>
            <a:r>
              <a:rPr lang="en-US" sz="2400" dirty="0" err="1" smtClean="0"/>
              <a:t>gigi</a:t>
            </a:r>
            <a:r>
              <a:rPr lang="en-US" sz="2400" dirty="0" smtClean="0"/>
              <a:t> </a:t>
            </a:r>
            <a:r>
              <a:rPr lang="en-US" sz="2400" dirty="0" err="1" smtClean="0"/>
              <a:t>berkelanjutan</a:t>
            </a:r>
            <a:r>
              <a:rPr lang="en-US" sz="2400" dirty="0" smtClean="0"/>
              <a:t>;</a:t>
            </a:r>
          </a:p>
          <a:p>
            <a:pPr marL="525780" indent="-457200">
              <a:buFont typeface="+mj-lt"/>
              <a:buAutoNum type="alphaLcPeriod"/>
            </a:pPr>
            <a:r>
              <a:rPr lang="en-US" sz="2400" dirty="0" err="1" smtClean="0"/>
              <a:t>wawancara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pemohon</a:t>
            </a:r>
            <a:r>
              <a:rPr lang="en-US" sz="2400" dirty="0" smtClean="0"/>
              <a:t> </a:t>
            </a:r>
            <a:r>
              <a:rPr lang="en-US" sz="2400" dirty="0" err="1" smtClean="0"/>
              <a:t>kewenangan</a:t>
            </a:r>
            <a:r>
              <a:rPr lang="en-US" sz="2400" dirty="0" smtClean="0"/>
              <a:t> </a:t>
            </a:r>
            <a:r>
              <a:rPr lang="en-US" sz="2400" dirty="0" err="1" smtClean="0"/>
              <a:t>klinis</a:t>
            </a:r>
            <a:r>
              <a:rPr lang="en-US" sz="2400" dirty="0" smtClean="0"/>
              <a:t>;</a:t>
            </a:r>
          </a:p>
          <a:p>
            <a:pPr marL="525780" indent="-457200">
              <a:buFont typeface="+mj-lt"/>
              <a:buAutoNum type="alphaLcPeriod"/>
            </a:pP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pemutusan</a:t>
            </a:r>
            <a:r>
              <a:rPr lang="en-US" sz="2400" dirty="0" smtClean="0"/>
              <a:t> </a:t>
            </a:r>
            <a:r>
              <a:rPr lang="en-US" sz="2400" dirty="0" err="1" smtClean="0"/>
              <a:t>kewenangan</a:t>
            </a:r>
            <a:r>
              <a:rPr lang="en-US" sz="2400" dirty="0" smtClean="0"/>
              <a:t> </a:t>
            </a:r>
            <a:r>
              <a:rPr lang="en-US" sz="2400" dirty="0" err="1" smtClean="0"/>
              <a:t>klinis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adekuat</a:t>
            </a:r>
            <a:r>
              <a:rPr lang="en-US" sz="2400" dirty="0" smtClean="0"/>
              <a:t>;</a:t>
            </a:r>
          </a:p>
          <a:p>
            <a:pPr marL="525780" indent="-457200">
              <a:buFont typeface="+mj-lt"/>
              <a:buAutoNum type="alphaLcPeriod"/>
            </a:pPr>
            <a:r>
              <a:rPr lang="es-ES" sz="2400" dirty="0" smtClean="0"/>
              <a:t> </a:t>
            </a:r>
            <a:r>
              <a:rPr lang="es-ES" sz="2400" dirty="0" err="1" smtClean="0"/>
              <a:t>pelaporan</a:t>
            </a:r>
            <a:r>
              <a:rPr lang="es-ES" sz="2400" dirty="0" smtClean="0"/>
              <a:t> </a:t>
            </a:r>
            <a:r>
              <a:rPr lang="es-ES" sz="2400" dirty="0" err="1" smtClean="0"/>
              <a:t>hasil</a:t>
            </a:r>
            <a:r>
              <a:rPr lang="es-ES" sz="2400" dirty="0" smtClean="0"/>
              <a:t> </a:t>
            </a:r>
            <a:r>
              <a:rPr lang="es-ES" sz="2400" dirty="0" err="1" smtClean="0"/>
              <a:t>penilaian</a:t>
            </a:r>
            <a:r>
              <a:rPr lang="es-ES" sz="2400" dirty="0" smtClean="0"/>
              <a:t> </a:t>
            </a:r>
            <a:r>
              <a:rPr lang="es-ES" sz="2400" dirty="0" err="1" smtClean="0"/>
              <a:t>kredensial</a:t>
            </a:r>
            <a:r>
              <a:rPr lang="es-ES" sz="2400" dirty="0" smtClean="0"/>
              <a:t> dan </a:t>
            </a:r>
            <a:r>
              <a:rPr lang="en-US" sz="2400" dirty="0" err="1" smtClean="0"/>
              <a:t>menyampaikan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rekomendasi</a:t>
            </a:r>
            <a:r>
              <a:rPr lang="en-US" sz="2400" dirty="0" smtClean="0"/>
              <a:t> </a:t>
            </a:r>
            <a:r>
              <a:rPr lang="en-US" sz="2400" dirty="0" err="1" smtClean="0"/>
              <a:t>kewenangan</a:t>
            </a:r>
            <a:r>
              <a:rPr lang="en-US" sz="2400" dirty="0" smtClean="0"/>
              <a:t> </a:t>
            </a:r>
            <a:r>
              <a:rPr lang="en-US" sz="2400" dirty="0" err="1" smtClean="0"/>
              <a:t>klinis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komite</a:t>
            </a:r>
            <a:r>
              <a:rPr lang="en-US" sz="2400" dirty="0" smtClean="0"/>
              <a:t> </a:t>
            </a:r>
            <a:r>
              <a:rPr lang="en-US" sz="2400" dirty="0" err="1" smtClean="0"/>
              <a:t>medik</a:t>
            </a:r>
            <a:r>
              <a:rPr lang="en-US" sz="2400" dirty="0" smtClean="0"/>
              <a:t>;</a:t>
            </a:r>
          </a:p>
          <a:p>
            <a:pPr marL="525780" indent="-457200">
              <a:buFont typeface="+mj-lt"/>
              <a:buAutoNum type="alphaLcPeriod" startAt="7"/>
            </a:pPr>
            <a:r>
              <a:rPr lang="fi-FI" sz="2400" dirty="0" smtClean="0"/>
              <a:t>pelaksanaan proses rekredensial pada saat  </a:t>
            </a:r>
            <a:r>
              <a:rPr lang="en-US" sz="2400" dirty="0" err="1" smtClean="0"/>
              <a:t>berakhirnya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penugasan</a:t>
            </a:r>
            <a:r>
              <a:rPr lang="en-US" sz="2400" dirty="0" smtClean="0"/>
              <a:t> </a:t>
            </a:r>
            <a:r>
              <a:rPr lang="en-US" sz="2400" dirty="0" err="1" smtClean="0"/>
              <a:t>klinis</a:t>
            </a:r>
            <a:r>
              <a:rPr lang="en-US" sz="2400" dirty="0" smtClean="0"/>
              <a:t> </a:t>
            </a:r>
            <a:r>
              <a:rPr lang="nl-NL" sz="2400" dirty="0" smtClean="0"/>
              <a:t>dan adanya permintaan dari komite medik; dan</a:t>
            </a:r>
          </a:p>
          <a:p>
            <a:pPr marL="525780" indent="-457200">
              <a:buFont typeface="+mj-lt"/>
              <a:buAutoNum type="alphaLcPeriod" startAt="7"/>
            </a:pPr>
            <a:r>
              <a:rPr lang="en-US" sz="2400" dirty="0" err="1" smtClean="0"/>
              <a:t>rekomendasi</a:t>
            </a:r>
            <a:r>
              <a:rPr lang="en-US" sz="2400" dirty="0" smtClean="0"/>
              <a:t> </a:t>
            </a:r>
            <a:r>
              <a:rPr lang="en-US" sz="2400" dirty="0" err="1" smtClean="0"/>
              <a:t>kewenangan</a:t>
            </a:r>
            <a:r>
              <a:rPr lang="en-US" sz="2400" dirty="0" smtClean="0"/>
              <a:t> </a:t>
            </a:r>
            <a:r>
              <a:rPr lang="en-US" sz="2400" dirty="0" err="1" smtClean="0"/>
              <a:t>klinis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penerbitan</a:t>
            </a:r>
            <a:r>
              <a:rPr lang="en-US" sz="2400" dirty="0" smtClean="0"/>
              <a:t> </a:t>
            </a:r>
            <a:r>
              <a:rPr lang="en-US" sz="2400" dirty="0" err="1" smtClean="0"/>
              <a:t>urat</a:t>
            </a:r>
            <a:r>
              <a:rPr lang="en-US" sz="2400" dirty="0" smtClean="0"/>
              <a:t> </a:t>
            </a:r>
            <a:r>
              <a:rPr lang="en-US" sz="2400" dirty="0" err="1" smtClean="0"/>
              <a:t>penugasan</a:t>
            </a:r>
            <a:r>
              <a:rPr lang="en-US" sz="2400" dirty="0" smtClean="0"/>
              <a:t> </a:t>
            </a:r>
            <a:r>
              <a:rPr lang="en-US" sz="2400" dirty="0" err="1" smtClean="0"/>
              <a:t>klinis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KOMITE LAIN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a. </a:t>
            </a:r>
            <a:r>
              <a:rPr lang="en-US" dirty="0" err="1" smtClean="0"/>
              <a:t>keperawatan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b. </a:t>
            </a:r>
            <a:r>
              <a:rPr lang="en-US" dirty="0" err="1" smtClean="0"/>
              <a:t>farmasi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d.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antimikroba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e.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f.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pPr>
              <a:buNone/>
            </a:pPr>
            <a:r>
              <a:rPr lang="fi-FI" dirty="0" smtClean="0"/>
              <a:t>g. manajemen risiko dan keselamatan pasie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914400"/>
          </a:xfrm>
        </p:spPr>
        <p:txBody>
          <a:bodyPr/>
          <a:lstStyle/>
          <a:p>
            <a:r>
              <a:rPr lang="en-US" dirty="0" smtClean="0"/>
              <a:t>SATUAN PEMERIKSA INTERNAL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859216" cy="5688632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fi-FI" dirty="0" smtClean="0"/>
              <a:t>organisasi yang bertugas melaksanakan pemeriksaan </a:t>
            </a:r>
            <a:r>
              <a:rPr lang="sv-SE" dirty="0" smtClean="0"/>
              <a:t>audit kinerja internal rumah sakit.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sv-SE" dirty="0" smtClean="0"/>
              <a:t>kepada kepala RS atau direktur RS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FFFF"/>
                </a:solidFill>
              </a:rPr>
              <a:t>FUNGSI :</a:t>
            </a:r>
          </a:p>
          <a:p>
            <a:pPr marL="969264" lvl="1" indent="-514350">
              <a:buClr>
                <a:srgbClr val="FFFF00"/>
              </a:buClr>
              <a:buFont typeface="+mj-lt"/>
              <a:buAutoNum type="alphaLcPeriod"/>
            </a:pPr>
            <a:r>
              <a:rPr lang="fi-FI" dirty="0" smtClean="0"/>
              <a:t>pemantauan dan evaluasi pelaksanaan manajemen risiko di unit kerja rumah sakit;</a:t>
            </a:r>
          </a:p>
          <a:p>
            <a:pPr marL="969264" lvl="1" indent="-514350">
              <a:buClr>
                <a:srgbClr val="FFFF00"/>
              </a:buClr>
              <a:buFont typeface="+mj-lt"/>
              <a:buAutoNum type="alphaLcPeriod"/>
            </a:pP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, </a:t>
            </a:r>
            <a:r>
              <a:rPr lang="en-US" dirty="0" err="1" smtClean="0"/>
              <a:t>pengelolaan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r>
              <a:rPr lang="en-US" dirty="0" smtClean="0"/>
              <a:t> 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;</a:t>
            </a:r>
          </a:p>
          <a:p>
            <a:pPr marL="969264" lvl="1" indent="-514350">
              <a:buClr>
                <a:srgbClr val="FFFF00"/>
              </a:buClr>
              <a:buFont typeface="+mj-lt"/>
              <a:buAutoNum type="alphaLcPeriod"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intern yang </a:t>
            </a:r>
            <a:r>
              <a:rPr lang="en-US" dirty="0" err="1" smtClean="0"/>
              <a:t>ditugaskan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;</a:t>
            </a:r>
          </a:p>
          <a:p>
            <a:pPr marL="969264" lvl="1" indent="-514350">
              <a:buClr>
                <a:srgbClr val="FFFF00"/>
              </a:buClr>
              <a:buFont typeface="+mj-lt"/>
              <a:buAutoNum type="alphaLcPeriod"/>
            </a:pPr>
            <a:r>
              <a:rPr lang="fi-FI" dirty="0" smtClean="0"/>
              <a:t>Pemantauan pelaksanaan dan ketepatan pelaksanaan </a:t>
            </a:r>
            <a:r>
              <a:rPr lang="es-ES" dirty="0" err="1" smtClean="0"/>
              <a:t>tindak</a:t>
            </a:r>
            <a:r>
              <a:rPr lang="es-ES" dirty="0" smtClean="0"/>
              <a:t> </a:t>
            </a:r>
            <a:r>
              <a:rPr lang="es-ES" dirty="0" err="1" smtClean="0"/>
              <a:t>lanjut</a:t>
            </a:r>
            <a:r>
              <a:rPr lang="es-ES" dirty="0" smtClean="0"/>
              <a:t> atas </a:t>
            </a:r>
            <a:r>
              <a:rPr lang="es-ES" dirty="0" err="1" smtClean="0"/>
              <a:t>laporan</a:t>
            </a:r>
            <a:r>
              <a:rPr lang="es-ES" dirty="0" smtClean="0"/>
              <a:t> </a:t>
            </a:r>
            <a:r>
              <a:rPr lang="es-ES" dirty="0" err="1" smtClean="0"/>
              <a:t>hasil</a:t>
            </a:r>
            <a:r>
              <a:rPr lang="es-ES" dirty="0" smtClean="0"/>
              <a:t> </a:t>
            </a:r>
            <a:r>
              <a:rPr lang="es-ES" dirty="0" err="1" smtClean="0"/>
              <a:t>audit</a:t>
            </a:r>
            <a:r>
              <a:rPr lang="es-ES" dirty="0" smtClean="0"/>
              <a:t>; dan</a:t>
            </a:r>
          </a:p>
          <a:p>
            <a:pPr marL="969264" lvl="1" indent="-514350">
              <a:buClr>
                <a:srgbClr val="FFFF00"/>
              </a:buClr>
              <a:buFont typeface="+mj-lt"/>
              <a:buAutoNum type="alphaLcPeriod"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, </a:t>
            </a:r>
            <a:r>
              <a:rPr lang="en-US" dirty="0" err="1" smtClean="0"/>
              <a:t>advokasi</a:t>
            </a:r>
            <a:r>
              <a:rPr lang="en-US" dirty="0" smtClean="0"/>
              <a:t>, </a:t>
            </a:r>
            <a:r>
              <a:rPr lang="en-US" dirty="0" err="1" smtClean="0"/>
              <a:t>pembimbingan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pendampingan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JABATAN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219200"/>
            <a:ext cx="7848600" cy="5334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ANJAB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 SUATU CARA SISTEMATIS  UNTUK MENGUMPULKAN DAN MENGANALISA INFORMASI  TENTANG ISI PEKERJAAN  DAN KEBUTUHAN TENAGA MANUSIA DAN KONTEKS DI MANA PEKERJAAN DILAKSANAKAN.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   ( Robert L Mathis, Cs.2000 )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ANJAB  SUATU PROSES PENYELIDIKAN SECARA MENDALAM TENTANG TUGAS, KEWAJIBAN, DAN TANGGUNG JAWAB DARI SUATU JABATAN / JOB ( Soejadi,Fx)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JOB ANALYSIS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 A PROCESS FOR OBTAINING ALL PERTINENT JOB FACTS : OBSERVATION, QUESTIONNAIRE, INTERVIEW ( Rakich,at all, 1985 )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8650" y="6099176"/>
            <a:ext cx="5679831" cy="847725"/>
            <a:chOff x="396" y="3794"/>
            <a:chExt cx="3578" cy="534"/>
          </a:xfrm>
        </p:grpSpPr>
        <p:sp>
          <p:nvSpPr>
            <p:cNvPr id="4099" name="Freeform 3"/>
            <p:cNvSpPr>
              <a:spLocks/>
            </p:cNvSpPr>
            <p:nvPr/>
          </p:nvSpPr>
          <p:spPr bwMode="auto">
            <a:xfrm>
              <a:off x="1194" y="3794"/>
              <a:ext cx="365" cy="292"/>
            </a:xfrm>
            <a:custGeom>
              <a:avLst/>
              <a:gdLst/>
              <a:ahLst/>
              <a:cxnLst>
                <a:cxn ang="0">
                  <a:pos x="27" y="23"/>
                </a:cxn>
                <a:cxn ang="0">
                  <a:pos x="0" y="62"/>
                </a:cxn>
                <a:cxn ang="0">
                  <a:pos x="69" y="108"/>
                </a:cxn>
                <a:cxn ang="0">
                  <a:pos x="146" y="181"/>
                </a:cxn>
                <a:cxn ang="0">
                  <a:pos x="192" y="169"/>
                </a:cxn>
                <a:cxn ang="0">
                  <a:pos x="342" y="292"/>
                </a:cxn>
                <a:cxn ang="0">
                  <a:pos x="307" y="177"/>
                </a:cxn>
                <a:cxn ang="0">
                  <a:pos x="365" y="134"/>
                </a:cxn>
                <a:cxn ang="0">
                  <a:pos x="361" y="127"/>
                </a:cxn>
                <a:cxn ang="0">
                  <a:pos x="338" y="115"/>
                </a:cxn>
                <a:cxn ang="0">
                  <a:pos x="300" y="88"/>
                </a:cxn>
                <a:cxn ang="0">
                  <a:pos x="257" y="73"/>
                </a:cxn>
                <a:cxn ang="0">
                  <a:pos x="215" y="54"/>
                </a:cxn>
                <a:cxn ang="0">
                  <a:pos x="173" y="35"/>
                </a:cxn>
                <a:cxn ang="0">
                  <a:pos x="146" y="23"/>
                </a:cxn>
                <a:cxn ang="0">
                  <a:pos x="135" y="15"/>
                </a:cxn>
                <a:cxn ang="0">
                  <a:pos x="108" y="15"/>
                </a:cxn>
                <a:cxn ang="0">
                  <a:pos x="96" y="15"/>
                </a:cxn>
                <a:cxn ang="0">
                  <a:pos x="73" y="12"/>
                </a:cxn>
                <a:cxn ang="0">
                  <a:pos x="69" y="12"/>
                </a:cxn>
                <a:cxn ang="0">
                  <a:pos x="54" y="4"/>
                </a:cxn>
                <a:cxn ang="0">
                  <a:pos x="42" y="0"/>
                </a:cxn>
                <a:cxn ang="0">
                  <a:pos x="31" y="0"/>
                </a:cxn>
                <a:cxn ang="0">
                  <a:pos x="27" y="23"/>
                </a:cxn>
              </a:cxnLst>
              <a:rect l="0" t="0" r="r" b="b"/>
              <a:pathLst>
                <a:path w="365" h="292">
                  <a:moveTo>
                    <a:pt x="27" y="23"/>
                  </a:moveTo>
                  <a:lnTo>
                    <a:pt x="0" y="62"/>
                  </a:lnTo>
                  <a:lnTo>
                    <a:pt x="69" y="108"/>
                  </a:lnTo>
                  <a:lnTo>
                    <a:pt x="146" y="181"/>
                  </a:lnTo>
                  <a:lnTo>
                    <a:pt x="192" y="169"/>
                  </a:lnTo>
                  <a:lnTo>
                    <a:pt x="342" y="292"/>
                  </a:lnTo>
                  <a:lnTo>
                    <a:pt x="307" y="177"/>
                  </a:lnTo>
                  <a:lnTo>
                    <a:pt x="365" y="134"/>
                  </a:lnTo>
                  <a:lnTo>
                    <a:pt x="361" y="127"/>
                  </a:lnTo>
                  <a:lnTo>
                    <a:pt x="338" y="115"/>
                  </a:lnTo>
                  <a:lnTo>
                    <a:pt x="300" y="88"/>
                  </a:lnTo>
                  <a:lnTo>
                    <a:pt x="257" y="73"/>
                  </a:lnTo>
                  <a:lnTo>
                    <a:pt x="215" y="54"/>
                  </a:lnTo>
                  <a:lnTo>
                    <a:pt x="173" y="35"/>
                  </a:lnTo>
                  <a:lnTo>
                    <a:pt x="146" y="23"/>
                  </a:lnTo>
                  <a:lnTo>
                    <a:pt x="135" y="15"/>
                  </a:lnTo>
                  <a:lnTo>
                    <a:pt x="108" y="15"/>
                  </a:lnTo>
                  <a:lnTo>
                    <a:pt x="96" y="15"/>
                  </a:lnTo>
                  <a:lnTo>
                    <a:pt x="73" y="12"/>
                  </a:lnTo>
                  <a:lnTo>
                    <a:pt x="69" y="12"/>
                  </a:lnTo>
                  <a:lnTo>
                    <a:pt x="54" y="4"/>
                  </a:lnTo>
                  <a:lnTo>
                    <a:pt x="42" y="0"/>
                  </a:lnTo>
                  <a:lnTo>
                    <a:pt x="31" y="0"/>
                  </a:lnTo>
                  <a:lnTo>
                    <a:pt x="27" y="23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auto">
            <a:xfrm>
              <a:off x="1943" y="3829"/>
              <a:ext cx="2031" cy="499"/>
            </a:xfrm>
            <a:custGeom>
              <a:avLst/>
              <a:gdLst/>
              <a:ahLst/>
              <a:cxnLst>
                <a:cxn ang="0">
                  <a:pos x="184" y="19"/>
                </a:cxn>
                <a:cxn ang="0">
                  <a:pos x="138" y="7"/>
                </a:cxn>
                <a:cxn ang="0">
                  <a:pos x="96" y="0"/>
                </a:cxn>
                <a:cxn ang="0">
                  <a:pos x="35" y="0"/>
                </a:cxn>
                <a:cxn ang="0">
                  <a:pos x="11" y="27"/>
                </a:cxn>
                <a:cxn ang="0">
                  <a:pos x="0" y="126"/>
                </a:cxn>
                <a:cxn ang="0">
                  <a:pos x="61" y="103"/>
                </a:cxn>
                <a:cxn ang="0">
                  <a:pos x="88" y="134"/>
                </a:cxn>
                <a:cxn ang="0">
                  <a:pos x="150" y="153"/>
                </a:cxn>
                <a:cxn ang="0">
                  <a:pos x="207" y="272"/>
                </a:cxn>
                <a:cxn ang="0">
                  <a:pos x="399" y="361"/>
                </a:cxn>
                <a:cxn ang="0">
                  <a:pos x="776" y="361"/>
                </a:cxn>
                <a:cxn ang="0">
                  <a:pos x="2031" y="499"/>
                </a:cxn>
                <a:cxn ang="0">
                  <a:pos x="1989" y="491"/>
                </a:cxn>
                <a:cxn ang="0">
                  <a:pos x="676" y="242"/>
                </a:cxn>
                <a:cxn ang="0">
                  <a:pos x="515" y="161"/>
                </a:cxn>
                <a:cxn ang="0">
                  <a:pos x="426" y="111"/>
                </a:cxn>
                <a:cxn ang="0">
                  <a:pos x="365" y="92"/>
                </a:cxn>
                <a:cxn ang="0">
                  <a:pos x="280" y="61"/>
                </a:cxn>
                <a:cxn ang="0">
                  <a:pos x="184" y="19"/>
                </a:cxn>
              </a:cxnLst>
              <a:rect l="0" t="0" r="r" b="b"/>
              <a:pathLst>
                <a:path w="2031" h="499">
                  <a:moveTo>
                    <a:pt x="184" y="19"/>
                  </a:moveTo>
                  <a:lnTo>
                    <a:pt x="138" y="7"/>
                  </a:lnTo>
                  <a:lnTo>
                    <a:pt x="96" y="0"/>
                  </a:lnTo>
                  <a:lnTo>
                    <a:pt x="35" y="0"/>
                  </a:lnTo>
                  <a:lnTo>
                    <a:pt x="11" y="27"/>
                  </a:lnTo>
                  <a:lnTo>
                    <a:pt x="0" y="126"/>
                  </a:lnTo>
                  <a:lnTo>
                    <a:pt x="61" y="103"/>
                  </a:lnTo>
                  <a:lnTo>
                    <a:pt x="88" y="134"/>
                  </a:lnTo>
                  <a:lnTo>
                    <a:pt x="150" y="153"/>
                  </a:lnTo>
                  <a:lnTo>
                    <a:pt x="207" y="272"/>
                  </a:lnTo>
                  <a:lnTo>
                    <a:pt x="399" y="361"/>
                  </a:lnTo>
                  <a:lnTo>
                    <a:pt x="776" y="361"/>
                  </a:lnTo>
                  <a:lnTo>
                    <a:pt x="2031" y="499"/>
                  </a:lnTo>
                  <a:lnTo>
                    <a:pt x="1989" y="491"/>
                  </a:lnTo>
                  <a:lnTo>
                    <a:pt x="676" y="242"/>
                  </a:lnTo>
                  <a:lnTo>
                    <a:pt x="515" y="161"/>
                  </a:lnTo>
                  <a:lnTo>
                    <a:pt x="426" y="111"/>
                  </a:lnTo>
                  <a:lnTo>
                    <a:pt x="365" y="92"/>
                  </a:lnTo>
                  <a:lnTo>
                    <a:pt x="280" y="61"/>
                  </a:lnTo>
                  <a:lnTo>
                    <a:pt x="184" y="19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auto">
            <a:xfrm>
              <a:off x="1832" y="3825"/>
              <a:ext cx="69" cy="5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3" y="15"/>
                </a:cxn>
                <a:cxn ang="0">
                  <a:pos x="11" y="11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26" y="15"/>
                </a:cxn>
                <a:cxn ang="0">
                  <a:pos x="50" y="15"/>
                </a:cxn>
                <a:cxn ang="0">
                  <a:pos x="57" y="27"/>
                </a:cxn>
                <a:cxn ang="0">
                  <a:pos x="61" y="42"/>
                </a:cxn>
                <a:cxn ang="0">
                  <a:pos x="69" y="54"/>
                </a:cxn>
                <a:cxn ang="0">
                  <a:pos x="69" y="57"/>
                </a:cxn>
                <a:cxn ang="0">
                  <a:pos x="57" y="54"/>
                </a:cxn>
                <a:cxn ang="0">
                  <a:pos x="46" y="42"/>
                </a:cxn>
                <a:cxn ang="0">
                  <a:pos x="23" y="27"/>
                </a:cxn>
                <a:cxn ang="0">
                  <a:pos x="23" y="34"/>
                </a:cxn>
                <a:cxn ang="0">
                  <a:pos x="15" y="42"/>
                </a:cxn>
                <a:cxn ang="0">
                  <a:pos x="11" y="46"/>
                </a:cxn>
                <a:cxn ang="0">
                  <a:pos x="3" y="46"/>
                </a:cxn>
                <a:cxn ang="0">
                  <a:pos x="3" y="34"/>
                </a:cxn>
                <a:cxn ang="0">
                  <a:pos x="0" y="15"/>
                </a:cxn>
              </a:cxnLst>
              <a:rect l="0" t="0" r="r" b="b"/>
              <a:pathLst>
                <a:path w="69" h="57">
                  <a:moveTo>
                    <a:pt x="0" y="15"/>
                  </a:moveTo>
                  <a:lnTo>
                    <a:pt x="3" y="15"/>
                  </a:lnTo>
                  <a:lnTo>
                    <a:pt x="11" y="11"/>
                  </a:lnTo>
                  <a:lnTo>
                    <a:pt x="3" y="4"/>
                  </a:lnTo>
                  <a:lnTo>
                    <a:pt x="0" y="0"/>
                  </a:lnTo>
                  <a:lnTo>
                    <a:pt x="26" y="15"/>
                  </a:lnTo>
                  <a:lnTo>
                    <a:pt x="50" y="15"/>
                  </a:lnTo>
                  <a:lnTo>
                    <a:pt x="57" y="27"/>
                  </a:lnTo>
                  <a:lnTo>
                    <a:pt x="61" y="42"/>
                  </a:lnTo>
                  <a:lnTo>
                    <a:pt x="69" y="54"/>
                  </a:lnTo>
                  <a:lnTo>
                    <a:pt x="69" y="57"/>
                  </a:lnTo>
                  <a:lnTo>
                    <a:pt x="57" y="54"/>
                  </a:lnTo>
                  <a:lnTo>
                    <a:pt x="46" y="42"/>
                  </a:lnTo>
                  <a:lnTo>
                    <a:pt x="23" y="27"/>
                  </a:lnTo>
                  <a:lnTo>
                    <a:pt x="23" y="34"/>
                  </a:lnTo>
                  <a:lnTo>
                    <a:pt x="15" y="42"/>
                  </a:lnTo>
                  <a:lnTo>
                    <a:pt x="11" y="46"/>
                  </a:lnTo>
                  <a:lnTo>
                    <a:pt x="3" y="46"/>
                  </a:lnTo>
                  <a:lnTo>
                    <a:pt x="3" y="34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auto">
            <a:xfrm>
              <a:off x="856" y="3840"/>
              <a:ext cx="162" cy="165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46" y="8"/>
                </a:cxn>
                <a:cxn ang="0">
                  <a:pos x="69" y="8"/>
                </a:cxn>
                <a:cxn ang="0">
                  <a:pos x="112" y="16"/>
                </a:cxn>
                <a:cxn ang="0">
                  <a:pos x="96" y="58"/>
                </a:cxn>
                <a:cxn ang="0">
                  <a:pos x="96" y="62"/>
                </a:cxn>
                <a:cxn ang="0">
                  <a:pos x="100" y="73"/>
                </a:cxn>
                <a:cxn ang="0">
                  <a:pos x="108" y="88"/>
                </a:cxn>
                <a:cxn ang="0">
                  <a:pos x="119" y="100"/>
                </a:cxn>
                <a:cxn ang="0">
                  <a:pos x="142" y="119"/>
                </a:cxn>
                <a:cxn ang="0">
                  <a:pos x="154" y="142"/>
                </a:cxn>
                <a:cxn ang="0">
                  <a:pos x="162" y="161"/>
                </a:cxn>
                <a:cxn ang="0">
                  <a:pos x="162" y="165"/>
                </a:cxn>
                <a:cxn ang="0">
                  <a:pos x="96" y="104"/>
                </a:cxn>
                <a:cxn ang="0">
                  <a:pos x="27" y="58"/>
                </a:cxn>
                <a:cxn ang="0">
                  <a:pos x="0" y="0"/>
                </a:cxn>
                <a:cxn ang="0">
                  <a:pos x="27" y="0"/>
                </a:cxn>
              </a:cxnLst>
              <a:rect l="0" t="0" r="r" b="b"/>
              <a:pathLst>
                <a:path w="162" h="165">
                  <a:moveTo>
                    <a:pt x="27" y="0"/>
                  </a:moveTo>
                  <a:lnTo>
                    <a:pt x="46" y="8"/>
                  </a:lnTo>
                  <a:lnTo>
                    <a:pt x="69" y="8"/>
                  </a:lnTo>
                  <a:lnTo>
                    <a:pt x="112" y="16"/>
                  </a:lnTo>
                  <a:lnTo>
                    <a:pt x="96" y="58"/>
                  </a:lnTo>
                  <a:lnTo>
                    <a:pt x="96" y="62"/>
                  </a:lnTo>
                  <a:lnTo>
                    <a:pt x="100" y="73"/>
                  </a:lnTo>
                  <a:lnTo>
                    <a:pt x="108" y="88"/>
                  </a:lnTo>
                  <a:lnTo>
                    <a:pt x="119" y="100"/>
                  </a:lnTo>
                  <a:lnTo>
                    <a:pt x="142" y="119"/>
                  </a:lnTo>
                  <a:lnTo>
                    <a:pt x="154" y="142"/>
                  </a:lnTo>
                  <a:lnTo>
                    <a:pt x="162" y="161"/>
                  </a:lnTo>
                  <a:lnTo>
                    <a:pt x="162" y="165"/>
                  </a:lnTo>
                  <a:lnTo>
                    <a:pt x="96" y="104"/>
                  </a:lnTo>
                  <a:lnTo>
                    <a:pt x="27" y="58"/>
                  </a:lnTo>
                  <a:lnTo>
                    <a:pt x="0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auto">
            <a:xfrm>
              <a:off x="707" y="3856"/>
              <a:ext cx="57" cy="61"/>
            </a:xfrm>
            <a:custGeom>
              <a:avLst/>
              <a:gdLst/>
              <a:ahLst/>
              <a:cxnLst>
                <a:cxn ang="0">
                  <a:pos x="57" y="3"/>
                </a:cxn>
                <a:cxn ang="0">
                  <a:pos x="42" y="30"/>
                </a:cxn>
                <a:cxn ang="0">
                  <a:pos x="42" y="34"/>
                </a:cxn>
                <a:cxn ang="0">
                  <a:pos x="46" y="42"/>
                </a:cxn>
                <a:cxn ang="0">
                  <a:pos x="53" y="53"/>
                </a:cxn>
                <a:cxn ang="0">
                  <a:pos x="53" y="61"/>
                </a:cxn>
                <a:cxn ang="0">
                  <a:pos x="46" y="53"/>
                </a:cxn>
                <a:cxn ang="0">
                  <a:pos x="34" y="46"/>
                </a:cxn>
                <a:cxn ang="0">
                  <a:pos x="23" y="34"/>
                </a:cxn>
                <a:cxn ang="0">
                  <a:pos x="15" y="30"/>
                </a:cxn>
                <a:cxn ang="0">
                  <a:pos x="0" y="0"/>
                </a:cxn>
                <a:cxn ang="0">
                  <a:pos x="57" y="3"/>
                </a:cxn>
              </a:cxnLst>
              <a:rect l="0" t="0" r="r" b="b"/>
              <a:pathLst>
                <a:path w="57" h="61">
                  <a:moveTo>
                    <a:pt x="57" y="3"/>
                  </a:moveTo>
                  <a:lnTo>
                    <a:pt x="42" y="30"/>
                  </a:lnTo>
                  <a:lnTo>
                    <a:pt x="42" y="34"/>
                  </a:lnTo>
                  <a:lnTo>
                    <a:pt x="46" y="42"/>
                  </a:lnTo>
                  <a:lnTo>
                    <a:pt x="53" y="53"/>
                  </a:lnTo>
                  <a:lnTo>
                    <a:pt x="53" y="61"/>
                  </a:lnTo>
                  <a:lnTo>
                    <a:pt x="46" y="53"/>
                  </a:lnTo>
                  <a:lnTo>
                    <a:pt x="34" y="46"/>
                  </a:lnTo>
                  <a:lnTo>
                    <a:pt x="23" y="34"/>
                  </a:lnTo>
                  <a:lnTo>
                    <a:pt x="15" y="30"/>
                  </a:lnTo>
                  <a:lnTo>
                    <a:pt x="0" y="0"/>
                  </a:lnTo>
                  <a:lnTo>
                    <a:pt x="57" y="3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auto">
            <a:xfrm>
              <a:off x="396" y="3809"/>
              <a:ext cx="245" cy="208"/>
            </a:xfrm>
            <a:custGeom>
              <a:avLst/>
              <a:gdLst/>
              <a:ahLst/>
              <a:cxnLst>
                <a:cxn ang="0">
                  <a:pos x="234" y="39"/>
                </a:cxn>
                <a:cxn ang="0">
                  <a:pos x="245" y="47"/>
                </a:cxn>
                <a:cxn ang="0">
                  <a:pos x="207" y="89"/>
                </a:cxn>
                <a:cxn ang="0">
                  <a:pos x="142" y="135"/>
                </a:cxn>
                <a:cxn ang="0">
                  <a:pos x="165" y="162"/>
                </a:cxn>
                <a:cxn ang="0">
                  <a:pos x="176" y="208"/>
                </a:cxn>
                <a:cxn ang="0">
                  <a:pos x="76" y="135"/>
                </a:cxn>
                <a:cxn ang="0">
                  <a:pos x="46" y="89"/>
                </a:cxn>
                <a:cxn ang="0">
                  <a:pos x="88" y="70"/>
                </a:cxn>
                <a:cxn ang="0">
                  <a:pos x="57" y="39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1" y="0"/>
                </a:cxn>
                <a:cxn ang="0">
                  <a:pos x="46" y="8"/>
                </a:cxn>
                <a:cxn ang="0">
                  <a:pos x="76" y="8"/>
                </a:cxn>
                <a:cxn ang="0">
                  <a:pos x="80" y="8"/>
                </a:cxn>
                <a:cxn ang="0">
                  <a:pos x="88" y="8"/>
                </a:cxn>
                <a:cxn ang="0">
                  <a:pos x="99" y="16"/>
                </a:cxn>
                <a:cxn ang="0">
                  <a:pos x="122" y="16"/>
                </a:cxn>
                <a:cxn ang="0">
                  <a:pos x="142" y="20"/>
                </a:cxn>
                <a:cxn ang="0">
                  <a:pos x="149" y="20"/>
                </a:cxn>
                <a:cxn ang="0">
                  <a:pos x="203" y="27"/>
                </a:cxn>
                <a:cxn ang="0">
                  <a:pos x="234" y="39"/>
                </a:cxn>
              </a:cxnLst>
              <a:rect l="0" t="0" r="r" b="b"/>
              <a:pathLst>
                <a:path w="245" h="208">
                  <a:moveTo>
                    <a:pt x="234" y="39"/>
                  </a:moveTo>
                  <a:lnTo>
                    <a:pt x="245" y="47"/>
                  </a:lnTo>
                  <a:lnTo>
                    <a:pt x="207" y="89"/>
                  </a:lnTo>
                  <a:lnTo>
                    <a:pt x="142" y="135"/>
                  </a:lnTo>
                  <a:lnTo>
                    <a:pt x="165" y="162"/>
                  </a:lnTo>
                  <a:lnTo>
                    <a:pt x="176" y="208"/>
                  </a:lnTo>
                  <a:lnTo>
                    <a:pt x="76" y="135"/>
                  </a:lnTo>
                  <a:lnTo>
                    <a:pt x="46" y="89"/>
                  </a:lnTo>
                  <a:lnTo>
                    <a:pt x="88" y="70"/>
                  </a:lnTo>
                  <a:lnTo>
                    <a:pt x="57" y="39"/>
                  </a:lnTo>
                  <a:lnTo>
                    <a:pt x="0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11" y="0"/>
                  </a:lnTo>
                  <a:lnTo>
                    <a:pt x="46" y="8"/>
                  </a:lnTo>
                  <a:lnTo>
                    <a:pt x="76" y="8"/>
                  </a:lnTo>
                  <a:lnTo>
                    <a:pt x="80" y="8"/>
                  </a:lnTo>
                  <a:lnTo>
                    <a:pt x="88" y="8"/>
                  </a:lnTo>
                  <a:lnTo>
                    <a:pt x="99" y="16"/>
                  </a:lnTo>
                  <a:lnTo>
                    <a:pt x="122" y="16"/>
                  </a:lnTo>
                  <a:lnTo>
                    <a:pt x="142" y="20"/>
                  </a:lnTo>
                  <a:lnTo>
                    <a:pt x="149" y="20"/>
                  </a:lnTo>
                  <a:lnTo>
                    <a:pt x="203" y="27"/>
                  </a:lnTo>
                  <a:lnTo>
                    <a:pt x="234" y="39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6636" y="2971800"/>
            <a:ext cx="1713034" cy="2438400"/>
            <a:chOff x="23" y="2181"/>
            <a:chExt cx="1079" cy="1632"/>
          </a:xfrm>
        </p:grpSpPr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23" y="2181"/>
              <a:ext cx="1079" cy="1632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23" y="2181"/>
              <a:ext cx="1079" cy="1632"/>
            </a:xfrm>
            <a:prstGeom prst="rect">
              <a:avLst/>
            </a:prstGeom>
            <a:noFill/>
            <a:ln w="36513">
              <a:solidFill>
                <a:srgbClr val="FF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752601" y="3581400"/>
            <a:ext cx="1597269" cy="1905000"/>
            <a:chOff x="1152" y="2711"/>
            <a:chExt cx="1006" cy="1102"/>
          </a:xfrm>
        </p:grpSpPr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152" y="2711"/>
              <a:ext cx="1006" cy="1102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>
              <a:off x="1152" y="2711"/>
              <a:ext cx="1006" cy="1102"/>
            </a:xfrm>
            <a:prstGeom prst="rect">
              <a:avLst/>
            </a:prstGeom>
            <a:noFill/>
            <a:ln w="36513">
              <a:solidFill>
                <a:srgbClr val="FF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5410200" y="3810001"/>
            <a:ext cx="1828800" cy="1749425"/>
            <a:chOff x="3360" y="2700"/>
            <a:chExt cx="1152" cy="1102"/>
          </a:xfrm>
        </p:grpSpPr>
        <p:sp>
          <p:nvSpPr>
            <p:cNvPr id="4112" name="Rectangle 16"/>
            <p:cNvSpPr>
              <a:spLocks noChangeArrowheads="1"/>
            </p:cNvSpPr>
            <p:nvPr/>
          </p:nvSpPr>
          <p:spPr bwMode="auto">
            <a:xfrm>
              <a:off x="3360" y="2700"/>
              <a:ext cx="1152" cy="1102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3360" y="2700"/>
              <a:ext cx="1152" cy="1102"/>
            </a:xfrm>
            <a:prstGeom prst="rect">
              <a:avLst/>
            </a:prstGeom>
            <a:noFill/>
            <a:ln w="36513">
              <a:solidFill>
                <a:srgbClr val="FF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7239000" y="3225800"/>
            <a:ext cx="1907931" cy="2349500"/>
            <a:chOff x="4558" y="2254"/>
            <a:chExt cx="1202" cy="1536"/>
          </a:xfrm>
        </p:grpSpPr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4558" y="2254"/>
              <a:ext cx="1202" cy="1536"/>
            </a:xfrm>
            <a:prstGeom prst="rect">
              <a:avLst/>
            </a:prstGeom>
            <a:solidFill>
              <a:srgbClr val="FF99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>
              <a:off x="4558" y="2254"/>
              <a:ext cx="1202" cy="1536"/>
            </a:xfrm>
            <a:prstGeom prst="rect">
              <a:avLst/>
            </a:prstGeom>
            <a:noFill/>
            <a:ln w="36513">
              <a:solidFill>
                <a:srgbClr val="FF66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3124200" y="609600"/>
            <a:ext cx="25477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</a:rPr>
              <a:t>CONTINUUM  OF  CARE</a:t>
            </a:r>
            <a:endParaRPr lang="en-US" b="1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2322635" y="996950"/>
            <a:ext cx="470241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FFFFFF"/>
                </a:solidFill>
              </a:rPr>
              <a:t>(  8 Tahap Pelayanan Berkesinambungan )</a:t>
            </a:r>
            <a:endParaRPr lang="en-US" sz="1600" b="1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92320" y="1387475"/>
            <a:ext cx="118795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</a:rPr>
              <a:t>1.Access     </a:t>
            </a:r>
            <a:endParaRPr lang="en-US" b="1" i="1"/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7649308" y="1295400"/>
            <a:ext cx="148443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</a:rPr>
              <a:t>8.Community</a:t>
            </a:r>
            <a:endParaRPr lang="en-US" b="1" i="1"/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1000859" y="1722438"/>
            <a:ext cx="85871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</a:rPr>
              <a:t>2.Entry </a:t>
            </a:r>
            <a:endParaRPr lang="en-US" b="1" i="1"/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7586297" y="1600200"/>
            <a:ext cx="143314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</a:rPr>
              <a:t>Management</a:t>
            </a:r>
            <a:endParaRPr lang="en-US" b="1" i="1"/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1921120" y="2057400"/>
            <a:ext cx="15292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</a:rPr>
              <a:t>3.Assessment </a:t>
            </a:r>
            <a:endParaRPr lang="en-US" b="1" i="1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6418385" y="2057400"/>
            <a:ext cx="147124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</a:rPr>
              <a:t>7.Separation </a:t>
            </a:r>
            <a:endParaRPr lang="en-US" b="1" i="1"/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2971800" y="2514600"/>
            <a:ext cx="182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</a:rPr>
              <a:t>4.Care planning </a:t>
            </a:r>
            <a:endParaRPr lang="en-US" b="1" i="1"/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638801" y="2514600"/>
            <a:ext cx="144486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</a:rPr>
              <a:t>6.Evaluation </a:t>
            </a:r>
            <a:endParaRPr lang="en-US" b="1" i="1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4073770" y="2941638"/>
            <a:ext cx="192551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</a:rPr>
              <a:t>5.Implementation</a:t>
            </a:r>
            <a:endParaRPr lang="en-US" b="1" i="1"/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4494335" y="3276600"/>
            <a:ext cx="7646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</a:rPr>
              <a:t>of Care</a:t>
            </a:r>
            <a:endParaRPr lang="en-US" b="1" i="1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165589" y="3660776"/>
            <a:ext cx="1434611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Kepemimpinan &amp; Manajemen</a:t>
            </a:r>
            <a:r>
              <a:rPr lang="en-US" b="1" i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                                                </a:t>
            </a:r>
            <a:endParaRPr lang="en-US" b="1" i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7467600" y="3581401"/>
            <a:ext cx="131298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Pelayanan  &amp;</a:t>
            </a:r>
          </a:p>
          <a:p>
            <a:r>
              <a:rPr lang="en-US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Lingkungan </a:t>
            </a:r>
          </a:p>
          <a:p>
            <a:r>
              <a:rPr lang="en-US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Yang Aman</a:t>
            </a: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1891812" y="4114801"/>
            <a:ext cx="12279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Manajemen </a:t>
            </a:r>
          </a:p>
          <a:p>
            <a:r>
              <a:rPr lang="en-US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SDM</a:t>
            </a:r>
            <a:r>
              <a:rPr lang="en-US" b="1" i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endParaRPr lang="en-US" b="1" i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5613889" y="4191001"/>
            <a:ext cx="117981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Manajemen</a:t>
            </a:r>
          </a:p>
          <a:p>
            <a:r>
              <a:rPr lang="en-US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Informasi</a:t>
            </a: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33" name="Freeform 37"/>
          <p:cNvSpPr>
            <a:spLocks noEditPoints="1"/>
          </p:cNvSpPr>
          <p:nvPr/>
        </p:nvSpPr>
        <p:spPr bwMode="auto">
          <a:xfrm>
            <a:off x="454270" y="612776"/>
            <a:ext cx="8156331" cy="1597025"/>
          </a:xfrm>
          <a:custGeom>
            <a:avLst/>
            <a:gdLst/>
            <a:ahLst/>
            <a:cxnLst>
              <a:cxn ang="0">
                <a:pos x="200" y="92"/>
              </a:cxn>
              <a:cxn ang="0">
                <a:pos x="584" y="277"/>
              </a:cxn>
              <a:cxn ang="0">
                <a:pos x="968" y="450"/>
              </a:cxn>
              <a:cxn ang="0">
                <a:pos x="1344" y="611"/>
              </a:cxn>
              <a:cxn ang="0">
                <a:pos x="1532" y="684"/>
              </a:cxn>
              <a:cxn ang="0">
                <a:pos x="1716" y="749"/>
              </a:cxn>
              <a:cxn ang="0">
                <a:pos x="1897" y="811"/>
              </a:cxn>
              <a:cxn ang="0">
                <a:pos x="2077" y="860"/>
              </a:cxn>
              <a:cxn ang="0">
                <a:pos x="2250" y="907"/>
              </a:cxn>
              <a:cxn ang="0">
                <a:pos x="2423" y="941"/>
              </a:cxn>
              <a:cxn ang="0">
                <a:pos x="2596" y="968"/>
              </a:cxn>
              <a:cxn ang="0">
                <a:pos x="2761" y="987"/>
              </a:cxn>
              <a:cxn ang="0">
                <a:pos x="2922" y="991"/>
              </a:cxn>
              <a:cxn ang="0">
                <a:pos x="3083" y="983"/>
              </a:cxn>
              <a:cxn ang="0">
                <a:pos x="3249" y="956"/>
              </a:cxn>
              <a:cxn ang="0">
                <a:pos x="3410" y="914"/>
              </a:cxn>
              <a:cxn ang="0">
                <a:pos x="3575" y="860"/>
              </a:cxn>
              <a:cxn ang="0">
                <a:pos x="3740" y="795"/>
              </a:cxn>
              <a:cxn ang="0">
                <a:pos x="3901" y="722"/>
              </a:cxn>
              <a:cxn ang="0">
                <a:pos x="4059" y="642"/>
              </a:cxn>
              <a:cxn ang="0">
                <a:pos x="4212" y="557"/>
              </a:cxn>
              <a:cxn ang="0">
                <a:pos x="4358" y="473"/>
              </a:cxn>
              <a:cxn ang="0">
                <a:pos x="4500" y="388"/>
              </a:cxn>
              <a:cxn ang="0">
                <a:pos x="4631" y="304"/>
              </a:cxn>
              <a:cxn ang="0">
                <a:pos x="4754" y="223"/>
              </a:cxn>
              <a:cxn ang="0">
                <a:pos x="4869" y="154"/>
              </a:cxn>
              <a:cxn ang="0">
                <a:pos x="4969" y="89"/>
              </a:cxn>
              <a:cxn ang="0">
                <a:pos x="5057" y="39"/>
              </a:cxn>
              <a:cxn ang="0">
                <a:pos x="5107" y="31"/>
              </a:cxn>
              <a:cxn ang="0">
                <a:pos x="5023" y="77"/>
              </a:cxn>
              <a:cxn ang="0">
                <a:pos x="4930" y="135"/>
              </a:cxn>
              <a:cxn ang="0">
                <a:pos x="4823" y="200"/>
              </a:cxn>
              <a:cxn ang="0">
                <a:pos x="4704" y="277"/>
              </a:cxn>
              <a:cxn ang="0">
                <a:pos x="4577" y="357"/>
              </a:cxn>
              <a:cxn ang="0">
                <a:pos x="4439" y="442"/>
              </a:cxn>
              <a:cxn ang="0">
                <a:pos x="4293" y="530"/>
              </a:cxn>
              <a:cxn ang="0">
                <a:pos x="4143" y="615"/>
              </a:cxn>
              <a:cxn ang="0">
                <a:pos x="3986" y="695"/>
              </a:cxn>
              <a:cxn ang="0">
                <a:pos x="3828" y="776"/>
              </a:cxn>
              <a:cxn ang="0">
                <a:pos x="3663" y="845"/>
              </a:cxn>
              <a:cxn ang="0">
                <a:pos x="3498" y="903"/>
              </a:cxn>
              <a:cxn ang="0">
                <a:pos x="3333" y="953"/>
              </a:cxn>
              <a:cxn ang="0">
                <a:pos x="3168" y="987"/>
              </a:cxn>
              <a:cxn ang="0">
                <a:pos x="3003" y="1006"/>
              </a:cxn>
              <a:cxn ang="0">
                <a:pos x="2842" y="1006"/>
              </a:cxn>
              <a:cxn ang="0">
                <a:pos x="2676" y="995"/>
              </a:cxn>
              <a:cxn ang="0">
                <a:pos x="2507" y="972"/>
              </a:cxn>
              <a:cxn ang="0">
                <a:pos x="2335" y="941"/>
              </a:cxn>
              <a:cxn ang="0">
                <a:pos x="2158" y="903"/>
              </a:cxn>
              <a:cxn ang="0">
                <a:pos x="1981" y="853"/>
              </a:cxn>
              <a:cxn ang="0">
                <a:pos x="1801" y="795"/>
              </a:cxn>
              <a:cxn ang="0">
                <a:pos x="1617" y="730"/>
              </a:cxn>
              <a:cxn ang="0">
                <a:pos x="1432" y="661"/>
              </a:cxn>
              <a:cxn ang="0">
                <a:pos x="1152" y="546"/>
              </a:cxn>
              <a:cxn ang="0">
                <a:pos x="768" y="377"/>
              </a:cxn>
              <a:cxn ang="0">
                <a:pos x="384" y="200"/>
              </a:cxn>
              <a:cxn ang="0">
                <a:pos x="0" y="12"/>
              </a:cxn>
              <a:cxn ang="0">
                <a:pos x="5084" y="4"/>
              </a:cxn>
              <a:cxn ang="0">
                <a:pos x="5107" y="50"/>
              </a:cxn>
            </a:cxnLst>
            <a:rect l="0" t="0" r="r" b="b"/>
            <a:pathLst>
              <a:path w="5138" h="1006">
                <a:moveTo>
                  <a:pt x="4" y="0"/>
                </a:moveTo>
                <a:lnTo>
                  <a:pt x="200" y="92"/>
                </a:lnTo>
                <a:lnTo>
                  <a:pt x="392" y="185"/>
                </a:lnTo>
                <a:lnTo>
                  <a:pt x="584" y="277"/>
                </a:lnTo>
                <a:lnTo>
                  <a:pt x="776" y="365"/>
                </a:lnTo>
                <a:lnTo>
                  <a:pt x="968" y="450"/>
                </a:lnTo>
                <a:lnTo>
                  <a:pt x="1156" y="530"/>
                </a:lnTo>
                <a:lnTo>
                  <a:pt x="1344" y="611"/>
                </a:lnTo>
                <a:lnTo>
                  <a:pt x="1440" y="645"/>
                </a:lnTo>
                <a:lnTo>
                  <a:pt x="1532" y="684"/>
                </a:lnTo>
                <a:lnTo>
                  <a:pt x="1624" y="715"/>
                </a:lnTo>
                <a:lnTo>
                  <a:pt x="1716" y="749"/>
                </a:lnTo>
                <a:lnTo>
                  <a:pt x="1805" y="780"/>
                </a:lnTo>
                <a:lnTo>
                  <a:pt x="1897" y="811"/>
                </a:lnTo>
                <a:lnTo>
                  <a:pt x="1985" y="837"/>
                </a:lnTo>
                <a:lnTo>
                  <a:pt x="2077" y="860"/>
                </a:lnTo>
                <a:lnTo>
                  <a:pt x="2166" y="887"/>
                </a:lnTo>
                <a:lnTo>
                  <a:pt x="2250" y="907"/>
                </a:lnTo>
                <a:lnTo>
                  <a:pt x="2339" y="926"/>
                </a:lnTo>
                <a:lnTo>
                  <a:pt x="2423" y="941"/>
                </a:lnTo>
                <a:lnTo>
                  <a:pt x="2511" y="956"/>
                </a:lnTo>
                <a:lnTo>
                  <a:pt x="2596" y="968"/>
                </a:lnTo>
                <a:lnTo>
                  <a:pt x="2676" y="979"/>
                </a:lnTo>
                <a:lnTo>
                  <a:pt x="2761" y="987"/>
                </a:lnTo>
                <a:lnTo>
                  <a:pt x="2842" y="991"/>
                </a:lnTo>
                <a:lnTo>
                  <a:pt x="2922" y="991"/>
                </a:lnTo>
                <a:lnTo>
                  <a:pt x="3003" y="991"/>
                </a:lnTo>
                <a:lnTo>
                  <a:pt x="3083" y="983"/>
                </a:lnTo>
                <a:lnTo>
                  <a:pt x="3164" y="972"/>
                </a:lnTo>
                <a:lnTo>
                  <a:pt x="3249" y="956"/>
                </a:lnTo>
                <a:lnTo>
                  <a:pt x="3329" y="937"/>
                </a:lnTo>
                <a:lnTo>
                  <a:pt x="3410" y="914"/>
                </a:lnTo>
                <a:lnTo>
                  <a:pt x="3494" y="887"/>
                </a:lnTo>
                <a:lnTo>
                  <a:pt x="3575" y="860"/>
                </a:lnTo>
                <a:lnTo>
                  <a:pt x="3659" y="830"/>
                </a:lnTo>
                <a:lnTo>
                  <a:pt x="3740" y="795"/>
                </a:lnTo>
                <a:lnTo>
                  <a:pt x="3821" y="761"/>
                </a:lnTo>
                <a:lnTo>
                  <a:pt x="3901" y="722"/>
                </a:lnTo>
                <a:lnTo>
                  <a:pt x="3982" y="684"/>
                </a:lnTo>
                <a:lnTo>
                  <a:pt x="4059" y="642"/>
                </a:lnTo>
                <a:lnTo>
                  <a:pt x="4136" y="599"/>
                </a:lnTo>
                <a:lnTo>
                  <a:pt x="4212" y="557"/>
                </a:lnTo>
                <a:lnTo>
                  <a:pt x="4285" y="515"/>
                </a:lnTo>
                <a:lnTo>
                  <a:pt x="4358" y="473"/>
                </a:lnTo>
                <a:lnTo>
                  <a:pt x="4431" y="430"/>
                </a:lnTo>
                <a:lnTo>
                  <a:pt x="4500" y="388"/>
                </a:lnTo>
                <a:lnTo>
                  <a:pt x="4566" y="346"/>
                </a:lnTo>
                <a:lnTo>
                  <a:pt x="4631" y="304"/>
                </a:lnTo>
                <a:lnTo>
                  <a:pt x="4696" y="261"/>
                </a:lnTo>
                <a:lnTo>
                  <a:pt x="4754" y="223"/>
                </a:lnTo>
                <a:lnTo>
                  <a:pt x="4811" y="188"/>
                </a:lnTo>
                <a:lnTo>
                  <a:pt x="4869" y="154"/>
                </a:lnTo>
                <a:lnTo>
                  <a:pt x="4919" y="119"/>
                </a:lnTo>
                <a:lnTo>
                  <a:pt x="4969" y="89"/>
                </a:lnTo>
                <a:lnTo>
                  <a:pt x="5015" y="62"/>
                </a:lnTo>
                <a:lnTo>
                  <a:pt x="5057" y="39"/>
                </a:lnTo>
                <a:lnTo>
                  <a:pt x="5099" y="16"/>
                </a:lnTo>
                <a:lnTo>
                  <a:pt x="5107" y="31"/>
                </a:lnTo>
                <a:lnTo>
                  <a:pt x="5069" y="50"/>
                </a:lnTo>
                <a:lnTo>
                  <a:pt x="5023" y="77"/>
                </a:lnTo>
                <a:lnTo>
                  <a:pt x="4977" y="104"/>
                </a:lnTo>
                <a:lnTo>
                  <a:pt x="4930" y="135"/>
                </a:lnTo>
                <a:lnTo>
                  <a:pt x="4877" y="165"/>
                </a:lnTo>
                <a:lnTo>
                  <a:pt x="4823" y="200"/>
                </a:lnTo>
                <a:lnTo>
                  <a:pt x="4765" y="238"/>
                </a:lnTo>
                <a:lnTo>
                  <a:pt x="4704" y="277"/>
                </a:lnTo>
                <a:lnTo>
                  <a:pt x="4642" y="315"/>
                </a:lnTo>
                <a:lnTo>
                  <a:pt x="4577" y="357"/>
                </a:lnTo>
                <a:lnTo>
                  <a:pt x="4508" y="400"/>
                </a:lnTo>
                <a:lnTo>
                  <a:pt x="4439" y="442"/>
                </a:lnTo>
                <a:lnTo>
                  <a:pt x="4366" y="488"/>
                </a:lnTo>
                <a:lnTo>
                  <a:pt x="4293" y="530"/>
                </a:lnTo>
                <a:lnTo>
                  <a:pt x="4220" y="572"/>
                </a:lnTo>
                <a:lnTo>
                  <a:pt x="4143" y="615"/>
                </a:lnTo>
                <a:lnTo>
                  <a:pt x="4066" y="657"/>
                </a:lnTo>
                <a:lnTo>
                  <a:pt x="3986" y="695"/>
                </a:lnTo>
                <a:lnTo>
                  <a:pt x="3909" y="738"/>
                </a:lnTo>
                <a:lnTo>
                  <a:pt x="3828" y="776"/>
                </a:lnTo>
                <a:lnTo>
                  <a:pt x="3748" y="811"/>
                </a:lnTo>
                <a:lnTo>
                  <a:pt x="3663" y="845"/>
                </a:lnTo>
                <a:lnTo>
                  <a:pt x="3583" y="876"/>
                </a:lnTo>
                <a:lnTo>
                  <a:pt x="3498" y="903"/>
                </a:lnTo>
                <a:lnTo>
                  <a:pt x="3418" y="930"/>
                </a:lnTo>
                <a:lnTo>
                  <a:pt x="3333" y="953"/>
                </a:lnTo>
                <a:lnTo>
                  <a:pt x="3249" y="972"/>
                </a:lnTo>
                <a:lnTo>
                  <a:pt x="3168" y="987"/>
                </a:lnTo>
                <a:lnTo>
                  <a:pt x="3083" y="999"/>
                </a:lnTo>
                <a:lnTo>
                  <a:pt x="3003" y="1006"/>
                </a:lnTo>
                <a:lnTo>
                  <a:pt x="2922" y="1006"/>
                </a:lnTo>
                <a:lnTo>
                  <a:pt x="2842" y="1006"/>
                </a:lnTo>
                <a:lnTo>
                  <a:pt x="2761" y="1003"/>
                </a:lnTo>
                <a:lnTo>
                  <a:pt x="2676" y="995"/>
                </a:lnTo>
                <a:lnTo>
                  <a:pt x="2592" y="987"/>
                </a:lnTo>
                <a:lnTo>
                  <a:pt x="2507" y="972"/>
                </a:lnTo>
                <a:lnTo>
                  <a:pt x="2423" y="960"/>
                </a:lnTo>
                <a:lnTo>
                  <a:pt x="2335" y="941"/>
                </a:lnTo>
                <a:lnTo>
                  <a:pt x="2246" y="922"/>
                </a:lnTo>
                <a:lnTo>
                  <a:pt x="2158" y="903"/>
                </a:lnTo>
                <a:lnTo>
                  <a:pt x="2070" y="876"/>
                </a:lnTo>
                <a:lnTo>
                  <a:pt x="1981" y="853"/>
                </a:lnTo>
                <a:lnTo>
                  <a:pt x="1893" y="826"/>
                </a:lnTo>
                <a:lnTo>
                  <a:pt x="1801" y="795"/>
                </a:lnTo>
                <a:lnTo>
                  <a:pt x="1709" y="764"/>
                </a:lnTo>
                <a:lnTo>
                  <a:pt x="1617" y="730"/>
                </a:lnTo>
                <a:lnTo>
                  <a:pt x="1524" y="695"/>
                </a:lnTo>
                <a:lnTo>
                  <a:pt x="1432" y="661"/>
                </a:lnTo>
                <a:lnTo>
                  <a:pt x="1340" y="622"/>
                </a:lnTo>
                <a:lnTo>
                  <a:pt x="1152" y="546"/>
                </a:lnTo>
                <a:lnTo>
                  <a:pt x="960" y="465"/>
                </a:lnTo>
                <a:lnTo>
                  <a:pt x="768" y="377"/>
                </a:lnTo>
                <a:lnTo>
                  <a:pt x="576" y="288"/>
                </a:lnTo>
                <a:lnTo>
                  <a:pt x="384" y="200"/>
                </a:lnTo>
                <a:lnTo>
                  <a:pt x="192" y="108"/>
                </a:lnTo>
                <a:lnTo>
                  <a:pt x="0" y="12"/>
                </a:lnTo>
                <a:lnTo>
                  <a:pt x="4" y="0"/>
                </a:lnTo>
                <a:close/>
                <a:moveTo>
                  <a:pt x="5084" y="4"/>
                </a:moveTo>
                <a:lnTo>
                  <a:pt x="5138" y="4"/>
                </a:lnTo>
                <a:lnTo>
                  <a:pt x="5107" y="50"/>
                </a:lnTo>
                <a:lnTo>
                  <a:pt x="5084" y="4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1682262" y="136526"/>
            <a:ext cx="57091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SISTEM MANAJEMEN RS</a:t>
            </a:r>
            <a:endParaRPr lang="en-US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1670538" y="123826"/>
            <a:ext cx="6101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2400" b="1">
                <a:solidFill>
                  <a:srgbClr val="FFFF00"/>
                </a:solidFill>
              </a:rPr>
              <a:t>            SISTEM MANAJEMEN RS</a:t>
            </a:r>
            <a:endParaRPr lang="en-US"/>
          </a:p>
        </p:txBody>
      </p:sp>
      <p:sp>
        <p:nvSpPr>
          <p:cNvPr id="4136" name="Freeform 40"/>
          <p:cNvSpPr>
            <a:spLocks noEditPoints="1"/>
          </p:cNvSpPr>
          <p:nvPr/>
        </p:nvSpPr>
        <p:spPr bwMode="auto">
          <a:xfrm>
            <a:off x="0" y="2133600"/>
            <a:ext cx="8991600" cy="1676400"/>
          </a:xfrm>
          <a:custGeom>
            <a:avLst/>
            <a:gdLst/>
            <a:ahLst/>
            <a:cxnLst>
              <a:cxn ang="0">
                <a:pos x="200" y="116"/>
              </a:cxn>
              <a:cxn ang="0">
                <a:pos x="580" y="338"/>
              </a:cxn>
              <a:cxn ang="0">
                <a:pos x="956" y="553"/>
              </a:cxn>
              <a:cxn ang="0">
                <a:pos x="1237" y="703"/>
              </a:cxn>
              <a:cxn ang="0">
                <a:pos x="1425" y="795"/>
              </a:cxn>
              <a:cxn ang="0">
                <a:pos x="1609" y="880"/>
              </a:cxn>
              <a:cxn ang="0">
                <a:pos x="1793" y="960"/>
              </a:cxn>
              <a:cxn ang="0">
                <a:pos x="1978" y="1030"/>
              </a:cxn>
              <a:cxn ang="0">
                <a:pos x="2158" y="1091"/>
              </a:cxn>
              <a:cxn ang="0">
                <a:pos x="2335" y="1145"/>
              </a:cxn>
              <a:cxn ang="0">
                <a:pos x="2515" y="1183"/>
              </a:cxn>
              <a:cxn ang="0">
                <a:pos x="2688" y="1214"/>
              </a:cxn>
              <a:cxn ang="0">
                <a:pos x="2861" y="1229"/>
              </a:cxn>
              <a:cxn ang="0">
                <a:pos x="3030" y="1233"/>
              </a:cxn>
              <a:cxn ang="0">
                <a:pos x="3199" y="1222"/>
              </a:cxn>
              <a:cxn ang="0">
                <a:pos x="3364" y="1199"/>
              </a:cxn>
              <a:cxn ang="0">
                <a:pos x="3529" y="1164"/>
              </a:cxn>
              <a:cxn ang="0">
                <a:pos x="3690" y="1118"/>
              </a:cxn>
              <a:cxn ang="0">
                <a:pos x="3852" y="1064"/>
              </a:cxn>
              <a:cxn ang="0">
                <a:pos x="4009" y="999"/>
              </a:cxn>
              <a:cxn ang="0">
                <a:pos x="4166" y="926"/>
              </a:cxn>
              <a:cxn ang="0">
                <a:pos x="4324" y="845"/>
              </a:cxn>
              <a:cxn ang="0">
                <a:pos x="4481" y="761"/>
              </a:cxn>
              <a:cxn ang="0">
                <a:pos x="4712" y="619"/>
              </a:cxn>
              <a:cxn ang="0">
                <a:pos x="5015" y="415"/>
              </a:cxn>
              <a:cxn ang="0">
                <a:pos x="5318" y="204"/>
              </a:cxn>
              <a:cxn ang="0">
                <a:pos x="5449" y="131"/>
              </a:cxn>
              <a:cxn ang="0">
                <a:pos x="5176" y="323"/>
              </a:cxn>
              <a:cxn ang="0">
                <a:pos x="4873" y="534"/>
              </a:cxn>
              <a:cxn ang="0">
                <a:pos x="4566" y="726"/>
              </a:cxn>
              <a:cxn ang="0">
                <a:pos x="4408" y="818"/>
              </a:cxn>
              <a:cxn ang="0">
                <a:pos x="4255" y="899"/>
              </a:cxn>
              <a:cxn ang="0">
                <a:pos x="4097" y="976"/>
              </a:cxn>
              <a:cxn ang="0">
                <a:pos x="3936" y="1045"/>
              </a:cxn>
              <a:cxn ang="0">
                <a:pos x="3779" y="1106"/>
              </a:cxn>
              <a:cxn ang="0">
                <a:pos x="3613" y="1156"/>
              </a:cxn>
              <a:cxn ang="0">
                <a:pos x="3452" y="1199"/>
              </a:cxn>
              <a:cxn ang="0">
                <a:pos x="3283" y="1229"/>
              </a:cxn>
              <a:cxn ang="0">
                <a:pos x="3118" y="1245"/>
              </a:cxn>
              <a:cxn ang="0">
                <a:pos x="2945" y="1248"/>
              </a:cxn>
              <a:cxn ang="0">
                <a:pos x="2773" y="1237"/>
              </a:cxn>
              <a:cxn ang="0">
                <a:pos x="2600" y="1214"/>
              </a:cxn>
              <a:cxn ang="0">
                <a:pos x="2423" y="1179"/>
              </a:cxn>
              <a:cxn ang="0">
                <a:pos x="2243" y="1133"/>
              </a:cxn>
              <a:cxn ang="0">
                <a:pos x="2062" y="1076"/>
              </a:cxn>
              <a:cxn ang="0">
                <a:pos x="1878" y="1010"/>
              </a:cxn>
              <a:cxn ang="0">
                <a:pos x="1697" y="937"/>
              </a:cxn>
              <a:cxn ang="0">
                <a:pos x="1509" y="853"/>
              </a:cxn>
              <a:cxn ang="0">
                <a:pos x="1325" y="765"/>
              </a:cxn>
              <a:cxn ang="0">
                <a:pos x="1137" y="669"/>
              </a:cxn>
              <a:cxn ang="0">
                <a:pos x="760" y="461"/>
              </a:cxn>
              <a:cxn ang="0">
                <a:pos x="380" y="242"/>
              </a:cxn>
              <a:cxn ang="0">
                <a:pos x="0" y="16"/>
              </a:cxn>
              <a:cxn ang="0">
                <a:pos x="5422" y="112"/>
              </a:cxn>
              <a:cxn ang="0">
                <a:pos x="5449" y="150"/>
              </a:cxn>
            </a:cxnLst>
            <a:rect l="0" t="0" r="r" b="b"/>
            <a:pathLst>
              <a:path w="5476" h="1248">
                <a:moveTo>
                  <a:pt x="8" y="0"/>
                </a:moveTo>
                <a:lnTo>
                  <a:pt x="200" y="116"/>
                </a:lnTo>
                <a:lnTo>
                  <a:pt x="388" y="227"/>
                </a:lnTo>
                <a:lnTo>
                  <a:pt x="580" y="338"/>
                </a:lnTo>
                <a:lnTo>
                  <a:pt x="768" y="450"/>
                </a:lnTo>
                <a:lnTo>
                  <a:pt x="956" y="553"/>
                </a:lnTo>
                <a:lnTo>
                  <a:pt x="1144" y="653"/>
                </a:lnTo>
                <a:lnTo>
                  <a:pt x="1237" y="703"/>
                </a:lnTo>
                <a:lnTo>
                  <a:pt x="1333" y="749"/>
                </a:lnTo>
                <a:lnTo>
                  <a:pt x="1425" y="795"/>
                </a:lnTo>
                <a:lnTo>
                  <a:pt x="1517" y="838"/>
                </a:lnTo>
                <a:lnTo>
                  <a:pt x="1609" y="880"/>
                </a:lnTo>
                <a:lnTo>
                  <a:pt x="1701" y="922"/>
                </a:lnTo>
                <a:lnTo>
                  <a:pt x="1793" y="960"/>
                </a:lnTo>
                <a:lnTo>
                  <a:pt x="1886" y="995"/>
                </a:lnTo>
                <a:lnTo>
                  <a:pt x="1978" y="1030"/>
                </a:lnTo>
                <a:lnTo>
                  <a:pt x="2066" y="1064"/>
                </a:lnTo>
                <a:lnTo>
                  <a:pt x="2158" y="1091"/>
                </a:lnTo>
                <a:lnTo>
                  <a:pt x="2246" y="1118"/>
                </a:lnTo>
                <a:lnTo>
                  <a:pt x="2335" y="1145"/>
                </a:lnTo>
                <a:lnTo>
                  <a:pt x="2427" y="1164"/>
                </a:lnTo>
                <a:lnTo>
                  <a:pt x="2515" y="1183"/>
                </a:lnTo>
                <a:lnTo>
                  <a:pt x="2600" y="1199"/>
                </a:lnTo>
                <a:lnTo>
                  <a:pt x="2688" y="1214"/>
                </a:lnTo>
                <a:lnTo>
                  <a:pt x="2776" y="1222"/>
                </a:lnTo>
                <a:lnTo>
                  <a:pt x="2861" y="1229"/>
                </a:lnTo>
                <a:lnTo>
                  <a:pt x="2945" y="1233"/>
                </a:lnTo>
                <a:lnTo>
                  <a:pt x="3030" y="1233"/>
                </a:lnTo>
                <a:lnTo>
                  <a:pt x="3114" y="1229"/>
                </a:lnTo>
                <a:lnTo>
                  <a:pt x="3199" y="1222"/>
                </a:lnTo>
                <a:lnTo>
                  <a:pt x="3283" y="1210"/>
                </a:lnTo>
                <a:lnTo>
                  <a:pt x="3364" y="1199"/>
                </a:lnTo>
                <a:lnTo>
                  <a:pt x="3448" y="1183"/>
                </a:lnTo>
                <a:lnTo>
                  <a:pt x="3529" y="1164"/>
                </a:lnTo>
                <a:lnTo>
                  <a:pt x="3610" y="1141"/>
                </a:lnTo>
                <a:lnTo>
                  <a:pt x="3690" y="1118"/>
                </a:lnTo>
                <a:lnTo>
                  <a:pt x="3771" y="1091"/>
                </a:lnTo>
                <a:lnTo>
                  <a:pt x="3852" y="1064"/>
                </a:lnTo>
                <a:lnTo>
                  <a:pt x="3932" y="1033"/>
                </a:lnTo>
                <a:lnTo>
                  <a:pt x="4009" y="999"/>
                </a:lnTo>
                <a:lnTo>
                  <a:pt x="4090" y="964"/>
                </a:lnTo>
                <a:lnTo>
                  <a:pt x="4166" y="926"/>
                </a:lnTo>
                <a:lnTo>
                  <a:pt x="4247" y="887"/>
                </a:lnTo>
                <a:lnTo>
                  <a:pt x="4324" y="845"/>
                </a:lnTo>
                <a:lnTo>
                  <a:pt x="4401" y="803"/>
                </a:lnTo>
                <a:lnTo>
                  <a:pt x="4481" y="761"/>
                </a:lnTo>
                <a:lnTo>
                  <a:pt x="4558" y="715"/>
                </a:lnTo>
                <a:lnTo>
                  <a:pt x="4712" y="619"/>
                </a:lnTo>
                <a:lnTo>
                  <a:pt x="4861" y="519"/>
                </a:lnTo>
                <a:lnTo>
                  <a:pt x="5015" y="415"/>
                </a:lnTo>
                <a:lnTo>
                  <a:pt x="5169" y="311"/>
                </a:lnTo>
                <a:lnTo>
                  <a:pt x="5318" y="204"/>
                </a:lnTo>
                <a:lnTo>
                  <a:pt x="5437" y="119"/>
                </a:lnTo>
                <a:lnTo>
                  <a:pt x="5449" y="131"/>
                </a:lnTo>
                <a:lnTo>
                  <a:pt x="5330" y="215"/>
                </a:lnTo>
                <a:lnTo>
                  <a:pt x="5176" y="323"/>
                </a:lnTo>
                <a:lnTo>
                  <a:pt x="5027" y="430"/>
                </a:lnTo>
                <a:lnTo>
                  <a:pt x="4873" y="534"/>
                </a:lnTo>
                <a:lnTo>
                  <a:pt x="4719" y="630"/>
                </a:lnTo>
                <a:lnTo>
                  <a:pt x="4566" y="726"/>
                </a:lnTo>
                <a:lnTo>
                  <a:pt x="4489" y="772"/>
                </a:lnTo>
                <a:lnTo>
                  <a:pt x="4408" y="818"/>
                </a:lnTo>
                <a:lnTo>
                  <a:pt x="4332" y="861"/>
                </a:lnTo>
                <a:lnTo>
                  <a:pt x="4255" y="899"/>
                </a:lnTo>
                <a:lnTo>
                  <a:pt x="4174" y="941"/>
                </a:lnTo>
                <a:lnTo>
                  <a:pt x="4097" y="976"/>
                </a:lnTo>
                <a:lnTo>
                  <a:pt x="4017" y="1014"/>
                </a:lnTo>
                <a:lnTo>
                  <a:pt x="3936" y="1045"/>
                </a:lnTo>
                <a:lnTo>
                  <a:pt x="3855" y="1079"/>
                </a:lnTo>
                <a:lnTo>
                  <a:pt x="3779" y="1106"/>
                </a:lnTo>
                <a:lnTo>
                  <a:pt x="3698" y="1133"/>
                </a:lnTo>
                <a:lnTo>
                  <a:pt x="3613" y="1156"/>
                </a:lnTo>
                <a:lnTo>
                  <a:pt x="3533" y="1179"/>
                </a:lnTo>
                <a:lnTo>
                  <a:pt x="3452" y="1199"/>
                </a:lnTo>
                <a:lnTo>
                  <a:pt x="3368" y="1214"/>
                </a:lnTo>
                <a:lnTo>
                  <a:pt x="3283" y="1229"/>
                </a:lnTo>
                <a:lnTo>
                  <a:pt x="3203" y="1237"/>
                </a:lnTo>
                <a:lnTo>
                  <a:pt x="3118" y="1245"/>
                </a:lnTo>
                <a:lnTo>
                  <a:pt x="3030" y="1248"/>
                </a:lnTo>
                <a:lnTo>
                  <a:pt x="2945" y="1248"/>
                </a:lnTo>
                <a:lnTo>
                  <a:pt x="2861" y="1245"/>
                </a:lnTo>
                <a:lnTo>
                  <a:pt x="2773" y="1237"/>
                </a:lnTo>
                <a:lnTo>
                  <a:pt x="2684" y="1229"/>
                </a:lnTo>
                <a:lnTo>
                  <a:pt x="2600" y="1214"/>
                </a:lnTo>
                <a:lnTo>
                  <a:pt x="2511" y="1199"/>
                </a:lnTo>
                <a:lnTo>
                  <a:pt x="2423" y="1179"/>
                </a:lnTo>
                <a:lnTo>
                  <a:pt x="2331" y="1160"/>
                </a:lnTo>
                <a:lnTo>
                  <a:pt x="2243" y="1133"/>
                </a:lnTo>
                <a:lnTo>
                  <a:pt x="2150" y="1106"/>
                </a:lnTo>
                <a:lnTo>
                  <a:pt x="2062" y="1076"/>
                </a:lnTo>
                <a:lnTo>
                  <a:pt x="1970" y="1045"/>
                </a:lnTo>
                <a:lnTo>
                  <a:pt x="1878" y="1010"/>
                </a:lnTo>
                <a:lnTo>
                  <a:pt x="1790" y="976"/>
                </a:lnTo>
                <a:lnTo>
                  <a:pt x="1697" y="937"/>
                </a:lnTo>
                <a:lnTo>
                  <a:pt x="1601" y="895"/>
                </a:lnTo>
                <a:lnTo>
                  <a:pt x="1509" y="853"/>
                </a:lnTo>
                <a:lnTo>
                  <a:pt x="1417" y="811"/>
                </a:lnTo>
                <a:lnTo>
                  <a:pt x="1325" y="765"/>
                </a:lnTo>
                <a:lnTo>
                  <a:pt x="1229" y="718"/>
                </a:lnTo>
                <a:lnTo>
                  <a:pt x="1137" y="669"/>
                </a:lnTo>
                <a:lnTo>
                  <a:pt x="949" y="569"/>
                </a:lnTo>
                <a:lnTo>
                  <a:pt x="760" y="461"/>
                </a:lnTo>
                <a:lnTo>
                  <a:pt x="568" y="354"/>
                </a:lnTo>
                <a:lnTo>
                  <a:pt x="380" y="242"/>
                </a:lnTo>
                <a:lnTo>
                  <a:pt x="188" y="127"/>
                </a:lnTo>
                <a:lnTo>
                  <a:pt x="0" y="16"/>
                </a:lnTo>
                <a:lnTo>
                  <a:pt x="8" y="0"/>
                </a:lnTo>
                <a:close/>
                <a:moveTo>
                  <a:pt x="5422" y="112"/>
                </a:moveTo>
                <a:lnTo>
                  <a:pt x="5476" y="104"/>
                </a:lnTo>
                <a:lnTo>
                  <a:pt x="5449" y="150"/>
                </a:lnTo>
                <a:lnTo>
                  <a:pt x="5422" y="112"/>
                </a:lnTo>
                <a:close/>
              </a:path>
            </a:pathLst>
          </a:custGeom>
          <a:solidFill>
            <a:srgbClr val="FFFF00"/>
          </a:solidFill>
          <a:ln w="6350">
            <a:solidFill>
              <a:srgbClr val="FF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3352800" y="3810000"/>
            <a:ext cx="2057400" cy="1752600"/>
            <a:chOff x="2208" y="2688"/>
            <a:chExt cx="1102" cy="1137"/>
          </a:xfrm>
        </p:grpSpPr>
        <p:sp>
          <p:nvSpPr>
            <p:cNvPr id="4138" name="Rectangle 42"/>
            <p:cNvSpPr>
              <a:spLocks noChangeArrowheads="1"/>
            </p:cNvSpPr>
            <p:nvPr/>
          </p:nvSpPr>
          <p:spPr bwMode="auto">
            <a:xfrm>
              <a:off x="2208" y="2688"/>
              <a:ext cx="1102" cy="1137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39" name="Rectangle 43"/>
            <p:cNvSpPr>
              <a:spLocks noChangeArrowheads="1"/>
            </p:cNvSpPr>
            <p:nvPr/>
          </p:nvSpPr>
          <p:spPr bwMode="auto">
            <a:xfrm>
              <a:off x="2208" y="2688"/>
              <a:ext cx="1102" cy="1137"/>
            </a:xfrm>
            <a:prstGeom prst="rect">
              <a:avLst/>
            </a:prstGeom>
            <a:noFill/>
            <a:ln w="36513">
              <a:solidFill>
                <a:srgbClr val="FF99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140" name="Rectangle 44"/>
          <p:cNvSpPr>
            <a:spLocks noChangeArrowheads="1"/>
          </p:cNvSpPr>
          <p:nvPr/>
        </p:nvSpPr>
        <p:spPr bwMode="auto">
          <a:xfrm>
            <a:off x="3886200" y="4191001"/>
            <a:ext cx="117981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Manajemen</a:t>
            </a:r>
          </a:p>
          <a:p>
            <a:r>
              <a:rPr lang="en-US" b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Keuangan</a:t>
            </a: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41" name="Rectangle 45"/>
          <p:cNvSpPr>
            <a:spLocks noChangeArrowheads="1"/>
          </p:cNvSpPr>
          <p:nvPr/>
        </p:nvSpPr>
        <p:spPr bwMode="auto">
          <a:xfrm>
            <a:off x="3581400" y="6400800"/>
            <a:ext cx="2073520" cy="3746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Out- Come</a:t>
            </a:r>
            <a:endParaRPr lang="en-US" b="1" i="1">
              <a:solidFill>
                <a:srgbClr val="FF0000"/>
              </a:solidFill>
            </a:endParaRPr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0" y="5410200"/>
            <a:ext cx="9144000" cy="990600"/>
            <a:chOff x="192" y="3694"/>
            <a:chExt cx="5326" cy="480"/>
          </a:xfrm>
        </p:grpSpPr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192" y="3694"/>
              <a:ext cx="5326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6" y="0"/>
                </a:cxn>
                <a:cxn ang="0">
                  <a:pos x="5326" y="323"/>
                </a:cxn>
                <a:cxn ang="0">
                  <a:pos x="3329" y="323"/>
                </a:cxn>
                <a:cxn ang="0">
                  <a:pos x="3329" y="403"/>
                </a:cxn>
                <a:cxn ang="0">
                  <a:pos x="3997" y="403"/>
                </a:cxn>
                <a:cxn ang="0">
                  <a:pos x="2665" y="480"/>
                </a:cxn>
                <a:cxn ang="0">
                  <a:pos x="1332" y="403"/>
                </a:cxn>
                <a:cxn ang="0">
                  <a:pos x="1997" y="403"/>
                </a:cxn>
                <a:cxn ang="0">
                  <a:pos x="1997" y="323"/>
                </a:cxn>
                <a:cxn ang="0">
                  <a:pos x="0" y="323"/>
                </a:cxn>
                <a:cxn ang="0">
                  <a:pos x="0" y="0"/>
                </a:cxn>
              </a:cxnLst>
              <a:rect l="0" t="0" r="r" b="b"/>
              <a:pathLst>
                <a:path w="5326" h="480">
                  <a:moveTo>
                    <a:pt x="0" y="0"/>
                  </a:moveTo>
                  <a:lnTo>
                    <a:pt x="5326" y="0"/>
                  </a:lnTo>
                  <a:lnTo>
                    <a:pt x="5326" y="323"/>
                  </a:lnTo>
                  <a:lnTo>
                    <a:pt x="3329" y="323"/>
                  </a:lnTo>
                  <a:lnTo>
                    <a:pt x="3329" y="403"/>
                  </a:lnTo>
                  <a:lnTo>
                    <a:pt x="3997" y="403"/>
                  </a:lnTo>
                  <a:lnTo>
                    <a:pt x="2665" y="480"/>
                  </a:lnTo>
                  <a:lnTo>
                    <a:pt x="1332" y="403"/>
                  </a:lnTo>
                  <a:lnTo>
                    <a:pt x="1997" y="403"/>
                  </a:lnTo>
                  <a:lnTo>
                    <a:pt x="1997" y="323"/>
                  </a:lnTo>
                  <a:lnTo>
                    <a:pt x="0" y="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192" y="3694"/>
              <a:ext cx="5326" cy="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26" y="0"/>
                </a:cxn>
                <a:cxn ang="0">
                  <a:pos x="5326" y="323"/>
                </a:cxn>
                <a:cxn ang="0">
                  <a:pos x="3329" y="323"/>
                </a:cxn>
                <a:cxn ang="0">
                  <a:pos x="3329" y="403"/>
                </a:cxn>
                <a:cxn ang="0">
                  <a:pos x="3997" y="403"/>
                </a:cxn>
                <a:cxn ang="0">
                  <a:pos x="2665" y="480"/>
                </a:cxn>
                <a:cxn ang="0">
                  <a:pos x="1332" y="403"/>
                </a:cxn>
                <a:cxn ang="0">
                  <a:pos x="1997" y="403"/>
                </a:cxn>
                <a:cxn ang="0">
                  <a:pos x="1997" y="323"/>
                </a:cxn>
                <a:cxn ang="0">
                  <a:pos x="0" y="323"/>
                </a:cxn>
                <a:cxn ang="0">
                  <a:pos x="0" y="0"/>
                </a:cxn>
              </a:cxnLst>
              <a:rect l="0" t="0" r="r" b="b"/>
              <a:pathLst>
                <a:path w="5326" h="480">
                  <a:moveTo>
                    <a:pt x="0" y="0"/>
                  </a:moveTo>
                  <a:lnTo>
                    <a:pt x="5326" y="0"/>
                  </a:lnTo>
                  <a:lnTo>
                    <a:pt x="5326" y="323"/>
                  </a:lnTo>
                  <a:lnTo>
                    <a:pt x="3329" y="323"/>
                  </a:lnTo>
                  <a:lnTo>
                    <a:pt x="3329" y="403"/>
                  </a:lnTo>
                  <a:lnTo>
                    <a:pt x="3997" y="403"/>
                  </a:lnTo>
                  <a:lnTo>
                    <a:pt x="2665" y="480"/>
                  </a:lnTo>
                  <a:lnTo>
                    <a:pt x="1332" y="403"/>
                  </a:lnTo>
                  <a:lnTo>
                    <a:pt x="1997" y="403"/>
                  </a:lnTo>
                  <a:lnTo>
                    <a:pt x="1997" y="323"/>
                  </a:lnTo>
                  <a:lnTo>
                    <a:pt x="0" y="3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145" name="Rectangle 49"/>
          <p:cNvSpPr>
            <a:spLocks noChangeArrowheads="1"/>
          </p:cNvSpPr>
          <p:nvPr/>
        </p:nvSpPr>
        <p:spPr bwMode="auto">
          <a:xfrm>
            <a:off x="2667000" y="5578476"/>
            <a:ext cx="37269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Fungsi Peningkatan Kinerja</a:t>
            </a:r>
            <a:endParaRPr lang="en-US" b="1">
              <a:solidFill>
                <a:schemeClr val="accent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ANJAB DAN AKTIFITAS MANAJEMEN SDM</a:t>
            </a:r>
            <a:endParaRPr lang="en-GB" sz="3200" dirty="0">
              <a:solidFill>
                <a:srgbClr val="FFFF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838200"/>
            <a:ext cx="8534400" cy="5591175"/>
            <a:chOff x="416" y="528"/>
            <a:chExt cx="5824" cy="3522"/>
          </a:xfrm>
        </p:grpSpPr>
        <p:sp>
          <p:nvSpPr>
            <p:cNvPr id="135172" name="Oval 4"/>
            <p:cNvSpPr>
              <a:spLocks noChangeArrowheads="1"/>
            </p:cNvSpPr>
            <p:nvPr/>
          </p:nvSpPr>
          <p:spPr bwMode="auto">
            <a:xfrm>
              <a:off x="2028" y="1125"/>
              <a:ext cx="2184" cy="18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b="1" dirty="0">
                  <a:solidFill>
                    <a:srgbClr val="66FFCC"/>
                  </a:solidFill>
                  <a:latin typeface="Times New Roman" pitchFamily="18" charset="0"/>
                </a:rPr>
                <a:t>ANALISIS</a:t>
              </a:r>
            </a:p>
            <a:p>
              <a:pPr algn="ctr" eaLnBrk="1" hangingPunct="1"/>
              <a:r>
                <a:rPr lang="en-US" sz="2000" b="1" dirty="0">
                  <a:solidFill>
                    <a:srgbClr val="66FFCC"/>
                  </a:solidFill>
                  <a:latin typeface="Times New Roman" pitchFamily="18" charset="0"/>
                </a:rPr>
                <a:t> PEKERJAAN</a:t>
              </a:r>
            </a:p>
            <a:p>
              <a:pPr algn="ctr" eaLnBrk="1" hangingPunct="1"/>
              <a:endParaRPr lang="en-US" sz="2000" b="1" dirty="0">
                <a:solidFill>
                  <a:srgbClr val="66FFCC"/>
                </a:solidFill>
                <a:latin typeface="Times New Roman" pitchFamily="18" charset="0"/>
              </a:endParaRPr>
            </a:p>
            <a:p>
              <a:pPr algn="ctr" eaLnBrk="1" hangingPunct="1"/>
              <a:r>
                <a:rPr lang="en-US" sz="2000" b="1" dirty="0">
                  <a:solidFill>
                    <a:srgbClr val="66FFCC"/>
                  </a:solidFill>
                  <a:latin typeface="Times New Roman" pitchFamily="18" charset="0"/>
                </a:rPr>
                <a:t>URAIAN PEK.</a:t>
              </a:r>
            </a:p>
            <a:p>
              <a:pPr algn="ctr" eaLnBrk="1" hangingPunct="1"/>
              <a:endParaRPr lang="en-US" sz="2000" b="1" dirty="0">
                <a:solidFill>
                  <a:srgbClr val="66FFCC"/>
                </a:solidFill>
                <a:latin typeface="Times New Roman" pitchFamily="18" charset="0"/>
              </a:endParaRPr>
            </a:p>
            <a:p>
              <a:pPr algn="ctr" eaLnBrk="1" hangingPunct="1"/>
              <a:r>
                <a:rPr lang="en-US" sz="2000" b="1" dirty="0">
                  <a:solidFill>
                    <a:srgbClr val="66FFCC"/>
                  </a:solidFill>
                  <a:latin typeface="Times New Roman" pitchFamily="18" charset="0"/>
                </a:rPr>
                <a:t>SPESIFIKASI PEK.</a:t>
              </a:r>
              <a:endParaRPr lang="en-GB" sz="2000" b="1" dirty="0">
                <a:solidFill>
                  <a:srgbClr val="66FFCC"/>
                </a:solidFill>
                <a:latin typeface="Times New Roman" pitchFamily="18" charset="0"/>
              </a:endParaRPr>
            </a:p>
          </p:txBody>
        </p:sp>
        <p:sp>
          <p:nvSpPr>
            <p:cNvPr id="135173" name="Oval 5"/>
            <p:cNvSpPr>
              <a:spLocks noChangeArrowheads="1"/>
            </p:cNvSpPr>
            <p:nvPr/>
          </p:nvSpPr>
          <p:spPr bwMode="auto">
            <a:xfrm>
              <a:off x="3705" y="528"/>
              <a:ext cx="1391" cy="816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</a:rPr>
                <a:t>Perencanaan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</a:endParaRPr>
            </a:p>
            <a:p>
              <a:pPr algn="ctr" eaLnBrk="1" hangingPunct="1"/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</a:rPr>
                <a:t>SDM</a:t>
              </a:r>
              <a:endParaRPr lang="en-GB" sz="24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35174" name="Oval 6"/>
            <p:cNvSpPr>
              <a:spLocks noChangeArrowheads="1"/>
            </p:cNvSpPr>
            <p:nvPr/>
          </p:nvSpPr>
          <p:spPr bwMode="auto">
            <a:xfrm>
              <a:off x="4992" y="810"/>
              <a:ext cx="1248" cy="101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</a:rPr>
                <a:t>Perekrutan</a:t>
              </a:r>
              <a:endParaRPr lang="en-GB" sz="24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35175" name="Oval 7"/>
            <p:cNvSpPr>
              <a:spLocks noChangeArrowheads="1"/>
            </p:cNvSpPr>
            <p:nvPr/>
          </p:nvSpPr>
          <p:spPr bwMode="auto">
            <a:xfrm>
              <a:off x="4729" y="1890"/>
              <a:ext cx="1303" cy="894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400">
                  <a:solidFill>
                    <a:schemeClr val="bg1"/>
                  </a:solidFill>
                  <a:latin typeface="Times New Roman" pitchFamily="18" charset="0"/>
                </a:rPr>
                <a:t>Seleksi</a:t>
              </a:r>
              <a:endParaRPr lang="en-GB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35176" name="Oval 8"/>
            <p:cNvSpPr>
              <a:spLocks noChangeArrowheads="1"/>
            </p:cNvSpPr>
            <p:nvPr/>
          </p:nvSpPr>
          <p:spPr bwMode="auto">
            <a:xfrm>
              <a:off x="4316" y="2736"/>
              <a:ext cx="1485" cy="999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400">
                  <a:solidFill>
                    <a:schemeClr val="bg1"/>
                  </a:solidFill>
                  <a:latin typeface="Times New Roman" pitchFamily="18" charset="0"/>
                </a:rPr>
                <a:t>Konpensasi</a:t>
              </a:r>
              <a:endParaRPr lang="en-GB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35177" name="Oval 9"/>
            <p:cNvSpPr>
              <a:spLocks noChangeArrowheads="1"/>
            </p:cNvSpPr>
            <p:nvPr/>
          </p:nvSpPr>
          <p:spPr bwMode="auto">
            <a:xfrm>
              <a:off x="2964" y="3120"/>
              <a:ext cx="1404" cy="912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</a:rPr>
                <a:t>Pelatihan </a:t>
              </a:r>
            </a:p>
            <a:p>
              <a:pPr algn="ctr" eaLnBrk="1" hangingPunct="1"/>
              <a:r>
                <a:rPr lang="en-US" sz="2000">
                  <a:solidFill>
                    <a:schemeClr val="bg1"/>
                  </a:solidFill>
                  <a:latin typeface="Times New Roman" pitchFamily="18" charset="0"/>
                </a:rPr>
                <a:t>&amp; pengembangan</a:t>
              </a:r>
              <a:endParaRPr lang="en-GB" sz="20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35178" name="Oval 10"/>
            <p:cNvSpPr>
              <a:spLocks noChangeArrowheads="1"/>
            </p:cNvSpPr>
            <p:nvPr/>
          </p:nvSpPr>
          <p:spPr bwMode="auto">
            <a:xfrm>
              <a:off x="1219" y="3072"/>
              <a:ext cx="1641" cy="97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</a:rPr>
                <a:t>Penilaian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</a:endParaRPr>
            </a:p>
            <a:p>
              <a:pPr algn="ctr" eaLnBrk="1" hangingPunct="1"/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</a:rPr>
                <a:t>kinerja</a:t>
              </a:r>
              <a:endParaRPr lang="en-GB" sz="24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35179" name="Oval 11"/>
            <p:cNvSpPr>
              <a:spLocks noChangeArrowheads="1"/>
            </p:cNvSpPr>
            <p:nvPr/>
          </p:nvSpPr>
          <p:spPr bwMode="auto">
            <a:xfrm>
              <a:off x="416" y="1968"/>
              <a:ext cx="1352" cy="1248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400">
                  <a:solidFill>
                    <a:schemeClr val="bg1"/>
                  </a:solidFill>
                  <a:latin typeface="Times New Roman" pitchFamily="18" charset="0"/>
                </a:rPr>
                <a:t>Kesehatan,</a:t>
              </a:r>
            </a:p>
            <a:p>
              <a:pPr algn="ctr" eaLnBrk="1" hangingPunct="1"/>
              <a:r>
                <a:rPr lang="en-US" sz="2400">
                  <a:solidFill>
                    <a:schemeClr val="bg1"/>
                  </a:solidFill>
                  <a:latin typeface="Times New Roman" pitchFamily="18" charset="0"/>
                </a:rPr>
                <a:t>Keselamatan</a:t>
              </a:r>
            </a:p>
            <a:p>
              <a:pPr algn="ctr" eaLnBrk="1" hangingPunct="1"/>
              <a:r>
                <a:rPr lang="en-US" sz="2400">
                  <a:solidFill>
                    <a:schemeClr val="bg1"/>
                  </a:solidFill>
                  <a:latin typeface="Times New Roman" pitchFamily="18" charset="0"/>
                </a:rPr>
                <a:t>&amp; keamanan</a:t>
              </a:r>
              <a:endParaRPr lang="en-GB" sz="24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35180" name="Oval 12"/>
            <p:cNvSpPr>
              <a:spLocks noChangeArrowheads="1"/>
            </p:cNvSpPr>
            <p:nvPr/>
          </p:nvSpPr>
          <p:spPr bwMode="auto">
            <a:xfrm>
              <a:off x="520" y="672"/>
              <a:ext cx="1404" cy="960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</a:rPr>
                <a:t>Hubungan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</a:endParaRPr>
            </a:p>
            <a:p>
              <a:pPr algn="ctr" eaLnBrk="1" hangingPunct="1"/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</a:rPr>
                <a:t>Serikat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</a:endParaRPr>
            </a:p>
            <a:p>
              <a:pPr algn="ctr" eaLnBrk="1" hangingPunct="1"/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</a:rPr>
                <a:t>tenaga</a:t>
              </a: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  <a:latin typeface="Times New Roman" pitchFamily="18" charset="0"/>
                </a:rPr>
                <a:t>kerja</a:t>
              </a:r>
              <a:r>
                <a:rPr lang="en-US" sz="2400" dirty="0">
                  <a:solidFill>
                    <a:schemeClr val="bg1"/>
                  </a:solidFill>
                  <a:latin typeface="Times New Roman" pitchFamily="18" charset="0"/>
                </a:rPr>
                <a:t> </a:t>
              </a:r>
              <a:endParaRPr lang="en-GB" sz="24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35181" name="AutoShape 13"/>
            <p:cNvSpPr>
              <a:spLocks noChangeArrowheads="1"/>
            </p:cNvSpPr>
            <p:nvPr/>
          </p:nvSpPr>
          <p:spPr bwMode="auto">
            <a:xfrm>
              <a:off x="2990" y="1800"/>
              <a:ext cx="260" cy="240"/>
            </a:xfrm>
            <a:prstGeom prst="downArrow">
              <a:avLst>
                <a:gd name="adj1" fmla="val 36667"/>
                <a:gd name="adj2" fmla="val 55653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5182" name="AutoShape 14"/>
            <p:cNvSpPr>
              <a:spLocks noChangeArrowheads="1"/>
            </p:cNvSpPr>
            <p:nvPr/>
          </p:nvSpPr>
          <p:spPr bwMode="auto">
            <a:xfrm>
              <a:off x="2990" y="2205"/>
              <a:ext cx="286" cy="19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cxnSp>
          <p:nvCxnSpPr>
            <p:cNvPr id="135183" name="AutoShape 15"/>
            <p:cNvCxnSpPr>
              <a:cxnSpLocks noChangeShapeType="1"/>
              <a:stCxn id="135172" idx="1"/>
            </p:cNvCxnSpPr>
            <p:nvPr/>
          </p:nvCxnSpPr>
          <p:spPr bwMode="auto">
            <a:xfrm rot="16200000" flipV="1">
              <a:off x="2106" y="1147"/>
              <a:ext cx="141" cy="3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4" name="AutoShape 16"/>
            <p:cNvCxnSpPr>
              <a:cxnSpLocks noChangeShapeType="1"/>
              <a:stCxn id="135172" idx="2"/>
              <a:endCxn id="135179" idx="7"/>
            </p:cNvCxnSpPr>
            <p:nvPr/>
          </p:nvCxnSpPr>
          <p:spPr bwMode="auto">
            <a:xfrm rot="10800000" flipV="1">
              <a:off x="1570" y="2026"/>
              <a:ext cx="458" cy="1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5" name="AutoShape 17"/>
            <p:cNvCxnSpPr>
              <a:cxnSpLocks noChangeShapeType="1"/>
              <a:stCxn id="135172" idx="3"/>
              <a:endCxn id="135178" idx="0"/>
            </p:cNvCxnSpPr>
            <p:nvPr/>
          </p:nvCxnSpPr>
          <p:spPr bwMode="auto">
            <a:xfrm rot="5400000">
              <a:off x="1990" y="2714"/>
              <a:ext cx="408" cy="3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6" name="AutoShape 18"/>
            <p:cNvCxnSpPr>
              <a:cxnSpLocks noChangeShapeType="1"/>
              <a:stCxn id="135172" idx="4"/>
            </p:cNvCxnSpPr>
            <p:nvPr/>
          </p:nvCxnSpPr>
          <p:spPr bwMode="auto">
            <a:xfrm rot="16200000" flipH="1">
              <a:off x="3185" y="2863"/>
              <a:ext cx="253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7" name="AutoShape 19"/>
            <p:cNvCxnSpPr>
              <a:cxnSpLocks noChangeShapeType="1"/>
              <a:stCxn id="135172" idx="5"/>
              <a:endCxn id="135176" idx="1"/>
            </p:cNvCxnSpPr>
            <p:nvPr/>
          </p:nvCxnSpPr>
          <p:spPr bwMode="auto">
            <a:xfrm rot="16200000" flipH="1">
              <a:off x="4104" y="2452"/>
              <a:ext cx="218" cy="6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8" name="AutoShape 20"/>
            <p:cNvCxnSpPr>
              <a:cxnSpLocks noChangeShapeType="1"/>
              <a:stCxn id="135172" idx="6"/>
            </p:cNvCxnSpPr>
            <p:nvPr/>
          </p:nvCxnSpPr>
          <p:spPr bwMode="auto">
            <a:xfrm>
              <a:off x="4212" y="2026"/>
              <a:ext cx="492" cy="1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89" name="AutoShape 21"/>
            <p:cNvCxnSpPr>
              <a:cxnSpLocks noChangeShapeType="1"/>
            </p:cNvCxnSpPr>
            <p:nvPr/>
          </p:nvCxnSpPr>
          <p:spPr bwMode="auto">
            <a:xfrm flipV="1">
              <a:off x="4224" y="1536"/>
              <a:ext cx="768" cy="2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5190" name="AutoShape 22"/>
            <p:cNvCxnSpPr>
              <a:cxnSpLocks noChangeShapeType="1"/>
              <a:endCxn id="135173" idx="3"/>
            </p:cNvCxnSpPr>
            <p:nvPr/>
          </p:nvCxnSpPr>
          <p:spPr bwMode="auto">
            <a:xfrm flipV="1">
              <a:off x="3754" y="1224"/>
              <a:ext cx="155" cy="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idx="1"/>
          </p:nvPr>
        </p:nvSpPr>
        <p:spPr>
          <a:xfrm>
            <a:off x="428596" y="228600"/>
            <a:ext cx="8358246" cy="641511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ANJAB </a:t>
            </a:r>
            <a:r>
              <a:rPr lang="en-US" sz="2800" dirty="0">
                <a:sym typeface="Wingdings" pitchFamily="2" charset="2"/>
              </a:rPr>
              <a:t> LANDASAN KEGIATAN LAIN 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Mutasi</a:t>
            </a:r>
            <a:endParaRPr lang="en-US" sz="24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Dasar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syarat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jabatan</a:t>
            </a:r>
            <a:endParaRPr lang="en-US" sz="24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Promosi</a:t>
            </a:r>
            <a:endParaRPr lang="en-US" sz="24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Training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Konpensasi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/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penggajian</a:t>
            </a:r>
            <a:endParaRPr lang="en-US" sz="24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Dasar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pertimbangan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: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berat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/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ringannnya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pekerjaan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;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resiko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jabatan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;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sulit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/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tidaknya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jabatan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;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besar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/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kecilnya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tanggung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jawab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;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pengalaman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yg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diperlukan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;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tingkat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pendidikan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.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Landasan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Syarat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lingkungan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kerja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/ K3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Landasan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pemenuhan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kebutuhan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peralatan</a:t>
            </a:r>
            <a:endParaRPr lang="en-US" sz="24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Landasan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orientasi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karyawan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baru</a:t>
            </a:r>
            <a:endParaRPr lang="en-US" sz="24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Pedoman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kerja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karyawan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Memperlancar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hubungan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kerjasama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antar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karyawan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/ unit 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Landasan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pengorganisasian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seluruh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pekerjaan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tata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kerja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. 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023"/>
            <a:ext cx="7772400" cy="138271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cap="all" dirty="0"/>
              <a:t>JOB ANALYSIS</a:t>
            </a:r>
            <a:br>
              <a:rPr lang="en-US" sz="2800" cap="all" dirty="0"/>
            </a:br>
            <a:r>
              <a:rPr lang="en-US" sz="2800" cap="all" dirty="0"/>
              <a:t>A process for obtaining all pertinent job facts observation; </a:t>
            </a:r>
            <a:r>
              <a:rPr lang="en-US" sz="2800" cap="all" dirty="0" err="1"/>
              <a:t>quetionaire</a:t>
            </a:r>
            <a:r>
              <a:rPr lang="en-US" sz="2800" cap="all" dirty="0"/>
              <a:t>; interview</a:t>
            </a:r>
            <a:endParaRPr lang="en-GB" sz="2800" cap="all" dirty="0"/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457200" y="1981200"/>
            <a:ext cx="38100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JOB DESCRIPTION</a:t>
            </a:r>
          </a:p>
          <a:p>
            <a:pPr eaLnBrk="1" hangingPunct="1">
              <a:buFontTx/>
              <a:buChar char="•"/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a statement containing 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   such items as : 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   - Job title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   - Location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   - Job summary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   - Duties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   - Machines, tools, equipment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   - Materials &amp; forms used 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   - Supervision given or received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   - working conditions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   - Hazards</a:t>
            </a:r>
            <a:endParaRPr lang="en-GB" sz="2000">
              <a:latin typeface="Times New Roman" pitchFamily="18" charset="0"/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4953000" y="1981200"/>
            <a:ext cx="37338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JOB SPECIFICATION </a:t>
            </a:r>
          </a:p>
          <a:p>
            <a:pPr eaLnBrk="1" hangingPunct="1">
              <a:buFontTx/>
              <a:buChar char="•"/>
            </a:pPr>
            <a:r>
              <a:rPr lang="en-US" sz="2000">
                <a:latin typeface="Times New Roman" pitchFamily="18" charset="0"/>
              </a:rPr>
              <a:t> A statement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</a:rPr>
              <a:t>of the human 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Qualifications necessary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 to do the job, usually contains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Such items as :</a:t>
            </a:r>
          </a:p>
          <a:p>
            <a:pPr eaLnBrk="1" hangingPunct="1">
              <a:buFontTx/>
              <a:buChar char="-"/>
            </a:pPr>
            <a:r>
              <a:rPr lang="en-US" sz="2000">
                <a:latin typeface="Times New Roman" pitchFamily="18" charset="0"/>
              </a:rPr>
              <a:t>Education ; Experience</a:t>
            </a:r>
          </a:p>
          <a:p>
            <a:pPr eaLnBrk="1" hangingPunct="1">
              <a:buFontTx/>
              <a:buChar char="-"/>
            </a:pPr>
            <a:r>
              <a:rPr lang="en-US" sz="2000">
                <a:latin typeface="Times New Roman" pitchFamily="18" charset="0"/>
              </a:rPr>
              <a:t>Training ;Judgment</a:t>
            </a:r>
          </a:p>
          <a:p>
            <a:pPr eaLnBrk="1" hangingPunct="1">
              <a:buFontTx/>
              <a:buChar char="-"/>
            </a:pPr>
            <a:r>
              <a:rPr lang="en-US" sz="2000">
                <a:latin typeface="Times New Roman" pitchFamily="18" charset="0"/>
              </a:rPr>
              <a:t>Initiative ; Physical effort</a:t>
            </a:r>
          </a:p>
          <a:p>
            <a:pPr eaLnBrk="1" hangingPunct="1">
              <a:buFontTx/>
              <a:buChar char="-"/>
            </a:pPr>
            <a:r>
              <a:rPr lang="en-US" sz="2000">
                <a:latin typeface="Times New Roman" pitchFamily="18" charset="0"/>
              </a:rPr>
              <a:t>Physical skills; responsilities</a:t>
            </a:r>
          </a:p>
          <a:p>
            <a:pPr eaLnBrk="1" hangingPunct="1">
              <a:buFontTx/>
              <a:buChar char="-"/>
            </a:pPr>
            <a:r>
              <a:rPr lang="en-US" sz="2000">
                <a:latin typeface="Times New Roman" pitchFamily="18" charset="0"/>
              </a:rPr>
              <a:t> communication skills,</a:t>
            </a:r>
          </a:p>
          <a:p>
            <a:pPr eaLnBrk="1" hangingPunct="1">
              <a:buFontTx/>
              <a:buChar char="-"/>
            </a:pPr>
            <a:r>
              <a:rPr lang="en-US" sz="2000">
                <a:latin typeface="Times New Roman" pitchFamily="18" charset="0"/>
              </a:rPr>
              <a:t> emotional, characteristics unusual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Sensory demands : sight. Smell, </a:t>
            </a:r>
          </a:p>
          <a:p>
            <a:pPr eaLnBrk="1" hangingPunct="1"/>
            <a:r>
              <a:rPr lang="en-US" sz="2000">
                <a:latin typeface="Times New Roman" pitchFamily="18" charset="0"/>
              </a:rPr>
              <a:t>hearing</a:t>
            </a:r>
            <a:endParaRPr lang="en-GB" sz="2000">
              <a:latin typeface="Times New Roman" pitchFamily="18" charset="0"/>
            </a:endParaRPr>
          </a:p>
        </p:txBody>
      </p:sp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1676400" y="6172200"/>
            <a:ext cx="563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Source : Adapted from Dale S Beach, Personnels The management at work, 1980</a:t>
            </a:r>
            <a:endParaRPr lang="en-GB" sz="2000">
              <a:latin typeface="Times New Roman" pitchFamily="18" charset="0"/>
            </a:endParaRPr>
          </a:p>
        </p:txBody>
      </p:sp>
      <p:cxnSp>
        <p:nvCxnSpPr>
          <p:cNvPr id="139270" name="AutoShape 6"/>
          <p:cNvCxnSpPr>
            <a:cxnSpLocks noChangeShapeType="1"/>
          </p:cNvCxnSpPr>
          <p:nvPr/>
        </p:nvCxnSpPr>
        <p:spPr bwMode="auto">
          <a:xfrm rot="10800000" flipV="1">
            <a:off x="2209800" y="1643050"/>
            <a:ext cx="5219720" cy="34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39271" name="AutoShape 7"/>
          <p:cNvCxnSpPr>
            <a:cxnSpLocks noChangeShapeType="1"/>
          </p:cNvCxnSpPr>
          <p:nvPr/>
        </p:nvCxnSpPr>
        <p:spPr bwMode="auto">
          <a:xfrm>
            <a:off x="2209800" y="1676400"/>
            <a:ext cx="1588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9272" name="AutoShape 8"/>
          <p:cNvCxnSpPr>
            <a:cxnSpLocks noChangeShapeType="1"/>
            <a:endCxn id="139268" idx="0"/>
          </p:cNvCxnSpPr>
          <p:nvPr/>
        </p:nvCxnSpPr>
        <p:spPr bwMode="auto">
          <a:xfrm>
            <a:off x="7388225" y="16764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9273" name="AutoShape 9"/>
          <p:cNvCxnSpPr>
            <a:cxnSpLocks noChangeShapeType="1"/>
          </p:cNvCxnSpPr>
          <p:nvPr/>
        </p:nvCxnSpPr>
        <p:spPr bwMode="auto">
          <a:xfrm flipV="1">
            <a:off x="4572000" y="12954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974975"/>
            <a:ext cx="4800600" cy="52863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2800" dirty="0">
                <a:solidFill>
                  <a:srgbClr val="66FFCC"/>
                </a:solidFill>
              </a:rPr>
              <a:t>JOB ANALYSIS</a:t>
            </a:r>
            <a:endParaRPr lang="en-GB" sz="2800" dirty="0">
              <a:solidFill>
                <a:srgbClr val="66FFCC"/>
              </a:solidFill>
            </a:endParaRPr>
          </a:p>
        </p:txBody>
      </p:sp>
      <p:sp>
        <p:nvSpPr>
          <p:cNvPr id="140291" name="Oval 3"/>
          <p:cNvSpPr>
            <a:spLocks noChangeArrowheads="1"/>
          </p:cNvSpPr>
          <p:nvPr/>
        </p:nvSpPr>
        <p:spPr bwMode="auto">
          <a:xfrm>
            <a:off x="3124200" y="3810000"/>
            <a:ext cx="2667000" cy="1676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JOB SPECIFI-</a:t>
            </a:r>
          </a:p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CATION</a:t>
            </a:r>
            <a:endParaRPr lang="en-GB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0292" name="Oval 4"/>
          <p:cNvSpPr>
            <a:spLocks noChangeArrowheads="1"/>
          </p:cNvSpPr>
          <p:nvPr/>
        </p:nvSpPr>
        <p:spPr bwMode="auto">
          <a:xfrm>
            <a:off x="3276600" y="1219200"/>
            <a:ext cx="2438400" cy="1447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JOB DESCRIP-</a:t>
            </a:r>
          </a:p>
          <a:p>
            <a:pPr algn="ctr" eaLnBrk="1" hangingPunct="1"/>
            <a:r>
              <a:rPr lang="en-US" sz="2400" dirty="0">
                <a:latin typeface="Times New Roman" pitchFamily="18" charset="0"/>
              </a:rPr>
              <a:t>TION</a:t>
            </a:r>
            <a:endParaRPr lang="en-GB" sz="2400" dirty="0">
              <a:latin typeface="Times New Roman" pitchFamily="18" charset="0"/>
            </a:endParaRPr>
          </a:p>
        </p:txBody>
      </p:sp>
      <p:sp>
        <p:nvSpPr>
          <p:cNvPr id="140293" name="Oval 5"/>
          <p:cNvSpPr>
            <a:spLocks noChangeArrowheads="1"/>
          </p:cNvSpPr>
          <p:nvPr/>
        </p:nvSpPr>
        <p:spPr bwMode="auto">
          <a:xfrm>
            <a:off x="3581400" y="5715000"/>
            <a:ext cx="1333500" cy="1143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initiative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0294" name="Oval 6"/>
          <p:cNvSpPr>
            <a:spLocks noChangeArrowheads="1"/>
          </p:cNvSpPr>
          <p:nvPr/>
        </p:nvSpPr>
        <p:spPr bwMode="auto">
          <a:xfrm>
            <a:off x="6629400" y="5638800"/>
            <a:ext cx="1219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Physical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energy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0295" name="Oval 7"/>
          <p:cNvSpPr>
            <a:spLocks noChangeArrowheads="1"/>
          </p:cNvSpPr>
          <p:nvPr/>
        </p:nvSpPr>
        <p:spPr bwMode="auto">
          <a:xfrm>
            <a:off x="5105400" y="5791200"/>
            <a:ext cx="12192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judgemnt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0296" name="Oval 8"/>
          <p:cNvSpPr>
            <a:spLocks noChangeArrowheads="1"/>
          </p:cNvSpPr>
          <p:nvPr/>
        </p:nvSpPr>
        <p:spPr bwMode="auto">
          <a:xfrm>
            <a:off x="1295400" y="5638800"/>
            <a:ext cx="9906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training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0297" name="Oval 9"/>
          <p:cNvSpPr>
            <a:spLocks noChangeArrowheads="1"/>
          </p:cNvSpPr>
          <p:nvPr/>
        </p:nvSpPr>
        <p:spPr bwMode="auto">
          <a:xfrm>
            <a:off x="381000" y="4876800"/>
            <a:ext cx="1219200" cy="1066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Experi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ence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0298" name="Oval 10"/>
          <p:cNvSpPr>
            <a:spLocks noChangeArrowheads="1"/>
          </p:cNvSpPr>
          <p:nvPr/>
        </p:nvSpPr>
        <p:spPr bwMode="auto">
          <a:xfrm>
            <a:off x="304800" y="3429000"/>
            <a:ext cx="12954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Educa-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tion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0299" name="Oval 11"/>
          <p:cNvSpPr>
            <a:spLocks noChangeArrowheads="1"/>
          </p:cNvSpPr>
          <p:nvPr/>
        </p:nvSpPr>
        <p:spPr bwMode="auto">
          <a:xfrm>
            <a:off x="7620000" y="4572000"/>
            <a:ext cx="12192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Emotional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traits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0300" name="Oval 12"/>
          <p:cNvSpPr>
            <a:spLocks noChangeArrowheads="1"/>
          </p:cNvSpPr>
          <p:nvPr/>
        </p:nvSpPr>
        <p:spPr bwMode="auto">
          <a:xfrm>
            <a:off x="7543800" y="3200400"/>
            <a:ext cx="13716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Communi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Cation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ability</a:t>
            </a:r>
            <a:endParaRPr lang="en-GB" sz="2000">
              <a:latin typeface="Times New Roman" pitchFamily="18" charset="0"/>
            </a:endParaRPr>
          </a:p>
        </p:txBody>
      </p:sp>
      <p:sp>
        <p:nvSpPr>
          <p:cNvPr id="140301" name="Oval 13"/>
          <p:cNvSpPr>
            <a:spLocks noChangeArrowheads="1"/>
          </p:cNvSpPr>
          <p:nvPr/>
        </p:nvSpPr>
        <p:spPr bwMode="auto">
          <a:xfrm>
            <a:off x="304800" y="1905000"/>
            <a:ext cx="1295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Job 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title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0302" name="Oval 14"/>
          <p:cNvSpPr>
            <a:spLocks noChangeArrowheads="1"/>
          </p:cNvSpPr>
          <p:nvPr/>
        </p:nvSpPr>
        <p:spPr bwMode="auto">
          <a:xfrm>
            <a:off x="304800" y="762000"/>
            <a:ext cx="1066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Loca-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tion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0303" name="Oval 15"/>
          <p:cNvSpPr>
            <a:spLocks noChangeArrowheads="1"/>
          </p:cNvSpPr>
          <p:nvPr/>
        </p:nvSpPr>
        <p:spPr bwMode="auto">
          <a:xfrm>
            <a:off x="1295400" y="0"/>
            <a:ext cx="14478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Job 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Summa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ry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0304" name="Oval 16"/>
          <p:cNvSpPr>
            <a:spLocks noChangeArrowheads="1"/>
          </p:cNvSpPr>
          <p:nvPr/>
        </p:nvSpPr>
        <p:spPr bwMode="auto">
          <a:xfrm>
            <a:off x="2971800" y="0"/>
            <a:ext cx="11430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duties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0305" name="Oval 17"/>
          <p:cNvSpPr>
            <a:spLocks noChangeArrowheads="1"/>
          </p:cNvSpPr>
          <p:nvPr/>
        </p:nvSpPr>
        <p:spPr bwMode="auto">
          <a:xfrm>
            <a:off x="4572000" y="0"/>
            <a:ext cx="13716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Supervi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sion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0306" name="Oval 18"/>
          <p:cNvSpPr>
            <a:spLocks noChangeArrowheads="1"/>
          </p:cNvSpPr>
          <p:nvPr/>
        </p:nvSpPr>
        <p:spPr bwMode="auto">
          <a:xfrm>
            <a:off x="6324600" y="0"/>
            <a:ext cx="11430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Working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Condi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tion</a:t>
            </a:r>
            <a:endParaRPr lang="en-GB" sz="2000">
              <a:latin typeface="Times New Roman" pitchFamily="18" charset="0"/>
            </a:endParaRPr>
          </a:p>
        </p:txBody>
      </p:sp>
      <p:sp>
        <p:nvSpPr>
          <p:cNvPr id="140307" name="Oval 19"/>
          <p:cNvSpPr>
            <a:spLocks noChangeArrowheads="1"/>
          </p:cNvSpPr>
          <p:nvPr/>
        </p:nvSpPr>
        <p:spPr bwMode="auto">
          <a:xfrm>
            <a:off x="7467600" y="1066800"/>
            <a:ext cx="1371600" cy="1295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Hazards</a:t>
            </a:r>
            <a:endParaRPr lang="en-GB" sz="2400">
              <a:latin typeface="Times New Roman" pitchFamily="18" charset="0"/>
            </a:endParaRPr>
          </a:p>
        </p:txBody>
      </p:sp>
      <p:sp>
        <p:nvSpPr>
          <p:cNvPr id="140308" name="Oval 20"/>
          <p:cNvSpPr>
            <a:spLocks noChangeArrowheads="1"/>
          </p:cNvSpPr>
          <p:nvPr/>
        </p:nvSpPr>
        <p:spPr bwMode="auto">
          <a:xfrm>
            <a:off x="2362200" y="5638800"/>
            <a:ext cx="11430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Respon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sibility</a:t>
            </a:r>
            <a:endParaRPr lang="en-GB" sz="2400">
              <a:latin typeface="Times New Roman" pitchFamily="18" charset="0"/>
            </a:endParaRPr>
          </a:p>
        </p:txBody>
      </p:sp>
      <p:cxnSp>
        <p:nvCxnSpPr>
          <p:cNvPr id="140309" name="AutoShape 21"/>
          <p:cNvCxnSpPr>
            <a:cxnSpLocks noChangeShapeType="1"/>
          </p:cNvCxnSpPr>
          <p:nvPr/>
        </p:nvCxnSpPr>
        <p:spPr bwMode="auto">
          <a:xfrm flipH="1" flipV="1">
            <a:off x="1752600" y="4191000"/>
            <a:ext cx="12192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10" name="AutoShape 22"/>
          <p:cNvCxnSpPr>
            <a:cxnSpLocks noChangeShapeType="1"/>
          </p:cNvCxnSpPr>
          <p:nvPr/>
        </p:nvCxnSpPr>
        <p:spPr bwMode="auto">
          <a:xfrm flipH="1">
            <a:off x="1828800" y="4800600"/>
            <a:ext cx="1219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11" name="AutoShape 23"/>
          <p:cNvCxnSpPr>
            <a:cxnSpLocks noChangeShapeType="1"/>
          </p:cNvCxnSpPr>
          <p:nvPr/>
        </p:nvCxnSpPr>
        <p:spPr bwMode="auto">
          <a:xfrm flipH="1">
            <a:off x="2209800" y="5029200"/>
            <a:ext cx="9144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12" name="AutoShape 24"/>
          <p:cNvCxnSpPr>
            <a:cxnSpLocks noChangeShapeType="1"/>
            <a:stCxn id="140291" idx="3"/>
          </p:cNvCxnSpPr>
          <p:nvPr/>
        </p:nvCxnSpPr>
        <p:spPr bwMode="auto">
          <a:xfrm flipH="1">
            <a:off x="3570288" y="5240338"/>
            <a:ext cx="238125" cy="398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13" name="AutoShape 25"/>
          <p:cNvCxnSpPr>
            <a:cxnSpLocks noChangeShapeType="1"/>
            <a:endCxn id="140293" idx="0"/>
          </p:cNvCxnSpPr>
          <p:nvPr/>
        </p:nvCxnSpPr>
        <p:spPr bwMode="auto">
          <a:xfrm flipH="1">
            <a:off x="4602163" y="5410200"/>
            <a:ext cx="61912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14" name="AutoShape 26"/>
          <p:cNvCxnSpPr>
            <a:cxnSpLocks noChangeShapeType="1"/>
            <a:endCxn id="140295" idx="1"/>
          </p:cNvCxnSpPr>
          <p:nvPr/>
        </p:nvCxnSpPr>
        <p:spPr bwMode="auto">
          <a:xfrm>
            <a:off x="5470525" y="5410200"/>
            <a:ext cx="254000" cy="536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15" name="AutoShape 27"/>
          <p:cNvCxnSpPr>
            <a:cxnSpLocks noChangeShapeType="1"/>
          </p:cNvCxnSpPr>
          <p:nvPr/>
        </p:nvCxnSpPr>
        <p:spPr bwMode="auto">
          <a:xfrm>
            <a:off x="5791200" y="5105400"/>
            <a:ext cx="9144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16" name="AutoShape 28"/>
          <p:cNvCxnSpPr>
            <a:cxnSpLocks noChangeShapeType="1"/>
          </p:cNvCxnSpPr>
          <p:nvPr/>
        </p:nvCxnSpPr>
        <p:spPr bwMode="auto">
          <a:xfrm>
            <a:off x="6172200" y="4724400"/>
            <a:ext cx="990600" cy="23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17" name="AutoShape 29"/>
          <p:cNvCxnSpPr>
            <a:cxnSpLocks noChangeShapeType="1"/>
          </p:cNvCxnSpPr>
          <p:nvPr/>
        </p:nvCxnSpPr>
        <p:spPr bwMode="auto">
          <a:xfrm flipV="1">
            <a:off x="6096000" y="3962400"/>
            <a:ext cx="11430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18" name="AutoShape 30"/>
          <p:cNvCxnSpPr>
            <a:cxnSpLocks noChangeShapeType="1"/>
          </p:cNvCxnSpPr>
          <p:nvPr/>
        </p:nvCxnSpPr>
        <p:spPr bwMode="auto">
          <a:xfrm flipH="1">
            <a:off x="1905000" y="2133600"/>
            <a:ext cx="11430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19" name="AutoShape 31"/>
          <p:cNvCxnSpPr>
            <a:cxnSpLocks noChangeShapeType="1"/>
          </p:cNvCxnSpPr>
          <p:nvPr/>
        </p:nvCxnSpPr>
        <p:spPr bwMode="auto">
          <a:xfrm rot="10800000">
            <a:off x="1828800" y="1676400"/>
            <a:ext cx="1243002" cy="1095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20" name="AutoShape 32"/>
          <p:cNvCxnSpPr>
            <a:cxnSpLocks noChangeShapeType="1"/>
            <a:endCxn id="140303" idx="5"/>
          </p:cNvCxnSpPr>
          <p:nvPr/>
        </p:nvCxnSpPr>
        <p:spPr bwMode="auto">
          <a:xfrm flipH="1" flipV="1">
            <a:off x="2741613" y="1041400"/>
            <a:ext cx="669925" cy="558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21" name="AutoShape 33"/>
          <p:cNvCxnSpPr>
            <a:cxnSpLocks noChangeShapeType="1"/>
            <a:stCxn id="140292" idx="1"/>
          </p:cNvCxnSpPr>
          <p:nvPr/>
        </p:nvCxnSpPr>
        <p:spPr bwMode="auto">
          <a:xfrm flipH="1" flipV="1">
            <a:off x="3732213" y="1066800"/>
            <a:ext cx="204787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22" name="AutoShape 34"/>
          <p:cNvCxnSpPr>
            <a:cxnSpLocks noChangeShapeType="1"/>
          </p:cNvCxnSpPr>
          <p:nvPr/>
        </p:nvCxnSpPr>
        <p:spPr bwMode="auto">
          <a:xfrm flipV="1">
            <a:off x="4953000" y="914400"/>
            <a:ext cx="125413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0323" name="AutoShape 35"/>
          <p:cNvCxnSpPr>
            <a:cxnSpLocks noChangeShapeType="1"/>
          </p:cNvCxnSpPr>
          <p:nvPr/>
        </p:nvCxnSpPr>
        <p:spPr bwMode="auto">
          <a:xfrm flipV="1">
            <a:off x="5791200" y="11430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0325" name="AutoShape 37"/>
          <p:cNvSpPr>
            <a:spLocks/>
          </p:cNvSpPr>
          <p:nvPr/>
        </p:nvSpPr>
        <p:spPr bwMode="auto">
          <a:xfrm>
            <a:off x="457200" y="2819400"/>
            <a:ext cx="76200" cy="609600"/>
          </a:xfrm>
          <a:prstGeom prst="leftBracket">
            <a:avLst>
              <a:gd name="adj" fmla="val 6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40326" name="AutoShape 38"/>
          <p:cNvSpPr>
            <a:spLocks/>
          </p:cNvSpPr>
          <p:nvPr/>
        </p:nvSpPr>
        <p:spPr bwMode="auto">
          <a:xfrm>
            <a:off x="8534400" y="2362200"/>
            <a:ext cx="228600" cy="838200"/>
          </a:xfrm>
          <a:prstGeom prst="rightBracket">
            <a:avLst>
              <a:gd name="adj" fmla="val 3055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cxnSp>
        <p:nvCxnSpPr>
          <p:cNvPr id="40" name="AutoShape 35"/>
          <p:cNvCxnSpPr>
            <a:cxnSpLocks noChangeShapeType="1"/>
          </p:cNvCxnSpPr>
          <p:nvPr/>
        </p:nvCxnSpPr>
        <p:spPr bwMode="auto">
          <a:xfrm flipV="1">
            <a:off x="5943600" y="1857364"/>
            <a:ext cx="1200168" cy="142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9088"/>
            <a:ext cx="7772400" cy="579437"/>
          </a:xfrm>
        </p:spPr>
        <p:txBody>
          <a:bodyPr/>
          <a:lstStyle/>
          <a:p>
            <a:r>
              <a:rPr lang="en-US" sz="3200"/>
              <a:t>SYARAT- SYARAT JABATAN</a:t>
            </a:r>
            <a:endParaRPr lang="en-GB" sz="320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710"/>
            <a:ext cx="7772400" cy="49530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SYARAT PENDIDIKAN : SMU, SMK,D III, S1, S2, S3, </a:t>
            </a:r>
            <a:r>
              <a:rPr lang="en-US" sz="2800" dirty="0" err="1"/>
              <a:t>Kejuruan</a:t>
            </a:r>
            <a:r>
              <a:rPr lang="en-US" sz="2800" dirty="0"/>
              <a:t> </a:t>
            </a:r>
            <a:r>
              <a:rPr lang="en-US" sz="2800" dirty="0" err="1"/>
              <a:t>ttt</a:t>
            </a:r>
            <a:r>
              <a:rPr lang="en-US" sz="2800" dirty="0"/>
              <a:t>, </a:t>
            </a:r>
            <a:r>
              <a:rPr lang="en-US" sz="2800" dirty="0" err="1"/>
              <a:t>Spesialis,dll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SYARAT KESEHATAN :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berkaca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sakit</a:t>
            </a:r>
            <a:r>
              <a:rPr lang="en-US" sz="2800" dirty="0"/>
              <a:t> </a:t>
            </a:r>
            <a:r>
              <a:rPr lang="en-US" sz="2800" dirty="0" err="1"/>
              <a:t>paru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buta</a:t>
            </a:r>
            <a:r>
              <a:rPr lang="en-US" sz="2800" dirty="0"/>
              <a:t> </a:t>
            </a:r>
            <a:r>
              <a:rPr lang="en-US" sz="2800" dirty="0" err="1"/>
              <a:t>warna,dll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SYARAT FISIK : 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r>
              <a:rPr lang="en-US" sz="2800" dirty="0"/>
              <a:t>, </a:t>
            </a:r>
            <a:r>
              <a:rPr lang="en-US" sz="2800" dirty="0" err="1"/>
              <a:t>berat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r>
              <a:rPr lang="en-US" sz="2800" dirty="0"/>
              <a:t>, </a:t>
            </a:r>
            <a:r>
              <a:rPr lang="en-US" sz="2800" dirty="0" err="1"/>
              <a:t>Umur</a:t>
            </a:r>
            <a:r>
              <a:rPr lang="en-US" sz="2800" dirty="0"/>
              <a:t>, </a:t>
            </a: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kelamin,dll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SYARAT LAIN : </a:t>
            </a:r>
            <a:r>
              <a:rPr lang="en-US" sz="2800" dirty="0" err="1"/>
              <a:t>menikah</a:t>
            </a:r>
            <a:r>
              <a:rPr lang="en-US" sz="2800" dirty="0"/>
              <a:t>/ </a:t>
            </a:r>
            <a:r>
              <a:rPr lang="en-US" sz="2800" dirty="0" err="1"/>
              <a:t>belum</a:t>
            </a:r>
            <a:r>
              <a:rPr lang="en-US" sz="2800" dirty="0"/>
              <a:t> </a:t>
            </a:r>
            <a:r>
              <a:rPr lang="en-US" sz="2800" dirty="0" err="1"/>
              <a:t>menikah</a:t>
            </a:r>
            <a:r>
              <a:rPr lang="en-US" sz="2800" dirty="0"/>
              <a:t>,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keluarga</a:t>
            </a:r>
            <a:r>
              <a:rPr lang="en-US" sz="2800" dirty="0"/>
              <a:t>,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keperibadian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, </a:t>
            </a:r>
            <a:r>
              <a:rPr lang="en-US" sz="2800" dirty="0" err="1"/>
              <a:t>paras</a:t>
            </a:r>
            <a:r>
              <a:rPr lang="en-US" sz="2800" dirty="0"/>
              <a:t> </a:t>
            </a:r>
            <a:r>
              <a:rPr lang="en-US" sz="2800" dirty="0" err="1"/>
              <a:t>muka</a:t>
            </a:r>
            <a:r>
              <a:rPr lang="en-US" sz="2800" dirty="0"/>
              <a:t> </a:t>
            </a:r>
            <a:r>
              <a:rPr lang="en-US" sz="2800" dirty="0" err="1"/>
              <a:t>menarik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PENETAPAN SYARAT HARUS DISESUAIKAN SITUASI DAN KONDISI.  </a:t>
            </a:r>
            <a:endParaRPr lang="en-GB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41"/>
            <a:ext cx="7772400" cy="930257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PENGGOLONGAN SYARAT</a:t>
            </a:r>
            <a:r>
              <a:rPr lang="en-US" dirty="0"/>
              <a:t> :</a:t>
            </a:r>
            <a:br>
              <a:rPr lang="en-US" dirty="0"/>
            </a:br>
            <a:endParaRPr lang="en-GB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71612"/>
            <a:ext cx="7772400" cy="4981588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854075" indent="-277813">
              <a:buFont typeface="Wingdings" pitchFamily="2" charset="2"/>
              <a:buNone/>
            </a:pPr>
            <a:r>
              <a:rPr lang="en-US" sz="2800" dirty="0"/>
              <a:t>1. SYARAT MUTLAK :</a:t>
            </a:r>
          </a:p>
          <a:p>
            <a:pPr marL="854075" indent="-277813">
              <a:buFont typeface="Wingdings" pitchFamily="2" charset="2"/>
              <a:buChar char="Ø"/>
            </a:pPr>
            <a:r>
              <a:rPr lang="en-US" sz="2000" dirty="0"/>
              <a:t>WNI</a:t>
            </a:r>
          </a:p>
          <a:p>
            <a:pPr marL="854075" indent="-277813">
              <a:buFont typeface="Wingdings" pitchFamily="2" charset="2"/>
              <a:buChar char="Ø"/>
            </a:pPr>
            <a:r>
              <a:rPr lang="en-US" sz="2000" dirty="0"/>
              <a:t>KTP JAKARTA</a:t>
            </a:r>
          </a:p>
          <a:p>
            <a:pPr marL="854075" indent="-277813">
              <a:buFont typeface="Wingdings" pitchFamily="2" charset="2"/>
              <a:buChar char="Ø"/>
            </a:pPr>
            <a:r>
              <a:rPr lang="en-US" sz="2000" dirty="0"/>
              <a:t>   WANITA</a:t>
            </a:r>
          </a:p>
          <a:p>
            <a:pPr marL="854075" indent="-277813">
              <a:buFont typeface="Wingdings" pitchFamily="2" charset="2"/>
              <a:buChar char="Ø"/>
            </a:pPr>
            <a:r>
              <a:rPr lang="en-US" sz="2000" dirty="0"/>
              <a:t>TIDAK PERNAH DIHUKUM</a:t>
            </a:r>
          </a:p>
          <a:p>
            <a:pPr marL="854075" indent="-277813">
              <a:buFont typeface="Wingdings" pitchFamily="2" charset="2"/>
              <a:buNone/>
            </a:pPr>
            <a:r>
              <a:rPr lang="en-US" sz="2800" dirty="0"/>
              <a:t>2. SYARAT POKOK</a:t>
            </a:r>
          </a:p>
          <a:p>
            <a:pPr marL="854075" indent="-277813"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000" dirty="0"/>
              <a:t>PENDIDIKAN </a:t>
            </a:r>
          </a:p>
          <a:p>
            <a:pPr marL="854075" indent="-277813">
              <a:buFont typeface="Wingdings" pitchFamily="2" charset="2"/>
              <a:buChar char="Ø"/>
            </a:pPr>
            <a:r>
              <a:rPr lang="en-US" sz="2000" dirty="0"/>
              <a:t>PENGALAMAN</a:t>
            </a:r>
          </a:p>
          <a:p>
            <a:pPr marL="854075" indent="-277813">
              <a:buFont typeface="Wingdings" pitchFamily="2" charset="2"/>
              <a:buNone/>
            </a:pPr>
            <a:r>
              <a:rPr lang="en-US" sz="2800" dirty="0"/>
              <a:t>3. SYARAT PENTING :</a:t>
            </a:r>
          </a:p>
          <a:p>
            <a:pPr marL="854075" indent="-277813">
              <a:buFont typeface="Wingdings" pitchFamily="2" charset="2"/>
              <a:buChar char="Ø"/>
            </a:pPr>
            <a:r>
              <a:rPr lang="en-US" sz="2000" dirty="0"/>
              <a:t>KESEHATAN</a:t>
            </a:r>
          </a:p>
          <a:p>
            <a:pPr marL="854075" indent="-277813">
              <a:buFont typeface="Wingdings" pitchFamily="2" charset="2"/>
              <a:buChar char="Ø"/>
            </a:pPr>
            <a:r>
              <a:rPr lang="en-US" sz="2000" dirty="0"/>
              <a:t>KEPRIBADIAN</a:t>
            </a:r>
          </a:p>
          <a:p>
            <a:pPr marL="854075" indent="-277813">
              <a:buFont typeface="Wingdings" pitchFamily="2" charset="2"/>
              <a:buNone/>
            </a:pPr>
            <a:r>
              <a:rPr lang="en-US" sz="2800" dirty="0"/>
              <a:t>4. SYARAT PELENGKAP : </a:t>
            </a:r>
            <a:r>
              <a:rPr lang="en-US" sz="2400" dirty="0"/>
              <a:t>UMUR,DLL</a:t>
            </a:r>
          </a:p>
          <a:p>
            <a:pPr marL="854075" indent="-277813">
              <a:buFont typeface="Wingdings" pitchFamily="2" charset="2"/>
              <a:buNone/>
            </a:pPr>
            <a:endParaRPr lang="en-GB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Image 10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71462"/>
            <a:ext cx="9131300" cy="6845300"/>
          </a:xfrm>
          <a:prstGeom prst="rect">
            <a:avLst/>
          </a:prstGeom>
        </p:spPr>
      </p:pic>
      <p:sp>
        <p:nvSpPr>
          <p:cNvPr id="5" name="TextBox 1"/>
          <p:cNvSpPr txBox="1"/>
          <p:nvPr/>
        </p:nvSpPr>
        <p:spPr>
          <a:xfrm>
            <a:off x="1071538" y="1071546"/>
            <a:ext cx="7072363" cy="66172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altLang="zh-CN" sz="4000" b="1" dirty="0" smtClean="0">
                <a:solidFill>
                  <a:srgbClr val="000000"/>
                </a:solidFill>
                <a:latin typeface="Times New Roman"/>
              </a:rPr>
              <a:t>Adanya kewajiban hukum RS</a:t>
            </a:r>
          </a:p>
        </p:txBody>
      </p:sp>
      <p:sp>
        <p:nvSpPr>
          <p:cNvPr id="2" name="TextBox 2"/>
          <p:cNvSpPr txBox="1"/>
          <p:nvPr/>
        </p:nvSpPr>
        <p:spPr>
          <a:xfrm>
            <a:off x="1643042" y="3214686"/>
            <a:ext cx="6357982" cy="67957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000000"/>
                </a:solidFill>
                <a:latin typeface="Times New Roman"/>
              </a:rPr>
              <a:t>Bukti legal/hukum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3000364" y="5032768"/>
            <a:ext cx="3182356" cy="68224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lang="en-US" altLang="zh-CN" sz="4000" b="1" dirty="0" smtClean="0">
                <a:solidFill>
                  <a:srgbClr val="000000"/>
                </a:solidFill>
                <a:latin typeface="Times New Roman"/>
              </a:rPr>
              <a:t>Dokumen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1223938" y="214290"/>
            <a:ext cx="7072363" cy="66172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lang="id-ID" altLang="zh-CN" sz="4000" b="1" dirty="0" smtClean="0">
                <a:solidFill>
                  <a:srgbClr val="0070C0"/>
                </a:solidFill>
                <a:latin typeface="Times New Roman"/>
              </a:rPr>
              <a:t>TATA NASKAH</a:t>
            </a:r>
            <a:endParaRPr lang="en-US" altLang="zh-CN" sz="4000" b="1" dirty="0" smtClean="0">
              <a:solidFill>
                <a:srgbClr val="0070C0"/>
              </a:solidFill>
              <a:latin typeface="Times New Roman"/>
            </a:endParaRPr>
          </a:p>
        </p:txBody>
      </p:sp>
      <p:sp>
        <p:nvSpPr>
          <p:cNvPr id="12" name="Down Arrow 11"/>
          <p:cNvSpPr/>
          <p:nvPr/>
        </p:nvSpPr>
        <p:spPr>
          <a:xfrm flipH="1">
            <a:off x="4071934" y="2214554"/>
            <a:ext cx="1015566" cy="76409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Down Arrow 13"/>
          <p:cNvSpPr/>
          <p:nvPr/>
        </p:nvSpPr>
        <p:spPr>
          <a:xfrm flipH="1">
            <a:off x="4143372" y="4022228"/>
            <a:ext cx="1015566" cy="76409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 1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14290"/>
            <a:ext cx="8572528" cy="6286544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Image 17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869" y="642918"/>
            <a:ext cx="8863149" cy="5857916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446085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b="1" dirty="0" smtClean="0"/>
          </a:p>
          <a:p>
            <a:endParaRPr lang="id-ID" dirty="0" smtClean="0"/>
          </a:p>
          <a:p>
            <a:endParaRPr lang="id-ID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8" y="285728"/>
          <a:ext cx="8929718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859"/>
                <a:gridCol w="4464859"/>
              </a:tblGrid>
              <a:tr h="1000132">
                <a:tc>
                  <a:txBody>
                    <a:bodyPr/>
                    <a:lstStyle/>
                    <a:p>
                      <a:r>
                        <a:rPr lang="id-ID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NASIONAL</a:t>
                      </a:r>
                    </a:p>
                    <a:p>
                      <a:endParaRPr lang="id-ID" sz="2400" b="1" dirty="0" smtClean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id-ID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PERATURAN</a:t>
                      </a:r>
                    </a:p>
                    <a:p>
                      <a:r>
                        <a:rPr lang="id-ID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PERUNDANG-UNDANGAN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Undang--‐undang</a:t>
                      </a:r>
                    </a:p>
                    <a:p>
                      <a:r>
                        <a:rPr lang="id-ID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Peraturan Pemerintah</a:t>
                      </a:r>
                      <a:endParaRPr lang="id-ID" sz="2400" dirty="0" smtClean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id-ID" sz="2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PerMenKes, KepMK, Pedoman</a:t>
                      </a:r>
                    </a:p>
                    <a:p>
                      <a:endParaRPr lang="id-ID" sz="2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RUMAH SAKIT</a:t>
                      </a:r>
                    </a:p>
                    <a:p>
                      <a:endParaRPr lang="id-ID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REGULASI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Kebijakan Pelayanan 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Pedoman Pengorganisasian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Pedoman/Panduan Pelayanan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SPO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RKA/RBA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UNIT KERJA</a:t>
                      </a:r>
                    </a:p>
                    <a:p>
                      <a:endParaRPr lang="id-ID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REGULASI</a:t>
                      </a:r>
                    </a:p>
                    <a:p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(KETENTUAN TERTULIS)</a:t>
                      </a:r>
                    </a:p>
                    <a:p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Kebijakan Pelayanan Unit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  Kerja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Pedoman Pengorganisasian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Pedoman Pelayanan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SPO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id-ID" sz="2400" dirty="0" smtClean="0">
                          <a:latin typeface="Arial" pitchFamily="34" charset="0"/>
                          <a:cs typeface="Arial" pitchFamily="34" charset="0"/>
                        </a:rPr>
                        <a:t>Program</a:t>
                      </a:r>
                      <a:endParaRPr lang="id-ID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838200"/>
            <a:ext cx="8686800" cy="914400"/>
          </a:xfrm>
          <a:prstGeom prst="downArrowCallout">
            <a:avLst>
              <a:gd name="adj1" fmla="val 190586"/>
              <a:gd name="adj2" fmla="val 128646"/>
              <a:gd name="adj3" fmla="val 25412"/>
              <a:gd name="adj4" fmla="val 66667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PELANGGAN : PASIEN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752600"/>
            <a:ext cx="8839200" cy="4876800"/>
            <a:chOff x="0" y="672"/>
            <a:chExt cx="5760" cy="3072"/>
          </a:xfrm>
        </p:grpSpPr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1824" y="768"/>
              <a:ext cx="1920" cy="69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600" dirty="0" smtClean="0">
                  <a:latin typeface="Arial Narrow" pitchFamily="34" charset="0"/>
                </a:rPr>
                <a:t>Inst. </a:t>
              </a:r>
              <a:r>
                <a:rPr lang="en-US" sz="1600" dirty="0" err="1">
                  <a:latin typeface="Arial Narrow" pitchFamily="34" charset="0"/>
                </a:rPr>
                <a:t>Emergensi</a:t>
              </a:r>
              <a:r>
                <a:rPr lang="en-US" sz="1600" dirty="0">
                  <a:latin typeface="Arial Narrow" pitchFamily="34" charset="0"/>
                </a:rPr>
                <a:t> – </a:t>
              </a:r>
              <a:r>
                <a:rPr lang="en-US" sz="1600" dirty="0" err="1">
                  <a:latin typeface="Arial Narrow" pitchFamily="34" charset="0"/>
                </a:rPr>
                <a:t>Rawat</a:t>
              </a:r>
              <a:r>
                <a:rPr lang="en-US" sz="1600" dirty="0">
                  <a:latin typeface="Arial Narrow" pitchFamily="34" charset="0"/>
                </a:rPr>
                <a:t> </a:t>
              </a:r>
              <a:r>
                <a:rPr lang="en-US" sz="1600" dirty="0" err="1">
                  <a:latin typeface="Arial Narrow" pitchFamily="34" charset="0"/>
                </a:rPr>
                <a:t>Jalan</a:t>
              </a:r>
              <a:endParaRPr lang="en-US" sz="1600" dirty="0">
                <a:latin typeface="Arial Narrow" pitchFamily="34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600" dirty="0" smtClean="0">
                  <a:latin typeface="Arial Narrow" pitchFamily="34" charset="0"/>
                </a:rPr>
                <a:t>Inst. </a:t>
              </a:r>
              <a:r>
                <a:rPr lang="en-US" sz="1600" dirty="0" err="1" smtClean="0">
                  <a:latin typeface="Arial Narrow" pitchFamily="34" charset="0"/>
                </a:rPr>
                <a:t>Rawat</a:t>
              </a:r>
              <a:r>
                <a:rPr lang="en-US" sz="1600" dirty="0" smtClean="0">
                  <a:latin typeface="Arial Narrow" pitchFamily="34" charset="0"/>
                </a:rPr>
                <a:t> </a:t>
              </a:r>
              <a:r>
                <a:rPr lang="en-US" sz="1600" dirty="0" err="1">
                  <a:latin typeface="Arial Narrow" pitchFamily="34" charset="0"/>
                </a:rPr>
                <a:t>Jalan</a:t>
              </a:r>
              <a:r>
                <a:rPr lang="en-US" sz="1600" dirty="0">
                  <a:latin typeface="Arial Narrow" pitchFamily="34" charset="0"/>
                </a:rPr>
                <a:t>  -  IBS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600" dirty="0" err="1">
                  <a:latin typeface="Arial Narrow" pitchFamily="34" charset="0"/>
                </a:rPr>
                <a:t>Instalasi</a:t>
              </a:r>
              <a:r>
                <a:rPr lang="en-US" sz="1600" dirty="0">
                  <a:latin typeface="Arial Narrow" pitchFamily="34" charset="0"/>
                </a:rPr>
                <a:t> – Usaha Lain</a:t>
              </a: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1824" y="1008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26" name="Line 6"/>
            <p:cNvSpPr>
              <a:spLocks noChangeShapeType="1"/>
            </p:cNvSpPr>
            <p:nvPr/>
          </p:nvSpPr>
          <p:spPr bwMode="auto">
            <a:xfrm>
              <a:off x="1812" y="1248"/>
              <a:ext cx="19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3840" y="768"/>
              <a:ext cx="384" cy="63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1600">
                <a:latin typeface="Arial Narrow" pitchFamily="34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 Narrow" pitchFamily="34" charset="0"/>
                </a:rPr>
                <a:t>SMF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sz="1400">
                <a:latin typeface="Arial Narrow" pitchFamily="34" charset="0"/>
              </a:endParaRPr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4272" y="768"/>
              <a:ext cx="384" cy="63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1600">
                <a:latin typeface="Arial Narrow" pitchFamily="34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 Narrow" pitchFamily="34" charset="0"/>
                </a:rPr>
                <a:t>SMF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sz="1400">
                <a:latin typeface="Arial Narrow" pitchFamily="34" charset="0"/>
              </a:endParaRPr>
            </a:p>
          </p:txBody>
        </p:sp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4752" y="768"/>
              <a:ext cx="384" cy="63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1600">
                <a:latin typeface="Arial Narrow" pitchFamily="34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 Narrow" pitchFamily="34" charset="0"/>
                </a:rPr>
                <a:t>SMF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sz="1400">
                <a:latin typeface="Arial Narrow" pitchFamily="34" charset="0"/>
              </a:endParaRPr>
            </a:p>
          </p:txBody>
        </p:sp>
        <p:sp>
          <p:nvSpPr>
            <p:cNvPr id="5130" name="Text Box 10"/>
            <p:cNvSpPr txBox="1">
              <a:spLocks noChangeArrowheads="1"/>
            </p:cNvSpPr>
            <p:nvPr/>
          </p:nvSpPr>
          <p:spPr bwMode="auto">
            <a:xfrm>
              <a:off x="5232" y="768"/>
              <a:ext cx="384" cy="63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1600">
                <a:latin typeface="Arial Narrow" pitchFamily="34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 Narrow" pitchFamily="34" charset="0"/>
                </a:rPr>
                <a:t>SMF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sz="1400">
                <a:latin typeface="Arial Narrow" pitchFamily="34" charset="0"/>
              </a:endParaRPr>
            </a:p>
          </p:txBody>
        </p:sp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1368" y="768"/>
              <a:ext cx="384" cy="63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1600">
                <a:latin typeface="Arial Narrow" pitchFamily="34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 Narrow" pitchFamily="34" charset="0"/>
                </a:rPr>
                <a:t>SMF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sz="1400">
                <a:latin typeface="Arial Narrow" pitchFamily="34" charset="0"/>
              </a:endParaRPr>
            </a:p>
          </p:txBody>
        </p:sp>
        <p:sp>
          <p:nvSpPr>
            <p:cNvPr id="5132" name="Text Box 12"/>
            <p:cNvSpPr txBox="1">
              <a:spLocks noChangeArrowheads="1"/>
            </p:cNvSpPr>
            <p:nvPr/>
          </p:nvSpPr>
          <p:spPr bwMode="auto">
            <a:xfrm>
              <a:off x="936" y="768"/>
              <a:ext cx="384" cy="63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1600">
                <a:latin typeface="Arial Narrow" pitchFamily="34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 Narrow" pitchFamily="34" charset="0"/>
                </a:rPr>
                <a:t>SMF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sz="1400">
                <a:latin typeface="Arial Narrow" pitchFamily="34" charset="0"/>
              </a:endParaRPr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492" y="768"/>
              <a:ext cx="384" cy="63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1600">
                <a:latin typeface="Arial Narrow" pitchFamily="34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 Narrow" pitchFamily="34" charset="0"/>
                </a:rPr>
                <a:t>SMF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sz="1400">
                <a:latin typeface="Arial Narrow" pitchFamily="34" charset="0"/>
              </a:endParaRP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24" y="768"/>
              <a:ext cx="384" cy="63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endParaRPr lang="en-US" sz="1600">
                <a:latin typeface="Arial Narrow" pitchFamily="34" charset="0"/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1400">
                  <a:latin typeface="Arial Narrow" pitchFamily="34" charset="0"/>
                </a:rPr>
                <a:t>SMF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sz="1400">
                <a:latin typeface="Arial Narrow" pitchFamily="34" charset="0"/>
              </a:endParaRPr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2736" y="1440"/>
              <a:ext cx="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1920" y="2112"/>
              <a:ext cx="1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1872" y="3219"/>
              <a:ext cx="1872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en-US" sz="1600">
                  <a:effectLst>
                    <a:outerShdw blurRad="38100" dist="38100" dir="2700000" algn="tl">
                      <a:srgbClr val="010199"/>
                    </a:outerShdw>
                  </a:effectLst>
                  <a:latin typeface="Arial Narrow" pitchFamily="34" charset="0"/>
                </a:rPr>
                <a:t>Direktur Utama</a:t>
              </a:r>
            </a:p>
          </p:txBody>
        </p:sp>
        <p:sp>
          <p:nvSpPr>
            <p:cNvPr id="5138" name="Rectangle 18"/>
            <p:cNvSpPr>
              <a:spLocks noChangeArrowheads="1"/>
            </p:cNvSpPr>
            <p:nvPr/>
          </p:nvSpPr>
          <p:spPr bwMode="auto">
            <a:xfrm>
              <a:off x="3120" y="2882"/>
              <a:ext cx="624" cy="33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en-US" sz="1600">
                  <a:effectLst>
                    <a:outerShdw blurRad="38100" dist="38100" dir="2700000" algn="tl">
                      <a:srgbClr val="010199"/>
                    </a:outerShdw>
                  </a:effectLst>
                  <a:latin typeface="Arial Narrow" pitchFamily="34" charset="0"/>
                </a:rPr>
                <a:t>Direktur</a:t>
              </a:r>
            </a:p>
          </p:txBody>
        </p:sp>
        <p:sp>
          <p:nvSpPr>
            <p:cNvPr id="5139" name="Rectangle 19"/>
            <p:cNvSpPr>
              <a:spLocks noChangeArrowheads="1"/>
            </p:cNvSpPr>
            <p:nvPr/>
          </p:nvSpPr>
          <p:spPr bwMode="auto">
            <a:xfrm>
              <a:off x="2496" y="2882"/>
              <a:ext cx="624" cy="33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en-US" sz="1600">
                  <a:effectLst>
                    <a:outerShdw blurRad="38100" dist="38100" dir="2700000" algn="tl">
                      <a:srgbClr val="010199"/>
                    </a:outerShdw>
                  </a:effectLst>
                  <a:latin typeface="Arial Narrow" pitchFamily="34" charset="0"/>
                </a:rPr>
                <a:t>Direktur</a:t>
              </a:r>
            </a:p>
          </p:txBody>
        </p:sp>
        <p:sp>
          <p:nvSpPr>
            <p:cNvPr id="5140" name="Rectangle 20"/>
            <p:cNvSpPr>
              <a:spLocks noChangeArrowheads="1"/>
            </p:cNvSpPr>
            <p:nvPr/>
          </p:nvSpPr>
          <p:spPr bwMode="auto">
            <a:xfrm>
              <a:off x="1872" y="2882"/>
              <a:ext cx="624" cy="33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itchFamily="2" charset="2"/>
                <a:buNone/>
              </a:pPr>
              <a:r>
                <a:rPr lang="en-US" sz="1600">
                  <a:effectLst>
                    <a:outerShdw blurRad="38100" dist="38100" dir="2700000" algn="tl">
                      <a:srgbClr val="010199"/>
                    </a:outerShdw>
                  </a:effectLst>
                  <a:latin typeface="Arial Narrow" pitchFamily="34" charset="0"/>
                </a:rPr>
                <a:t>Direktur</a:t>
              </a:r>
            </a:p>
          </p:txBody>
        </p:sp>
        <p:sp>
          <p:nvSpPr>
            <p:cNvPr id="5141" name="Line 21"/>
            <p:cNvSpPr>
              <a:spLocks noChangeShapeType="1"/>
            </p:cNvSpPr>
            <p:nvPr/>
          </p:nvSpPr>
          <p:spPr bwMode="auto">
            <a:xfrm>
              <a:off x="1872" y="2882"/>
              <a:ext cx="187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1872" y="3219"/>
              <a:ext cx="18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>
              <a:off x="1872" y="3507"/>
              <a:ext cx="187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>
              <a:off x="1872" y="2882"/>
              <a:ext cx="0" cy="62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2496" y="2882"/>
              <a:ext cx="0" cy="3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46" name="Line 26"/>
            <p:cNvSpPr>
              <a:spLocks noChangeShapeType="1"/>
            </p:cNvSpPr>
            <p:nvPr/>
          </p:nvSpPr>
          <p:spPr bwMode="auto">
            <a:xfrm>
              <a:off x="3120" y="2882"/>
              <a:ext cx="0" cy="3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47" name="Line 27"/>
            <p:cNvSpPr>
              <a:spLocks noChangeShapeType="1"/>
            </p:cNvSpPr>
            <p:nvPr/>
          </p:nvSpPr>
          <p:spPr bwMode="auto">
            <a:xfrm>
              <a:off x="3744" y="2882"/>
              <a:ext cx="0" cy="62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48" name="Text Box 28"/>
            <p:cNvSpPr txBox="1">
              <a:spLocks noChangeArrowheads="1"/>
            </p:cNvSpPr>
            <p:nvPr/>
          </p:nvSpPr>
          <p:spPr bwMode="auto">
            <a:xfrm>
              <a:off x="3600" y="1968"/>
              <a:ext cx="720" cy="21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BIDANG</a:t>
              </a:r>
            </a:p>
          </p:txBody>
        </p:sp>
        <p:sp>
          <p:nvSpPr>
            <p:cNvPr id="5149" name="Text Box 29"/>
            <p:cNvSpPr txBox="1">
              <a:spLocks noChangeArrowheads="1"/>
            </p:cNvSpPr>
            <p:nvPr/>
          </p:nvSpPr>
          <p:spPr bwMode="auto">
            <a:xfrm>
              <a:off x="528" y="1728"/>
              <a:ext cx="1008" cy="368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Instalasi Penunjang</a:t>
              </a:r>
            </a:p>
          </p:txBody>
        </p:sp>
        <p:sp>
          <p:nvSpPr>
            <p:cNvPr id="5150" name="Text Box 30"/>
            <p:cNvSpPr txBox="1">
              <a:spLocks noChangeArrowheads="1"/>
            </p:cNvSpPr>
            <p:nvPr/>
          </p:nvSpPr>
          <p:spPr bwMode="auto">
            <a:xfrm>
              <a:off x="540" y="2400"/>
              <a:ext cx="1008" cy="213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1600">
                  <a:latin typeface="Arial Narrow" pitchFamily="34" charset="0"/>
                </a:rPr>
                <a:t>BAGIAN</a:t>
              </a:r>
            </a:p>
          </p:txBody>
        </p:sp>
        <p:sp>
          <p:nvSpPr>
            <p:cNvPr id="5151" name="Line 31"/>
            <p:cNvSpPr>
              <a:spLocks noChangeShapeType="1"/>
            </p:cNvSpPr>
            <p:nvPr/>
          </p:nvSpPr>
          <p:spPr bwMode="auto">
            <a:xfrm>
              <a:off x="1920" y="1872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1536" y="187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>
              <a:off x="1536" y="249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5154" name="Rectangle 34"/>
            <p:cNvSpPr>
              <a:spLocks noChangeArrowheads="1"/>
            </p:cNvSpPr>
            <p:nvPr/>
          </p:nvSpPr>
          <p:spPr bwMode="auto">
            <a:xfrm>
              <a:off x="0" y="672"/>
              <a:ext cx="5760" cy="30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6858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12954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20574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26670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>
            <a:off x="64770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71628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78486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>
            <a:off x="86106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63" name="Line 43"/>
          <p:cNvSpPr>
            <a:spLocks noChangeShapeType="1"/>
          </p:cNvSpPr>
          <p:nvPr/>
        </p:nvSpPr>
        <p:spPr bwMode="auto">
          <a:xfrm>
            <a:off x="4800600" y="2971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64" name="Line 44"/>
          <p:cNvSpPr>
            <a:spLocks noChangeShapeType="1"/>
          </p:cNvSpPr>
          <p:nvPr/>
        </p:nvSpPr>
        <p:spPr bwMode="auto">
          <a:xfrm>
            <a:off x="685800" y="32004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>
            <a:off x="762000" y="3048000"/>
            <a:ext cx="792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66" name="Line 46"/>
          <p:cNvSpPr>
            <a:spLocks noChangeShapeType="1"/>
          </p:cNvSpPr>
          <p:nvPr/>
        </p:nvSpPr>
        <p:spPr bwMode="auto">
          <a:xfrm flipV="1">
            <a:off x="762000" y="2895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67" name="Line 47"/>
          <p:cNvSpPr>
            <a:spLocks noChangeShapeType="1"/>
          </p:cNvSpPr>
          <p:nvPr/>
        </p:nvSpPr>
        <p:spPr bwMode="auto">
          <a:xfrm flipV="1">
            <a:off x="8686800" y="2895600"/>
            <a:ext cx="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609600" y="228600"/>
            <a:ext cx="800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b="1" dirty="0" smtClean="0">
                <a:latin typeface="Garamond" pitchFamily="18" charset="0"/>
              </a:rPr>
              <a:t>. </a:t>
            </a:r>
            <a:r>
              <a:rPr lang="en-US" sz="2000" b="1" dirty="0">
                <a:latin typeface="Garamond" pitchFamily="18" charset="0"/>
              </a:rPr>
              <a:t>KONSEP STRUKTUR ORG. RS DAN PELAYANAN PELANGGAN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12192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70" name="Line 50"/>
          <p:cNvSpPr>
            <a:spLocks noChangeShapeType="1"/>
          </p:cNvSpPr>
          <p:nvPr/>
        </p:nvSpPr>
        <p:spPr bwMode="auto">
          <a:xfrm>
            <a:off x="4572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71" name="Line 51"/>
          <p:cNvSpPr>
            <a:spLocks noChangeShapeType="1"/>
          </p:cNvSpPr>
          <p:nvPr/>
        </p:nvSpPr>
        <p:spPr bwMode="auto">
          <a:xfrm>
            <a:off x="19050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>
            <a:off x="24384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73" name="Line 53"/>
          <p:cNvSpPr>
            <a:spLocks noChangeShapeType="1"/>
          </p:cNvSpPr>
          <p:nvPr/>
        </p:nvSpPr>
        <p:spPr bwMode="auto">
          <a:xfrm>
            <a:off x="63246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74" name="Line 54"/>
          <p:cNvSpPr>
            <a:spLocks noChangeShapeType="1"/>
          </p:cNvSpPr>
          <p:nvPr/>
        </p:nvSpPr>
        <p:spPr bwMode="auto">
          <a:xfrm>
            <a:off x="70104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75" name="Line 55"/>
          <p:cNvSpPr>
            <a:spLocks noChangeShapeType="1"/>
          </p:cNvSpPr>
          <p:nvPr/>
        </p:nvSpPr>
        <p:spPr bwMode="auto">
          <a:xfrm>
            <a:off x="76962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5176" name="Line 56"/>
          <p:cNvSpPr>
            <a:spLocks noChangeShapeType="1"/>
          </p:cNvSpPr>
          <p:nvPr/>
        </p:nvSpPr>
        <p:spPr bwMode="auto">
          <a:xfrm>
            <a:off x="84582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" name="Image 35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1300" cy="6845300"/>
          </a:xfrm>
          <a:prstGeom prst="rect">
            <a:avLst/>
          </a:prstGeom>
        </p:spPr>
      </p:pic>
      <p:pic>
        <p:nvPicPr>
          <p:cNvPr id="354" name="Image 35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4904" y="310896"/>
            <a:ext cx="5038343" cy="557784"/>
          </a:xfrm>
          <a:prstGeom prst="rect">
            <a:avLst/>
          </a:prstGeom>
        </p:spPr>
      </p:pic>
      <p:pic>
        <p:nvPicPr>
          <p:cNvPr id="355" name="Image 35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1800" y="355600"/>
            <a:ext cx="4889500" cy="419100"/>
          </a:xfrm>
          <a:prstGeom prst="rect">
            <a:avLst/>
          </a:prstGeom>
        </p:spPr>
      </p:pic>
      <p:pic>
        <p:nvPicPr>
          <p:cNvPr id="356" name="Image 35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8056" y="1024128"/>
            <a:ext cx="164591" cy="155448"/>
          </a:xfrm>
          <a:prstGeom prst="rect">
            <a:avLst/>
          </a:prstGeom>
        </p:spPr>
      </p:pic>
      <p:pic>
        <p:nvPicPr>
          <p:cNvPr id="357" name="Image 35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" y="1325879"/>
            <a:ext cx="164591" cy="164591"/>
          </a:xfrm>
          <a:prstGeom prst="rect">
            <a:avLst/>
          </a:prstGeom>
        </p:spPr>
      </p:pic>
      <p:pic>
        <p:nvPicPr>
          <p:cNvPr id="358" name="Image 35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" y="1627632"/>
            <a:ext cx="164591" cy="164591"/>
          </a:xfrm>
          <a:prstGeom prst="rect">
            <a:avLst/>
          </a:prstGeom>
        </p:spPr>
      </p:pic>
      <p:pic>
        <p:nvPicPr>
          <p:cNvPr id="359" name="Image 35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8056" y="1938527"/>
            <a:ext cx="164591" cy="155448"/>
          </a:xfrm>
          <a:prstGeom prst="rect">
            <a:avLst/>
          </a:prstGeom>
        </p:spPr>
      </p:pic>
      <p:pic>
        <p:nvPicPr>
          <p:cNvPr id="360" name="Image 36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" y="2240280"/>
            <a:ext cx="164591" cy="164591"/>
          </a:xfrm>
          <a:prstGeom prst="rect">
            <a:avLst/>
          </a:prstGeom>
        </p:spPr>
      </p:pic>
      <p:pic>
        <p:nvPicPr>
          <p:cNvPr id="361" name="Image 36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" y="2542032"/>
            <a:ext cx="164591" cy="164591"/>
          </a:xfrm>
          <a:prstGeom prst="rect">
            <a:avLst/>
          </a:prstGeom>
        </p:spPr>
      </p:pic>
      <p:pic>
        <p:nvPicPr>
          <p:cNvPr id="362" name="Image 36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8056" y="2852928"/>
            <a:ext cx="164591" cy="155448"/>
          </a:xfrm>
          <a:prstGeom prst="rect">
            <a:avLst/>
          </a:prstGeom>
        </p:spPr>
      </p:pic>
      <p:pic>
        <p:nvPicPr>
          <p:cNvPr id="363" name="Image 36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" y="3154680"/>
            <a:ext cx="164591" cy="164591"/>
          </a:xfrm>
          <a:prstGeom prst="rect">
            <a:avLst/>
          </a:prstGeom>
        </p:spPr>
      </p:pic>
      <p:pic>
        <p:nvPicPr>
          <p:cNvPr id="364" name="Image 36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" y="3456431"/>
            <a:ext cx="164591" cy="164591"/>
          </a:xfrm>
          <a:prstGeom prst="rect">
            <a:avLst/>
          </a:prstGeom>
        </p:spPr>
      </p:pic>
      <p:pic>
        <p:nvPicPr>
          <p:cNvPr id="365" name="Image 36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8056" y="3767328"/>
            <a:ext cx="164591" cy="155448"/>
          </a:xfrm>
          <a:prstGeom prst="rect">
            <a:avLst/>
          </a:prstGeom>
        </p:spPr>
      </p:pic>
      <p:pic>
        <p:nvPicPr>
          <p:cNvPr id="366" name="Image 36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" y="4069080"/>
            <a:ext cx="164591" cy="164591"/>
          </a:xfrm>
          <a:prstGeom prst="rect">
            <a:avLst/>
          </a:prstGeom>
        </p:spPr>
      </p:pic>
      <p:pic>
        <p:nvPicPr>
          <p:cNvPr id="367" name="Image 36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" y="4370831"/>
            <a:ext cx="164591" cy="164591"/>
          </a:xfrm>
          <a:prstGeom prst="rect">
            <a:avLst/>
          </a:prstGeom>
        </p:spPr>
      </p:pic>
      <p:pic>
        <p:nvPicPr>
          <p:cNvPr id="368" name="Image 36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8056" y="4681728"/>
            <a:ext cx="164591" cy="155448"/>
          </a:xfrm>
          <a:prstGeom prst="rect">
            <a:avLst/>
          </a:prstGeom>
        </p:spPr>
      </p:pic>
      <p:pic>
        <p:nvPicPr>
          <p:cNvPr id="369" name="Image 36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" y="4983480"/>
            <a:ext cx="164591" cy="164591"/>
          </a:xfrm>
          <a:prstGeom prst="rect">
            <a:avLst/>
          </a:prstGeom>
        </p:spPr>
      </p:pic>
      <p:pic>
        <p:nvPicPr>
          <p:cNvPr id="370" name="Image 37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" y="5285231"/>
            <a:ext cx="164591" cy="164591"/>
          </a:xfrm>
          <a:prstGeom prst="rect">
            <a:avLst/>
          </a:prstGeom>
        </p:spPr>
      </p:pic>
      <p:pic>
        <p:nvPicPr>
          <p:cNvPr id="371" name="Image 37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8056" y="5596128"/>
            <a:ext cx="164591" cy="155448"/>
          </a:xfrm>
          <a:prstGeom prst="rect">
            <a:avLst/>
          </a:prstGeom>
        </p:spPr>
      </p:pic>
      <p:pic>
        <p:nvPicPr>
          <p:cNvPr id="372" name="Image 37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8056" y="5897880"/>
            <a:ext cx="164591" cy="164591"/>
          </a:xfrm>
          <a:prstGeom prst="rect">
            <a:avLst/>
          </a:prstGeom>
        </p:spPr>
      </p:pic>
      <p:sp>
        <p:nvSpPr>
          <p:cNvPr id="53" name="TextBox 1"/>
          <p:cNvSpPr txBox="1"/>
          <p:nvPr/>
        </p:nvSpPr>
        <p:spPr>
          <a:xfrm>
            <a:off x="448628" y="9947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2" name="TextBox 2"/>
          <p:cNvSpPr txBox="1"/>
          <p:nvPr/>
        </p:nvSpPr>
        <p:spPr>
          <a:xfrm>
            <a:off x="617969" y="9947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813761" y="960438"/>
            <a:ext cx="3896658" cy="28371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Pedoman Organisasi Rumah Sakit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48628" y="12995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617969" y="12995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813761" y="1265238"/>
            <a:ext cx="5535005" cy="28371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Pedoman Upaya Peningkatan Mutu Rumah Sakit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48628" y="16043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617969" y="16043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813761" y="1570038"/>
            <a:ext cx="3487775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Pedoman Keselamatan Pasien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48628" y="19091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17969" y="19091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813761" y="1874838"/>
            <a:ext cx="5789320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Program Penanggulangan Bencana (Disaster Plan)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48628" y="22139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617969" y="22139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813761" y="2179638"/>
            <a:ext cx="4037085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Hospital Bylaws (Corporate Bylaws)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48628" y="25187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617969" y="25187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813761" y="2484438"/>
            <a:ext cx="6339840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Peraturan Kepegawaian ( Kesepakatan Kerja Bersama )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448628" y="28235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617969" y="28235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813761" y="2789238"/>
            <a:ext cx="5253202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Pedoman Penyusunan Anggaran Rumah Sakit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448628" y="31283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617969" y="31283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813761" y="3094038"/>
            <a:ext cx="2089759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Rencana Strategis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448628" y="34331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617969" y="34331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813761" y="3398838"/>
            <a:ext cx="5982353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Rencana Kerja dan Anggaran Tahunan ( RBA / RKA )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48628" y="37379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617969" y="37379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813761" y="3703638"/>
            <a:ext cx="2386397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Perhitungan unit cost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448628" y="40427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617969" y="40427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813761" y="4008438"/>
            <a:ext cx="3106318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Ketentuan tarip rumah sakit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448628" y="43475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617969" y="43475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813761" y="4313238"/>
            <a:ext cx="5915964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Ketentuan tertulis tentang pertemuan formal (rapat)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448628" y="46523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617969" y="46523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813761" y="4618038"/>
            <a:ext cx="2287422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Informasi pelayanan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448628" y="4957127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617969" y="4957127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813761" y="4922837"/>
            <a:ext cx="2498801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Tata tertib rumah sakit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448628" y="52619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617969" y="52619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813761" y="5227638"/>
            <a:ext cx="5252516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Hak dan kewajiban pasien, dokter, rumah sakit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448628" y="5566728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617969" y="5566728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813761" y="5532438"/>
            <a:ext cx="2315768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Medikolegal dan etik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448628" y="5871527"/>
            <a:ext cx="70612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"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617969" y="5871527"/>
            <a:ext cx="35306" cy="2540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Helvetica"/>
              </a:rPr>
              <a:t> 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813761" y="5837237"/>
            <a:ext cx="3558489" cy="28371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000" dirty="0" smtClean="0">
                <a:solidFill>
                  <a:srgbClr val="000000"/>
                </a:solidFill>
                <a:latin typeface="Arial"/>
              </a:rPr>
              <a:t>Kerjasama dengan pihak ketiga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4099889" y="6454787"/>
            <a:ext cx="983742" cy="18608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200" dirty="0" smtClean="0">
                <a:solidFill>
                  <a:srgbClr val="888888"/>
                </a:solidFill>
                <a:latin typeface="Calibri"/>
              </a:rPr>
              <a:t>Djo,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"/>
          <p:cNvSpPr txBox="1"/>
          <p:nvPr/>
        </p:nvSpPr>
        <p:spPr>
          <a:xfrm>
            <a:off x="1350327" y="1790801"/>
            <a:ext cx="2420358" cy="32075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200" dirty="0" smtClean="0">
                <a:solidFill>
                  <a:srgbClr val="000000"/>
                </a:solidFill>
                <a:latin typeface="Arial"/>
              </a:rPr>
              <a:t>Panduan pelayanan RS</a:t>
            </a:r>
          </a:p>
        </p:txBody>
      </p:sp>
      <p:sp>
        <p:nvSpPr>
          <p:cNvPr id="2" name="TextBox 2"/>
          <p:cNvSpPr txBox="1"/>
          <p:nvPr/>
        </p:nvSpPr>
        <p:spPr>
          <a:xfrm>
            <a:off x="1350327" y="2180920"/>
            <a:ext cx="191315" cy="44396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3000" dirty="0" smtClean="0">
                <a:solidFill>
                  <a:srgbClr val="FF0000"/>
                </a:solidFill>
                <a:latin typeface="Arial"/>
              </a:rPr>
              <a:t>• 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693227" y="2273401"/>
            <a:ext cx="4473982" cy="38472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200" dirty="0" smtClean="0">
                <a:solidFill>
                  <a:srgbClr val="FFFF00"/>
                </a:solidFill>
                <a:latin typeface="Arial"/>
              </a:rPr>
              <a:t>Panduan penundaan pelayanan </a:t>
            </a:r>
            <a:r>
              <a:rPr lang="en-US" altLang="zh-CN" sz="2200" dirty="0" smtClean="0">
                <a:solidFill>
                  <a:srgbClr val="000000"/>
                </a:solidFill>
                <a:latin typeface="Arial"/>
              </a:rPr>
              <a:t>RS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350327" y="2511120"/>
            <a:ext cx="191315" cy="44396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3000" dirty="0" smtClean="0">
                <a:solidFill>
                  <a:srgbClr val="FF0000"/>
                </a:solidFill>
                <a:latin typeface="Arial"/>
              </a:rPr>
              <a:t>• 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1693227" y="2603601"/>
            <a:ext cx="4820230" cy="38472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200" dirty="0" smtClean="0">
                <a:solidFill>
                  <a:srgbClr val="FFFF00"/>
                </a:solidFill>
                <a:latin typeface="Arial"/>
              </a:rPr>
              <a:t>Panduan pelayanan kebutuhan pasien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350327" y="2854020"/>
            <a:ext cx="191315" cy="44396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3000" dirty="0" smtClean="0">
                <a:solidFill>
                  <a:srgbClr val="FF0000"/>
                </a:solidFill>
                <a:latin typeface="Arial"/>
              </a:rPr>
              <a:t>• 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693227" y="2946501"/>
            <a:ext cx="4898777" cy="38472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200" dirty="0" smtClean="0">
                <a:solidFill>
                  <a:srgbClr val="FFFF00"/>
                </a:solidFill>
                <a:latin typeface="Arial"/>
              </a:rPr>
              <a:t>Panduan pelayanan kerohanian pasien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350327" y="3184220"/>
            <a:ext cx="191315" cy="44396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3000" dirty="0" smtClean="0">
                <a:solidFill>
                  <a:srgbClr val="FF0000"/>
                </a:solidFill>
                <a:latin typeface="Arial"/>
              </a:rPr>
              <a:t>• 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693227" y="3276701"/>
            <a:ext cx="3436838" cy="38472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200" dirty="0" smtClean="0">
                <a:solidFill>
                  <a:srgbClr val="FFFF00"/>
                </a:solidFill>
                <a:latin typeface="Arial"/>
              </a:rPr>
              <a:t>Panduan identifikasi pasien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350327" y="3527120"/>
            <a:ext cx="191315" cy="44396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3000" dirty="0" smtClean="0">
                <a:solidFill>
                  <a:srgbClr val="FF0000"/>
                </a:solidFill>
                <a:latin typeface="Arial"/>
              </a:rPr>
              <a:t>• 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693227" y="3619601"/>
            <a:ext cx="4332917" cy="38472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200" dirty="0" smtClean="0">
                <a:solidFill>
                  <a:srgbClr val="FFFF00"/>
                </a:solidFill>
                <a:latin typeface="Arial"/>
              </a:rPr>
              <a:t>Panduan kebutuhan privasi pasien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350327" y="3857320"/>
            <a:ext cx="191315" cy="44396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3000" dirty="0" smtClean="0">
                <a:solidFill>
                  <a:srgbClr val="FF0000"/>
                </a:solidFill>
                <a:latin typeface="Arial"/>
              </a:rPr>
              <a:t>• 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693227" y="3949801"/>
            <a:ext cx="3565079" cy="38472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200" dirty="0" smtClean="0">
                <a:solidFill>
                  <a:srgbClr val="FFFF00"/>
                </a:solidFill>
                <a:latin typeface="Arial"/>
              </a:rPr>
              <a:t>Panduan perlindungan harta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350327" y="4187520"/>
            <a:ext cx="191315" cy="44396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3000" dirty="0" smtClean="0">
                <a:solidFill>
                  <a:srgbClr val="FF0000"/>
                </a:solidFill>
                <a:latin typeface="Arial"/>
              </a:rPr>
              <a:t>• 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693227" y="4280001"/>
            <a:ext cx="5982407" cy="384721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200" dirty="0" smtClean="0">
                <a:solidFill>
                  <a:srgbClr val="FFFF00"/>
                </a:solidFill>
                <a:latin typeface="Arial"/>
              </a:rPr>
              <a:t>Panduan perlindungan terhadap kekerasan fisik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" name="Image 25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1300" cy="6845300"/>
          </a:xfrm>
          <a:prstGeom prst="rect">
            <a:avLst/>
          </a:prstGeom>
        </p:spPr>
      </p:pic>
      <p:pic>
        <p:nvPicPr>
          <p:cNvPr id="255" name="Image 25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784" y="777240"/>
            <a:ext cx="3209544" cy="585216"/>
          </a:xfrm>
          <a:prstGeom prst="rect">
            <a:avLst/>
          </a:prstGeom>
        </p:spPr>
      </p:pic>
      <p:pic>
        <p:nvPicPr>
          <p:cNvPr id="256" name="Image 25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367" y="1563624"/>
            <a:ext cx="146304" cy="146304"/>
          </a:xfrm>
          <a:prstGeom prst="rect">
            <a:avLst/>
          </a:prstGeom>
        </p:spPr>
      </p:pic>
      <p:pic>
        <p:nvPicPr>
          <p:cNvPr id="257" name="Image 25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367" y="1920240"/>
            <a:ext cx="146304" cy="146304"/>
          </a:xfrm>
          <a:prstGeom prst="rect">
            <a:avLst/>
          </a:prstGeom>
        </p:spPr>
      </p:pic>
      <p:pic>
        <p:nvPicPr>
          <p:cNvPr id="258" name="Image 25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367" y="2295144"/>
            <a:ext cx="146304" cy="137159"/>
          </a:xfrm>
          <a:prstGeom prst="rect">
            <a:avLst/>
          </a:prstGeom>
        </p:spPr>
      </p:pic>
      <p:pic>
        <p:nvPicPr>
          <p:cNvPr id="259" name="Image 25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367" y="2660903"/>
            <a:ext cx="146304" cy="146304"/>
          </a:xfrm>
          <a:prstGeom prst="rect">
            <a:avLst/>
          </a:prstGeom>
        </p:spPr>
      </p:pic>
      <p:pic>
        <p:nvPicPr>
          <p:cNvPr id="260" name="Image 26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367" y="3026664"/>
            <a:ext cx="146304" cy="146304"/>
          </a:xfrm>
          <a:prstGeom prst="rect">
            <a:avLst/>
          </a:prstGeom>
        </p:spPr>
      </p:pic>
      <p:pic>
        <p:nvPicPr>
          <p:cNvPr id="261" name="Image 26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367" y="3392424"/>
            <a:ext cx="146304" cy="146304"/>
          </a:xfrm>
          <a:prstGeom prst="rect">
            <a:avLst/>
          </a:prstGeom>
        </p:spPr>
      </p:pic>
      <p:pic>
        <p:nvPicPr>
          <p:cNvPr id="262" name="Image 26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367" y="3749040"/>
            <a:ext cx="146304" cy="146304"/>
          </a:xfrm>
          <a:prstGeom prst="rect">
            <a:avLst/>
          </a:prstGeom>
        </p:spPr>
      </p:pic>
      <p:pic>
        <p:nvPicPr>
          <p:cNvPr id="263" name="Image 26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8367" y="4123943"/>
            <a:ext cx="146304" cy="137159"/>
          </a:xfrm>
          <a:prstGeom prst="rect">
            <a:avLst/>
          </a:prstGeom>
        </p:spPr>
      </p:pic>
      <p:pic>
        <p:nvPicPr>
          <p:cNvPr id="264" name="Image 26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367" y="4489704"/>
            <a:ext cx="146304" cy="146304"/>
          </a:xfrm>
          <a:prstGeom prst="rect">
            <a:avLst/>
          </a:prstGeom>
        </p:spPr>
      </p:pic>
      <p:pic>
        <p:nvPicPr>
          <p:cNvPr id="265" name="Image 26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367" y="4855464"/>
            <a:ext cx="146304" cy="146304"/>
          </a:xfrm>
          <a:prstGeom prst="rect">
            <a:avLst/>
          </a:prstGeom>
        </p:spPr>
      </p:pic>
      <p:pic>
        <p:nvPicPr>
          <p:cNvPr id="266" name="Image 26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6976" y="4434840"/>
            <a:ext cx="137159" cy="146304"/>
          </a:xfrm>
          <a:prstGeom prst="rect">
            <a:avLst/>
          </a:prstGeom>
        </p:spPr>
      </p:pic>
      <p:pic>
        <p:nvPicPr>
          <p:cNvPr id="267" name="Image 26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6976" y="4700016"/>
            <a:ext cx="137159" cy="146304"/>
          </a:xfrm>
          <a:prstGeom prst="rect">
            <a:avLst/>
          </a:prstGeom>
        </p:spPr>
      </p:pic>
      <p:pic>
        <p:nvPicPr>
          <p:cNvPr id="268" name="Image 26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36976" y="5248655"/>
            <a:ext cx="137159" cy="137159"/>
          </a:xfrm>
          <a:prstGeom prst="rect">
            <a:avLst/>
          </a:prstGeom>
        </p:spPr>
      </p:pic>
      <p:pic>
        <p:nvPicPr>
          <p:cNvPr id="269" name="Image 26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36976" y="5522976"/>
            <a:ext cx="137159" cy="146304"/>
          </a:xfrm>
          <a:prstGeom prst="rect">
            <a:avLst/>
          </a:prstGeom>
        </p:spPr>
      </p:pic>
      <p:pic>
        <p:nvPicPr>
          <p:cNvPr id="270" name="Image 270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41600" y="4495800"/>
            <a:ext cx="215900" cy="495300"/>
          </a:xfrm>
          <a:prstGeom prst="rect">
            <a:avLst/>
          </a:prstGeom>
        </p:spPr>
      </p:pic>
      <p:sp>
        <p:nvSpPr>
          <p:cNvPr id="27" name="TextBox 1"/>
          <p:cNvSpPr txBox="1"/>
          <p:nvPr/>
        </p:nvSpPr>
        <p:spPr>
          <a:xfrm>
            <a:off x="662939" y="1544511"/>
            <a:ext cx="184182" cy="22859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 </a:t>
            </a:r>
          </a:p>
        </p:txBody>
      </p:sp>
      <p:sp>
        <p:nvSpPr>
          <p:cNvPr id="2" name="TextBox 2"/>
          <p:cNvSpPr txBox="1"/>
          <p:nvPr/>
        </p:nvSpPr>
        <p:spPr>
          <a:xfrm>
            <a:off x="1026485" y="1432192"/>
            <a:ext cx="3055406" cy="35265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400" b="1" dirty="0" smtClean="0">
                <a:solidFill>
                  <a:srgbClr val="000000"/>
                </a:solidFill>
                <a:latin typeface="Arial"/>
              </a:rPr>
              <a:t>Kebijakan pelayanan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662939" y="1900111"/>
            <a:ext cx="184182" cy="228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 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026485" y="1787792"/>
            <a:ext cx="4097182" cy="35265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400" b="1" dirty="0" smtClean="0">
                <a:solidFill>
                  <a:srgbClr val="000000"/>
                </a:solidFill>
                <a:latin typeface="Arial"/>
              </a:rPr>
              <a:t>Pedoman pengorganisasian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662939" y="2268411"/>
            <a:ext cx="184182" cy="228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 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26485" y="2156092"/>
            <a:ext cx="2982620" cy="35265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400" b="1" dirty="0" smtClean="0">
                <a:solidFill>
                  <a:srgbClr val="000000"/>
                </a:solidFill>
                <a:latin typeface="Arial"/>
              </a:rPr>
              <a:t>Pedoman Pelayanan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62939" y="2636711"/>
            <a:ext cx="184182" cy="228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 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026485" y="2524392"/>
            <a:ext cx="648004" cy="35265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400" b="1" dirty="0" smtClean="0">
                <a:solidFill>
                  <a:srgbClr val="000000"/>
                </a:solidFill>
                <a:latin typeface="Arial"/>
              </a:rPr>
              <a:t>SPO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662939" y="3005011"/>
            <a:ext cx="184182" cy="228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 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026485" y="2892692"/>
            <a:ext cx="5235793" cy="35265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400" b="1" dirty="0" smtClean="0">
                <a:solidFill>
                  <a:srgbClr val="000000"/>
                </a:solidFill>
                <a:latin typeface="Arial"/>
              </a:rPr>
              <a:t>Program ( Rencana Kerja Tahunan )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62939" y="3373311"/>
            <a:ext cx="184182" cy="228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 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026485" y="3260992"/>
            <a:ext cx="2723906" cy="35265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400" b="1" dirty="0" smtClean="0">
                <a:solidFill>
                  <a:srgbClr val="000000"/>
                </a:solidFill>
                <a:latin typeface="Arial"/>
              </a:rPr>
              <a:t>Bukti pelaksanaan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662939" y="3728911"/>
            <a:ext cx="184182" cy="228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 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026485" y="3616592"/>
            <a:ext cx="2486741" cy="35265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400" b="1" dirty="0" smtClean="0">
                <a:solidFill>
                  <a:srgbClr val="000000"/>
                </a:solidFill>
                <a:latin typeface="Arial"/>
              </a:rPr>
              <a:t>Laporan bulanan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662939" y="4097211"/>
            <a:ext cx="184182" cy="228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 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26485" y="3984892"/>
            <a:ext cx="864260" cy="35265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400" b="1" dirty="0" smtClean="0">
                <a:solidFill>
                  <a:srgbClr val="000000"/>
                </a:solidFill>
                <a:latin typeface="Arial"/>
              </a:rPr>
              <a:t>Rapat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234690" y="4369714"/>
            <a:ext cx="2833842" cy="26883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   Kerangka acuan / TOR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62939" y="4465511"/>
            <a:ext cx="184182" cy="228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 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1026485" y="4353192"/>
            <a:ext cx="1359529" cy="35265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400" b="1" dirty="0" smtClean="0">
                <a:solidFill>
                  <a:srgbClr val="000000"/>
                </a:solidFill>
                <a:latin typeface="Arial"/>
              </a:rPr>
              <a:t>Orientasi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3234690" y="4636414"/>
            <a:ext cx="3583490" cy="26883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   Bukti kegiatan (jadwal, tanda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662939" y="4833811"/>
            <a:ext cx="184182" cy="228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 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026485" y="4721492"/>
            <a:ext cx="1368734" cy="35265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2400" b="1" dirty="0" smtClean="0">
                <a:solidFill>
                  <a:srgbClr val="000000"/>
                </a:solidFill>
                <a:latin typeface="Arial"/>
              </a:rPr>
              <a:t>Pelatihan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3590290" y="4915814"/>
            <a:ext cx="2009256" cy="26449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b="1" dirty="0" smtClean="0">
                <a:solidFill>
                  <a:srgbClr val="000000"/>
                </a:solidFill>
                <a:latin typeface="Arial"/>
              </a:rPr>
              <a:t>tangan kehadiran)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3234690" y="5182514"/>
            <a:ext cx="2721508" cy="26883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   Pre test dan Post test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234690" y="5461914"/>
            <a:ext cx="2285888" cy="26883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r>
              <a:rPr lang="en-US" altLang="zh-CN" sz="1800" dirty="0" smtClean="0">
                <a:solidFill>
                  <a:srgbClr val="000000"/>
                </a:solidFill>
                <a:latin typeface="Helvetica"/>
              </a:rPr>
              <a:t>"   Laporan kegiatan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85728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00FF00"/>
                </a:solidFill>
              </a:rPr>
              <a:t>KEGIATAN MANAJERIAL YANG EFEKTIF VS YANG SUKSES </a:t>
            </a:r>
            <a:br>
              <a:rPr lang="en-US" sz="3200" dirty="0">
                <a:solidFill>
                  <a:srgbClr val="00FF00"/>
                </a:solidFill>
              </a:rPr>
            </a:br>
            <a:r>
              <a:rPr lang="en-US" sz="3200" dirty="0">
                <a:solidFill>
                  <a:srgbClr val="00FF00"/>
                </a:solidFill>
              </a:rPr>
              <a:t>(  </a:t>
            </a:r>
            <a:r>
              <a:rPr lang="en-US" sz="2400" dirty="0">
                <a:solidFill>
                  <a:srgbClr val="00FF00"/>
                </a:solidFill>
              </a:rPr>
              <a:t>FRED LUTHANS, SURVEI : 450 MANAJER)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824412"/>
          </a:xfrm>
        </p:spPr>
        <p:txBody>
          <a:bodyPr/>
          <a:lstStyle/>
          <a:p>
            <a:pPr marL="609600" indent="-609600"/>
            <a:r>
              <a:rPr lang="en-US" sz="2800" dirty="0">
                <a:solidFill>
                  <a:srgbClr val="FFFF00"/>
                </a:solidFill>
              </a:rPr>
              <a:t>EMPAT KEGIATAN MANAJERIAL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00FFFF"/>
                </a:solidFill>
              </a:rPr>
              <a:t>MANAJEMEN TRADISIONAL</a:t>
            </a:r>
            <a:r>
              <a:rPr lang="en-US" sz="2800" dirty="0"/>
              <a:t> :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, </a:t>
            </a:r>
            <a:r>
              <a:rPr lang="en-US" sz="2800" dirty="0" err="1"/>
              <a:t>merencanakan</a:t>
            </a:r>
            <a:r>
              <a:rPr lang="en-US" sz="2800" dirty="0"/>
              <a:t>, </a:t>
            </a:r>
            <a:r>
              <a:rPr lang="en-US" sz="2800" dirty="0" err="1"/>
              <a:t>mengendalikan</a:t>
            </a:r>
            <a:r>
              <a:rPr lang="en-US" sz="2800" dirty="0"/>
              <a:t>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00FFFF"/>
                </a:solidFill>
              </a:rPr>
              <a:t>KOMUNIASI</a:t>
            </a:r>
            <a:r>
              <a:rPr lang="en-US" sz="2800" dirty="0"/>
              <a:t>: </a:t>
            </a:r>
            <a:r>
              <a:rPr lang="en-US" sz="2800" dirty="0" err="1"/>
              <a:t>mempertukarkan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rutin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memproses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endParaRPr lang="en-US" sz="2800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00FFFF"/>
                </a:solidFill>
              </a:rPr>
              <a:t>MANAJEMEN SDM </a:t>
            </a:r>
            <a:r>
              <a:rPr lang="en-US" sz="2800" dirty="0"/>
              <a:t>: </a:t>
            </a:r>
            <a:r>
              <a:rPr lang="en-US" sz="2800" dirty="0" err="1"/>
              <a:t>memotivasi</a:t>
            </a:r>
            <a:r>
              <a:rPr lang="en-US" sz="2800" dirty="0"/>
              <a:t>, </a:t>
            </a:r>
            <a:r>
              <a:rPr lang="en-US" sz="2800" dirty="0" err="1"/>
              <a:t>mendisiplinkan</a:t>
            </a:r>
            <a:r>
              <a:rPr lang="en-US" sz="2800" dirty="0"/>
              <a:t>, </a:t>
            </a:r>
            <a:r>
              <a:rPr lang="en-US" sz="2800" dirty="0" err="1"/>
              <a:t>mengelola</a:t>
            </a:r>
            <a:r>
              <a:rPr lang="en-US" sz="2800" dirty="0"/>
              <a:t> </a:t>
            </a:r>
            <a:r>
              <a:rPr lang="en-US" sz="2800" dirty="0" err="1"/>
              <a:t>konflik</a:t>
            </a:r>
            <a:r>
              <a:rPr lang="en-US" sz="2800" dirty="0"/>
              <a:t>, staffing, </a:t>
            </a:r>
            <a:r>
              <a:rPr lang="en-US" sz="2800" dirty="0" err="1"/>
              <a:t>melatih</a:t>
            </a:r>
            <a:r>
              <a:rPr lang="en-US" sz="2800" dirty="0"/>
              <a:t>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n-US" sz="2800" dirty="0">
                <a:solidFill>
                  <a:srgbClr val="00FFFF"/>
                </a:solidFill>
              </a:rPr>
              <a:t>MEMBANGUN JARINGAN</a:t>
            </a:r>
            <a:r>
              <a:rPr lang="en-US" sz="2800" dirty="0"/>
              <a:t> : </a:t>
            </a:r>
            <a:r>
              <a:rPr lang="en-US" sz="2800" dirty="0" err="1"/>
              <a:t>bersosialisasi</a:t>
            </a:r>
            <a:r>
              <a:rPr lang="en-US" sz="2800" dirty="0"/>
              <a:t>, </a:t>
            </a:r>
            <a:r>
              <a:rPr lang="en-US" sz="2800" dirty="0" err="1"/>
              <a:t>berpolitik</a:t>
            </a:r>
            <a:r>
              <a:rPr lang="en-US" sz="2800" dirty="0"/>
              <a:t>, </a:t>
            </a:r>
            <a:r>
              <a:rPr lang="en-US" sz="2800" dirty="0" err="1"/>
              <a:t>berinteraksi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orang</a:t>
            </a:r>
            <a:r>
              <a:rPr lang="en-US" sz="2800" dirty="0"/>
              <a:t> lain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142852"/>
            <a:ext cx="7901014" cy="1143008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en-US" sz="2800" dirty="0" err="1"/>
              <a:t>empat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bervariasi</a:t>
            </a:r>
            <a:r>
              <a:rPr lang="en-US" sz="2800" dirty="0"/>
              <a:t> </a:t>
            </a:r>
            <a:r>
              <a:rPr lang="en-US" sz="2800" dirty="0" err="1"/>
              <a:t>diantara</a:t>
            </a:r>
            <a:r>
              <a:rPr lang="en-US" sz="2800" dirty="0"/>
              <a:t> </a:t>
            </a:r>
            <a:r>
              <a:rPr lang="en-US" sz="2800" dirty="0" err="1"/>
              <a:t>manajer</a:t>
            </a:r>
            <a:r>
              <a:rPr lang="en-US" sz="2800" dirty="0"/>
              <a:t>  </a:t>
            </a:r>
          </a:p>
        </p:txBody>
      </p:sp>
      <p:sp>
        <p:nvSpPr>
          <p:cNvPr id="142339" name="Oval 3"/>
          <p:cNvSpPr>
            <a:spLocks noChangeArrowheads="1"/>
          </p:cNvSpPr>
          <p:nvPr/>
        </p:nvSpPr>
        <p:spPr bwMode="auto">
          <a:xfrm>
            <a:off x="539750" y="2133600"/>
            <a:ext cx="2520950" cy="22320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d-ID">
              <a:latin typeface="Garamond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1188" y="2132013"/>
            <a:ext cx="7921625" cy="2305050"/>
            <a:chOff x="385" y="1298"/>
            <a:chExt cx="4990" cy="1452"/>
          </a:xfrm>
        </p:grpSpPr>
        <p:sp>
          <p:nvSpPr>
            <p:cNvPr id="142341" name="Oval 5"/>
            <p:cNvSpPr>
              <a:spLocks noChangeArrowheads="1"/>
            </p:cNvSpPr>
            <p:nvPr/>
          </p:nvSpPr>
          <p:spPr bwMode="auto">
            <a:xfrm>
              <a:off x="2064" y="1344"/>
              <a:ext cx="1588" cy="140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2342" name="Oval 6"/>
            <p:cNvSpPr>
              <a:spLocks noChangeArrowheads="1"/>
            </p:cNvSpPr>
            <p:nvPr/>
          </p:nvSpPr>
          <p:spPr bwMode="auto">
            <a:xfrm>
              <a:off x="3787" y="1298"/>
              <a:ext cx="1588" cy="140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2343" name="Line 7"/>
            <p:cNvSpPr>
              <a:spLocks noChangeShapeType="1"/>
            </p:cNvSpPr>
            <p:nvPr/>
          </p:nvSpPr>
          <p:spPr bwMode="auto">
            <a:xfrm>
              <a:off x="1111" y="1298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4" name="Line 8"/>
            <p:cNvSpPr>
              <a:spLocks noChangeShapeType="1"/>
            </p:cNvSpPr>
            <p:nvPr/>
          </p:nvSpPr>
          <p:spPr bwMode="auto">
            <a:xfrm>
              <a:off x="1111" y="1979"/>
              <a:ext cx="635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5" name="Line 9"/>
            <p:cNvSpPr>
              <a:spLocks noChangeShapeType="1"/>
            </p:cNvSpPr>
            <p:nvPr/>
          </p:nvSpPr>
          <p:spPr bwMode="auto">
            <a:xfrm flipH="1">
              <a:off x="612" y="1979"/>
              <a:ext cx="499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6" name="Line 10"/>
            <p:cNvSpPr>
              <a:spLocks noChangeShapeType="1"/>
            </p:cNvSpPr>
            <p:nvPr/>
          </p:nvSpPr>
          <p:spPr bwMode="auto">
            <a:xfrm flipH="1" flipV="1">
              <a:off x="476" y="1616"/>
              <a:ext cx="63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7" name="Line 11"/>
            <p:cNvSpPr>
              <a:spLocks noChangeShapeType="1"/>
            </p:cNvSpPr>
            <p:nvPr/>
          </p:nvSpPr>
          <p:spPr bwMode="auto">
            <a:xfrm flipV="1">
              <a:off x="2835" y="1389"/>
              <a:ext cx="0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8" name="Line 12"/>
            <p:cNvSpPr>
              <a:spLocks noChangeShapeType="1"/>
            </p:cNvSpPr>
            <p:nvPr/>
          </p:nvSpPr>
          <p:spPr bwMode="auto">
            <a:xfrm flipV="1">
              <a:off x="2835" y="1570"/>
              <a:ext cx="589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49" name="Line 13"/>
            <p:cNvSpPr>
              <a:spLocks noChangeShapeType="1"/>
            </p:cNvSpPr>
            <p:nvPr/>
          </p:nvSpPr>
          <p:spPr bwMode="auto">
            <a:xfrm>
              <a:off x="2835" y="1979"/>
              <a:ext cx="590" cy="5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0" name="Line 14"/>
            <p:cNvSpPr>
              <a:spLocks noChangeShapeType="1"/>
            </p:cNvSpPr>
            <p:nvPr/>
          </p:nvSpPr>
          <p:spPr bwMode="auto">
            <a:xfrm flipH="1">
              <a:off x="2789" y="1979"/>
              <a:ext cx="46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1" name="Line 15"/>
            <p:cNvSpPr>
              <a:spLocks noChangeShapeType="1"/>
            </p:cNvSpPr>
            <p:nvPr/>
          </p:nvSpPr>
          <p:spPr bwMode="auto">
            <a:xfrm>
              <a:off x="4604" y="1344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2" name="Line 16"/>
            <p:cNvSpPr>
              <a:spLocks noChangeShapeType="1"/>
            </p:cNvSpPr>
            <p:nvPr/>
          </p:nvSpPr>
          <p:spPr bwMode="auto">
            <a:xfrm flipV="1">
              <a:off x="4604" y="1525"/>
              <a:ext cx="544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3" name="Line 17"/>
            <p:cNvSpPr>
              <a:spLocks noChangeShapeType="1"/>
            </p:cNvSpPr>
            <p:nvPr/>
          </p:nvSpPr>
          <p:spPr bwMode="auto">
            <a:xfrm flipH="1">
              <a:off x="4105" y="2024"/>
              <a:ext cx="499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4" name="Line 18"/>
            <p:cNvSpPr>
              <a:spLocks noChangeShapeType="1"/>
            </p:cNvSpPr>
            <p:nvPr/>
          </p:nvSpPr>
          <p:spPr bwMode="auto">
            <a:xfrm>
              <a:off x="4014" y="1525"/>
              <a:ext cx="59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42355" name="Rectangle 19"/>
            <p:cNvSpPr>
              <a:spLocks noChangeArrowheads="1"/>
            </p:cNvSpPr>
            <p:nvPr/>
          </p:nvSpPr>
          <p:spPr bwMode="auto">
            <a:xfrm>
              <a:off x="1247" y="1525"/>
              <a:ext cx="45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FF00"/>
                  </a:solidFill>
                  <a:latin typeface="Garamond" pitchFamily="18" charset="0"/>
                </a:rPr>
                <a:t>1. </a:t>
              </a:r>
            </a:p>
            <a:p>
              <a:pPr algn="ctr"/>
              <a:r>
                <a:rPr lang="en-US">
                  <a:solidFill>
                    <a:srgbClr val="00FF00"/>
                  </a:solidFill>
                  <a:latin typeface="Garamond" pitchFamily="18" charset="0"/>
                </a:rPr>
                <a:t>32 %</a:t>
              </a:r>
            </a:p>
          </p:txBody>
        </p:sp>
        <p:sp>
          <p:nvSpPr>
            <p:cNvPr id="142356" name="Rectangle 20"/>
            <p:cNvSpPr>
              <a:spLocks noChangeArrowheads="1"/>
            </p:cNvSpPr>
            <p:nvPr/>
          </p:nvSpPr>
          <p:spPr bwMode="auto">
            <a:xfrm>
              <a:off x="612" y="1389"/>
              <a:ext cx="45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FF66"/>
                  </a:solidFill>
                  <a:latin typeface="Garamond" pitchFamily="18" charset="0"/>
                </a:rPr>
                <a:t>4. </a:t>
              </a:r>
            </a:p>
            <a:p>
              <a:pPr algn="ctr"/>
              <a:r>
                <a:rPr lang="en-US">
                  <a:solidFill>
                    <a:srgbClr val="FFFF66"/>
                  </a:solidFill>
                  <a:latin typeface="Garamond" pitchFamily="18" charset="0"/>
                </a:rPr>
                <a:t>19 %</a:t>
              </a:r>
            </a:p>
          </p:txBody>
        </p:sp>
        <p:sp>
          <p:nvSpPr>
            <p:cNvPr id="142357" name="Rectangle 21"/>
            <p:cNvSpPr>
              <a:spLocks noChangeArrowheads="1"/>
            </p:cNvSpPr>
            <p:nvPr/>
          </p:nvSpPr>
          <p:spPr bwMode="auto">
            <a:xfrm>
              <a:off x="930" y="2160"/>
              <a:ext cx="45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FFFF"/>
                  </a:solidFill>
                  <a:latin typeface="Garamond" pitchFamily="18" charset="0"/>
                </a:rPr>
                <a:t>2. </a:t>
              </a:r>
            </a:p>
            <a:p>
              <a:pPr algn="ctr"/>
              <a:r>
                <a:rPr lang="en-US">
                  <a:solidFill>
                    <a:srgbClr val="00FFFF"/>
                  </a:solidFill>
                  <a:latin typeface="Garamond" pitchFamily="18" charset="0"/>
                </a:rPr>
                <a:t>29 %</a:t>
              </a:r>
            </a:p>
          </p:txBody>
        </p:sp>
        <p:sp>
          <p:nvSpPr>
            <p:cNvPr id="142358" name="Rectangle 22"/>
            <p:cNvSpPr>
              <a:spLocks noChangeArrowheads="1"/>
            </p:cNvSpPr>
            <p:nvPr/>
          </p:nvSpPr>
          <p:spPr bwMode="auto">
            <a:xfrm>
              <a:off x="385" y="1842"/>
              <a:ext cx="45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Garamond" pitchFamily="18" charset="0"/>
                </a:rPr>
                <a:t>3. </a:t>
              </a:r>
            </a:p>
            <a:p>
              <a:pPr algn="ctr"/>
              <a:r>
                <a:rPr lang="en-US" dirty="0">
                  <a:latin typeface="Garamond" pitchFamily="18" charset="0"/>
                </a:rPr>
                <a:t>20 %</a:t>
              </a:r>
            </a:p>
          </p:txBody>
        </p:sp>
        <p:sp>
          <p:nvSpPr>
            <p:cNvPr id="142359" name="Rectangle 23"/>
            <p:cNvSpPr>
              <a:spLocks noChangeArrowheads="1"/>
            </p:cNvSpPr>
            <p:nvPr/>
          </p:nvSpPr>
          <p:spPr bwMode="auto">
            <a:xfrm>
              <a:off x="2834" y="1389"/>
              <a:ext cx="45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solidFill>
                    <a:srgbClr val="00FF00"/>
                  </a:solidFill>
                  <a:latin typeface="Garamond" pitchFamily="18" charset="0"/>
                </a:rPr>
                <a:t>1. </a:t>
              </a:r>
            </a:p>
            <a:p>
              <a:pPr algn="ctr"/>
              <a:r>
                <a:rPr lang="en-US" dirty="0">
                  <a:solidFill>
                    <a:srgbClr val="00FF00"/>
                  </a:solidFill>
                  <a:latin typeface="Garamond" pitchFamily="18" charset="0"/>
                </a:rPr>
                <a:t>13 %</a:t>
              </a:r>
            </a:p>
          </p:txBody>
        </p:sp>
        <p:sp>
          <p:nvSpPr>
            <p:cNvPr id="142360" name="Rectangle 24"/>
            <p:cNvSpPr>
              <a:spLocks noChangeArrowheads="1"/>
            </p:cNvSpPr>
            <p:nvPr/>
          </p:nvSpPr>
          <p:spPr bwMode="auto">
            <a:xfrm>
              <a:off x="2245" y="1842"/>
              <a:ext cx="45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FF66"/>
                  </a:solidFill>
                  <a:latin typeface="Garamond" pitchFamily="18" charset="0"/>
                </a:rPr>
                <a:t>4 </a:t>
              </a:r>
            </a:p>
            <a:p>
              <a:pPr algn="ctr"/>
              <a:r>
                <a:rPr lang="en-US">
                  <a:solidFill>
                    <a:srgbClr val="FFFF66"/>
                  </a:solidFill>
                  <a:latin typeface="Garamond" pitchFamily="18" charset="0"/>
                </a:rPr>
                <a:t>46 %</a:t>
              </a:r>
            </a:p>
          </p:txBody>
        </p:sp>
        <p:sp>
          <p:nvSpPr>
            <p:cNvPr id="142361" name="Rectangle 25"/>
            <p:cNvSpPr>
              <a:spLocks noChangeArrowheads="1"/>
            </p:cNvSpPr>
            <p:nvPr/>
          </p:nvSpPr>
          <p:spPr bwMode="auto">
            <a:xfrm>
              <a:off x="2744" y="2160"/>
              <a:ext cx="45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Garamond" pitchFamily="18" charset="0"/>
                </a:rPr>
                <a:t>3. </a:t>
              </a:r>
            </a:p>
            <a:p>
              <a:pPr algn="ctr"/>
              <a:r>
                <a:rPr lang="en-US" dirty="0">
                  <a:latin typeface="Garamond" pitchFamily="18" charset="0"/>
                </a:rPr>
                <a:t>11 %</a:t>
              </a:r>
            </a:p>
          </p:txBody>
        </p:sp>
        <p:sp>
          <p:nvSpPr>
            <p:cNvPr id="142362" name="Rectangle 26"/>
            <p:cNvSpPr>
              <a:spLocks noChangeArrowheads="1"/>
            </p:cNvSpPr>
            <p:nvPr/>
          </p:nvSpPr>
          <p:spPr bwMode="auto">
            <a:xfrm>
              <a:off x="3106" y="1933"/>
              <a:ext cx="45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FFFF"/>
                  </a:solidFill>
                  <a:latin typeface="Garamond" pitchFamily="18" charset="0"/>
                </a:rPr>
                <a:t>2. </a:t>
              </a:r>
            </a:p>
            <a:p>
              <a:pPr algn="ctr"/>
              <a:r>
                <a:rPr lang="en-US">
                  <a:solidFill>
                    <a:srgbClr val="00FFFF"/>
                  </a:solidFill>
                  <a:latin typeface="Garamond" pitchFamily="18" charset="0"/>
                </a:rPr>
                <a:t>28 %</a:t>
              </a:r>
            </a:p>
          </p:txBody>
        </p:sp>
        <p:sp>
          <p:nvSpPr>
            <p:cNvPr id="142363" name="Rectangle 27"/>
            <p:cNvSpPr>
              <a:spLocks noChangeArrowheads="1"/>
            </p:cNvSpPr>
            <p:nvPr/>
          </p:nvSpPr>
          <p:spPr bwMode="auto">
            <a:xfrm>
              <a:off x="4150" y="1298"/>
              <a:ext cx="45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FFFF66"/>
                  </a:solidFill>
                  <a:latin typeface="Garamond" pitchFamily="18" charset="0"/>
                </a:rPr>
                <a:t>4. </a:t>
              </a:r>
            </a:p>
            <a:p>
              <a:pPr algn="ctr"/>
              <a:r>
                <a:rPr lang="en-US">
                  <a:solidFill>
                    <a:srgbClr val="FFFF66"/>
                  </a:solidFill>
                  <a:latin typeface="Garamond" pitchFamily="18" charset="0"/>
                </a:rPr>
                <a:t>11 %</a:t>
              </a:r>
            </a:p>
          </p:txBody>
        </p:sp>
        <p:sp>
          <p:nvSpPr>
            <p:cNvPr id="142364" name="Rectangle 28"/>
            <p:cNvSpPr>
              <a:spLocks noChangeArrowheads="1"/>
            </p:cNvSpPr>
            <p:nvPr/>
          </p:nvSpPr>
          <p:spPr bwMode="auto">
            <a:xfrm>
              <a:off x="3878" y="1797"/>
              <a:ext cx="45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>
                  <a:latin typeface="Garamond" pitchFamily="18" charset="0"/>
                </a:rPr>
                <a:t>3. </a:t>
              </a:r>
            </a:p>
            <a:p>
              <a:pPr algn="ctr"/>
              <a:r>
                <a:rPr lang="en-US" dirty="0">
                  <a:latin typeface="Garamond" pitchFamily="18" charset="0"/>
                </a:rPr>
                <a:t>26 %</a:t>
              </a:r>
            </a:p>
          </p:txBody>
        </p:sp>
        <p:sp>
          <p:nvSpPr>
            <p:cNvPr id="142365" name="Rectangle 29"/>
            <p:cNvSpPr>
              <a:spLocks noChangeArrowheads="1"/>
            </p:cNvSpPr>
            <p:nvPr/>
          </p:nvSpPr>
          <p:spPr bwMode="auto">
            <a:xfrm>
              <a:off x="4649" y="1389"/>
              <a:ext cx="45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FF00"/>
                  </a:solidFill>
                  <a:latin typeface="Garamond" pitchFamily="18" charset="0"/>
                </a:rPr>
                <a:t>1. </a:t>
              </a:r>
            </a:p>
            <a:p>
              <a:pPr algn="ctr"/>
              <a:r>
                <a:rPr lang="en-US">
                  <a:solidFill>
                    <a:srgbClr val="00FF00"/>
                  </a:solidFill>
                  <a:latin typeface="Garamond" pitchFamily="18" charset="0"/>
                </a:rPr>
                <a:t>19 %</a:t>
              </a:r>
            </a:p>
          </p:txBody>
        </p:sp>
        <p:sp>
          <p:nvSpPr>
            <p:cNvPr id="142366" name="Rectangle 30"/>
            <p:cNvSpPr>
              <a:spLocks noChangeArrowheads="1"/>
            </p:cNvSpPr>
            <p:nvPr/>
          </p:nvSpPr>
          <p:spPr bwMode="auto">
            <a:xfrm>
              <a:off x="4603" y="2069"/>
              <a:ext cx="454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FFFF"/>
                  </a:solidFill>
                  <a:latin typeface="Garamond" pitchFamily="18" charset="0"/>
                </a:rPr>
                <a:t>2. </a:t>
              </a:r>
            </a:p>
            <a:p>
              <a:pPr algn="ctr"/>
              <a:r>
                <a:rPr lang="en-US">
                  <a:solidFill>
                    <a:srgbClr val="00FFFF"/>
                  </a:solidFill>
                  <a:latin typeface="Garamond" pitchFamily="18" charset="0"/>
                </a:rPr>
                <a:t>44 %</a:t>
              </a:r>
            </a:p>
          </p:txBody>
        </p:sp>
      </p:grpSp>
      <p:sp>
        <p:nvSpPr>
          <p:cNvPr id="142367" name="Rectangle 31"/>
          <p:cNvSpPr>
            <a:spLocks noChangeArrowheads="1"/>
          </p:cNvSpPr>
          <p:nvPr/>
        </p:nvSpPr>
        <p:spPr bwMode="auto">
          <a:xfrm>
            <a:off x="755650" y="1484313"/>
            <a:ext cx="21605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FF00"/>
                </a:solidFill>
                <a:latin typeface="Garamond" pitchFamily="18" charset="0"/>
              </a:rPr>
              <a:t>MANAJER </a:t>
            </a:r>
          </a:p>
          <a:p>
            <a:pPr algn="ctr"/>
            <a:r>
              <a:rPr lang="en-US">
                <a:solidFill>
                  <a:srgbClr val="00FF00"/>
                </a:solidFill>
                <a:latin typeface="Garamond" pitchFamily="18" charset="0"/>
              </a:rPr>
              <a:t>RATA- RATA</a:t>
            </a:r>
          </a:p>
        </p:txBody>
      </p:sp>
      <p:sp>
        <p:nvSpPr>
          <p:cNvPr id="142368" name="Rectangle 32"/>
          <p:cNvSpPr>
            <a:spLocks noChangeArrowheads="1"/>
          </p:cNvSpPr>
          <p:nvPr/>
        </p:nvSpPr>
        <p:spPr bwMode="auto">
          <a:xfrm>
            <a:off x="3635375" y="1557338"/>
            <a:ext cx="21605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FF00"/>
                </a:solidFill>
                <a:latin typeface="Garamond" pitchFamily="18" charset="0"/>
              </a:rPr>
              <a:t>MANAJER </a:t>
            </a:r>
          </a:p>
          <a:p>
            <a:pPr algn="ctr"/>
            <a:r>
              <a:rPr lang="en-US">
                <a:solidFill>
                  <a:srgbClr val="00FF00"/>
                </a:solidFill>
                <a:latin typeface="Garamond" pitchFamily="18" charset="0"/>
              </a:rPr>
              <a:t>BERHASIL</a:t>
            </a:r>
          </a:p>
        </p:txBody>
      </p:sp>
      <p:sp>
        <p:nvSpPr>
          <p:cNvPr id="142369" name="Rectangle 33"/>
          <p:cNvSpPr>
            <a:spLocks noChangeArrowheads="1"/>
          </p:cNvSpPr>
          <p:nvPr/>
        </p:nvSpPr>
        <p:spPr bwMode="auto">
          <a:xfrm>
            <a:off x="6156325" y="1484313"/>
            <a:ext cx="21605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FF00"/>
                </a:solidFill>
                <a:latin typeface="Garamond" pitchFamily="18" charset="0"/>
              </a:rPr>
              <a:t>MANAJER </a:t>
            </a:r>
          </a:p>
          <a:p>
            <a:pPr algn="ctr"/>
            <a:r>
              <a:rPr lang="en-US">
                <a:solidFill>
                  <a:srgbClr val="00FF00"/>
                </a:solidFill>
                <a:latin typeface="Garamond" pitchFamily="18" charset="0"/>
              </a:rPr>
              <a:t>EFEKTIF</a:t>
            </a:r>
          </a:p>
        </p:txBody>
      </p:sp>
      <p:sp>
        <p:nvSpPr>
          <p:cNvPr id="142370" name="Rectangle 34"/>
          <p:cNvSpPr>
            <a:spLocks noChangeArrowheads="1"/>
          </p:cNvSpPr>
          <p:nvPr/>
        </p:nvSpPr>
        <p:spPr bwMode="auto">
          <a:xfrm>
            <a:off x="322264" y="4786322"/>
            <a:ext cx="3463918" cy="1857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/>
            <a:r>
              <a:rPr lang="en-US" dirty="0">
                <a:latin typeface="Garamond" pitchFamily="18" charset="0"/>
              </a:rPr>
              <a:t>CATATAN :</a:t>
            </a:r>
          </a:p>
          <a:p>
            <a:pPr marL="342900" indent="-342900">
              <a:buFontTx/>
              <a:buAutoNum type="arabicPeriod"/>
            </a:pPr>
            <a:r>
              <a:rPr lang="en-US" sz="1600" dirty="0">
                <a:solidFill>
                  <a:srgbClr val="00FF00"/>
                </a:solidFill>
                <a:latin typeface="Garamond" pitchFamily="18" charset="0"/>
              </a:rPr>
              <a:t>MANAJEMEN TRADISIONAL</a:t>
            </a:r>
          </a:p>
          <a:p>
            <a:pPr marL="342900" indent="-342900">
              <a:buFontTx/>
              <a:buAutoNum type="arabicPeriod"/>
            </a:pPr>
            <a:r>
              <a:rPr lang="en-US" sz="1600" dirty="0">
                <a:solidFill>
                  <a:srgbClr val="00FFFF"/>
                </a:solidFill>
                <a:latin typeface="Garamond" pitchFamily="18" charset="0"/>
              </a:rPr>
              <a:t>KOMUNIKASI</a:t>
            </a:r>
          </a:p>
          <a:p>
            <a:pPr marL="342900" indent="-342900">
              <a:buFontTx/>
              <a:buAutoNum type="arabicPeriod"/>
            </a:pPr>
            <a:r>
              <a:rPr lang="en-US" sz="1600" dirty="0">
                <a:latin typeface="Garamond" pitchFamily="18" charset="0"/>
              </a:rPr>
              <a:t>MANAJEMEN SDM</a:t>
            </a:r>
          </a:p>
          <a:p>
            <a:pPr marL="342900" indent="-342900">
              <a:buFontTx/>
              <a:buAutoNum type="arabicPeriod"/>
            </a:pPr>
            <a:r>
              <a:rPr lang="en-US" sz="1600" dirty="0">
                <a:solidFill>
                  <a:srgbClr val="FFFF66"/>
                </a:solidFill>
                <a:latin typeface="Garamond" pitchFamily="18" charset="0"/>
              </a:rPr>
              <a:t>MEMBANGUN JARINGAN</a:t>
            </a:r>
          </a:p>
        </p:txBody>
      </p:sp>
      <p:sp>
        <p:nvSpPr>
          <p:cNvPr id="142371" name="Rectangle 35"/>
          <p:cNvSpPr>
            <a:spLocks noChangeArrowheads="1"/>
          </p:cNvSpPr>
          <p:nvPr/>
        </p:nvSpPr>
        <p:spPr bwMode="auto">
          <a:xfrm>
            <a:off x="3924300" y="4797425"/>
            <a:ext cx="5040313" cy="184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Garamond" pitchFamily="18" charset="0"/>
              </a:rPr>
              <a:t>HASIL ANALISIS : FUNGSI, PERAN, </a:t>
            </a:r>
          </a:p>
          <a:p>
            <a:pPr algn="ctr"/>
            <a:r>
              <a:rPr lang="en-US" sz="2000" dirty="0">
                <a:latin typeface="Garamond" pitchFamily="18" charset="0"/>
              </a:rPr>
              <a:t>KEGIATAN MANAJEMEN </a:t>
            </a:r>
            <a:r>
              <a:rPr lang="en-US" sz="2000" dirty="0">
                <a:solidFill>
                  <a:srgbClr val="00FF00"/>
                </a:solidFill>
                <a:latin typeface="Garamond" pitchFamily="18" charset="0"/>
              </a:rPr>
              <a:t>INTINYA</a:t>
            </a:r>
          </a:p>
          <a:p>
            <a:pPr algn="ctr"/>
            <a:r>
              <a:rPr lang="en-US" sz="2000" dirty="0">
                <a:solidFill>
                  <a:srgbClr val="00FF00"/>
                </a:solidFill>
                <a:latin typeface="Garamond" pitchFamily="18" charset="0"/>
              </a:rPr>
              <a:t> ADALAH PERLU KETRAMPILAN </a:t>
            </a:r>
          </a:p>
          <a:p>
            <a:pPr algn="ctr"/>
            <a:r>
              <a:rPr lang="en-US" sz="2000" dirty="0">
                <a:solidFill>
                  <a:srgbClr val="00FF00"/>
                </a:solidFill>
                <a:latin typeface="Garamond" pitchFamily="18" charset="0"/>
              </a:rPr>
              <a:t>MENANGANI ORANG AGAR </a:t>
            </a:r>
          </a:p>
          <a:p>
            <a:pPr algn="ctr"/>
            <a:r>
              <a:rPr lang="en-US" sz="2000" dirty="0">
                <a:solidFill>
                  <a:srgbClr val="00FF00"/>
                </a:solidFill>
                <a:latin typeface="Garamond" pitchFamily="18" charset="0"/>
              </a:rPr>
              <a:t>DAPAT EFEKTIF DAN BERHASIL</a:t>
            </a:r>
            <a:r>
              <a:rPr lang="en-US" dirty="0">
                <a:solidFill>
                  <a:srgbClr val="00FF00"/>
                </a:solidFill>
                <a:latin typeface="Garamond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Pengelolaan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SDM</a:t>
            </a:r>
            <a:r>
              <a:rPr lang="id-ID" b="1" dirty="0" smtClean="0">
                <a:solidFill>
                  <a:srgbClr val="FF0000"/>
                </a:solidFill>
                <a:latin typeface="Century Gothic" pitchFamily="34" charset="0"/>
              </a:rPr>
              <a:t> di RS</a:t>
            </a:r>
            <a:endParaRPr lang="en-US" b="1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2590800" y="2362200"/>
            <a:ext cx="3733800" cy="3124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sz="1800"/>
          </a:p>
        </p:txBody>
      </p:sp>
      <p:sp>
        <p:nvSpPr>
          <p:cNvPr id="9221" name="Oval 4"/>
          <p:cNvSpPr>
            <a:spLocks noChangeArrowheads="1"/>
          </p:cNvSpPr>
          <p:nvPr/>
        </p:nvSpPr>
        <p:spPr bwMode="auto">
          <a:xfrm>
            <a:off x="3657600" y="1219200"/>
            <a:ext cx="1676400" cy="16764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800" dirty="0"/>
              <a:t>HR &amp; GA</a:t>
            </a:r>
          </a:p>
        </p:txBody>
      </p:sp>
      <p:sp>
        <p:nvSpPr>
          <p:cNvPr id="9222" name="Oval 5"/>
          <p:cNvSpPr>
            <a:spLocks noChangeArrowheads="1"/>
          </p:cNvSpPr>
          <p:nvPr/>
        </p:nvSpPr>
        <p:spPr bwMode="auto">
          <a:xfrm>
            <a:off x="5943600" y="4648200"/>
            <a:ext cx="1371600" cy="13716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800" dirty="0"/>
              <a:t>GA</a:t>
            </a:r>
          </a:p>
        </p:txBody>
      </p:sp>
      <p:sp>
        <p:nvSpPr>
          <p:cNvPr id="9223" name="Oval 6"/>
          <p:cNvSpPr>
            <a:spLocks noChangeArrowheads="1"/>
          </p:cNvSpPr>
          <p:nvPr/>
        </p:nvSpPr>
        <p:spPr bwMode="auto">
          <a:xfrm>
            <a:off x="1758462" y="4800600"/>
            <a:ext cx="1289538" cy="11430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800" dirty="0"/>
              <a:t>HR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266092" y="2981326"/>
            <a:ext cx="67524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Sumber yang diberdayakan oleh management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134708" y="5943601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Mengurus barang mati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914400" y="5943601"/>
            <a:ext cx="379827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Mengurus orang hidup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Apa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yang </a:t>
            </a:r>
            <a:r>
              <a:rPr lang="en-US" b="1" dirty="0" err="1" smtClean="0">
                <a:solidFill>
                  <a:srgbClr val="FF0000"/>
                </a:solidFill>
                <a:latin typeface="Century Gothic" pitchFamily="34" charset="0"/>
              </a:rPr>
              <a:t>dikerjakan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 HR</a:t>
            </a:r>
            <a:r>
              <a:rPr lang="id-ID" b="1" dirty="0" smtClean="0">
                <a:solidFill>
                  <a:srgbClr val="FF0000"/>
                </a:solidFill>
                <a:latin typeface="Century Gothic" pitchFamily="34" charset="0"/>
              </a:rPr>
              <a:t>D</a:t>
            </a:r>
            <a:endParaRPr lang="en-US" b="1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703385" y="2133600"/>
            <a:ext cx="2801815" cy="1676400"/>
          </a:xfrm>
          <a:prstGeom prst="ellipse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800" dirty="0"/>
              <a:t>System &amp; </a:t>
            </a:r>
            <a:endParaRPr lang="id-ID" sz="2800" dirty="0"/>
          </a:p>
          <a:p>
            <a:pPr>
              <a:defRPr/>
            </a:pPr>
            <a:r>
              <a:rPr lang="en-US" sz="2800" dirty="0"/>
              <a:t>Development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165231" y="4876800"/>
            <a:ext cx="3094892" cy="1676400"/>
          </a:xfrm>
          <a:prstGeom prst="ellipse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800" dirty="0" err="1"/>
              <a:t>Teknologi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endParaRPr lang="en-US" sz="2800" dirty="0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5638800" y="2133600"/>
            <a:ext cx="2933728" cy="1752600"/>
          </a:xfrm>
          <a:prstGeom prst="ellipse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800" dirty="0" err="1"/>
              <a:t>Hubungan</a:t>
            </a:r>
            <a:r>
              <a:rPr lang="en-US" sz="2800" dirty="0"/>
              <a:t> Industrial</a:t>
            </a:r>
          </a:p>
        </p:txBody>
      </p:sp>
      <p:sp>
        <p:nvSpPr>
          <p:cNvPr id="22534" name="Line 9"/>
          <p:cNvSpPr>
            <a:spLocks noChangeShapeType="1"/>
          </p:cNvSpPr>
          <p:nvPr/>
        </p:nvSpPr>
        <p:spPr bwMode="auto">
          <a:xfrm>
            <a:off x="3505200" y="2895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35" name="Line 10"/>
          <p:cNvSpPr>
            <a:spLocks noChangeShapeType="1"/>
          </p:cNvSpPr>
          <p:nvPr/>
        </p:nvSpPr>
        <p:spPr bwMode="auto">
          <a:xfrm flipH="1">
            <a:off x="5181600" y="37338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2536" name="Line 11"/>
          <p:cNvSpPr>
            <a:spLocks noChangeShapeType="1"/>
          </p:cNvSpPr>
          <p:nvPr/>
        </p:nvSpPr>
        <p:spPr bwMode="auto">
          <a:xfrm flipH="1" flipV="1">
            <a:off x="3048000" y="3657600"/>
            <a:ext cx="914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0000"/>
                </a:solidFill>
                <a:latin typeface="Century Gothic" pitchFamily="34" charset="0"/>
              </a:rPr>
              <a:t>H</a:t>
            </a:r>
            <a:r>
              <a:rPr lang="id-ID" sz="4800" b="1" dirty="0" smtClean="0">
                <a:solidFill>
                  <a:srgbClr val="FF0000"/>
                </a:solidFill>
                <a:latin typeface="Century Gothic" pitchFamily="34" charset="0"/>
              </a:rPr>
              <a:t>uman </a:t>
            </a:r>
            <a:r>
              <a:rPr lang="en-US" sz="4800" b="1" dirty="0" smtClean="0">
                <a:solidFill>
                  <a:srgbClr val="FF0000"/>
                </a:solidFill>
                <a:latin typeface="Century Gothic" pitchFamily="34" charset="0"/>
              </a:rPr>
              <a:t>R</a:t>
            </a:r>
            <a:r>
              <a:rPr lang="id-ID" sz="4800" b="1" dirty="0" smtClean="0">
                <a:solidFill>
                  <a:srgbClr val="FF0000"/>
                </a:solidFill>
                <a:latin typeface="Century Gothic" pitchFamily="34" charset="0"/>
              </a:rPr>
              <a:t>esources</a:t>
            </a:r>
            <a:r>
              <a:rPr lang="en-US" sz="4800" b="1" dirty="0" smtClean="0">
                <a:solidFill>
                  <a:srgbClr val="FF0000"/>
                </a:solidFill>
                <a:latin typeface="Century Gothic" pitchFamily="34" charset="0"/>
              </a:rPr>
              <a:t> Strategic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0" y="1357298"/>
            <a:ext cx="5334000" cy="5043502"/>
          </a:xfrm>
          <a:prstGeom prst="triangle">
            <a:avLst>
              <a:gd name="adj" fmla="val 4761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sz="2400" dirty="0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 rot="10800000">
            <a:off x="4572000" y="1447800"/>
            <a:ext cx="4572000" cy="5029200"/>
          </a:xfrm>
          <a:prstGeom prst="triangle">
            <a:avLst>
              <a:gd name="adj" fmla="val 50000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GB" sz="2400" dirty="0"/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1752600" y="2046289"/>
            <a:ext cx="1676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5% ??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Change </a:t>
            </a:r>
            <a:endParaRPr lang="id-ID" sz="1600"/>
          </a:p>
          <a:p>
            <a:pPr algn="ctr">
              <a:spcBef>
                <a:spcPct val="50000"/>
              </a:spcBef>
            </a:pPr>
            <a:r>
              <a:rPr lang="en-US" sz="1600"/>
              <a:t>Agent</a:t>
            </a:r>
            <a:r>
              <a:rPr lang="id-ID" sz="1600"/>
              <a:t>  </a:t>
            </a:r>
            <a:r>
              <a:rPr lang="en-US" sz="1600"/>
              <a:t>Business Partner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1219200" y="3455988"/>
            <a:ext cx="28956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/>
              <a:t>15% ??</a:t>
            </a:r>
          </a:p>
          <a:p>
            <a:pPr algn="ctr">
              <a:spcBef>
                <a:spcPct val="50000"/>
              </a:spcBef>
            </a:pPr>
            <a:r>
              <a:rPr lang="en-US" sz="1800"/>
              <a:t>Employee Advocate</a:t>
            </a:r>
          </a:p>
          <a:p>
            <a:pPr algn="ctr">
              <a:spcBef>
                <a:spcPct val="50000"/>
              </a:spcBef>
            </a:pPr>
            <a:r>
              <a:rPr lang="en-US" sz="1800"/>
              <a:t>Services</a:t>
            </a:r>
          </a:p>
        </p:txBody>
      </p:sp>
      <p:sp>
        <p:nvSpPr>
          <p:cNvPr id="23559" name="Text Box 8"/>
          <p:cNvSpPr txBox="1">
            <a:spLocks noChangeArrowheads="1"/>
          </p:cNvSpPr>
          <p:nvPr/>
        </p:nvSpPr>
        <p:spPr bwMode="auto">
          <a:xfrm>
            <a:off x="1752600" y="4827588"/>
            <a:ext cx="22098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80%</a:t>
            </a:r>
          </a:p>
          <a:p>
            <a:pPr>
              <a:spcBef>
                <a:spcPct val="50000"/>
              </a:spcBef>
            </a:pPr>
            <a:r>
              <a:rPr lang="en-US" sz="1800"/>
              <a:t>Administrative</a:t>
            </a:r>
          </a:p>
          <a:p>
            <a:pPr>
              <a:spcBef>
                <a:spcPct val="50000"/>
              </a:spcBef>
            </a:pPr>
            <a:r>
              <a:rPr lang="en-US" sz="1800"/>
              <a:t>Reactive</a:t>
            </a:r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 flipV="1">
            <a:off x="1524000" y="3382964"/>
            <a:ext cx="205740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61" name="Line 10"/>
          <p:cNvSpPr>
            <a:spLocks noChangeShapeType="1"/>
          </p:cNvSpPr>
          <p:nvPr/>
        </p:nvSpPr>
        <p:spPr bwMode="auto">
          <a:xfrm flipV="1">
            <a:off x="914400" y="4694239"/>
            <a:ext cx="342900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3834912" y="3429000"/>
            <a:ext cx="1370135" cy="7620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defRPr/>
            </a:pPr>
            <a:endParaRPr lang="en-GB" sz="1800"/>
          </a:p>
        </p:txBody>
      </p:sp>
      <p:sp>
        <p:nvSpPr>
          <p:cNvPr id="23565" name="Text Box 12"/>
          <p:cNvSpPr txBox="1">
            <a:spLocks noChangeArrowheads="1"/>
          </p:cNvSpPr>
          <p:nvPr/>
        </p:nvSpPr>
        <p:spPr bwMode="auto">
          <a:xfrm>
            <a:off x="5638800" y="1676401"/>
            <a:ext cx="2209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80% ??</a:t>
            </a:r>
          </a:p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Change Agent</a:t>
            </a:r>
          </a:p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Business Partner</a:t>
            </a:r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5410200" y="3124201"/>
            <a:ext cx="2895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15% ??</a:t>
            </a:r>
          </a:p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Employee Advocate</a:t>
            </a:r>
          </a:p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</a:rPr>
              <a:t>Services</a:t>
            </a:r>
          </a:p>
        </p:txBody>
      </p:sp>
      <p:sp>
        <p:nvSpPr>
          <p:cNvPr id="23567" name="Text Box 14"/>
          <p:cNvSpPr txBox="1">
            <a:spLocks noChangeArrowheads="1"/>
          </p:cNvSpPr>
          <p:nvPr/>
        </p:nvSpPr>
        <p:spPr bwMode="auto">
          <a:xfrm>
            <a:off x="5715000" y="4495801"/>
            <a:ext cx="2209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5%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Administrative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Reactive</a:t>
            </a:r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>
            <a:off x="5257800" y="2971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69" name="Line 16"/>
          <p:cNvSpPr>
            <a:spLocks noChangeShapeType="1"/>
          </p:cNvSpPr>
          <p:nvPr/>
        </p:nvSpPr>
        <p:spPr bwMode="auto">
          <a:xfrm>
            <a:off x="5867400" y="4449764"/>
            <a:ext cx="1905000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3570" name="Text Box 17"/>
          <p:cNvSpPr txBox="1">
            <a:spLocks noChangeArrowheads="1"/>
          </p:cNvSpPr>
          <p:nvPr/>
        </p:nvSpPr>
        <p:spPr bwMode="auto">
          <a:xfrm>
            <a:off x="381000" y="1143000"/>
            <a:ext cx="914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Old</a:t>
            </a:r>
          </a:p>
        </p:txBody>
      </p:sp>
      <p:sp>
        <p:nvSpPr>
          <p:cNvPr id="23571" name="Text Box 18"/>
          <p:cNvSpPr txBox="1">
            <a:spLocks noChangeArrowheads="1"/>
          </p:cNvSpPr>
          <p:nvPr/>
        </p:nvSpPr>
        <p:spPr bwMode="auto">
          <a:xfrm>
            <a:off x="7696200" y="5410200"/>
            <a:ext cx="990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New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8012"/>
          </a:xfrm>
        </p:spPr>
        <p:txBody>
          <a:bodyPr>
            <a:normAutofit fontScale="90000"/>
          </a:bodyPr>
          <a:lstStyle/>
          <a:p>
            <a:r>
              <a:rPr lang="sv-SE" sz="4000"/>
              <a:t>Penetapan struktur organisasi</a:t>
            </a:r>
            <a:endParaRPr lang="en-US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219200"/>
            <a:ext cx="8501122" cy="56388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sv-SE" sz="3600" dirty="0"/>
              <a:t>menekankan  </a:t>
            </a:r>
            <a:r>
              <a:rPr lang="sv-SE" sz="3600" dirty="0">
                <a:sym typeface="Wingdings" pitchFamily="2" charset="2"/>
              </a:rPr>
              <a:t> </a:t>
            </a:r>
            <a:r>
              <a:rPr lang="sv-SE" sz="3600" dirty="0"/>
              <a:t>membagi habis fungsi </a:t>
            </a:r>
            <a:r>
              <a:rPr lang="sv-SE" sz="3600" dirty="0">
                <a:sym typeface="Wingdings" pitchFamily="2" charset="2"/>
              </a:rPr>
              <a:t></a:t>
            </a:r>
            <a:r>
              <a:rPr lang="sv-SE" sz="3600" dirty="0"/>
              <a:t> mengacu pada: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sv-SE" sz="3600" dirty="0"/>
              <a:t>-  </a:t>
            </a:r>
            <a:r>
              <a:rPr lang="sv-SE" sz="36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Visi dan misi </a:t>
            </a:r>
            <a:r>
              <a:rPr lang="sv-SE" sz="3600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RS </a:t>
            </a:r>
            <a:endParaRPr lang="sv-SE" sz="3600" dirty="0">
              <a:solidFill>
                <a:srgbClr val="00FF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sv-SE" sz="36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 prinsip kaya fungsi dan miskin struktur.</a:t>
            </a:r>
            <a:endParaRPr lang="de-DE" sz="3600" dirty="0">
              <a:solidFill>
                <a:srgbClr val="00FF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de-DE" sz="3600" dirty="0"/>
              <a:t>Dasar </a:t>
            </a:r>
            <a:r>
              <a:rPr lang="de-DE" sz="3600" dirty="0">
                <a:sym typeface="Wingdings" pitchFamily="2" charset="2"/>
              </a:rPr>
              <a:t> </a:t>
            </a:r>
            <a:r>
              <a:rPr lang="de-DE" sz="3600" dirty="0"/>
              <a:t> hybrid organisasi </a:t>
            </a:r>
            <a:r>
              <a:rPr lang="de-DE" sz="3600" dirty="0">
                <a:sym typeface="Wingdings" pitchFamily="2" charset="2"/>
              </a:rPr>
              <a:t></a:t>
            </a:r>
            <a:r>
              <a:rPr lang="de-DE" sz="3600" dirty="0"/>
              <a:t> menggabungkan berbagai bentuk organisasi </a:t>
            </a:r>
            <a:r>
              <a:rPr lang="de-DE" sz="36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dengan peran fungsional yang didukung oleh manejerial /struktural.</a:t>
            </a:r>
            <a:r>
              <a:rPr lang="de-DE" sz="3600" dirty="0"/>
              <a:t> </a:t>
            </a:r>
          </a:p>
          <a:p>
            <a:pPr>
              <a:lnSpc>
                <a:spcPct val="80000"/>
              </a:lnSpc>
            </a:pPr>
            <a:r>
              <a:rPr lang="de-DE" sz="3600" dirty="0"/>
              <a:t>Seluruh fungsi yang dijalankan oleh rumah sakit harus tertampung </a:t>
            </a:r>
            <a:r>
              <a:rPr lang="de-DE" sz="3600" dirty="0">
                <a:sym typeface="Wingdings" pitchFamily="2" charset="2"/>
              </a:rPr>
              <a:t> </a:t>
            </a:r>
            <a:r>
              <a:rPr lang="de-DE" sz="3600" dirty="0"/>
              <a:t>struktur organisasi disain hybrid.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GB" sz="3900" b="1"/>
              <a:t>Fungsi-fungsi</a:t>
            </a:r>
            <a:endParaRPr lang="en-US" sz="8900" i="1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2984"/>
            <a:ext cx="8548718" cy="571501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Public responsibility </a:t>
            </a:r>
            <a:r>
              <a:rPr lang="en-GB" sz="3200" i="1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 </a:t>
            </a:r>
            <a:r>
              <a:rPr lang="en-GB" sz="32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fokus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organisasi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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pelayanan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pelanggan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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melalui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pemberdayaan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peran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utama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dari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Instalasi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lini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bisnis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GB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Pemberdayaan</a:t>
            </a: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pengembangan</a:t>
            </a: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SDM </a:t>
            </a:r>
            <a:r>
              <a:rPr lang="en-GB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profesional</a:t>
            </a: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fungsional</a:t>
            </a:r>
            <a:r>
              <a:rPr lang="en-GB" sz="32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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dalam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wadah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profesi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serta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peran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keprofesian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 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kegiatan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Instalasi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GB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Pemberdayaan</a:t>
            </a: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pengembangan</a:t>
            </a: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SDM </a:t>
            </a:r>
            <a:r>
              <a:rPr lang="en-GB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manejerial</a:t>
            </a: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struktural</a:t>
            </a:r>
            <a:r>
              <a:rPr lang="en-GB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sym typeface="Wingdings" pitchFamily="2" charset="2"/>
              </a:rPr>
              <a:t></a:t>
            </a:r>
            <a:r>
              <a:rPr lang="en-GB" sz="32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mendukung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kegiatan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profesional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dan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fungsional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memberikan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pelayanan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kepada</a:t>
            </a:r>
            <a:r>
              <a:rPr lang="en-GB" sz="3200" dirty="0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sz="3200" dirty="0" err="1">
                <a:solidFill>
                  <a:srgbClr val="00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pelanggan</a:t>
            </a:r>
            <a:r>
              <a:rPr lang="en-GB" sz="32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GB" sz="32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</a:t>
            </a:r>
            <a:r>
              <a:rPr lang="sv-SE" sz="32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engembangan </a:t>
            </a:r>
            <a:r>
              <a:rPr lang="sv-SE" sz="32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etika dan hukum rumah sakit.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en-US" sz="3200" dirty="0">
              <a:solidFill>
                <a:srgbClr val="00FF99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PENGORGANISASIAN 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772400" cy="5184576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,</a:t>
            </a:r>
            <a:r>
              <a:rPr lang="nl-NL" dirty="0" smtClean="0"/>
              <a:t>efisien, dan akuntabel dalam rangka mencapai visi dan </a:t>
            </a:r>
            <a:r>
              <a:rPr lang="fi-FI" dirty="0" smtClean="0"/>
              <a:t>misi Rumah Sakit sesuai tata kelola perusahaan yang </a:t>
            </a:r>
            <a:r>
              <a:rPr lang="en-US" dirty="0" err="1" smtClean="0"/>
              <a:t>baik</a:t>
            </a:r>
            <a:r>
              <a:rPr lang="en-US" dirty="0" smtClean="0"/>
              <a:t> (Good Corporate Governance)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kelola</a:t>
            </a:r>
            <a:r>
              <a:rPr lang="en-US" dirty="0" smtClean="0"/>
              <a:t> </a:t>
            </a:r>
            <a:r>
              <a:rPr lang="en-US" dirty="0" err="1" smtClean="0"/>
              <a:t>klinisyang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(Good Clinical Governance).</a:t>
            </a:r>
          </a:p>
          <a:p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</a:t>
            </a:r>
            <a:r>
              <a:rPr lang="en-US" dirty="0" smtClean="0"/>
              <a:t>. RS </a:t>
            </a:r>
            <a:r>
              <a:rPr lang="nn-NO" dirty="0" smtClean="0"/>
              <a:t>wajib menerapkan prinsip koordinasi, integrasi,</a:t>
            </a:r>
            <a:r>
              <a:rPr lang="en-US" dirty="0" err="1" smtClean="0"/>
              <a:t>simplifikasi</a:t>
            </a:r>
            <a:r>
              <a:rPr lang="en-US" dirty="0" smtClean="0"/>
              <a:t>, </a:t>
            </a:r>
            <a:r>
              <a:rPr lang="en-US" dirty="0" err="1" smtClean="0"/>
              <a:t>sinkronisasi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mekanisasi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</a:t>
            </a:r>
            <a:r>
              <a:rPr lang="en-US" dirty="0" smtClean="0"/>
              <a:t>.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unit-unit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785787" y="233346"/>
            <a:ext cx="8053414" cy="838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00B0F0"/>
                </a:solidFill>
              </a:rPr>
              <a:t> SYSTEM 4 </a:t>
            </a:r>
          </a:p>
          <a:p>
            <a:pPr algn="ctr">
              <a:defRPr/>
            </a:pPr>
            <a:r>
              <a:rPr lang="en-US" sz="3600" dirty="0" smtClean="0">
                <a:solidFill>
                  <a:srgbClr val="00B0F0"/>
                </a:solidFill>
              </a:rPr>
              <a:t>ORGANIZATION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714349" y="1214422"/>
            <a:ext cx="8201052" cy="5262578"/>
          </a:xfrm>
        </p:spPr>
        <p:txBody>
          <a:bodyPr>
            <a:noAutofit/>
          </a:bodyPr>
          <a:lstStyle/>
          <a:p>
            <a:pPr marL="811530" indent="-742950">
              <a:buFont typeface="Wingdings" pitchFamily="2" charset="2"/>
              <a:buAutoNum type="arabicPeriod"/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LEADERSHIP PROCESS</a:t>
            </a:r>
            <a:endParaRPr lang="en-US" sz="3600" b="1" dirty="0" smtClean="0"/>
          </a:p>
          <a:p>
            <a:pPr marL="811530" indent="-742950">
              <a:buFont typeface="Wingdings" pitchFamily="2" charset="2"/>
              <a:buAutoNum type="arabicPeriod"/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MOTIVATIONAL PROCESS</a:t>
            </a:r>
            <a:endParaRPr lang="en-US" sz="3600" b="1" dirty="0" smtClean="0"/>
          </a:p>
          <a:p>
            <a:pPr marL="811530" indent="-742950">
              <a:buFont typeface="Wingdings" pitchFamily="2" charset="2"/>
              <a:buAutoNum type="arabicPeriod" startAt="3"/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COMMUNICATION ORGANIZATION</a:t>
            </a:r>
          </a:p>
          <a:p>
            <a:pPr marL="811530" indent="-742950">
              <a:buFont typeface="Wingdings" pitchFamily="2" charset="2"/>
              <a:buAutoNum type="arabicPeriod" startAt="4"/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INTERACTION PROCESS</a:t>
            </a:r>
            <a:endParaRPr lang="id-ID" sz="3600" b="1" dirty="0" smtClean="0">
              <a:solidFill>
                <a:srgbClr val="FFFF00"/>
              </a:solidFill>
            </a:endParaRPr>
          </a:p>
          <a:p>
            <a:pPr marL="811530" indent="-742950">
              <a:buNone/>
              <a:defRPr/>
            </a:pPr>
            <a:r>
              <a:rPr lang="id-ID" sz="3600" b="1" dirty="0" smtClean="0">
                <a:solidFill>
                  <a:srgbClr val="FFFF00"/>
                </a:solidFill>
              </a:rPr>
              <a:t>5.    </a:t>
            </a:r>
            <a:r>
              <a:rPr lang="en-US" sz="3600" b="1" dirty="0" smtClean="0">
                <a:solidFill>
                  <a:srgbClr val="FFFF00"/>
                </a:solidFill>
              </a:rPr>
              <a:t>DECISION PROCESS</a:t>
            </a:r>
            <a:endParaRPr lang="en-US" sz="36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3600" b="1" dirty="0" smtClean="0"/>
              <a:t>6. </a:t>
            </a:r>
            <a:r>
              <a:rPr lang="id-ID" sz="3600" b="1" dirty="0" smtClean="0"/>
              <a:t>   </a:t>
            </a:r>
            <a:r>
              <a:rPr lang="en-US" sz="3600" b="1" dirty="0" smtClean="0">
                <a:solidFill>
                  <a:srgbClr val="FFFF00"/>
                </a:solidFill>
              </a:rPr>
              <a:t>GOAL- SETTING PROCESS</a:t>
            </a:r>
            <a:endParaRPr lang="en-US" sz="36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3600" b="1" dirty="0" smtClean="0"/>
              <a:t>7. </a:t>
            </a:r>
            <a:r>
              <a:rPr lang="id-ID" sz="3600" b="1" dirty="0" smtClean="0"/>
              <a:t>   </a:t>
            </a:r>
            <a:r>
              <a:rPr lang="en-US" sz="3600" b="1" dirty="0" smtClean="0">
                <a:solidFill>
                  <a:srgbClr val="FFFF00"/>
                </a:solidFill>
              </a:rPr>
              <a:t>CONTROL PROCESS</a:t>
            </a:r>
            <a:endParaRPr lang="en-US" sz="3600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3600" b="1" dirty="0" smtClean="0"/>
              <a:t>8. </a:t>
            </a:r>
            <a:r>
              <a:rPr lang="id-ID" sz="3600" b="1" dirty="0" smtClean="0"/>
              <a:t>   </a:t>
            </a:r>
            <a:r>
              <a:rPr lang="en-US" sz="3600" b="1" dirty="0" smtClean="0">
                <a:solidFill>
                  <a:srgbClr val="FFFF00"/>
                </a:solidFill>
              </a:rPr>
              <a:t>PERFORMANCE GOALS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Karakteristik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struktur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organisasi</a:t>
            </a:r>
            <a:endParaRPr lang="en-US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428736"/>
            <a:ext cx="8429684" cy="521497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2000" b="1" i="1" dirty="0"/>
          </a:p>
          <a:p>
            <a:pPr>
              <a:lnSpc>
                <a:spcPct val="80000"/>
              </a:lnSpc>
            </a:pPr>
            <a:r>
              <a:rPr lang="en-US" sz="6000" dirty="0" err="1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Struktur</a:t>
            </a:r>
            <a:r>
              <a:rPr lang="en-US" sz="60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6000" dirty="0" err="1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terdiri</a:t>
            </a:r>
            <a:r>
              <a:rPr lang="en-US" sz="60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6000" dirty="0" err="1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atas</a:t>
            </a:r>
            <a:r>
              <a:rPr lang="en-US" sz="60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6000" dirty="0" err="1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dua</a:t>
            </a:r>
            <a:r>
              <a:rPr lang="en-US" sz="6000" dirty="0">
                <a:solidFill>
                  <a:srgbClr val="00FF9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layer</a:t>
            </a:r>
            <a:r>
              <a:rPr lang="en-US" sz="5400" dirty="0"/>
              <a:t> :</a:t>
            </a:r>
          </a:p>
          <a:p>
            <a:pPr lvl="1">
              <a:lnSpc>
                <a:spcPct val="80000"/>
              </a:lnSpc>
            </a:pPr>
            <a:r>
              <a:rPr lang="en-US" sz="4800" dirty="0"/>
              <a:t> </a:t>
            </a:r>
            <a:r>
              <a:rPr lang="en-US" sz="4000" dirty="0"/>
              <a:t>Layer I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Direksi</a:t>
            </a:r>
            <a:r>
              <a:rPr lang="en-US" sz="40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4000" dirty="0"/>
              <a:t> Layer </a:t>
            </a:r>
            <a:r>
              <a:rPr lang="en-US" sz="4000" dirty="0" err="1"/>
              <a:t>II.a</a:t>
            </a:r>
            <a:r>
              <a:rPr lang="en-US" sz="4000" dirty="0"/>
              <a:t> </a:t>
            </a:r>
            <a:r>
              <a:rPr lang="en-US" sz="4000" dirty="0" err="1"/>
              <a:t>terdiri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Komite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Satuan</a:t>
            </a:r>
            <a:r>
              <a:rPr lang="en-US" sz="4000" dirty="0"/>
              <a:t> </a:t>
            </a:r>
            <a:r>
              <a:rPr lang="en-US" sz="4000" dirty="0" err="1"/>
              <a:t>fungsional</a:t>
            </a:r>
            <a:r>
              <a:rPr lang="en-US" sz="40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4000" dirty="0"/>
              <a:t> Layer </a:t>
            </a:r>
            <a:r>
              <a:rPr lang="en-US" sz="4000" dirty="0" err="1"/>
              <a:t>II.b</a:t>
            </a:r>
            <a:r>
              <a:rPr lang="en-US" sz="4000" dirty="0"/>
              <a:t> </a:t>
            </a:r>
            <a:r>
              <a:rPr lang="en-US" sz="4000" dirty="0" err="1"/>
              <a:t>terdiri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fungsional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manejerial</a:t>
            </a:r>
            <a:r>
              <a:rPr lang="en-US" sz="4000" dirty="0"/>
              <a:t>/ </a:t>
            </a:r>
            <a:r>
              <a:rPr lang="en-US" sz="4000" dirty="0" err="1"/>
              <a:t>struktural</a:t>
            </a:r>
            <a:r>
              <a:rPr lang="en-US" sz="4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917</TotalTime>
  <Words>2378</Words>
  <Application>Microsoft Office PowerPoint</Application>
  <PresentationFormat>On-screen Show (4:3)</PresentationFormat>
  <Paragraphs>601</Paragraphs>
  <Slides>47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Apex</vt:lpstr>
      <vt:lpstr>PENGORGANISASIAN  RUMAH SAKIT</vt:lpstr>
      <vt:lpstr>PRIORITAS  Pelayanan Prima dan Keselamatan pasien</vt:lpstr>
      <vt:lpstr>Slide 3</vt:lpstr>
      <vt:lpstr>PELANGGAN : PASIEN</vt:lpstr>
      <vt:lpstr>Penetapan struktur organisasi</vt:lpstr>
      <vt:lpstr>Fungsi-fungsi</vt:lpstr>
      <vt:lpstr>PENGORGANISASIAN RS</vt:lpstr>
      <vt:lpstr>Slide 8</vt:lpstr>
      <vt:lpstr>Karakteristik dasar struktur organisasi</vt:lpstr>
      <vt:lpstr>Slide 10</vt:lpstr>
      <vt:lpstr>lanjutan</vt:lpstr>
      <vt:lpstr>BASIC CONCEPT STRUKTUR ORG RS</vt:lpstr>
      <vt:lpstr>ESELONISASI/ deselonisasi </vt:lpstr>
      <vt:lpstr>SUSUNAN ORGANISASI </vt:lpstr>
      <vt:lpstr>Slide 15</vt:lpstr>
      <vt:lpstr>STRUKTUR ORGANISASI DAN  TATA KERJA (SOTK)</vt:lpstr>
      <vt:lpstr>Pola pengembangan organisasi  RS</vt:lpstr>
      <vt:lpstr>Perpres N0.77 th 2015 pedoman oragnisasi RS Direktur RS menyelenggarakan fungsi :</vt:lpstr>
      <vt:lpstr>unsur pelayanan medis menyelenggarakan fungsi</vt:lpstr>
      <vt:lpstr>Unsur keperawatan dipimpin oleh direktur, wakil direktur, kepala bidang, atau manajer.</vt:lpstr>
      <vt:lpstr>Unsur penunjang medis dipimpin oleh direktur, wakil direktur, kepala bidang, atau manajer.</vt:lpstr>
      <vt:lpstr>Slide 22</vt:lpstr>
      <vt:lpstr>Unsur adm. umum dan keuangan dipimpin oleh direktur, wakil direktur, kepala bidang, atau manajer, menjalankan fungsi  pengelolaan : </vt:lpstr>
      <vt:lpstr>unsur administrasi umum dan keuangan menyelenggarakan fungsi:  </vt:lpstr>
      <vt:lpstr>KOMITE MEDIS</vt:lpstr>
      <vt:lpstr>TUGAS DAN FUNGSI KOMITE MEDIS</vt:lpstr>
      <vt:lpstr>KOMITE LAIN </vt:lpstr>
      <vt:lpstr>SATUAN PEMERIKSA INTERNAL</vt:lpstr>
      <vt:lpstr>ANALISIS JABATAN</vt:lpstr>
      <vt:lpstr>ANJAB DAN AKTIFITAS MANAJEMEN SDM</vt:lpstr>
      <vt:lpstr>Slide 31</vt:lpstr>
      <vt:lpstr>JOB ANALYSIS A process for obtaining all pertinent job facts observation; quetionaire; interview</vt:lpstr>
      <vt:lpstr>JOB ANALYSIS</vt:lpstr>
      <vt:lpstr>SYARAT- SYARAT JABATAN</vt:lpstr>
      <vt:lpstr>PENGGOLONGAN SYARAT : 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KEGIATAN MANAJERIAL YANG EFEKTIF VS YANG SUKSES  (  FRED LUTHANS, SURVEI : 450 MANAJER)</vt:lpstr>
      <vt:lpstr>Waktu Pelaksanaan empat kegiatan tersebut bervariasi diantara manajer  </vt:lpstr>
      <vt:lpstr>Pengelolaan SDM di RS</vt:lpstr>
      <vt:lpstr>Apa yang dikerjakan HRD</vt:lpstr>
      <vt:lpstr>Human Resources Strategic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PENGORGANISASIAN  RUMAH SAKIT</dc:title>
  <dc:creator>RORO</dc:creator>
  <cp:lastModifiedBy>Class</cp:lastModifiedBy>
  <cp:revision>38</cp:revision>
  <dcterms:created xsi:type="dcterms:W3CDTF">2012-12-21T14:28:19Z</dcterms:created>
  <dcterms:modified xsi:type="dcterms:W3CDTF">2017-03-14T07:26:53Z</dcterms:modified>
</cp:coreProperties>
</file>