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1" r:id="rId4"/>
    <p:sldMasterId id="2147483715" r:id="rId5"/>
    <p:sldMasterId id="2147483727" r:id="rId6"/>
    <p:sldMasterId id="2147483739" r:id="rId7"/>
    <p:sldMasterId id="2147483751" r:id="rId8"/>
    <p:sldMasterId id="2147483757" r:id="rId9"/>
    <p:sldMasterId id="2147483763" r:id="rId10"/>
  </p:sldMasterIdLst>
  <p:notesMasterIdLst>
    <p:notesMasterId r:id="rId81"/>
  </p:notesMasterIdLst>
  <p:sldIdLst>
    <p:sldId id="617" r:id="rId11"/>
    <p:sldId id="447" r:id="rId12"/>
    <p:sldId id="448" r:id="rId13"/>
    <p:sldId id="449" r:id="rId14"/>
    <p:sldId id="536" r:id="rId15"/>
    <p:sldId id="535" r:id="rId16"/>
    <p:sldId id="456" r:id="rId17"/>
    <p:sldId id="457" r:id="rId18"/>
    <p:sldId id="537" r:id="rId19"/>
    <p:sldId id="458" r:id="rId20"/>
    <p:sldId id="451" r:id="rId21"/>
    <p:sldId id="461" r:id="rId22"/>
    <p:sldId id="549" r:id="rId23"/>
    <p:sldId id="556" r:id="rId24"/>
    <p:sldId id="581" r:id="rId25"/>
    <p:sldId id="539" r:id="rId26"/>
    <p:sldId id="538" r:id="rId27"/>
    <p:sldId id="548" r:id="rId28"/>
    <p:sldId id="550" r:id="rId29"/>
    <p:sldId id="551" r:id="rId30"/>
    <p:sldId id="552" r:id="rId31"/>
    <p:sldId id="553" r:id="rId32"/>
    <p:sldId id="465" r:id="rId33"/>
    <p:sldId id="466" r:id="rId34"/>
    <p:sldId id="467" r:id="rId35"/>
    <p:sldId id="621" r:id="rId36"/>
    <p:sldId id="623" r:id="rId37"/>
    <p:sldId id="624" r:id="rId38"/>
    <p:sldId id="625" r:id="rId39"/>
    <p:sldId id="469" r:id="rId40"/>
    <p:sldId id="577" r:id="rId41"/>
    <p:sldId id="540" r:id="rId42"/>
    <p:sldId id="518" r:id="rId43"/>
    <p:sldId id="542" r:id="rId44"/>
    <p:sldId id="519" r:id="rId45"/>
    <p:sldId id="528" r:id="rId46"/>
    <p:sldId id="544" r:id="rId47"/>
    <p:sldId id="545" r:id="rId48"/>
    <p:sldId id="546" r:id="rId49"/>
    <p:sldId id="547" r:id="rId50"/>
    <p:sldId id="524" r:id="rId51"/>
    <p:sldId id="525" r:id="rId52"/>
    <p:sldId id="526" r:id="rId53"/>
    <p:sldId id="530" r:id="rId54"/>
    <p:sldId id="554" r:id="rId55"/>
    <p:sldId id="555" r:id="rId56"/>
    <p:sldId id="543" r:id="rId57"/>
    <p:sldId id="441" r:id="rId58"/>
    <p:sldId id="579" r:id="rId59"/>
    <p:sldId id="580" r:id="rId60"/>
    <p:sldId id="582" r:id="rId61"/>
    <p:sldId id="360" r:id="rId62"/>
    <p:sldId id="557" r:id="rId63"/>
    <p:sldId id="570" r:id="rId64"/>
    <p:sldId id="571" r:id="rId65"/>
    <p:sldId id="572" r:id="rId66"/>
    <p:sldId id="573" r:id="rId67"/>
    <p:sldId id="574" r:id="rId68"/>
    <p:sldId id="575" r:id="rId69"/>
    <p:sldId id="576" r:id="rId70"/>
    <p:sldId id="558" r:id="rId71"/>
    <p:sldId id="559" r:id="rId72"/>
    <p:sldId id="560" r:id="rId73"/>
    <p:sldId id="561" r:id="rId74"/>
    <p:sldId id="562" r:id="rId75"/>
    <p:sldId id="563" r:id="rId76"/>
    <p:sldId id="564" r:id="rId77"/>
    <p:sldId id="499" r:id="rId78"/>
    <p:sldId id="619" r:id="rId79"/>
    <p:sldId id="620" r:id="rId80"/>
  </p:sldIdLst>
  <p:sldSz cx="9144000" cy="6858000" type="screen4x3"/>
  <p:notesSz cx="6858000" cy="9144000"/>
  <p:defaultTextStyle>
    <a:defPPr>
      <a:defRPr lang="en-US"/>
    </a:defPPr>
    <a:lvl1pPr marL="0" algn="l" defTabSz="913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24" algn="l" defTabSz="913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43" algn="l" defTabSz="913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67" algn="l" defTabSz="913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88" algn="l" defTabSz="913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111" algn="l" defTabSz="913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729" algn="l" defTabSz="913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355" algn="l" defTabSz="913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972" algn="l" defTabSz="913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theme" Target="theme/theme1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61" Type="http://schemas.openxmlformats.org/officeDocument/2006/relationships/slide" Target="slides/slide51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2F3F-B89C-4F3B-9555-AE4532FC5B2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5E870-B039-42BF-9765-0DD4A35A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24" algn="l" defTabSz="913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43" algn="l" defTabSz="913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67" algn="l" defTabSz="913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88" algn="l" defTabSz="913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111" algn="l" defTabSz="913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29" algn="l" defTabSz="913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55" algn="l" defTabSz="913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972" algn="l" defTabSz="913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27BF-86B8-5441-A38F-6CFBE531DC4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4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F393-A376-0045-B0C9-478B6EAB69AC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3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21" y="274645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016A-45CF-7F40-8E1E-46E506EADB2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16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pictur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711200"/>
            <a:ext cx="9144000" cy="6146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2126049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527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8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8903" y="171999"/>
            <a:ext cx="8106257" cy="430887"/>
          </a:xfr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572" y="3145822"/>
            <a:ext cx="8120887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0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8903" y="171999"/>
            <a:ext cx="8106257" cy="430887"/>
          </a:xfr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9" y="1577389"/>
            <a:ext cx="397764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83" y="1577389"/>
            <a:ext cx="397764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45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8903" y="171999"/>
            <a:ext cx="8106257" cy="430887"/>
          </a:xfr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5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76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642" y="152403"/>
            <a:ext cx="8121396" cy="59588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868411" y="152403"/>
            <a:ext cx="470916" cy="5958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982711" y="152403"/>
            <a:ext cx="1033272" cy="59588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659371" y="152403"/>
            <a:ext cx="434340" cy="59588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96025" y="539495"/>
            <a:ext cx="502921" cy="62788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22514" y="541077"/>
            <a:ext cx="461772" cy="62636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09382" y="541077"/>
            <a:ext cx="5570220" cy="62636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504695" y="541077"/>
            <a:ext cx="457200" cy="62636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995172" y="911382"/>
            <a:ext cx="501396" cy="67970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285" y="236228"/>
            <a:ext cx="8627466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519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30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85" y="236239"/>
            <a:ext cx="8627466" cy="353943"/>
          </a:xfrm>
        </p:spPr>
        <p:txBody>
          <a:bodyPr lIns="0" tIns="0" rIns="0" bIns="0"/>
          <a:lstStyle>
            <a:lvl1pPr>
              <a:defRPr sz="2300" b="1" i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4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9773-E72A-F34F-BF04-0ECF9045508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69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494" y="134140"/>
            <a:ext cx="649224" cy="6309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52050" y="97535"/>
            <a:ext cx="499872" cy="67970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61772" y="147852"/>
            <a:ext cx="2785872" cy="6263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872756" y="147852"/>
            <a:ext cx="1600201" cy="6263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72711" y="147852"/>
            <a:ext cx="4379976" cy="6263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96021" y="527353"/>
            <a:ext cx="4611624" cy="62331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335779" y="527353"/>
            <a:ext cx="441960" cy="62331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9915" y="908321"/>
            <a:ext cx="553212" cy="644651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265224" y="920517"/>
            <a:ext cx="441959" cy="62331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35279" y="922033"/>
            <a:ext cx="1781556" cy="623315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745014" y="922033"/>
            <a:ext cx="441959" cy="62331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96026" y="1324405"/>
            <a:ext cx="441959" cy="62331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96026" y="1726709"/>
            <a:ext cx="441959" cy="62331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96026" y="2129077"/>
            <a:ext cx="441959" cy="62331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96026" y="2531413"/>
            <a:ext cx="441959" cy="62331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96026" y="2933749"/>
            <a:ext cx="441959" cy="62331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96026" y="3336057"/>
            <a:ext cx="441959" cy="62331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96026" y="3738390"/>
            <a:ext cx="441959" cy="62331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96026" y="4140729"/>
            <a:ext cx="441959" cy="62331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96026" y="4543093"/>
            <a:ext cx="441959" cy="62331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96026" y="4945379"/>
            <a:ext cx="441959" cy="62331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96026" y="5347718"/>
            <a:ext cx="441959" cy="62331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88976" y="5772957"/>
            <a:ext cx="275844" cy="291083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88036" y="5772957"/>
            <a:ext cx="208788" cy="29108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205740" y="5961888"/>
            <a:ext cx="169164" cy="234696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9915" y="6003085"/>
            <a:ext cx="553212" cy="644651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65224" y="6016755"/>
            <a:ext cx="441959" cy="62331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335296" y="6016755"/>
            <a:ext cx="1441703" cy="623316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405157" y="6016755"/>
            <a:ext cx="441959" cy="62331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108214" y="6348983"/>
            <a:ext cx="566928" cy="509016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15510" y="6335301"/>
            <a:ext cx="441959" cy="522731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385572" y="6335301"/>
            <a:ext cx="4777740" cy="522731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4791455" y="6335301"/>
            <a:ext cx="441960" cy="522731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85" y="236239"/>
            <a:ext cx="8627466" cy="353943"/>
          </a:xfrm>
        </p:spPr>
        <p:txBody>
          <a:bodyPr lIns="0" tIns="0" rIns="0" bIns="0"/>
          <a:lstStyle>
            <a:lvl1pPr>
              <a:defRPr sz="2300" b="1" i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9" y="1577369"/>
            <a:ext cx="39776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83" y="1577369"/>
            <a:ext cx="39776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1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2721" y="1342644"/>
            <a:ext cx="8534400" cy="42519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87340" y="1268348"/>
            <a:ext cx="8532749" cy="424815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83138" y="5658611"/>
            <a:ext cx="1786127" cy="73609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830323" y="5658611"/>
            <a:ext cx="536448" cy="73609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927860" y="5658611"/>
            <a:ext cx="6792468" cy="73609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8281417" y="5658611"/>
            <a:ext cx="536448" cy="73609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6026" y="6070095"/>
            <a:ext cx="441959" cy="62331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85" y="236239"/>
            <a:ext cx="8627466" cy="353943"/>
          </a:xfrm>
        </p:spPr>
        <p:txBody>
          <a:bodyPr lIns="0" tIns="0" rIns="0" bIns="0"/>
          <a:lstStyle>
            <a:lvl1pPr>
              <a:defRPr sz="2300" b="1" i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7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4"/>
            <a:ext cx="6261100" cy="20525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324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63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28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4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4" y="4058633"/>
            <a:ext cx="6261100" cy="209470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35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15" y="2234371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99" y="2234371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45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1" y="2143538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43" indent="0">
              <a:buNone/>
              <a:defRPr sz="1800" b="1"/>
            </a:lvl3pPr>
            <a:lvl4pPr marL="1369867" indent="0">
              <a:buNone/>
              <a:defRPr sz="1600" b="1"/>
            </a:lvl4pPr>
            <a:lvl5pPr marL="1826488" indent="0">
              <a:buNone/>
              <a:defRPr sz="1600" b="1"/>
            </a:lvl5pPr>
            <a:lvl6pPr marL="2283111" indent="0">
              <a:buNone/>
              <a:defRPr sz="1600" b="1"/>
            </a:lvl6pPr>
            <a:lvl7pPr marL="2739729" indent="0">
              <a:buNone/>
              <a:defRPr sz="1600" b="1"/>
            </a:lvl7pPr>
            <a:lvl8pPr marL="3196355" indent="0">
              <a:buNone/>
              <a:defRPr sz="1600" b="1"/>
            </a:lvl8pPr>
            <a:lvl9pPr marL="36529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1" y="303681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8" y="2143538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43" indent="0">
              <a:buNone/>
              <a:defRPr sz="1800" b="1"/>
            </a:lvl3pPr>
            <a:lvl4pPr marL="1369867" indent="0">
              <a:buNone/>
              <a:defRPr sz="1600" b="1"/>
            </a:lvl4pPr>
            <a:lvl5pPr marL="1826488" indent="0">
              <a:buNone/>
              <a:defRPr sz="1600" b="1"/>
            </a:lvl5pPr>
            <a:lvl6pPr marL="2283111" indent="0">
              <a:buNone/>
              <a:defRPr sz="1600" b="1"/>
            </a:lvl6pPr>
            <a:lvl7pPr marL="2739729" indent="0">
              <a:buNone/>
              <a:defRPr sz="1600" b="1"/>
            </a:lvl7pPr>
            <a:lvl8pPr marL="3196355" indent="0">
              <a:buNone/>
              <a:defRPr sz="1600" b="1"/>
            </a:lvl8pPr>
            <a:lvl9pPr marL="36529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8" y="303681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98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21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2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3" y="44069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3" y="290672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45BF-D4B6-A04F-95CA-B20FF35308A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49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11" y="381260"/>
            <a:ext cx="2423363" cy="16225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37" y="381261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11" y="2003825"/>
            <a:ext cx="2423363" cy="6550115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43" indent="0">
              <a:buNone/>
              <a:defRPr sz="1000"/>
            </a:lvl3pPr>
            <a:lvl4pPr marL="1369867" indent="0">
              <a:buNone/>
              <a:defRPr sz="900"/>
            </a:lvl4pPr>
            <a:lvl5pPr marL="1826488" indent="0">
              <a:buNone/>
              <a:defRPr sz="900"/>
            </a:lvl5pPr>
            <a:lvl6pPr marL="2283111" indent="0">
              <a:buNone/>
              <a:defRPr sz="900"/>
            </a:lvl6pPr>
            <a:lvl7pPr marL="2739729" indent="0">
              <a:buNone/>
              <a:defRPr sz="900"/>
            </a:lvl7pPr>
            <a:lvl8pPr marL="3196355" indent="0">
              <a:buNone/>
              <a:defRPr sz="900"/>
            </a:lvl8pPr>
            <a:lvl9pPr marL="36529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76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0" y="6703072"/>
            <a:ext cx="4419600" cy="7913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90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43" indent="0">
              <a:buNone/>
              <a:defRPr sz="2400"/>
            </a:lvl3pPr>
            <a:lvl4pPr marL="1369867" indent="0">
              <a:buNone/>
              <a:defRPr sz="2000"/>
            </a:lvl4pPr>
            <a:lvl5pPr marL="1826488" indent="0">
              <a:buNone/>
              <a:defRPr sz="2000"/>
            </a:lvl5pPr>
            <a:lvl6pPr marL="2283111" indent="0">
              <a:buNone/>
              <a:defRPr sz="2000"/>
            </a:lvl6pPr>
            <a:lvl7pPr marL="2739729" indent="0">
              <a:buNone/>
              <a:defRPr sz="2000"/>
            </a:lvl7pPr>
            <a:lvl8pPr marL="3196355" indent="0">
              <a:buNone/>
              <a:defRPr sz="2000"/>
            </a:lvl8pPr>
            <a:lvl9pPr marL="3652972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90" y="7494393"/>
            <a:ext cx="4419600" cy="1123827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43" indent="0">
              <a:buNone/>
              <a:defRPr sz="1000"/>
            </a:lvl3pPr>
            <a:lvl4pPr marL="1369867" indent="0">
              <a:buNone/>
              <a:defRPr sz="900"/>
            </a:lvl4pPr>
            <a:lvl5pPr marL="1826488" indent="0">
              <a:buNone/>
              <a:defRPr sz="900"/>
            </a:lvl5pPr>
            <a:lvl6pPr marL="2283111" indent="0">
              <a:buNone/>
              <a:defRPr sz="900"/>
            </a:lvl6pPr>
            <a:lvl7pPr marL="2739729" indent="0">
              <a:buNone/>
              <a:defRPr sz="900"/>
            </a:lvl7pPr>
            <a:lvl8pPr marL="3196355" indent="0">
              <a:buNone/>
              <a:defRPr sz="900"/>
            </a:lvl8pPr>
            <a:lvl9pPr marL="36529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96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4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3" y="536424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25" y="536424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91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05" y="2699754"/>
            <a:ext cx="5353910" cy="18628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809" y="4924715"/>
            <a:ext cx="4409102" cy="22209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50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56" y="5584545"/>
            <a:ext cx="5353910" cy="1726059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56" y="3683482"/>
            <a:ext cx="5353910" cy="1901079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08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34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43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52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61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69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83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937" y="2027828"/>
            <a:ext cx="2781934" cy="57354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1848" y="2027828"/>
            <a:ext cx="2781934" cy="57354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25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64" y="1945353"/>
            <a:ext cx="2783027" cy="8107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73" indent="0">
              <a:buNone/>
              <a:defRPr sz="1800" b="1"/>
            </a:lvl2pPr>
            <a:lvl3pPr marL="801746" indent="0">
              <a:buNone/>
              <a:defRPr sz="1600" b="1"/>
            </a:lvl3pPr>
            <a:lvl4pPr marL="1202619" indent="0">
              <a:buNone/>
              <a:defRPr sz="1400" b="1"/>
            </a:lvl4pPr>
            <a:lvl5pPr marL="1603492" indent="0">
              <a:buNone/>
              <a:defRPr sz="1400" b="1"/>
            </a:lvl5pPr>
            <a:lvl6pPr marL="2004365" indent="0">
              <a:buNone/>
              <a:defRPr sz="1400" b="1"/>
            </a:lvl6pPr>
            <a:lvl7pPr marL="2405238" indent="0">
              <a:buNone/>
              <a:defRPr sz="1400" b="1"/>
            </a:lvl7pPr>
            <a:lvl8pPr marL="2806111" indent="0">
              <a:buNone/>
              <a:defRPr sz="1400" b="1"/>
            </a:lvl8pPr>
            <a:lvl9pPr marL="320698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64" y="2756078"/>
            <a:ext cx="2783027" cy="50071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9662" y="1945353"/>
            <a:ext cx="2784120" cy="8107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73" indent="0">
              <a:buNone/>
              <a:defRPr sz="1800" b="1"/>
            </a:lvl2pPr>
            <a:lvl3pPr marL="801746" indent="0">
              <a:buNone/>
              <a:defRPr sz="1600" b="1"/>
            </a:lvl3pPr>
            <a:lvl4pPr marL="1202619" indent="0">
              <a:buNone/>
              <a:defRPr sz="1400" b="1"/>
            </a:lvl4pPr>
            <a:lvl5pPr marL="1603492" indent="0">
              <a:buNone/>
              <a:defRPr sz="1400" b="1"/>
            </a:lvl5pPr>
            <a:lvl6pPr marL="2004365" indent="0">
              <a:buNone/>
              <a:defRPr sz="1400" b="1"/>
            </a:lvl6pPr>
            <a:lvl7pPr marL="2405238" indent="0">
              <a:buNone/>
              <a:defRPr sz="1400" b="1"/>
            </a:lvl7pPr>
            <a:lvl8pPr marL="2806111" indent="0">
              <a:buNone/>
              <a:defRPr sz="1400" b="1"/>
            </a:lvl8pPr>
            <a:lvl9pPr marL="320698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9662" y="2756078"/>
            <a:ext cx="2784120" cy="50071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23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2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B61F-BA27-9146-B9B3-DD18205F29D5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16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48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38" y="346017"/>
            <a:ext cx="2072234" cy="147258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625" y="346020"/>
            <a:ext cx="3521158" cy="741722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38" y="1818615"/>
            <a:ext cx="2072234" cy="5944641"/>
          </a:xfrm>
        </p:spPr>
        <p:txBody>
          <a:bodyPr/>
          <a:lstStyle>
            <a:lvl1pPr marL="0" indent="0">
              <a:buNone/>
              <a:defRPr sz="1200"/>
            </a:lvl1pPr>
            <a:lvl2pPr marL="400873" indent="0">
              <a:buNone/>
              <a:defRPr sz="1100"/>
            </a:lvl2pPr>
            <a:lvl3pPr marL="801746" indent="0">
              <a:buNone/>
              <a:defRPr sz="900"/>
            </a:lvl3pPr>
            <a:lvl4pPr marL="1202619" indent="0">
              <a:buNone/>
              <a:defRPr sz="800"/>
            </a:lvl4pPr>
            <a:lvl5pPr marL="1603492" indent="0">
              <a:buNone/>
              <a:defRPr sz="800"/>
            </a:lvl5pPr>
            <a:lvl6pPr marL="2004365" indent="0">
              <a:buNone/>
              <a:defRPr sz="800"/>
            </a:lvl6pPr>
            <a:lvl7pPr marL="2405238" indent="0">
              <a:buNone/>
              <a:defRPr sz="800"/>
            </a:lvl7pPr>
            <a:lvl8pPr marL="2806111" indent="0">
              <a:buNone/>
              <a:defRPr sz="800"/>
            </a:lvl8pPr>
            <a:lvl9pPr marL="32069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47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593" y="6083502"/>
            <a:ext cx="3779230" cy="71818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4593" y="776527"/>
            <a:ext cx="3779230" cy="5214385"/>
          </a:xfrm>
        </p:spPr>
        <p:txBody>
          <a:bodyPr/>
          <a:lstStyle>
            <a:lvl1pPr marL="0" indent="0">
              <a:buNone/>
              <a:defRPr sz="2800"/>
            </a:lvl1pPr>
            <a:lvl2pPr marL="400873" indent="0">
              <a:buNone/>
              <a:defRPr sz="2500"/>
            </a:lvl2pPr>
            <a:lvl3pPr marL="801746" indent="0">
              <a:buNone/>
              <a:defRPr sz="2100"/>
            </a:lvl3pPr>
            <a:lvl4pPr marL="1202619" indent="0">
              <a:buNone/>
              <a:defRPr sz="1800"/>
            </a:lvl4pPr>
            <a:lvl5pPr marL="1603492" indent="0">
              <a:buNone/>
              <a:defRPr sz="1800"/>
            </a:lvl5pPr>
            <a:lvl6pPr marL="2004365" indent="0">
              <a:buNone/>
              <a:defRPr sz="1800"/>
            </a:lvl6pPr>
            <a:lvl7pPr marL="2405238" indent="0">
              <a:buNone/>
              <a:defRPr sz="1800"/>
            </a:lvl7pPr>
            <a:lvl8pPr marL="2806111" indent="0">
              <a:buNone/>
              <a:defRPr sz="1800"/>
            </a:lvl8pPr>
            <a:lvl9pPr marL="3206984" indent="0">
              <a:buNone/>
              <a:defRPr sz="18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593" y="6801662"/>
            <a:ext cx="3779230" cy="1019943"/>
          </a:xfrm>
        </p:spPr>
        <p:txBody>
          <a:bodyPr/>
          <a:lstStyle>
            <a:lvl1pPr marL="0" indent="0">
              <a:buNone/>
              <a:defRPr sz="1200"/>
            </a:lvl1pPr>
            <a:lvl2pPr marL="400873" indent="0">
              <a:buNone/>
              <a:defRPr sz="1100"/>
            </a:lvl2pPr>
            <a:lvl3pPr marL="801746" indent="0">
              <a:buNone/>
              <a:defRPr sz="900"/>
            </a:lvl3pPr>
            <a:lvl4pPr marL="1202619" indent="0">
              <a:buNone/>
              <a:defRPr sz="800"/>
            </a:lvl4pPr>
            <a:lvl5pPr marL="1603492" indent="0">
              <a:buNone/>
              <a:defRPr sz="800"/>
            </a:lvl5pPr>
            <a:lvl6pPr marL="2004365" indent="0">
              <a:buNone/>
              <a:defRPr sz="800"/>
            </a:lvl6pPr>
            <a:lvl7pPr marL="2405238" indent="0">
              <a:buNone/>
              <a:defRPr sz="800"/>
            </a:lvl7pPr>
            <a:lvl8pPr marL="2806111" indent="0">
              <a:buNone/>
              <a:defRPr sz="800"/>
            </a:lvl8pPr>
            <a:lvl9pPr marL="32069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76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36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66604" y="486851"/>
            <a:ext cx="1417211" cy="1035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950" y="486851"/>
            <a:ext cx="4146655" cy="1035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583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49" y="2974704"/>
            <a:ext cx="4695825" cy="20525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5426308"/>
            <a:ext cx="386715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3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5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09" y="6153339"/>
            <a:ext cx="4695825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409" y="4058633"/>
            <a:ext cx="4695825" cy="209470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56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2234371"/>
            <a:ext cx="2439988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08288" y="2234371"/>
            <a:ext cx="2439988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28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38" y="2143513"/>
            <a:ext cx="2440947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238" y="3036791"/>
            <a:ext cx="2440947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06382" y="2143513"/>
            <a:ext cx="244190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06382" y="3036791"/>
            <a:ext cx="244190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0" y="1535129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43" indent="0">
              <a:buNone/>
              <a:defRPr sz="1800" b="1"/>
            </a:lvl3pPr>
            <a:lvl4pPr marL="1369867" indent="0">
              <a:buNone/>
              <a:defRPr sz="1600" b="1"/>
            </a:lvl4pPr>
            <a:lvl5pPr marL="1826488" indent="0">
              <a:buNone/>
              <a:defRPr sz="1600" b="1"/>
            </a:lvl5pPr>
            <a:lvl6pPr marL="2283111" indent="0">
              <a:buNone/>
              <a:defRPr sz="1600" b="1"/>
            </a:lvl6pPr>
            <a:lvl7pPr marL="2739729" indent="0">
              <a:buNone/>
              <a:defRPr sz="1600" b="1"/>
            </a:lvl7pPr>
            <a:lvl8pPr marL="3196355" indent="0">
              <a:buNone/>
              <a:defRPr sz="1600" b="1"/>
            </a:lvl8pPr>
            <a:lvl9pPr marL="36529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29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4" indent="0">
              <a:buNone/>
              <a:defRPr sz="2000" b="1"/>
            </a:lvl2pPr>
            <a:lvl3pPr marL="913243" indent="0">
              <a:buNone/>
              <a:defRPr sz="1800" b="1"/>
            </a:lvl3pPr>
            <a:lvl4pPr marL="1369867" indent="0">
              <a:buNone/>
              <a:defRPr sz="1600" b="1"/>
            </a:lvl4pPr>
            <a:lvl5pPr marL="1826488" indent="0">
              <a:buNone/>
              <a:defRPr sz="1600" b="1"/>
            </a:lvl5pPr>
            <a:lvl6pPr marL="2283111" indent="0">
              <a:buNone/>
              <a:defRPr sz="1600" b="1"/>
            </a:lvl6pPr>
            <a:lvl7pPr marL="2739729" indent="0">
              <a:buNone/>
              <a:defRPr sz="1600" b="1"/>
            </a:lvl7pPr>
            <a:lvl8pPr marL="3196355" indent="0">
              <a:buNone/>
              <a:defRPr sz="1600" b="1"/>
            </a:lvl8pPr>
            <a:lvl9pPr marL="36529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EEC6-5F69-1A4D-AF5E-69082CE51F1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6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4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82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6" y="381260"/>
            <a:ext cx="1817522" cy="16225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945" y="381259"/>
            <a:ext cx="308834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6" y="2003825"/>
            <a:ext cx="1817522" cy="65501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17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41" y="6703072"/>
            <a:ext cx="3314700" cy="7913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2841" y="855615"/>
            <a:ext cx="33147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841" y="7494393"/>
            <a:ext cx="3314700" cy="11238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34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25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05276" y="536424"/>
            <a:ext cx="1243013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536424"/>
            <a:ext cx="3636962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98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49" y="2974704"/>
            <a:ext cx="4695825" cy="20525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5426292"/>
            <a:ext cx="386715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27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786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09" y="6153339"/>
            <a:ext cx="4695825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409" y="4058633"/>
            <a:ext cx="4695825" cy="209470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001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2234371"/>
            <a:ext cx="2439988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08288" y="2234371"/>
            <a:ext cx="2439988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2D73-8E16-0C42-AFB4-3C2F2C85F702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924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35" y="2143493"/>
            <a:ext cx="2440947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235" y="3036791"/>
            <a:ext cx="2440947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06380" y="2143493"/>
            <a:ext cx="244190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06380" y="3036791"/>
            <a:ext cx="244190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949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6" y="381260"/>
            <a:ext cx="1817522" cy="16225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932" y="381259"/>
            <a:ext cx="308834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6" y="2003825"/>
            <a:ext cx="1817522" cy="65501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954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41" y="6703072"/>
            <a:ext cx="3314700" cy="7913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2841" y="855615"/>
            <a:ext cx="33147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841" y="7494393"/>
            <a:ext cx="3314700" cy="11238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186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400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05276" y="536424"/>
            <a:ext cx="1243013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536424"/>
            <a:ext cx="3636962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008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1220" y="2121499"/>
            <a:ext cx="54538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62441" y="3832373"/>
            <a:ext cx="44913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776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27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0814" y="1574021"/>
            <a:ext cx="2791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04383" y="1574021"/>
            <a:ext cx="2791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9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EC60-F703-9149-A47F-ED1CD3EA0BA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6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673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236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97"/>
            <a:ext cx="7772400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97"/>
            <a:ext cx="640080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88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114693"/>
            <a:ext cx="9144000" cy="374332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096250" y="107952"/>
            <a:ext cx="882650" cy="793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3333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835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675" y="3181351"/>
            <a:ext cx="13335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72986" y="3203829"/>
            <a:ext cx="2907474" cy="9245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762" y="3119373"/>
            <a:ext cx="9135110" cy="0"/>
          </a:xfrm>
          <a:custGeom>
            <a:avLst/>
            <a:gdLst/>
            <a:ahLst/>
            <a:cxnLst/>
            <a:rect l="l" t="t" r="r" b="b"/>
            <a:pathLst>
              <a:path w="9135110">
                <a:moveTo>
                  <a:pt x="0" y="0"/>
                </a:moveTo>
                <a:lnTo>
                  <a:pt x="913453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762" y="3119373"/>
            <a:ext cx="0" cy="3734435"/>
          </a:xfrm>
          <a:custGeom>
            <a:avLst/>
            <a:gdLst/>
            <a:ahLst/>
            <a:cxnLst/>
            <a:rect l="l" t="t" r="r" b="b"/>
            <a:pathLst>
              <a:path h="3734434">
                <a:moveTo>
                  <a:pt x="0" y="0"/>
                </a:moveTo>
                <a:lnTo>
                  <a:pt x="0" y="373386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762" y="6853237"/>
            <a:ext cx="9135110" cy="0"/>
          </a:xfrm>
          <a:custGeom>
            <a:avLst/>
            <a:gdLst/>
            <a:ahLst/>
            <a:cxnLst/>
            <a:rect l="l" t="t" r="r" b="b"/>
            <a:pathLst>
              <a:path w="9135110">
                <a:moveTo>
                  <a:pt x="0" y="0"/>
                </a:moveTo>
                <a:lnTo>
                  <a:pt x="913453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9139301" y="3119373"/>
            <a:ext cx="0" cy="3734435"/>
          </a:xfrm>
          <a:custGeom>
            <a:avLst/>
            <a:gdLst/>
            <a:ahLst/>
            <a:cxnLst/>
            <a:rect l="l" t="t" r="r" b="b"/>
            <a:pathLst>
              <a:path h="3734434">
                <a:moveTo>
                  <a:pt x="0" y="3733863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8162925" y="174625"/>
            <a:ext cx="13335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369185" y="197612"/>
            <a:ext cx="496443" cy="63741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101092" y="112648"/>
            <a:ext cx="873125" cy="0"/>
          </a:xfrm>
          <a:custGeom>
            <a:avLst/>
            <a:gdLst/>
            <a:ahLst/>
            <a:cxnLst/>
            <a:rect l="l" t="t" r="r" b="b"/>
            <a:pathLst>
              <a:path w="873125">
                <a:moveTo>
                  <a:pt x="0" y="0"/>
                </a:moveTo>
                <a:lnTo>
                  <a:pt x="8731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101076" y="112651"/>
            <a:ext cx="0" cy="784225"/>
          </a:xfrm>
          <a:custGeom>
            <a:avLst/>
            <a:gdLst/>
            <a:ahLst/>
            <a:cxnLst/>
            <a:rect l="l" t="t" r="r" b="b"/>
            <a:pathLst>
              <a:path h="784225">
                <a:moveTo>
                  <a:pt x="0" y="0"/>
                </a:moveTo>
                <a:lnTo>
                  <a:pt x="0" y="7842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8101092" y="896875"/>
            <a:ext cx="873125" cy="0"/>
          </a:xfrm>
          <a:custGeom>
            <a:avLst/>
            <a:gdLst/>
            <a:ahLst/>
            <a:cxnLst/>
            <a:rect l="l" t="t" r="r" b="b"/>
            <a:pathLst>
              <a:path w="873125">
                <a:moveTo>
                  <a:pt x="0" y="0"/>
                </a:moveTo>
                <a:lnTo>
                  <a:pt x="8731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8974201" y="112651"/>
            <a:ext cx="0" cy="784225"/>
          </a:xfrm>
          <a:custGeom>
            <a:avLst/>
            <a:gdLst/>
            <a:ahLst/>
            <a:cxnLst/>
            <a:rect l="l" t="t" r="r" b="b"/>
            <a:pathLst>
              <a:path h="784225">
                <a:moveTo>
                  <a:pt x="0" y="78422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79387" y="476316"/>
            <a:ext cx="8401050" cy="979805"/>
          </a:xfrm>
          <a:custGeom>
            <a:avLst/>
            <a:gdLst/>
            <a:ahLst/>
            <a:cxnLst/>
            <a:rect l="l" t="t" r="r" b="b"/>
            <a:pathLst>
              <a:path w="8401050" h="979805">
                <a:moveTo>
                  <a:pt x="0" y="979487"/>
                </a:moveTo>
                <a:lnTo>
                  <a:pt x="8401050" y="979487"/>
                </a:lnTo>
                <a:lnTo>
                  <a:pt x="8401050" y="0"/>
                </a:lnTo>
                <a:lnTo>
                  <a:pt x="0" y="0"/>
                </a:lnTo>
                <a:lnTo>
                  <a:pt x="0" y="979487"/>
                </a:lnTo>
                <a:close/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3333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57"/>
            <a:ext cx="397764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99355" y="1321070"/>
            <a:ext cx="3256279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903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26189"/>
            <a:ext cx="9144000" cy="53181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096250" y="107952"/>
            <a:ext cx="882650" cy="793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3333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18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4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7950" cy="6858000"/>
          </a:xfrm>
          <a:custGeom>
            <a:avLst/>
            <a:gdLst/>
            <a:ahLst/>
            <a:cxnLst/>
            <a:rect l="l" t="t" r="r" b="b"/>
            <a:pathLst>
              <a:path w="107950" h="5143500">
                <a:moveTo>
                  <a:pt x="107492" y="5143499"/>
                </a:moveTo>
                <a:lnTo>
                  <a:pt x="107492" y="0"/>
                </a:lnTo>
                <a:lnTo>
                  <a:pt x="0" y="0"/>
                </a:lnTo>
                <a:lnTo>
                  <a:pt x="0" y="5143499"/>
                </a:lnTo>
                <a:lnTo>
                  <a:pt x="107492" y="5143499"/>
                </a:lnTo>
                <a:close/>
              </a:path>
            </a:pathLst>
          </a:custGeom>
          <a:solidFill>
            <a:srgbClr val="97242B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0749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5143499"/>
                </a:moveTo>
                <a:lnTo>
                  <a:pt x="0" y="0"/>
                </a:lnTo>
              </a:path>
            </a:pathLst>
          </a:custGeom>
          <a:ln w="3175">
            <a:solidFill>
              <a:srgbClr val="97242B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596381" y="6185797"/>
            <a:ext cx="1152131" cy="57991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55573" y="2084854"/>
            <a:ext cx="6873494" cy="460976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238669" y="2773850"/>
            <a:ext cx="886752" cy="1206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244470" y="2773850"/>
            <a:ext cx="916774" cy="12065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275584" y="2773850"/>
            <a:ext cx="916774" cy="12065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6244974" y="2773850"/>
            <a:ext cx="940587" cy="12065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244973" y="4123181"/>
            <a:ext cx="968273" cy="124199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233295" y="4099138"/>
            <a:ext cx="952474" cy="126989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5299964" y="5434620"/>
            <a:ext cx="944994" cy="1259992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437" y="396581"/>
            <a:ext cx="833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979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724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60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724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1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1" y="14351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43" indent="0">
              <a:buNone/>
              <a:defRPr sz="1000"/>
            </a:lvl3pPr>
            <a:lvl4pPr marL="1369867" indent="0">
              <a:buNone/>
              <a:defRPr sz="900"/>
            </a:lvl4pPr>
            <a:lvl5pPr marL="1826488" indent="0">
              <a:buNone/>
              <a:defRPr sz="900"/>
            </a:lvl5pPr>
            <a:lvl6pPr marL="2283111" indent="0">
              <a:buNone/>
              <a:defRPr sz="900"/>
            </a:lvl6pPr>
            <a:lvl7pPr marL="2739729" indent="0">
              <a:buNone/>
              <a:defRPr sz="900"/>
            </a:lvl7pPr>
            <a:lvl8pPr marL="3196355" indent="0">
              <a:buNone/>
              <a:defRPr sz="900"/>
            </a:lvl8pPr>
            <a:lvl9pPr marL="36529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60FD-10A2-5145-8E60-30F4A160D12C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657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724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25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4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4" indent="0">
              <a:buNone/>
              <a:defRPr sz="2800"/>
            </a:lvl2pPr>
            <a:lvl3pPr marL="913243" indent="0">
              <a:buNone/>
              <a:defRPr sz="2400"/>
            </a:lvl3pPr>
            <a:lvl4pPr marL="1369867" indent="0">
              <a:buNone/>
              <a:defRPr sz="2000"/>
            </a:lvl4pPr>
            <a:lvl5pPr marL="1826488" indent="0">
              <a:buNone/>
              <a:defRPr sz="2000"/>
            </a:lvl5pPr>
            <a:lvl6pPr marL="2283111" indent="0">
              <a:buNone/>
              <a:defRPr sz="2000"/>
            </a:lvl6pPr>
            <a:lvl7pPr marL="2739729" indent="0">
              <a:buNone/>
              <a:defRPr sz="2000"/>
            </a:lvl7pPr>
            <a:lvl8pPr marL="3196355" indent="0">
              <a:buNone/>
              <a:defRPr sz="2000"/>
            </a:lvl8pPr>
            <a:lvl9pPr marL="365297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0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624" indent="0">
              <a:buNone/>
              <a:defRPr sz="1200"/>
            </a:lvl2pPr>
            <a:lvl3pPr marL="913243" indent="0">
              <a:buNone/>
              <a:defRPr sz="1000"/>
            </a:lvl3pPr>
            <a:lvl4pPr marL="1369867" indent="0">
              <a:buNone/>
              <a:defRPr sz="900"/>
            </a:lvl4pPr>
            <a:lvl5pPr marL="1826488" indent="0">
              <a:buNone/>
              <a:defRPr sz="900"/>
            </a:lvl5pPr>
            <a:lvl6pPr marL="2283111" indent="0">
              <a:buNone/>
              <a:defRPr sz="900"/>
            </a:lvl6pPr>
            <a:lvl7pPr marL="2739729" indent="0">
              <a:buNone/>
              <a:defRPr sz="900"/>
            </a:lvl7pPr>
            <a:lvl8pPr marL="3196355" indent="0">
              <a:buNone/>
              <a:defRPr sz="900"/>
            </a:lvl8pPr>
            <a:lvl9pPr marL="36529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EE94-62BE-4847-9264-A9DE0AC230F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2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324" tIns="45659" rIns="91324" bIns="456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324" tIns="45659" rIns="91324" bIns="45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92"/>
            <a:ext cx="2133600" cy="365125"/>
          </a:xfrm>
          <a:prstGeom prst="rect">
            <a:avLst/>
          </a:prstGeom>
        </p:spPr>
        <p:txBody>
          <a:bodyPr vert="horz" lIns="91324" tIns="45659" rIns="91324" bIns="4565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B31A-5E26-CD48-8698-77CDB3DBF7C0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92"/>
            <a:ext cx="2895600" cy="365125"/>
          </a:xfrm>
          <a:prstGeom prst="rect">
            <a:avLst/>
          </a:prstGeom>
        </p:spPr>
        <p:txBody>
          <a:bodyPr vert="horz" lIns="91324" tIns="45659" rIns="91324" bIns="4565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10" y="6356392"/>
            <a:ext cx="2133600" cy="365125"/>
          </a:xfrm>
          <a:prstGeom prst="rect">
            <a:avLst/>
          </a:prstGeom>
        </p:spPr>
        <p:txBody>
          <a:bodyPr vert="horz" lIns="91324" tIns="45659" rIns="91324" bIns="4565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4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32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67" indent="-342467" algn="l" defTabSz="913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13" indent="-285387" algn="l" defTabSz="913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56" indent="-228312" algn="l" defTabSz="913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75" indent="-228312" algn="l" defTabSz="913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00" indent="-228312" algn="l" defTabSz="91324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24" indent="-228312" algn="l" defTabSz="913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45" indent="-228312" algn="l" defTabSz="913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64" indent="-228312" algn="l" defTabSz="913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88" indent="-228312" algn="l" defTabSz="913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43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67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88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11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29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55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72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7950" cy="6858000"/>
          </a:xfrm>
          <a:custGeom>
            <a:avLst/>
            <a:gdLst/>
            <a:ahLst/>
            <a:cxnLst/>
            <a:rect l="l" t="t" r="r" b="b"/>
            <a:pathLst>
              <a:path w="107950" h="5143500">
                <a:moveTo>
                  <a:pt x="107492" y="5143499"/>
                </a:moveTo>
                <a:lnTo>
                  <a:pt x="107492" y="0"/>
                </a:lnTo>
                <a:lnTo>
                  <a:pt x="0" y="0"/>
                </a:lnTo>
                <a:lnTo>
                  <a:pt x="0" y="5143499"/>
                </a:lnTo>
                <a:lnTo>
                  <a:pt x="107492" y="5143499"/>
                </a:lnTo>
                <a:close/>
              </a:path>
            </a:pathLst>
          </a:custGeom>
          <a:solidFill>
            <a:srgbClr val="97242B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0749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5143499"/>
                </a:moveTo>
                <a:lnTo>
                  <a:pt x="0" y="0"/>
                </a:lnTo>
              </a:path>
            </a:pathLst>
          </a:custGeom>
          <a:ln w="3175">
            <a:solidFill>
              <a:srgbClr val="97242B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596381" y="6185797"/>
            <a:ext cx="1152131" cy="57991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2" y="490221"/>
            <a:ext cx="80721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9724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250" y="1553971"/>
            <a:ext cx="7159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7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93362"/>
            <a:ext cx="9144000" cy="765175"/>
          </a:xfrm>
          <a:custGeom>
            <a:avLst/>
            <a:gdLst/>
            <a:ahLst/>
            <a:cxnLst/>
            <a:rect l="l" t="t" r="r" b="b"/>
            <a:pathLst>
              <a:path w="9144000" h="765175">
                <a:moveTo>
                  <a:pt x="0" y="764705"/>
                </a:moveTo>
                <a:lnTo>
                  <a:pt x="9144000" y="764705"/>
                </a:lnTo>
                <a:lnTo>
                  <a:pt x="9144000" y="0"/>
                </a:lnTo>
                <a:lnTo>
                  <a:pt x="0" y="0"/>
                </a:lnTo>
                <a:lnTo>
                  <a:pt x="0" y="764705"/>
                </a:lnTo>
                <a:close/>
              </a:path>
            </a:pathLst>
          </a:custGeom>
          <a:solidFill>
            <a:srgbClr val="1E7E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610982" y="6147309"/>
            <a:ext cx="1335786" cy="67458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8903" y="171986"/>
            <a:ext cx="810625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572" y="3145870"/>
            <a:ext cx="81208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13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10" y="637801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90" y="637801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7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24">
        <a:defRPr>
          <a:latin typeface="+mn-lt"/>
          <a:ea typeface="+mn-ea"/>
          <a:cs typeface="+mn-cs"/>
        </a:defRPr>
      </a:lvl2pPr>
      <a:lvl3pPr marL="913243">
        <a:defRPr>
          <a:latin typeface="+mn-lt"/>
          <a:ea typeface="+mn-ea"/>
          <a:cs typeface="+mn-cs"/>
        </a:defRPr>
      </a:lvl3pPr>
      <a:lvl4pPr marL="1369867">
        <a:defRPr>
          <a:latin typeface="+mn-lt"/>
          <a:ea typeface="+mn-ea"/>
          <a:cs typeface="+mn-cs"/>
        </a:defRPr>
      </a:lvl4pPr>
      <a:lvl5pPr marL="1826488">
        <a:defRPr>
          <a:latin typeface="+mn-lt"/>
          <a:ea typeface="+mn-ea"/>
          <a:cs typeface="+mn-cs"/>
        </a:defRPr>
      </a:lvl5pPr>
      <a:lvl6pPr marL="2283111">
        <a:defRPr>
          <a:latin typeface="+mn-lt"/>
          <a:ea typeface="+mn-ea"/>
          <a:cs typeface="+mn-cs"/>
        </a:defRPr>
      </a:lvl6pPr>
      <a:lvl7pPr marL="2739729">
        <a:defRPr>
          <a:latin typeface="+mn-lt"/>
          <a:ea typeface="+mn-ea"/>
          <a:cs typeface="+mn-cs"/>
        </a:defRPr>
      </a:lvl7pPr>
      <a:lvl8pPr marL="3196355">
        <a:defRPr>
          <a:latin typeface="+mn-lt"/>
          <a:ea typeface="+mn-ea"/>
          <a:cs typeface="+mn-cs"/>
        </a:defRPr>
      </a:lvl8pPr>
      <a:lvl9pPr marL="3652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24">
        <a:defRPr>
          <a:latin typeface="+mn-lt"/>
          <a:ea typeface="+mn-ea"/>
          <a:cs typeface="+mn-cs"/>
        </a:defRPr>
      </a:lvl2pPr>
      <a:lvl3pPr marL="913243">
        <a:defRPr>
          <a:latin typeface="+mn-lt"/>
          <a:ea typeface="+mn-ea"/>
          <a:cs typeface="+mn-cs"/>
        </a:defRPr>
      </a:lvl3pPr>
      <a:lvl4pPr marL="1369867">
        <a:defRPr>
          <a:latin typeface="+mn-lt"/>
          <a:ea typeface="+mn-ea"/>
          <a:cs typeface="+mn-cs"/>
        </a:defRPr>
      </a:lvl4pPr>
      <a:lvl5pPr marL="1826488">
        <a:defRPr>
          <a:latin typeface="+mn-lt"/>
          <a:ea typeface="+mn-ea"/>
          <a:cs typeface="+mn-cs"/>
        </a:defRPr>
      </a:lvl5pPr>
      <a:lvl6pPr marL="2283111">
        <a:defRPr>
          <a:latin typeface="+mn-lt"/>
          <a:ea typeface="+mn-ea"/>
          <a:cs typeface="+mn-cs"/>
        </a:defRPr>
      </a:lvl6pPr>
      <a:lvl7pPr marL="2739729">
        <a:defRPr>
          <a:latin typeface="+mn-lt"/>
          <a:ea typeface="+mn-ea"/>
          <a:cs typeface="+mn-cs"/>
        </a:defRPr>
      </a:lvl7pPr>
      <a:lvl8pPr marL="3196355">
        <a:defRPr>
          <a:latin typeface="+mn-lt"/>
          <a:ea typeface="+mn-ea"/>
          <a:cs typeface="+mn-cs"/>
        </a:defRPr>
      </a:lvl8pPr>
      <a:lvl9pPr marL="365297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85" y="236253"/>
            <a:ext cx="8627466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4179" y="3358179"/>
            <a:ext cx="74356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03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10" y="637800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90" y="637800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7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24">
        <a:defRPr>
          <a:latin typeface="+mn-lt"/>
          <a:ea typeface="+mn-ea"/>
          <a:cs typeface="+mn-cs"/>
        </a:defRPr>
      </a:lvl2pPr>
      <a:lvl3pPr marL="913243">
        <a:defRPr>
          <a:latin typeface="+mn-lt"/>
          <a:ea typeface="+mn-ea"/>
          <a:cs typeface="+mn-cs"/>
        </a:defRPr>
      </a:lvl3pPr>
      <a:lvl4pPr marL="1369867">
        <a:defRPr>
          <a:latin typeface="+mn-lt"/>
          <a:ea typeface="+mn-ea"/>
          <a:cs typeface="+mn-cs"/>
        </a:defRPr>
      </a:lvl4pPr>
      <a:lvl5pPr marL="1826488">
        <a:defRPr>
          <a:latin typeface="+mn-lt"/>
          <a:ea typeface="+mn-ea"/>
          <a:cs typeface="+mn-cs"/>
        </a:defRPr>
      </a:lvl5pPr>
      <a:lvl6pPr marL="2283111">
        <a:defRPr>
          <a:latin typeface="+mn-lt"/>
          <a:ea typeface="+mn-ea"/>
          <a:cs typeface="+mn-cs"/>
        </a:defRPr>
      </a:lvl6pPr>
      <a:lvl7pPr marL="2739729">
        <a:defRPr>
          <a:latin typeface="+mn-lt"/>
          <a:ea typeface="+mn-ea"/>
          <a:cs typeface="+mn-cs"/>
        </a:defRPr>
      </a:lvl7pPr>
      <a:lvl8pPr marL="3196355">
        <a:defRPr>
          <a:latin typeface="+mn-lt"/>
          <a:ea typeface="+mn-ea"/>
          <a:cs typeface="+mn-cs"/>
        </a:defRPr>
      </a:lvl8pPr>
      <a:lvl9pPr marL="3652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24">
        <a:defRPr>
          <a:latin typeface="+mn-lt"/>
          <a:ea typeface="+mn-ea"/>
          <a:cs typeface="+mn-cs"/>
        </a:defRPr>
      </a:lvl2pPr>
      <a:lvl3pPr marL="913243">
        <a:defRPr>
          <a:latin typeface="+mn-lt"/>
          <a:ea typeface="+mn-ea"/>
          <a:cs typeface="+mn-cs"/>
        </a:defRPr>
      </a:lvl3pPr>
      <a:lvl4pPr marL="1369867">
        <a:defRPr>
          <a:latin typeface="+mn-lt"/>
          <a:ea typeface="+mn-ea"/>
          <a:cs typeface="+mn-cs"/>
        </a:defRPr>
      </a:lvl4pPr>
      <a:lvl5pPr marL="1826488">
        <a:defRPr>
          <a:latin typeface="+mn-lt"/>
          <a:ea typeface="+mn-ea"/>
          <a:cs typeface="+mn-cs"/>
        </a:defRPr>
      </a:lvl5pPr>
      <a:lvl6pPr marL="2283111">
        <a:defRPr>
          <a:latin typeface="+mn-lt"/>
          <a:ea typeface="+mn-ea"/>
          <a:cs typeface="+mn-cs"/>
        </a:defRPr>
      </a:lvl6pPr>
      <a:lvl7pPr marL="2739729">
        <a:defRPr>
          <a:latin typeface="+mn-lt"/>
          <a:ea typeface="+mn-ea"/>
          <a:cs typeface="+mn-cs"/>
        </a:defRPr>
      </a:lvl7pPr>
      <a:lvl8pPr marL="3196355">
        <a:defRPr>
          <a:latin typeface="+mn-lt"/>
          <a:ea typeface="+mn-ea"/>
          <a:cs typeface="+mn-cs"/>
        </a:defRPr>
      </a:lvl8pPr>
      <a:lvl9pPr marL="3652972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9" y="383508"/>
            <a:ext cx="6629401" cy="1595967"/>
          </a:xfrm>
          <a:prstGeom prst="rect">
            <a:avLst/>
          </a:prstGeom>
        </p:spPr>
        <p:txBody>
          <a:bodyPr vert="horz" lIns="91324" tIns="45659" rIns="91324" bIns="456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9" y="2234371"/>
            <a:ext cx="6629401" cy="6319585"/>
          </a:xfrm>
          <a:prstGeom prst="rect">
            <a:avLst/>
          </a:prstGeom>
        </p:spPr>
        <p:txBody>
          <a:bodyPr vert="horz" lIns="91324" tIns="45659" rIns="91324" bIns="45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25" y="8875425"/>
            <a:ext cx="1718733" cy="509823"/>
          </a:xfrm>
          <a:prstGeom prst="rect">
            <a:avLst/>
          </a:prstGeom>
        </p:spPr>
        <p:txBody>
          <a:bodyPr vert="horz" lIns="91324" tIns="45659" rIns="91324" bIns="4565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60" y="8875425"/>
            <a:ext cx="2332567" cy="509823"/>
          </a:xfrm>
          <a:prstGeom prst="rect">
            <a:avLst/>
          </a:prstGeom>
        </p:spPr>
        <p:txBody>
          <a:bodyPr vert="horz" lIns="91324" tIns="45659" rIns="91324" bIns="4565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97" y="8875425"/>
            <a:ext cx="1718733" cy="509823"/>
          </a:xfrm>
          <a:prstGeom prst="rect">
            <a:avLst/>
          </a:prstGeom>
        </p:spPr>
        <p:txBody>
          <a:bodyPr vert="horz" lIns="91324" tIns="45659" rIns="91324" bIns="4565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0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32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67" indent="-342467" algn="l" defTabSz="9132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13" indent="-285387" algn="l" defTabSz="9132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56" indent="-228312" algn="l" defTabSz="9132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75" indent="-228312" algn="l" defTabSz="9132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00" indent="-228312" algn="l" defTabSz="9132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24" indent="-228312" algn="l" defTabSz="913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45" indent="-228312" algn="l" defTabSz="913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64" indent="-228312" algn="l" defTabSz="913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88" indent="-228312" algn="l" defTabSz="913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4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43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67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88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11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29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55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72" algn="l" defTabSz="913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937" y="348043"/>
            <a:ext cx="5668846" cy="1448441"/>
          </a:xfrm>
          <a:prstGeom prst="rect">
            <a:avLst/>
          </a:prstGeom>
        </p:spPr>
        <p:txBody>
          <a:bodyPr vert="horz" lIns="80175" tIns="40087" rIns="80175" bIns="400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37" y="2027828"/>
            <a:ext cx="5668846" cy="5735423"/>
          </a:xfrm>
          <a:prstGeom prst="rect">
            <a:avLst/>
          </a:prstGeom>
        </p:spPr>
        <p:txBody>
          <a:bodyPr vert="horz" lIns="80175" tIns="40087" rIns="80175" bIns="400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937" y="8054951"/>
            <a:ext cx="1469700" cy="462697"/>
          </a:xfrm>
          <a:prstGeom prst="rect">
            <a:avLst/>
          </a:prstGeom>
        </p:spPr>
        <p:txBody>
          <a:bodyPr vert="horz" lIns="80175" tIns="40087" rIns="80175" bIns="4008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746"/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1746"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2063" y="8054951"/>
            <a:ext cx="1994594" cy="462697"/>
          </a:xfrm>
          <a:prstGeom prst="rect">
            <a:avLst/>
          </a:prstGeom>
        </p:spPr>
        <p:txBody>
          <a:bodyPr vert="horz" lIns="80175" tIns="40087" rIns="80175" bIns="4008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746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14082" y="8054951"/>
            <a:ext cx="1469700" cy="462697"/>
          </a:xfrm>
          <a:prstGeom prst="rect">
            <a:avLst/>
          </a:prstGeom>
        </p:spPr>
        <p:txBody>
          <a:bodyPr vert="horz" lIns="80175" tIns="40087" rIns="80175" bIns="4008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746"/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801746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80174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655" indent="-300655" algn="l" defTabSz="80174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419" indent="-250546" algn="l" defTabSz="80174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182" indent="-200436" algn="l" defTabSz="80174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055" indent="-200436" algn="l" defTabSz="80174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928" indent="-200436" algn="l" defTabSz="80174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801" indent="-200436" algn="l" defTabSz="80174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674" indent="-200436" algn="l" defTabSz="80174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547" indent="-200436" algn="l" defTabSz="80174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20" indent="-200436" algn="l" defTabSz="80174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7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73" algn="l" defTabSz="8017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746" algn="l" defTabSz="8017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19" algn="l" defTabSz="8017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492" algn="l" defTabSz="8017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365" algn="l" defTabSz="8017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238" algn="l" defTabSz="8017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111" algn="l" defTabSz="8017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984" algn="l" defTabSz="8017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383488"/>
            <a:ext cx="497205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2234371"/>
            <a:ext cx="497205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8875397"/>
            <a:ext cx="128905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7557" y="8875397"/>
            <a:ext cx="1749425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9225" y="8875397"/>
            <a:ext cx="128905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1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383488"/>
            <a:ext cx="497205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2234371"/>
            <a:ext cx="497205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8875378"/>
            <a:ext cx="128905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7550" y="8875378"/>
            <a:ext cx="1749425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9225" y="8875378"/>
            <a:ext cx="128905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3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814" y="273757"/>
            <a:ext cx="57746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0814" y="1574021"/>
            <a:ext cx="57746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81534" y="6364463"/>
            <a:ext cx="20532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0816" y="6364463"/>
            <a:ext cx="14757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619740" y="6364463"/>
            <a:ext cx="14757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3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469" y="89552"/>
            <a:ext cx="8521065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3333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9403" y="1630951"/>
            <a:ext cx="750519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57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5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5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8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ecdc.europa.eu/en/publications/Publications/0909_TER_The_Bacterial_Challenge_Time_to_React.pdf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8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jpe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0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04.png"/><Relationship Id="rId5" Type="http://schemas.openxmlformats.org/officeDocument/2006/relationships/image" Target="../media/image6.png"/><Relationship Id="rId10" Type="http://schemas.openxmlformats.org/officeDocument/2006/relationships/image" Target="../media/image103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6.png"/><Relationship Id="rId2" Type="http://schemas.openxmlformats.org/officeDocument/2006/relationships/image" Target="../media/image106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4.png"/><Relationship Id="rId10" Type="http://schemas.openxmlformats.org/officeDocument/2006/relationships/image" Target="../media/image113.jpeg"/><Relationship Id="rId19" Type="http://schemas.openxmlformats.org/officeDocument/2006/relationships/image" Target="../media/image118.png"/><Relationship Id="rId4" Type="http://schemas.openxmlformats.org/officeDocument/2006/relationships/image" Target="../media/image8.png"/><Relationship Id="rId9" Type="http://schemas.openxmlformats.org/officeDocument/2006/relationships/image" Target="../media/image112.jpeg"/><Relationship Id="rId1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27.png"/><Relationship Id="rId4" Type="http://schemas.openxmlformats.org/officeDocument/2006/relationships/image" Target="../media/image12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31.jpeg"/><Relationship Id="rId7" Type="http://schemas.openxmlformats.org/officeDocument/2006/relationships/image" Target="../media/image6.pn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1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0.png"/><Relationship Id="rId7" Type="http://schemas.openxmlformats.org/officeDocument/2006/relationships/image" Target="../media/image141.jpe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10" Type="http://schemas.openxmlformats.org/officeDocument/2006/relationships/image" Target="../media/image145.jpe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0.png"/><Relationship Id="rId7" Type="http://schemas.openxmlformats.org/officeDocument/2006/relationships/image" Target="../media/image141.jpe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10" Type="http://schemas.openxmlformats.org/officeDocument/2006/relationships/image" Target="../media/image145.jpe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0.png"/><Relationship Id="rId7" Type="http://schemas.openxmlformats.org/officeDocument/2006/relationships/image" Target="../media/image141.jpe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10" Type="http://schemas.openxmlformats.org/officeDocument/2006/relationships/image" Target="../media/image145.jpe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14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0.jpeg"/><Relationship Id="rId4" Type="http://schemas.openxmlformats.org/officeDocument/2006/relationships/image" Target="../media/image14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3.jpeg"/><Relationship Id="rId4" Type="http://schemas.openxmlformats.org/officeDocument/2006/relationships/image" Target="../media/image15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6.jpeg"/><Relationship Id="rId4" Type="http://schemas.openxmlformats.org/officeDocument/2006/relationships/image" Target="../media/image15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7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2.xml"/></Relationships>
</file>

<file path=ppt/slides/_rels/slide7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21" Type="http://schemas.openxmlformats.org/officeDocument/2006/relationships/image" Target="../media/image182.png"/><Relationship Id="rId42" Type="http://schemas.openxmlformats.org/officeDocument/2006/relationships/image" Target="../media/image203.png"/><Relationship Id="rId47" Type="http://schemas.openxmlformats.org/officeDocument/2006/relationships/image" Target="../media/image208.png"/><Relationship Id="rId63" Type="http://schemas.openxmlformats.org/officeDocument/2006/relationships/image" Target="../media/image224.png"/><Relationship Id="rId68" Type="http://schemas.openxmlformats.org/officeDocument/2006/relationships/hyperlink" Target="http://www.searo.who.int/" TargetMode="External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6" Type="http://schemas.openxmlformats.org/officeDocument/2006/relationships/image" Target="../media/image177.png"/><Relationship Id="rId29" Type="http://schemas.openxmlformats.org/officeDocument/2006/relationships/image" Target="../media/image190.png"/><Relationship Id="rId11" Type="http://schemas.openxmlformats.org/officeDocument/2006/relationships/image" Target="../media/image172.png"/><Relationship Id="rId24" Type="http://schemas.openxmlformats.org/officeDocument/2006/relationships/image" Target="../media/image185.png"/><Relationship Id="rId32" Type="http://schemas.openxmlformats.org/officeDocument/2006/relationships/image" Target="../media/image193.png"/><Relationship Id="rId37" Type="http://schemas.openxmlformats.org/officeDocument/2006/relationships/image" Target="../media/image198.png"/><Relationship Id="rId40" Type="http://schemas.openxmlformats.org/officeDocument/2006/relationships/image" Target="../media/image201.png"/><Relationship Id="rId45" Type="http://schemas.openxmlformats.org/officeDocument/2006/relationships/image" Target="../media/image206.png"/><Relationship Id="rId53" Type="http://schemas.openxmlformats.org/officeDocument/2006/relationships/image" Target="../media/image214.png"/><Relationship Id="rId58" Type="http://schemas.openxmlformats.org/officeDocument/2006/relationships/image" Target="../media/image219.png"/><Relationship Id="rId66" Type="http://schemas.openxmlformats.org/officeDocument/2006/relationships/image" Target="../media/image227.png"/><Relationship Id="rId5" Type="http://schemas.openxmlformats.org/officeDocument/2006/relationships/image" Target="../media/image166.png"/><Relationship Id="rId61" Type="http://schemas.openxmlformats.org/officeDocument/2006/relationships/image" Target="../media/image222.png"/><Relationship Id="rId19" Type="http://schemas.openxmlformats.org/officeDocument/2006/relationships/image" Target="../media/image180.pn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Relationship Id="rId27" Type="http://schemas.openxmlformats.org/officeDocument/2006/relationships/image" Target="../media/image188.png"/><Relationship Id="rId30" Type="http://schemas.openxmlformats.org/officeDocument/2006/relationships/image" Target="../media/image191.png"/><Relationship Id="rId35" Type="http://schemas.openxmlformats.org/officeDocument/2006/relationships/image" Target="../media/image196.png"/><Relationship Id="rId43" Type="http://schemas.openxmlformats.org/officeDocument/2006/relationships/image" Target="../media/image204.png"/><Relationship Id="rId48" Type="http://schemas.openxmlformats.org/officeDocument/2006/relationships/image" Target="../media/image209.png"/><Relationship Id="rId56" Type="http://schemas.openxmlformats.org/officeDocument/2006/relationships/image" Target="../media/image217.png"/><Relationship Id="rId64" Type="http://schemas.openxmlformats.org/officeDocument/2006/relationships/image" Target="../media/image225.png"/><Relationship Id="rId69" Type="http://schemas.openxmlformats.org/officeDocument/2006/relationships/image" Target="../media/image228.png"/><Relationship Id="rId8" Type="http://schemas.openxmlformats.org/officeDocument/2006/relationships/image" Target="../media/image169.png"/><Relationship Id="rId51" Type="http://schemas.openxmlformats.org/officeDocument/2006/relationships/image" Target="../media/image212.png"/><Relationship Id="rId3" Type="http://schemas.openxmlformats.org/officeDocument/2006/relationships/image" Target="../media/image164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5" Type="http://schemas.openxmlformats.org/officeDocument/2006/relationships/image" Target="../media/image186.png"/><Relationship Id="rId33" Type="http://schemas.openxmlformats.org/officeDocument/2006/relationships/image" Target="../media/image194.png"/><Relationship Id="rId38" Type="http://schemas.openxmlformats.org/officeDocument/2006/relationships/image" Target="../media/image199.png"/><Relationship Id="rId46" Type="http://schemas.openxmlformats.org/officeDocument/2006/relationships/image" Target="../media/image207.png"/><Relationship Id="rId59" Type="http://schemas.openxmlformats.org/officeDocument/2006/relationships/image" Target="../media/image220.png"/><Relationship Id="rId67" Type="http://schemas.openxmlformats.org/officeDocument/2006/relationships/hyperlink" Target="mailto:cds@searo.who.int" TargetMode="External"/><Relationship Id="rId20" Type="http://schemas.openxmlformats.org/officeDocument/2006/relationships/image" Target="../media/image181.png"/><Relationship Id="rId41" Type="http://schemas.openxmlformats.org/officeDocument/2006/relationships/image" Target="../media/image202.png"/><Relationship Id="rId54" Type="http://schemas.openxmlformats.org/officeDocument/2006/relationships/image" Target="../media/image215.png"/><Relationship Id="rId62" Type="http://schemas.openxmlformats.org/officeDocument/2006/relationships/image" Target="../media/image223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67.png"/><Relationship Id="rId15" Type="http://schemas.openxmlformats.org/officeDocument/2006/relationships/image" Target="../media/image176.png"/><Relationship Id="rId23" Type="http://schemas.openxmlformats.org/officeDocument/2006/relationships/image" Target="../media/image184.png"/><Relationship Id="rId28" Type="http://schemas.openxmlformats.org/officeDocument/2006/relationships/image" Target="../media/image189.png"/><Relationship Id="rId36" Type="http://schemas.openxmlformats.org/officeDocument/2006/relationships/image" Target="../media/image197.png"/><Relationship Id="rId49" Type="http://schemas.openxmlformats.org/officeDocument/2006/relationships/image" Target="../media/image210.png"/><Relationship Id="rId57" Type="http://schemas.openxmlformats.org/officeDocument/2006/relationships/image" Target="../media/image218.png"/><Relationship Id="rId10" Type="http://schemas.openxmlformats.org/officeDocument/2006/relationships/image" Target="../media/image171.png"/><Relationship Id="rId31" Type="http://schemas.openxmlformats.org/officeDocument/2006/relationships/image" Target="../media/image192.png"/><Relationship Id="rId44" Type="http://schemas.openxmlformats.org/officeDocument/2006/relationships/image" Target="../media/image205.png"/><Relationship Id="rId52" Type="http://schemas.openxmlformats.org/officeDocument/2006/relationships/image" Target="../media/image213.png"/><Relationship Id="rId60" Type="http://schemas.openxmlformats.org/officeDocument/2006/relationships/image" Target="../media/image221.png"/><Relationship Id="rId65" Type="http://schemas.openxmlformats.org/officeDocument/2006/relationships/image" Target="../media/image226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9" Type="http://schemas.openxmlformats.org/officeDocument/2006/relationships/image" Target="../media/image200.png"/><Relationship Id="rId34" Type="http://schemas.openxmlformats.org/officeDocument/2006/relationships/image" Target="../media/image195.png"/><Relationship Id="rId50" Type="http://schemas.openxmlformats.org/officeDocument/2006/relationships/image" Target="../media/image211.png"/><Relationship Id="rId55" Type="http://schemas.openxmlformats.org/officeDocument/2006/relationships/image" Target="../media/image2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76200"/>
            <a:ext cx="7772400" cy="1470025"/>
          </a:xfrm>
        </p:spPr>
        <p:txBody>
          <a:bodyPr/>
          <a:lstStyle/>
          <a:p>
            <a:r>
              <a:rPr lang="en-US" dirty="0" smtClean="0"/>
              <a:t>Antimicrobial Resistance (AMR)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791200"/>
            <a:ext cx="6400800" cy="914400"/>
          </a:xfrm>
        </p:spPr>
        <p:txBody>
          <a:bodyPr/>
          <a:lstStyle/>
          <a:p>
            <a:r>
              <a:rPr lang="en-US" dirty="0" smtClean="0"/>
              <a:t>Tjandra Yoga Aditama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6280" y="1371600"/>
            <a:ext cx="5252720" cy="371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3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59558" y="368324"/>
            <a:ext cx="7346242" cy="1410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520"/>
              </a:lnSpc>
            </a:pPr>
            <a:r>
              <a:rPr lang="en-CA" sz="4804" dirty="0" smtClean="0">
                <a:solidFill>
                  <a:srgbClr val="F4F4F4"/>
                </a:solidFill>
                <a:latin typeface="Times New Roman"/>
                <a:cs typeface="Times New Roman"/>
              </a:rPr>
              <a:t>Why is AMR a Global Health</a:t>
            </a:r>
          </a:p>
          <a:p>
            <a:pPr defTabSz="914400">
              <a:lnSpc>
                <a:spcPts val="5520"/>
              </a:lnSpc>
            </a:pPr>
            <a:endParaRPr lang="en-CA" sz="48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05225" y="1104922"/>
            <a:ext cx="2361224" cy="1410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520"/>
              </a:lnSpc>
            </a:pPr>
            <a:r>
              <a:rPr lang="en-CA" sz="4807" smtClean="0">
                <a:solidFill>
                  <a:srgbClr val="F4F4F4"/>
                </a:solidFill>
                <a:latin typeface="Times New Roman"/>
                <a:cs typeface="Times New Roman"/>
              </a:rPr>
              <a:t>Concern?</a:t>
            </a:r>
          </a:p>
          <a:p>
            <a:pPr defTabSz="914400">
              <a:lnSpc>
                <a:spcPts val="5520"/>
              </a:lnSpc>
            </a:pPr>
            <a:endParaRPr lang="en-CA" sz="4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3927" y="2057400"/>
            <a:ext cx="4900380" cy="19620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100"/>
              </a:lnSpc>
            </a:pPr>
            <a:r>
              <a:rPr lang="en-CA" sz="2779" smtClean="0">
                <a:solidFill>
                  <a:srgbClr val="6C6C6C"/>
                </a:solidFill>
                <a:latin typeface="Arial"/>
                <a:cs typeface="Arial"/>
              </a:rPr>
              <a:t>The rate at which microbes are</a:t>
            </a:r>
            <a:r>
              <a:rPr lang="en-CA" sz="27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9" smtClean="0">
                <a:solidFill>
                  <a:srgbClr val="000000"/>
                </a:solidFill>
                <a:latin typeface="Times New Roman"/>
              </a:rPr>
            </a:br>
            <a:r>
              <a:rPr lang="en-CA" sz="2779" smtClean="0">
                <a:solidFill>
                  <a:srgbClr val="6C6C6C"/>
                </a:solidFill>
                <a:latin typeface="Arial"/>
                <a:cs typeface="Arial"/>
              </a:rPr>
              <a:t>acquiring resistance is</a:t>
            </a:r>
          </a:p>
          <a:p>
            <a:pPr defTabSz="914400">
              <a:lnSpc>
                <a:spcPts val="510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3925" y="3543299"/>
            <a:ext cx="419749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160"/>
              </a:lnSpc>
            </a:pPr>
            <a:r>
              <a:rPr lang="en-CA" sz="2777" smtClean="0">
                <a:solidFill>
                  <a:srgbClr val="6C6C6C"/>
                </a:solidFill>
                <a:latin typeface="Arial"/>
                <a:cs typeface="Arial"/>
              </a:rPr>
              <a:t>GREATER than the rate at</a:t>
            </a:r>
          </a:p>
          <a:p>
            <a:pPr defTabSz="914400">
              <a:lnSpc>
                <a:spcPts val="316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3936" y="4000500"/>
            <a:ext cx="4776949" cy="19236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000"/>
              </a:lnSpc>
            </a:pPr>
            <a:r>
              <a:rPr lang="en-CA" sz="2777" smtClean="0">
                <a:solidFill>
                  <a:srgbClr val="6C6C6C"/>
                </a:solidFill>
                <a:latin typeface="Arial"/>
                <a:cs typeface="Arial"/>
              </a:rPr>
              <a:t>which antimicrobials are being</a:t>
            </a:r>
            <a:r>
              <a:rPr lang="en-CA" sz="277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7" smtClean="0">
                <a:solidFill>
                  <a:srgbClr val="000000"/>
                </a:solidFill>
                <a:latin typeface="Times New Roman"/>
              </a:rPr>
            </a:br>
            <a:r>
              <a:rPr lang="en-CA" sz="2777" smtClean="0">
                <a:solidFill>
                  <a:srgbClr val="6C6C6C"/>
                </a:solidFill>
                <a:latin typeface="Arial"/>
                <a:cs typeface="Arial"/>
              </a:rPr>
              <a:t>discovered</a:t>
            </a:r>
          </a:p>
          <a:p>
            <a:pPr defTabSz="914400">
              <a:lnSpc>
                <a:spcPts val="500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46475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748466" y="345780"/>
            <a:ext cx="5821465" cy="10259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981"/>
              </a:lnSpc>
            </a:pPr>
            <a:r>
              <a:rPr lang="en-CA" sz="3500" b="1" dirty="0">
                <a:solidFill>
                  <a:srgbClr val="FF0000"/>
                </a:solidFill>
                <a:latin typeface="Arial Bold"/>
                <a:cs typeface="Arial Bold"/>
              </a:rPr>
              <a:t>What is at stake with AMR?</a:t>
            </a:r>
          </a:p>
          <a:p>
            <a:pPr defTabSz="801668">
              <a:lnSpc>
                <a:spcPts val="3981"/>
              </a:lnSpc>
            </a:pPr>
            <a:endParaRPr lang="en-CA" sz="35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057" y="1267866"/>
            <a:ext cx="371088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227"/>
              </a:lnSpc>
            </a:pPr>
            <a:r>
              <a:rPr lang="en-CA" sz="2800">
                <a:solidFill>
                  <a:srgbClr val="1E7EB8"/>
                </a:solidFill>
                <a:latin typeface="Arial Unicode MS"/>
                <a:cs typeface="Arial Unicode MS"/>
              </a:rPr>
              <a:t> 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Worldwide, common</a:t>
            </a:r>
          </a:p>
          <a:p>
            <a:pPr defTabSz="801668">
              <a:lnSpc>
                <a:spcPts val="322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4713" y="1705877"/>
            <a:ext cx="3180358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332"/>
              </a:lnSpc>
            </a:pP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infections becoming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more resistant to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antimicrobials</a:t>
            </a:r>
          </a:p>
          <a:p>
            <a:pPr defTabSz="801668">
              <a:lnSpc>
                <a:spcPts val="3332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8492" y="3123597"/>
            <a:ext cx="3315395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025"/>
              </a:lnSpc>
            </a:pPr>
            <a:r>
              <a:rPr lang="en-CA" sz="2600">
                <a:solidFill>
                  <a:srgbClr val="1E7EB8"/>
                </a:solidFill>
                <a:latin typeface="Arial"/>
                <a:cs typeface="Arial"/>
              </a:rPr>
              <a:t>-</a:t>
            </a: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 Blood, urinary tract,</a:t>
            </a:r>
            <a:r>
              <a:rPr lang="en-CA" sz="2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0">
                <a:solidFill>
                  <a:srgbClr val="000000"/>
                </a:solidFill>
                <a:latin typeface="Times New Roman"/>
              </a:rPr>
            </a:b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pneumonia, sexually</a:t>
            </a:r>
            <a:r>
              <a:rPr lang="en-CA" sz="2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0">
                <a:solidFill>
                  <a:srgbClr val="000000"/>
                </a:solidFill>
                <a:latin typeface="Times New Roman"/>
              </a:rPr>
            </a:b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transmitted, skin, TB ..</a:t>
            </a:r>
          </a:p>
          <a:p>
            <a:pPr defTabSz="801668">
              <a:lnSpc>
                <a:spcPts val="3025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086" y="4668114"/>
            <a:ext cx="4297651" cy="17440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376"/>
              </a:lnSpc>
            </a:pPr>
            <a:r>
              <a:rPr lang="en-CA" sz="2800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Children, women &amp; men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at higher-risk for severe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illness or death</a:t>
            </a:r>
          </a:p>
          <a:p>
            <a:pPr defTabSz="801668">
              <a:lnSpc>
                <a:spcPts val="3376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1274" y="6385485"/>
            <a:ext cx="107402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964"/>
              </a:lnSpc>
            </a:pPr>
            <a:r>
              <a:rPr lang="en-CA" sz="1500" b="1">
                <a:solidFill>
                  <a:srgbClr val="71BAE8"/>
                </a:solidFill>
                <a:latin typeface="Arial Bold"/>
                <a:cs typeface="Arial Bold"/>
              </a:rPr>
              <a:t>2</a:t>
            </a:r>
          </a:p>
          <a:p>
            <a:pPr defTabSz="801668">
              <a:lnSpc>
                <a:spcPts val="1964"/>
              </a:lnSpc>
            </a:pPr>
            <a:endParaRPr lang="en-CA" sz="1500" b="1">
              <a:solidFill>
                <a:srgbClr val="71BAE8"/>
              </a:solidFill>
              <a:latin typeface="Arial Bold"/>
              <a:cs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3311" y="6373969"/>
            <a:ext cx="4167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612"/>
              </a:lnSpc>
            </a:pPr>
            <a:r>
              <a:rPr lang="en-CA" sz="1400" b="1">
                <a:solidFill>
                  <a:srgbClr val="FFFFFF"/>
                </a:solidFill>
                <a:latin typeface="Arial Narrow Bold"/>
                <a:cs typeface="Arial Narrow Bold"/>
              </a:rPr>
              <a:t>|</a:t>
            </a:r>
          </a:p>
          <a:p>
            <a:pPr defTabSz="801668">
              <a:lnSpc>
                <a:spcPts val="1612"/>
              </a:lnSpc>
            </a:pPr>
            <a:endParaRPr lang="en-CA" sz="1400" b="1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3089" y="6397021"/>
            <a:ext cx="38472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460"/>
              </a:lnSpc>
            </a:pPr>
            <a:r>
              <a:rPr lang="en-CA" sz="1300" b="1">
                <a:solidFill>
                  <a:srgbClr val="FFFFFF"/>
                </a:solidFill>
                <a:latin typeface="Arial Narrow Bold"/>
                <a:cs typeface="Arial Narrow Bold"/>
              </a:rPr>
              <a:t>|</a:t>
            </a:r>
          </a:p>
          <a:p>
            <a:pPr defTabSz="801668">
              <a:lnSpc>
                <a:spcPts val="1460"/>
              </a:lnSpc>
            </a:pPr>
            <a:endParaRPr lang="en-CA" sz="1300" b="1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1709" y="6420072"/>
            <a:ext cx="883255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460"/>
              </a:lnSpc>
            </a:pPr>
            <a:r>
              <a:rPr lang="en-CA" sz="1300">
                <a:solidFill>
                  <a:srgbClr val="95CCED"/>
                </a:solidFill>
                <a:latin typeface="Arial Narrow"/>
                <a:cs typeface="Arial Narrow"/>
              </a:rPr>
              <a:t>February 2016</a:t>
            </a:r>
          </a:p>
          <a:p>
            <a:pPr defTabSz="801668">
              <a:lnSpc>
                <a:spcPts val="1460"/>
              </a:lnSpc>
            </a:pPr>
            <a:endParaRPr lang="en-CA" sz="1300">
              <a:solidFill>
                <a:srgbClr val="95CCE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972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60400"/>
            <a:ext cx="9278374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115"/>
              </a:lnSpc>
            </a:pPr>
            <a:r>
              <a:rPr lang="en-CA" sz="4000" dirty="0" smtClean="0">
                <a:solidFill>
                  <a:srgbClr val="D66127"/>
                </a:solidFill>
                <a:latin typeface="Arial"/>
                <a:cs typeface="Arial"/>
              </a:rPr>
              <a:t>Trends in development of new antibiotics</a:t>
            </a:r>
          </a:p>
          <a:p>
            <a:pPr defTabSz="914400">
              <a:lnSpc>
                <a:spcPts val="5115"/>
              </a:lnSpc>
            </a:pPr>
            <a:endParaRPr lang="en-CA" sz="443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3077" y="6553246"/>
            <a:ext cx="303929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2070"/>
              </a:lnSpc>
            </a:pPr>
            <a:r>
              <a:rPr lang="en-CA" sz="1802" smtClean="0">
                <a:solidFill>
                  <a:srgbClr val="000000"/>
                </a:solidFill>
                <a:latin typeface="Arial"/>
                <a:cs typeface="Arial"/>
              </a:rPr>
              <a:t>Laxminarayan, </a:t>
            </a:r>
            <a:r>
              <a:rPr lang="en-CA" sz="1802" smtClean="0">
                <a:solidFill>
                  <a:srgbClr val="000000"/>
                </a:solidFill>
                <a:latin typeface="Arial Italic"/>
                <a:cs typeface="Arial Italic"/>
              </a:rPr>
              <a:t>Science</a:t>
            </a:r>
            <a:r>
              <a:rPr lang="en-CA" sz="1802" smtClean="0">
                <a:solidFill>
                  <a:srgbClr val="000000"/>
                </a:solidFill>
                <a:latin typeface="Arial"/>
                <a:cs typeface="Arial"/>
              </a:rPr>
              <a:t>, 2014</a:t>
            </a:r>
          </a:p>
          <a:p>
            <a:pPr defTabSz="914400"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6113" y="836743"/>
            <a:ext cx="2950291" cy="235332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33" y="3965115"/>
            <a:ext cx="4991100" cy="1462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defTabSz="914400">
              <a:lnSpc>
                <a:spcPct val="99200"/>
              </a:lnSpc>
            </a:pPr>
            <a:r>
              <a:rPr sz="2400" dirty="0">
                <a:solidFill>
                  <a:srgbClr val="AE272E"/>
                </a:solidFill>
                <a:latin typeface="Arial"/>
                <a:cs typeface="Arial"/>
              </a:rPr>
              <a:t>“The infrastructure </a:t>
            </a:r>
            <a:r>
              <a:rPr sz="2400" spc="-5" dirty="0">
                <a:solidFill>
                  <a:srgbClr val="AE272E"/>
                </a:solidFill>
                <a:latin typeface="Arial"/>
                <a:cs typeface="Arial"/>
              </a:rPr>
              <a:t>of antibiotic  discovery both in academia and in  industry is </a:t>
            </a:r>
            <a:r>
              <a:rPr sz="2400" dirty="0">
                <a:solidFill>
                  <a:srgbClr val="AE272E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AE272E"/>
                </a:solidFill>
                <a:latin typeface="Arial"/>
                <a:cs typeface="Arial"/>
              </a:rPr>
              <a:t>a dangerously low level  and needs </a:t>
            </a:r>
            <a:r>
              <a:rPr sz="2400" dirty="0">
                <a:solidFill>
                  <a:srgbClr val="AE272E"/>
                </a:solidFill>
                <a:latin typeface="Arial"/>
                <a:cs typeface="Arial"/>
              </a:rPr>
              <a:t>to be</a:t>
            </a:r>
            <a:r>
              <a:rPr sz="2400" spc="-25" dirty="0">
                <a:solidFill>
                  <a:srgbClr val="AE272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AE272E"/>
                </a:solidFill>
                <a:latin typeface="Arial"/>
                <a:cs typeface="Arial"/>
              </a:rPr>
              <a:t>rebuilt”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300" y="548644"/>
            <a:ext cx="4235831" cy="185741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352665" y="152400"/>
            <a:ext cx="5950412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2200"/>
              </a:lnSpc>
              <a:tabLst>
                <a:tab pos="241300" algn="l"/>
              </a:tabLst>
            </a:pPr>
            <a:r>
              <a:rPr lang="en-CA" sz="1802" smtClean="0">
                <a:solidFill>
                  <a:srgbClr val="D66127"/>
                </a:solidFill>
                <a:latin typeface="Century"/>
                <a:cs typeface="Century"/>
              </a:rPr>
              <a:t>Number of additional deaths per year in the USA under</a:t>
            </a:r>
            <a:r>
              <a:rPr lang="en-CA" sz="1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2" smtClean="0">
                <a:solidFill>
                  <a:srgbClr val="000000"/>
                </a:solidFill>
                <a:latin typeface="Times New Roman"/>
              </a:rPr>
            </a:br>
            <a:r>
              <a:rPr lang="en-CA" sz="1802" smtClean="0">
                <a:solidFill>
                  <a:srgbClr val="D66127"/>
                </a:solidFill>
                <a:latin typeface="Century"/>
                <a:cs typeface="Century"/>
              </a:rPr>
              <a:t>	a 30% decreased efficacy of antibiotic prophylaxis</a:t>
            </a:r>
          </a:p>
          <a:p>
            <a:pPr defTabSz="914400">
              <a:lnSpc>
                <a:spcPts val="220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19147" y="6489737"/>
            <a:ext cx="335700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2070"/>
              </a:lnSpc>
            </a:pPr>
            <a:r>
              <a:rPr lang="en-CA" sz="1802" smtClean="0">
                <a:solidFill>
                  <a:srgbClr val="000000"/>
                </a:solidFill>
                <a:cs typeface="Calibri"/>
              </a:rPr>
              <a:t>Teillant et al, </a:t>
            </a:r>
            <a:r>
              <a:rPr lang="en-CA" sz="1802" smtClean="0">
                <a:solidFill>
                  <a:srgbClr val="000000"/>
                </a:solidFill>
                <a:latin typeface="Calibri Italic"/>
                <a:cs typeface="Calibri Italic"/>
              </a:rPr>
              <a:t>Lancet Infect Dis</a:t>
            </a:r>
            <a:r>
              <a:rPr lang="en-CA" sz="1802" smtClean="0">
                <a:solidFill>
                  <a:srgbClr val="000000"/>
                </a:solidFill>
                <a:cs typeface="Calibri"/>
              </a:rPr>
              <a:t>, 2015</a:t>
            </a:r>
          </a:p>
          <a:p>
            <a:pPr defTabSz="914400"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46475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638972" y="345780"/>
            <a:ext cx="3994683" cy="10259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981"/>
              </a:lnSpc>
            </a:pPr>
            <a:r>
              <a:rPr lang="en-CA" sz="3500" b="1" dirty="0">
                <a:solidFill>
                  <a:srgbClr val="FF0000"/>
                </a:solidFill>
                <a:latin typeface="Arial Bold"/>
                <a:cs typeface="Arial Bold"/>
              </a:rPr>
              <a:t>Huge overall costs</a:t>
            </a:r>
          </a:p>
          <a:p>
            <a:pPr defTabSz="801668">
              <a:lnSpc>
                <a:spcPts val="3981"/>
              </a:lnSpc>
            </a:pPr>
            <a:endParaRPr lang="en-CA" sz="35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7196" y="1244812"/>
            <a:ext cx="3703578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420"/>
              </a:lnSpc>
              <a:tabLst>
                <a:tab pos="334028" algn="l"/>
              </a:tabLst>
            </a:pPr>
            <a:r>
              <a:rPr lang="en-CA" sz="2700" spc="-9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700" spc="-9">
                <a:solidFill>
                  <a:srgbClr val="000066"/>
                </a:solidFill>
                <a:latin typeface="Arial"/>
                <a:cs typeface="Arial"/>
              </a:rPr>
              <a:t> Estimated yearly US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700">
                <a:solidFill>
                  <a:srgbClr val="000066"/>
                </a:solidFill>
                <a:latin typeface="Arial"/>
                <a:cs typeface="Arial"/>
              </a:rPr>
              <a:t>	costs </a:t>
            </a:r>
            <a:r>
              <a:rPr lang="en-CA" sz="2700" b="1">
                <a:solidFill>
                  <a:srgbClr val="000066"/>
                </a:solidFill>
                <a:latin typeface="Arial Bold"/>
                <a:cs typeface="Arial Bold"/>
              </a:rPr>
              <a:t>today</a:t>
            </a:r>
            <a:r>
              <a:rPr lang="en-CA" sz="2700">
                <a:solidFill>
                  <a:srgbClr val="000066"/>
                </a:solidFill>
                <a:latin typeface="Arial"/>
                <a:cs typeface="Arial"/>
              </a:rPr>
              <a:t> (by CDC)</a:t>
            </a:r>
          </a:p>
          <a:p>
            <a:pPr defTabSz="801668">
              <a:lnSpc>
                <a:spcPts val="3424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16750" y="2236106"/>
            <a:ext cx="3507370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2981"/>
              </a:lnSpc>
            </a:pPr>
            <a:r>
              <a:rPr lang="en-CA" sz="2600">
                <a:solidFill>
                  <a:srgbClr val="1E7EB8"/>
                </a:solidFill>
                <a:latin typeface="Arial"/>
                <a:cs typeface="Arial"/>
              </a:rPr>
              <a:t>-</a:t>
            </a: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 Direct up to $20 billion</a:t>
            </a:r>
          </a:p>
          <a:p>
            <a:pPr defTabSz="801668">
              <a:lnSpc>
                <a:spcPts val="2971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6780" y="2720209"/>
            <a:ext cx="2786019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2981"/>
              </a:lnSpc>
            </a:pPr>
            <a:r>
              <a:rPr lang="en-CA" sz="2600">
                <a:solidFill>
                  <a:srgbClr val="1E7EB8"/>
                </a:solidFill>
                <a:latin typeface="Arial"/>
                <a:cs typeface="Arial"/>
              </a:rPr>
              <a:t>-</a:t>
            </a: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 Indirect up to $35</a:t>
            </a:r>
          </a:p>
          <a:p>
            <a:pPr defTabSz="801668">
              <a:lnSpc>
                <a:spcPts val="2971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9107" y="3112057"/>
            <a:ext cx="852798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2981"/>
              </a:lnSpc>
            </a:pP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billion</a:t>
            </a:r>
          </a:p>
          <a:p>
            <a:pPr defTabSz="801668">
              <a:lnSpc>
                <a:spcPts val="2971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7208" y="3872754"/>
            <a:ext cx="2503762" cy="12824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332"/>
              </a:lnSpc>
              <a:tabLst>
                <a:tab pos="334028" algn="l"/>
              </a:tabLst>
            </a:pPr>
            <a:r>
              <a:rPr lang="en-CA" sz="2700" spc="-9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700" b="1" spc="-9">
                <a:solidFill>
                  <a:srgbClr val="000066"/>
                </a:solidFill>
                <a:latin typeface="Arial Bold"/>
                <a:cs typeface="Arial Bold"/>
              </a:rPr>
              <a:t> By 2050</a:t>
            </a:r>
            <a:r>
              <a:rPr lang="en-CA" sz="2700" spc="-9">
                <a:solidFill>
                  <a:srgbClr val="000066"/>
                </a:solidFill>
                <a:latin typeface="Arial"/>
                <a:cs typeface="Arial"/>
              </a:rPr>
              <a:t>, one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700">
                <a:solidFill>
                  <a:srgbClr val="000066"/>
                </a:solidFill>
                <a:latin typeface="Arial"/>
                <a:cs typeface="Arial"/>
              </a:rPr>
              <a:t>	projection</a:t>
            </a:r>
          </a:p>
          <a:p>
            <a:pPr defTabSz="801668">
              <a:lnSpc>
                <a:spcPts val="3354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6749" y="4760322"/>
            <a:ext cx="3340658" cy="14234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683"/>
              </a:lnSpc>
            </a:pPr>
            <a:r>
              <a:rPr lang="en-CA" sz="2600">
                <a:solidFill>
                  <a:srgbClr val="1E7EB8"/>
                </a:solidFill>
                <a:latin typeface="Arial"/>
                <a:cs typeface="Arial"/>
              </a:rPr>
              <a:t>-</a:t>
            </a: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 Cumulative loss of</a:t>
            </a:r>
            <a:r>
              <a:rPr lang="en-CA" sz="2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0">
                <a:solidFill>
                  <a:srgbClr val="000000"/>
                </a:solidFill>
                <a:latin typeface="Times New Roman"/>
              </a:rPr>
            </a:b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2% - 3.5% global GDP</a:t>
            </a:r>
          </a:p>
          <a:p>
            <a:pPr defTabSz="801668">
              <a:lnSpc>
                <a:spcPts val="3687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1287" y="6397017"/>
            <a:ext cx="133786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754"/>
              </a:lnSpc>
              <a:tabLst>
                <a:tab pos="411968" algn="l"/>
              </a:tabLst>
            </a:pPr>
            <a:r>
              <a:rPr lang="en-CA" sz="1500" b="1">
                <a:solidFill>
                  <a:srgbClr val="71BAE8"/>
                </a:solidFill>
                <a:latin typeface="Arial Bold"/>
                <a:cs typeface="Arial Bold"/>
              </a:rPr>
              <a:t>5</a:t>
            </a:r>
            <a:r>
              <a:rPr lang="en-CA" sz="1400" b="1">
                <a:solidFill>
                  <a:srgbClr val="FFFFFF"/>
                </a:solidFill>
                <a:latin typeface="Arial Narrow Bold"/>
                <a:cs typeface="Arial Narrow Bold"/>
              </a:rPr>
              <a:t>|</a:t>
            </a:r>
            <a:r>
              <a:rPr lang="en-CA" sz="1300" b="1">
                <a:solidFill>
                  <a:srgbClr val="FFFFFF"/>
                </a:solidFill>
                <a:latin typeface="Arial Narrow Bold"/>
                <a:cs typeface="Arial Narrow Bold"/>
              </a:rPr>
              <a:t>	|</a:t>
            </a:r>
            <a:r>
              <a:rPr lang="en-CA" sz="1300">
                <a:solidFill>
                  <a:srgbClr val="95CCED"/>
                </a:solidFill>
                <a:latin typeface="Arial Narrow"/>
                <a:cs typeface="Arial Narrow"/>
              </a:rPr>
              <a:t>February 2016</a:t>
            </a:r>
          </a:p>
          <a:p>
            <a:pPr defTabSz="801668">
              <a:lnSpc>
                <a:spcPts val="1761"/>
              </a:lnSpc>
            </a:pPr>
            <a:endParaRPr lang="en-CA" sz="13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10967" y="1118027"/>
            <a:ext cx="4152419" cy="22570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4384"/>
              </a:lnSpc>
            </a:pPr>
            <a:r>
              <a:rPr lang="en-CA" sz="2400" b="1">
                <a:solidFill>
                  <a:srgbClr val="000066"/>
                </a:solidFill>
                <a:latin typeface="Arial Bold"/>
                <a:cs typeface="Arial Bold"/>
              </a:rPr>
              <a:t>Treatment costs go up when</a:t>
            </a:r>
            <a:r>
              <a:rPr lang="en-CA" sz="2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 b="1">
                <a:solidFill>
                  <a:srgbClr val="000066"/>
                </a:solidFill>
                <a:latin typeface="Arial Bold"/>
                <a:cs typeface="Arial Bold"/>
              </a:rPr>
              <a:t>1</a:t>
            </a:r>
            <a:r>
              <a:rPr lang="en-CA" sz="1700" b="1">
                <a:solidFill>
                  <a:srgbClr val="000066"/>
                </a:solidFill>
                <a:latin typeface="Arial Bold"/>
                <a:cs typeface="Arial Bold"/>
              </a:rPr>
              <a:t>st</a:t>
            </a:r>
            <a:r>
              <a:rPr lang="en-CA" sz="2400" b="1">
                <a:solidFill>
                  <a:srgbClr val="000066"/>
                </a:solidFill>
                <a:latin typeface="Arial Bold"/>
                <a:cs typeface="Arial Bold"/>
              </a:rPr>
              <a:t> line antimicrobials can’t</a:t>
            </a:r>
            <a:r>
              <a:rPr lang="en-CA" sz="2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 b="1">
                <a:solidFill>
                  <a:srgbClr val="000066"/>
                </a:solidFill>
                <a:latin typeface="Arial Bold"/>
                <a:cs typeface="Arial Bold"/>
              </a:rPr>
              <a:t>be used</a:t>
            </a:r>
          </a:p>
          <a:p>
            <a:pPr defTabSz="801668">
              <a:lnSpc>
                <a:spcPts val="4441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76295" y="685800"/>
            <a:ext cx="8295541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850"/>
              </a:lnSpc>
            </a:pPr>
            <a:r>
              <a:rPr lang="en-CA" sz="3379" smtClean="0">
                <a:solidFill>
                  <a:srgbClr val="D66127"/>
                </a:solidFill>
                <a:latin typeface="Arial"/>
                <a:cs typeface="Arial"/>
              </a:rPr>
              <a:t>Loss of first line drugs increases drug costs</a:t>
            </a:r>
          </a:p>
          <a:p>
            <a:pPr defTabSz="914400">
              <a:lnSpc>
                <a:spcPts val="3850"/>
              </a:lnSpc>
            </a:pPr>
            <a:endParaRPr lang="en-CA" sz="337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19450" y="5689638"/>
            <a:ext cx="541173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090"/>
              </a:lnSpc>
            </a:pPr>
            <a:r>
              <a:rPr lang="en-CA" sz="975" smtClean="0">
                <a:solidFill>
                  <a:srgbClr val="000000"/>
                </a:solidFill>
                <a:cs typeface="Calibri"/>
              </a:rPr>
              <a:t>Source: WHO Policy Perspective 2005,  adapted from WHO Model Formulary, WHO Clinical Guidelines and</a:t>
            </a:r>
          </a:p>
          <a:p>
            <a:pPr defTabSz="914400">
              <a:lnSpc>
                <a:spcPts val="1090"/>
              </a:lnSpc>
            </a:pPr>
            <a:endParaRPr lang="en-CA" sz="97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19473" y="5842041"/>
            <a:ext cx="5783635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090"/>
              </a:lnSpc>
            </a:pPr>
            <a:r>
              <a:rPr lang="en-CA" sz="975" smtClean="0">
                <a:solidFill>
                  <a:srgbClr val="000000"/>
                </a:solidFill>
                <a:cs typeface="Calibri"/>
              </a:rPr>
              <a:t>Management Sciences for Health’s 2004 International Drug Price Indicator Guide (slide courtesy: David Heymann)</a:t>
            </a:r>
          </a:p>
          <a:p>
            <a:pPr defTabSz="914400">
              <a:lnSpc>
                <a:spcPts val="1090"/>
              </a:lnSpc>
            </a:pPr>
            <a:endParaRPr lang="en-CA" sz="97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19135" y="393701"/>
            <a:ext cx="10397077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2400"/>
              </a:lnSpc>
              <a:tabLst>
                <a:tab pos="3048000" algn="l"/>
              </a:tabLst>
            </a:pPr>
            <a:r>
              <a:rPr lang="en-CA" sz="2027" smtClean="0">
                <a:solidFill>
                  <a:srgbClr val="D66127"/>
                </a:solidFill>
                <a:latin typeface="Century"/>
                <a:cs typeface="Century"/>
              </a:rPr>
              <a:t>Percentage of </a:t>
            </a:r>
            <a:r>
              <a:rPr lang="en-CA" sz="2027" smtClean="0">
                <a:solidFill>
                  <a:srgbClr val="D66127"/>
                </a:solidFill>
                <a:latin typeface="Century Schoolbook Italic"/>
                <a:cs typeface="Century Schoolbook Italic"/>
              </a:rPr>
              <a:t>Staphylococcus aureus </a:t>
            </a:r>
            <a:r>
              <a:rPr lang="en-CA" sz="2027" smtClean="0">
                <a:solidFill>
                  <a:srgbClr val="D66127"/>
                </a:solidFill>
                <a:latin typeface="Century"/>
                <a:cs typeface="Century"/>
              </a:rPr>
              <a:t>isolates that are methicillin resistant (MRSA), by</a:t>
            </a:r>
            <a:r>
              <a:rPr lang="en-CA" sz="202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27" smtClean="0">
                <a:solidFill>
                  <a:srgbClr val="000000"/>
                </a:solidFill>
                <a:latin typeface="Times New Roman"/>
              </a:rPr>
            </a:br>
            <a:r>
              <a:rPr lang="en-CA" sz="2027" smtClean="0">
                <a:solidFill>
                  <a:srgbClr val="D66127"/>
                </a:solidFill>
                <a:latin typeface="Century"/>
                <a:cs typeface="Century"/>
              </a:rPr>
              <a:t>	country (most recent year, 2011-14)</a:t>
            </a:r>
          </a:p>
          <a:p>
            <a:pPr defTabSz="914400">
              <a:lnSpc>
                <a:spcPts val="24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8146" y="6032538"/>
            <a:ext cx="3018455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090"/>
              </a:lnSpc>
            </a:pPr>
            <a:r>
              <a:rPr lang="en-CA" sz="975" smtClean="0">
                <a:solidFill>
                  <a:srgbClr val="000000"/>
                </a:solidFill>
                <a:latin typeface="Times New Roman"/>
                <a:cs typeface="Times New Roman"/>
              </a:rPr>
              <a:t>Source: CDDEP 2015, WHO 2014 and PAHO, forthcoming</a:t>
            </a:r>
          </a:p>
          <a:p>
            <a:pPr defTabSz="914400">
              <a:lnSpc>
                <a:spcPts val="1090"/>
              </a:lnSpc>
            </a:pPr>
            <a:endParaRPr lang="en-CA" sz="97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8149" y="6324600"/>
            <a:ext cx="7538923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920"/>
              </a:lnSpc>
            </a:pPr>
            <a:r>
              <a:rPr lang="en-CA" sz="827" smtClean="0">
                <a:solidFill>
                  <a:srgbClr val="000000"/>
                </a:solidFill>
                <a:latin typeface="Times New Roman"/>
                <a:cs typeface="Times New Roman"/>
              </a:rPr>
              <a:t>Where available, data from hospital-associated MRSA and invasive isolates have been used. In their absence, data from community-associated MRSA or all specimen sources are</a:t>
            </a:r>
          </a:p>
          <a:p>
            <a:pPr defTabSz="914400">
              <a:lnSpc>
                <a:spcPts val="920"/>
              </a:lnSpc>
            </a:pPr>
            <a:endParaRPr lang="en-CA" sz="82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8125" y="6451600"/>
            <a:ext cx="7731284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920"/>
              </a:lnSpc>
            </a:pPr>
            <a:r>
              <a:rPr lang="en-CA" sz="825" smtClean="0">
                <a:solidFill>
                  <a:srgbClr val="000000"/>
                </a:solidFill>
                <a:latin typeface="Times New Roman"/>
                <a:cs typeface="Times New Roman"/>
              </a:rPr>
              <a:t>included. Only countries that reported data for at least 30 isolates are shown. Depending on the country, resistance to one o r more of the following drugs were used to test for MRSA:</a:t>
            </a:r>
          </a:p>
          <a:p>
            <a:pPr defTabSz="914400">
              <a:lnSpc>
                <a:spcPts val="920"/>
              </a:lnSpc>
            </a:pPr>
            <a:endParaRPr lang="en-CA" sz="82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8125" y="6591300"/>
            <a:ext cx="7731284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720"/>
              </a:lnSpc>
            </a:pPr>
            <a:r>
              <a:rPr lang="en-CA" sz="827" smtClean="0">
                <a:solidFill>
                  <a:srgbClr val="000000"/>
                </a:solidFill>
                <a:latin typeface="Times New Roman"/>
                <a:cs typeface="Times New Roman"/>
              </a:rPr>
              <a:t>Oxacillin, cefoxitin, flucloxacillin, cloxacillin, dicloxacillin, and methicillin. Intermediate-resistant isolates are included as resistant in some calculations, as in the original data source.</a:t>
            </a:r>
          </a:p>
          <a:p>
            <a:pPr defTabSz="914400">
              <a:lnSpc>
                <a:spcPts val="720"/>
              </a:lnSpc>
            </a:pPr>
            <a:endParaRPr lang="en-CA" sz="82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685810" y="406400"/>
            <a:ext cx="9675726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2400"/>
              </a:lnSpc>
              <a:tabLst>
                <a:tab pos="2781300" algn="l"/>
              </a:tabLst>
            </a:pPr>
            <a:r>
              <a:rPr lang="en-CA" sz="2027" smtClean="0">
                <a:solidFill>
                  <a:srgbClr val="D66127"/>
                </a:solidFill>
                <a:latin typeface="Century"/>
                <a:cs typeface="Century"/>
              </a:rPr>
              <a:t>Percentage of extended-spectrum beta-lactamase producing </a:t>
            </a:r>
            <a:r>
              <a:rPr lang="en-CA" sz="2027" smtClean="0">
                <a:solidFill>
                  <a:srgbClr val="D66127"/>
                </a:solidFill>
                <a:latin typeface="Century Schoolbook Italic"/>
                <a:cs typeface="Century Schoolbook Italic"/>
              </a:rPr>
              <a:t>Escherichia coli</a:t>
            </a:r>
            <a:r>
              <a:rPr lang="en-CA" sz="2027" smtClean="0">
                <a:solidFill>
                  <a:srgbClr val="D66127"/>
                </a:solidFill>
                <a:latin typeface="Century"/>
                <a:cs typeface="Century"/>
              </a:rPr>
              <a:t>*, by</a:t>
            </a:r>
            <a:r>
              <a:rPr lang="en-CA" sz="202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27" smtClean="0">
                <a:solidFill>
                  <a:srgbClr val="000000"/>
                </a:solidFill>
                <a:latin typeface="Times New Roman"/>
              </a:rPr>
            </a:br>
            <a:r>
              <a:rPr lang="en-CA" sz="2027" smtClean="0">
                <a:solidFill>
                  <a:srgbClr val="D66127"/>
                </a:solidFill>
                <a:latin typeface="Century"/>
                <a:cs typeface="Century"/>
              </a:rPr>
              <a:t>	country (most recent year, 2011-2014)</a:t>
            </a:r>
          </a:p>
          <a:p>
            <a:pPr defTabSz="914400">
              <a:lnSpc>
                <a:spcPts val="24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8146" y="5918237"/>
            <a:ext cx="3018455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090"/>
              </a:lnSpc>
            </a:pPr>
            <a:r>
              <a:rPr lang="en-CA" sz="975" smtClean="0">
                <a:solidFill>
                  <a:srgbClr val="000000"/>
                </a:solidFill>
                <a:latin typeface="Times New Roman"/>
                <a:cs typeface="Times New Roman"/>
              </a:rPr>
              <a:t>Source: CDDEP 2015, WHO 2014 and PAHO, forthcoming</a:t>
            </a:r>
          </a:p>
          <a:p>
            <a:pPr defTabSz="914400">
              <a:lnSpc>
                <a:spcPts val="1090"/>
              </a:lnSpc>
            </a:pPr>
            <a:endParaRPr lang="en-CA" sz="97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8125" y="6184900"/>
            <a:ext cx="772166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920"/>
              </a:lnSpc>
            </a:pPr>
            <a:r>
              <a:rPr lang="en-CA" sz="825" smtClean="0">
                <a:solidFill>
                  <a:srgbClr val="000000"/>
                </a:solidFill>
                <a:latin typeface="Times New Roman"/>
                <a:cs typeface="Times New Roman"/>
              </a:rPr>
              <a:t>Where available, data from invasive isolates have been used. In their absence, data from all specimen sources are included. Only countries that reported data for at least 30 isolates are</a:t>
            </a:r>
          </a:p>
          <a:p>
            <a:pPr defTabSz="914400">
              <a:lnSpc>
                <a:spcPts val="920"/>
              </a:lnSpc>
            </a:pPr>
            <a:endParaRPr lang="en-CA" sz="82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8125" y="6311900"/>
            <a:ext cx="7720062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920"/>
              </a:lnSpc>
            </a:pPr>
            <a:r>
              <a:rPr lang="en-CA" sz="827" smtClean="0">
                <a:solidFill>
                  <a:srgbClr val="000000"/>
                </a:solidFill>
                <a:latin typeface="Times New Roman"/>
                <a:cs typeface="Times New Roman"/>
              </a:rPr>
              <a:t>shown. Depending on the country, resistance to one or more of the following drugs were used: Ceftazidime, ceftriaxone and cefotaxime. Intermediate-resistant isolates are included as</a:t>
            </a:r>
          </a:p>
          <a:p>
            <a:pPr defTabSz="914400">
              <a:lnSpc>
                <a:spcPts val="920"/>
              </a:lnSpc>
            </a:pPr>
            <a:endParaRPr lang="en-CA" sz="82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8145" y="6438900"/>
            <a:ext cx="2532745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895"/>
              </a:lnSpc>
            </a:pPr>
            <a:r>
              <a:rPr lang="en-CA" sz="825" smtClean="0">
                <a:solidFill>
                  <a:srgbClr val="000000"/>
                </a:solidFill>
                <a:latin typeface="Times New Roman"/>
                <a:cs typeface="Times New Roman"/>
              </a:rPr>
              <a:t>resistant in some calculations, as in the original data source.</a:t>
            </a:r>
          </a:p>
          <a:p>
            <a:pPr defTabSz="914400">
              <a:lnSpc>
                <a:spcPts val="895"/>
              </a:lnSpc>
            </a:pPr>
            <a:endParaRPr lang="en-CA" sz="82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8125" y="6553200"/>
            <a:ext cx="2343590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920"/>
              </a:lnSpc>
            </a:pPr>
            <a:r>
              <a:rPr lang="en-CA" sz="827" smtClean="0">
                <a:solidFill>
                  <a:srgbClr val="000000"/>
                </a:solidFill>
                <a:latin typeface="Times New Roman"/>
                <a:cs typeface="Times New Roman"/>
              </a:rPr>
              <a:t>*Indicated by third-generation cephalosporin resistance</a:t>
            </a:r>
          </a:p>
          <a:p>
            <a:pPr defTabSz="914400">
              <a:lnSpc>
                <a:spcPts val="920"/>
              </a:lnSpc>
            </a:pPr>
            <a:endParaRPr lang="en-CA" sz="82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33462" y="406400"/>
            <a:ext cx="9252533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2400"/>
              </a:lnSpc>
              <a:tabLst>
                <a:tab pos="3365500" algn="l"/>
              </a:tabLst>
            </a:pPr>
            <a:r>
              <a:rPr lang="en-CA" sz="2027" smtClean="0">
                <a:solidFill>
                  <a:srgbClr val="D66127"/>
                </a:solidFill>
                <a:latin typeface="Century"/>
                <a:cs typeface="Century"/>
              </a:rPr>
              <a:t>Percentage of carbapenem-resistant </a:t>
            </a:r>
            <a:r>
              <a:rPr lang="en-CA" sz="2027" smtClean="0">
                <a:solidFill>
                  <a:srgbClr val="D66127"/>
                </a:solidFill>
                <a:latin typeface="Century Schoolbook Italic"/>
                <a:cs typeface="Century Schoolbook Italic"/>
              </a:rPr>
              <a:t>Klebsiella pneumoniae</a:t>
            </a:r>
            <a:r>
              <a:rPr lang="en-CA" sz="2027" smtClean="0">
                <a:solidFill>
                  <a:srgbClr val="D66127"/>
                </a:solidFill>
                <a:latin typeface="Century"/>
                <a:cs typeface="Century"/>
              </a:rPr>
              <a:t>, by country (most</a:t>
            </a:r>
            <a:r>
              <a:rPr lang="en-CA" sz="202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27" smtClean="0">
                <a:solidFill>
                  <a:srgbClr val="000000"/>
                </a:solidFill>
                <a:latin typeface="Times New Roman"/>
              </a:rPr>
            </a:br>
            <a:r>
              <a:rPr lang="en-CA" sz="2027" smtClean="0">
                <a:solidFill>
                  <a:srgbClr val="D66127"/>
                </a:solidFill>
                <a:latin typeface="Century"/>
                <a:cs typeface="Century"/>
              </a:rPr>
              <a:t>	recent year, 2011-2014)</a:t>
            </a:r>
          </a:p>
          <a:p>
            <a:pPr defTabSz="914400">
              <a:lnSpc>
                <a:spcPts val="2400"/>
              </a:lnSpc>
            </a:pPr>
            <a:endParaRPr lang="en-CA" sz="202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8146" y="5969039"/>
            <a:ext cx="3018455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090"/>
              </a:lnSpc>
            </a:pPr>
            <a:r>
              <a:rPr lang="en-CA" sz="975" smtClean="0">
                <a:solidFill>
                  <a:srgbClr val="000000"/>
                </a:solidFill>
                <a:latin typeface="Times New Roman"/>
                <a:cs typeface="Times New Roman"/>
              </a:rPr>
              <a:t>Source: CDDEP 2015, WHO 2014 and PAHO, forthcoming</a:t>
            </a:r>
          </a:p>
          <a:p>
            <a:pPr defTabSz="914400">
              <a:lnSpc>
                <a:spcPts val="1090"/>
              </a:lnSpc>
            </a:pPr>
            <a:endParaRPr lang="en-CA" sz="97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8125" y="6235700"/>
            <a:ext cx="772166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920"/>
              </a:lnSpc>
            </a:pPr>
            <a:r>
              <a:rPr lang="en-CA" sz="827" smtClean="0">
                <a:solidFill>
                  <a:srgbClr val="000000"/>
                </a:solidFill>
                <a:latin typeface="Times New Roman"/>
                <a:cs typeface="Times New Roman"/>
              </a:rPr>
              <a:t>Where available, data from invasive isolates have been used. In their absence, data from all specimen sources are included. Only countries that reported data for at least 30 isolates are</a:t>
            </a:r>
          </a:p>
          <a:p>
            <a:pPr defTabSz="914400">
              <a:lnSpc>
                <a:spcPts val="920"/>
              </a:lnSpc>
            </a:pPr>
            <a:endParaRPr lang="en-CA" sz="82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8145" y="6362700"/>
            <a:ext cx="7622279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895"/>
              </a:lnSpc>
            </a:pPr>
            <a:r>
              <a:rPr lang="en-CA" sz="825" smtClean="0">
                <a:solidFill>
                  <a:srgbClr val="000000"/>
                </a:solidFill>
                <a:latin typeface="Times New Roman"/>
                <a:cs typeface="Times New Roman"/>
              </a:rPr>
              <a:t>shown. Depending on the country, resistance to one or more of the following drugs were used: imipenem, meropenem, ertapenem and doripenem. Intermediate-resistant isolates are</a:t>
            </a:r>
          </a:p>
          <a:p>
            <a:pPr defTabSz="914400">
              <a:lnSpc>
                <a:spcPts val="895"/>
              </a:lnSpc>
            </a:pPr>
            <a:endParaRPr lang="en-CA" sz="82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8145" y="6489700"/>
            <a:ext cx="3037691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920"/>
              </a:lnSpc>
            </a:pPr>
            <a:r>
              <a:rPr lang="en-CA" sz="827" smtClean="0">
                <a:solidFill>
                  <a:srgbClr val="000000"/>
                </a:solidFill>
                <a:latin typeface="Times New Roman"/>
                <a:cs typeface="Times New Roman"/>
              </a:rPr>
              <a:t>included as resistant in some calculations, as in the original data source.</a:t>
            </a:r>
          </a:p>
          <a:p>
            <a:pPr defTabSz="914400">
              <a:lnSpc>
                <a:spcPts val="920"/>
              </a:lnSpc>
            </a:pPr>
            <a:endParaRPr lang="en-CA" sz="82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999" y="0"/>
            <a:ext cx="6685563" cy="682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7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99" y="21670"/>
            <a:ext cx="7825798" cy="683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46475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205454" y="126786"/>
            <a:ext cx="6989093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498"/>
              </a:lnSpc>
            </a:pPr>
            <a:r>
              <a:rPr lang="en-CA" sz="3500" b="1" dirty="0">
                <a:solidFill>
                  <a:srgbClr val="FF0000"/>
                </a:solidFill>
                <a:latin typeface="Arial Bold"/>
                <a:cs typeface="Arial Bold"/>
              </a:rPr>
              <a:t>2014 WHO issued “Antimicrobial</a:t>
            </a:r>
          </a:p>
          <a:p>
            <a:pPr defTabSz="801668">
              <a:lnSpc>
                <a:spcPts val="3498"/>
              </a:lnSpc>
            </a:pPr>
            <a:endParaRPr lang="en-CA" sz="3500" dirty="0">
              <a:solidFill>
                <a:srgbClr val="FF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3216" y="622407"/>
            <a:ext cx="8863004" cy="10259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981"/>
              </a:lnSpc>
            </a:pPr>
            <a:r>
              <a:rPr lang="en-CA" sz="3500" b="1" dirty="0">
                <a:solidFill>
                  <a:srgbClr val="FF0000"/>
                </a:solidFill>
                <a:latin typeface="Arial Bold"/>
                <a:cs typeface="Arial Bold"/>
              </a:rPr>
              <a:t>resistance: global report on surveillance</a:t>
            </a:r>
            <a:r>
              <a:rPr lang="en-CA" sz="3500" b="1" dirty="0">
                <a:solidFill>
                  <a:srgbClr val="000066"/>
                </a:solidFill>
                <a:latin typeface="Arial Bold"/>
                <a:cs typeface="Arial Bold"/>
              </a:rPr>
              <a:t>”</a:t>
            </a:r>
          </a:p>
          <a:p>
            <a:pPr defTabSz="801668">
              <a:lnSpc>
                <a:spcPts val="3981"/>
              </a:lnSpc>
            </a:pPr>
            <a:endParaRPr lang="en-CA" sz="35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4413" y="1371600"/>
            <a:ext cx="6045181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227"/>
              </a:lnSpc>
            </a:pPr>
            <a:r>
              <a:rPr lang="en-CA" sz="2700" spc="-9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700" spc="-9">
                <a:solidFill>
                  <a:srgbClr val="000066"/>
                </a:solidFill>
                <a:latin typeface="Arial"/>
                <a:cs typeface="Arial"/>
              </a:rPr>
              <a:t> Survey of 114 countries in all regions</a:t>
            </a:r>
          </a:p>
          <a:p>
            <a:pPr defTabSz="801668">
              <a:lnSpc>
                <a:spcPts val="322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34395" y="2166899"/>
            <a:ext cx="7640168" cy="12695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332"/>
              </a:lnSpc>
            </a:pPr>
            <a:r>
              <a:rPr lang="en-CA" sz="2700" spc="-9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700" spc="-9">
                <a:solidFill>
                  <a:srgbClr val="000066"/>
                </a:solidFill>
                <a:latin typeface="Arial"/>
                <a:cs typeface="Arial"/>
              </a:rPr>
              <a:t> Selected combinations of hospital &amp; community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700" spc="-9">
                <a:solidFill>
                  <a:srgbClr val="000066"/>
                </a:solidFill>
                <a:latin typeface="Arial"/>
                <a:cs typeface="Arial"/>
              </a:rPr>
              <a:t>bacteria - antibiotic resistance patterns</a:t>
            </a:r>
          </a:p>
          <a:p>
            <a:pPr defTabSz="801668">
              <a:lnSpc>
                <a:spcPts val="3332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4385" y="3423238"/>
            <a:ext cx="208172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227"/>
              </a:lnSpc>
            </a:pPr>
            <a:r>
              <a:rPr lang="en-CA" sz="2700" spc="-9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700" spc="-9">
                <a:solidFill>
                  <a:srgbClr val="000066"/>
                </a:solidFill>
                <a:latin typeface="Arial"/>
                <a:cs typeface="Arial"/>
              </a:rPr>
              <a:t> Limitations</a:t>
            </a:r>
          </a:p>
          <a:p>
            <a:pPr defTabSz="801668">
              <a:lnSpc>
                <a:spcPts val="322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4808" y="3941937"/>
            <a:ext cx="5547994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2924"/>
              </a:lnSpc>
            </a:pPr>
            <a:r>
              <a:rPr lang="en-CA" sz="2600">
                <a:solidFill>
                  <a:srgbClr val="1E7EB8"/>
                </a:solidFill>
                <a:latin typeface="Arial"/>
                <a:cs typeface="Arial"/>
              </a:rPr>
              <a:t>-</a:t>
            </a: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 Surveillance gaps in many countries</a:t>
            </a:r>
          </a:p>
          <a:p>
            <a:pPr defTabSz="801668">
              <a:lnSpc>
                <a:spcPts val="2924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4831" y="4426047"/>
            <a:ext cx="4028347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2924"/>
              </a:lnSpc>
            </a:pPr>
            <a:r>
              <a:rPr lang="en-CA" sz="2600">
                <a:solidFill>
                  <a:srgbClr val="1E7EB8"/>
                </a:solidFill>
                <a:latin typeface="Arial"/>
                <a:cs typeface="Arial"/>
              </a:rPr>
              <a:t>-</a:t>
            </a: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 No standard methodology</a:t>
            </a:r>
          </a:p>
          <a:p>
            <a:pPr defTabSz="801668">
              <a:lnSpc>
                <a:spcPts val="2924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4386" y="5186723"/>
            <a:ext cx="553837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227"/>
              </a:lnSpc>
            </a:pPr>
            <a:r>
              <a:rPr lang="en-CA" sz="2800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But best available global picture</a:t>
            </a:r>
          </a:p>
          <a:p>
            <a:pPr defTabSz="801668">
              <a:lnSpc>
                <a:spcPts val="322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3535" y="6385485"/>
            <a:ext cx="256480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964"/>
              </a:lnSpc>
            </a:pPr>
            <a:r>
              <a:rPr lang="en-CA" sz="1500" b="1">
                <a:solidFill>
                  <a:srgbClr val="71BAE8"/>
                </a:solidFill>
                <a:latin typeface="Arial Bold"/>
                <a:cs typeface="Arial Bold"/>
              </a:rPr>
              <a:t>12</a:t>
            </a:r>
            <a:r>
              <a:rPr lang="en-CA" sz="1400" b="1">
                <a:solidFill>
                  <a:srgbClr val="FFFFFF"/>
                </a:solidFill>
                <a:latin typeface="Arial Narrow Bold"/>
                <a:cs typeface="Arial Narrow Bold"/>
              </a:rPr>
              <a:t>|</a:t>
            </a:r>
          </a:p>
          <a:p>
            <a:pPr defTabSz="801668">
              <a:lnSpc>
                <a:spcPts val="1964"/>
              </a:lnSpc>
            </a:pPr>
            <a:endParaRPr lang="en-CA" sz="1400" b="1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3089" y="6397021"/>
            <a:ext cx="38472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460"/>
              </a:lnSpc>
            </a:pPr>
            <a:r>
              <a:rPr lang="en-CA" sz="1300" b="1">
                <a:solidFill>
                  <a:srgbClr val="FFFFFF"/>
                </a:solidFill>
                <a:latin typeface="Arial Narrow Bold"/>
                <a:cs typeface="Arial Narrow Bold"/>
              </a:rPr>
              <a:t>|</a:t>
            </a:r>
          </a:p>
          <a:p>
            <a:pPr defTabSz="801668">
              <a:lnSpc>
                <a:spcPts val="1460"/>
              </a:lnSpc>
            </a:pPr>
            <a:endParaRPr lang="en-CA" sz="1300" b="1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31709" y="6420072"/>
            <a:ext cx="883255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460"/>
              </a:lnSpc>
            </a:pPr>
            <a:r>
              <a:rPr lang="en-CA" sz="1300">
                <a:solidFill>
                  <a:srgbClr val="95CCED"/>
                </a:solidFill>
                <a:latin typeface="Arial Narrow"/>
                <a:cs typeface="Arial Narrow"/>
              </a:rPr>
              <a:t>February 2016</a:t>
            </a:r>
          </a:p>
          <a:p>
            <a:pPr defTabSz="801668">
              <a:lnSpc>
                <a:spcPts val="1460"/>
              </a:lnSpc>
            </a:pPr>
            <a:endParaRPr lang="en-CA" sz="1300">
              <a:solidFill>
                <a:srgbClr val="95CCE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986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46475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801843" y="345780"/>
            <a:ext cx="3669274" cy="10259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981"/>
              </a:lnSpc>
            </a:pPr>
            <a:r>
              <a:rPr lang="en-CA" sz="3500" b="1" dirty="0">
                <a:solidFill>
                  <a:srgbClr val="FF0000"/>
                </a:solidFill>
                <a:latin typeface="Arial Bold"/>
                <a:cs typeface="Arial Bold"/>
              </a:rPr>
              <a:t>General Findings</a:t>
            </a:r>
          </a:p>
          <a:p>
            <a:pPr defTabSz="801668">
              <a:lnSpc>
                <a:spcPts val="3981"/>
              </a:lnSpc>
            </a:pPr>
            <a:endParaRPr lang="en-CA" sz="35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4395" y="1360072"/>
            <a:ext cx="8232446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420"/>
              </a:lnSpc>
            </a:pPr>
            <a:r>
              <a:rPr lang="en-CA" sz="2800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Very high rates of resistance to key antibiotics by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common bacteria in all regions</a:t>
            </a:r>
          </a:p>
          <a:p>
            <a:pPr defTabSz="801668">
              <a:lnSpc>
                <a:spcPts val="34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44810" y="2328261"/>
            <a:ext cx="7649530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069"/>
              </a:lnSpc>
            </a:pPr>
            <a:r>
              <a:rPr lang="en-CA" sz="2600" dirty="0">
                <a:solidFill>
                  <a:srgbClr val="1E7EB8"/>
                </a:solidFill>
                <a:latin typeface="Arial"/>
                <a:cs typeface="Arial"/>
              </a:rPr>
              <a:t>-</a:t>
            </a:r>
            <a:r>
              <a:rPr lang="en-CA" sz="2600" dirty="0">
                <a:solidFill>
                  <a:srgbClr val="000066"/>
                </a:solidFill>
                <a:latin typeface="Arial"/>
                <a:cs typeface="Arial"/>
              </a:rPr>
              <a:t> E coli, K </a:t>
            </a:r>
            <a:r>
              <a:rPr lang="en-CA" sz="2600" dirty="0" err="1">
                <a:solidFill>
                  <a:srgbClr val="000066"/>
                </a:solidFill>
                <a:latin typeface="Arial"/>
                <a:cs typeface="Arial"/>
              </a:rPr>
              <a:t>pneumoniae</a:t>
            </a:r>
            <a:r>
              <a:rPr lang="en-CA" sz="2600" dirty="0">
                <a:solidFill>
                  <a:srgbClr val="000066"/>
                </a:solidFill>
                <a:latin typeface="Arial"/>
                <a:cs typeface="Arial"/>
              </a:rPr>
              <a:t>, S aureus, S </a:t>
            </a:r>
            <a:r>
              <a:rPr lang="en-CA" sz="2600" dirty="0" err="1">
                <a:solidFill>
                  <a:srgbClr val="000066"/>
                </a:solidFill>
                <a:latin typeface="Arial"/>
                <a:cs typeface="Arial"/>
              </a:rPr>
              <a:t>pneumoniae</a:t>
            </a:r>
            <a:r>
              <a:rPr lang="en-CA" sz="2600" dirty="0">
                <a:solidFill>
                  <a:prstClr val="black"/>
                </a:solidFill>
                <a:latin typeface="Arial"/>
                <a:cs typeface="Arial"/>
              </a:rPr>
              <a:t>, N</a:t>
            </a:r>
            <a:r>
              <a:rPr lang="en-CA" sz="26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en-CA" sz="2600" dirty="0">
                <a:solidFill>
                  <a:prstClr val="black"/>
                </a:solidFill>
                <a:latin typeface="Times New Roman"/>
              </a:rPr>
            </a:br>
            <a:r>
              <a:rPr lang="en-CA" sz="2600" dirty="0">
                <a:solidFill>
                  <a:prstClr val="black"/>
                </a:solidFill>
                <a:latin typeface="Arial"/>
                <a:cs typeface="Arial"/>
              </a:rPr>
              <a:t>gonorrhea ….</a:t>
            </a:r>
          </a:p>
          <a:p>
            <a:pPr defTabSz="801668">
              <a:lnSpc>
                <a:spcPts val="3069"/>
              </a:lnSpc>
            </a:pPr>
            <a:endParaRPr lang="en-CA" sz="2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4832" y="3215768"/>
            <a:ext cx="7324121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069"/>
              </a:lnSpc>
            </a:pPr>
            <a:r>
              <a:rPr lang="en-CA" sz="2600">
                <a:solidFill>
                  <a:srgbClr val="1E7EB8"/>
                </a:solidFill>
                <a:latin typeface="Arial"/>
                <a:cs typeface="Arial"/>
              </a:rPr>
              <a:t>- </a:t>
            </a: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3</a:t>
            </a:r>
            <a:r>
              <a:rPr lang="en-CA" sz="1700">
                <a:solidFill>
                  <a:srgbClr val="000066"/>
                </a:solidFill>
                <a:latin typeface="Arial"/>
                <a:cs typeface="Arial"/>
              </a:rPr>
              <a:t>rd</a:t>
            </a: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 generation cephalosporins, fluoroquinolones,</a:t>
            </a:r>
            <a:r>
              <a:rPr lang="en-CA" sz="2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0">
                <a:solidFill>
                  <a:srgbClr val="000000"/>
                </a:solidFill>
                <a:latin typeface="Times New Roman"/>
              </a:rPr>
            </a:br>
            <a:r>
              <a:rPr lang="en-CA" sz="2600">
                <a:solidFill>
                  <a:srgbClr val="000066"/>
                </a:solidFill>
                <a:latin typeface="Arial"/>
                <a:cs typeface="Arial"/>
              </a:rPr>
              <a:t>methicillin …..</a:t>
            </a:r>
          </a:p>
          <a:p>
            <a:pPr defTabSz="801668">
              <a:lnSpc>
                <a:spcPts val="3069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4412" y="4080223"/>
            <a:ext cx="8088689" cy="23083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6049"/>
              </a:lnSpc>
            </a:pPr>
            <a:r>
              <a:rPr lang="en-CA" sz="2800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Under reporting of major infections like MDR TB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Significant gaps in surveillance &amp; information</a:t>
            </a:r>
          </a:p>
          <a:p>
            <a:pPr defTabSz="801668">
              <a:lnSpc>
                <a:spcPts val="6049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3535" y="6385485"/>
            <a:ext cx="256480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964"/>
              </a:lnSpc>
            </a:pPr>
            <a:r>
              <a:rPr lang="en-CA" sz="1500" b="1">
                <a:solidFill>
                  <a:srgbClr val="71BAE8"/>
                </a:solidFill>
                <a:latin typeface="Arial Bold"/>
                <a:cs typeface="Arial Bold"/>
              </a:rPr>
              <a:t>13</a:t>
            </a:r>
            <a:r>
              <a:rPr lang="en-CA" sz="1400" b="1">
                <a:solidFill>
                  <a:srgbClr val="FFFFFF"/>
                </a:solidFill>
                <a:latin typeface="Arial Narrow Bold"/>
                <a:cs typeface="Arial Narrow Bold"/>
              </a:rPr>
              <a:t>|</a:t>
            </a:r>
          </a:p>
          <a:p>
            <a:pPr defTabSz="801668">
              <a:lnSpc>
                <a:spcPts val="1964"/>
              </a:lnSpc>
            </a:pPr>
            <a:endParaRPr lang="en-CA" sz="1400" b="1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3089" y="6397021"/>
            <a:ext cx="38472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460"/>
              </a:lnSpc>
            </a:pPr>
            <a:r>
              <a:rPr lang="en-CA" sz="1300" b="1">
                <a:solidFill>
                  <a:srgbClr val="FFFFFF"/>
                </a:solidFill>
                <a:latin typeface="Arial Narrow Bold"/>
                <a:cs typeface="Arial Narrow Bold"/>
              </a:rPr>
              <a:t>|</a:t>
            </a:r>
          </a:p>
          <a:p>
            <a:pPr defTabSz="801668">
              <a:lnSpc>
                <a:spcPts val="1460"/>
              </a:lnSpc>
            </a:pPr>
            <a:endParaRPr lang="en-CA" sz="1300" b="1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31709" y="6420072"/>
            <a:ext cx="883255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460"/>
              </a:lnSpc>
            </a:pPr>
            <a:r>
              <a:rPr lang="en-CA" sz="1300">
                <a:solidFill>
                  <a:srgbClr val="95CCED"/>
                </a:solidFill>
                <a:latin typeface="Arial Narrow"/>
                <a:cs typeface="Arial Narrow"/>
              </a:rPr>
              <a:t>February 2016</a:t>
            </a:r>
          </a:p>
          <a:p>
            <a:pPr defTabSz="801668">
              <a:lnSpc>
                <a:spcPts val="1460"/>
              </a:lnSpc>
            </a:pPr>
            <a:endParaRPr lang="en-CA" sz="1300">
              <a:solidFill>
                <a:srgbClr val="95CCE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791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38" y="-14921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23" name="TextBox 2"/>
          <p:cNvSpPr txBox="1"/>
          <p:nvPr/>
        </p:nvSpPr>
        <p:spPr>
          <a:xfrm>
            <a:off x="200025" y="330200"/>
            <a:ext cx="7514878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4140"/>
              </a:lnSpc>
            </a:pPr>
            <a:r>
              <a:rPr lang="en-CA" sz="3604" smtClean="0">
                <a:solidFill>
                  <a:srgbClr val="D66127"/>
                </a:solidFill>
                <a:latin typeface="Arial"/>
                <a:cs typeface="Arial"/>
              </a:rPr>
              <a:t>Clonal spread of </a:t>
            </a:r>
            <a:r>
              <a:rPr lang="en-CA" sz="3604" smtClean="0">
                <a:solidFill>
                  <a:srgbClr val="D66127"/>
                </a:solidFill>
                <a:latin typeface="Arial Italic"/>
                <a:cs typeface="Arial Italic"/>
              </a:rPr>
              <a:t>S. pneumoniae</a:t>
            </a:r>
            <a:r>
              <a:rPr lang="en-CA" sz="3604" smtClean="0">
                <a:solidFill>
                  <a:srgbClr val="D66127"/>
                </a:solidFill>
                <a:latin typeface="Arial"/>
                <a:cs typeface="Arial"/>
              </a:rPr>
              <a:t> 23F</a:t>
            </a:r>
          </a:p>
          <a:p>
            <a:pPr defTabSz="914400">
              <a:lnSpc>
                <a:spcPts val="4140"/>
              </a:lnSpc>
            </a:pPr>
            <a:endParaRPr lang="en-CA" sz="36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257711" y="1638331"/>
            <a:ext cx="593111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25"/>
              </a:lnSpc>
            </a:pPr>
            <a:r>
              <a:rPr lang="en-CA" sz="1510" b="1" smtClean="0">
                <a:solidFill>
                  <a:srgbClr val="FFFFFF"/>
                </a:solidFill>
                <a:latin typeface="Calibri Bold"/>
                <a:cs typeface="Calibri Bold"/>
              </a:rPr>
              <a:t>Finland</a:t>
            </a:r>
          </a:p>
          <a:p>
            <a:pPr defTabSz="914400">
              <a:lnSpc>
                <a:spcPts val="1725"/>
              </a:lnSpc>
            </a:pPr>
            <a:endParaRPr lang="en-CA" sz="15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90996" y="1981200"/>
            <a:ext cx="670055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7055" defTabSz="914400">
              <a:lnSpc>
                <a:spcPts val="18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France</a:t>
            </a:r>
            <a:r>
              <a:rPr lang="en-CA" sz="15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2" smtClean="0">
                <a:solidFill>
                  <a:srgbClr val="000000"/>
                </a:solidFill>
                <a:latin typeface="Times New Roman"/>
              </a:rPr>
            </a:b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BM4200</a:t>
            </a:r>
            <a:r>
              <a:rPr lang="en-CA" sz="15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2" smtClean="0">
                <a:solidFill>
                  <a:srgbClr val="000000"/>
                </a:solidFill>
                <a:latin typeface="Times New Roman"/>
              </a:rPr>
            </a:b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1978 ?</a:t>
            </a:r>
          </a:p>
          <a:p>
            <a:pPr defTabSz="914400">
              <a:lnSpc>
                <a:spcPts val="1800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8696" y="2667047"/>
            <a:ext cx="787523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Cleveland</a:t>
            </a:r>
          </a:p>
          <a:p>
            <a:pPr defTabSz="914400">
              <a:lnSpc>
                <a:spcPts val="1710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268" y="3124247"/>
            <a:ext cx="832857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Tennessee</a:t>
            </a:r>
          </a:p>
          <a:p>
            <a:pPr defTabSz="914400">
              <a:lnSpc>
                <a:spcPts val="172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416" y="3505230"/>
            <a:ext cx="587533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Mexico</a:t>
            </a:r>
          </a:p>
          <a:p>
            <a:pPr defTabSz="914400">
              <a:lnSpc>
                <a:spcPts val="172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5363" y="4381543"/>
            <a:ext cx="764633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0" b="1" smtClean="0">
                <a:solidFill>
                  <a:srgbClr val="FFFFFF"/>
                </a:solidFill>
                <a:latin typeface="Calibri Bold"/>
                <a:cs typeface="Calibri Bold"/>
              </a:rPr>
              <a:t>Colombia</a:t>
            </a:r>
          </a:p>
          <a:p>
            <a:pPr defTabSz="914400">
              <a:lnSpc>
                <a:spcPts val="1725"/>
              </a:lnSpc>
            </a:pPr>
            <a:endParaRPr lang="en-CA" sz="15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8274" y="5689647"/>
            <a:ext cx="400751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Chile</a:t>
            </a:r>
          </a:p>
          <a:p>
            <a:pPr defTabSz="914400">
              <a:lnSpc>
                <a:spcPts val="172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14500" y="4864147"/>
            <a:ext cx="443006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Brazil</a:t>
            </a:r>
          </a:p>
          <a:p>
            <a:pPr defTabSz="914400">
              <a:lnSpc>
                <a:spcPts val="172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71750" y="5829347"/>
            <a:ext cx="679353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Uruguay</a:t>
            </a:r>
          </a:p>
          <a:p>
            <a:pPr defTabSz="914400">
              <a:lnSpc>
                <a:spcPts val="172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43110" y="6096047"/>
            <a:ext cx="788999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Argentina</a:t>
            </a:r>
          </a:p>
          <a:p>
            <a:pPr defTabSz="914400">
              <a:lnSpc>
                <a:spcPts val="172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71875" y="2667047"/>
            <a:ext cx="444032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Spain</a:t>
            </a:r>
          </a:p>
          <a:p>
            <a:pPr defTabSz="914400">
              <a:lnSpc>
                <a:spcPts val="170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81550" y="5753147"/>
            <a:ext cx="986296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0" b="1" smtClean="0">
                <a:solidFill>
                  <a:srgbClr val="FFFFFF"/>
                </a:solidFill>
                <a:latin typeface="Calibri Bold"/>
                <a:cs typeface="Calibri Bold"/>
              </a:rPr>
              <a:t>South Africa</a:t>
            </a:r>
          </a:p>
          <a:p>
            <a:pPr defTabSz="914400">
              <a:lnSpc>
                <a:spcPts val="1725"/>
              </a:lnSpc>
            </a:pPr>
            <a:endParaRPr lang="en-CA" sz="15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610475" y="2806747"/>
            <a:ext cx="982128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South Korea</a:t>
            </a:r>
          </a:p>
          <a:p>
            <a:pPr defTabSz="914400">
              <a:lnSpc>
                <a:spcPts val="172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91496" y="3467133"/>
            <a:ext cx="568361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0" b="1" smtClean="0">
                <a:solidFill>
                  <a:srgbClr val="FFFFFF"/>
                </a:solidFill>
                <a:latin typeface="Calibri Bold"/>
                <a:cs typeface="Calibri Bold"/>
              </a:rPr>
              <a:t>Taiwan</a:t>
            </a:r>
          </a:p>
          <a:p>
            <a:pPr defTabSz="914400">
              <a:lnSpc>
                <a:spcPts val="1725"/>
              </a:lnSpc>
            </a:pPr>
            <a:endParaRPr lang="en-CA" sz="15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762875" y="3695720"/>
            <a:ext cx="1219886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800"/>
              </a:lnSpc>
              <a:tabLst>
                <a:tab pos="330200" algn="l"/>
              </a:tabLst>
            </a:pPr>
            <a:r>
              <a:rPr lang="en-CA" sz="1510" b="1" smtClean="0">
                <a:solidFill>
                  <a:srgbClr val="FFFFFF"/>
                </a:solidFill>
                <a:latin typeface="Calibri Bold"/>
                <a:cs typeface="Calibri Bold"/>
              </a:rPr>
              <a:t>Hong Kong</a:t>
            </a:r>
            <a:r>
              <a:rPr lang="en-CA" sz="15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smtClean="0">
                <a:solidFill>
                  <a:srgbClr val="000000"/>
                </a:solidFill>
                <a:latin typeface="Times New Roman"/>
              </a:rPr>
            </a:br>
            <a:r>
              <a:rPr lang="en-CA" sz="1510" b="1" smtClean="0">
                <a:solidFill>
                  <a:srgbClr val="FFFFFF"/>
                </a:solidFill>
                <a:latin typeface="Calibri Bold"/>
                <a:cs typeface="Calibri Bold"/>
              </a:rPr>
              <a:t>	Philippines</a:t>
            </a:r>
          </a:p>
          <a:p>
            <a:pPr defTabSz="914400">
              <a:lnSpc>
                <a:spcPts val="1775"/>
              </a:lnSpc>
            </a:pPr>
            <a:endParaRPr lang="en-CA" sz="15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381893" y="4140211"/>
            <a:ext cx="69730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4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Thailand</a:t>
            </a:r>
          </a:p>
          <a:p>
            <a:pPr defTabSz="914400">
              <a:lnSpc>
                <a:spcPts val="139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762875" y="4457739"/>
            <a:ext cx="718210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Malaysia</a:t>
            </a:r>
          </a:p>
          <a:p>
            <a:pPr defTabSz="914400">
              <a:lnSpc>
                <a:spcPts val="172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305713" y="4686347"/>
            <a:ext cx="800797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700"/>
              </a:lnSpc>
            </a:pPr>
            <a:r>
              <a:rPr lang="en-CA" sz="1512" b="1" smtClean="0">
                <a:solidFill>
                  <a:srgbClr val="FFFFFF"/>
                </a:solidFill>
                <a:latin typeface="Calibri Bold"/>
                <a:cs typeface="Calibri Bold"/>
              </a:rPr>
              <a:t>Singapore</a:t>
            </a:r>
          </a:p>
          <a:p>
            <a:pPr defTabSz="914400">
              <a:lnSpc>
                <a:spcPts val="172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505825" y="6451641"/>
            <a:ext cx="7854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400"/>
              </a:lnSpc>
            </a:pPr>
            <a:r>
              <a:rPr lang="en-CA" sz="1202" smtClean="0">
                <a:solidFill>
                  <a:srgbClr val="9A9A9A"/>
                </a:solidFill>
                <a:cs typeface="Calibri"/>
              </a:rPr>
              <a:t>1</a:t>
            </a:r>
          </a:p>
          <a:p>
            <a:pPr defTabSz="914400"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800869" y="6565900"/>
            <a:ext cx="1510029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855"/>
              </a:lnSpc>
            </a:pPr>
            <a:r>
              <a:rPr lang="en-CA" sz="975" smtClean="0">
                <a:solidFill>
                  <a:srgbClr val="FFFFFF"/>
                </a:solidFill>
                <a:cs typeface="Calibri"/>
              </a:rPr>
              <a:t>Slide courtesy: Keith Klugman</a:t>
            </a:r>
          </a:p>
          <a:p>
            <a:pPr defTabSz="914400">
              <a:lnSpc>
                <a:spcPts val="855"/>
              </a:lnSpc>
            </a:pPr>
            <a:endParaRPr lang="en-CA" sz="97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26189"/>
            <a:ext cx="9144000" cy="53181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96250" y="107952"/>
            <a:ext cx="882650" cy="793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"/>
            <a:ext cx="9144000" cy="1205231"/>
          </a:xfrm>
          <a:custGeom>
            <a:avLst/>
            <a:gdLst/>
            <a:ahLst/>
            <a:cxnLst/>
            <a:rect l="l" t="t" r="r" b="b"/>
            <a:pathLst>
              <a:path w="9144000" h="1205230">
                <a:moveTo>
                  <a:pt x="0" y="1204912"/>
                </a:moveTo>
                <a:lnTo>
                  <a:pt x="9144000" y="1204912"/>
                </a:lnTo>
                <a:lnTo>
                  <a:pt x="9144000" y="0"/>
                </a:lnTo>
                <a:lnTo>
                  <a:pt x="0" y="0"/>
                </a:lnTo>
                <a:lnTo>
                  <a:pt x="0" y="1204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05801" y="120652"/>
            <a:ext cx="828675" cy="73977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092" y="6450966"/>
            <a:ext cx="9563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©Istockphoto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7132" y="1522349"/>
            <a:ext cx="5154168" cy="4465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9725" y="1522349"/>
            <a:ext cx="2030349" cy="44657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1725" y="1858963"/>
            <a:ext cx="4686300" cy="29559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57480" defTabSz="914400">
              <a:lnSpc>
                <a:spcPts val="1855"/>
              </a:lnSpc>
              <a:spcBef>
                <a:spcPts val="405"/>
              </a:spcBef>
            </a:pPr>
            <a:r>
              <a:rPr sz="1550" b="1" spc="5" dirty="0">
                <a:solidFill>
                  <a:srgbClr val="C0C0C0"/>
                </a:solidFill>
                <a:latin typeface="Arial"/>
                <a:cs typeface="Arial"/>
              </a:rPr>
              <a:t>Wasowu</a:t>
            </a:r>
            <a:endParaRPr sz="1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70201" y="2171764"/>
            <a:ext cx="4686300" cy="29623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57480" defTabSz="914400">
              <a:lnSpc>
                <a:spcPts val="1850"/>
              </a:lnSpc>
              <a:spcBef>
                <a:spcPts val="409"/>
              </a:spcBef>
            </a:pPr>
            <a:r>
              <a:rPr sz="1550" b="1" spc="5" dirty="0">
                <a:solidFill>
                  <a:srgbClr val="C0C0C0"/>
                </a:solidFill>
                <a:latin typeface="Arial"/>
                <a:cs typeface="Arial"/>
              </a:rPr>
              <a:t>Salhet</a:t>
            </a:r>
            <a:endParaRPr sz="1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0201" y="2484462"/>
            <a:ext cx="4686300" cy="29687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57480" defTabSz="914400">
              <a:lnSpc>
                <a:spcPts val="1850"/>
              </a:lnSpc>
              <a:spcBef>
                <a:spcPts val="414"/>
              </a:spcBef>
            </a:pPr>
            <a:r>
              <a:rPr sz="1550" b="1" spc="10" dirty="0">
                <a:solidFill>
                  <a:srgbClr val="C0C0C0"/>
                </a:solidFill>
                <a:latin typeface="Arial"/>
                <a:cs typeface="Arial"/>
              </a:rPr>
              <a:t>Morador</a:t>
            </a:r>
            <a:endParaRPr sz="1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70201" y="3776663"/>
            <a:ext cx="4686300" cy="2988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57480" defTabSz="914400">
              <a:lnSpc>
                <a:spcPts val="1850"/>
              </a:lnSpc>
              <a:spcBef>
                <a:spcPts val="430"/>
              </a:spcBef>
            </a:pPr>
            <a:r>
              <a:rPr sz="1550" b="1" dirty="0">
                <a:solidFill>
                  <a:srgbClr val="C0C0C0"/>
                </a:solidFill>
                <a:latin typeface="Arial"/>
                <a:cs typeface="Arial"/>
              </a:rPr>
              <a:t>Fuja</a:t>
            </a:r>
            <a:endParaRPr sz="1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70201" y="4089464"/>
            <a:ext cx="4686300" cy="2988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57480" defTabSz="914400">
              <a:lnSpc>
                <a:spcPts val="1850"/>
              </a:lnSpc>
              <a:spcBef>
                <a:spcPts val="430"/>
              </a:spcBef>
            </a:pPr>
            <a:r>
              <a:rPr sz="1550" b="1" spc="20" dirty="0">
                <a:solidFill>
                  <a:srgbClr val="C0C0C0"/>
                </a:solidFill>
                <a:latin typeface="Arial"/>
                <a:cs typeface="Arial"/>
              </a:rPr>
              <a:t>Chanbun</a:t>
            </a:r>
            <a:endParaRPr sz="1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0201" y="4411663"/>
            <a:ext cx="4686300" cy="2994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57480" defTabSz="914400">
              <a:lnSpc>
                <a:spcPts val="1850"/>
              </a:lnSpc>
              <a:spcBef>
                <a:spcPts val="434"/>
              </a:spcBef>
            </a:pPr>
            <a:r>
              <a:rPr sz="1550" b="1" spc="5" dirty="0">
                <a:solidFill>
                  <a:srgbClr val="C0C0C0"/>
                </a:solidFill>
                <a:latin typeface="Arial"/>
                <a:cs typeface="Arial"/>
              </a:rPr>
              <a:t>Tólos</a:t>
            </a:r>
            <a:endParaRPr sz="1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70201" y="4724463"/>
            <a:ext cx="4686300" cy="300081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57480" defTabSz="914400">
              <a:lnSpc>
                <a:spcPts val="1850"/>
              </a:lnSpc>
              <a:spcBef>
                <a:spcPts val="439"/>
              </a:spcBef>
            </a:pPr>
            <a:r>
              <a:rPr sz="1550" b="1" spc="25" dirty="0">
                <a:solidFill>
                  <a:srgbClr val="C0C0C0"/>
                </a:solidFill>
                <a:latin typeface="Arial"/>
                <a:cs typeface="Arial"/>
              </a:rPr>
              <a:t>Pasu</a:t>
            </a:r>
            <a:r>
              <a:rPr sz="1550" b="1" spc="-65" dirty="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C0C0C0"/>
                </a:solidFill>
                <a:latin typeface="Arial"/>
                <a:cs typeface="Arial"/>
              </a:rPr>
              <a:t>Rial</a:t>
            </a:r>
            <a:endParaRPr sz="1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70201" y="5361003"/>
            <a:ext cx="4686300" cy="300723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57480" defTabSz="914400">
              <a:lnSpc>
                <a:spcPts val="1850"/>
              </a:lnSpc>
              <a:spcBef>
                <a:spcPts val="445"/>
              </a:spcBef>
            </a:pPr>
            <a:r>
              <a:rPr sz="1550" b="1" spc="-5" dirty="0">
                <a:solidFill>
                  <a:srgbClr val="C0C0C0"/>
                </a:solidFill>
                <a:latin typeface="Arial"/>
                <a:cs typeface="Arial"/>
              </a:rPr>
              <a:t>Bolasir</a:t>
            </a:r>
            <a:endParaRPr sz="15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70201" y="2806763"/>
            <a:ext cx="4686300" cy="296876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57480" defTabSz="914400">
              <a:lnSpc>
                <a:spcPts val="1850"/>
              </a:lnSpc>
              <a:spcBef>
                <a:spcPts val="415"/>
              </a:spcBef>
            </a:pPr>
            <a:r>
              <a:rPr sz="1550" b="1" spc="15" dirty="0">
                <a:solidFill>
                  <a:srgbClr val="C0C0C0"/>
                </a:solidFill>
                <a:latin typeface="Arial"/>
                <a:cs typeface="Arial"/>
              </a:rPr>
              <a:t>Korobondo</a:t>
            </a:r>
            <a:endParaRPr sz="155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43187" y="1509705"/>
          <a:ext cx="7005064" cy="4467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344"/>
                <a:gridCol w="1151915"/>
                <a:gridCol w="4934267"/>
                <a:gridCol w="67538"/>
              </a:tblGrid>
              <a:tr h="319883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T w="9534">
                      <a:solidFill>
                        <a:srgbClr val="A6A6A6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Departure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34">
                      <a:solidFill>
                        <a:srgbClr val="A6A6A6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Destination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34">
                      <a:solidFill>
                        <a:srgbClr val="A6A6A6"/>
                      </a:solidFill>
                      <a:prstDash val="solid"/>
                    </a:lnT>
                    <a:lnB w="49212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9534">
                      <a:solidFill>
                        <a:srgbClr val="A6A6A6"/>
                      </a:solidFill>
                      <a:prstDash val="solid"/>
                    </a:lnT>
                    <a:lnB w="4921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2467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B w="2546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b="1" spc="2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14:10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B w="2546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MULTIDRUG-RESISTANT </a:t>
                      </a:r>
                      <a:r>
                        <a:rPr sz="1600" b="1" spc="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MICROORGANISMS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49212">
                      <a:solidFill>
                        <a:srgbClr val="FFFFFF"/>
                      </a:solidFill>
                      <a:prstDash val="solid"/>
                    </a:lnT>
                    <a:lnB w="2546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49212">
                      <a:solidFill>
                        <a:srgbClr val="FFFFFF"/>
                      </a:solidFill>
                      <a:prstDash val="solid"/>
                    </a:lnT>
                    <a:lnB w="25463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2737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T w="25463">
                      <a:solidFill>
                        <a:srgbClr val="FFFFFF"/>
                      </a:solidFill>
                      <a:prstDash val="solid"/>
                    </a:lnT>
                    <a:lnB w="25336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b="1" spc="2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14:35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T w="25463">
                      <a:solidFill>
                        <a:srgbClr val="FFFFFF"/>
                      </a:solidFill>
                      <a:prstDash val="solid"/>
                    </a:lnT>
                    <a:lnB w="25336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MULTIDRUG-RESISTANT </a:t>
                      </a:r>
                      <a:r>
                        <a:rPr sz="1600" b="1" spc="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MICROORGANISMS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25463">
                      <a:solidFill>
                        <a:srgbClr val="FFFFFF"/>
                      </a:solidFill>
                      <a:prstDash val="solid"/>
                    </a:lnT>
                    <a:lnB w="25336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25463">
                      <a:solidFill>
                        <a:srgbClr val="FFFFFF"/>
                      </a:solidFill>
                      <a:prstDash val="solid"/>
                    </a:lnT>
                    <a:lnB w="25336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T w="25336">
                      <a:solidFill>
                        <a:srgbClr val="FFFFFF"/>
                      </a:solidFill>
                      <a:prstDash val="solid"/>
                    </a:lnT>
                    <a:lnB w="34988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b="1" spc="2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14:40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T w="25336">
                      <a:solidFill>
                        <a:srgbClr val="FFFFFF"/>
                      </a:solidFill>
                      <a:prstDash val="solid"/>
                    </a:lnT>
                    <a:lnB w="34988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MULTIDRUG-RESISTANT </a:t>
                      </a:r>
                      <a:r>
                        <a:rPr sz="1600" b="1" spc="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MICROORGANISMS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25336">
                      <a:solidFill>
                        <a:srgbClr val="FFFFFF"/>
                      </a:solidFill>
                      <a:prstDash val="solid"/>
                    </a:lnT>
                    <a:lnB w="34988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25336">
                      <a:solidFill>
                        <a:srgbClr val="FFFFFF"/>
                      </a:solidFill>
                      <a:prstDash val="solid"/>
                    </a:lnT>
                    <a:lnB w="34988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T w="34988">
                      <a:solidFill>
                        <a:srgbClr val="FFFFFF"/>
                      </a:solidFill>
                      <a:prstDash val="solid"/>
                    </a:lnT>
                    <a:lnB w="34861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b="1" spc="20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14:45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T w="34988">
                      <a:solidFill>
                        <a:srgbClr val="FFFFFF"/>
                      </a:solidFill>
                      <a:prstDash val="solid"/>
                    </a:lnT>
                    <a:lnB w="34861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MULTIDRUG-RESISTANT </a:t>
                      </a:r>
                      <a:r>
                        <a:rPr sz="1600" b="1" spc="2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MICROORGANISMS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34988">
                      <a:solidFill>
                        <a:srgbClr val="FFFFFF"/>
                      </a:solidFill>
                      <a:prstDash val="solid"/>
                    </a:lnT>
                    <a:lnB w="34861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34988">
                      <a:solidFill>
                        <a:srgbClr val="FFFFFF"/>
                      </a:solidFill>
                      <a:prstDash val="solid"/>
                    </a:lnT>
                    <a:lnB w="34861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21437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T w="34861">
                      <a:solidFill>
                        <a:srgbClr val="FFFFFF"/>
                      </a:solidFill>
                      <a:prstDash val="solid"/>
                    </a:lnT>
                    <a:lnB w="33337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2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14:55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T w="34861">
                      <a:solidFill>
                        <a:srgbClr val="FFFFFF"/>
                      </a:solidFill>
                      <a:prstDash val="solid"/>
                    </a:lnT>
                    <a:lnB w="33337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Baxjö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34861">
                      <a:solidFill>
                        <a:srgbClr val="FFFFFF"/>
                      </a:solidFill>
                      <a:prstDash val="solid"/>
                    </a:lnT>
                    <a:lnB w="33337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34861">
                      <a:solidFill>
                        <a:srgbClr val="FFFFFF"/>
                      </a:solidFill>
                      <a:prstDash val="solid"/>
                    </a:lnT>
                    <a:lnB w="33337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23851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T w="33337">
                      <a:solidFill>
                        <a:srgbClr val="FFFFFF"/>
                      </a:solidFill>
                      <a:prstDash val="solid"/>
                    </a:lnT>
                    <a:lnB w="39687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2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15:00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T w="33337">
                      <a:solidFill>
                        <a:srgbClr val="FFFFFF"/>
                      </a:solidFill>
                      <a:prstDash val="solid"/>
                    </a:lnT>
                    <a:lnB w="39687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Holmen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33337">
                      <a:solidFill>
                        <a:srgbClr val="FFFFFF"/>
                      </a:solidFill>
                      <a:prstDash val="solid"/>
                    </a:lnT>
                    <a:lnB w="39687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33337">
                      <a:solidFill>
                        <a:srgbClr val="FFFFFF"/>
                      </a:solidFill>
                      <a:prstDash val="solid"/>
                    </a:lnT>
                    <a:lnB w="39687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9913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T w="39687">
                      <a:solidFill>
                        <a:srgbClr val="FFFFFF"/>
                      </a:solidFill>
                      <a:prstDash val="solid"/>
                    </a:lnT>
                    <a:lnB w="2546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2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15:00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T w="39687">
                      <a:solidFill>
                        <a:srgbClr val="FFFFFF"/>
                      </a:solidFill>
                      <a:prstDash val="solid"/>
                    </a:lnT>
                    <a:lnB w="2546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MULTIDRUG-RESISTANT </a:t>
                      </a:r>
                      <a:r>
                        <a:rPr sz="1600" b="1" spc="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MICROORGANISMS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39687">
                      <a:solidFill>
                        <a:srgbClr val="FFFFFF"/>
                      </a:solidFill>
                      <a:prstDash val="solid"/>
                    </a:lnT>
                    <a:lnB w="2546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39687">
                      <a:solidFill>
                        <a:srgbClr val="FFFFFF"/>
                      </a:solidFill>
                      <a:prstDash val="solid"/>
                    </a:lnT>
                    <a:lnB w="25463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T w="25463">
                      <a:solidFill>
                        <a:srgbClr val="FFFFFF"/>
                      </a:solidFill>
                      <a:prstDash val="solid"/>
                    </a:lnT>
                    <a:lnB w="34861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2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15:00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T w="25463">
                      <a:solidFill>
                        <a:srgbClr val="FFFFFF"/>
                      </a:solidFill>
                      <a:prstDash val="solid"/>
                    </a:lnT>
                    <a:lnB w="34861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MULTIDRUG-RESISTANT </a:t>
                      </a:r>
                      <a:r>
                        <a:rPr sz="1600" b="1" spc="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MICROORGANISMS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25463">
                      <a:solidFill>
                        <a:srgbClr val="FFFFFF"/>
                      </a:solidFill>
                      <a:prstDash val="solid"/>
                    </a:lnT>
                    <a:lnB w="34861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25463">
                      <a:solidFill>
                        <a:srgbClr val="FFFFFF"/>
                      </a:solidFill>
                      <a:prstDash val="solid"/>
                    </a:lnT>
                    <a:lnB w="34861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T w="34861">
                      <a:solidFill>
                        <a:srgbClr val="FFFFFF"/>
                      </a:solidFill>
                      <a:prstDash val="solid"/>
                    </a:lnT>
                    <a:lnB w="2546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20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15:05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T w="34861">
                      <a:solidFill>
                        <a:srgbClr val="FFFFFF"/>
                      </a:solidFill>
                      <a:prstDash val="solid"/>
                    </a:lnT>
                    <a:lnB w="2546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MULTIDRUG-RESISTANT </a:t>
                      </a:r>
                      <a:r>
                        <a:rPr sz="1600" b="1" spc="2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MICROORGANISMS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34861">
                      <a:solidFill>
                        <a:srgbClr val="FFFFFF"/>
                      </a:solidFill>
                      <a:prstDash val="solid"/>
                    </a:lnT>
                    <a:lnB w="2546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34861">
                      <a:solidFill>
                        <a:srgbClr val="FFFFFF"/>
                      </a:solidFill>
                      <a:prstDash val="solid"/>
                    </a:lnT>
                    <a:lnB w="25463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3563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T w="25463">
                      <a:solidFill>
                        <a:srgbClr val="FFFFFF"/>
                      </a:solidFill>
                      <a:prstDash val="solid"/>
                    </a:lnT>
                    <a:lnB w="26987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2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15:05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T w="25463">
                      <a:solidFill>
                        <a:srgbClr val="FFFFFF"/>
                      </a:solidFill>
                      <a:prstDash val="solid"/>
                    </a:lnT>
                    <a:lnB w="26987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MULTIDRUG-RESISTANT </a:t>
                      </a:r>
                      <a:r>
                        <a:rPr sz="1600" b="1" spc="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MICROORGANISMS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25463">
                      <a:solidFill>
                        <a:srgbClr val="FFFFFF"/>
                      </a:solidFill>
                      <a:prstDash val="solid"/>
                    </a:lnT>
                    <a:lnB w="26987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25463">
                      <a:solidFill>
                        <a:srgbClr val="FFFFFF"/>
                      </a:solidFill>
                      <a:prstDash val="solid"/>
                    </a:lnT>
                    <a:lnB w="26987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8263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T w="26987">
                      <a:solidFill>
                        <a:srgbClr val="FFFFFF"/>
                      </a:solidFill>
                      <a:prstDash val="solid"/>
                    </a:lnT>
                    <a:lnB w="34861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2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15:10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T w="26987">
                      <a:solidFill>
                        <a:srgbClr val="FFFFFF"/>
                      </a:solidFill>
                      <a:prstDash val="solid"/>
                    </a:lnT>
                    <a:lnB w="34861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b="1" spc="2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Wasserdam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26987">
                      <a:solidFill>
                        <a:srgbClr val="FFFFFF"/>
                      </a:solidFill>
                      <a:prstDash val="solid"/>
                    </a:lnT>
                    <a:lnB w="34861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26987">
                      <a:solidFill>
                        <a:srgbClr val="FFFFFF"/>
                      </a:solidFill>
                      <a:prstDash val="solid"/>
                    </a:lnT>
                    <a:lnB w="34861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7468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T w="34861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2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15:15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T w="34861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MULTIDRUG-RESISTANT </a:t>
                      </a:r>
                      <a:r>
                        <a:rPr sz="1600" b="1" spc="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MICROORGANISMS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34861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34861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20677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b="1" spc="-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Today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34">
                      <a:solidFill>
                        <a:srgbClr val="A6A6A6"/>
                      </a:solidFill>
                      <a:prstDash val="solid"/>
                    </a:lnL>
                    <a:lnR w="26339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34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b="1" spc="2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15:15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339">
                      <a:solidFill>
                        <a:srgbClr val="FFFFFF"/>
                      </a:solidFill>
                      <a:prstDash val="solid"/>
                    </a:lnL>
                    <a:lnR w="37973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34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b="1" spc="5" dirty="0">
                          <a:solidFill>
                            <a:srgbClr val="C0C0C0"/>
                          </a:solidFill>
                          <a:latin typeface="Arial"/>
                          <a:cs typeface="Arial"/>
                        </a:rPr>
                        <a:t>Mørup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7973">
                      <a:solidFill>
                        <a:srgbClr val="FFFFFF"/>
                      </a:solidFill>
                      <a:prstDash val="solid"/>
                    </a:lnL>
                    <a:lnT w="25400">
                      <a:solidFill>
                        <a:srgbClr val="FFFFFF"/>
                      </a:solidFill>
                      <a:prstDash val="solid"/>
                    </a:lnT>
                    <a:lnB w="9534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34">
                      <a:solidFill>
                        <a:srgbClr val="A6A6A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34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11469" y="89535"/>
            <a:ext cx="8521065" cy="822276"/>
          </a:xfrm>
          <a:prstGeom prst="rect">
            <a:avLst/>
          </a:prstGeom>
        </p:spPr>
        <p:txBody>
          <a:bodyPr vert="horz" wrap="square" lIns="0" tIns="141224" rIns="0" bIns="0" rtlCol="0">
            <a:spAutoFit/>
          </a:bodyPr>
          <a:lstStyle/>
          <a:p>
            <a:pPr marL="104139">
              <a:lnSpc>
                <a:spcPts val="5260"/>
              </a:lnSpc>
            </a:pPr>
            <a:r>
              <a:rPr sz="4400" spc="15" dirty="0">
                <a:solidFill>
                  <a:srgbClr val="92D050"/>
                </a:solidFill>
              </a:rPr>
              <a:t>International</a:t>
            </a:r>
            <a:r>
              <a:rPr sz="4400" spc="-310" dirty="0">
                <a:solidFill>
                  <a:srgbClr val="92D050"/>
                </a:solidFill>
              </a:rPr>
              <a:t> </a:t>
            </a:r>
            <a:r>
              <a:rPr sz="4400" spc="15" dirty="0">
                <a:solidFill>
                  <a:srgbClr val="92D050"/>
                </a:solidFill>
              </a:rPr>
              <a:t>travel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3363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28604" y="635026"/>
            <a:ext cx="8225009" cy="1410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520"/>
              </a:lnSpc>
            </a:pPr>
            <a:r>
              <a:rPr lang="en-CA" sz="4804" dirty="0" smtClean="0">
                <a:solidFill>
                  <a:srgbClr val="FF0000"/>
                </a:solidFill>
                <a:latin typeface="Arial"/>
                <a:cs typeface="Arial"/>
              </a:rPr>
              <a:t>In short…we have a problem !</a:t>
            </a:r>
          </a:p>
          <a:p>
            <a:pPr defTabSz="914400">
              <a:lnSpc>
                <a:spcPts val="5520"/>
              </a:lnSpc>
            </a:pPr>
            <a:endParaRPr lang="en-CA" sz="48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600" y="2463800"/>
            <a:ext cx="479939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680"/>
              </a:lnSpc>
            </a:pPr>
            <a:r>
              <a:rPr lang="en-CA" sz="3229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29" dirty="0" smtClean="0">
                <a:solidFill>
                  <a:srgbClr val="000000"/>
                </a:solidFill>
                <a:latin typeface="Times New Roman"/>
                <a:cs typeface="Times New Roman"/>
              </a:rPr>
              <a:t> Growing rates of resistance</a:t>
            </a:r>
          </a:p>
          <a:p>
            <a:pPr defTabSz="914400">
              <a:lnSpc>
                <a:spcPts val="3680"/>
              </a:lnSpc>
            </a:pPr>
            <a:endParaRPr lang="en-CA" sz="3229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1" y="2959100"/>
            <a:ext cx="3584315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680"/>
              </a:lnSpc>
            </a:pPr>
            <a:r>
              <a:rPr lang="en-CA" sz="3227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2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Inappropriate use of</a:t>
            </a:r>
          </a:p>
          <a:p>
            <a:pPr defTabSz="914400">
              <a:lnSpc>
                <a:spcPts val="3680"/>
              </a:lnSpc>
            </a:pPr>
            <a:endParaRPr lang="en-CA" sz="322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1" y="3441700"/>
            <a:ext cx="1726435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680"/>
              </a:lnSpc>
            </a:pPr>
            <a:r>
              <a:rPr lang="en-CA" sz="3227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antibiotics</a:t>
            </a:r>
          </a:p>
          <a:p>
            <a:pPr defTabSz="914400">
              <a:lnSpc>
                <a:spcPts val="3680"/>
              </a:lnSpc>
            </a:pPr>
            <a:endParaRPr lang="en-CA" sz="3227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2400" y="3924318"/>
            <a:ext cx="4797788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800"/>
              </a:lnSpc>
            </a:pPr>
            <a:r>
              <a:rPr lang="en-CA" sz="3229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29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Decreasing pipeline of new</a:t>
            </a:r>
            <a:r>
              <a:rPr lang="en-CA" sz="322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2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29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antibiotics</a:t>
            </a:r>
          </a:p>
          <a:p>
            <a:pPr defTabSz="914400">
              <a:lnSpc>
                <a:spcPts val="3800"/>
              </a:lnSpc>
            </a:pPr>
            <a:endParaRPr lang="en-CA" sz="3229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81118" y="6565925"/>
            <a:ext cx="32515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380"/>
              </a:lnSpc>
            </a:pPr>
            <a:r>
              <a:rPr lang="en-CA" sz="1200" smtClean="0">
                <a:solidFill>
                  <a:srgbClr val="FFFFFF"/>
                </a:solidFill>
                <a:latin typeface="Arial"/>
                <a:cs typeface="Arial"/>
              </a:rPr>
              <a:t>15. Turnidge J et al. MJA 2009: 191(7): 368-373</a:t>
            </a:r>
          </a:p>
          <a:p>
            <a:pPr defTabSz="914400"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23" name="TextBox 2"/>
          <p:cNvSpPr txBox="1"/>
          <p:nvPr/>
        </p:nvSpPr>
        <p:spPr>
          <a:xfrm>
            <a:off x="2654331" y="254000"/>
            <a:ext cx="3975319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48"/>
              </a:lnSpc>
            </a:pPr>
            <a:r>
              <a:rPr lang="en-CA" sz="2800" b="1">
                <a:solidFill>
                  <a:srgbClr val="FFC000"/>
                </a:solidFill>
                <a:latin typeface="Calibri Bold"/>
                <a:cs typeface="Calibri Bold"/>
              </a:rPr>
              <a:t>Modern</a:t>
            </a:r>
            <a:r>
              <a:rPr lang="en-CA" sz="4500">
                <a:solidFill>
                  <a:srgbClr val="0E55DC"/>
                </a:solidFill>
                <a:latin typeface="Arial"/>
                <a:cs typeface="Arial"/>
              </a:rPr>
              <a:t> </a:t>
            </a:r>
            <a:r>
              <a:rPr lang="en-CA" sz="2800" b="1">
                <a:solidFill>
                  <a:srgbClr val="FFC000"/>
                </a:solidFill>
                <a:latin typeface="Calibri Bold"/>
                <a:cs typeface="Calibri Bold"/>
              </a:rPr>
              <a:t>Medicine</a:t>
            </a:r>
            <a:r>
              <a:rPr lang="en-CA" sz="4500">
                <a:solidFill>
                  <a:srgbClr val="0E55DC"/>
                </a:solidFill>
                <a:latin typeface="Arial"/>
                <a:cs typeface="Arial"/>
              </a:rPr>
              <a:t> </a:t>
            </a:r>
            <a:r>
              <a:rPr lang="en-CA" sz="2800" b="1">
                <a:solidFill>
                  <a:srgbClr val="FFC000"/>
                </a:solidFill>
                <a:latin typeface="Calibri Bold"/>
                <a:cs typeface="Calibri Bold"/>
              </a:rPr>
              <a:t>at</a:t>
            </a:r>
            <a:r>
              <a:rPr lang="en-CA" sz="4500">
                <a:solidFill>
                  <a:srgbClr val="0E55DC"/>
                </a:solidFill>
                <a:latin typeface="Arial"/>
                <a:cs typeface="Arial"/>
              </a:rPr>
              <a:t> </a:t>
            </a:r>
            <a:r>
              <a:rPr lang="en-CA" sz="2800" b="1">
                <a:solidFill>
                  <a:srgbClr val="FFC000"/>
                </a:solidFill>
                <a:latin typeface="Calibri Bold"/>
                <a:cs typeface="Calibri Bold"/>
              </a:rPr>
              <a:t>Risk</a:t>
            </a:r>
          </a:p>
          <a:p>
            <a:pPr>
              <a:lnSpc>
                <a:spcPts val="3448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1" y="939836"/>
            <a:ext cx="507574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6495F4"/>
                </a:solidFill>
                <a:latin typeface="Arial"/>
                <a:cs typeface="Arial"/>
              </a:rPr>
              <a:t>•</a:t>
            </a: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 Loss of effective antibiotic treatment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1295475"/>
            <a:ext cx="4917244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could make routine infections deadly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828" y="1739931"/>
            <a:ext cx="1692771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6495F4"/>
                </a:solidFill>
                <a:latin typeface="Arial"/>
                <a:cs typeface="Arial"/>
              </a:rPr>
              <a:t>-</a:t>
            </a: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 Pneumonia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9830" y="2184471"/>
            <a:ext cx="3242683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6495F4"/>
                </a:solidFill>
                <a:latin typeface="Arial"/>
                <a:cs typeface="Arial"/>
              </a:rPr>
              <a:t>-</a:t>
            </a: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 Urinary tract infections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9833" y="2628967"/>
            <a:ext cx="2514471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6495F4"/>
                </a:solidFill>
                <a:latin typeface="Arial"/>
                <a:cs typeface="Arial"/>
              </a:rPr>
              <a:t>-</a:t>
            </a: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 Wound infections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17" y="3060706"/>
            <a:ext cx="5096267" cy="10900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467" algn="l"/>
              </a:tabLst>
            </a:pPr>
            <a:r>
              <a:rPr lang="en-CA" sz="2400">
                <a:solidFill>
                  <a:srgbClr val="6495F4"/>
                </a:solidFill>
                <a:latin typeface="Arial"/>
                <a:cs typeface="Arial"/>
              </a:rPr>
              <a:t>•</a:t>
            </a: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 Patients who receive specialized care</a:t>
            </a:r>
            <a:r>
              <a:rPr lang="en-CA" sz="2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	will be at highest risk</a:t>
            </a:r>
          </a:p>
          <a:p>
            <a:pPr>
              <a:lnSpc>
                <a:spcPts val="285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3299" y="3886243"/>
            <a:ext cx="3091424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6495F4"/>
                </a:solidFill>
                <a:latin typeface="Arial"/>
                <a:cs typeface="Arial"/>
              </a:rPr>
              <a:t>-</a:t>
            </a: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 Cancer chemotherapy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03324" y="4318059"/>
            <a:ext cx="2393669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6495F4"/>
                </a:solidFill>
                <a:latin typeface="Arial"/>
                <a:cs typeface="Arial"/>
              </a:rPr>
              <a:t>-</a:t>
            </a: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 Complex surgery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3332" y="4762575"/>
            <a:ext cx="2691571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6495F4"/>
                </a:solidFill>
                <a:latin typeface="Arial"/>
                <a:cs typeface="Arial"/>
              </a:rPr>
              <a:t>-</a:t>
            </a: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 Joint replacements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03350" y="5207071"/>
            <a:ext cx="2542363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6495F4"/>
                </a:solidFill>
                <a:latin typeface="Arial"/>
                <a:cs typeface="Arial"/>
              </a:rPr>
              <a:t>-</a:t>
            </a: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 Organ transplants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03304" y="5651577"/>
            <a:ext cx="993926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6495F4"/>
                </a:solidFill>
                <a:latin typeface="Arial"/>
                <a:cs typeface="Arial"/>
              </a:rPr>
              <a:t>-</a:t>
            </a: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 Sepsis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3299" y="6096077"/>
            <a:ext cx="1177758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6495F4"/>
                </a:solidFill>
                <a:latin typeface="Arial"/>
                <a:cs typeface="Arial"/>
              </a:rPr>
              <a:t>-</a:t>
            </a: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 Dialysis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184890" y="1422436"/>
            <a:ext cx="2165914" cy="6027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C000"/>
                </a:solidFill>
                <a:latin typeface="Arial Bold"/>
                <a:cs typeface="Arial Bold"/>
              </a:rPr>
              <a:t>Cancer Treatment</a:t>
            </a:r>
          </a:p>
          <a:p>
            <a:pPr>
              <a:lnSpc>
                <a:spcPts val="2355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19802" y="1892300"/>
            <a:ext cx="2261838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215627" algn="l"/>
                <a:tab pos="228312" algn="l"/>
              </a:tabLst>
            </a:pP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2000">
                <a:solidFill>
                  <a:srgbClr val="FAB322"/>
                </a:solidFill>
                <a:latin typeface="Arial"/>
                <a:cs typeface="Arial"/>
              </a:rPr>
              <a:t>	&gt;</a:t>
            </a:r>
            <a:r>
              <a:rPr lang="en-CA" sz="2000">
                <a:solidFill>
                  <a:srgbClr val="FFC000"/>
                </a:solidFill>
                <a:latin typeface="Arial"/>
                <a:cs typeface="Arial"/>
              </a:rPr>
              <a:t>600,000</a:t>
            </a: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 patients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	will receive</a:t>
            </a:r>
          </a:p>
          <a:p>
            <a:pPr>
              <a:lnSpc>
                <a:spcPts val="2174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48432" y="2438400"/>
            <a:ext cx="1894749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chemotherapy in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r>
              <a:rPr lang="en-CA" sz="130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  <a:p>
            <a:pPr>
              <a:lnSpc>
                <a:spcPts val="2174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019802" y="3175001"/>
            <a:ext cx="1990930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215627" algn="l"/>
                <a:tab pos="228312" algn="l"/>
              </a:tabLst>
            </a:pP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2000">
                <a:solidFill>
                  <a:srgbClr val="FFC000"/>
                </a:solidFill>
                <a:latin typeface="Arial"/>
                <a:cs typeface="Arial"/>
              </a:rPr>
              <a:t>	~60,000</a:t>
            </a: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 cancer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	patients will be</a:t>
            </a:r>
          </a:p>
          <a:p>
            <a:pPr>
              <a:lnSpc>
                <a:spcPts val="2174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248440" y="3721100"/>
            <a:ext cx="1883529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hospitalized with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neutropenia and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r>
              <a:rPr lang="en-CA" sz="130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  <a:p>
            <a:pPr>
              <a:lnSpc>
                <a:spcPts val="2139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019802" y="4724400"/>
            <a:ext cx="2398092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215627" algn="l"/>
                <a:tab pos="228312" algn="l"/>
              </a:tabLst>
            </a:pP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2000">
                <a:solidFill>
                  <a:srgbClr val="FFC000"/>
                </a:solidFill>
                <a:latin typeface="Arial"/>
                <a:cs typeface="Arial"/>
              </a:rPr>
              <a:t>	1 in 14 </a:t>
            </a: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of these will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	die from this</a:t>
            </a:r>
          </a:p>
          <a:p>
            <a:pPr>
              <a:lnSpc>
                <a:spcPts val="2174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248450" y="5270565"/>
            <a:ext cx="151964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complication</a:t>
            </a:r>
            <a:r>
              <a:rPr lang="en-CA" sz="130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  <a:p>
            <a:pPr>
              <a:lnSpc>
                <a:spcPts val="2089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019800" y="5727776"/>
            <a:ext cx="2080698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8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CA" sz="1200">
                <a:solidFill>
                  <a:srgbClr val="FFFFFF"/>
                </a:solidFill>
                <a:latin typeface="Arial"/>
                <a:cs typeface="Arial"/>
              </a:rPr>
              <a:t>Kantar Health, Cancer Impact</a:t>
            </a:r>
            <a:r>
              <a:rPr lang="en-CA" sz="12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8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CA" sz="1200">
                <a:solidFill>
                  <a:srgbClr val="FFFFFF"/>
                </a:solidFill>
                <a:latin typeface="Arial"/>
                <a:cs typeface="Arial"/>
              </a:rPr>
              <a:t>Caggiano et al, 2005, Cancer</a:t>
            </a:r>
          </a:p>
          <a:p>
            <a:pPr>
              <a:lnSpc>
                <a:spcPts val="127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75" y="3181351"/>
            <a:ext cx="13335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86" y="3203829"/>
            <a:ext cx="2907474" cy="9245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2" y="3119373"/>
            <a:ext cx="0" cy="3734435"/>
          </a:xfrm>
          <a:custGeom>
            <a:avLst/>
            <a:gdLst/>
            <a:ahLst/>
            <a:cxnLst/>
            <a:rect l="l" t="t" r="r" b="b"/>
            <a:pathLst>
              <a:path h="3734434">
                <a:moveTo>
                  <a:pt x="0" y="0"/>
                </a:moveTo>
                <a:lnTo>
                  <a:pt x="0" y="373386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2" y="6853237"/>
            <a:ext cx="9135110" cy="0"/>
          </a:xfrm>
          <a:custGeom>
            <a:avLst/>
            <a:gdLst/>
            <a:ahLst/>
            <a:cxnLst/>
            <a:rect l="l" t="t" r="r" b="b"/>
            <a:pathLst>
              <a:path w="9135110">
                <a:moveTo>
                  <a:pt x="0" y="0"/>
                </a:moveTo>
                <a:lnTo>
                  <a:pt x="913453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39301" y="3119373"/>
            <a:ext cx="0" cy="3734435"/>
          </a:xfrm>
          <a:custGeom>
            <a:avLst/>
            <a:gdLst/>
            <a:ahLst/>
            <a:cxnLst/>
            <a:rect l="l" t="t" r="r" b="b"/>
            <a:pathLst>
              <a:path h="3734434">
                <a:moveTo>
                  <a:pt x="0" y="3733863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62925" y="174625"/>
            <a:ext cx="13335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69185" y="197612"/>
            <a:ext cx="496443" cy="63741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9"/>
            <a:ext cx="0" cy="1183640"/>
          </a:xfrm>
          <a:custGeom>
            <a:avLst/>
            <a:gdLst/>
            <a:ahLst/>
            <a:cxnLst/>
            <a:rect l="l" t="t" r="r" b="b"/>
            <a:pathLst>
              <a:path h="1183640">
                <a:moveTo>
                  <a:pt x="0" y="1183335"/>
                </a:moveTo>
                <a:lnTo>
                  <a:pt x="0" y="0"/>
                </a:lnTo>
                <a:lnTo>
                  <a:pt x="0" y="118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4"/>
            <a:ext cx="9144000" cy="1205231"/>
          </a:xfrm>
          <a:custGeom>
            <a:avLst/>
            <a:gdLst/>
            <a:ahLst/>
            <a:cxnLst/>
            <a:rect l="l" t="t" r="r" b="b"/>
            <a:pathLst>
              <a:path w="9144000" h="1205230">
                <a:moveTo>
                  <a:pt x="0" y="1204912"/>
                </a:moveTo>
                <a:lnTo>
                  <a:pt x="9144000" y="1204912"/>
                </a:lnTo>
                <a:lnTo>
                  <a:pt x="9144000" y="0"/>
                </a:lnTo>
                <a:lnTo>
                  <a:pt x="0" y="0"/>
                </a:lnTo>
                <a:lnTo>
                  <a:pt x="0" y="1204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8575" y="5059427"/>
            <a:ext cx="3454400" cy="906780"/>
          </a:xfrm>
          <a:custGeom>
            <a:avLst/>
            <a:gdLst/>
            <a:ahLst/>
            <a:cxnLst/>
            <a:rect l="l" t="t" r="r" b="b"/>
            <a:pathLst>
              <a:path w="3454400" h="906779">
                <a:moveTo>
                  <a:pt x="3303270" y="0"/>
                </a:moveTo>
                <a:lnTo>
                  <a:pt x="151129" y="0"/>
                </a:lnTo>
                <a:lnTo>
                  <a:pt x="103371" y="7694"/>
                </a:lnTo>
                <a:lnTo>
                  <a:pt x="61886" y="29122"/>
                </a:lnTo>
                <a:lnTo>
                  <a:pt x="29167" y="61804"/>
                </a:lnTo>
                <a:lnTo>
                  <a:pt x="7707" y="103258"/>
                </a:lnTo>
                <a:lnTo>
                  <a:pt x="0" y="151003"/>
                </a:lnTo>
                <a:lnTo>
                  <a:pt x="0" y="755319"/>
                </a:lnTo>
                <a:lnTo>
                  <a:pt x="7707" y="803072"/>
                </a:lnTo>
                <a:lnTo>
                  <a:pt x="29167" y="844545"/>
                </a:lnTo>
                <a:lnTo>
                  <a:pt x="61886" y="877249"/>
                </a:lnTo>
                <a:lnTo>
                  <a:pt x="103371" y="898696"/>
                </a:lnTo>
                <a:lnTo>
                  <a:pt x="151129" y="906399"/>
                </a:lnTo>
                <a:lnTo>
                  <a:pt x="3303270" y="906399"/>
                </a:lnTo>
                <a:lnTo>
                  <a:pt x="3351028" y="898696"/>
                </a:lnTo>
                <a:lnTo>
                  <a:pt x="3392513" y="877249"/>
                </a:lnTo>
                <a:lnTo>
                  <a:pt x="3425232" y="844545"/>
                </a:lnTo>
                <a:lnTo>
                  <a:pt x="3446692" y="803072"/>
                </a:lnTo>
                <a:lnTo>
                  <a:pt x="3454400" y="755319"/>
                </a:lnTo>
                <a:lnTo>
                  <a:pt x="3454400" y="151003"/>
                </a:lnTo>
                <a:lnTo>
                  <a:pt x="3446692" y="103258"/>
                </a:lnTo>
                <a:lnTo>
                  <a:pt x="3425232" y="61804"/>
                </a:lnTo>
                <a:lnTo>
                  <a:pt x="3392513" y="29122"/>
                </a:lnTo>
                <a:lnTo>
                  <a:pt x="3351028" y="7694"/>
                </a:lnTo>
                <a:lnTo>
                  <a:pt x="3303270" y="0"/>
                </a:lnTo>
                <a:close/>
              </a:path>
            </a:pathLst>
          </a:custGeom>
          <a:solidFill>
            <a:srgbClr val="69AD22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262" y="1881253"/>
            <a:ext cx="3134360" cy="904875"/>
          </a:xfrm>
          <a:custGeom>
            <a:avLst/>
            <a:gdLst/>
            <a:ahLst/>
            <a:cxnLst/>
            <a:rect l="l" t="t" r="r" b="b"/>
            <a:pathLst>
              <a:path w="3134360" h="904875">
                <a:moveTo>
                  <a:pt x="2982912" y="0"/>
                </a:moveTo>
                <a:lnTo>
                  <a:pt x="150812" y="0"/>
                </a:lnTo>
                <a:lnTo>
                  <a:pt x="103145" y="7679"/>
                </a:lnTo>
                <a:lnTo>
                  <a:pt x="61746" y="29069"/>
                </a:lnTo>
                <a:lnTo>
                  <a:pt x="29099" y="61694"/>
                </a:lnTo>
                <a:lnTo>
                  <a:pt x="7688" y="103079"/>
                </a:lnTo>
                <a:lnTo>
                  <a:pt x="0" y="150749"/>
                </a:lnTo>
                <a:lnTo>
                  <a:pt x="0" y="753999"/>
                </a:lnTo>
                <a:lnTo>
                  <a:pt x="7688" y="801681"/>
                </a:lnTo>
                <a:lnTo>
                  <a:pt x="29099" y="843098"/>
                </a:lnTo>
                <a:lnTo>
                  <a:pt x="61746" y="875760"/>
                </a:lnTo>
                <a:lnTo>
                  <a:pt x="103145" y="897181"/>
                </a:lnTo>
                <a:lnTo>
                  <a:pt x="150812" y="904875"/>
                </a:lnTo>
                <a:lnTo>
                  <a:pt x="2982912" y="904875"/>
                </a:lnTo>
                <a:lnTo>
                  <a:pt x="3030595" y="897181"/>
                </a:lnTo>
                <a:lnTo>
                  <a:pt x="3072011" y="875760"/>
                </a:lnTo>
                <a:lnTo>
                  <a:pt x="3104674" y="843098"/>
                </a:lnTo>
                <a:lnTo>
                  <a:pt x="3126095" y="801681"/>
                </a:lnTo>
                <a:lnTo>
                  <a:pt x="3133788" y="753999"/>
                </a:lnTo>
                <a:lnTo>
                  <a:pt x="3133788" y="150749"/>
                </a:lnTo>
                <a:lnTo>
                  <a:pt x="3126095" y="103079"/>
                </a:lnTo>
                <a:lnTo>
                  <a:pt x="3104674" y="61694"/>
                </a:lnTo>
                <a:lnTo>
                  <a:pt x="3072011" y="29069"/>
                </a:lnTo>
                <a:lnTo>
                  <a:pt x="3030595" y="7679"/>
                </a:lnTo>
                <a:lnTo>
                  <a:pt x="2982912" y="0"/>
                </a:lnTo>
                <a:close/>
              </a:path>
            </a:pathLst>
          </a:custGeom>
          <a:solidFill>
            <a:srgbClr val="69AD22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1469" y="89535"/>
            <a:ext cx="8521065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50"/>
              </a:lnSpc>
            </a:pPr>
            <a:r>
              <a:rPr sz="3200" spc="10" dirty="0">
                <a:solidFill>
                  <a:srgbClr val="FFFFFF"/>
                </a:solidFill>
              </a:rPr>
              <a:t>Antimicrobial</a:t>
            </a:r>
            <a:r>
              <a:rPr sz="3200" spc="-270" dirty="0">
                <a:solidFill>
                  <a:srgbClr val="FFFFFF"/>
                </a:solidFill>
              </a:rPr>
              <a:t> </a:t>
            </a:r>
            <a:r>
              <a:rPr sz="3200" spc="20" dirty="0">
                <a:solidFill>
                  <a:srgbClr val="FFFFFF"/>
                </a:solidFill>
              </a:rPr>
              <a:t>resistance</a:t>
            </a:r>
            <a:endParaRPr sz="3200"/>
          </a:p>
          <a:p>
            <a:pPr marL="12700">
              <a:lnSpc>
                <a:spcPts val="3650"/>
              </a:lnSpc>
            </a:pPr>
            <a:r>
              <a:rPr sz="3200" b="0" spc="15" dirty="0">
                <a:solidFill>
                  <a:srgbClr val="FFFFFF"/>
                </a:solidFill>
                <a:latin typeface="Tahoma"/>
                <a:cs typeface="Tahoma"/>
              </a:rPr>
              <a:t>A threat </a:t>
            </a:r>
            <a:r>
              <a:rPr sz="3200" b="0" spc="-1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3200" b="0" spc="15" dirty="0">
                <a:solidFill>
                  <a:srgbClr val="FFFFFF"/>
                </a:solidFill>
                <a:latin typeface="Tahoma"/>
                <a:cs typeface="Tahoma"/>
              </a:rPr>
              <a:t>patient</a:t>
            </a:r>
            <a:r>
              <a:rPr sz="3200" b="0" spc="-3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0" spc="10" dirty="0">
                <a:solidFill>
                  <a:srgbClr val="FFFFFF"/>
                </a:solidFill>
                <a:latin typeface="Tahoma"/>
                <a:cs typeface="Tahoma"/>
              </a:rPr>
              <a:t>safety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05151" y="3498851"/>
            <a:ext cx="3133725" cy="906780"/>
          </a:xfrm>
          <a:custGeom>
            <a:avLst/>
            <a:gdLst/>
            <a:ahLst/>
            <a:cxnLst/>
            <a:rect l="l" t="t" r="r" b="b"/>
            <a:pathLst>
              <a:path w="3133725" h="906779">
                <a:moveTo>
                  <a:pt x="2982595" y="0"/>
                </a:moveTo>
                <a:lnTo>
                  <a:pt x="151130" y="0"/>
                </a:lnTo>
                <a:lnTo>
                  <a:pt x="103371" y="7707"/>
                </a:lnTo>
                <a:lnTo>
                  <a:pt x="61886" y="29167"/>
                </a:lnTo>
                <a:lnTo>
                  <a:pt x="29167" y="61886"/>
                </a:lnTo>
                <a:lnTo>
                  <a:pt x="7707" y="103371"/>
                </a:lnTo>
                <a:lnTo>
                  <a:pt x="0" y="151130"/>
                </a:lnTo>
                <a:lnTo>
                  <a:pt x="0" y="755395"/>
                </a:lnTo>
                <a:lnTo>
                  <a:pt x="7707" y="803154"/>
                </a:lnTo>
                <a:lnTo>
                  <a:pt x="29167" y="844639"/>
                </a:lnTo>
                <a:lnTo>
                  <a:pt x="61886" y="877358"/>
                </a:lnTo>
                <a:lnTo>
                  <a:pt x="103371" y="898818"/>
                </a:lnTo>
                <a:lnTo>
                  <a:pt x="151130" y="906526"/>
                </a:lnTo>
                <a:lnTo>
                  <a:pt x="2982595" y="906526"/>
                </a:lnTo>
                <a:lnTo>
                  <a:pt x="3030353" y="898818"/>
                </a:lnTo>
                <a:lnTo>
                  <a:pt x="3071838" y="877358"/>
                </a:lnTo>
                <a:lnTo>
                  <a:pt x="3104557" y="844639"/>
                </a:lnTo>
                <a:lnTo>
                  <a:pt x="3126017" y="803154"/>
                </a:lnTo>
                <a:lnTo>
                  <a:pt x="3133725" y="755395"/>
                </a:lnTo>
                <a:lnTo>
                  <a:pt x="3133725" y="151130"/>
                </a:lnTo>
                <a:lnTo>
                  <a:pt x="3126017" y="103371"/>
                </a:lnTo>
                <a:lnTo>
                  <a:pt x="3104557" y="61886"/>
                </a:lnTo>
                <a:lnTo>
                  <a:pt x="3071838" y="29167"/>
                </a:lnTo>
                <a:lnTo>
                  <a:pt x="3030353" y="7707"/>
                </a:lnTo>
                <a:lnTo>
                  <a:pt x="2982595" y="0"/>
                </a:lnTo>
                <a:close/>
              </a:path>
            </a:pathLst>
          </a:custGeom>
          <a:solidFill>
            <a:srgbClr val="69AD22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0" y="1204148"/>
            <a:ext cx="9144000" cy="477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400"/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914400"/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44955" marR="5836920" indent="-553720" defTabSz="914400">
              <a:lnSpc>
                <a:spcPts val="2330"/>
              </a:lnSpc>
              <a:spcBef>
                <a:spcPts val="1570"/>
              </a:spcBef>
            </a:pPr>
            <a:r>
              <a:rPr sz="2150" spc="5" dirty="0">
                <a:solidFill>
                  <a:srgbClr val="FFFFFF"/>
                </a:solidFill>
                <a:latin typeface="Tahoma"/>
                <a:cs typeface="Tahoma"/>
              </a:rPr>
              <a:t>Limited </a:t>
            </a:r>
            <a:r>
              <a:rPr sz="2150" spc="20" dirty="0">
                <a:solidFill>
                  <a:srgbClr val="FFFFFF"/>
                </a:solidFill>
                <a:latin typeface="Tahoma"/>
                <a:cs typeface="Tahoma"/>
              </a:rPr>
              <a:t>options </a:t>
            </a:r>
            <a:r>
              <a:rPr sz="2150" spc="5" dirty="0">
                <a:solidFill>
                  <a:srgbClr val="FFFFFF"/>
                </a:solidFill>
                <a:latin typeface="Tahoma"/>
                <a:cs typeface="Tahoma"/>
              </a:rPr>
              <a:t>for  </a:t>
            </a:r>
            <a:r>
              <a:rPr sz="2150" spc="-5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endParaRPr sz="2150">
              <a:solidFill>
                <a:prstClr val="black"/>
              </a:solidFill>
              <a:latin typeface="Tahoma"/>
              <a:cs typeface="Tahoma"/>
            </a:endParaRPr>
          </a:p>
          <a:p>
            <a:pPr defTabSz="914400"/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914400"/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914400">
              <a:spcBef>
                <a:spcPts val="55"/>
              </a:spcBef>
            </a:pPr>
            <a:endParaRPr sz="23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86690" algn="ctr" defTabSz="914400">
              <a:lnSpc>
                <a:spcPts val="2455"/>
              </a:lnSpc>
            </a:pPr>
            <a:r>
              <a:rPr sz="2150" spc="-5" dirty="0">
                <a:solidFill>
                  <a:srgbClr val="FFFFFF"/>
                </a:solidFill>
                <a:latin typeface="Tahoma"/>
                <a:cs typeface="Tahoma"/>
              </a:rPr>
              <a:t>Increased </a:t>
            </a:r>
            <a:r>
              <a:rPr sz="2150" spc="10" dirty="0">
                <a:solidFill>
                  <a:srgbClr val="FFFFFF"/>
                </a:solidFill>
                <a:latin typeface="Tahoma"/>
                <a:cs typeface="Tahoma"/>
              </a:rPr>
              <a:t>length</a:t>
            </a:r>
            <a:r>
              <a:rPr sz="215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endParaRPr sz="2150">
              <a:solidFill>
                <a:prstClr val="black"/>
              </a:solidFill>
              <a:latin typeface="Tahoma"/>
              <a:cs typeface="Tahoma"/>
            </a:endParaRPr>
          </a:p>
          <a:p>
            <a:pPr marR="180340" algn="ctr" defTabSz="914400">
              <a:lnSpc>
                <a:spcPts val="2455"/>
              </a:lnSpc>
            </a:pPr>
            <a:r>
              <a:rPr sz="2150" spc="15" dirty="0">
                <a:solidFill>
                  <a:srgbClr val="FFFFFF"/>
                </a:solidFill>
                <a:latin typeface="Tahoma"/>
                <a:cs typeface="Tahoma"/>
              </a:rPr>
              <a:t>hospital</a:t>
            </a:r>
            <a:r>
              <a:rPr sz="21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Tahoma"/>
                <a:cs typeface="Tahoma"/>
              </a:rPr>
              <a:t>stays</a:t>
            </a:r>
            <a:endParaRPr sz="2150">
              <a:solidFill>
                <a:prstClr val="black"/>
              </a:solidFill>
              <a:latin typeface="Tahoma"/>
              <a:cs typeface="Tahoma"/>
            </a:endParaRPr>
          </a:p>
          <a:p>
            <a:pPr defTabSz="914400"/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914400"/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914400">
              <a:spcBef>
                <a:spcPts val="35"/>
              </a:spcBef>
            </a:pP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414645" marR="854710" indent="352425" defTabSz="914400">
              <a:lnSpc>
                <a:spcPts val="2330"/>
              </a:lnSpc>
            </a:pPr>
            <a:r>
              <a:rPr sz="2150" spc="-5" dirty="0">
                <a:solidFill>
                  <a:srgbClr val="FFFFFF"/>
                </a:solidFill>
                <a:latin typeface="Tahoma"/>
                <a:cs typeface="Tahoma"/>
              </a:rPr>
              <a:t>Increased </a:t>
            </a:r>
            <a:r>
              <a:rPr sz="2150" spc="10" dirty="0">
                <a:solidFill>
                  <a:srgbClr val="FFFFFF"/>
                </a:solidFill>
                <a:latin typeface="Tahoma"/>
                <a:cs typeface="Tahoma"/>
              </a:rPr>
              <a:t>patient  morbidity </a:t>
            </a:r>
            <a:r>
              <a:rPr sz="2150" spc="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15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Tahoma"/>
                <a:cs typeface="Tahoma"/>
              </a:rPr>
              <a:t>mortality</a:t>
            </a:r>
            <a:endParaRPr sz="215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05801" y="120652"/>
            <a:ext cx="828675" cy="739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257925"/>
            <a:ext cx="9144000" cy="600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1204125"/>
            <a:ext cx="9144000" cy="508013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22552" y="4992751"/>
            <a:ext cx="3454400" cy="906780"/>
          </a:xfrm>
          <a:custGeom>
            <a:avLst/>
            <a:gdLst/>
            <a:ahLst/>
            <a:cxnLst/>
            <a:rect l="l" t="t" r="r" b="b"/>
            <a:pathLst>
              <a:path w="3454400" h="906779">
                <a:moveTo>
                  <a:pt x="3303270" y="0"/>
                </a:moveTo>
                <a:lnTo>
                  <a:pt x="151003" y="0"/>
                </a:lnTo>
                <a:lnTo>
                  <a:pt x="103258" y="7694"/>
                </a:lnTo>
                <a:lnTo>
                  <a:pt x="61804" y="29122"/>
                </a:lnTo>
                <a:lnTo>
                  <a:pt x="29122" y="61804"/>
                </a:lnTo>
                <a:lnTo>
                  <a:pt x="7694" y="103258"/>
                </a:lnTo>
                <a:lnTo>
                  <a:pt x="0" y="151003"/>
                </a:lnTo>
                <a:lnTo>
                  <a:pt x="0" y="755332"/>
                </a:lnTo>
                <a:lnTo>
                  <a:pt x="7694" y="803085"/>
                </a:lnTo>
                <a:lnTo>
                  <a:pt x="29122" y="844558"/>
                </a:lnTo>
                <a:lnTo>
                  <a:pt x="61804" y="877262"/>
                </a:lnTo>
                <a:lnTo>
                  <a:pt x="103258" y="898709"/>
                </a:lnTo>
                <a:lnTo>
                  <a:pt x="151003" y="906411"/>
                </a:lnTo>
                <a:lnTo>
                  <a:pt x="3303270" y="906411"/>
                </a:lnTo>
                <a:lnTo>
                  <a:pt x="3351028" y="898709"/>
                </a:lnTo>
                <a:lnTo>
                  <a:pt x="3392513" y="877262"/>
                </a:lnTo>
                <a:lnTo>
                  <a:pt x="3425232" y="844558"/>
                </a:lnTo>
                <a:lnTo>
                  <a:pt x="3446692" y="803085"/>
                </a:lnTo>
                <a:lnTo>
                  <a:pt x="3454400" y="755332"/>
                </a:lnTo>
                <a:lnTo>
                  <a:pt x="3454400" y="151003"/>
                </a:lnTo>
                <a:lnTo>
                  <a:pt x="3446692" y="103258"/>
                </a:lnTo>
                <a:lnTo>
                  <a:pt x="3425232" y="61804"/>
                </a:lnTo>
                <a:lnTo>
                  <a:pt x="3392513" y="29122"/>
                </a:lnTo>
                <a:lnTo>
                  <a:pt x="3351028" y="7694"/>
                </a:lnTo>
                <a:lnTo>
                  <a:pt x="3303270" y="0"/>
                </a:lnTo>
                <a:close/>
              </a:path>
            </a:pathLst>
          </a:custGeom>
          <a:solidFill>
            <a:srgbClr val="69AD22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12620" y="5162694"/>
            <a:ext cx="2891790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2425" defTabSz="914400">
              <a:lnSpc>
                <a:spcPts val="2330"/>
              </a:lnSpc>
            </a:pPr>
            <a:r>
              <a:rPr sz="2150" spc="-5" dirty="0">
                <a:solidFill>
                  <a:srgbClr val="FFFFFF"/>
                </a:solidFill>
                <a:latin typeface="Tahoma"/>
                <a:cs typeface="Tahoma"/>
              </a:rPr>
              <a:t>Increased </a:t>
            </a:r>
            <a:r>
              <a:rPr sz="2150" spc="10" dirty="0">
                <a:solidFill>
                  <a:srgbClr val="FFFFFF"/>
                </a:solidFill>
                <a:latin typeface="Tahoma"/>
                <a:cs typeface="Tahoma"/>
              </a:rPr>
              <a:t>patient  morbidity </a:t>
            </a:r>
            <a:r>
              <a:rPr sz="2150" spc="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15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Tahoma"/>
                <a:cs typeface="Tahoma"/>
              </a:rPr>
              <a:t>mortality</a:t>
            </a:r>
            <a:endParaRPr sz="215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0326" y="1932053"/>
            <a:ext cx="3134360" cy="904875"/>
          </a:xfrm>
          <a:custGeom>
            <a:avLst/>
            <a:gdLst/>
            <a:ahLst/>
            <a:cxnLst/>
            <a:rect l="l" t="t" r="r" b="b"/>
            <a:pathLst>
              <a:path w="3134360" h="904875">
                <a:moveTo>
                  <a:pt x="2982887" y="0"/>
                </a:moveTo>
                <a:lnTo>
                  <a:pt x="150812" y="0"/>
                </a:lnTo>
                <a:lnTo>
                  <a:pt x="103145" y="7679"/>
                </a:lnTo>
                <a:lnTo>
                  <a:pt x="61746" y="29069"/>
                </a:lnTo>
                <a:lnTo>
                  <a:pt x="29099" y="61694"/>
                </a:lnTo>
                <a:lnTo>
                  <a:pt x="7688" y="103079"/>
                </a:lnTo>
                <a:lnTo>
                  <a:pt x="0" y="150749"/>
                </a:lnTo>
                <a:lnTo>
                  <a:pt x="0" y="753999"/>
                </a:lnTo>
                <a:lnTo>
                  <a:pt x="7688" y="801681"/>
                </a:lnTo>
                <a:lnTo>
                  <a:pt x="29099" y="843098"/>
                </a:lnTo>
                <a:lnTo>
                  <a:pt x="61746" y="875760"/>
                </a:lnTo>
                <a:lnTo>
                  <a:pt x="103145" y="897181"/>
                </a:lnTo>
                <a:lnTo>
                  <a:pt x="150812" y="904875"/>
                </a:lnTo>
                <a:lnTo>
                  <a:pt x="2982887" y="904875"/>
                </a:lnTo>
                <a:lnTo>
                  <a:pt x="3030570" y="897181"/>
                </a:lnTo>
                <a:lnTo>
                  <a:pt x="3071986" y="875760"/>
                </a:lnTo>
                <a:lnTo>
                  <a:pt x="3104648" y="843098"/>
                </a:lnTo>
                <a:lnTo>
                  <a:pt x="3126069" y="801681"/>
                </a:lnTo>
                <a:lnTo>
                  <a:pt x="3133763" y="753999"/>
                </a:lnTo>
                <a:lnTo>
                  <a:pt x="3133763" y="150749"/>
                </a:lnTo>
                <a:lnTo>
                  <a:pt x="3126069" y="103079"/>
                </a:lnTo>
                <a:lnTo>
                  <a:pt x="3104648" y="61694"/>
                </a:lnTo>
                <a:lnTo>
                  <a:pt x="3071986" y="29069"/>
                </a:lnTo>
                <a:lnTo>
                  <a:pt x="3030570" y="7679"/>
                </a:lnTo>
                <a:lnTo>
                  <a:pt x="2982887" y="0"/>
                </a:lnTo>
                <a:close/>
              </a:path>
            </a:pathLst>
          </a:custGeom>
          <a:solidFill>
            <a:srgbClr val="69AD22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590" y="2096914"/>
            <a:ext cx="2332990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0" marR="5080" indent="-553085" defTabSz="914400">
              <a:lnSpc>
                <a:spcPts val="2330"/>
              </a:lnSpc>
            </a:pPr>
            <a:r>
              <a:rPr sz="2150" spc="5" dirty="0">
                <a:solidFill>
                  <a:srgbClr val="FFFFFF"/>
                </a:solidFill>
                <a:latin typeface="Tahoma"/>
                <a:cs typeface="Tahoma"/>
              </a:rPr>
              <a:t>Limited </a:t>
            </a:r>
            <a:r>
              <a:rPr sz="2150" spc="20" dirty="0">
                <a:solidFill>
                  <a:srgbClr val="FFFFFF"/>
                </a:solidFill>
                <a:latin typeface="Tahoma"/>
                <a:cs typeface="Tahoma"/>
              </a:rPr>
              <a:t>options </a:t>
            </a:r>
            <a:r>
              <a:rPr sz="2150" spc="5" dirty="0">
                <a:solidFill>
                  <a:srgbClr val="FFFFFF"/>
                </a:solidFill>
                <a:latin typeface="Tahoma"/>
                <a:cs typeface="Tahoma"/>
              </a:rPr>
              <a:t>for  </a:t>
            </a:r>
            <a:r>
              <a:rPr sz="2150" spc="-5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endParaRPr sz="215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0393" y="3484755"/>
            <a:ext cx="3133725" cy="906780"/>
          </a:xfrm>
          <a:custGeom>
            <a:avLst/>
            <a:gdLst/>
            <a:ahLst/>
            <a:cxnLst/>
            <a:rect l="l" t="t" r="r" b="b"/>
            <a:pathLst>
              <a:path w="3133725" h="906779">
                <a:moveTo>
                  <a:pt x="2982696" y="0"/>
                </a:moveTo>
                <a:lnTo>
                  <a:pt x="151079" y="0"/>
                </a:lnTo>
                <a:lnTo>
                  <a:pt x="103326" y="7707"/>
                </a:lnTo>
                <a:lnTo>
                  <a:pt x="61853" y="29167"/>
                </a:lnTo>
                <a:lnTo>
                  <a:pt x="29149" y="61886"/>
                </a:lnTo>
                <a:lnTo>
                  <a:pt x="7702" y="103371"/>
                </a:lnTo>
                <a:lnTo>
                  <a:pt x="0" y="151130"/>
                </a:lnTo>
                <a:lnTo>
                  <a:pt x="0" y="755396"/>
                </a:lnTo>
                <a:lnTo>
                  <a:pt x="7702" y="803154"/>
                </a:lnTo>
                <a:lnTo>
                  <a:pt x="29149" y="844639"/>
                </a:lnTo>
                <a:lnTo>
                  <a:pt x="61853" y="877358"/>
                </a:lnTo>
                <a:lnTo>
                  <a:pt x="103326" y="898818"/>
                </a:lnTo>
                <a:lnTo>
                  <a:pt x="151079" y="906526"/>
                </a:lnTo>
                <a:lnTo>
                  <a:pt x="2982696" y="906526"/>
                </a:lnTo>
                <a:lnTo>
                  <a:pt x="3030441" y="898818"/>
                </a:lnTo>
                <a:lnTo>
                  <a:pt x="3071895" y="877358"/>
                </a:lnTo>
                <a:lnTo>
                  <a:pt x="3104576" y="844639"/>
                </a:lnTo>
                <a:lnTo>
                  <a:pt x="3126005" y="803154"/>
                </a:lnTo>
                <a:lnTo>
                  <a:pt x="3133699" y="755396"/>
                </a:lnTo>
                <a:lnTo>
                  <a:pt x="3133699" y="151130"/>
                </a:lnTo>
                <a:lnTo>
                  <a:pt x="3126005" y="103371"/>
                </a:lnTo>
                <a:lnTo>
                  <a:pt x="3104576" y="61886"/>
                </a:lnTo>
                <a:lnTo>
                  <a:pt x="3071895" y="29167"/>
                </a:lnTo>
                <a:lnTo>
                  <a:pt x="3030441" y="7707"/>
                </a:lnTo>
                <a:lnTo>
                  <a:pt x="2982696" y="0"/>
                </a:lnTo>
                <a:close/>
              </a:path>
            </a:pathLst>
          </a:custGeom>
          <a:solidFill>
            <a:srgbClr val="69AD22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36344" y="3652663"/>
            <a:ext cx="2416810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75" marR="5080" indent="-372110" defTabSz="914400">
              <a:lnSpc>
                <a:spcPts val="2330"/>
              </a:lnSpc>
            </a:pPr>
            <a:r>
              <a:rPr sz="2150" spc="-5" dirty="0">
                <a:solidFill>
                  <a:srgbClr val="FFFFFF"/>
                </a:solidFill>
                <a:latin typeface="Tahoma"/>
                <a:cs typeface="Tahoma"/>
              </a:rPr>
              <a:t>Increased </a:t>
            </a:r>
            <a:r>
              <a:rPr sz="2150" spc="10" dirty="0">
                <a:solidFill>
                  <a:srgbClr val="FFFFFF"/>
                </a:solidFill>
                <a:latin typeface="Tahoma"/>
                <a:cs typeface="Tahoma"/>
              </a:rPr>
              <a:t>length </a:t>
            </a:r>
            <a:r>
              <a:rPr sz="2150" spc="15" dirty="0">
                <a:solidFill>
                  <a:srgbClr val="FFFFFF"/>
                </a:solidFill>
                <a:latin typeface="Tahoma"/>
                <a:cs typeface="Tahoma"/>
              </a:rPr>
              <a:t>of  </a:t>
            </a:r>
            <a:r>
              <a:rPr sz="2150" spc="10" dirty="0">
                <a:solidFill>
                  <a:srgbClr val="FFFFFF"/>
                </a:solidFill>
                <a:latin typeface="Tahoma"/>
                <a:cs typeface="Tahoma"/>
              </a:rPr>
              <a:t>hospital</a:t>
            </a:r>
            <a:r>
              <a:rPr sz="21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dirty="0">
                <a:solidFill>
                  <a:srgbClr val="FFFFFF"/>
                </a:solidFill>
                <a:latin typeface="Tahoma"/>
                <a:cs typeface="Tahoma"/>
              </a:rPr>
              <a:t>stays</a:t>
            </a:r>
            <a:endParaRPr sz="215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57622" y="1759204"/>
            <a:ext cx="4286885" cy="2451735"/>
          </a:xfrm>
          <a:custGeom>
            <a:avLst/>
            <a:gdLst/>
            <a:ahLst/>
            <a:cxnLst/>
            <a:rect l="l" t="t" r="r" b="b"/>
            <a:pathLst>
              <a:path w="4286884" h="2451735">
                <a:moveTo>
                  <a:pt x="3877691" y="0"/>
                </a:moveTo>
                <a:lnTo>
                  <a:pt x="408686" y="0"/>
                </a:lnTo>
                <a:lnTo>
                  <a:pt x="361030" y="2749"/>
                </a:lnTo>
                <a:lnTo>
                  <a:pt x="314988" y="10795"/>
                </a:lnTo>
                <a:lnTo>
                  <a:pt x="270865" y="23829"/>
                </a:lnTo>
                <a:lnTo>
                  <a:pt x="228970" y="41544"/>
                </a:lnTo>
                <a:lnTo>
                  <a:pt x="189608" y="63635"/>
                </a:lnTo>
                <a:lnTo>
                  <a:pt x="153087" y="89793"/>
                </a:lnTo>
                <a:lnTo>
                  <a:pt x="119713" y="119713"/>
                </a:lnTo>
                <a:lnTo>
                  <a:pt x="89793" y="153087"/>
                </a:lnTo>
                <a:lnTo>
                  <a:pt x="63635" y="189608"/>
                </a:lnTo>
                <a:lnTo>
                  <a:pt x="41544" y="228970"/>
                </a:lnTo>
                <a:lnTo>
                  <a:pt x="23829" y="270865"/>
                </a:lnTo>
                <a:lnTo>
                  <a:pt x="10795" y="314988"/>
                </a:lnTo>
                <a:lnTo>
                  <a:pt x="2749" y="361030"/>
                </a:lnTo>
                <a:lnTo>
                  <a:pt x="0" y="408686"/>
                </a:lnTo>
                <a:lnTo>
                  <a:pt x="0" y="2043176"/>
                </a:lnTo>
                <a:lnTo>
                  <a:pt x="2749" y="2090829"/>
                </a:lnTo>
                <a:lnTo>
                  <a:pt x="10795" y="2136866"/>
                </a:lnTo>
                <a:lnTo>
                  <a:pt x="23829" y="2180981"/>
                </a:lnTo>
                <a:lnTo>
                  <a:pt x="41544" y="2222866"/>
                </a:lnTo>
                <a:lnTo>
                  <a:pt x="63635" y="2262216"/>
                </a:lnTo>
                <a:lnTo>
                  <a:pt x="89793" y="2298724"/>
                </a:lnTo>
                <a:lnTo>
                  <a:pt x="119713" y="2332085"/>
                </a:lnTo>
                <a:lnTo>
                  <a:pt x="153087" y="2361991"/>
                </a:lnTo>
                <a:lnTo>
                  <a:pt x="189608" y="2388136"/>
                </a:lnTo>
                <a:lnTo>
                  <a:pt x="228970" y="2410215"/>
                </a:lnTo>
                <a:lnTo>
                  <a:pt x="270865" y="2427920"/>
                </a:lnTo>
                <a:lnTo>
                  <a:pt x="314988" y="2440946"/>
                </a:lnTo>
                <a:lnTo>
                  <a:pt x="361030" y="2448986"/>
                </a:lnTo>
                <a:lnTo>
                  <a:pt x="408686" y="2451735"/>
                </a:lnTo>
                <a:lnTo>
                  <a:pt x="3877691" y="2451735"/>
                </a:lnTo>
                <a:lnTo>
                  <a:pt x="3925346" y="2448986"/>
                </a:lnTo>
                <a:lnTo>
                  <a:pt x="3971388" y="2440946"/>
                </a:lnTo>
                <a:lnTo>
                  <a:pt x="4015511" y="2427920"/>
                </a:lnTo>
                <a:lnTo>
                  <a:pt x="4057406" y="2410215"/>
                </a:lnTo>
                <a:lnTo>
                  <a:pt x="4096768" y="2388136"/>
                </a:lnTo>
                <a:lnTo>
                  <a:pt x="4133289" y="2361991"/>
                </a:lnTo>
                <a:lnTo>
                  <a:pt x="4166663" y="2332085"/>
                </a:lnTo>
                <a:lnTo>
                  <a:pt x="4196583" y="2298724"/>
                </a:lnTo>
                <a:lnTo>
                  <a:pt x="4222741" y="2262216"/>
                </a:lnTo>
                <a:lnTo>
                  <a:pt x="4244832" y="2222866"/>
                </a:lnTo>
                <a:lnTo>
                  <a:pt x="4262547" y="2180981"/>
                </a:lnTo>
                <a:lnTo>
                  <a:pt x="4275581" y="2136866"/>
                </a:lnTo>
                <a:lnTo>
                  <a:pt x="4283627" y="2090829"/>
                </a:lnTo>
                <a:lnTo>
                  <a:pt x="4286377" y="2043176"/>
                </a:lnTo>
                <a:lnTo>
                  <a:pt x="4286377" y="408686"/>
                </a:lnTo>
                <a:lnTo>
                  <a:pt x="4283627" y="361030"/>
                </a:lnTo>
                <a:lnTo>
                  <a:pt x="4275581" y="314988"/>
                </a:lnTo>
                <a:lnTo>
                  <a:pt x="4262547" y="270865"/>
                </a:lnTo>
                <a:lnTo>
                  <a:pt x="4244832" y="228970"/>
                </a:lnTo>
                <a:lnTo>
                  <a:pt x="4222741" y="189608"/>
                </a:lnTo>
                <a:lnTo>
                  <a:pt x="4196583" y="153087"/>
                </a:lnTo>
                <a:lnTo>
                  <a:pt x="4166663" y="119713"/>
                </a:lnTo>
                <a:lnTo>
                  <a:pt x="4133289" y="89793"/>
                </a:lnTo>
                <a:lnTo>
                  <a:pt x="4096768" y="63635"/>
                </a:lnTo>
                <a:lnTo>
                  <a:pt x="4057406" y="41544"/>
                </a:lnTo>
                <a:lnTo>
                  <a:pt x="4015511" y="23829"/>
                </a:lnTo>
                <a:lnTo>
                  <a:pt x="3971388" y="10795"/>
                </a:lnTo>
                <a:lnTo>
                  <a:pt x="3925346" y="2749"/>
                </a:lnTo>
                <a:lnTo>
                  <a:pt x="3877691" y="0"/>
                </a:lnTo>
                <a:close/>
              </a:path>
            </a:pathLst>
          </a:custGeom>
          <a:solidFill>
            <a:srgbClr val="69AD22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47343" y="1901588"/>
            <a:ext cx="33254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sz="2000" b="1" spc="15" dirty="0">
                <a:solidFill>
                  <a:srgbClr val="FFFFFF"/>
                </a:solidFill>
                <a:latin typeface="Tahoma"/>
                <a:cs typeface="Tahoma"/>
              </a:rPr>
              <a:t>Each </a:t>
            </a:r>
            <a:r>
              <a:rPr sz="2000" b="1" spc="20" dirty="0">
                <a:solidFill>
                  <a:srgbClr val="FFFFFF"/>
                </a:solidFill>
                <a:latin typeface="Tahoma"/>
                <a:cs typeface="Tahoma"/>
              </a:rPr>
              <a:t>year, </a:t>
            </a:r>
            <a:r>
              <a:rPr sz="2000" b="1" spc="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b="1" spc="-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Tahoma"/>
                <a:cs typeface="Tahoma"/>
              </a:rPr>
              <a:t>EU/EAA:</a:t>
            </a:r>
            <a:endParaRPr sz="2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52490" y="2664857"/>
            <a:ext cx="31178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5625" marR="5080" indent="-543560" defTabSz="914400"/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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2.5 </a:t>
            </a:r>
            <a:r>
              <a:rPr sz="2000" b="1" spc="10" dirty="0">
                <a:solidFill>
                  <a:srgbClr val="FFFFFF"/>
                </a:solidFill>
                <a:latin typeface="Tahoma"/>
                <a:cs typeface="Tahoma"/>
              </a:rPr>
              <a:t>million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attributable  </a:t>
            </a:r>
            <a:r>
              <a:rPr sz="2000" b="1" spc="5" dirty="0">
                <a:solidFill>
                  <a:srgbClr val="FFFFFF"/>
                </a:solidFill>
                <a:latin typeface="Tahoma"/>
                <a:cs typeface="Tahoma"/>
              </a:rPr>
              <a:t>extra hospital</a:t>
            </a:r>
            <a:r>
              <a:rPr sz="20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Tahoma"/>
                <a:cs typeface="Tahoma"/>
              </a:rPr>
              <a:t>days</a:t>
            </a:r>
            <a:endParaRPr sz="2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13984" y="3732801"/>
            <a:ext cx="35941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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25,000 attributable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deaths</a:t>
            </a:r>
            <a:endParaRPr sz="2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1467" y="6375734"/>
            <a:ext cx="751395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>
              <a:lnSpc>
                <a:spcPts val="1435"/>
              </a:lnSpc>
            </a:pPr>
            <a:r>
              <a:rPr sz="1200" spc="-5" dirty="0">
                <a:solidFill>
                  <a:prstClr val="black"/>
                </a:solidFill>
                <a:latin typeface="Tahoma"/>
                <a:cs typeface="Tahoma"/>
              </a:rPr>
              <a:t>Source: </a:t>
            </a:r>
            <a:r>
              <a:rPr sz="1200" spc="10" dirty="0">
                <a:solidFill>
                  <a:prstClr val="black"/>
                </a:solidFill>
                <a:latin typeface="Tahoma"/>
                <a:cs typeface="Tahoma"/>
              </a:rPr>
              <a:t>ECDC,</a:t>
            </a:r>
            <a:r>
              <a:rPr sz="1200" spc="-9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prstClr val="black"/>
                </a:solidFill>
                <a:latin typeface="Tahoma"/>
                <a:cs typeface="Tahoma"/>
              </a:rPr>
              <a:t>2009.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  <a:p>
            <a:pPr marL="12700" defTabSz="914400">
              <a:lnSpc>
                <a:spcPts val="1435"/>
              </a:lnSpc>
            </a:pPr>
            <a:r>
              <a:rPr sz="1200" dirty="0">
                <a:solidFill>
                  <a:prstClr val="black"/>
                </a:solidFill>
                <a:latin typeface="Tahoma"/>
                <a:cs typeface="Tahoma"/>
              </a:rPr>
              <a:t>In:</a:t>
            </a:r>
            <a:r>
              <a:rPr sz="1200" spc="20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u="sng" spc="-5" dirty="0">
                <a:solidFill>
                  <a:prstClr val="black"/>
                </a:solidFill>
                <a:latin typeface="Tahoma"/>
                <a:cs typeface="Tahoma"/>
                <a:hlinkClick r:id="rId8"/>
              </a:rPr>
              <a:t>http://ecdc.europa.eu/en/publications/Publications/0909_TER_The_Bacterial_Challenge_Time_to_React.pdf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32433" y="5680645"/>
            <a:ext cx="3376295" cy="500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935" marR="5080" indent="-610235" defTabSz="914400">
              <a:lnSpc>
                <a:spcPct val="105000"/>
              </a:lnSpc>
            </a:pPr>
            <a:r>
              <a:rPr sz="1550" spc="15" dirty="0">
                <a:solidFill>
                  <a:prstClr val="black"/>
                </a:solidFill>
                <a:latin typeface="Tahoma"/>
                <a:cs typeface="Tahoma"/>
              </a:rPr>
              <a:t>NOTE: Based </a:t>
            </a:r>
            <a:r>
              <a:rPr sz="1550" dirty="0">
                <a:solidFill>
                  <a:prstClr val="black"/>
                </a:solidFill>
                <a:latin typeface="Tahoma"/>
                <a:cs typeface="Tahoma"/>
              </a:rPr>
              <a:t>on </a:t>
            </a:r>
            <a:r>
              <a:rPr sz="1550" spc="10" dirty="0">
                <a:solidFill>
                  <a:prstClr val="black"/>
                </a:solidFill>
                <a:latin typeface="Tahoma"/>
                <a:cs typeface="Tahoma"/>
              </a:rPr>
              <a:t>only </a:t>
            </a:r>
            <a:r>
              <a:rPr sz="1550" spc="15" dirty="0">
                <a:solidFill>
                  <a:prstClr val="black"/>
                </a:solidFill>
                <a:latin typeface="Tahoma"/>
                <a:cs typeface="Tahoma"/>
              </a:rPr>
              <a:t>5 </a:t>
            </a:r>
            <a:r>
              <a:rPr sz="1550" spc="5" dirty="0">
                <a:solidFill>
                  <a:prstClr val="black"/>
                </a:solidFill>
                <a:latin typeface="Tahoma"/>
                <a:cs typeface="Tahoma"/>
              </a:rPr>
              <a:t>MDR </a:t>
            </a:r>
            <a:r>
              <a:rPr sz="1550" spc="20" dirty="0">
                <a:solidFill>
                  <a:prstClr val="black"/>
                </a:solidFill>
                <a:latin typeface="Tahoma"/>
                <a:cs typeface="Tahoma"/>
              </a:rPr>
              <a:t>bacteria  and </a:t>
            </a:r>
            <a:r>
              <a:rPr sz="1550" spc="15" dirty="0">
                <a:solidFill>
                  <a:prstClr val="black"/>
                </a:solidFill>
                <a:latin typeface="Tahoma"/>
                <a:cs typeface="Tahoma"/>
              </a:rPr>
              <a:t>4 </a:t>
            </a:r>
            <a:r>
              <a:rPr sz="1550" spc="5" dirty="0">
                <a:solidFill>
                  <a:prstClr val="black"/>
                </a:solidFill>
                <a:latin typeface="Tahoma"/>
                <a:cs typeface="Tahoma"/>
              </a:rPr>
              <a:t>types </a:t>
            </a:r>
            <a:r>
              <a:rPr sz="1550" spc="-5"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z="1550" spc="1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550" spc="15" dirty="0">
                <a:solidFill>
                  <a:prstClr val="black"/>
                </a:solidFill>
                <a:latin typeface="Tahoma"/>
                <a:cs typeface="Tahoma"/>
              </a:rPr>
              <a:t>infection</a:t>
            </a:r>
            <a:endParaRPr sz="155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66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1600" y="393699"/>
            <a:ext cx="389882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CA" sz="2800" b="1">
                <a:solidFill>
                  <a:srgbClr val="FFC000"/>
                </a:solidFill>
                <a:latin typeface="Calibri Bold"/>
                <a:cs typeface="Calibri Bold"/>
              </a:rPr>
              <a:t>AR Requires Global Action</a:t>
            </a:r>
          </a:p>
          <a:p>
            <a:pPr>
              <a:lnSpc>
                <a:spcPts val="316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3" y="-27374"/>
            <a:ext cx="8640960" cy="778099"/>
          </a:xfrm>
          <a:prstGeom prst="rect">
            <a:avLst/>
          </a:prstGeom>
        </p:spPr>
        <p:txBody>
          <a:bodyPr lIns="91324" tIns="45659" rIns="91324" bIns="45659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4F81BD"/>
                </a:solidFill>
              </a:rPr>
              <a:t>Complex Problem</a:t>
            </a:r>
            <a:endParaRPr lang="en-US" b="1" baseline="44000" dirty="0">
              <a:solidFill>
                <a:srgbClr val="4F81BD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11763" y="1196752"/>
            <a:ext cx="4752528" cy="792088"/>
          </a:xfrm>
          <a:prstGeom prst="rect">
            <a:avLst/>
          </a:prstGeom>
        </p:spPr>
        <p:txBody>
          <a:bodyPr lIns="91324" tIns="45659" rIns="91324" bIns="4565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91" y="1700814"/>
            <a:ext cx="9144000" cy="46615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75656" y="836712"/>
            <a:ext cx="5832648" cy="936104"/>
            <a:chOff x="1475656" y="1124744"/>
            <a:chExt cx="5832648" cy="936104"/>
          </a:xfrm>
        </p:grpSpPr>
        <p:sp>
          <p:nvSpPr>
            <p:cNvPr id="9" name="Right Arrow 8"/>
            <p:cNvSpPr/>
            <p:nvPr/>
          </p:nvSpPr>
          <p:spPr>
            <a:xfrm rot="5400000" flipV="1">
              <a:off x="2564580" y="1475980"/>
              <a:ext cx="830110" cy="2716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 flipV="1">
              <a:off x="3788716" y="1475980"/>
              <a:ext cx="830110" cy="2716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5400000" flipV="1">
              <a:off x="5173246" y="1437958"/>
              <a:ext cx="830110" cy="2716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5400000" flipV="1">
              <a:off x="6757422" y="1403972"/>
              <a:ext cx="830110" cy="2716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5400000" flipV="1">
              <a:off x="1196428" y="1509966"/>
              <a:ext cx="830110" cy="2716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1547664" y="1124744"/>
              <a:ext cx="5688632" cy="1528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0B63-CDA9-4C8F-AE99-40B2792FF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9" y="6309338"/>
            <a:ext cx="3744416" cy="3692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24" tIns="45659" rIns="91324" bIns="45659" rtlCol="0">
            <a:spAutoFit/>
          </a:bodyPr>
          <a:lstStyle/>
          <a:p>
            <a:pPr algn="r"/>
            <a:r>
              <a:rPr lang="en-US" sz="900" dirty="0">
                <a:solidFill>
                  <a:prstClr val="black"/>
                </a:solidFill>
              </a:rPr>
              <a:t>Lin V. (2016). AMR and UHC. Bi-regional Technical Consultation on AMR in Asia. WHO WPRO</a:t>
            </a:r>
            <a:r>
              <a:rPr lang="en-US" sz="9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 14-15 April, Tokyo, Japan.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" y="6700719"/>
            <a:ext cx="9180512" cy="215320"/>
          </a:xfrm>
          <a:prstGeom prst="rect">
            <a:avLst/>
          </a:prstGeom>
          <a:solidFill>
            <a:srgbClr val="FF0000"/>
          </a:solidFill>
        </p:spPr>
        <p:txBody>
          <a:bodyPr wrap="square" lIns="91324" tIns="45659" rIns="91324" bIns="45659" rtlCol="0">
            <a:spAutoFit/>
          </a:bodyPr>
          <a:lstStyle/>
          <a:p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28756"/>
            <a:ext cx="9144000" cy="372925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96250" y="107952"/>
            <a:ext cx="882650" cy="793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"/>
            <a:ext cx="9144000" cy="6857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8395" y="3582686"/>
            <a:ext cx="42316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sz="2000" b="1" spc="10" dirty="0">
                <a:solidFill>
                  <a:srgbClr val="FFFFFF"/>
                </a:solidFill>
                <a:latin typeface="Tahoma"/>
                <a:cs typeface="Tahoma"/>
              </a:rPr>
              <a:t>Humans </a:t>
            </a:r>
            <a:r>
              <a:rPr sz="2000" b="1" spc="20" dirty="0">
                <a:solidFill>
                  <a:srgbClr val="FFFFFF"/>
                </a:solidFill>
                <a:latin typeface="Tahoma"/>
                <a:cs typeface="Tahoma"/>
              </a:rPr>
              <a:t>+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Animals </a:t>
            </a:r>
            <a:r>
              <a:rPr sz="2000" b="1" spc="20" dirty="0">
                <a:solidFill>
                  <a:srgbClr val="FFFFFF"/>
                </a:solidFill>
                <a:latin typeface="Tahoma"/>
                <a:cs typeface="Tahoma"/>
              </a:rPr>
              <a:t>= </a:t>
            </a:r>
            <a:r>
              <a:rPr sz="2000" b="1" spc="1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2000" b="1" spc="-3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Tahoma"/>
                <a:cs typeface="Tahoma"/>
              </a:rPr>
              <a:t>Health</a:t>
            </a:r>
            <a:endParaRPr sz="2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8435" y="4404618"/>
            <a:ext cx="4719955" cy="1235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5080" indent="-191135" defTabSz="914400">
              <a:lnSpc>
                <a:spcPct val="145700"/>
              </a:lnSpc>
            </a:pPr>
            <a:r>
              <a:rPr sz="2750" b="1" spc="10" dirty="0">
                <a:solidFill>
                  <a:srgbClr val="FFFFFF"/>
                </a:solidFill>
                <a:latin typeface="Tahoma"/>
                <a:cs typeface="Tahoma"/>
              </a:rPr>
              <a:t>Prudent </a:t>
            </a:r>
            <a:r>
              <a:rPr sz="2750" b="1" spc="20" dirty="0">
                <a:solidFill>
                  <a:srgbClr val="FFFFFF"/>
                </a:solidFill>
                <a:latin typeface="Tahoma"/>
                <a:cs typeface="Tahoma"/>
              </a:rPr>
              <a:t>use </a:t>
            </a:r>
            <a:r>
              <a:rPr sz="2750" b="1" spc="1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750" b="1" spc="5" dirty="0">
                <a:solidFill>
                  <a:srgbClr val="FFFFFF"/>
                </a:solidFill>
                <a:latin typeface="Tahoma"/>
                <a:cs typeface="Tahoma"/>
              </a:rPr>
              <a:t>antibiotics:  </a:t>
            </a:r>
            <a:r>
              <a:rPr sz="2750" b="1" spc="10" dirty="0">
                <a:solidFill>
                  <a:srgbClr val="FFFFFF"/>
                </a:solidFill>
                <a:latin typeface="Tahoma"/>
                <a:cs typeface="Tahoma"/>
              </a:rPr>
              <a:t>Everyone </a:t>
            </a:r>
            <a:r>
              <a:rPr sz="2750" b="1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750" b="1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b="1" spc="5" dirty="0">
                <a:solidFill>
                  <a:srgbClr val="FFFFFF"/>
                </a:solidFill>
                <a:latin typeface="Tahoma"/>
                <a:cs typeface="Tahoma"/>
              </a:rPr>
              <a:t>responsible!</a:t>
            </a:r>
            <a:endParaRPr sz="275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74228" y="158344"/>
            <a:ext cx="968425" cy="100319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96" y="177571"/>
            <a:ext cx="8034655" cy="765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 marR="5078">
              <a:lnSpc>
                <a:spcPct val="112799"/>
              </a:lnSpc>
              <a:buSzPct val="109090"/>
              <a:buFont typeface="Wingdings"/>
              <a:buChar char=""/>
              <a:tabLst>
                <a:tab pos="377982" algn="l"/>
              </a:tabLst>
            </a:pPr>
            <a:r>
              <a:rPr sz="2200" i="0" spc="-5" dirty="0">
                <a:solidFill>
                  <a:srgbClr val="FF0000"/>
                </a:solidFill>
                <a:latin typeface="Book Antiqua"/>
                <a:cs typeface="Book Antiqua"/>
              </a:rPr>
              <a:t>Action 5. Regulate antibiotic distribution in humans &amp; </a:t>
            </a:r>
            <a:r>
              <a:rPr sz="2200" i="0" spc="-10" dirty="0">
                <a:solidFill>
                  <a:srgbClr val="FF0000"/>
                </a:solidFill>
                <a:latin typeface="Book Antiqua"/>
                <a:cs typeface="Book Antiqua"/>
              </a:rPr>
              <a:t>food  </a:t>
            </a:r>
            <a:r>
              <a:rPr sz="2200" i="0" spc="-5" dirty="0">
                <a:solidFill>
                  <a:srgbClr val="FF0000"/>
                </a:solidFill>
                <a:latin typeface="Book Antiqua"/>
                <a:cs typeface="Book Antiqua"/>
              </a:rPr>
              <a:t>animals &amp; agriculture &amp;</a:t>
            </a:r>
            <a:r>
              <a:rPr sz="2200" i="0" spc="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200" i="0" spc="-5" dirty="0">
                <a:solidFill>
                  <a:srgbClr val="FF0000"/>
                </a:solidFill>
                <a:latin typeface="Book Antiqua"/>
                <a:cs typeface="Book Antiqua"/>
              </a:rPr>
              <a:t>industry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967" y="1412875"/>
            <a:ext cx="4301490" cy="4785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sz="1000" b="1" i="1" spc="-5" dirty="0">
                <a:solidFill>
                  <a:prstClr val="black"/>
                </a:solidFill>
                <a:latin typeface="Book Antiqua"/>
                <a:cs typeface="Book Antiqua"/>
              </a:rPr>
              <a:t>H</a:t>
            </a:r>
            <a:endParaRPr sz="100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6087927"/>
            <a:ext cx="471805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43" indent="-238459">
              <a:lnSpc>
                <a:spcPts val="2580"/>
              </a:lnSpc>
              <a:buFont typeface="Book Antiqua"/>
              <a:buChar char="•"/>
              <a:tabLst>
                <a:tab pos="251777" algn="l"/>
              </a:tabLst>
            </a:pPr>
            <a:r>
              <a:rPr sz="2200" b="1" i="1" spc="-5" dirty="0">
                <a:solidFill>
                  <a:prstClr val="black"/>
                </a:solidFill>
                <a:latin typeface="Book Antiqua"/>
                <a:cs typeface="Book Antiqua"/>
              </a:rPr>
              <a:t>Industry</a:t>
            </a:r>
            <a:endParaRPr sz="220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301880" indent="-289191">
              <a:lnSpc>
                <a:spcPts val="2580"/>
              </a:lnSpc>
              <a:buFont typeface="Wingdings"/>
              <a:buChar char=""/>
              <a:tabLst>
                <a:tab pos="301880" algn="l"/>
              </a:tabLst>
            </a:pPr>
            <a:r>
              <a:rPr sz="2200" dirty="0">
                <a:solidFill>
                  <a:prstClr val="black"/>
                </a:solidFill>
                <a:latin typeface="Book Antiqua"/>
                <a:cs typeface="Book Antiqua"/>
              </a:rPr>
              <a:t>Ethanol </a:t>
            </a:r>
            <a:r>
              <a:rPr sz="2200" spc="-10" dirty="0">
                <a:solidFill>
                  <a:prstClr val="black"/>
                </a:solidFill>
                <a:latin typeface="Book Antiqua"/>
                <a:cs typeface="Book Antiqua"/>
              </a:rPr>
              <a:t>production </a:t>
            </a:r>
            <a:r>
              <a:rPr sz="2200" spc="-5" dirty="0">
                <a:solidFill>
                  <a:prstClr val="black"/>
                </a:solidFill>
                <a:latin typeface="Book Antiqua"/>
                <a:cs typeface="Book Antiqua"/>
              </a:rPr>
              <a:t>from</a:t>
            </a:r>
            <a:r>
              <a:rPr sz="2200" spc="-1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Book Antiqua"/>
                <a:cs typeface="Book Antiqua"/>
              </a:rPr>
              <a:t>sugarcane</a:t>
            </a:r>
            <a:endParaRPr sz="220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7472" y="1487426"/>
            <a:ext cx="4302252" cy="453999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3051" y="1412896"/>
            <a:ext cx="4298950" cy="453707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89972" y="1487426"/>
            <a:ext cx="4107179" cy="453999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4898" y="1412896"/>
            <a:ext cx="4105275" cy="453707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8511" y="1432582"/>
            <a:ext cx="2631948" cy="56692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2142" y="1432582"/>
            <a:ext cx="402336" cy="56692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298" y="991894"/>
            <a:ext cx="3256279" cy="813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43" indent="-238459">
              <a:buFont typeface="Book Antiqua"/>
              <a:buChar char="•"/>
              <a:tabLst>
                <a:tab pos="251777" algn="l"/>
              </a:tabLst>
            </a:pPr>
            <a:r>
              <a:rPr sz="2200" b="1" i="1" spc="-10" dirty="0">
                <a:solidFill>
                  <a:prstClr val="black"/>
                </a:solidFill>
                <a:latin typeface="Book Antiqua"/>
                <a:cs typeface="Book Antiqua"/>
              </a:rPr>
              <a:t>Agriculture</a:t>
            </a:r>
            <a:endParaRPr sz="220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948122">
              <a:spcBef>
                <a:spcPts val="1345"/>
              </a:spcBef>
            </a:pPr>
            <a:r>
              <a:rPr sz="2000" b="1" dirty="0">
                <a:solidFill>
                  <a:srgbClr val="FFFF00"/>
                </a:solidFill>
                <a:latin typeface="Book Antiqua"/>
                <a:cs typeface="Book Antiqua"/>
              </a:rPr>
              <a:t>Antibiotic</a:t>
            </a:r>
            <a:r>
              <a:rPr sz="2000" b="1" spc="-114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Book Antiqua"/>
                <a:cs typeface="Book Antiqua"/>
              </a:rPr>
              <a:t>Injection</a:t>
            </a:r>
            <a:endParaRPr sz="200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28726" y="1446297"/>
            <a:ext cx="2264664" cy="566927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55087" y="1446297"/>
            <a:ext cx="402335" cy="56692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75841" y="1512632"/>
            <a:ext cx="19513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2000" b="1" dirty="0">
                <a:solidFill>
                  <a:srgbClr val="FFFF00"/>
                </a:solidFill>
                <a:latin typeface="Book Antiqua"/>
                <a:cs typeface="Book Antiqua"/>
              </a:rPr>
              <a:t>Antibiotic</a:t>
            </a:r>
            <a:r>
              <a:rPr sz="2000" b="1" spc="-114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Book Antiqua"/>
                <a:cs typeface="Book Antiqua"/>
              </a:rPr>
              <a:t>Spray</a:t>
            </a:r>
            <a:endParaRPr sz="200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565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444521"/>
            <a:ext cx="8842164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4400"/>
              </a:lnSpc>
            </a:pPr>
            <a:r>
              <a:rPr lang="en-CA" sz="3979" dirty="0" smtClean="0">
                <a:solidFill>
                  <a:srgbClr val="D66127"/>
                </a:solidFill>
                <a:latin typeface="Arial"/>
                <a:cs typeface="Arial"/>
              </a:rPr>
              <a:t>Antibiotic use for growth promotion and</a:t>
            </a:r>
            <a:r>
              <a:rPr lang="en-CA" sz="397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7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979" dirty="0" smtClean="0">
                <a:solidFill>
                  <a:srgbClr val="D66127"/>
                </a:solidFill>
                <a:latin typeface="Arial"/>
                <a:cs typeface="Arial"/>
              </a:rPr>
              <a:t>disease prevention</a:t>
            </a:r>
          </a:p>
          <a:p>
            <a:pPr defTabSz="914400">
              <a:lnSpc>
                <a:spcPts val="4400"/>
              </a:lnSpc>
            </a:pPr>
            <a:endParaRPr lang="en-CA" sz="397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4521"/>
            <a:ext cx="8737969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4400"/>
              </a:lnSpc>
            </a:pPr>
            <a:r>
              <a:rPr lang="en-CA" sz="3979" dirty="0" smtClean="0">
                <a:solidFill>
                  <a:srgbClr val="D66127"/>
                </a:solidFill>
                <a:latin typeface="Arial"/>
                <a:cs typeface="Arial"/>
              </a:rPr>
              <a:t>2/3</a:t>
            </a:r>
            <a:r>
              <a:rPr lang="en-CA" sz="2702" dirty="0" smtClean="0">
                <a:solidFill>
                  <a:srgbClr val="D66127"/>
                </a:solidFill>
                <a:latin typeface="Arial"/>
                <a:cs typeface="Arial"/>
              </a:rPr>
              <a:t>rds </a:t>
            </a:r>
            <a:r>
              <a:rPr lang="en-CA" sz="3979" dirty="0" smtClean="0">
                <a:solidFill>
                  <a:srgbClr val="D66127"/>
                </a:solidFill>
                <a:latin typeface="Arial"/>
                <a:cs typeface="Arial"/>
              </a:rPr>
              <a:t> of the tonnage of antibiotics sold</a:t>
            </a:r>
            <a:r>
              <a:rPr lang="en-CA" sz="397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7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979" dirty="0" smtClean="0">
                <a:solidFill>
                  <a:srgbClr val="D66127"/>
                </a:solidFill>
                <a:latin typeface="Arial"/>
                <a:cs typeface="Arial"/>
              </a:rPr>
              <a:t>worldwide are used in agriculture</a:t>
            </a:r>
          </a:p>
          <a:p>
            <a:pPr defTabSz="914400">
              <a:lnSpc>
                <a:spcPts val="4400"/>
              </a:lnSpc>
            </a:pPr>
            <a:endParaRPr lang="en-CA" sz="397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58285" y="236228"/>
            <a:ext cx="862746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pc="-5" dirty="0"/>
              <a:t>Thailand </a:t>
            </a:r>
            <a:r>
              <a:rPr dirty="0"/>
              <a:t>AMR </a:t>
            </a:r>
            <a:r>
              <a:rPr spc="-5" dirty="0"/>
              <a:t>Containment </a:t>
            </a:r>
            <a:r>
              <a:rPr dirty="0"/>
              <a:t>and </a:t>
            </a:r>
            <a:r>
              <a:rPr spc="-5" dirty="0" err="1" smtClean="0"/>
              <a:t>Prevntion</a:t>
            </a:r>
            <a:r>
              <a:rPr spc="-5" dirty="0" smtClean="0"/>
              <a:t> </a:t>
            </a:r>
            <a:r>
              <a:rPr spc="-5" dirty="0"/>
              <a:t>Program</a:t>
            </a:r>
            <a:r>
              <a:rPr spc="65" dirty="0"/>
              <a:t> </a:t>
            </a:r>
            <a:r>
              <a:rPr spc="-10" dirty="0"/>
              <a:t>2013-2016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81" y="618034"/>
            <a:ext cx="543242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774" indent="-213087">
              <a:buSzPct val="95652"/>
              <a:buFont typeface="Tahoma"/>
              <a:buChar char="•"/>
              <a:tabLst>
                <a:tab pos="225774" algn="l"/>
              </a:tabLst>
            </a:pPr>
            <a:r>
              <a:rPr sz="2300" b="1" i="1" spc="-85" dirty="0" smtClean="0">
                <a:solidFill>
                  <a:prstClr val="black"/>
                </a:solidFill>
                <a:latin typeface="Tahoma"/>
                <a:cs typeface="Tahoma"/>
              </a:rPr>
              <a:t>AMR </a:t>
            </a:r>
            <a:r>
              <a:rPr sz="2300" b="1" i="1" spc="-65" dirty="0" smtClean="0">
                <a:solidFill>
                  <a:prstClr val="black"/>
                </a:solidFill>
                <a:latin typeface="Tahoma"/>
                <a:cs typeface="Tahoma"/>
              </a:rPr>
              <a:t>Chain </a:t>
            </a:r>
            <a:r>
              <a:rPr sz="2300" b="1" i="1" spc="-50" dirty="0" smtClean="0">
                <a:solidFill>
                  <a:prstClr val="black"/>
                </a:solidFill>
                <a:latin typeface="Tahoma"/>
                <a:cs typeface="Tahoma"/>
              </a:rPr>
              <a:t>in </a:t>
            </a:r>
            <a:r>
              <a:rPr sz="2300" b="1" i="1" spc="-70" dirty="0" smtClean="0">
                <a:solidFill>
                  <a:prstClr val="black"/>
                </a:solidFill>
                <a:latin typeface="Tahoma"/>
                <a:cs typeface="Tahoma"/>
              </a:rPr>
              <a:t>Community </a:t>
            </a:r>
            <a:r>
              <a:rPr sz="2300" b="1" i="1" spc="-50" dirty="0" smtClean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sz="2300" b="1" i="1" spc="140" dirty="0" smtClean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300" b="1" i="1" spc="-65" dirty="0" smtClean="0">
                <a:solidFill>
                  <a:prstClr val="black"/>
                </a:solidFill>
                <a:latin typeface="Tahoma"/>
                <a:cs typeface="Tahoma"/>
              </a:rPr>
              <a:t>Thailand</a:t>
            </a:r>
            <a:endParaRPr sz="23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926" y="1054164"/>
            <a:ext cx="8459724" cy="53990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35402" y="1196992"/>
            <a:ext cx="1945005" cy="1945005"/>
          </a:xfrm>
          <a:custGeom>
            <a:avLst/>
            <a:gdLst/>
            <a:ahLst/>
            <a:cxnLst/>
            <a:rect l="l" t="t" r="r" b="b"/>
            <a:pathLst>
              <a:path w="1945004" h="1945005">
                <a:moveTo>
                  <a:pt x="0" y="972312"/>
                </a:moveTo>
                <a:lnTo>
                  <a:pt x="1190" y="923786"/>
                </a:lnTo>
                <a:lnTo>
                  <a:pt x="4723" y="875877"/>
                </a:lnTo>
                <a:lnTo>
                  <a:pt x="10543" y="828639"/>
                </a:lnTo>
                <a:lnTo>
                  <a:pt x="18594" y="782127"/>
                </a:lnTo>
                <a:lnTo>
                  <a:pt x="28822" y="736399"/>
                </a:lnTo>
                <a:lnTo>
                  <a:pt x="41169" y="691508"/>
                </a:lnTo>
                <a:lnTo>
                  <a:pt x="55581" y="647512"/>
                </a:lnTo>
                <a:lnTo>
                  <a:pt x="72001" y="604466"/>
                </a:lnTo>
                <a:lnTo>
                  <a:pt x="90375" y="562425"/>
                </a:lnTo>
                <a:lnTo>
                  <a:pt x="110645" y="521446"/>
                </a:lnTo>
                <a:lnTo>
                  <a:pt x="132757" y="481584"/>
                </a:lnTo>
                <a:lnTo>
                  <a:pt x="156654" y="442894"/>
                </a:lnTo>
                <a:lnTo>
                  <a:pt x="182282" y="405433"/>
                </a:lnTo>
                <a:lnTo>
                  <a:pt x="209584" y="369256"/>
                </a:lnTo>
                <a:lnTo>
                  <a:pt x="238504" y="334418"/>
                </a:lnTo>
                <a:lnTo>
                  <a:pt x="268987" y="300977"/>
                </a:lnTo>
                <a:lnTo>
                  <a:pt x="300977" y="268987"/>
                </a:lnTo>
                <a:lnTo>
                  <a:pt x="334418" y="238504"/>
                </a:lnTo>
                <a:lnTo>
                  <a:pt x="369256" y="209584"/>
                </a:lnTo>
                <a:lnTo>
                  <a:pt x="405433" y="182282"/>
                </a:lnTo>
                <a:lnTo>
                  <a:pt x="442894" y="156654"/>
                </a:lnTo>
                <a:lnTo>
                  <a:pt x="481584" y="132757"/>
                </a:lnTo>
                <a:lnTo>
                  <a:pt x="521446" y="110645"/>
                </a:lnTo>
                <a:lnTo>
                  <a:pt x="562425" y="90375"/>
                </a:lnTo>
                <a:lnTo>
                  <a:pt x="604466" y="72001"/>
                </a:lnTo>
                <a:lnTo>
                  <a:pt x="647512" y="55581"/>
                </a:lnTo>
                <a:lnTo>
                  <a:pt x="691508" y="41169"/>
                </a:lnTo>
                <a:lnTo>
                  <a:pt x="736399" y="28822"/>
                </a:lnTo>
                <a:lnTo>
                  <a:pt x="782127" y="18594"/>
                </a:lnTo>
                <a:lnTo>
                  <a:pt x="828639" y="10543"/>
                </a:lnTo>
                <a:lnTo>
                  <a:pt x="875877" y="4723"/>
                </a:lnTo>
                <a:lnTo>
                  <a:pt x="923786" y="1190"/>
                </a:lnTo>
                <a:lnTo>
                  <a:pt x="972312" y="0"/>
                </a:lnTo>
                <a:lnTo>
                  <a:pt x="1020848" y="1190"/>
                </a:lnTo>
                <a:lnTo>
                  <a:pt x="1068768" y="4723"/>
                </a:lnTo>
                <a:lnTo>
                  <a:pt x="1116016" y="10543"/>
                </a:lnTo>
                <a:lnTo>
                  <a:pt x="1162536" y="18594"/>
                </a:lnTo>
                <a:lnTo>
                  <a:pt x="1208274" y="28822"/>
                </a:lnTo>
                <a:lnTo>
                  <a:pt x="1253172" y="41169"/>
                </a:lnTo>
                <a:lnTo>
                  <a:pt x="1297176" y="55581"/>
                </a:lnTo>
                <a:lnTo>
                  <a:pt x="1340229" y="72001"/>
                </a:lnTo>
                <a:lnTo>
                  <a:pt x="1382276" y="90375"/>
                </a:lnTo>
                <a:lnTo>
                  <a:pt x="1423261" y="110645"/>
                </a:lnTo>
                <a:lnTo>
                  <a:pt x="1463129" y="132757"/>
                </a:lnTo>
                <a:lnTo>
                  <a:pt x="1501823" y="156654"/>
                </a:lnTo>
                <a:lnTo>
                  <a:pt x="1539289" y="182282"/>
                </a:lnTo>
                <a:lnTo>
                  <a:pt x="1575470" y="209584"/>
                </a:lnTo>
                <a:lnTo>
                  <a:pt x="1610311" y="238504"/>
                </a:lnTo>
                <a:lnTo>
                  <a:pt x="1643756" y="268987"/>
                </a:lnTo>
                <a:lnTo>
                  <a:pt x="1675749" y="300977"/>
                </a:lnTo>
                <a:lnTo>
                  <a:pt x="1706234" y="334418"/>
                </a:lnTo>
                <a:lnTo>
                  <a:pt x="1735157" y="369256"/>
                </a:lnTo>
                <a:lnTo>
                  <a:pt x="1762460" y="405433"/>
                </a:lnTo>
                <a:lnTo>
                  <a:pt x="1788090" y="442894"/>
                </a:lnTo>
                <a:lnTo>
                  <a:pt x="1811988" y="481584"/>
                </a:lnTo>
                <a:lnTo>
                  <a:pt x="1834101" y="521446"/>
                </a:lnTo>
                <a:lnTo>
                  <a:pt x="1854373" y="562425"/>
                </a:lnTo>
                <a:lnTo>
                  <a:pt x="1872747" y="604466"/>
                </a:lnTo>
                <a:lnTo>
                  <a:pt x="1889168" y="647512"/>
                </a:lnTo>
                <a:lnTo>
                  <a:pt x="1903580" y="691508"/>
                </a:lnTo>
                <a:lnTo>
                  <a:pt x="1915928" y="736399"/>
                </a:lnTo>
                <a:lnTo>
                  <a:pt x="1926155" y="782127"/>
                </a:lnTo>
                <a:lnTo>
                  <a:pt x="1934207" y="828639"/>
                </a:lnTo>
                <a:lnTo>
                  <a:pt x="1940027" y="875877"/>
                </a:lnTo>
                <a:lnTo>
                  <a:pt x="1943560" y="923786"/>
                </a:lnTo>
                <a:lnTo>
                  <a:pt x="1944751" y="972312"/>
                </a:lnTo>
                <a:lnTo>
                  <a:pt x="1943560" y="1020848"/>
                </a:lnTo>
                <a:lnTo>
                  <a:pt x="1940027" y="1068768"/>
                </a:lnTo>
                <a:lnTo>
                  <a:pt x="1934207" y="1116016"/>
                </a:lnTo>
                <a:lnTo>
                  <a:pt x="1926155" y="1162536"/>
                </a:lnTo>
                <a:lnTo>
                  <a:pt x="1915928" y="1208274"/>
                </a:lnTo>
                <a:lnTo>
                  <a:pt x="1903580" y="1253172"/>
                </a:lnTo>
                <a:lnTo>
                  <a:pt x="1889168" y="1297176"/>
                </a:lnTo>
                <a:lnTo>
                  <a:pt x="1872747" y="1340229"/>
                </a:lnTo>
                <a:lnTo>
                  <a:pt x="1854373" y="1382276"/>
                </a:lnTo>
                <a:lnTo>
                  <a:pt x="1834101" y="1423261"/>
                </a:lnTo>
                <a:lnTo>
                  <a:pt x="1811988" y="1463129"/>
                </a:lnTo>
                <a:lnTo>
                  <a:pt x="1788090" y="1501823"/>
                </a:lnTo>
                <a:lnTo>
                  <a:pt x="1762460" y="1539289"/>
                </a:lnTo>
                <a:lnTo>
                  <a:pt x="1735157" y="1575470"/>
                </a:lnTo>
                <a:lnTo>
                  <a:pt x="1706234" y="1610311"/>
                </a:lnTo>
                <a:lnTo>
                  <a:pt x="1675749" y="1643756"/>
                </a:lnTo>
                <a:lnTo>
                  <a:pt x="1643756" y="1675749"/>
                </a:lnTo>
                <a:lnTo>
                  <a:pt x="1610311" y="1706234"/>
                </a:lnTo>
                <a:lnTo>
                  <a:pt x="1575470" y="1735157"/>
                </a:lnTo>
                <a:lnTo>
                  <a:pt x="1539289" y="1762460"/>
                </a:lnTo>
                <a:lnTo>
                  <a:pt x="1501823" y="1788090"/>
                </a:lnTo>
                <a:lnTo>
                  <a:pt x="1463129" y="1811988"/>
                </a:lnTo>
                <a:lnTo>
                  <a:pt x="1423261" y="1834101"/>
                </a:lnTo>
                <a:lnTo>
                  <a:pt x="1382276" y="1854373"/>
                </a:lnTo>
                <a:lnTo>
                  <a:pt x="1340229" y="1872747"/>
                </a:lnTo>
                <a:lnTo>
                  <a:pt x="1297176" y="1889168"/>
                </a:lnTo>
                <a:lnTo>
                  <a:pt x="1253172" y="1903580"/>
                </a:lnTo>
                <a:lnTo>
                  <a:pt x="1208274" y="1915928"/>
                </a:lnTo>
                <a:lnTo>
                  <a:pt x="1162536" y="1926155"/>
                </a:lnTo>
                <a:lnTo>
                  <a:pt x="1116016" y="1934207"/>
                </a:lnTo>
                <a:lnTo>
                  <a:pt x="1068768" y="1940027"/>
                </a:lnTo>
                <a:lnTo>
                  <a:pt x="1020848" y="1943560"/>
                </a:lnTo>
                <a:lnTo>
                  <a:pt x="972312" y="1944751"/>
                </a:lnTo>
                <a:lnTo>
                  <a:pt x="923786" y="1943560"/>
                </a:lnTo>
                <a:lnTo>
                  <a:pt x="875877" y="1940027"/>
                </a:lnTo>
                <a:lnTo>
                  <a:pt x="828639" y="1934207"/>
                </a:lnTo>
                <a:lnTo>
                  <a:pt x="782127" y="1926155"/>
                </a:lnTo>
                <a:lnTo>
                  <a:pt x="736399" y="1915928"/>
                </a:lnTo>
                <a:lnTo>
                  <a:pt x="691508" y="1903580"/>
                </a:lnTo>
                <a:lnTo>
                  <a:pt x="647512" y="1889168"/>
                </a:lnTo>
                <a:lnTo>
                  <a:pt x="604466" y="1872747"/>
                </a:lnTo>
                <a:lnTo>
                  <a:pt x="562425" y="1854373"/>
                </a:lnTo>
                <a:lnTo>
                  <a:pt x="521446" y="1834101"/>
                </a:lnTo>
                <a:lnTo>
                  <a:pt x="481584" y="1811988"/>
                </a:lnTo>
                <a:lnTo>
                  <a:pt x="442894" y="1788090"/>
                </a:lnTo>
                <a:lnTo>
                  <a:pt x="405433" y="1762460"/>
                </a:lnTo>
                <a:lnTo>
                  <a:pt x="369256" y="1735157"/>
                </a:lnTo>
                <a:lnTo>
                  <a:pt x="334418" y="1706234"/>
                </a:lnTo>
                <a:lnTo>
                  <a:pt x="300977" y="1675749"/>
                </a:lnTo>
                <a:lnTo>
                  <a:pt x="268987" y="1643756"/>
                </a:lnTo>
                <a:lnTo>
                  <a:pt x="238504" y="1610311"/>
                </a:lnTo>
                <a:lnTo>
                  <a:pt x="209584" y="1575470"/>
                </a:lnTo>
                <a:lnTo>
                  <a:pt x="182282" y="1539289"/>
                </a:lnTo>
                <a:lnTo>
                  <a:pt x="156654" y="1501823"/>
                </a:lnTo>
                <a:lnTo>
                  <a:pt x="132757" y="1463129"/>
                </a:lnTo>
                <a:lnTo>
                  <a:pt x="110645" y="1423261"/>
                </a:lnTo>
                <a:lnTo>
                  <a:pt x="90375" y="1382276"/>
                </a:lnTo>
                <a:lnTo>
                  <a:pt x="72001" y="1340229"/>
                </a:lnTo>
                <a:lnTo>
                  <a:pt x="55581" y="1297176"/>
                </a:lnTo>
                <a:lnTo>
                  <a:pt x="41169" y="1253172"/>
                </a:lnTo>
                <a:lnTo>
                  <a:pt x="28822" y="1208274"/>
                </a:lnTo>
                <a:lnTo>
                  <a:pt x="18594" y="1162536"/>
                </a:lnTo>
                <a:lnTo>
                  <a:pt x="10543" y="1116016"/>
                </a:lnTo>
                <a:lnTo>
                  <a:pt x="4723" y="1068768"/>
                </a:lnTo>
                <a:lnTo>
                  <a:pt x="1190" y="1020848"/>
                </a:lnTo>
                <a:lnTo>
                  <a:pt x="0" y="972312"/>
                </a:lnTo>
                <a:close/>
              </a:path>
            </a:pathLst>
          </a:custGeom>
          <a:ln w="254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42" y="152403"/>
            <a:ext cx="8121396" cy="59588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68411" y="152403"/>
            <a:ext cx="470916" cy="5958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82711" y="152403"/>
            <a:ext cx="1033272" cy="59588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59371" y="152403"/>
            <a:ext cx="434340" cy="59588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025" y="539495"/>
            <a:ext cx="502921" cy="62788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2513" y="541077"/>
            <a:ext cx="457200" cy="62636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1" y="541077"/>
            <a:ext cx="5116068" cy="62636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45974" y="541077"/>
            <a:ext cx="457200" cy="62636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5172" y="911382"/>
            <a:ext cx="501396" cy="67970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8285" y="236228"/>
            <a:ext cx="862746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2100" i="0" spc="-5" dirty="0">
                <a:solidFill>
                  <a:srgbClr val="000099"/>
                </a:solidFill>
              </a:rPr>
              <a:t>Thailand </a:t>
            </a:r>
            <a:r>
              <a:rPr sz="2100" i="0" dirty="0">
                <a:solidFill>
                  <a:srgbClr val="000099"/>
                </a:solidFill>
              </a:rPr>
              <a:t>AMR </a:t>
            </a:r>
            <a:r>
              <a:rPr sz="2100" i="0" spc="-5" dirty="0">
                <a:solidFill>
                  <a:srgbClr val="000099"/>
                </a:solidFill>
              </a:rPr>
              <a:t>Containment </a:t>
            </a:r>
            <a:r>
              <a:rPr sz="2100" i="0" dirty="0">
                <a:solidFill>
                  <a:srgbClr val="000099"/>
                </a:solidFill>
              </a:rPr>
              <a:t>and </a:t>
            </a:r>
            <a:r>
              <a:rPr sz="2100" i="0" spc="-5" dirty="0">
                <a:solidFill>
                  <a:srgbClr val="000099"/>
                </a:solidFill>
              </a:rPr>
              <a:t>Prevention Program</a:t>
            </a:r>
            <a:r>
              <a:rPr sz="2100" i="0" spc="65" dirty="0">
                <a:solidFill>
                  <a:srgbClr val="000099"/>
                </a:solidFill>
              </a:rPr>
              <a:t> </a:t>
            </a:r>
            <a:r>
              <a:rPr sz="2100" i="0" spc="-10" dirty="0">
                <a:solidFill>
                  <a:srgbClr val="000099"/>
                </a:solidFill>
              </a:rPr>
              <a:t>2013-2016</a:t>
            </a:r>
            <a:endParaRPr sz="2100"/>
          </a:p>
        </p:txBody>
      </p:sp>
      <p:sp>
        <p:nvSpPr>
          <p:cNvPr id="12" name="object 12"/>
          <p:cNvSpPr txBox="1"/>
          <p:nvPr/>
        </p:nvSpPr>
        <p:spPr>
          <a:xfrm>
            <a:off x="258267" y="618034"/>
            <a:ext cx="497332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698" indent="-208012">
              <a:buSzPct val="95652"/>
              <a:buFont typeface="Tahoma"/>
              <a:buChar char="•"/>
              <a:tabLst>
                <a:tab pos="221339" algn="l"/>
              </a:tabLst>
            </a:pPr>
            <a:r>
              <a:rPr sz="2300" b="1" i="1" spc="-85" dirty="0">
                <a:solidFill>
                  <a:prstClr val="black"/>
                </a:solidFill>
                <a:latin typeface="Tahoma"/>
                <a:cs typeface="Tahoma"/>
              </a:rPr>
              <a:t>AMR </a:t>
            </a:r>
            <a:r>
              <a:rPr sz="2300" b="1" i="1" spc="-65" dirty="0">
                <a:solidFill>
                  <a:prstClr val="black"/>
                </a:solidFill>
                <a:latin typeface="Tahoma"/>
                <a:cs typeface="Tahoma"/>
              </a:rPr>
              <a:t>Chain </a:t>
            </a:r>
            <a:r>
              <a:rPr sz="2300" b="1" i="1" spc="-50" dirty="0">
                <a:solidFill>
                  <a:prstClr val="black"/>
                </a:solidFill>
                <a:latin typeface="Tahoma"/>
                <a:cs typeface="Tahoma"/>
              </a:rPr>
              <a:t>in </a:t>
            </a:r>
            <a:r>
              <a:rPr sz="2300" b="1" i="1" spc="-60" dirty="0">
                <a:solidFill>
                  <a:prstClr val="black"/>
                </a:solidFill>
                <a:latin typeface="Tahoma"/>
                <a:cs typeface="Tahoma"/>
              </a:rPr>
              <a:t>Hospital </a:t>
            </a:r>
            <a:r>
              <a:rPr sz="2300" b="1" i="1" spc="-50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sz="2300" b="1" i="1" spc="13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300" b="1" i="1" spc="-65" dirty="0">
                <a:solidFill>
                  <a:prstClr val="black"/>
                </a:solidFill>
                <a:latin typeface="Tahoma"/>
                <a:cs typeface="Tahoma"/>
              </a:rPr>
              <a:t>Thailand</a:t>
            </a:r>
            <a:endParaRPr sz="23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389" y="1052520"/>
            <a:ext cx="8713724" cy="5184775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949" y="1412876"/>
            <a:ext cx="2016125" cy="2087880"/>
          </a:xfrm>
          <a:custGeom>
            <a:avLst/>
            <a:gdLst/>
            <a:ahLst/>
            <a:cxnLst/>
            <a:rect l="l" t="t" r="r" b="b"/>
            <a:pathLst>
              <a:path w="2016125" h="2087879">
                <a:moveTo>
                  <a:pt x="0" y="1043813"/>
                </a:moveTo>
                <a:lnTo>
                  <a:pt x="1097" y="994678"/>
                </a:lnTo>
                <a:lnTo>
                  <a:pt x="4356" y="946128"/>
                </a:lnTo>
                <a:lnTo>
                  <a:pt x="9729" y="898212"/>
                </a:lnTo>
                <a:lnTo>
                  <a:pt x="17168" y="850981"/>
                </a:lnTo>
                <a:lnTo>
                  <a:pt x="26623" y="804485"/>
                </a:lnTo>
                <a:lnTo>
                  <a:pt x="38047" y="758774"/>
                </a:lnTo>
                <a:lnTo>
                  <a:pt x="51391" y="713898"/>
                </a:lnTo>
                <a:lnTo>
                  <a:pt x="66606" y="669907"/>
                </a:lnTo>
                <a:lnTo>
                  <a:pt x="83645" y="626852"/>
                </a:lnTo>
                <a:lnTo>
                  <a:pt x="102459" y="584783"/>
                </a:lnTo>
                <a:lnTo>
                  <a:pt x="123000" y="543749"/>
                </a:lnTo>
                <a:lnTo>
                  <a:pt x="145218" y="503801"/>
                </a:lnTo>
                <a:lnTo>
                  <a:pt x="169066" y="464989"/>
                </a:lnTo>
                <a:lnTo>
                  <a:pt x="194496" y="427363"/>
                </a:lnTo>
                <a:lnTo>
                  <a:pt x="221458" y="390973"/>
                </a:lnTo>
                <a:lnTo>
                  <a:pt x="249905" y="355870"/>
                </a:lnTo>
                <a:lnTo>
                  <a:pt x="279787" y="322103"/>
                </a:lnTo>
                <a:lnTo>
                  <a:pt x="311058" y="289722"/>
                </a:lnTo>
                <a:lnTo>
                  <a:pt x="343668" y="258779"/>
                </a:lnTo>
                <a:lnTo>
                  <a:pt x="377568" y="229323"/>
                </a:lnTo>
                <a:lnTo>
                  <a:pt x="412711" y="201403"/>
                </a:lnTo>
                <a:lnTo>
                  <a:pt x="449048" y="175071"/>
                </a:lnTo>
                <a:lnTo>
                  <a:pt x="486531" y="150376"/>
                </a:lnTo>
                <a:lnTo>
                  <a:pt x="525111" y="127369"/>
                </a:lnTo>
                <a:lnTo>
                  <a:pt x="564739" y="106099"/>
                </a:lnTo>
                <a:lnTo>
                  <a:pt x="605369" y="86617"/>
                </a:lnTo>
                <a:lnTo>
                  <a:pt x="646950" y="68973"/>
                </a:lnTo>
                <a:lnTo>
                  <a:pt x="689434" y="53217"/>
                </a:lnTo>
                <a:lnTo>
                  <a:pt x="732774" y="39399"/>
                </a:lnTo>
                <a:lnTo>
                  <a:pt x="776921" y="27569"/>
                </a:lnTo>
                <a:lnTo>
                  <a:pt x="821826" y="17778"/>
                </a:lnTo>
                <a:lnTo>
                  <a:pt x="867441" y="10075"/>
                </a:lnTo>
                <a:lnTo>
                  <a:pt x="913718" y="4511"/>
                </a:lnTo>
                <a:lnTo>
                  <a:pt x="960607" y="1136"/>
                </a:lnTo>
                <a:lnTo>
                  <a:pt x="1008062" y="0"/>
                </a:lnTo>
                <a:lnTo>
                  <a:pt x="1055513" y="1136"/>
                </a:lnTo>
                <a:lnTo>
                  <a:pt x="1102401" y="4511"/>
                </a:lnTo>
                <a:lnTo>
                  <a:pt x="1148675" y="10075"/>
                </a:lnTo>
                <a:lnTo>
                  <a:pt x="1194288" y="17778"/>
                </a:lnTo>
                <a:lnTo>
                  <a:pt x="1239191" y="27569"/>
                </a:lnTo>
                <a:lnTo>
                  <a:pt x="1283336" y="39399"/>
                </a:lnTo>
                <a:lnTo>
                  <a:pt x="1326675" y="53217"/>
                </a:lnTo>
                <a:lnTo>
                  <a:pt x="1369159" y="68973"/>
                </a:lnTo>
                <a:lnTo>
                  <a:pt x="1410739" y="86617"/>
                </a:lnTo>
                <a:lnTo>
                  <a:pt x="1451368" y="106099"/>
                </a:lnTo>
                <a:lnTo>
                  <a:pt x="1490996" y="127369"/>
                </a:lnTo>
                <a:lnTo>
                  <a:pt x="1529576" y="150376"/>
                </a:lnTo>
                <a:lnTo>
                  <a:pt x="1567059" y="175071"/>
                </a:lnTo>
                <a:lnTo>
                  <a:pt x="1603396" y="201403"/>
                </a:lnTo>
                <a:lnTo>
                  <a:pt x="1638540" y="229323"/>
                </a:lnTo>
                <a:lnTo>
                  <a:pt x="1672441" y="258779"/>
                </a:lnTo>
                <a:lnTo>
                  <a:pt x="1705051" y="289722"/>
                </a:lnTo>
                <a:lnTo>
                  <a:pt x="1736323" y="322103"/>
                </a:lnTo>
                <a:lnTo>
                  <a:pt x="1766206" y="355870"/>
                </a:lnTo>
                <a:lnTo>
                  <a:pt x="1794654" y="390973"/>
                </a:lnTo>
                <a:lnTo>
                  <a:pt x="1821617" y="427363"/>
                </a:lnTo>
                <a:lnTo>
                  <a:pt x="1847048" y="464989"/>
                </a:lnTo>
                <a:lnTo>
                  <a:pt x="1870897" y="503801"/>
                </a:lnTo>
                <a:lnTo>
                  <a:pt x="1893117" y="543749"/>
                </a:lnTo>
                <a:lnTo>
                  <a:pt x="1913658" y="584783"/>
                </a:lnTo>
                <a:lnTo>
                  <a:pt x="1932473" y="626852"/>
                </a:lnTo>
                <a:lnTo>
                  <a:pt x="1949513" y="669907"/>
                </a:lnTo>
                <a:lnTo>
                  <a:pt x="1964730" y="713898"/>
                </a:lnTo>
                <a:lnTo>
                  <a:pt x="1978074" y="758774"/>
                </a:lnTo>
                <a:lnTo>
                  <a:pt x="1989499" y="804485"/>
                </a:lnTo>
                <a:lnTo>
                  <a:pt x="1998955" y="850981"/>
                </a:lnTo>
                <a:lnTo>
                  <a:pt x="2006394" y="898212"/>
                </a:lnTo>
                <a:lnTo>
                  <a:pt x="2011768" y="946128"/>
                </a:lnTo>
                <a:lnTo>
                  <a:pt x="2015027" y="994678"/>
                </a:lnTo>
                <a:lnTo>
                  <a:pt x="2016125" y="1043813"/>
                </a:lnTo>
                <a:lnTo>
                  <a:pt x="2015027" y="1092947"/>
                </a:lnTo>
                <a:lnTo>
                  <a:pt x="2011768" y="1141497"/>
                </a:lnTo>
                <a:lnTo>
                  <a:pt x="2006394" y="1189413"/>
                </a:lnTo>
                <a:lnTo>
                  <a:pt x="1998955" y="1236644"/>
                </a:lnTo>
                <a:lnTo>
                  <a:pt x="1989499" y="1283140"/>
                </a:lnTo>
                <a:lnTo>
                  <a:pt x="1978074" y="1328851"/>
                </a:lnTo>
                <a:lnTo>
                  <a:pt x="1964730" y="1373727"/>
                </a:lnTo>
                <a:lnTo>
                  <a:pt x="1949513" y="1417718"/>
                </a:lnTo>
                <a:lnTo>
                  <a:pt x="1932473" y="1460773"/>
                </a:lnTo>
                <a:lnTo>
                  <a:pt x="1913658" y="1502842"/>
                </a:lnTo>
                <a:lnTo>
                  <a:pt x="1893117" y="1543876"/>
                </a:lnTo>
                <a:lnTo>
                  <a:pt x="1870897" y="1583824"/>
                </a:lnTo>
                <a:lnTo>
                  <a:pt x="1847048" y="1622636"/>
                </a:lnTo>
                <a:lnTo>
                  <a:pt x="1821617" y="1660262"/>
                </a:lnTo>
                <a:lnTo>
                  <a:pt x="1794654" y="1696652"/>
                </a:lnTo>
                <a:lnTo>
                  <a:pt x="1766206" y="1731755"/>
                </a:lnTo>
                <a:lnTo>
                  <a:pt x="1736323" y="1765522"/>
                </a:lnTo>
                <a:lnTo>
                  <a:pt x="1705051" y="1797903"/>
                </a:lnTo>
                <a:lnTo>
                  <a:pt x="1672441" y="1828846"/>
                </a:lnTo>
                <a:lnTo>
                  <a:pt x="1638540" y="1858302"/>
                </a:lnTo>
                <a:lnTo>
                  <a:pt x="1603396" y="1886222"/>
                </a:lnTo>
                <a:lnTo>
                  <a:pt x="1567059" y="1912554"/>
                </a:lnTo>
                <a:lnTo>
                  <a:pt x="1529576" y="1937249"/>
                </a:lnTo>
                <a:lnTo>
                  <a:pt x="1490996" y="1960256"/>
                </a:lnTo>
                <a:lnTo>
                  <a:pt x="1451368" y="1981526"/>
                </a:lnTo>
                <a:lnTo>
                  <a:pt x="1410739" y="2001008"/>
                </a:lnTo>
                <a:lnTo>
                  <a:pt x="1369159" y="2018652"/>
                </a:lnTo>
                <a:lnTo>
                  <a:pt x="1326675" y="2034408"/>
                </a:lnTo>
                <a:lnTo>
                  <a:pt x="1283336" y="2048226"/>
                </a:lnTo>
                <a:lnTo>
                  <a:pt x="1239191" y="2060056"/>
                </a:lnTo>
                <a:lnTo>
                  <a:pt x="1194288" y="2069847"/>
                </a:lnTo>
                <a:lnTo>
                  <a:pt x="1148675" y="2077550"/>
                </a:lnTo>
                <a:lnTo>
                  <a:pt x="1102401" y="2083114"/>
                </a:lnTo>
                <a:lnTo>
                  <a:pt x="1055513" y="2086489"/>
                </a:lnTo>
                <a:lnTo>
                  <a:pt x="1008062" y="2087626"/>
                </a:lnTo>
                <a:lnTo>
                  <a:pt x="960607" y="2086489"/>
                </a:lnTo>
                <a:lnTo>
                  <a:pt x="913718" y="2083114"/>
                </a:lnTo>
                <a:lnTo>
                  <a:pt x="867441" y="2077550"/>
                </a:lnTo>
                <a:lnTo>
                  <a:pt x="821826" y="2069847"/>
                </a:lnTo>
                <a:lnTo>
                  <a:pt x="776921" y="2060056"/>
                </a:lnTo>
                <a:lnTo>
                  <a:pt x="732774" y="2048226"/>
                </a:lnTo>
                <a:lnTo>
                  <a:pt x="689434" y="2034408"/>
                </a:lnTo>
                <a:lnTo>
                  <a:pt x="646950" y="2018652"/>
                </a:lnTo>
                <a:lnTo>
                  <a:pt x="605369" y="2001008"/>
                </a:lnTo>
                <a:lnTo>
                  <a:pt x="564739" y="1981526"/>
                </a:lnTo>
                <a:lnTo>
                  <a:pt x="525111" y="1960256"/>
                </a:lnTo>
                <a:lnTo>
                  <a:pt x="486531" y="1937249"/>
                </a:lnTo>
                <a:lnTo>
                  <a:pt x="449048" y="1912554"/>
                </a:lnTo>
                <a:lnTo>
                  <a:pt x="412711" y="1886222"/>
                </a:lnTo>
                <a:lnTo>
                  <a:pt x="377568" y="1858302"/>
                </a:lnTo>
                <a:lnTo>
                  <a:pt x="343668" y="1828846"/>
                </a:lnTo>
                <a:lnTo>
                  <a:pt x="311058" y="1797903"/>
                </a:lnTo>
                <a:lnTo>
                  <a:pt x="279787" y="1765522"/>
                </a:lnTo>
                <a:lnTo>
                  <a:pt x="249905" y="1731755"/>
                </a:lnTo>
                <a:lnTo>
                  <a:pt x="221458" y="1696652"/>
                </a:lnTo>
                <a:lnTo>
                  <a:pt x="194496" y="1660262"/>
                </a:lnTo>
                <a:lnTo>
                  <a:pt x="169066" y="1622636"/>
                </a:lnTo>
                <a:lnTo>
                  <a:pt x="145218" y="1583824"/>
                </a:lnTo>
                <a:lnTo>
                  <a:pt x="123000" y="1543876"/>
                </a:lnTo>
                <a:lnTo>
                  <a:pt x="102459" y="1502842"/>
                </a:lnTo>
                <a:lnTo>
                  <a:pt x="83645" y="1460773"/>
                </a:lnTo>
                <a:lnTo>
                  <a:pt x="66606" y="1417718"/>
                </a:lnTo>
                <a:lnTo>
                  <a:pt x="51391" y="1373727"/>
                </a:lnTo>
                <a:lnTo>
                  <a:pt x="38047" y="1328851"/>
                </a:lnTo>
                <a:lnTo>
                  <a:pt x="26623" y="1283140"/>
                </a:lnTo>
                <a:lnTo>
                  <a:pt x="17168" y="1236644"/>
                </a:lnTo>
                <a:lnTo>
                  <a:pt x="9729" y="1189413"/>
                </a:lnTo>
                <a:lnTo>
                  <a:pt x="4356" y="1141497"/>
                </a:lnTo>
                <a:lnTo>
                  <a:pt x="1097" y="1092947"/>
                </a:lnTo>
                <a:lnTo>
                  <a:pt x="0" y="1043813"/>
                </a:lnTo>
                <a:close/>
              </a:path>
            </a:pathLst>
          </a:custGeom>
          <a:ln w="254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19969" y="1412876"/>
            <a:ext cx="2016125" cy="2087880"/>
          </a:xfrm>
          <a:custGeom>
            <a:avLst/>
            <a:gdLst/>
            <a:ahLst/>
            <a:cxnLst/>
            <a:rect l="l" t="t" r="r" b="b"/>
            <a:pathLst>
              <a:path w="2016125" h="2087879">
                <a:moveTo>
                  <a:pt x="0" y="1043813"/>
                </a:moveTo>
                <a:lnTo>
                  <a:pt x="1097" y="994678"/>
                </a:lnTo>
                <a:lnTo>
                  <a:pt x="4356" y="946128"/>
                </a:lnTo>
                <a:lnTo>
                  <a:pt x="9730" y="898212"/>
                </a:lnTo>
                <a:lnTo>
                  <a:pt x="17169" y="850981"/>
                </a:lnTo>
                <a:lnTo>
                  <a:pt x="26625" y="804485"/>
                </a:lnTo>
                <a:lnTo>
                  <a:pt x="38050" y="758774"/>
                </a:lnTo>
                <a:lnTo>
                  <a:pt x="51395" y="713898"/>
                </a:lnTo>
                <a:lnTo>
                  <a:pt x="66612" y="669907"/>
                </a:lnTo>
                <a:lnTo>
                  <a:pt x="83652" y="626852"/>
                </a:lnTo>
                <a:lnTo>
                  <a:pt x="102467" y="584783"/>
                </a:lnTo>
                <a:lnTo>
                  <a:pt x="123009" y="543749"/>
                </a:lnTo>
                <a:lnTo>
                  <a:pt x="145229" y="503801"/>
                </a:lnTo>
                <a:lnTo>
                  <a:pt x="169079" y="464989"/>
                </a:lnTo>
                <a:lnTo>
                  <a:pt x="194511" y="427363"/>
                </a:lnTo>
                <a:lnTo>
                  <a:pt x="221475" y="390973"/>
                </a:lnTo>
                <a:lnTo>
                  <a:pt x="249924" y="355870"/>
                </a:lnTo>
                <a:lnTo>
                  <a:pt x="279809" y="322103"/>
                </a:lnTo>
                <a:lnTo>
                  <a:pt x="311081" y="289722"/>
                </a:lnTo>
                <a:lnTo>
                  <a:pt x="343693" y="258779"/>
                </a:lnTo>
                <a:lnTo>
                  <a:pt x="377596" y="229323"/>
                </a:lnTo>
                <a:lnTo>
                  <a:pt x="412741" y="201403"/>
                </a:lnTo>
                <a:lnTo>
                  <a:pt x="449081" y="175071"/>
                </a:lnTo>
                <a:lnTo>
                  <a:pt x="486566" y="150376"/>
                </a:lnTo>
                <a:lnTo>
                  <a:pt x="525148" y="127369"/>
                </a:lnTo>
                <a:lnTo>
                  <a:pt x="564779" y="106099"/>
                </a:lnTo>
                <a:lnTo>
                  <a:pt x="605411" y="86617"/>
                </a:lnTo>
                <a:lnTo>
                  <a:pt x="646994" y="68973"/>
                </a:lnTo>
                <a:lnTo>
                  <a:pt x="689481" y="53217"/>
                </a:lnTo>
                <a:lnTo>
                  <a:pt x="732824" y="39399"/>
                </a:lnTo>
                <a:lnTo>
                  <a:pt x="776973" y="27569"/>
                </a:lnTo>
                <a:lnTo>
                  <a:pt x="821880" y="17778"/>
                </a:lnTo>
                <a:lnTo>
                  <a:pt x="867498" y="10075"/>
                </a:lnTo>
                <a:lnTo>
                  <a:pt x="913777" y="4511"/>
                </a:lnTo>
                <a:lnTo>
                  <a:pt x="960669" y="1136"/>
                </a:lnTo>
                <a:lnTo>
                  <a:pt x="1008126" y="0"/>
                </a:lnTo>
                <a:lnTo>
                  <a:pt x="1055572" y="1136"/>
                </a:lnTo>
                <a:lnTo>
                  <a:pt x="1102454" y="4511"/>
                </a:lnTo>
                <a:lnTo>
                  <a:pt x="1148723" y="10075"/>
                </a:lnTo>
                <a:lnTo>
                  <a:pt x="1194332" y="17778"/>
                </a:lnTo>
                <a:lnTo>
                  <a:pt x="1239231" y="27569"/>
                </a:lnTo>
                <a:lnTo>
                  <a:pt x="1283372" y="39399"/>
                </a:lnTo>
                <a:lnTo>
                  <a:pt x="1326708" y="53217"/>
                </a:lnTo>
                <a:lnTo>
                  <a:pt x="1369188" y="68973"/>
                </a:lnTo>
                <a:lnTo>
                  <a:pt x="1410765" y="86617"/>
                </a:lnTo>
                <a:lnTo>
                  <a:pt x="1451391" y="106099"/>
                </a:lnTo>
                <a:lnTo>
                  <a:pt x="1491017" y="127369"/>
                </a:lnTo>
                <a:lnTo>
                  <a:pt x="1529594" y="150376"/>
                </a:lnTo>
                <a:lnTo>
                  <a:pt x="1567075" y="175071"/>
                </a:lnTo>
                <a:lnTo>
                  <a:pt x="1603410" y="201403"/>
                </a:lnTo>
                <a:lnTo>
                  <a:pt x="1638552" y="229323"/>
                </a:lnTo>
                <a:lnTo>
                  <a:pt x="1672451" y="258779"/>
                </a:lnTo>
                <a:lnTo>
                  <a:pt x="1705060" y="289722"/>
                </a:lnTo>
                <a:lnTo>
                  <a:pt x="1736330" y="322103"/>
                </a:lnTo>
                <a:lnTo>
                  <a:pt x="1766212" y="355870"/>
                </a:lnTo>
                <a:lnTo>
                  <a:pt x="1794659" y="390973"/>
                </a:lnTo>
                <a:lnTo>
                  <a:pt x="1821621" y="427363"/>
                </a:lnTo>
                <a:lnTo>
                  <a:pt x="1847051" y="464989"/>
                </a:lnTo>
                <a:lnTo>
                  <a:pt x="1870900" y="503801"/>
                </a:lnTo>
                <a:lnTo>
                  <a:pt x="1893119" y="543749"/>
                </a:lnTo>
                <a:lnTo>
                  <a:pt x="1913660" y="584783"/>
                </a:lnTo>
                <a:lnTo>
                  <a:pt x="1932474" y="626852"/>
                </a:lnTo>
                <a:lnTo>
                  <a:pt x="1949514" y="669907"/>
                </a:lnTo>
                <a:lnTo>
                  <a:pt x="1964730" y="713898"/>
                </a:lnTo>
                <a:lnTo>
                  <a:pt x="1978075" y="758774"/>
                </a:lnTo>
                <a:lnTo>
                  <a:pt x="1989499" y="804485"/>
                </a:lnTo>
                <a:lnTo>
                  <a:pt x="1998955" y="850981"/>
                </a:lnTo>
                <a:lnTo>
                  <a:pt x="2006394" y="898212"/>
                </a:lnTo>
                <a:lnTo>
                  <a:pt x="2011768" y="946128"/>
                </a:lnTo>
                <a:lnTo>
                  <a:pt x="2015027" y="994678"/>
                </a:lnTo>
                <a:lnTo>
                  <a:pt x="2016125" y="1043813"/>
                </a:lnTo>
                <a:lnTo>
                  <a:pt x="2015027" y="1092947"/>
                </a:lnTo>
                <a:lnTo>
                  <a:pt x="2011768" y="1141497"/>
                </a:lnTo>
                <a:lnTo>
                  <a:pt x="2006394" y="1189413"/>
                </a:lnTo>
                <a:lnTo>
                  <a:pt x="1998955" y="1236644"/>
                </a:lnTo>
                <a:lnTo>
                  <a:pt x="1989499" y="1283140"/>
                </a:lnTo>
                <a:lnTo>
                  <a:pt x="1978075" y="1328851"/>
                </a:lnTo>
                <a:lnTo>
                  <a:pt x="1964730" y="1373727"/>
                </a:lnTo>
                <a:lnTo>
                  <a:pt x="1949514" y="1417718"/>
                </a:lnTo>
                <a:lnTo>
                  <a:pt x="1932474" y="1460773"/>
                </a:lnTo>
                <a:lnTo>
                  <a:pt x="1913660" y="1502842"/>
                </a:lnTo>
                <a:lnTo>
                  <a:pt x="1893119" y="1543876"/>
                </a:lnTo>
                <a:lnTo>
                  <a:pt x="1870900" y="1583824"/>
                </a:lnTo>
                <a:lnTo>
                  <a:pt x="1847051" y="1622636"/>
                </a:lnTo>
                <a:lnTo>
                  <a:pt x="1821621" y="1660262"/>
                </a:lnTo>
                <a:lnTo>
                  <a:pt x="1794659" y="1696652"/>
                </a:lnTo>
                <a:lnTo>
                  <a:pt x="1766212" y="1731755"/>
                </a:lnTo>
                <a:lnTo>
                  <a:pt x="1736330" y="1765522"/>
                </a:lnTo>
                <a:lnTo>
                  <a:pt x="1705060" y="1797903"/>
                </a:lnTo>
                <a:lnTo>
                  <a:pt x="1672451" y="1828846"/>
                </a:lnTo>
                <a:lnTo>
                  <a:pt x="1638552" y="1858302"/>
                </a:lnTo>
                <a:lnTo>
                  <a:pt x="1603410" y="1886222"/>
                </a:lnTo>
                <a:lnTo>
                  <a:pt x="1567075" y="1912554"/>
                </a:lnTo>
                <a:lnTo>
                  <a:pt x="1529594" y="1937249"/>
                </a:lnTo>
                <a:lnTo>
                  <a:pt x="1491017" y="1960256"/>
                </a:lnTo>
                <a:lnTo>
                  <a:pt x="1451391" y="1981526"/>
                </a:lnTo>
                <a:lnTo>
                  <a:pt x="1410765" y="2001008"/>
                </a:lnTo>
                <a:lnTo>
                  <a:pt x="1369188" y="2018652"/>
                </a:lnTo>
                <a:lnTo>
                  <a:pt x="1326708" y="2034408"/>
                </a:lnTo>
                <a:lnTo>
                  <a:pt x="1283372" y="2048226"/>
                </a:lnTo>
                <a:lnTo>
                  <a:pt x="1239231" y="2060056"/>
                </a:lnTo>
                <a:lnTo>
                  <a:pt x="1194332" y="2069847"/>
                </a:lnTo>
                <a:lnTo>
                  <a:pt x="1148723" y="2077550"/>
                </a:lnTo>
                <a:lnTo>
                  <a:pt x="1102454" y="2083114"/>
                </a:lnTo>
                <a:lnTo>
                  <a:pt x="1055572" y="2086489"/>
                </a:lnTo>
                <a:lnTo>
                  <a:pt x="1008126" y="2087626"/>
                </a:lnTo>
                <a:lnTo>
                  <a:pt x="960669" y="2086489"/>
                </a:lnTo>
                <a:lnTo>
                  <a:pt x="913777" y="2083114"/>
                </a:lnTo>
                <a:lnTo>
                  <a:pt x="867498" y="2077550"/>
                </a:lnTo>
                <a:lnTo>
                  <a:pt x="821880" y="2069847"/>
                </a:lnTo>
                <a:lnTo>
                  <a:pt x="776973" y="2060056"/>
                </a:lnTo>
                <a:lnTo>
                  <a:pt x="732824" y="2048226"/>
                </a:lnTo>
                <a:lnTo>
                  <a:pt x="689481" y="2034408"/>
                </a:lnTo>
                <a:lnTo>
                  <a:pt x="646994" y="2018652"/>
                </a:lnTo>
                <a:lnTo>
                  <a:pt x="605411" y="2001008"/>
                </a:lnTo>
                <a:lnTo>
                  <a:pt x="564779" y="1981526"/>
                </a:lnTo>
                <a:lnTo>
                  <a:pt x="525148" y="1960256"/>
                </a:lnTo>
                <a:lnTo>
                  <a:pt x="486566" y="1937249"/>
                </a:lnTo>
                <a:lnTo>
                  <a:pt x="449081" y="1912554"/>
                </a:lnTo>
                <a:lnTo>
                  <a:pt x="412741" y="1886222"/>
                </a:lnTo>
                <a:lnTo>
                  <a:pt x="377596" y="1858302"/>
                </a:lnTo>
                <a:lnTo>
                  <a:pt x="343693" y="1828846"/>
                </a:lnTo>
                <a:lnTo>
                  <a:pt x="311081" y="1797903"/>
                </a:lnTo>
                <a:lnTo>
                  <a:pt x="279809" y="1765522"/>
                </a:lnTo>
                <a:lnTo>
                  <a:pt x="249924" y="1731755"/>
                </a:lnTo>
                <a:lnTo>
                  <a:pt x="221475" y="1696652"/>
                </a:lnTo>
                <a:lnTo>
                  <a:pt x="194511" y="1660262"/>
                </a:lnTo>
                <a:lnTo>
                  <a:pt x="169079" y="1622636"/>
                </a:lnTo>
                <a:lnTo>
                  <a:pt x="145229" y="1583824"/>
                </a:lnTo>
                <a:lnTo>
                  <a:pt x="123009" y="1543876"/>
                </a:lnTo>
                <a:lnTo>
                  <a:pt x="102467" y="1502842"/>
                </a:lnTo>
                <a:lnTo>
                  <a:pt x="83652" y="1460773"/>
                </a:lnTo>
                <a:lnTo>
                  <a:pt x="66612" y="1417718"/>
                </a:lnTo>
                <a:lnTo>
                  <a:pt x="51395" y="1373727"/>
                </a:lnTo>
                <a:lnTo>
                  <a:pt x="38050" y="1328851"/>
                </a:lnTo>
                <a:lnTo>
                  <a:pt x="26625" y="1283140"/>
                </a:lnTo>
                <a:lnTo>
                  <a:pt x="17169" y="1236644"/>
                </a:lnTo>
                <a:lnTo>
                  <a:pt x="9730" y="1189413"/>
                </a:lnTo>
                <a:lnTo>
                  <a:pt x="4356" y="1141497"/>
                </a:lnTo>
                <a:lnTo>
                  <a:pt x="1097" y="1092947"/>
                </a:lnTo>
                <a:lnTo>
                  <a:pt x="0" y="1043813"/>
                </a:lnTo>
                <a:close/>
              </a:path>
            </a:pathLst>
          </a:custGeom>
          <a:ln w="254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36420" y="2933703"/>
            <a:ext cx="3075432" cy="40386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68055" y="2933703"/>
            <a:ext cx="300227" cy="40386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6535" y="2993439"/>
            <a:ext cx="28568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1400" spc="-5" dirty="0">
                <a:solidFill>
                  <a:srgbClr val="0066FF"/>
                </a:solidFill>
                <a:latin typeface="Tahoma"/>
                <a:cs typeface="Tahoma"/>
              </a:rPr>
              <a:t>Infection Prevention </a:t>
            </a:r>
            <a:r>
              <a:rPr sz="1400" dirty="0">
                <a:solidFill>
                  <a:srgbClr val="0066FF"/>
                </a:solidFill>
                <a:latin typeface="Tahoma"/>
                <a:cs typeface="Tahoma"/>
              </a:rPr>
              <a:t>&amp; </a:t>
            </a:r>
            <a:r>
              <a:rPr sz="1400" spc="-5" dirty="0">
                <a:solidFill>
                  <a:srgbClr val="0066FF"/>
                </a:solidFill>
                <a:latin typeface="Tahoma"/>
                <a:cs typeface="Tahoma"/>
              </a:rPr>
              <a:t>Control</a:t>
            </a:r>
            <a:r>
              <a:rPr sz="1400" spc="-90" dirty="0">
                <a:solidFill>
                  <a:srgbClr val="0066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66FF"/>
                </a:solidFill>
                <a:latin typeface="Tahoma"/>
                <a:cs typeface="Tahoma"/>
              </a:rPr>
              <a:t>(IPC)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449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43" y="4207764"/>
            <a:ext cx="8860536" cy="185623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638" y="4245865"/>
            <a:ext cx="8860536" cy="185623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5" y="4290117"/>
            <a:ext cx="3619500" cy="6263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4042" y="4290117"/>
            <a:ext cx="457200" cy="6263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628" y="4756407"/>
            <a:ext cx="451104" cy="58521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8504" y="4725981"/>
            <a:ext cx="461772" cy="6263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5363" y="4725981"/>
            <a:ext cx="8476488" cy="6263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467" y="5161791"/>
            <a:ext cx="3669791" cy="62636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54323" y="5161791"/>
            <a:ext cx="461772" cy="62636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628" y="5628135"/>
            <a:ext cx="451104" cy="58521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8504" y="5597655"/>
            <a:ext cx="461772" cy="62636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5366" y="5597655"/>
            <a:ext cx="3313176" cy="62636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83635" y="5597655"/>
            <a:ext cx="461772" cy="62636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691" y="4381295"/>
            <a:ext cx="822452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2200" b="1" spc="-10" dirty="0">
                <a:solidFill>
                  <a:srgbClr val="FF0000"/>
                </a:solidFill>
                <a:latin typeface="Tahoma"/>
                <a:cs typeface="Tahoma"/>
              </a:rPr>
              <a:t>AMR </a:t>
            </a:r>
            <a:r>
              <a:rPr sz="2200" b="1" spc="-5" dirty="0">
                <a:solidFill>
                  <a:srgbClr val="FF0000"/>
                </a:solidFill>
                <a:latin typeface="Tahoma"/>
                <a:cs typeface="Tahoma"/>
              </a:rPr>
              <a:t>affects all</a:t>
            </a:r>
            <a:r>
              <a:rPr sz="22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ahoma"/>
                <a:cs typeface="Tahoma"/>
              </a:rPr>
              <a:t>citizens</a:t>
            </a:r>
            <a:endParaRPr sz="2200">
              <a:solidFill>
                <a:prstClr val="black"/>
              </a:solidFill>
              <a:latin typeface="Tahoma"/>
              <a:cs typeface="Tahoma"/>
            </a:endParaRPr>
          </a:p>
          <a:p>
            <a:pPr marL="197872" indent="-185186">
              <a:spcBef>
                <a:spcPts val="795"/>
              </a:spcBef>
              <a:buFont typeface="Arial"/>
              <a:buChar char="•"/>
              <a:tabLst>
                <a:tab pos="198501" algn="l"/>
              </a:tabLst>
            </a:pPr>
            <a:r>
              <a:rPr sz="2200" spc="-5" dirty="0">
                <a:solidFill>
                  <a:prstClr val="black"/>
                </a:solidFill>
                <a:latin typeface="Tahoma"/>
                <a:cs typeface="Tahoma"/>
              </a:rPr>
              <a:t>No </a:t>
            </a:r>
            <a:r>
              <a:rPr sz="2200" spc="-10" dirty="0">
                <a:solidFill>
                  <a:prstClr val="black"/>
                </a:solidFill>
                <a:latin typeface="Tahoma"/>
                <a:cs typeface="Tahoma"/>
              </a:rPr>
              <a:t>matter </a:t>
            </a:r>
            <a:r>
              <a:rPr sz="2200" spc="-5" dirty="0">
                <a:solidFill>
                  <a:prstClr val="black"/>
                </a:solidFill>
                <a:latin typeface="Tahoma"/>
                <a:cs typeface="Tahoma"/>
              </a:rPr>
              <a:t>who </a:t>
            </a:r>
            <a:r>
              <a:rPr sz="2200" spc="-10" dirty="0">
                <a:solidFill>
                  <a:prstClr val="black"/>
                </a:solidFill>
                <a:latin typeface="Tahoma"/>
                <a:cs typeface="Tahoma"/>
              </a:rPr>
              <a:t>you are, you are </a:t>
            </a:r>
            <a:r>
              <a:rPr sz="2200" spc="-5" dirty="0">
                <a:solidFill>
                  <a:prstClr val="black"/>
                </a:solidFill>
                <a:latin typeface="Tahoma"/>
                <a:cs typeface="Tahoma"/>
              </a:rPr>
              <a:t>at risk of being </a:t>
            </a:r>
            <a:r>
              <a:rPr sz="2200" spc="-10" dirty="0">
                <a:solidFill>
                  <a:prstClr val="black"/>
                </a:solidFill>
                <a:latin typeface="Tahoma"/>
                <a:cs typeface="Tahoma"/>
              </a:rPr>
              <a:t>colonized</a:t>
            </a:r>
            <a:r>
              <a:rPr sz="2200" spc="15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Tahoma"/>
                <a:cs typeface="Tahoma"/>
              </a:rPr>
              <a:t>and/or</a:t>
            </a:r>
            <a:endParaRPr sz="2200">
              <a:solidFill>
                <a:prstClr val="black"/>
              </a:solidFill>
              <a:latin typeface="Tahoma"/>
              <a:cs typeface="Tahoma"/>
            </a:endParaRPr>
          </a:p>
          <a:p>
            <a:pPr marL="12685">
              <a:spcBef>
                <a:spcPts val="790"/>
              </a:spcBef>
            </a:pPr>
            <a:r>
              <a:rPr sz="2200" spc="-10" dirty="0">
                <a:solidFill>
                  <a:prstClr val="black"/>
                </a:solidFill>
                <a:latin typeface="Tahoma"/>
                <a:cs typeface="Tahoma"/>
              </a:rPr>
              <a:t>infected with </a:t>
            </a:r>
            <a:r>
              <a:rPr sz="2200" spc="-5" dirty="0">
                <a:solidFill>
                  <a:prstClr val="black"/>
                </a:solidFill>
                <a:latin typeface="Tahoma"/>
                <a:cs typeface="Tahoma"/>
              </a:rPr>
              <a:t>AMR</a:t>
            </a:r>
            <a:r>
              <a:rPr sz="2200" spc="2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ahoma"/>
                <a:cs typeface="Tahoma"/>
              </a:rPr>
              <a:t>bacteria</a:t>
            </a:r>
            <a:endParaRPr sz="2200">
              <a:solidFill>
                <a:prstClr val="black"/>
              </a:solidFill>
              <a:latin typeface="Tahoma"/>
              <a:cs typeface="Tahoma"/>
            </a:endParaRPr>
          </a:p>
          <a:p>
            <a:pPr marL="197872" indent="-185186">
              <a:spcBef>
                <a:spcPts val="790"/>
              </a:spcBef>
              <a:buFont typeface="Arial"/>
              <a:buChar char="•"/>
              <a:tabLst>
                <a:tab pos="198501" algn="l"/>
              </a:tabLst>
            </a:pPr>
            <a:r>
              <a:rPr sz="2200" spc="-5" dirty="0">
                <a:solidFill>
                  <a:prstClr val="black"/>
                </a:solidFill>
                <a:latin typeface="Tahoma"/>
                <a:cs typeface="Tahoma"/>
              </a:rPr>
              <a:t>AMR </a:t>
            </a:r>
            <a:r>
              <a:rPr sz="2200" spc="-10" dirty="0">
                <a:solidFill>
                  <a:prstClr val="black"/>
                </a:solidFill>
                <a:latin typeface="Tahoma"/>
                <a:cs typeface="Tahoma"/>
              </a:rPr>
              <a:t>matters</a:t>
            </a:r>
            <a:r>
              <a:rPr sz="2200" spc="-1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ahoma"/>
                <a:cs typeface="Tahoma"/>
              </a:rPr>
              <a:t>everybody</a:t>
            </a:r>
            <a:endParaRPr sz="2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2881" y="1357392"/>
            <a:ext cx="4429125" cy="278599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8112" y="1352585"/>
            <a:ext cx="4438650" cy="2795905"/>
          </a:xfrm>
          <a:custGeom>
            <a:avLst/>
            <a:gdLst/>
            <a:ahLst/>
            <a:cxnLst/>
            <a:rect l="l" t="t" r="r" b="b"/>
            <a:pathLst>
              <a:path w="4438650" h="2795904">
                <a:moveTo>
                  <a:pt x="0" y="2795524"/>
                </a:moveTo>
                <a:lnTo>
                  <a:pt x="4438650" y="2795524"/>
                </a:lnTo>
                <a:lnTo>
                  <a:pt x="4438650" y="0"/>
                </a:lnTo>
                <a:lnTo>
                  <a:pt x="0" y="0"/>
                </a:lnTo>
                <a:lnTo>
                  <a:pt x="0" y="2795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14878" y="1357250"/>
            <a:ext cx="4286250" cy="28067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7199" y="785877"/>
            <a:ext cx="3929379" cy="400051"/>
          </a:xfrm>
          <a:custGeom>
            <a:avLst/>
            <a:gdLst/>
            <a:ahLst/>
            <a:cxnLst/>
            <a:rect l="l" t="t" r="r" b="b"/>
            <a:pathLst>
              <a:path w="3929379" h="400050">
                <a:moveTo>
                  <a:pt x="0" y="400050"/>
                </a:moveTo>
                <a:lnTo>
                  <a:pt x="3928999" y="400050"/>
                </a:lnTo>
                <a:lnTo>
                  <a:pt x="3928999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0646" y="748283"/>
            <a:ext cx="3505200" cy="569976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44533" y="748283"/>
            <a:ext cx="416051" cy="569976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7659" y="830861"/>
            <a:ext cx="31902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AMR chain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community</a:t>
            </a:r>
            <a:endParaRPr sz="2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91178" y="746138"/>
            <a:ext cx="3929379" cy="396875"/>
          </a:xfrm>
          <a:custGeom>
            <a:avLst/>
            <a:gdLst/>
            <a:ahLst/>
            <a:cxnLst/>
            <a:rect l="l" t="t" r="r" b="b"/>
            <a:pathLst>
              <a:path w="3929379" h="396875">
                <a:moveTo>
                  <a:pt x="0" y="396875"/>
                </a:moveTo>
                <a:lnTo>
                  <a:pt x="3928999" y="396875"/>
                </a:lnTo>
                <a:lnTo>
                  <a:pt x="3928999" y="0"/>
                </a:lnTo>
                <a:lnTo>
                  <a:pt x="0" y="0"/>
                </a:lnTo>
                <a:lnTo>
                  <a:pt x="0" y="396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18799" y="708659"/>
            <a:ext cx="3096767" cy="569976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074204" y="708659"/>
            <a:ext cx="416051" cy="569976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66389" y="791238"/>
            <a:ext cx="27819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AMR chain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hospital</a:t>
            </a:r>
            <a:endParaRPr sz="2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3642" y="152403"/>
            <a:ext cx="8121396" cy="59588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68411" y="152403"/>
            <a:ext cx="470916" cy="59588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982711" y="152403"/>
            <a:ext cx="1033272" cy="59588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59371" y="152403"/>
            <a:ext cx="434340" cy="59588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58285" y="236228"/>
            <a:ext cx="862746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2100" i="0" spc="-5" dirty="0">
                <a:solidFill>
                  <a:srgbClr val="000099"/>
                </a:solidFill>
              </a:rPr>
              <a:t>Thailand </a:t>
            </a:r>
            <a:r>
              <a:rPr sz="2100" i="0" dirty="0">
                <a:solidFill>
                  <a:srgbClr val="000099"/>
                </a:solidFill>
              </a:rPr>
              <a:t>AMR </a:t>
            </a:r>
            <a:r>
              <a:rPr sz="2100" i="0" spc="-5" dirty="0">
                <a:solidFill>
                  <a:srgbClr val="000099"/>
                </a:solidFill>
              </a:rPr>
              <a:t>Containment </a:t>
            </a:r>
            <a:r>
              <a:rPr sz="2100" i="0" dirty="0">
                <a:solidFill>
                  <a:srgbClr val="000099"/>
                </a:solidFill>
              </a:rPr>
              <a:t>and </a:t>
            </a:r>
            <a:r>
              <a:rPr sz="2100" i="0" spc="-5" dirty="0">
                <a:solidFill>
                  <a:srgbClr val="000099"/>
                </a:solidFill>
              </a:rPr>
              <a:t>Prevention Program</a:t>
            </a:r>
            <a:r>
              <a:rPr sz="2100" i="0" spc="65" dirty="0">
                <a:solidFill>
                  <a:srgbClr val="000099"/>
                </a:solidFill>
              </a:rPr>
              <a:t> </a:t>
            </a:r>
            <a:r>
              <a:rPr sz="2100" i="0" spc="-10" dirty="0">
                <a:solidFill>
                  <a:srgbClr val="000099"/>
                </a:solidFill>
              </a:rPr>
              <a:t>2013-2016</a:t>
            </a:r>
            <a:endParaRPr sz="2100"/>
          </a:p>
        </p:txBody>
      </p:sp>
      <p:sp>
        <p:nvSpPr>
          <p:cNvPr id="32" name="object 32"/>
          <p:cNvSpPr/>
          <p:nvPr/>
        </p:nvSpPr>
        <p:spPr>
          <a:xfrm>
            <a:off x="5715001" y="2360679"/>
            <a:ext cx="370332" cy="291084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908550" y="2360679"/>
            <a:ext cx="216408" cy="29108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10066" y="1352575"/>
            <a:ext cx="4295775" cy="12464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81306"/>
            <a:r>
              <a:rPr sz="1000" spc="-5" dirty="0">
                <a:solidFill>
                  <a:srgbClr val="0066FF"/>
                </a:solidFill>
                <a:latin typeface="Tahoma"/>
                <a:cs typeface="Tahoma"/>
              </a:rPr>
              <a:t>IPC</a:t>
            </a:r>
            <a:endParaRPr sz="10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77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1" y="188981"/>
            <a:ext cx="6858000" cy="6522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7639" y="207433"/>
            <a:ext cx="6769100" cy="435253"/>
          </a:xfrm>
          <a:prstGeom prst="rect">
            <a:avLst/>
          </a:prstGeom>
          <a:solidFill>
            <a:srgbClr val="585858"/>
          </a:solidFill>
          <a:ln w="9525">
            <a:solidFill>
              <a:srgbClr val="000000"/>
            </a:solidFill>
          </a:ln>
        </p:spPr>
        <p:txBody>
          <a:bodyPr vert="horz" wrap="square" lIns="0" tIns="95764" rIns="0" bIns="0" rtlCol="0">
            <a:spAutoFit/>
          </a:bodyPr>
          <a:lstStyle/>
          <a:p>
            <a:pPr marL="2075729">
              <a:spcBef>
                <a:spcPts val="755"/>
              </a:spcBef>
            </a:pPr>
            <a:r>
              <a:rPr sz="2200" spc="-5" dirty="0">
                <a:solidFill>
                  <a:srgbClr val="FFFFFF"/>
                </a:solidFill>
              </a:rPr>
              <a:t>Antimicrobial</a:t>
            </a:r>
            <a:r>
              <a:rPr sz="2200" spc="-10" dirty="0">
                <a:solidFill>
                  <a:srgbClr val="FFFFFF"/>
                </a:solidFill>
              </a:rPr>
              <a:t> Resistance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269875" y="980699"/>
            <a:ext cx="8356092" cy="504545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209823" y="571500"/>
            <a:ext cx="4738477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  <a:tabLst>
                <a:tab pos="1484021" algn="l"/>
              </a:tabLst>
            </a:pPr>
            <a:r>
              <a:rPr lang="en-CA" sz="3200" b="1">
                <a:solidFill>
                  <a:srgbClr val="FFC000"/>
                </a:solidFill>
                <a:latin typeface="Calibri Bold"/>
                <a:cs typeface="Calibri Bold"/>
              </a:rPr>
              <a:t>68</a:t>
            </a:r>
            <a:r>
              <a:rPr lang="en-CA" sz="2100" b="1">
                <a:solidFill>
                  <a:srgbClr val="FFC000"/>
                </a:solidFill>
                <a:latin typeface="Calibri Bold"/>
                <a:cs typeface="Calibri Bold"/>
              </a:rPr>
              <a:t>th</a:t>
            </a:r>
            <a:r>
              <a:rPr lang="en-CA" sz="3200" b="1">
                <a:solidFill>
                  <a:srgbClr val="FFC000"/>
                </a:solidFill>
                <a:latin typeface="Calibri Bold"/>
                <a:cs typeface="Calibri Bold"/>
              </a:rPr>
              <a:t> World Health Assembly</a:t>
            </a:r>
            <a:r>
              <a:rPr lang="en-CA" sz="32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0">
                <a:solidFill>
                  <a:srgbClr val="000000"/>
                </a:solidFill>
                <a:latin typeface="Times New Roman"/>
              </a:rPr>
            </a:br>
            <a:r>
              <a:rPr lang="en-CA" sz="3200" b="1">
                <a:solidFill>
                  <a:srgbClr val="FFC000"/>
                </a:solidFill>
                <a:latin typeface="Calibri Bold"/>
                <a:cs typeface="Calibri Bold"/>
              </a:rPr>
              <a:t>	May, 2015</a:t>
            </a:r>
          </a:p>
          <a:p>
            <a:pPr>
              <a:lnSpc>
                <a:spcPts val="3000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08648" y="2057400"/>
            <a:ext cx="3023713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Tackling antimicrobial drug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latin typeface="Arial"/>
                <a:cs typeface="Arial"/>
              </a:rPr>
              <a:t>resistance</a:t>
            </a:r>
          </a:p>
          <a:p>
            <a:pPr>
              <a:lnSpc>
                <a:spcPts val="24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08603" y="2959162"/>
            <a:ext cx="252896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00" spc="-10">
                <a:solidFill>
                  <a:srgbClr val="FFFFFF"/>
                </a:solidFill>
                <a:latin typeface="Arial"/>
                <a:cs typeface="Arial"/>
              </a:rPr>
              <a:t>Delegates at the World Health</a:t>
            </a:r>
          </a:p>
          <a:p>
            <a:pPr>
              <a:lnSpc>
                <a:spcPts val="178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08595" y="3200433"/>
            <a:ext cx="294728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00" spc="-10">
                <a:solidFill>
                  <a:srgbClr val="FFFFFF"/>
                </a:solidFill>
                <a:latin typeface="Arial"/>
                <a:cs typeface="Arial"/>
              </a:rPr>
              <a:t>Assembly endorsed a global action</a:t>
            </a:r>
          </a:p>
          <a:p>
            <a:pPr>
              <a:lnSpc>
                <a:spcPts val="178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08604" y="3441727"/>
            <a:ext cx="320280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00">
                <a:solidFill>
                  <a:srgbClr val="FFFFFF"/>
                </a:solidFill>
                <a:latin typeface="Arial"/>
                <a:cs typeface="Arial"/>
              </a:rPr>
              <a:t>plan to tackle antimicrobial resistance</a:t>
            </a:r>
          </a:p>
          <a:p>
            <a:pPr>
              <a:lnSpc>
                <a:spcPts val="178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08601" y="3683008"/>
            <a:ext cx="3074560" cy="1218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500">
                <a:solidFill>
                  <a:srgbClr val="FFFFFF"/>
                </a:solidFill>
                <a:latin typeface="Arial"/>
                <a:cs typeface="Arial"/>
              </a:rPr>
              <a:t>- including antibiotic resistance, the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500">
                <a:solidFill>
                  <a:srgbClr val="FFFFFF"/>
                </a:solidFill>
                <a:latin typeface="Arial"/>
                <a:cs typeface="Arial"/>
              </a:rPr>
              <a:t>most urgent drug resistance trend.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500">
                <a:solidFill>
                  <a:srgbClr val="FFFFFF"/>
                </a:solidFill>
                <a:latin typeface="Arial"/>
                <a:cs typeface="Arial"/>
              </a:rPr>
              <a:t>Antimicrobial resistance is occurring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500">
                <a:solidFill>
                  <a:srgbClr val="FFFFFF"/>
                </a:solidFill>
                <a:latin typeface="Arial"/>
                <a:cs typeface="Arial"/>
              </a:rPr>
              <a:t>everywhere in the world,</a:t>
            </a:r>
          </a:p>
          <a:p>
            <a:pPr>
              <a:lnSpc>
                <a:spcPts val="190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08602" y="4660962"/>
            <a:ext cx="2729914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00">
                <a:solidFill>
                  <a:srgbClr val="FFFFFF"/>
                </a:solidFill>
                <a:latin typeface="Arial"/>
                <a:cs typeface="Arial"/>
              </a:rPr>
              <a:t>compromising our ability to treat</a:t>
            </a:r>
          </a:p>
          <a:p>
            <a:pPr>
              <a:lnSpc>
                <a:spcPts val="178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08601" y="4914960"/>
            <a:ext cx="254108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00" spc="-10">
                <a:solidFill>
                  <a:srgbClr val="FFFFFF"/>
                </a:solidFill>
                <a:latin typeface="Arial"/>
                <a:cs typeface="Arial"/>
              </a:rPr>
              <a:t>infectious diseases, as well as</a:t>
            </a:r>
          </a:p>
          <a:p>
            <a:pPr>
              <a:lnSpc>
                <a:spcPts val="178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08603" y="5130854"/>
            <a:ext cx="3161122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500">
                <a:solidFill>
                  <a:srgbClr val="FFFFFF"/>
                </a:solidFill>
                <a:latin typeface="Arial"/>
                <a:cs typeface="Arial"/>
              </a:rPr>
              <a:t>undermining many other advances in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500" spc="-10">
                <a:solidFill>
                  <a:srgbClr val="FFFFFF"/>
                </a:solidFill>
                <a:latin typeface="Arial"/>
                <a:cs typeface="Arial"/>
              </a:rPr>
              <a:t>health and medicine.</a:t>
            </a:r>
          </a:p>
          <a:p>
            <a:pPr>
              <a:lnSpc>
                <a:spcPts val="200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2768633" y="558800"/>
            <a:ext cx="3622787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CA" sz="2800" b="1">
                <a:solidFill>
                  <a:srgbClr val="FFC000"/>
                </a:solidFill>
                <a:latin typeface="Calibri Bold"/>
                <a:cs typeface="Calibri Bold"/>
              </a:rPr>
              <a:t>WHO Global Action Plan</a:t>
            </a:r>
          </a:p>
          <a:p>
            <a:pPr>
              <a:lnSpc>
                <a:spcPts val="316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55901" y="965225"/>
            <a:ext cx="3666388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64"/>
              </a:lnSpc>
            </a:pPr>
            <a:r>
              <a:rPr lang="en-CA" sz="2800" b="1">
                <a:solidFill>
                  <a:srgbClr val="FFC000"/>
                </a:solidFill>
                <a:latin typeface="Calibri Bold"/>
                <a:cs typeface="Calibri Bold"/>
              </a:rPr>
              <a:t>Antimicrobial Resistance</a:t>
            </a:r>
          </a:p>
          <a:p>
            <a:pPr>
              <a:lnSpc>
                <a:spcPts val="2964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48223" y="1701831"/>
            <a:ext cx="401680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 b="1">
                <a:solidFill>
                  <a:srgbClr val="FFFFFF"/>
                </a:solidFill>
                <a:latin typeface="Calibri Bold"/>
                <a:cs typeface="Calibri Bold"/>
              </a:rPr>
              <a:t>The plan sets out 5 objectives: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48200" y="2197162"/>
            <a:ext cx="136256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>
                <a:solidFill>
                  <a:srgbClr val="FFC000"/>
                </a:solidFill>
                <a:cs typeface="Calibri"/>
              </a:rPr>
              <a:t>1.</a:t>
            </a:r>
          </a:p>
          <a:p>
            <a:pPr>
              <a:lnSpc>
                <a:spcPts val="1665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48200" y="3162360"/>
            <a:ext cx="136256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>
                <a:solidFill>
                  <a:srgbClr val="FFC000"/>
                </a:solidFill>
                <a:cs typeface="Calibri"/>
              </a:rPr>
              <a:t>2.</a:t>
            </a:r>
          </a:p>
          <a:p>
            <a:pPr>
              <a:lnSpc>
                <a:spcPts val="1665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48200" y="3848141"/>
            <a:ext cx="136256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>
                <a:solidFill>
                  <a:srgbClr val="FFC000"/>
                </a:solidFill>
                <a:cs typeface="Calibri"/>
              </a:rPr>
              <a:t>3.</a:t>
            </a:r>
          </a:p>
          <a:p>
            <a:pPr>
              <a:lnSpc>
                <a:spcPts val="1665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48200" y="4203757"/>
            <a:ext cx="136256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>
                <a:solidFill>
                  <a:srgbClr val="FFC000"/>
                </a:solidFill>
                <a:cs typeface="Calibri"/>
              </a:rPr>
              <a:t>4.</a:t>
            </a:r>
          </a:p>
          <a:p>
            <a:pPr>
              <a:lnSpc>
                <a:spcPts val="1665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48200" y="4876860"/>
            <a:ext cx="136256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>
                <a:solidFill>
                  <a:srgbClr val="FFC000"/>
                </a:solidFill>
                <a:cs typeface="Calibri"/>
              </a:rPr>
              <a:t>5.</a:t>
            </a:r>
          </a:p>
          <a:p>
            <a:pPr>
              <a:lnSpc>
                <a:spcPts val="1665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05433" y="2120905"/>
            <a:ext cx="3206775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>
                <a:solidFill>
                  <a:srgbClr val="FFFFFF"/>
                </a:solidFill>
                <a:cs typeface="Calibri"/>
              </a:rPr>
              <a:t>Improve awareness and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cs typeface="Calibri"/>
              </a:rPr>
              <a:t>understanding of antimicrobial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cs typeface="Calibri"/>
              </a:rPr>
              <a:t>resistance;</a:t>
            </a:r>
          </a:p>
          <a:p>
            <a:pPr>
              <a:lnSpc>
                <a:spcPts val="24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05438" y="3086100"/>
            <a:ext cx="2905219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>
                <a:solidFill>
                  <a:srgbClr val="FFFFFF"/>
                </a:solidFill>
                <a:cs typeface="Calibri"/>
              </a:rPr>
              <a:t>Strengthen surveillance and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cs typeface="Calibri"/>
              </a:rPr>
              <a:t>research;</a:t>
            </a:r>
          </a:p>
          <a:p>
            <a:pPr>
              <a:lnSpc>
                <a:spcPts val="24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05400" y="3746500"/>
            <a:ext cx="3546292" cy="13336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000">
                <a:solidFill>
                  <a:srgbClr val="FFFFFF"/>
                </a:solidFill>
                <a:cs typeface="Calibri"/>
              </a:rPr>
              <a:t>Reduce the incidence of infection;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cs typeface="Calibri"/>
              </a:rPr>
              <a:t>Optimize the use of antimicrobial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cs typeface="Calibri"/>
              </a:rPr>
              <a:t>medicines;</a:t>
            </a:r>
          </a:p>
          <a:p>
            <a:pPr>
              <a:lnSpc>
                <a:spcPts val="2625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05400" y="4800600"/>
            <a:ext cx="3425040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>
                <a:solidFill>
                  <a:srgbClr val="FFFFFF"/>
                </a:solidFill>
                <a:cs typeface="Calibri"/>
              </a:rPr>
              <a:t>Ensure sustainable investment in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FFFFFF"/>
                </a:solidFill>
                <a:cs typeface="Calibri"/>
              </a:rPr>
              <a:t>countering antimicrobial</a:t>
            </a:r>
          </a:p>
          <a:p>
            <a:pPr>
              <a:lnSpc>
                <a:spcPts val="24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105440" y="5410274"/>
            <a:ext cx="1115883" cy="6027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FFFFFF"/>
                </a:solidFill>
                <a:cs typeface="Calibri"/>
              </a:rPr>
              <a:t>resistance.</a:t>
            </a:r>
          </a:p>
          <a:p>
            <a:pPr>
              <a:lnSpc>
                <a:spcPts val="2355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15632" cy="6839139"/>
          </a:xfrm>
          <a:custGeom>
            <a:avLst/>
            <a:gdLst/>
            <a:ahLst/>
            <a:cxnLst/>
            <a:rect l="l" t="t" r="r" b="b"/>
            <a:pathLst>
              <a:path w="6317615" h="8979535">
                <a:moveTo>
                  <a:pt x="0" y="8978956"/>
                </a:moveTo>
                <a:lnTo>
                  <a:pt x="6317221" y="8978956"/>
                </a:lnTo>
                <a:lnTo>
                  <a:pt x="6317221" y="0"/>
                </a:lnTo>
                <a:lnTo>
                  <a:pt x="0" y="0"/>
                </a:lnTo>
                <a:lnTo>
                  <a:pt x="0" y="8978956"/>
                </a:lnTo>
                <a:close/>
              </a:path>
            </a:pathLst>
          </a:custGeom>
          <a:solidFill>
            <a:srgbClr val="FCFFFF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4544" y="4"/>
            <a:ext cx="3749784" cy="53819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15"/>
            <a:ext cx="3901547" cy="683869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36526" y="2873198"/>
            <a:ext cx="2156539" cy="98782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6832" y="653876"/>
            <a:ext cx="1471861" cy="45389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8116" y="5439667"/>
            <a:ext cx="3661468" cy="1162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defTabSz="914400">
              <a:lnSpc>
                <a:spcPct val="118100"/>
              </a:lnSpc>
            </a:pPr>
            <a:r>
              <a:rPr sz="1600" b="1" spc="30" dirty="0">
                <a:solidFill>
                  <a:srgbClr val="1C1616"/>
                </a:solidFill>
                <a:latin typeface="Tahoma"/>
                <a:cs typeface="Tahoma"/>
              </a:rPr>
              <a:t>Step-by-step approach </a:t>
            </a:r>
            <a:r>
              <a:rPr sz="1600" b="1" spc="20" dirty="0">
                <a:solidFill>
                  <a:srgbClr val="1C1616"/>
                </a:solidFill>
                <a:latin typeface="Tahoma"/>
                <a:cs typeface="Tahoma"/>
              </a:rPr>
              <a:t>for  </a:t>
            </a:r>
            <a:r>
              <a:rPr sz="1600" b="1" spc="30" dirty="0">
                <a:solidFill>
                  <a:srgbClr val="1C1616"/>
                </a:solidFill>
                <a:latin typeface="Tahoma"/>
                <a:cs typeface="Tahoma"/>
              </a:rPr>
              <a:t>development </a:t>
            </a:r>
            <a:r>
              <a:rPr sz="1600" b="1" spc="20" dirty="0">
                <a:solidFill>
                  <a:srgbClr val="1C1616"/>
                </a:solidFill>
                <a:latin typeface="Tahoma"/>
                <a:cs typeface="Tahoma"/>
              </a:rPr>
              <a:t>and </a:t>
            </a:r>
            <a:r>
              <a:rPr sz="1600" b="1" spc="30" dirty="0">
                <a:solidFill>
                  <a:srgbClr val="1C1616"/>
                </a:solidFill>
                <a:latin typeface="Tahoma"/>
                <a:cs typeface="Tahoma"/>
              </a:rPr>
              <a:t>implementation  </a:t>
            </a:r>
            <a:r>
              <a:rPr sz="1600" b="1" spc="15" dirty="0">
                <a:solidFill>
                  <a:srgbClr val="1C1616"/>
                </a:solidFill>
                <a:latin typeface="Tahoma"/>
                <a:cs typeface="Tahoma"/>
              </a:rPr>
              <a:t>of </a:t>
            </a:r>
            <a:r>
              <a:rPr sz="1600" b="1" spc="30" dirty="0">
                <a:solidFill>
                  <a:srgbClr val="1C1616"/>
                </a:solidFill>
                <a:latin typeface="Tahoma"/>
                <a:cs typeface="Tahoma"/>
              </a:rPr>
              <a:t>hospital antibiotic </a:t>
            </a:r>
            <a:r>
              <a:rPr sz="1600" b="1" spc="25" dirty="0">
                <a:solidFill>
                  <a:srgbClr val="1C1616"/>
                </a:solidFill>
                <a:latin typeface="Tahoma"/>
                <a:cs typeface="Tahoma"/>
              </a:rPr>
              <a:t>policy </a:t>
            </a:r>
            <a:r>
              <a:rPr sz="1600" b="1" spc="20" dirty="0">
                <a:solidFill>
                  <a:srgbClr val="1C1616"/>
                </a:solidFill>
                <a:latin typeface="Tahoma"/>
                <a:cs typeface="Tahoma"/>
              </a:rPr>
              <a:t>and  </a:t>
            </a:r>
            <a:r>
              <a:rPr sz="1600" b="1" spc="30" dirty="0">
                <a:solidFill>
                  <a:srgbClr val="1C1616"/>
                </a:solidFill>
                <a:latin typeface="Tahoma"/>
                <a:cs typeface="Tahoma"/>
              </a:rPr>
              <a:t>standard treatment</a:t>
            </a:r>
            <a:r>
              <a:rPr sz="1600" b="1" spc="-25" dirty="0">
                <a:solidFill>
                  <a:srgbClr val="1C1616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1C1616"/>
                </a:solidFill>
                <a:latin typeface="Tahoma"/>
                <a:cs typeface="Tahoma"/>
              </a:rPr>
              <a:t>guidelines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789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46475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052513" y="345780"/>
            <a:ext cx="5219378" cy="10259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981"/>
              </a:lnSpc>
            </a:pPr>
            <a:r>
              <a:rPr lang="en-CA" sz="3500" b="1" dirty="0">
                <a:solidFill>
                  <a:srgbClr val="FF0000"/>
                </a:solidFill>
                <a:latin typeface="Arial Bold"/>
                <a:cs typeface="Arial Bold"/>
              </a:rPr>
              <a:t>Five strategic objectives</a:t>
            </a:r>
          </a:p>
          <a:p>
            <a:pPr defTabSz="801668">
              <a:lnSpc>
                <a:spcPts val="3981"/>
              </a:lnSpc>
            </a:pPr>
            <a:endParaRPr lang="en-CA" sz="35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23539" y="1279392"/>
            <a:ext cx="662200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227"/>
              </a:lnSpc>
            </a:pPr>
            <a:r>
              <a:rPr lang="en-CA" sz="2800">
                <a:solidFill>
                  <a:srgbClr val="1E7EB8"/>
                </a:solidFill>
                <a:latin typeface="Arial"/>
                <a:cs typeface="Arial"/>
              </a:rPr>
              <a:t>1.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Improve awareness and understanding</a:t>
            </a:r>
          </a:p>
          <a:p>
            <a:pPr defTabSz="801668">
              <a:lnSpc>
                <a:spcPts val="322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3534" y="2074689"/>
            <a:ext cx="7639912" cy="12695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332"/>
              </a:lnSpc>
              <a:tabLst>
                <a:tab pos="456506" algn="l"/>
              </a:tabLst>
            </a:pPr>
            <a:r>
              <a:rPr lang="en-CA" sz="2800">
                <a:solidFill>
                  <a:srgbClr val="1E7EB8"/>
                </a:solidFill>
                <a:latin typeface="Arial"/>
                <a:cs typeface="Arial"/>
              </a:rPr>
              <a:t>2.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Strengthen knowledge through surveillance &amp;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	research</a:t>
            </a:r>
          </a:p>
          <a:p>
            <a:pPr defTabSz="801668">
              <a:lnSpc>
                <a:spcPts val="3332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3551" y="3331030"/>
            <a:ext cx="5099153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227"/>
              </a:lnSpc>
            </a:pPr>
            <a:r>
              <a:rPr lang="en-CA" sz="2800">
                <a:solidFill>
                  <a:srgbClr val="1E7EB8"/>
                </a:solidFill>
                <a:latin typeface="Arial"/>
                <a:cs typeface="Arial"/>
              </a:rPr>
              <a:t>3.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Reduce incidence of infection</a:t>
            </a:r>
          </a:p>
          <a:p>
            <a:pPr defTabSz="801668">
              <a:lnSpc>
                <a:spcPts val="322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3533" y="4126325"/>
            <a:ext cx="6737422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227"/>
              </a:lnSpc>
            </a:pPr>
            <a:r>
              <a:rPr lang="en-CA" sz="2800">
                <a:solidFill>
                  <a:srgbClr val="1E7EB8"/>
                </a:solidFill>
                <a:latin typeface="Arial"/>
                <a:cs typeface="Arial"/>
              </a:rPr>
              <a:t>4.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Optimize use of antimicrobial medicines</a:t>
            </a:r>
          </a:p>
          <a:p>
            <a:pPr defTabSz="801668">
              <a:lnSpc>
                <a:spcPts val="322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3549" y="4921624"/>
            <a:ext cx="5297925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227"/>
              </a:lnSpc>
            </a:pPr>
            <a:r>
              <a:rPr lang="en-CA" sz="2800">
                <a:solidFill>
                  <a:srgbClr val="1E7EB8"/>
                </a:solidFill>
                <a:latin typeface="Arial"/>
                <a:cs typeface="Arial"/>
              </a:rPr>
              <a:t>5.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Ensure sustainable investment</a:t>
            </a:r>
          </a:p>
          <a:p>
            <a:pPr defTabSz="801668">
              <a:lnSpc>
                <a:spcPts val="322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3535" y="6385485"/>
            <a:ext cx="256480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964"/>
              </a:lnSpc>
            </a:pPr>
            <a:r>
              <a:rPr lang="en-CA" sz="1500" b="1">
                <a:solidFill>
                  <a:srgbClr val="71BAE8"/>
                </a:solidFill>
                <a:latin typeface="Arial Bold"/>
                <a:cs typeface="Arial Bold"/>
              </a:rPr>
              <a:t>17</a:t>
            </a:r>
            <a:r>
              <a:rPr lang="en-CA" sz="1400" b="1">
                <a:solidFill>
                  <a:srgbClr val="FFFFFF"/>
                </a:solidFill>
                <a:latin typeface="Arial Narrow Bold"/>
                <a:cs typeface="Arial Narrow Bold"/>
              </a:rPr>
              <a:t>|</a:t>
            </a:r>
          </a:p>
          <a:p>
            <a:pPr defTabSz="801668">
              <a:lnSpc>
                <a:spcPts val="1964"/>
              </a:lnSpc>
            </a:pPr>
            <a:endParaRPr lang="en-CA" sz="1400" b="1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3089" y="6397021"/>
            <a:ext cx="38472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460"/>
              </a:lnSpc>
            </a:pPr>
            <a:r>
              <a:rPr lang="en-CA" sz="1300" b="1">
                <a:solidFill>
                  <a:srgbClr val="FFFFFF"/>
                </a:solidFill>
                <a:latin typeface="Arial Narrow Bold"/>
                <a:cs typeface="Arial Narrow Bold"/>
              </a:rPr>
              <a:t>|</a:t>
            </a:r>
          </a:p>
          <a:p>
            <a:pPr defTabSz="801668">
              <a:lnSpc>
                <a:spcPts val="1460"/>
              </a:lnSpc>
            </a:pPr>
            <a:endParaRPr lang="en-CA" sz="1300" b="1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1709" y="6420072"/>
            <a:ext cx="883255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460"/>
              </a:lnSpc>
            </a:pPr>
            <a:r>
              <a:rPr lang="en-CA" sz="1300">
                <a:solidFill>
                  <a:srgbClr val="95CCED"/>
                </a:solidFill>
                <a:latin typeface="Arial Narrow"/>
                <a:cs typeface="Arial Narrow"/>
              </a:rPr>
              <a:t>February 2016</a:t>
            </a:r>
          </a:p>
          <a:p>
            <a:pPr defTabSz="801668">
              <a:lnSpc>
                <a:spcPts val="1460"/>
              </a:lnSpc>
            </a:pPr>
            <a:endParaRPr lang="en-CA" sz="1300">
              <a:solidFill>
                <a:srgbClr val="95CCE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013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46475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139411" y="357308"/>
            <a:ext cx="5168081" cy="10259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981"/>
              </a:lnSpc>
            </a:pPr>
            <a:r>
              <a:rPr lang="en-CA" sz="3500" b="1" dirty="0">
                <a:solidFill>
                  <a:srgbClr val="FF0000"/>
                </a:solidFill>
                <a:latin typeface="Arial Bold"/>
                <a:cs typeface="Arial Bold"/>
              </a:rPr>
              <a:t>AMR was foreseen early</a:t>
            </a:r>
          </a:p>
          <a:p>
            <a:pPr defTabSz="801668">
              <a:lnSpc>
                <a:spcPts val="3981"/>
              </a:lnSpc>
            </a:pPr>
            <a:endParaRPr lang="en-CA" sz="35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5492" y="1475361"/>
            <a:ext cx="5304337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2981"/>
              </a:lnSpc>
            </a:pPr>
            <a:r>
              <a:rPr lang="en-CA" sz="2600">
                <a:solidFill>
                  <a:srgbClr val="000066"/>
                </a:solidFill>
                <a:latin typeface="Arial Italic"/>
                <a:cs typeface="Arial Italic"/>
              </a:rPr>
              <a:t>“The time may come when penicillin</a:t>
            </a:r>
          </a:p>
          <a:p>
            <a:pPr defTabSz="801668">
              <a:lnSpc>
                <a:spcPts val="2971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5505" y="2074710"/>
            <a:ext cx="4664739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2981"/>
              </a:lnSpc>
            </a:pPr>
            <a:r>
              <a:rPr lang="en-CA" sz="2600">
                <a:solidFill>
                  <a:srgbClr val="000066"/>
                </a:solidFill>
                <a:latin typeface="Arial Italic"/>
                <a:cs typeface="Arial Italic"/>
              </a:rPr>
              <a:t>can be bought by anyone in the</a:t>
            </a:r>
          </a:p>
          <a:p>
            <a:pPr defTabSz="801668">
              <a:lnSpc>
                <a:spcPts val="2971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5496" y="2501214"/>
            <a:ext cx="5368457" cy="17697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4558"/>
              </a:lnSpc>
            </a:pPr>
            <a:r>
              <a:rPr lang="en-CA" sz="2600">
                <a:solidFill>
                  <a:srgbClr val="000066"/>
                </a:solidFill>
                <a:latin typeface="Arial Italic"/>
                <a:cs typeface="Arial Italic"/>
              </a:rPr>
              <a:t>shops. Then there is the danger that</a:t>
            </a:r>
            <a:r>
              <a:rPr lang="en-CA" sz="2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0">
                <a:solidFill>
                  <a:srgbClr val="000000"/>
                </a:solidFill>
                <a:latin typeface="Times New Roman"/>
              </a:rPr>
            </a:br>
            <a:r>
              <a:rPr lang="en-CA" sz="2600">
                <a:solidFill>
                  <a:srgbClr val="000066"/>
                </a:solidFill>
                <a:latin typeface="Arial Italic"/>
                <a:cs typeface="Arial Italic"/>
              </a:rPr>
              <a:t>the ignorant man may easily under</a:t>
            </a:r>
          </a:p>
          <a:p>
            <a:pPr defTabSz="801668">
              <a:lnSpc>
                <a:spcPts val="4608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5477" y="3884301"/>
            <a:ext cx="4919616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2981"/>
              </a:lnSpc>
            </a:pPr>
            <a:r>
              <a:rPr lang="en-CA" sz="2600">
                <a:solidFill>
                  <a:srgbClr val="000066"/>
                </a:solidFill>
                <a:latin typeface="Arial Italic"/>
                <a:cs typeface="Arial Italic"/>
              </a:rPr>
              <a:t>dose himself and by exposing his</a:t>
            </a:r>
          </a:p>
          <a:p>
            <a:pPr defTabSz="801668">
              <a:lnSpc>
                <a:spcPts val="2971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5505" y="4310806"/>
            <a:ext cx="5179303" cy="17697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4558"/>
              </a:lnSpc>
            </a:pPr>
            <a:r>
              <a:rPr lang="en-CA" sz="2600">
                <a:solidFill>
                  <a:srgbClr val="000066"/>
                </a:solidFill>
                <a:latin typeface="Arial Italic"/>
                <a:cs typeface="Arial Italic"/>
              </a:rPr>
              <a:t>microbes to non-lethal quantities of</a:t>
            </a:r>
            <a:r>
              <a:rPr lang="en-CA" sz="2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0">
                <a:solidFill>
                  <a:srgbClr val="000000"/>
                </a:solidFill>
                <a:latin typeface="Times New Roman"/>
              </a:rPr>
            </a:br>
            <a:r>
              <a:rPr lang="en-CA" sz="2600">
                <a:solidFill>
                  <a:srgbClr val="000066"/>
                </a:solidFill>
                <a:latin typeface="Arial Italic"/>
                <a:cs typeface="Arial Italic"/>
              </a:rPr>
              <a:t>the drug make them resistant”</a:t>
            </a:r>
          </a:p>
          <a:p>
            <a:pPr defTabSz="801668">
              <a:lnSpc>
                <a:spcPts val="4608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1287" y="6397017"/>
            <a:ext cx="133786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754"/>
              </a:lnSpc>
              <a:tabLst>
                <a:tab pos="411968" algn="l"/>
              </a:tabLst>
            </a:pPr>
            <a:r>
              <a:rPr lang="en-CA" sz="1500" b="1" dirty="0">
                <a:solidFill>
                  <a:srgbClr val="71BAE8"/>
                </a:solidFill>
                <a:latin typeface="Arial Bold"/>
                <a:cs typeface="Arial Bold"/>
              </a:rPr>
              <a:t>6</a:t>
            </a:r>
            <a:r>
              <a:rPr lang="en-CA" sz="1400" b="1" dirty="0">
                <a:solidFill>
                  <a:srgbClr val="FFFFFF"/>
                </a:solidFill>
                <a:latin typeface="Arial Narrow Bold"/>
                <a:cs typeface="Arial Narrow Bold"/>
              </a:rPr>
              <a:t>|</a:t>
            </a:r>
            <a:r>
              <a:rPr lang="en-CA" sz="1300" b="1" dirty="0">
                <a:solidFill>
                  <a:srgbClr val="FFFFFF"/>
                </a:solidFill>
                <a:latin typeface="Arial Narrow Bold"/>
                <a:cs typeface="Arial Narrow Bold"/>
              </a:rPr>
              <a:t>	|</a:t>
            </a:r>
            <a:r>
              <a:rPr lang="en-CA" sz="1300" dirty="0">
                <a:solidFill>
                  <a:srgbClr val="95CCED"/>
                </a:solidFill>
                <a:latin typeface="Arial Narrow"/>
                <a:cs typeface="Arial Narrow"/>
              </a:rPr>
              <a:t>February 2016</a:t>
            </a:r>
          </a:p>
          <a:p>
            <a:pPr defTabSz="801668">
              <a:lnSpc>
                <a:spcPts val="1761"/>
              </a:lnSpc>
            </a:pPr>
            <a:endParaRPr lang="en-CA" sz="13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647126" y="1279392"/>
            <a:ext cx="3100208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420"/>
              </a:lnSpc>
            </a:pP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Alexander Fleming,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Nobel Lecture,</a:t>
            </a:r>
          </a:p>
          <a:p>
            <a:pPr defTabSz="801668">
              <a:lnSpc>
                <a:spcPts val="34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47187" y="2189949"/>
            <a:ext cx="2561599" cy="8335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243"/>
              </a:lnSpc>
            </a:pP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December 1945</a:t>
            </a:r>
          </a:p>
          <a:p>
            <a:pPr defTabSz="801668">
              <a:lnSpc>
                <a:spcPts val="3275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679727" y="330200"/>
            <a:ext cx="3845925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CA" sz="2800" b="1">
                <a:solidFill>
                  <a:srgbClr val="FFC000"/>
                </a:solidFill>
                <a:latin typeface="Calibri Bold"/>
                <a:cs typeface="Calibri Bold"/>
              </a:rPr>
              <a:t>AR</a:t>
            </a:r>
            <a:r>
              <a:rPr lang="en-CA" b="1">
                <a:solidFill>
                  <a:srgbClr val="FFC000"/>
                </a:solidFill>
                <a:latin typeface="Arial Bold"/>
                <a:cs typeface="Arial Bold"/>
              </a:rPr>
              <a:t> </a:t>
            </a:r>
            <a:r>
              <a:rPr lang="en-CA" sz="2800" b="1">
                <a:solidFill>
                  <a:srgbClr val="FFC000"/>
                </a:solidFill>
                <a:latin typeface="Calibri Bold"/>
                <a:cs typeface="Calibri Bold"/>
              </a:rPr>
              <a:t>Requires</a:t>
            </a:r>
            <a:r>
              <a:rPr lang="en-CA" b="1">
                <a:solidFill>
                  <a:srgbClr val="FFC000"/>
                </a:solidFill>
                <a:latin typeface="Arial Bold"/>
                <a:cs typeface="Arial Bold"/>
              </a:rPr>
              <a:t> </a:t>
            </a:r>
            <a:r>
              <a:rPr lang="en-CA" sz="2800" b="1">
                <a:solidFill>
                  <a:srgbClr val="FFC000"/>
                </a:solidFill>
                <a:latin typeface="Calibri Bold"/>
                <a:cs typeface="Calibri Bold"/>
              </a:rPr>
              <a:t>Global</a:t>
            </a:r>
            <a:r>
              <a:rPr lang="en-CA" b="1">
                <a:solidFill>
                  <a:srgbClr val="FFC000"/>
                </a:solidFill>
                <a:latin typeface="Arial Bold"/>
                <a:cs typeface="Arial Bold"/>
              </a:rPr>
              <a:t> </a:t>
            </a:r>
            <a:r>
              <a:rPr lang="en-CA" sz="2800" b="1">
                <a:solidFill>
                  <a:srgbClr val="FFC000"/>
                </a:solidFill>
                <a:latin typeface="Calibri Bold"/>
                <a:cs typeface="Calibri Bold"/>
              </a:rPr>
              <a:t>Action</a:t>
            </a:r>
          </a:p>
          <a:p>
            <a:pPr>
              <a:lnSpc>
                <a:spcPts val="3160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81132" y="1841500"/>
            <a:ext cx="2895023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CA" sz="2600">
                <a:solidFill>
                  <a:srgbClr val="FFFFFF"/>
                </a:solidFill>
                <a:latin typeface="Arial"/>
                <a:cs typeface="Arial"/>
              </a:rPr>
              <a:t>Improve Laboratory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44721" y="2247973"/>
            <a:ext cx="128817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600" spc="-1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</a:p>
          <a:p>
            <a:pPr>
              <a:lnSpc>
                <a:spcPts val="2779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58901" y="4699000"/>
            <a:ext cx="2593980" cy="10900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7077">
              <a:lnSpc>
                <a:spcPts val="2800"/>
              </a:lnSpc>
            </a:pPr>
            <a:r>
              <a:rPr lang="en-CA" sz="2600" spc="-10">
                <a:solidFill>
                  <a:srgbClr val="FFFFFF"/>
                </a:solidFill>
                <a:latin typeface="Arial"/>
                <a:cs typeface="Arial"/>
              </a:rPr>
              <a:t>Expand Infection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600" spc="-10">
                <a:solidFill>
                  <a:srgbClr val="FFFFFF"/>
                </a:solidFill>
                <a:latin typeface="Arial"/>
                <a:cs typeface="Arial"/>
              </a:rPr>
              <a:t>Control Programs</a:t>
            </a:r>
          </a:p>
          <a:p>
            <a:pPr>
              <a:lnSpc>
                <a:spcPts val="285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18101" y="1841500"/>
            <a:ext cx="252184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CA" sz="2600" spc="-10">
                <a:solidFill>
                  <a:srgbClr val="FFFFFF"/>
                </a:solidFill>
                <a:latin typeface="Arial"/>
                <a:cs typeface="Arial"/>
              </a:rPr>
              <a:t>Develop National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29200" y="2247973"/>
            <a:ext cx="278390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600" spc="-10">
                <a:solidFill>
                  <a:srgbClr val="FFFFFF"/>
                </a:solidFill>
                <a:latin typeface="Arial"/>
                <a:cs typeface="Arial"/>
              </a:rPr>
              <a:t>Tracking Programs</a:t>
            </a:r>
          </a:p>
          <a:p>
            <a:pPr>
              <a:lnSpc>
                <a:spcPts val="2779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00601" y="4483100"/>
            <a:ext cx="298722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99"/>
              </a:lnSpc>
            </a:pPr>
            <a:r>
              <a:rPr lang="en-CA" sz="2600">
                <a:solidFill>
                  <a:srgbClr val="FFFFFF"/>
                </a:solidFill>
                <a:latin typeface="Arial"/>
                <a:cs typeface="Arial"/>
              </a:rPr>
              <a:t>Implement Antibiotic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86460" y="4876800"/>
            <a:ext cx="1822935" cy="10900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228312" algn="l"/>
              </a:tabLst>
            </a:pPr>
            <a:r>
              <a:rPr lang="en-CA" sz="2600" spc="-10">
                <a:solidFill>
                  <a:srgbClr val="FFFFFF"/>
                </a:solidFill>
                <a:latin typeface="Arial"/>
                <a:cs typeface="Arial"/>
              </a:rPr>
              <a:t>Stewardship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600" spc="-10">
                <a:solidFill>
                  <a:srgbClr val="FFFFFF"/>
                </a:solidFill>
                <a:latin typeface="Arial"/>
                <a:cs typeface="Arial"/>
              </a:rPr>
              <a:t>	Programs</a:t>
            </a:r>
          </a:p>
          <a:p>
            <a:pPr>
              <a:lnSpc>
                <a:spcPts val="2865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367" y="5764276"/>
            <a:ext cx="78232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2600" b="1" spc="-5" dirty="0">
                <a:solidFill>
                  <a:prstClr val="black"/>
                </a:solidFill>
                <a:latin typeface="Tahoma"/>
                <a:cs typeface="Tahoma"/>
              </a:rPr>
              <a:t>Slogan </a:t>
            </a:r>
            <a:r>
              <a:rPr sz="2600" b="1" dirty="0">
                <a:solidFill>
                  <a:prstClr val="black"/>
                </a:solidFill>
                <a:latin typeface="Tahoma"/>
                <a:cs typeface="Tahoma"/>
              </a:rPr>
              <a:t>: </a:t>
            </a:r>
            <a:r>
              <a:rPr sz="2600" b="1" dirty="0">
                <a:solidFill>
                  <a:srgbClr val="000099"/>
                </a:solidFill>
                <a:latin typeface="Tahoma"/>
                <a:cs typeface="Tahoma"/>
              </a:rPr>
              <a:t>Stopping AMR is Everybody’s</a:t>
            </a:r>
            <a:r>
              <a:rPr sz="2600" b="1" spc="-8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600" b="1" dirty="0">
                <a:solidFill>
                  <a:srgbClr val="000099"/>
                </a:solidFill>
                <a:latin typeface="Tahoma"/>
                <a:cs typeface="Tahoma"/>
              </a:rPr>
              <a:t>Business</a:t>
            </a:r>
            <a:endParaRPr sz="26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0525" y="3643350"/>
            <a:ext cx="5319649" cy="642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0525" y="2857566"/>
            <a:ext cx="5319649" cy="71437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642" y="152403"/>
            <a:ext cx="8121396" cy="59588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8411" y="152403"/>
            <a:ext cx="470916" cy="59588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82711" y="152403"/>
            <a:ext cx="1033272" cy="59588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59371" y="152403"/>
            <a:ext cx="434340" cy="59588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87039" y="541077"/>
            <a:ext cx="3229356" cy="62636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41501" y="541077"/>
            <a:ext cx="457200" cy="62636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011" y="920525"/>
            <a:ext cx="457200" cy="62636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236228"/>
            <a:ext cx="858266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2100" b="1" spc="-5" dirty="0">
                <a:solidFill>
                  <a:srgbClr val="000099"/>
                </a:solidFill>
                <a:latin typeface="Tahoma"/>
                <a:cs typeface="Tahoma"/>
              </a:rPr>
              <a:t>Thailand 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AMR </a:t>
            </a:r>
            <a:r>
              <a:rPr sz="2100" b="1" spc="-5" dirty="0">
                <a:solidFill>
                  <a:srgbClr val="000099"/>
                </a:solidFill>
                <a:latin typeface="Tahoma"/>
                <a:cs typeface="Tahoma"/>
              </a:rPr>
              <a:t>Containment 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and </a:t>
            </a:r>
            <a:r>
              <a:rPr sz="2100" b="1" spc="-5" dirty="0">
                <a:solidFill>
                  <a:srgbClr val="000099"/>
                </a:solidFill>
                <a:latin typeface="Tahoma"/>
                <a:cs typeface="Tahoma"/>
              </a:rPr>
              <a:t>Prevention Program</a:t>
            </a:r>
            <a:r>
              <a:rPr sz="2100" b="1" spc="65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000099"/>
                </a:solidFill>
                <a:latin typeface="Tahoma"/>
                <a:cs typeface="Tahoma"/>
              </a:rPr>
              <a:t>2013-2016</a:t>
            </a:r>
            <a:endParaRPr sz="21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8285" y="236235"/>
            <a:ext cx="8627466" cy="738945"/>
          </a:xfrm>
          <a:prstGeom prst="rect">
            <a:avLst/>
          </a:prstGeom>
        </p:spPr>
        <p:txBody>
          <a:bodyPr vert="horz" wrap="square" lIns="0" tIns="381279" rIns="0" bIns="0" rtlCol="0">
            <a:spAutoFit/>
          </a:bodyPr>
          <a:lstStyle/>
          <a:p>
            <a:pPr marL="2900185"/>
            <a:r>
              <a:rPr spc="-85" dirty="0"/>
              <a:t>AMR </a:t>
            </a:r>
            <a:r>
              <a:rPr spc="-65" dirty="0"/>
              <a:t>Core</a:t>
            </a:r>
            <a:r>
              <a:rPr spc="-35" dirty="0"/>
              <a:t> </a:t>
            </a:r>
            <a:r>
              <a:rPr spc="-70" dirty="0"/>
              <a:t>Campaign</a:t>
            </a:r>
          </a:p>
        </p:txBody>
      </p:sp>
    </p:spTree>
    <p:extLst>
      <p:ext uri="{BB962C8B-B14F-4D97-AF65-F5344CB8AC3E}">
        <p14:creationId xmlns:p14="http://schemas.microsoft.com/office/powerpoint/2010/main" val="10602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924062" y="5448300"/>
            <a:ext cx="751648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680"/>
              </a:lnSpc>
            </a:pPr>
            <a:r>
              <a:rPr lang="en-CA" sz="3239" b="1" smtClean="0">
                <a:solidFill>
                  <a:srgbClr val="000000"/>
                </a:solidFill>
                <a:latin typeface="Arial Bold"/>
                <a:cs typeface="Arial Bold"/>
              </a:rPr>
              <a:t>Make better use of existing antibiotics</a:t>
            </a:r>
          </a:p>
          <a:p>
            <a:pPr defTabSz="914400">
              <a:lnSpc>
                <a:spcPts val="3680"/>
              </a:lnSpc>
            </a:pPr>
            <a:endParaRPr lang="en-CA" sz="322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1475" y="6426247"/>
            <a:ext cx="2321982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1610"/>
              </a:lnSpc>
            </a:pPr>
            <a:r>
              <a:rPr lang="en-CA" sz="1427" smtClean="0">
                <a:solidFill>
                  <a:srgbClr val="000000"/>
                </a:solidFill>
                <a:cs typeface="Calibri"/>
              </a:rPr>
              <a:t>Image Courtesy of Shutterstock</a:t>
            </a:r>
          </a:p>
          <a:p>
            <a:pPr defTabSz="914400">
              <a:lnSpc>
                <a:spcPts val="1610"/>
              </a:lnSpc>
            </a:pPr>
            <a:endParaRPr lang="en-CA" sz="142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23875" y="393700"/>
            <a:ext cx="966931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680"/>
              </a:lnSpc>
            </a:pPr>
            <a:r>
              <a:rPr lang="en-CA" sz="3227" smtClean="0">
                <a:solidFill>
                  <a:srgbClr val="D66127"/>
                </a:solidFill>
                <a:latin typeface="Arial"/>
                <a:cs typeface="Arial"/>
              </a:rPr>
              <a:t>Bacterial diseases are still major killers in developing</a:t>
            </a:r>
          </a:p>
          <a:p>
            <a:pPr defTabSz="914400">
              <a:lnSpc>
                <a:spcPts val="3680"/>
              </a:lnSpc>
            </a:pPr>
            <a:endParaRPr lang="en-CA" sz="322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4865" y="850900"/>
            <a:ext cx="8962390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460"/>
              </a:lnSpc>
            </a:pPr>
            <a:r>
              <a:rPr lang="en-CA" sz="3229" smtClean="0">
                <a:solidFill>
                  <a:srgbClr val="D66127"/>
                </a:solidFill>
                <a:latin typeface="Arial"/>
                <a:cs typeface="Arial"/>
              </a:rPr>
              <a:t>countries because of lack of access to antibiotics</a:t>
            </a:r>
          </a:p>
          <a:p>
            <a:pPr defTabSz="914400">
              <a:lnSpc>
                <a:spcPts val="3460"/>
              </a:lnSpc>
            </a:pPr>
            <a:endParaRPr lang="en-CA" sz="322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091" y="6286537"/>
            <a:ext cx="241784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2070"/>
              </a:lnSpc>
            </a:pPr>
            <a:r>
              <a:rPr lang="en-CA" sz="1802" smtClean="0">
                <a:solidFill>
                  <a:srgbClr val="000000"/>
                </a:solidFill>
                <a:cs typeface="Calibri"/>
              </a:rPr>
              <a:t>O’Brien et al, Lancet 2009</a:t>
            </a:r>
          </a:p>
          <a:p>
            <a:pPr defTabSz="914400"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689100" y="558800"/>
            <a:ext cx="5834802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38"/>
              </a:lnSpc>
            </a:pPr>
            <a:r>
              <a:rPr lang="en-CA" sz="3600" b="1">
                <a:solidFill>
                  <a:srgbClr val="FFC000"/>
                </a:solidFill>
                <a:latin typeface="Calibri Bold"/>
                <a:cs typeface="Calibri Bold"/>
              </a:rPr>
              <a:t>Global Health Security Agenda</a:t>
            </a:r>
          </a:p>
          <a:p>
            <a:pPr>
              <a:lnSpc>
                <a:spcPts val="4138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62100" y="1752600"/>
            <a:ext cx="3290966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48"/>
              </a:lnSpc>
            </a:pPr>
            <a:r>
              <a:rPr lang="en-CA" sz="3000" b="1">
                <a:solidFill>
                  <a:srgbClr val="FFC000"/>
                </a:solidFill>
                <a:latin typeface="Arial Bold"/>
                <a:cs typeface="Arial Bold"/>
              </a:rPr>
              <a:t>Prevent avoidable</a:t>
            </a:r>
          </a:p>
          <a:p>
            <a:pPr>
              <a:lnSpc>
                <a:spcPts val="3448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62110" y="2184455"/>
            <a:ext cx="2391680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45"/>
              </a:lnSpc>
            </a:pPr>
            <a:r>
              <a:rPr lang="en-CA" sz="3000" b="1">
                <a:solidFill>
                  <a:srgbClr val="FFC000"/>
                </a:solidFill>
                <a:latin typeface="Arial Bold"/>
                <a:cs typeface="Arial Bold"/>
              </a:rPr>
              <a:t>catastrophes</a:t>
            </a:r>
          </a:p>
          <a:p>
            <a:pPr>
              <a:lnSpc>
                <a:spcPts val="3145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62132" y="3708400"/>
            <a:ext cx="3565079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48"/>
              </a:lnSpc>
            </a:pPr>
            <a:r>
              <a:rPr lang="en-CA" sz="3000" b="1">
                <a:solidFill>
                  <a:srgbClr val="FFC000"/>
                </a:solidFill>
                <a:latin typeface="Arial Bold"/>
                <a:cs typeface="Arial Bold"/>
              </a:rPr>
              <a:t>Detect threats early</a:t>
            </a:r>
          </a:p>
          <a:p>
            <a:pPr>
              <a:lnSpc>
                <a:spcPts val="3448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62120" y="5321300"/>
            <a:ext cx="3015249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99"/>
              </a:lnSpc>
            </a:pPr>
            <a:r>
              <a:rPr lang="en-CA" sz="3000" b="1">
                <a:solidFill>
                  <a:srgbClr val="FFC000"/>
                </a:solidFill>
                <a:latin typeface="Arial Bold"/>
                <a:cs typeface="Arial Bold"/>
              </a:rPr>
              <a:t>Respond rapidly</a:t>
            </a:r>
            <a:r>
              <a:rPr lang="en-CA" sz="3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>
                <a:solidFill>
                  <a:srgbClr val="000000"/>
                </a:solidFill>
                <a:latin typeface="Times New Roman"/>
              </a:rPr>
            </a:br>
            <a:r>
              <a:rPr lang="en-CA" sz="3000" b="1">
                <a:solidFill>
                  <a:srgbClr val="FFC000"/>
                </a:solidFill>
                <a:latin typeface="Arial Bold"/>
                <a:cs typeface="Arial Bold"/>
              </a:rPr>
              <a:t>and effectively</a:t>
            </a:r>
          </a:p>
          <a:p>
            <a:pPr>
              <a:lnSpc>
                <a:spcPts val="3099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647735" y="279401"/>
            <a:ext cx="7899535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38"/>
              </a:lnSpc>
            </a:pPr>
            <a:r>
              <a:rPr lang="en-CA" sz="3600" b="1">
                <a:solidFill>
                  <a:srgbClr val="FFC000"/>
                </a:solidFill>
                <a:latin typeface="Arial Bold"/>
                <a:cs typeface="Arial Bold"/>
              </a:rPr>
              <a:t>Action Packages to Achieve Targets</a:t>
            </a:r>
          </a:p>
          <a:p>
            <a:pPr>
              <a:lnSpc>
                <a:spcPts val="4138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6400" y="1981238"/>
            <a:ext cx="208037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00" spc="-10">
                <a:solidFill>
                  <a:srgbClr val="FFFFFF"/>
                </a:solidFill>
                <a:latin typeface="Arial"/>
                <a:cs typeface="Arial"/>
              </a:rPr>
              <a:t>Antimicrobial Resistance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3106" y="3467140"/>
            <a:ext cx="156357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00" spc="-10">
                <a:solidFill>
                  <a:srgbClr val="FFFFFF"/>
                </a:solidFill>
                <a:latin typeface="Arial"/>
                <a:cs typeface="Arial"/>
              </a:rPr>
              <a:t>Zoonotic Diseases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500" y="4953073"/>
            <a:ext cx="176041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00" spc="-10">
                <a:solidFill>
                  <a:srgbClr val="FFFFFF"/>
                </a:solidFill>
                <a:latin typeface="Arial"/>
                <a:cs typeface="Arial"/>
              </a:rPr>
              <a:t>Biosafety/Biosecurity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6300" y="6438970"/>
            <a:ext cx="114614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00">
                <a:solidFill>
                  <a:srgbClr val="FFFFFF"/>
                </a:solidFill>
                <a:latin typeface="Arial"/>
                <a:cs typeface="Arial"/>
              </a:rPr>
              <a:t>Immunization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02030" y="1981238"/>
            <a:ext cx="243880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00" spc="-10">
                <a:solidFill>
                  <a:srgbClr val="FFFFFF"/>
                </a:solidFill>
                <a:latin typeface="Arial"/>
                <a:cs typeface="Arial"/>
              </a:rPr>
              <a:t>National Laboratory Systems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38648" y="3467140"/>
            <a:ext cx="103618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00" spc="-10">
                <a:solidFill>
                  <a:srgbClr val="FFFFFF"/>
                </a:solidFill>
                <a:latin typeface="Arial"/>
                <a:cs typeface="Arial"/>
              </a:rPr>
              <a:t>Surveillance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40200" y="4953073"/>
            <a:ext cx="83676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0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05243" y="6438970"/>
            <a:ext cx="206280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00">
                <a:solidFill>
                  <a:srgbClr val="FFFFFF"/>
                </a:solidFill>
                <a:latin typeface="Arial"/>
                <a:cs typeface="Arial"/>
              </a:rPr>
              <a:t>Workforce Development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69161" y="1981222"/>
            <a:ext cx="1944443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659568" algn="l"/>
              </a:tabLst>
            </a:pPr>
            <a:r>
              <a:rPr lang="en-CA" sz="1500" spc="-10">
                <a:solidFill>
                  <a:srgbClr val="FFFFFF"/>
                </a:solidFill>
                <a:latin typeface="Arial"/>
                <a:cs typeface="Arial"/>
              </a:rPr>
              <a:t>Emergency Operations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500" spc="-10">
                <a:solidFill>
                  <a:srgbClr val="FFFFFF"/>
                </a:solidFill>
                <a:latin typeface="Arial"/>
                <a:cs typeface="Arial"/>
              </a:rPr>
              <a:t>	Centers</a:t>
            </a:r>
          </a:p>
          <a:p>
            <a:pPr>
              <a:lnSpc>
                <a:spcPts val="19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731042" y="3822700"/>
            <a:ext cx="2014975" cy="9746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4410">
              <a:lnSpc>
                <a:spcPts val="1900"/>
              </a:lnSpc>
              <a:tabLst>
                <a:tab pos="63415" algn="l"/>
              </a:tabLst>
            </a:pPr>
            <a:r>
              <a:rPr lang="en-CA" sz="1500">
                <a:solidFill>
                  <a:srgbClr val="FFC000"/>
                </a:solidFill>
                <a:latin typeface="Arial"/>
                <a:cs typeface="Arial"/>
              </a:rPr>
              <a:t>Linking Public Health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500">
                <a:solidFill>
                  <a:srgbClr val="FFC000"/>
                </a:solidFill>
                <a:latin typeface="Arial"/>
                <a:cs typeface="Arial"/>
              </a:rPr>
              <a:t>	with Law Enforcement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500">
                <a:solidFill>
                  <a:srgbClr val="FFC000"/>
                </a:solidFill>
                <a:latin typeface="Arial"/>
                <a:cs typeface="Arial"/>
              </a:rPr>
              <a:t>and Multisectoral Rapid</a:t>
            </a:r>
          </a:p>
          <a:p>
            <a:pPr>
              <a:lnSpc>
                <a:spcPts val="1915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40600" y="4572065"/>
            <a:ext cx="85856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00" spc="-10">
                <a:solidFill>
                  <a:srgbClr val="FFC000"/>
                </a:solidFill>
                <a:latin typeface="Arial"/>
                <a:cs typeface="Arial"/>
              </a:rPr>
              <a:t>Response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29500" y="6121466"/>
            <a:ext cx="65627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00" spc="-10">
                <a:solidFill>
                  <a:srgbClr val="FFC000"/>
                </a:solidFill>
                <a:latin typeface="Arial"/>
                <a:cs typeface="Arial"/>
              </a:rPr>
              <a:t>Medical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769143" y="6362761"/>
            <a:ext cx="1950855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8054">
              <a:lnSpc>
                <a:spcPts val="1900"/>
              </a:lnSpc>
            </a:pPr>
            <a:r>
              <a:rPr lang="en-CA" sz="1500" spc="-10">
                <a:solidFill>
                  <a:srgbClr val="FFC000"/>
                </a:solidFill>
                <a:latin typeface="Arial"/>
                <a:cs typeface="Arial"/>
              </a:rPr>
              <a:t>Countermeasures and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500">
                <a:solidFill>
                  <a:srgbClr val="FFC000"/>
                </a:solidFill>
                <a:latin typeface="Arial"/>
                <a:cs typeface="Arial"/>
              </a:rPr>
              <a:t>Personnel Deployment</a:t>
            </a:r>
          </a:p>
          <a:p>
            <a:pPr>
              <a:lnSpc>
                <a:spcPts val="1875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316" y="1828849"/>
            <a:ext cx="2514601" cy="94487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738" y="1849594"/>
            <a:ext cx="2423161" cy="533935"/>
          </a:xfrm>
          <a:prstGeom prst="rect">
            <a:avLst/>
          </a:prstGeom>
          <a:solidFill>
            <a:srgbClr val="DBEDF4"/>
          </a:solidFill>
          <a:ln w="12700">
            <a:solidFill>
              <a:srgbClr val="30859C"/>
            </a:solidFill>
          </a:ln>
        </p:spPr>
        <p:txBody>
          <a:bodyPr vert="horz" wrap="square" lIns="0" tIns="147771" rIns="0" bIns="0" rtlCol="0">
            <a:spAutoFit/>
          </a:bodyPr>
          <a:lstStyle/>
          <a:p>
            <a:pPr marR="62152" algn="ctr">
              <a:spcBef>
                <a:spcPts val="1165"/>
              </a:spcBef>
            </a:pPr>
            <a:r>
              <a:rPr sz="2500" b="1" spc="-5" dirty="0">
                <a:solidFill>
                  <a:prstClr val="black"/>
                </a:solidFill>
                <a:cs typeface="Calibri"/>
              </a:rPr>
              <a:t>UHC</a:t>
            </a:r>
            <a:endParaRPr sz="25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1821" y="752311"/>
            <a:ext cx="1080185" cy="10183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4653" y="740038"/>
            <a:ext cx="1061643" cy="101399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35"/>
            <a:r>
              <a:rPr spc="-5" dirty="0"/>
              <a:t>Building </a:t>
            </a:r>
            <a:r>
              <a:rPr spc="-15" dirty="0"/>
              <a:t>resilient </a:t>
            </a:r>
            <a:r>
              <a:rPr spc="-5" dirty="0"/>
              <a:t>health </a:t>
            </a:r>
            <a:r>
              <a:rPr spc="-25" dirty="0"/>
              <a:t>system </a:t>
            </a:r>
            <a:r>
              <a:rPr spc="-15" dirty="0"/>
              <a:t>to </a:t>
            </a:r>
            <a:r>
              <a:rPr spc="-10" dirty="0"/>
              <a:t>contain </a:t>
            </a:r>
            <a:r>
              <a:rPr spc="-5" dirty="0"/>
              <a:t>AMR -</a:t>
            </a:r>
            <a:r>
              <a:rPr spc="160" dirty="0"/>
              <a:t> </a:t>
            </a:r>
            <a:r>
              <a:rPr spc="-5" dirty="0"/>
              <a:t>UHC</a:t>
            </a:r>
          </a:p>
        </p:txBody>
      </p:sp>
    </p:spTree>
    <p:extLst>
      <p:ext uri="{BB962C8B-B14F-4D97-AF65-F5344CB8AC3E}">
        <p14:creationId xmlns:p14="http://schemas.microsoft.com/office/powerpoint/2010/main" val="18620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314" y="1828800"/>
            <a:ext cx="5241036" cy="15209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745" y="1849527"/>
            <a:ext cx="5148580" cy="1429385"/>
          </a:xfrm>
          <a:custGeom>
            <a:avLst/>
            <a:gdLst/>
            <a:ahLst/>
            <a:cxnLst/>
            <a:rect l="l" t="t" r="r" b="b"/>
            <a:pathLst>
              <a:path w="5148580" h="1429385">
                <a:moveTo>
                  <a:pt x="0" y="1429258"/>
                </a:moveTo>
                <a:lnTo>
                  <a:pt x="5148326" y="1429258"/>
                </a:lnTo>
                <a:lnTo>
                  <a:pt x="5148326" y="0"/>
                </a:lnTo>
                <a:lnTo>
                  <a:pt x="0" y="0"/>
                </a:lnTo>
                <a:lnTo>
                  <a:pt x="0" y="142925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745" y="1849527"/>
            <a:ext cx="5148580" cy="1429385"/>
          </a:xfrm>
          <a:custGeom>
            <a:avLst/>
            <a:gdLst/>
            <a:ahLst/>
            <a:cxnLst/>
            <a:rect l="l" t="t" r="r" b="b"/>
            <a:pathLst>
              <a:path w="5148580" h="1429385">
                <a:moveTo>
                  <a:pt x="0" y="1429258"/>
                </a:moveTo>
                <a:lnTo>
                  <a:pt x="5148326" y="1429258"/>
                </a:lnTo>
                <a:lnTo>
                  <a:pt x="5148326" y="0"/>
                </a:lnTo>
                <a:lnTo>
                  <a:pt x="0" y="0"/>
                </a:lnTo>
                <a:lnTo>
                  <a:pt x="0" y="1429258"/>
                </a:lnTo>
                <a:close/>
              </a:path>
            </a:pathLst>
          </a:custGeom>
          <a:ln w="12699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316" y="1828849"/>
            <a:ext cx="2514601" cy="9448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738" y="1849576"/>
            <a:ext cx="2423161" cy="852805"/>
          </a:xfrm>
          <a:custGeom>
            <a:avLst/>
            <a:gdLst/>
            <a:ahLst/>
            <a:cxnLst/>
            <a:rect l="l" t="t" r="r" b="b"/>
            <a:pathLst>
              <a:path w="2423160" h="852805">
                <a:moveTo>
                  <a:pt x="0" y="852246"/>
                </a:moveTo>
                <a:lnTo>
                  <a:pt x="2422906" y="852246"/>
                </a:lnTo>
                <a:lnTo>
                  <a:pt x="2422906" y="0"/>
                </a:lnTo>
                <a:lnTo>
                  <a:pt x="0" y="0"/>
                </a:lnTo>
                <a:lnTo>
                  <a:pt x="0" y="852246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738" y="1849576"/>
            <a:ext cx="2423161" cy="852805"/>
          </a:xfrm>
          <a:custGeom>
            <a:avLst/>
            <a:gdLst/>
            <a:ahLst/>
            <a:cxnLst/>
            <a:rect l="l" t="t" r="r" b="b"/>
            <a:pathLst>
              <a:path w="2423160" h="852805">
                <a:moveTo>
                  <a:pt x="0" y="852246"/>
                </a:moveTo>
                <a:lnTo>
                  <a:pt x="2422906" y="852246"/>
                </a:lnTo>
                <a:lnTo>
                  <a:pt x="2422906" y="0"/>
                </a:lnTo>
                <a:lnTo>
                  <a:pt x="0" y="0"/>
                </a:lnTo>
                <a:lnTo>
                  <a:pt x="0" y="852246"/>
                </a:lnTo>
                <a:close/>
              </a:path>
            </a:pathLst>
          </a:custGeom>
          <a:ln w="12700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0120" y="2004185"/>
            <a:ext cx="3663315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2500" b="1" spc="-5" dirty="0">
                <a:solidFill>
                  <a:prstClr val="black"/>
                </a:solidFill>
                <a:cs typeface="Calibri"/>
              </a:rPr>
              <a:t>UHC</a:t>
            </a:r>
            <a:endParaRPr sz="2500">
              <a:solidFill>
                <a:prstClr val="black"/>
              </a:solidFill>
              <a:cs typeface="Calibri"/>
            </a:endParaRPr>
          </a:p>
          <a:p>
            <a:pPr marL="1992648">
              <a:spcBef>
                <a:spcPts val="944"/>
              </a:spcBef>
            </a:pPr>
            <a:r>
              <a:rPr sz="2500" b="1" dirty="0">
                <a:solidFill>
                  <a:prstClr val="black"/>
                </a:solidFill>
                <a:cs typeface="Calibri"/>
              </a:rPr>
              <a:t>‘One</a:t>
            </a:r>
            <a:r>
              <a:rPr sz="2500" b="1" spc="-80" dirty="0">
                <a:solidFill>
                  <a:prstClr val="black"/>
                </a:solidFill>
                <a:cs typeface="Calibri"/>
              </a:rPr>
              <a:t> </a:t>
            </a:r>
            <a:r>
              <a:rPr sz="2500" b="1" spc="-5" dirty="0">
                <a:solidFill>
                  <a:prstClr val="black"/>
                </a:solidFill>
                <a:cs typeface="Calibri"/>
              </a:rPr>
              <a:t>Health’</a:t>
            </a:r>
            <a:endParaRPr sz="25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91821" y="752311"/>
            <a:ext cx="1080185" cy="10183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4653" y="740038"/>
            <a:ext cx="1061643" cy="101399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63633" y="752155"/>
            <a:ext cx="1145997" cy="102650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19070" y="748144"/>
            <a:ext cx="1140764" cy="103737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7351"/>
            <a:r>
              <a:rPr spc="-15" dirty="0"/>
              <a:t>‘One </a:t>
            </a:r>
            <a:r>
              <a:rPr spc="-5" dirty="0"/>
              <a:t>Health’ – a </a:t>
            </a:r>
            <a:r>
              <a:rPr spc="-15" dirty="0"/>
              <a:t>multisectoral </a:t>
            </a:r>
            <a:r>
              <a:rPr spc="-10" dirty="0"/>
              <a:t>approach </a:t>
            </a:r>
            <a:r>
              <a:rPr spc="-15" dirty="0"/>
              <a:t>to</a:t>
            </a:r>
            <a:r>
              <a:rPr spc="170" dirty="0"/>
              <a:t> </a:t>
            </a:r>
            <a:r>
              <a:rPr spc="-5" dirty="0"/>
              <a:t>AMR</a:t>
            </a:r>
          </a:p>
        </p:txBody>
      </p:sp>
    </p:spTree>
    <p:extLst>
      <p:ext uri="{BB962C8B-B14F-4D97-AF65-F5344CB8AC3E}">
        <p14:creationId xmlns:p14="http://schemas.microsoft.com/office/powerpoint/2010/main" val="19086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454" y="1828803"/>
            <a:ext cx="7839456" cy="22235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876" y="1849538"/>
            <a:ext cx="7747634" cy="2131695"/>
          </a:xfrm>
          <a:custGeom>
            <a:avLst/>
            <a:gdLst/>
            <a:ahLst/>
            <a:cxnLst/>
            <a:rect l="l" t="t" r="r" b="b"/>
            <a:pathLst>
              <a:path w="7747634" h="2131695">
                <a:moveTo>
                  <a:pt x="0" y="2131441"/>
                </a:moveTo>
                <a:lnTo>
                  <a:pt x="7747381" y="2131441"/>
                </a:lnTo>
                <a:lnTo>
                  <a:pt x="7747381" y="0"/>
                </a:lnTo>
                <a:lnTo>
                  <a:pt x="0" y="0"/>
                </a:lnTo>
                <a:lnTo>
                  <a:pt x="0" y="2131441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876" y="1849538"/>
            <a:ext cx="7747634" cy="2131695"/>
          </a:xfrm>
          <a:custGeom>
            <a:avLst/>
            <a:gdLst/>
            <a:ahLst/>
            <a:cxnLst/>
            <a:rect l="l" t="t" r="r" b="b"/>
            <a:pathLst>
              <a:path w="7747634" h="2131695">
                <a:moveTo>
                  <a:pt x="0" y="2131441"/>
                </a:moveTo>
                <a:lnTo>
                  <a:pt x="7747381" y="2131441"/>
                </a:lnTo>
                <a:lnTo>
                  <a:pt x="7747381" y="0"/>
                </a:lnTo>
                <a:lnTo>
                  <a:pt x="0" y="0"/>
                </a:lnTo>
                <a:lnTo>
                  <a:pt x="0" y="2131441"/>
                </a:lnTo>
                <a:close/>
              </a:path>
            </a:pathLst>
          </a:custGeom>
          <a:ln w="12700">
            <a:solidFill>
              <a:srgbClr val="B3A1C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314" y="1828800"/>
            <a:ext cx="5241036" cy="152095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745" y="1849527"/>
            <a:ext cx="5148580" cy="1429385"/>
          </a:xfrm>
          <a:custGeom>
            <a:avLst/>
            <a:gdLst/>
            <a:ahLst/>
            <a:cxnLst/>
            <a:rect l="l" t="t" r="r" b="b"/>
            <a:pathLst>
              <a:path w="5148580" h="1429385">
                <a:moveTo>
                  <a:pt x="0" y="1429258"/>
                </a:moveTo>
                <a:lnTo>
                  <a:pt x="5148326" y="1429258"/>
                </a:lnTo>
                <a:lnTo>
                  <a:pt x="5148326" y="0"/>
                </a:lnTo>
                <a:lnTo>
                  <a:pt x="0" y="0"/>
                </a:lnTo>
                <a:lnTo>
                  <a:pt x="0" y="142925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745" y="1849527"/>
            <a:ext cx="5148580" cy="1429385"/>
          </a:xfrm>
          <a:custGeom>
            <a:avLst/>
            <a:gdLst/>
            <a:ahLst/>
            <a:cxnLst/>
            <a:rect l="l" t="t" r="r" b="b"/>
            <a:pathLst>
              <a:path w="5148580" h="1429385">
                <a:moveTo>
                  <a:pt x="0" y="1429258"/>
                </a:moveTo>
                <a:lnTo>
                  <a:pt x="5148326" y="1429258"/>
                </a:lnTo>
                <a:lnTo>
                  <a:pt x="5148326" y="0"/>
                </a:lnTo>
                <a:lnTo>
                  <a:pt x="0" y="0"/>
                </a:lnTo>
                <a:lnTo>
                  <a:pt x="0" y="1429258"/>
                </a:lnTo>
                <a:close/>
              </a:path>
            </a:pathLst>
          </a:custGeom>
          <a:ln w="12699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316" y="1828849"/>
            <a:ext cx="2514601" cy="9448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3738" y="1849576"/>
            <a:ext cx="2423161" cy="852805"/>
          </a:xfrm>
          <a:custGeom>
            <a:avLst/>
            <a:gdLst/>
            <a:ahLst/>
            <a:cxnLst/>
            <a:rect l="l" t="t" r="r" b="b"/>
            <a:pathLst>
              <a:path w="2423160" h="852805">
                <a:moveTo>
                  <a:pt x="0" y="852246"/>
                </a:moveTo>
                <a:lnTo>
                  <a:pt x="2422906" y="852246"/>
                </a:lnTo>
                <a:lnTo>
                  <a:pt x="2422906" y="0"/>
                </a:lnTo>
                <a:lnTo>
                  <a:pt x="0" y="0"/>
                </a:lnTo>
                <a:lnTo>
                  <a:pt x="0" y="852246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3738" y="1849576"/>
            <a:ext cx="2423161" cy="852805"/>
          </a:xfrm>
          <a:custGeom>
            <a:avLst/>
            <a:gdLst/>
            <a:ahLst/>
            <a:cxnLst/>
            <a:rect l="l" t="t" r="r" b="b"/>
            <a:pathLst>
              <a:path w="2423160" h="852805">
                <a:moveTo>
                  <a:pt x="0" y="852246"/>
                </a:moveTo>
                <a:lnTo>
                  <a:pt x="2422906" y="852246"/>
                </a:lnTo>
                <a:lnTo>
                  <a:pt x="2422906" y="0"/>
                </a:lnTo>
                <a:lnTo>
                  <a:pt x="0" y="0"/>
                </a:lnTo>
                <a:lnTo>
                  <a:pt x="0" y="852246"/>
                </a:lnTo>
                <a:close/>
              </a:path>
            </a:pathLst>
          </a:custGeom>
          <a:ln w="12700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0094" y="2004231"/>
            <a:ext cx="5935345" cy="144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2500" b="1" spc="-5" dirty="0">
                <a:solidFill>
                  <a:prstClr val="black"/>
                </a:solidFill>
                <a:cs typeface="Calibri"/>
              </a:rPr>
              <a:t>UHC</a:t>
            </a:r>
            <a:endParaRPr sz="2500">
              <a:solidFill>
                <a:prstClr val="black"/>
              </a:solidFill>
              <a:cs typeface="Calibri"/>
            </a:endParaRPr>
          </a:p>
          <a:p>
            <a:pPr marR="280313" algn="ctr">
              <a:spcBef>
                <a:spcPts val="944"/>
              </a:spcBef>
            </a:pPr>
            <a:r>
              <a:rPr sz="2500" b="1" dirty="0">
                <a:solidFill>
                  <a:prstClr val="black"/>
                </a:solidFill>
                <a:cs typeface="Calibri"/>
              </a:rPr>
              <a:t>‘One</a:t>
            </a:r>
            <a:r>
              <a:rPr sz="2500" b="1" spc="-80" dirty="0">
                <a:solidFill>
                  <a:prstClr val="black"/>
                </a:solidFill>
                <a:cs typeface="Calibri"/>
              </a:rPr>
              <a:t> </a:t>
            </a:r>
            <a:r>
              <a:rPr sz="2500" b="1" spc="-5" dirty="0">
                <a:solidFill>
                  <a:prstClr val="black"/>
                </a:solidFill>
                <a:cs typeface="Calibri"/>
              </a:rPr>
              <a:t>Health’</a:t>
            </a:r>
            <a:endParaRPr sz="2500">
              <a:solidFill>
                <a:prstClr val="black"/>
              </a:solidFill>
              <a:cs typeface="Calibri"/>
            </a:endParaRPr>
          </a:p>
          <a:p>
            <a:pPr marR="5078" algn="r">
              <a:spcBef>
                <a:spcPts val="1434"/>
              </a:spcBef>
            </a:pPr>
            <a:r>
              <a:rPr sz="2500" b="1" spc="-5" dirty="0">
                <a:solidFill>
                  <a:prstClr val="black"/>
                </a:solidFill>
                <a:cs typeface="Calibri"/>
              </a:rPr>
              <a:t>SDGs</a:t>
            </a:r>
            <a:endParaRPr sz="25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91821" y="752311"/>
            <a:ext cx="1080185" cy="10183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4653" y="740038"/>
            <a:ext cx="1061643" cy="101399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63633" y="752155"/>
            <a:ext cx="1145997" cy="102650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97173" y="754659"/>
            <a:ext cx="1071041" cy="103197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19070" y="748144"/>
            <a:ext cx="1140764" cy="1037375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64325" y="755823"/>
            <a:ext cx="1133906" cy="103083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228"/>
            <a:r>
              <a:rPr spc="-15" dirty="0"/>
              <a:t>Containment </a:t>
            </a:r>
            <a:r>
              <a:rPr spc="-5" dirty="0"/>
              <a:t>of AMR as a </a:t>
            </a:r>
            <a:r>
              <a:rPr spc="-15" dirty="0"/>
              <a:t>Development</a:t>
            </a:r>
            <a:r>
              <a:rPr spc="114" dirty="0"/>
              <a:t> </a:t>
            </a:r>
            <a:r>
              <a:rPr spc="-1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303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454" y="1828803"/>
            <a:ext cx="7839456" cy="22235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876" y="1849538"/>
            <a:ext cx="7747634" cy="2131695"/>
          </a:xfrm>
          <a:custGeom>
            <a:avLst/>
            <a:gdLst/>
            <a:ahLst/>
            <a:cxnLst/>
            <a:rect l="l" t="t" r="r" b="b"/>
            <a:pathLst>
              <a:path w="7747634" h="2131695">
                <a:moveTo>
                  <a:pt x="0" y="2131441"/>
                </a:moveTo>
                <a:lnTo>
                  <a:pt x="7747381" y="2131441"/>
                </a:lnTo>
                <a:lnTo>
                  <a:pt x="7747381" y="0"/>
                </a:lnTo>
                <a:lnTo>
                  <a:pt x="0" y="0"/>
                </a:lnTo>
                <a:lnTo>
                  <a:pt x="0" y="2131441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876" y="1849538"/>
            <a:ext cx="7747634" cy="2131695"/>
          </a:xfrm>
          <a:custGeom>
            <a:avLst/>
            <a:gdLst/>
            <a:ahLst/>
            <a:cxnLst/>
            <a:rect l="l" t="t" r="r" b="b"/>
            <a:pathLst>
              <a:path w="7747634" h="2131695">
                <a:moveTo>
                  <a:pt x="0" y="2131441"/>
                </a:moveTo>
                <a:lnTo>
                  <a:pt x="7747381" y="2131441"/>
                </a:lnTo>
                <a:lnTo>
                  <a:pt x="7747381" y="0"/>
                </a:lnTo>
                <a:lnTo>
                  <a:pt x="0" y="0"/>
                </a:lnTo>
                <a:lnTo>
                  <a:pt x="0" y="2131441"/>
                </a:lnTo>
                <a:close/>
              </a:path>
            </a:pathLst>
          </a:custGeom>
          <a:ln w="12700">
            <a:solidFill>
              <a:srgbClr val="B3A1C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314" y="1828800"/>
            <a:ext cx="5241036" cy="152095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745" y="1849527"/>
            <a:ext cx="5148580" cy="1429385"/>
          </a:xfrm>
          <a:custGeom>
            <a:avLst/>
            <a:gdLst/>
            <a:ahLst/>
            <a:cxnLst/>
            <a:rect l="l" t="t" r="r" b="b"/>
            <a:pathLst>
              <a:path w="5148580" h="1429385">
                <a:moveTo>
                  <a:pt x="0" y="1429258"/>
                </a:moveTo>
                <a:lnTo>
                  <a:pt x="5148326" y="1429258"/>
                </a:lnTo>
                <a:lnTo>
                  <a:pt x="5148326" y="0"/>
                </a:lnTo>
                <a:lnTo>
                  <a:pt x="0" y="0"/>
                </a:lnTo>
                <a:lnTo>
                  <a:pt x="0" y="142925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745" y="1849527"/>
            <a:ext cx="5148580" cy="1429385"/>
          </a:xfrm>
          <a:custGeom>
            <a:avLst/>
            <a:gdLst/>
            <a:ahLst/>
            <a:cxnLst/>
            <a:rect l="l" t="t" r="r" b="b"/>
            <a:pathLst>
              <a:path w="5148580" h="1429385">
                <a:moveTo>
                  <a:pt x="0" y="1429258"/>
                </a:moveTo>
                <a:lnTo>
                  <a:pt x="5148326" y="1429258"/>
                </a:lnTo>
                <a:lnTo>
                  <a:pt x="5148326" y="0"/>
                </a:lnTo>
                <a:lnTo>
                  <a:pt x="0" y="0"/>
                </a:lnTo>
                <a:lnTo>
                  <a:pt x="0" y="1429258"/>
                </a:lnTo>
                <a:close/>
              </a:path>
            </a:pathLst>
          </a:custGeom>
          <a:ln w="12699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316" y="1828849"/>
            <a:ext cx="2514601" cy="9448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3738" y="1849576"/>
            <a:ext cx="2423161" cy="852805"/>
          </a:xfrm>
          <a:custGeom>
            <a:avLst/>
            <a:gdLst/>
            <a:ahLst/>
            <a:cxnLst/>
            <a:rect l="l" t="t" r="r" b="b"/>
            <a:pathLst>
              <a:path w="2423160" h="852805">
                <a:moveTo>
                  <a:pt x="0" y="852246"/>
                </a:moveTo>
                <a:lnTo>
                  <a:pt x="2422906" y="852246"/>
                </a:lnTo>
                <a:lnTo>
                  <a:pt x="2422906" y="0"/>
                </a:lnTo>
                <a:lnTo>
                  <a:pt x="0" y="0"/>
                </a:lnTo>
                <a:lnTo>
                  <a:pt x="0" y="852246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3738" y="1849576"/>
            <a:ext cx="2423161" cy="852805"/>
          </a:xfrm>
          <a:custGeom>
            <a:avLst/>
            <a:gdLst/>
            <a:ahLst/>
            <a:cxnLst/>
            <a:rect l="l" t="t" r="r" b="b"/>
            <a:pathLst>
              <a:path w="2423160" h="852805">
                <a:moveTo>
                  <a:pt x="0" y="852246"/>
                </a:moveTo>
                <a:lnTo>
                  <a:pt x="2422906" y="852246"/>
                </a:lnTo>
                <a:lnTo>
                  <a:pt x="2422906" y="0"/>
                </a:lnTo>
                <a:lnTo>
                  <a:pt x="0" y="0"/>
                </a:lnTo>
                <a:lnTo>
                  <a:pt x="0" y="852246"/>
                </a:lnTo>
                <a:close/>
              </a:path>
            </a:pathLst>
          </a:custGeom>
          <a:ln w="12700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0094" y="2004231"/>
            <a:ext cx="5935345" cy="144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2500" b="1" spc="-5" dirty="0">
                <a:solidFill>
                  <a:prstClr val="black"/>
                </a:solidFill>
                <a:cs typeface="Calibri"/>
              </a:rPr>
              <a:t>UHC</a:t>
            </a:r>
            <a:endParaRPr sz="2500">
              <a:solidFill>
                <a:prstClr val="black"/>
              </a:solidFill>
              <a:cs typeface="Calibri"/>
            </a:endParaRPr>
          </a:p>
          <a:p>
            <a:pPr marR="280313" algn="ctr">
              <a:spcBef>
                <a:spcPts val="944"/>
              </a:spcBef>
            </a:pPr>
            <a:r>
              <a:rPr sz="2500" b="1" dirty="0">
                <a:solidFill>
                  <a:prstClr val="black"/>
                </a:solidFill>
                <a:cs typeface="Calibri"/>
              </a:rPr>
              <a:t>‘One</a:t>
            </a:r>
            <a:r>
              <a:rPr sz="2500" b="1" spc="-80" dirty="0">
                <a:solidFill>
                  <a:prstClr val="black"/>
                </a:solidFill>
                <a:cs typeface="Calibri"/>
              </a:rPr>
              <a:t> </a:t>
            </a:r>
            <a:r>
              <a:rPr sz="2500" b="1" spc="-5" dirty="0">
                <a:solidFill>
                  <a:prstClr val="black"/>
                </a:solidFill>
                <a:cs typeface="Calibri"/>
              </a:rPr>
              <a:t>Health’</a:t>
            </a:r>
            <a:endParaRPr sz="2500">
              <a:solidFill>
                <a:prstClr val="black"/>
              </a:solidFill>
              <a:cs typeface="Calibri"/>
            </a:endParaRPr>
          </a:p>
          <a:p>
            <a:pPr marR="5078" algn="r">
              <a:spcBef>
                <a:spcPts val="1434"/>
              </a:spcBef>
            </a:pPr>
            <a:r>
              <a:rPr sz="2500" b="1" spc="-5" dirty="0">
                <a:solidFill>
                  <a:prstClr val="black"/>
                </a:solidFill>
                <a:cs typeface="Calibri"/>
              </a:rPr>
              <a:t>SDGs</a:t>
            </a:r>
            <a:endParaRPr sz="25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606" y="4075414"/>
            <a:ext cx="7713980" cy="317343"/>
          </a:xfrm>
          <a:prstGeom prst="rect">
            <a:avLst/>
          </a:prstGeom>
          <a:solidFill>
            <a:srgbClr val="F1DCDB"/>
          </a:solidFill>
          <a:ln w="12699">
            <a:solidFill>
              <a:srgbClr val="D99593"/>
            </a:solidFill>
          </a:ln>
        </p:spPr>
        <p:txBody>
          <a:bodyPr vert="horz" wrap="square" lIns="0" tIns="39954" rIns="0" bIns="0" rtlCol="0">
            <a:spAutoFit/>
          </a:bodyPr>
          <a:lstStyle/>
          <a:p>
            <a:pPr marL="1502416">
              <a:spcBef>
                <a:spcPts val="315"/>
              </a:spcBef>
            </a:pPr>
            <a:r>
              <a:rPr b="1" spc="-5" dirty="0">
                <a:solidFill>
                  <a:prstClr val="black"/>
                </a:solidFill>
                <a:cs typeface="Calibri"/>
              </a:rPr>
              <a:t>GOVERNANCE OF </a:t>
            </a:r>
            <a:r>
              <a:rPr b="1" dirty="0">
                <a:solidFill>
                  <a:prstClr val="black"/>
                </a:solidFill>
                <a:cs typeface="Calibri"/>
              </a:rPr>
              <a:t>AMR as a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development</a:t>
            </a:r>
            <a:r>
              <a:rPr b="1" spc="-90" dirty="0">
                <a:solidFill>
                  <a:prstClr val="black"/>
                </a:solidFill>
                <a:cs typeface="Calibri"/>
              </a:rPr>
              <a:t> </a:t>
            </a:r>
            <a:r>
              <a:rPr b="1" dirty="0">
                <a:solidFill>
                  <a:prstClr val="black"/>
                </a:solidFill>
                <a:cs typeface="Calibri"/>
              </a:rPr>
              <a:t>agenda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91821" y="752311"/>
            <a:ext cx="1080185" cy="10183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4653" y="740038"/>
            <a:ext cx="1061643" cy="101399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63633" y="752155"/>
            <a:ext cx="1145997" cy="102650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97173" y="754659"/>
            <a:ext cx="1071041" cy="103197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19070" y="748144"/>
            <a:ext cx="1140764" cy="1037375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64325" y="755823"/>
            <a:ext cx="1133906" cy="103083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pc="-10" dirty="0"/>
              <a:t>National, Regional </a:t>
            </a:r>
            <a:r>
              <a:rPr spc="-5" dirty="0"/>
              <a:t>and Global actions </a:t>
            </a:r>
            <a:r>
              <a:rPr spc="-15" dirty="0"/>
              <a:t>to contain</a:t>
            </a:r>
            <a:r>
              <a:rPr spc="145" dirty="0"/>
              <a:t> </a:t>
            </a:r>
            <a:r>
              <a:rPr spc="-5" dirty="0"/>
              <a:t>AMR</a:t>
            </a:r>
          </a:p>
        </p:txBody>
      </p:sp>
    </p:spTree>
    <p:extLst>
      <p:ext uri="{BB962C8B-B14F-4D97-AF65-F5344CB8AC3E}">
        <p14:creationId xmlns:p14="http://schemas.microsoft.com/office/powerpoint/2010/main" val="5009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981086" y="368300"/>
            <a:ext cx="6923562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2654" defTabSz="914400">
              <a:lnSpc>
                <a:spcPts val="3400"/>
              </a:lnSpc>
            </a:pPr>
            <a:r>
              <a:rPr lang="en-CA" sz="2000" dirty="0" smtClean="0">
                <a:solidFill>
                  <a:srgbClr val="F4F4F4"/>
                </a:solidFill>
                <a:latin typeface="Times New Roman"/>
                <a:cs typeface="Times New Roman"/>
              </a:rPr>
              <a:t>1928 - Sir Alexander Fleming discovered Penicillin - The first of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dirty="0" smtClean="0">
                <a:solidFill>
                  <a:srgbClr val="F4F4F4"/>
                </a:solidFill>
                <a:latin typeface="Times New Roman"/>
                <a:cs typeface="Times New Roman"/>
              </a:rPr>
              <a:t>antibiotics that would prove to be some of the most efficacious life-</a:t>
            </a:r>
          </a:p>
          <a:p>
            <a:pPr defTabSz="914400">
              <a:lnSpc>
                <a:spcPts val="34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95736" y="1257300"/>
            <a:ext cx="130163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160"/>
              </a:lnSpc>
            </a:pPr>
            <a:r>
              <a:rPr lang="en-CA" sz="2000" dirty="0" smtClean="0">
                <a:solidFill>
                  <a:srgbClr val="F4F4F4"/>
                </a:solidFill>
                <a:latin typeface="Times New Roman"/>
                <a:cs typeface="Times New Roman"/>
              </a:rPr>
              <a:t>saving drugs</a:t>
            </a:r>
          </a:p>
          <a:p>
            <a:pPr defTabSz="914400">
              <a:lnSpc>
                <a:spcPts val="3160"/>
              </a:lnSpc>
            </a:pPr>
            <a:endParaRPr lang="en-CA" sz="277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38237" y="5435599"/>
            <a:ext cx="6894773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160"/>
              </a:lnSpc>
            </a:pPr>
            <a:r>
              <a:rPr lang="en-CA" sz="2000" dirty="0" smtClean="0">
                <a:solidFill>
                  <a:srgbClr val="F4F4F4"/>
                </a:solidFill>
                <a:latin typeface="Times New Roman"/>
                <a:cs typeface="Times New Roman"/>
              </a:rPr>
              <a:t>In the near future - Due to AMR, we are looking at a world without</a:t>
            </a:r>
          </a:p>
          <a:p>
            <a:pPr defTabSz="914400">
              <a:lnSpc>
                <a:spcPts val="31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71904" y="5867400"/>
            <a:ext cx="1683153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160"/>
              </a:lnSpc>
            </a:pPr>
            <a:r>
              <a:rPr lang="en-CA" sz="2000" dirty="0" smtClean="0">
                <a:solidFill>
                  <a:srgbClr val="F4F4F4"/>
                </a:solidFill>
                <a:latin typeface="Times New Roman"/>
                <a:cs typeface="Times New Roman"/>
              </a:rPr>
              <a:t>antibiotics again</a:t>
            </a:r>
          </a:p>
          <a:p>
            <a:pPr defTabSz="914400">
              <a:lnSpc>
                <a:spcPts val="3160"/>
              </a:lnSpc>
            </a:pPr>
            <a:endParaRPr lang="en-CA" sz="277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454" y="1828803"/>
            <a:ext cx="7839456" cy="22235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876" y="1849538"/>
            <a:ext cx="7747634" cy="2131695"/>
          </a:xfrm>
          <a:custGeom>
            <a:avLst/>
            <a:gdLst/>
            <a:ahLst/>
            <a:cxnLst/>
            <a:rect l="l" t="t" r="r" b="b"/>
            <a:pathLst>
              <a:path w="7747634" h="2131695">
                <a:moveTo>
                  <a:pt x="0" y="2131441"/>
                </a:moveTo>
                <a:lnTo>
                  <a:pt x="7747381" y="2131441"/>
                </a:lnTo>
                <a:lnTo>
                  <a:pt x="7747381" y="0"/>
                </a:lnTo>
                <a:lnTo>
                  <a:pt x="0" y="0"/>
                </a:lnTo>
                <a:lnTo>
                  <a:pt x="0" y="2131441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876" y="1849538"/>
            <a:ext cx="7747634" cy="2131695"/>
          </a:xfrm>
          <a:custGeom>
            <a:avLst/>
            <a:gdLst/>
            <a:ahLst/>
            <a:cxnLst/>
            <a:rect l="l" t="t" r="r" b="b"/>
            <a:pathLst>
              <a:path w="7747634" h="2131695">
                <a:moveTo>
                  <a:pt x="0" y="2131441"/>
                </a:moveTo>
                <a:lnTo>
                  <a:pt x="7747381" y="2131441"/>
                </a:lnTo>
                <a:lnTo>
                  <a:pt x="7747381" y="0"/>
                </a:lnTo>
                <a:lnTo>
                  <a:pt x="0" y="0"/>
                </a:lnTo>
                <a:lnTo>
                  <a:pt x="0" y="2131441"/>
                </a:lnTo>
                <a:close/>
              </a:path>
            </a:pathLst>
          </a:custGeom>
          <a:ln w="12700">
            <a:solidFill>
              <a:srgbClr val="B3A1C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314" y="1828800"/>
            <a:ext cx="5241036" cy="152095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745" y="1849527"/>
            <a:ext cx="5148580" cy="1429385"/>
          </a:xfrm>
          <a:custGeom>
            <a:avLst/>
            <a:gdLst/>
            <a:ahLst/>
            <a:cxnLst/>
            <a:rect l="l" t="t" r="r" b="b"/>
            <a:pathLst>
              <a:path w="5148580" h="1429385">
                <a:moveTo>
                  <a:pt x="0" y="1429258"/>
                </a:moveTo>
                <a:lnTo>
                  <a:pt x="5148326" y="1429258"/>
                </a:lnTo>
                <a:lnTo>
                  <a:pt x="5148326" y="0"/>
                </a:lnTo>
                <a:lnTo>
                  <a:pt x="0" y="0"/>
                </a:lnTo>
                <a:lnTo>
                  <a:pt x="0" y="142925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745" y="1849527"/>
            <a:ext cx="5148580" cy="1429385"/>
          </a:xfrm>
          <a:custGeom>
            <a:avLst/>
            <a:gdLst/>
            <a:ahLst/>
            <a:cxnLst/>
            <a:rect l="l" t="t" r="r" b="b"/>
            <a:pathLst>
              <a:path w="5148580" h="1429385">
                <a:moveTo>
                  <a:pt x="0" y="1429258"/>
                </a:moveTo>
                <a:lnTo>
                  <a:pt x="5148326" y="1429258"/>
                </a:lnTo>
                <a:lnTo>
                  <a:pt x="5148326" y="0"/>
                </a:lnTo>
                <a:lnTo>
                  <a:pt x="0" y="0"/>
                </a:lnTo>
                <a:lnTo>
                  <a:pt x="0" y="1429258"/>
                </a:lnTo>
                <a:close/>
              </a:path>
            </a:pathLst>
          </a:custGeom>
          <a:ln w="12699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316" y="1828849"/>
            <a:ext cx="2514601" cy="9448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3738" y="1849576"/>
            <a:ext cx="2423161" cy="852805"/>
          </a:xfrm>
          <a:custGeom>
            <a:avLst/>
            <a:gdLst/>
            <a:ahLst/>
            <a:cxnLst/>
            <a:rect l="l" t="t" r="r" b="b"/>
            <a:pathLst>
              <a:path w="2423160" h="852805">
                <a:moveTo>
                  <a:pt x="0" y="852246"/>
                </a:moveTo>
                <a:lnTo>
                  <a:pt x="2422906" y="852246"/>
                </a:lnTo>
                <a:lnTo>
                  <a:pt x="2422906" y="0"/>
                </a:lnTo>
                <a:lnTo>
                  <a:pt x="0" y="0"/>
                </a:lnTo>
                <a:lnTo>
                  <a:pt x="0" y="852246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3738" y="1849576"/>
            <a:ext cx="2423161" cy="852805"/>
          </a:xfrm>
          <a:custGeom>
            <a:avLst/>
            <a:gdLst/>
            <a:ahLst/>
            <a:cxnLst/>
            <a:rect l="l" t="t" r="r" b="b"/>
            <a:pathLst>
              <a:path w="2423160" h="852805">
                <a:moveTo>
                  <a:pt x="0" y="852246"/>
                </a:moveTo>
                <a:lnTo>
                  <a:pt x="2422906" y="852246"/>
                </a:lnTo>
                <a:lnTo>
                  <a:pt x="2422906" y="0"/>
                </a:lnTo>
                <a:lnTo>
                  <a:pt x="0" y="0"/>
                </a:lnTo>
                <a:lnTo>
                  <a:pt x="0" y="852246"/>
                </a:lnTo>
                <a:close/>
              </a:path>
            </a:pathLst>
          </a:custGeom>
          <a:ln w="12700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0094" y="2004231"/>
            <a:ext cx="5935345" cy="144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z="2500" b="1" spc="-5" dirty="0">
                <a:solidFill>
                  <a:prstClr val="black"/>
                </a:solidFill>
                <a:cs typeface="Calibri"/>
              </a:rPr>
              <a:t>UHC</a:t>
            </a:r>
            <a:endParaRPr sz="2500">
              <a:solidFill>
                <a:prstClr val="black"/>
              </a:solidFill>
              <a:cs typeface="Calibri"/>
            </a:endParaRPr>
          </a:p>
          <a:p>
            <a:pPr marR="280313" algn="ctr">
              <a:spcBef>
                <a:spcPts val="944"/>
              </a:spcBef>
            </a:pPr>
            <a:r>
              <a:rPr sz="2500" b="1" dirty="0">
                <a:solidFill>
                  <a:prstClr val="black"/>
                </a:solidFill>
                <a:cs typeface="Calibri"/>
              </a:rPr>
              <a:t>‘One</a:t>
            </a:r>
            <a:r>
              <a:rPr sz="2500" b="1" spc="-80" dirty="0">
                <a:solidFill>
                  <a:prstClr val="black"/>
                </a:solidFill>
                <a:cs typeface="Calibri"/>
              </a:rPr>
              <a:t> </a:t>
            </a:r>
            <a:r>
              <a:rPr sz="2500" b="1" spc="-5" dirty="0">
                <a:solidFill>
                  <a:prstClr val="black"/>
                </a:solidFill>
                <a:cs typeface="Calibri"/>
              </a:rPr>
              <a:t>Health’</a:t>
            </a:r>
            <a:endParaRPr sz="2500">
              <a:solidFill>
                <a:prstClr val="black"/>
              </a:solidFill>
              <a:cs typeface="Calibri"/>
            </a:endParaRPr>
          </a:p>
          <a:p>
            <a:pPr marR="5078" algn="r">
              <a:spcBef>
                <a:spcPts val="1434"/>
              </a:spcBef>
            </a:pPr>
            <a:r>
              <a:rPr sz="2500" b="1" spc="-5" dirty="0">
                <a:solidFill>
                  <a:prstClr val="black"/>
                </a:solidFill>
                <a:cs typeface="Calibri"/>
              </a:rPr>
              <a:t>SDGs</a:t>
            </a:r>
            <a:endParaRPr sz="25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9842" y="4492183"/>
            <a:ext cx="1919605" cy="560071"/>
          </a:xfrm>
          <a:custGeom>
            <a:avLst/>
            <a:gdLst/>
            <a:ahLst/>
            <a:cxnLst/>
            <a:rect l="l" t="t" r="r" b="b"/>
            <a:pathLst>
              <a:path w="1919605" h="560070">
                <a:moveTo>
                  <a:pt x="1919236" y="71627"/>
                </a:moveTo>
                <a:lnTo>
                  <a:pt x="0" y="71627"/>
                </a:lnTo>
                <a:lnTo>
                  <a:pt x="959624" y="559561"/>
                </a:lnTo>
                <a:lnTo>
                  <a:pt x="1919236" y="71627"/>
                </a:lnTo>
                <a:close/>
              </a:path>
              <a:path w="1919605" h="560070">
                <a:moveTo>
                  <a:pt x="1301508" y="0"/>
                </a:moveTo>
                <a:lnTo>
                  <a:pt x="617740" y="0"/>
                </a:lnTo>
                <a:lnTo>
                  <a:pt x="617740" y="71627"/>
                </a:lnTo>
                <a:lnTo>
                  <a:pt x="1301508" y="71627"/>
                </a:lnTo>
                <a:lnTo>
                  <a:pt x="1301508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9842" y="4492183"/>
            <a:ext cx="1919605" cy="560071"/>
          </a:xfrm>
          <a:custGeom>
            <a:avLst/>
            <a:gdLst/>
            <a:ahLst/>
            <a:cxnLst/>
            <a:rect l="l" t="t" r="r" b="b"/>
            <a:pathLst>
              <a:path w="1919605" h="560070">
                <a:moveTo>
                  <a:pt x="1301508" y="0"/>
                </a:moveTo>
                <a:lnTo>
                  <a:pt x="1301508" y="71627"/>
                </a:lnTo>
                <a:lnTo>
                  <a:pt x="1919236" y="71627"/>
                </a:lnTo>
                <a:lnTo>
                  <a:pt x="959624" y="559561"/>
                </a:lnTo>
                <a:lnTo>
                  <a:pt x="0" y="71627"/>
                </a:lnTo>
                <a:lnTo>
                  <a:pt x="617740" y="71627"/>
                </a:lnTo>
                <a:lnTo>
                  <a:pt x="617740" y="0"/>
                </a:lnTo>
                <a:lnTo>
                  <a:pt x="1301508" y="0"/>
                </a:lnTo>
                <a:close/>
              </a:path>
            </a:pathLst>
          </a:custGeom>
          <a:ln w="12700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606" y="4075414"/>
            <a:ext cx="7713980" cy="317343"/>
          </a:xfrm>
          <a:prstGeom prst="rect">
            <a:avLst/>
          </a:prstGeom>
          <a:solidFill>
            <a:srgbClr val="F1DCDB"/>
          </a:solidFill>
          <a:ln w="12699">
            <a:solidFill>
              <a:srgbClr val="D99593"/>
            </a:solidFill>
          </a:ln>
        </p:spPr>
        <p:txBody>
          <a:bodyPr vert="horz" wrap="square" lIns="0" tIns="39954" rIns="0" bIns="0" rtlCol="0">
            <a:spAutoFit/>
          </a:bodyPr>
          <a:lstStyle/>
          <a:p>
            <a:pPr marL="1502416">
              <a:spcBef>
                <a:spcPts val="315"/>
              </a:spcBef>
            </a:pPr>
            <a:r>
              <a:rPr b="1" spc="-5" dirty="0">
                <a:solidFill>
                  <a:prstClr val="black"/>
                </a:solidFill>
                <a:cs typeface="Calibri"/>
              </a:rPr>
              <a:t>GOVERNANCE OF </a:t>
            </a:r>
            <a:r>
              <a:rPr b="1" dirty="0">
                <a:solidFill>
                  <a:prstClr val="black"/>
                </a:solidFill>
                <a:cs typeface="Calibri"/>
              </a:rPr>
              <a:t>AMR as a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development</a:t>
            </a:r>
            <a:r>
              <a:rPr b="1" spc="-90" dirty="0">
                <a:solidFill>
                  <a:prstClr val="black"/>
                </a:solidFill>
                <a:cs typeface="Calibri"/>
              </a:rPr>
              <a:t> </a:t>
            </a:r>
            <a:r>
              <a:rPr b="1" dirty="0">
                <a:solidFill>
                  <a:prstClr val="black"/>
                </a:solidFill>
                <a:cs typeface="Calibri"/>
              </a:rPr>
              <a:t>agenda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64659" y="5061818"/>
            <a:ext cx="1875789" cy="771965"/>
          </a:xfrm>
          <a:prstGeom prst="rect">
            <a:avLst/>
          </a:prstGeom>
          <a:solidFill>
            <a:srgbClr val="5F497A"/>
          </a:solidFill>
        </p:spPr>
        <p:txBody>
          <a:bodyPr vert="horz" wrap="square" lIns="0" tIns="32979" rIns="0" bIns="0" rtlCol="0">
            <a:spAutoFit/>
          </a:bodyPr>
          <a:lstStyle/>
          <a:p>
            <a:pPr marL="99569" marR="91958" indent="275240">
              <a:spcBef>
                <a:spcPts val="260"/>
              </a:spcBef>
            </a:pPr>
            <a:r>
              <a:rPr sz="1600" spc="-5" dirty="0">
                <a:solidFill>
                  <a:srgbClr val="FFFFFF"/>
                </a:solidFill>
                <a:cs typeface="Calibri"/>
              </a:rPr>
              <a:t>Enhance R&amp;D  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(new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antibiotics</a:t>
            </a:r>
            <a:r>
              <a:rPr sz="1600" spc="-5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and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 marL="447113"/>
            <a:r>
              <a:rPr sz="1600" spc="-5" dirty="0">
                <a:solidFill>
                  <a:srgbClr val="FFFFFF"/>
                </a:solidFill>
                <a:cs typeface="Calibri"/>
              </a:rPr>
              <a:t>diagnostics)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77938" y="4497749"/>
            <a:ext cx="1919605" cy="559435"/>
          </a:xfrm>
          <a:custGeom>
            <a:avLst/>
            <a:gdLst/>
            <a:ahLst/>
            <a:cxnLst/>
            <a:rect l="l" t="t" r="r" b="b"/>
            <a:pathLst>
              <a:path w="1919604" h="559435">
                <a:moveTo>
                  <a:pt x="1919224" y="71501"/>
                </a:moveTo>
                <a:lnTo>
                  <a:pt x="0" y="71501"/>
                </a:lnTo>
                <a:lnTo>
                  <a:pt x="959612" y="559435"/>
                </a:lnTo>
                <a:lnTo>
                  <a:pt x="1919224" y="71501"/>
                </a:lnTo>
                <a:close/>
              </a:path>
              <a:path w="1919604" h="559435">
                <a:moveTo>
                  <a:pt x="1301495" y="0"/>
                </a:moveTo>
                <a:lnTo>
                  <a:pt x="617727" y="0"/>
                </a:lnTo>
                <a:lnTo>
                  <a:pt x="617727" y="71501"/>
                </a:lnTo>
                <a:lnTo>
                  <a:pt x="1301495" y="71501"/>
                </a:lnTo>
                <a:lnTo>
                  <a:pt x="1301495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77938" y="4497749"/>
            <a:ext cx="1919605" cy="559435"/>
          </a:xfrm>
          <a:custGeom>
            <a:avLst/>
            <a:gdLst/>
            <a:ahLst/>
            <a:cxnLst/>
            <a:rect l="l" t="t" r="r" b="b"/>
            <a:pathLst>
              <a:path w="1919604" h="559435">
                <a:moveTo>
                  <a:pt x="1301495" y="0"/>
                </a:moveTo>
                <a:lnTo>
                  <a:pt x="1301495" y="71501"/>
                </a:lnTo>
                <a:lnTo>
                  <a:pt x="1919224" y="71501"/>
                </a:lnTo>
                <a:lnTo>
                  <a:pt x="959612" y="559435"/>
                </a:lnTo>
                <a:lnTo>
                  <a:pt x="0" y="71501"/>
                </a:lnTo>
                <a:lnTo>
                  <a:pt x="617727" y="71501"/>
                </a:lnTo>
                <a:lnTo>
                  <a:pt x="617727" y="0"/>
                </a:lnTo>
                <a:lnTo>
                  <a:pt x="1301495" y="0"/>
                </a:lnTo>
                <a:close/>
              </a:path>
            </a:pathLst>
          </a:custGeom>
          <a:ln w="12699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21003" y="4486978"/>
            <a:ext cx="1919605" cy="560071"/>
          </a:xfrm>
          <a:custGeom>
            <a:avLst/>
            <a:gdLst/>
            <a:ahLst/>
            <a:cxnLst/>
            <a:rect l="l" t="t" r="r" b="b"/>
            <a:pathLst>
              <a:path w="1919604" h="560070">
                <a:moveTo>
                  <a:pt x="1919224" y="71627"/>
                </a:moveTo>
                <a:lnTo>
                  <a:pt x="0" y="71627"/>
                </a:lnTo>
                <a:lnTo>
                  <a:pt x="959612" y="559562"/>
                </a:lnTo>
                <a:lnTo>
                  <a:pt x="1919224" y="71627"/>
                </a:lnTo>
                <a:close/>
              </a:path>
              <a:path w="1919604" h="560070">
                <a:moveTo>
                  <a:pt x="1301496" y="0"/>
                </a:moveTo>
                <a:lnTo>
                  <a:pt x="617728" y="0"/>
                </a:lnTo>
                <a:lnTo>
                  <a:pt x="617728" y="71627"/>
                </a:lnTo>
                <a:lnTo>
                  <a:pt x="1301496" y="71627"/>
                </a:lnTo>
                <a:lnTo>
                  <a:pt x="1301496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21003" y="4486978"/>
            <a:ext cx="1919605" cy="560071"/>
          </a:xfrm>
          <a:custGeom>
            <a:avLst/>
            <a:gdLst/>
            <a:ahLst/>
            <a:cxnLst/>
            <a:rect l="l" t="t" r="r" b="b"/>
            <a:pathLst>
              <a:path w="1919604" h="560070">
                <a:moveTo>
                  <a:pt x="1301496" y="0"/>
                </a:moveTo>
                <a:lnTo>
                  <a:pt x="1301496" y="71627"/>
                </a:lnTo>
                <a:lnTo>
                  <a:pt x="1919224" y="71627"/>
                </a:lnTo>
                <a:lnTo>
                  <a:pt x="959612" y="559562"/>
                </a:lnTo>
                <a:lnTo>
                  <a:pt x="0" y="71627"/>
                </a:lnTo>
                <a:lnTo>
                  <a:pt x="617728" y="71627"/>
                </a:lnTo>
                <a:lnTo>
                  <a:pt x="617728" y="0"/>
                </a:lnTo>
                <a:lnTo>
                  <a:pt x="1301496" y="0"/>
                </a:lnTo>
                <a:close/>
              </a:path>
            </a:pathLst>
          </a:custGeom>
          <a:ln w="12700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4312" y="4591081"/>
            <a:ext cx="58134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>
              <a:tabLst>
                <a:tab pos="2614162" algn="l"/>
                <a:tab pos="5246080" algn="l"/>
              </a:tabLst>
            </a:pPr>
            <a:r>
              <a:rPr sz="2400" b="1" spc="-7" baseline="5208" dirty="0">
                <a:solidFill>
                  <a:prstClr val="black"/>
                </a:solidFill>
                <a:cs typeface="Calibri"/>
              </a:rPr>
              <a:t>N</a:t>
            </a:r>
            <a:r>
              <a:rPr sz="2400" b="1" baseline="5208" dirty="0">
                <a:solidFill>
                  <a:prstClr val="black"/>
                </a:solidFill>
                <a:cs typeface="Calibri"/>
              </a:rPr>
              <a:t>a</a:t>
            </a:r>
            <a:r>
              <a:rPr sz="2400" b="1" spc="-7" baseline="5208" dirty="0">
                <a:solidFill>
                  <a:prstClr val="black"/>
                </a:solidFill>
                <a:cs typeface="Calibri"/>
              </a:rPr>
              <a:t>ti</a:t>
            </a:r>
            <a:r>
              <a:rPr sz="2400" b="1" baseline="5208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spc="-15" baseline="5208" dirty="0">
                <a:solidFill>
                  <a:prstClr val="black"/>
                </a:solidFill>
                <a:cs typeface="Calibri"/>
              </a:rPr>
              <a:t>n</a:t>
            </a:r>
            <a:r>
              <a:rPr sz="2400" b="1" spc="-7" baseline="5208" dirty="0">
                <a:solidFill>
                  <a:prstClr val="black"/>
                </a:solidFill>
                <a:cs typeface="Calibri"/>
              </a:rPr>
              <a:t>al</a:t>
            </a:r>
            <a:r>
              <a:rPr sz="2400" b="1" baseline="5208" dirty="0">
                <a:solidFill>
                  <a:prstClr val="black"/>
                </a:solidFill>
                <a:cs typeface="Calibri"/>
              </a:rPr>
              <a:t>	</a:t>
            </a:r>
            <a:r>
              <a:rPr sz="1600" b="1" spc="-5" dirty="0">
                <a:solidFill>
                  <a:prstClr val="black"/>
                </a:solidFill>
                <a:cs typeface="Calibri"/>
              </a:rPr>
              <a:t>Regio</a:t>
            </a:r>
            <a:r>
              <a:rPr sz="1600" b="1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600" b="1" spc="-5" dirty="0">
                <a:solidFill>
                  <a:prstClr val="black"/>
                </a:solidFill>
                <a:cs typeface="Calibri"/>
              </a:rPr>
              <a:t>al</a:t>
            </a:r>
            <a:r>
              <a:rPr sz="16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400" b="1" spc="-15" baseline="3472" dirty="0">
                <a:solidFill>
                  <a:prstClr val="black"/>
                </a:solidFill>
                <a:cs typeface="Calibri"/>
              </a:rPr>
              <a:t>G</a:t>
            </a:r>
            <a:r>
              <a:rPr sz="2400" b="1" baseline="3472" dirty="0">
                <a:solidFill>
                  <a:prstClr val="black"/>
                </a:solidFill>
                <a:cs typeface="Calibri"/>
              </a:rPr>
              <a:t>l</a:t>
            </a:r>
            <a:r>
              <a:rPr sz="2400" b="1" spc="-7" baseline="3472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spc="-15" baseline="3472" dirty="0">
                <a:solidFill>
                  <a:prstClr val="black"/>
                </a:solidFill>
                <a:cs typeface="Calibri"/>
              </a:rPr>
              <a:t>b</a:t>
            </a:r>
            <a:r>
              <a:rPr sz="2400" b="1" spc="-7" baseline="3472" dirty="0">
                <a:solidFill>
                  <a:prstClr val="black"/>
                </a:solidFill>
                <a:cs typeface="Calibri"/>
              </a:rPr>
              <a:t>al</a:t>
            </a:r>
            <a:endParaRPr sz="2400" baseline="3472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91821" y="752311"/>
            <a:ext cx="1080185" cy="10183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4653" y="740038"/>
            <a:ext cx="1061643" cy="101399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63633" y="752155"/>
            <a:ext cx="1145997" cy="102650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97173" y="754659"/>
            <a:ext cx="1071041" cy="103197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19070" y="748144"/>
            <a:ext cx="1140764" cy="1037375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65631" y="5080370"/>
            <a:ext cx="1875789" cy="760438"/>
          </a:xfrm>
          <a:prstGeom prst="rect">
            <a:avLst/>
          </a:prstGeom>
          <a:solidFill>
            <a:srgbClr val="5F497A"/>
          </a:solidFill>
        </p:spPr>
        <p:txBody>
          <a:bodyPr vert="horz" wrap="square" lIns="0" tIns="21564" rIns="0" bIns="0" rtlCol="0">
            <a:spAutoFit/>
          </a:bodyPr>
          <a:lstStyle/>
          <a:p>
            <a:pPr marL="185820" marR="244167" algn="ctr">
              <a:spcBef>
                <a:spcPts val="170"/>
              </a:spcBef>
            </a:pPr>
            <a:r>
              <a:rPr sz="1600" spc="-5" dirty="0">
                <a:solidFill>
                  <a:srgbClr val="FFFFFF"/>
                </a:solidFill>
                <a:cs typeface="Calibri"/>
              </a:rPr>
              <a:t>Harmonization</a:t>
            </a:r>
            <a:r>
              <a:rPr sz="1600" spc="-55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of 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surveillance and  regulations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1659" y="5064059"/>
            <a:ext cx="1875789" cy="634607"/>
          </a:xfrm>
          <a:prstGeom prst="rect">
            <a:avLst/>
          </a:prstGeom>
          <a:solidFill>
            <a:srgbClr val="5F497A"/>
          </a:solidFill>
        </p:spPr>
        <p:txBody>
          <a:bodyPr vert="horz" wrap="square" lIns="0" tIns="140790" rIns="0" bIns="0" rtlCol="0">
            <a:spAutoFit/>
          </a:bodyPr>
          <a:lstStyle/>
          <a:p>
            <a:pPr marL="606928" marR="91324" indent="-510526">
              <a:spcBef>
                <a:spcPts val="1110"/>
              </a:spcBef>
            </a:pPr>
            <a:r>
              <a:rPr sz="1600" spc="-5" dirty="0">
                <a:solidFill>
                  <a:srgbClr val="FFFFFF"/>
                </a:solidFill>
                <a:cs typeface="Calibri"/>
              </a:rPr>
              <a:t>National Action</a:t>
            </a:r>
            <a:r>
              <a:rPr sz="1600" spc="-55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Plan  on</a:t>
            </a:r>
            <a:r>
              <a:rPr sz="1600" spc="-8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AMR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164325" y="755823"/>
            <a:ext cx="1133906" cy="103083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/>
            <a:r>
              <a:rPr spc="-10" dirty="0"/>
              <a:t>National, Regional </a:t>
            </a:r>
            <a:r>
              <a:rPr spc="-5" dirty="0"/>
              <a:t>and Global actions </a:t>
            </a:r>
            <a:r>
              <a:rPr spc="-15" dirty="0"/>
              <a:t>to contain</a:t>
            </a:r>
            <a:r>
              <a:rPr spc="145" dirty="0"/>
              <a:t> </a:t>
            </a:r>
            <a:r>
              <a:rPr spc="-5" dirty="0"/>
              <a:t>AMR</a:t>
            </a:r>
          </a:p>
        </p:txBody>
      </p:sp>
    </p:spTree>
    <p:extLst>
      <p:ext uri="{BB962C8B-B14F-4D97-AF65-F5344CB8AC3E}">
        <p14:creationId xmlns:p14="http://schemas.microsoft.com/office/powerpoint/2010/main" val="7041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816" y="296334"/>
            <a:ext cx="5413375" cy="777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125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</a:rPr>
              <a:t>Antimicrobial</a:t>
            </a:r>
            <a:r>
              <a:rPr spc="-9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Resistance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pc="-5" dirty="0">
                <a:solidFill>
                  <a:srgbClr val="C00000"/>
                </a:solidFill>
              </a:rPr>
              <a:t>A Threat </a:t>
            </a:r>
            <a:r>
              <a:rPr dirty="0">
                <a:solidFill>
                  <a:srgbClr val="C00000"/>
                </a:solidFill>
              </a:rPr>
              <a:t>to </a:t>
            </a:r>
            <a:r>
              <a:rPr spc="-5" dirty="0">
                <a:solidFill>
                  <a:srgbClr val="C00000"/>
                </a:solidFill>
              </a:rPr>
              <a:t>Sustainable</a:t>
            </a:r>
            <a:r>
              <a:rPr spc="-9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Development</a:t>
            </a:r>
          </a:p>
        </p:txBody>
      </p:sp>
      <p:sp>
        <p:nvSpPr>
          <p:cNvPr id="3" name="object 3"/>
          <p:cNvSpPr/>
          <p:nvPr/>
        </p:nvSpPr>
        <p:spPr>
          <a:xfrm>
            <a:off x="2555753" y="1747045"/>
            <a:ext cx="3960495" cy="353500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153" y="1020406"/>
            <a:ext cx="841756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defTabSz="914400"/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‘We will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equally accelerate the pace of progress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made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in fighting malaria,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HIV/AIDS, tuberculosis,</a:t>
            </a:r>
            <a:r>
              <a:rPr sz="1400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hepatitis, 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Ebola and </a:t>
            </a:r>
            <a:r>
              <a:rPr sz="1400" dirty="0">
                <a:solidFill>
                  <a:srgbClr val="C00000"/>
                </a:solidFill>
                <a:latin typeface="Arial"/>
                <a:cs typeface="Arial"/>
              </a:rPr>
              <a:t>other communicable diseases and epidemics, including by addressing </a:t>
            </a:r>
            <a:r>
              <a:rPr sz="1400" spc="-5" dirty="0">
                <a:solidFill>
                  <a:srgbClr val="C00000"/>
                </a:solidFill>
                <a:latin typeface="Arial"/>
                <a:cs typeface="Arial"/>
              </a:rPr>
              <a:t>growing antimicrobial  </a:t>
            </a:r>
            <a:r>
              <a:rPr sz="1400" dirty="0">
                <a:solidFill>
                  <a:srgbClr val="C00000"/>
                </a:solidFill>
                <a:latin typeface="Arial"/>
                <a:cs typeface="Arial"/>
              </a:rPr>
              <a:t>resistance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the problem of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unattended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diseases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affecting developing</a:t>
            </a:r>
            <a:r>
              <a:rPr sz="1400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countries</a:t>
            </a:r>
            <a:r>
              <a:rPr sz="1400" dirty="0">
                <a:solidFill>
                  <a:srgbClr val="97242B"/>
                </a:solidFill>
                <a:latin typeface="Arial"/>
                <a:cs typeface="Arial"/>
              </a:rPr>
              <a:t>’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Transforming </a:t>
            </a:r>
            <a:r>
              <a:rPr dirty="0"/>
              <a:t>our </a:t>
            </a:r>
            <a:r>
              <a:rPr spc="5" dirty="0"/>
              <a:t>world: </a:t>
            </a:r>
            <a:r>
              <a:rPr dirty="0"/>
              <a:t>the </a:t>
            </a:r>
            <a:r>
              <a:rPr spc="-5" dirty="0"/>
              <a:t>2030 </a:t>
            </a:r>
            <a:r>
              <a:rPr spc="-10" dirty="0"/>
              <a:t>Agenda </a:t>
            </a:r>
            <a:r>
              <a:rPr spc="-5" dirty="0"/>
              <a:t>for Sustainable</a:t>
            </a:r>
            <a:r>
              <a:rPr spc="5" dirty="0"/>
              <a:t> </a:t>
            </a:r>
            <a:r>
              <a:rPr spc="-10" dirty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7665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678" y="1725167"/>
            <a:ext cx="886752" cy="1206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04384" y="1746503"/>
            <a:ext cx="916774" cy="12065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97220" y="1792563"/>
            <a:ext cx="916774" cy="1206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62419" y="1814915"/>
            <a:ext cx="940600" cy="12065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2974" y="3250759"/>
            <a:ext cx="968273" cy="124199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00448" y="3222857"/>
            <a:ext cx="952474" cy="126989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44234" y="3283389"/>
            <a:ext cx="944994" cy="125999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90473" y="315809"/>
            <a:ext cx="77438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C00000"/>
                </a:solidFill>
              </a:rPr>
              <a:t>Transforming </a:t>
            </a:r>
            <a:r>
              <a:rPr sz="1800" dirty="0">
                <a:solidFill>
                  <a:srgbClr val="C00000"/>
                </a:solidFill>
              </a:rPr>
              <a:t>our </a:t>
            </a:r>
            <a:r>
              <a:rPr sz="1800" spc="5" dirty="0">
                <a:solidFill>
                  <a:srgbClr val="C00000"/>
                </a:solidFill>
              </a:rPr>
              <a:t>world: </a:t>
            </a:r>
            <a:r>
              <a:rPr sz="1800" dirty="0">
                <a:solidFill>
                  <a:srgbClr val="C00000"/>
                </a:solidFill>
              </a:rPr>
              <a:t>the </a:t>
            </a:r>
            <a:r>
              <a:rPr sz="1800" spc="-5" dirty="0">
                <a:solidFill>
                  <a:srgbClr val="C00000"/>
                </a:solidFill>
              </a:rPr>
              <a:t>2030 </a:t>
            </a:r>
            <a:r>
              <a:rPr sz="1800" spc="-10" dirty="0">
                <a:solidFill>
                  <a:srgbClr val="C00000"/>
                </a:solidFill>
              </a:rPr>
              <a:t>Agenda </a:t>
            </a:r>
            <a:r>
              <a:rPr sz="1800" spc="-5" dirty="0">
                <a:solidFill>
                  <a:srgbClr val="C00000"/>
                </a:solidFill>
              </a:rPr>
              <a:t>for Sustainable</a:t>
            </a:r>
            <a:r>
              <a:rPr sz="1800" spc="-15" dirty="0">
                <a:solidFill>
                  <a:srgbClr val="C00000"/>
                </a:solidFill>
              </a:rPr>
              <a:t> </a:t>
            </a:r>
            <a:r>
              <a:rPr sz="1800" spc="-10" dirty="0">
                <a:solidFill>
                  <a:srgbClr val="C00000"/>
                </a:solidFill>
              </a:rPr>
              <a:t>Development</a:t>
            </a:r>
            <a:endParaRPr sz="1800"/>
          </a:p>
        </p:txBody>
      </p:sp>
      <p:sp>
        <p:nvSpPr>
          <p:cNvPr id="10" name="object 10"/>
          <p:cNvSpPr/>
          <p:nvPr/>
        </p:nvSpPr>
        <p:spPr>
          <a:xfrm>
            <a:off x="456399" y="1124681"/>
            <a:ext cx="2724785" cy="499262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1" y="188981"/>
            <a:ext cx="6858000" cy="6522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7639" y="207433"/>
            <a:ext cx="6769100" cy="435253"/>
          </a:xfrm>
          <a:prstGeom prst="rect">
            <a:avLst/>
          </a:prstGeom>
          <a:solidFill>
            <a:srgbClr val="585858"/>
          </a:solidFill>
          <a:ln w="9525">
            <a:solidFill>
              <a:srgbClr val="000000"/>
            </a:solidFill>
          </a:ln>
        </p:spPr>
        <p:txBody>
          <a:bodyPr vert="horz" wrap="square" lIns="0" tIns="95764" rIns="0" bIns="0" rtlCol="0">
            <a:spAutoFit/>
          </a:bodyPr>
          <a:lstStyle/>
          <a:p>
            <a:pPr marL="2075729">
              <a:spcBef>
                <a:spcPts val="755"/>
              </a:spcBef>
            </a:pPr>
            <a:r>
              <a:rPr sz="2200" spc="-5" dirty="0">
                <a:solidFill>
                  <a:srgbClr val="FFFFFF"/>
                </a:solidFill>
              </a:rPr>
              <a:t>Antimicrobial</a:t>
            </a:r>
            <a:r>
              <a:rPr sz="2200" spc="-10" dirty="0">
                <a:solidFill>
                  <a:srgbClr val="FFFFFF"/>
                </a:solidFill>
              </a:rPr>
              <a:t> Resistance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811982" y="908729"/>
            <a:ext cx="7780147" cy="47849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843" y="4457700"/>
            <a:ext cx="1880616" cy="188976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1510" y="4653216"/>
            <a:ext cx="1292225" cy="130098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1" y="188981"/>
            <a:ext cx="6858000" cy="6522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7639" y="207433"/>
            <a:ext cx="6769100" cy="435253"/>
          </a:xfrm>
          <a:prstGeom prst="rect">
            <a:avLst/>
          </a:prstGeom>
          <a:solidFill>
            <a:srgbClr val="585858"/>
          </a:solidFill>
          <a:ln w="9525">
            <a:solidFill>
              <a:srgbClr val="000000"/>
            </a:solidFill>
          </a:ln>
        </p:spPr>
        <p:txBody>
          <a:bodyPr vert="horz" wrap="square" lIns="0" tIns="95764" rIns="0" bIns="0" rtlCol="0">
            <a:spAutoFit/>
          </a:bodyPr>
          <a:lstStyle/>
          <a:p>
            <a:pPr marL="2075729">
              <a:spcBef>
                <a:spcPts val="755"/>
              </a:spcBef>
            </a:pPr>
            <a:r>
              <a:rPr sz="2200" spc="-5" dirty="0">
                <a:solidFill>
                  <a:srgbClr val="FFFFFF"/>
                </a:solidFill>
              </a:rPr>
              <a:t>Antimicrobial</a:t>
            </a:r>
            <a:r>
              <a:rPr sz="2200" spc="-10" dirty="0">
                <a:solidFill>
                  <a:srgbClr val="FFFFFF"/>
                </a:solidFill>
              </a:rPr>
              <a:t> Resistance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370075" y="920123"/>
            <a:ext cx="8162417" cy="512457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5781" y="4770127"/>
            <a:ext cx="1955292" cy="194614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90590" y="4965148"/>
            <a:ext cx="1368170" cy="1358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1" y="188981"/>
            <a:ext cx="6858000" cy="6522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639" y="207416"/>
            <a:ext cx="6769100" cy="564515"/>
          </a:xfrm>
          <a:custGeom>
            <a:avLst/>
            <a:gdLst/>
            <a:ahLst/>
            <a:cxnLst/>
            <a:rect l="l" t="t" r="r" b="b"/>
            <a:pathLst>
              <a:path w="6769100" h="564515">
                <a:moveTo>
                  <a:pt x="0" y="563994"/>
                </a:moveTo>
                <a:lnTo>
                  <a:pt x="6768719" y="563994"/>
                </a:lnTo>
                <a:lnTo>
                  <a:pt x="6768719" y="0"/>
                </a:lnTo>
                <a:lnTo>
                  <a:pt x="0" y="0"/>
                </a:lnTo>
                <a:lnTo>
                  <a:pt x="0" y="56399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7639" y="207433"/>
            <a:ext cx="6769100" cy="43525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95764" rIns="0" bIns="0" rtlCol="0">
            <a:spAutoFit/>
          </a:bodyPr>
          <a:lstStyle/>
          <a:p>
            <a:pPr marL="2075729">
              <a:spcBef>
                <a:spcPts val="755"/>
              </a:spcBef>
            </a:pPr>
            <a:r>
              <a:rPr sz="2200" spc="-5" dirty="0">
                <a:solidFill>
                  <a:srgbClr val="FFFFFF"/>
                </a:solidFill>
              </a:rPr>
              <a:t>Antimicrobial</a:t>
            </a:r>
            <a:r>
              <a:rPr sz="2200" spc="-10" dirty="0">
                <a:solidFill>
                  <a:srgbClr val="FFFFFF"/>
                </a:solidFill>
              </a:rPr>
              <a:t> Resistance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678796" y="893191"/>
            <a:ext cx="7900797" cy="522986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20" y="697991"/>
            <a:ext cx="2023872" cy="205435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938" y="893199"/>
            <a:ext cx="1435354" cy="1465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636" y="192023"/>
            <a:ext cx="6856476" cy="6522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516" y="210597"/>
            <a:ext cx="6769100" cy="564515"/>
          </a:xfrm>
          <a:custGeom>
            <a:avLst/>
            <a:gdLst/>
            <a:ahLst/>
            <a:cxnLst/>
            <a:rect l="l" t="t" r="r" b="b"/>
            <a:pathLst>
              <a:path w="6769100" h="564515">
                <a:moveTo>
                  <a:pt x="0" y="563994"/>
                </a:moveTo>
                <a:lnTo>
                  <a:pt x="6768719" y="563994"/>
                </a:lnTo>
                <a:lnTo>
                  <a:pt x="6768719" y="0"/>
                </a:lnTo>
                <a:lnTo>
                  <a:pt x="0" y="0"/>
                </a:lnTo>
                <a:lnTo>
                  <a:pt x="0" y="56399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516" y="210601"/>
            <a:ext cx="6769100" cy="432051"/>
          </a:xfrm>
          <a:prstGeom prst="rect">
            <a:avLst/>
          </a:prstGeom>
          <a:solidFill>
            <a:srgbClr val="585858"/>
          </a:solidFill>
          <a:ln w="9525">
            <a:solidFill>
              <a:srgbClr val="000000"/>
            </a:solidFill>
          </a:ln>
        </p:spPr>
        <p:txBody>
          <a:bodyPr vert="horz" wrap="square" lIns="0" tIns="92593" rIns="0" bIns="0" rtlCol="0">
            <a:spAutoFit/>
          </a:bodyPr>
          <a:lstStyle/>
          <a:p>
            <a:pPr marL="1875322">
              <a:spcBef>
                <a:spcPts val="729"/>
              </a:spcBef>
            </a:pPr>
            <a:r>
              <a:rPr sz="2200" spc="-5" dirty="0">
                <a:solidFill>
                  <a:srgbClr val="FFFFFF"/>
                </a:solidFill>
              </a:rPr>
              <a:t>Antimicrobial</a:t>
            </a:r>
            <a:r>
              <a:rPr sz="2200" spc="-10" dirty="0">
                <a:solidFill>
                  <a:srgbClr val="FFFFFF"/>
                </a:solidFill>
              </a:rPr>
              <a:t> Resistance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53339" y="88395"/>
            <a:ext cx="7021068" cy="60121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525" y="116707"/>
            <a:ext cx="6913245" cy="5904865"/>
          </a:xfrm>
          <a:custGeom>
            <a:avLst/>
            <a:gdLst/>
            <a:ahLst/>
            <a:cxnLst/>
            <a:rect l="l" t="t" r="r" b="b"/>
            <a:pathLst>
              <a:path w="6913245" h="5904865">
                <a:moveTo>
                  <a:pt x="0" y="5904611"/>
                </a:moveTo>
                <a:lnTo>
                  <a:pt x="6912736" y="5904611"/>
                </a:lnTo>
                <a:lnTo>
                  <a:pt x="6912736" y="0"/>
                </a:lnTo>
                <a:lnTo>
                  <a:pt x="0" y="0"/>
                </a:lnTo>
                <a:lnTo>
                  <a:pt x="0" y="5904611"/>
                </a:lnTo>
                <a:close/>
              </a:path>
            </a:pathLst>
          </a:custGeom>
          <a:ln w="28574">
            <a:solidFill>
              <a:srgbClr val="0D0D0D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89074" y="2958150"/>
            <a:ext cx="573024" cy="73151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42669" y="3002848"/>
            <a:ext cx="457834" cy="591185"/>
          </a:xfrm>
          <a:custGeom>
            <a:avLst/>
            <a:gdLst/>
            <a:ahLst/>
            <a:cxnLst/>
            <a:rect l="l" t="t" r="r" b="b"/>
            <a:pathLst>
              <a:path w="457834" h="591185">
                <a:moveTo>
                  <a:pt x="0" y="147700"/>
                </a:moveTo>
                <a:lnTo>
                  <a:pt x="99060" y="147700"/>
                </a:lnTo>
                <a:lnTo>
                  <a:pt x="99060" y="0"/>
                </a:lnTo>
                <a:lnTo>
                  <a:pt x="457581" y="295528"/>
                </a:lnTo>
                <a:lnTo>
                  <a:pt x="99060" y="591185"/>
                </a:lnTo>
                <a:lnTo>
                  <a:pt x="99060" y="443357"/>
                </a:lnTo>
                <a:lnTo>
                  <a:pt x="0" y="443357"/>
                </a:lnTo>
                <a:lnTo>
                  <a:pt x="0" y="147700"/>
                </a:lnTo>
                <a:close/>
              </a:path>
            </a:pathLst>
          </a:custGeom>
          <a:ln w="28575">
            <a:solidFill>
              <a:srgbClr val="0D0D0D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1391" y="2635759"/>
            <a:ext cx="162941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5" marR="5078" algn="ctr"/>
            <a:r>
              <a:rPr sz="2800" b="1" spc="-5" dirty="0">
                <a:solidFill>
                  <a:srgbClr val="404040"/>
                </a:solidFill>
                <a:cs typeface="Calibri"/>
              </a:rPr>
              <a:t>A</a:t>
            </a:r>
            <a:r>
              <a:rPr sz="2800" b="1" spc="-30" dirty="0">
                <a:solidFill>
                  <a:srgbClr val="404040"/>
                </a:solidFill>
                <a:cs typeface="Calibri"/>
              </a:rPr>
              <a:t>w</a:t>
            </a:r>
            <a:r>
              <a:rPr sz="2800" b="1" spc="-5" dirty="0">
                <a:solidFill>
                  <a:srgbClr val="404040"/>
                </a:solidFill>
                <a:cs typeface="Calibri"/>
              </a:rPr>
              <a:t>a</a:t>
            </a:r>
            <a:r>
              <a:rPr sz="2800" b="1" spc="-40" dirty="0">
                <a:solidFill>
                  <a:srgbClr val="404040"/>
                </a:solidFill>
                <a:cs typeface="Calibri"/>
              </a:rPr>
              <a:t>r</a:t>
            </a:r>
            <a:r>
              <a:rPr sz="2800" b="1" spc="-10" dirty="0">
                <a:solidFill>
                  <a:srgbClr val="404040"/>
                </a:solidFill>
                <a:cs typeface="Calibri"/>
              </a:rPr>
              <a:t>eness  </a:t>
            </a:r>
            <a:r>
              <a:rPr sz="2800" b="1" spc="-5" dirty="0">
                <a:solidFill>
                  <a:srgbClr val="404040"/>
                </a:solidFill>
                <a:cs typeface="Calibri"/>
              </a:rPr>
              <a:t>and  </a:t>
            </a:r>
            <a:r>
              <a:rPr sz="2800" b="1" spc="-10" dirty="0">
                <a:solidFill>
                  <a:srgbClr val="404040"/>
                </a:solidFill>
                <a:cs typeface="Calibri"/>
              </a:rPr>
              <a:t>Advocacy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515" y="1024163"/>
            <a:ext cx="6625208" cy="501180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9359" y="6577966"/>
            <a:ext cx="1968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2120" y="2871487"/>
            <a:ext cx="429768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>
              <a:lnSpc>
                <a:spcPts val="2755"/>
              </a:lnSpc>
            </a:pPr>
            <a:r>
              <a:rPr sz="2400" b="1" dirty="0">
                <a:solidFill>
                  <a:srgbClr val="333333"/>
                </a:solidFill>
                <a:latin typeface="Tahoma"/>
                <a:cs typeface="Tahoma"/>
              </a:rPr>
              <a:t>Decision </a:t>
            </a:r>
            <a:r>
              <a:rPr sz="2400" b="1" spc="-5" dirty="0">
                <a:solidFill>
                  <a:srgbClr val="333333"/>
                </a:solidFill>
                <a:latin typeface="Tahoma"/>
                <a:cs typeface="Tahoma"/>
              </a:rPr>
              <a:t>making </a:t>
            </a:r>
            <a:r>
              <a:rPr sz="2400" b="1" spc="-20" dirty="0">
                <a:solidFill>
                  <a:srgbClr val="333333"/>
                </a:solidFill>
                <a:latin typeface="Tahoma"/>
                <a:cs typeface="Tahoma"/>
              </a:rPr>
              <a:t>and</a:t>
            </a:r>
            <a:r>
              <a:rPr sz="2400" b="1" spc="-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33333"/>
                </a:solidFill>
                <a:latin typeface="Tahoma"/>
                <a:cs typeface="Tahoma"/>
              </a:rPr>
              <a:t>design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2700" defTabSz="914400">
              <a:lnSpc>
                <a:spcPts val="2755"/>
              </a:lnSpc>
            </a:pPr>
            <a:r>
              <a:rPr sz="2400" b="1" spc="5" dirty="0">
                <a:solidFill>
                  <a:srgbClr val="333333"/>
                </a:solidFill>
                <a:latin typeface="Tahoma"/>
                <a:cs typeface="Tahoma"/>
              </a:rPr>
              <a:t>of</a:t>
            </a:r>
            <a:r>
              <a:rPr sz="2400" b="1" spc="-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33333"/>
                </a:solidFill>
                <a:latin typeface="Tahoma"/>
                <a:cs typeface="Tahoma"/>
              </a:rPr>
              <a:t>interventions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7298" y="175640"/>
            <a:ext cx="5804535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50"/>
              </a:lnSpc>
            </a:pPr>
            <a:r>
              <a:rPr spc="5" dirty="0">
                <a:solidFill>
                  <a:srgbClr val="000000"/>
                </a:solidFill>
              </a:rPr>
              <a:t>Surveillance </a:t>
            </a:r>
            <a:r>
              <a:rPr dirty="0">
                <a:solidFill>
                  <a:srgbClr val="000000"/>
                </a:solidFill>
              </a:rPr>
              <a:t>is </a:t>
            </a:r>
            <a:r>
              <a:rPr spc="15" dirty="0">
                <a:solidFill>
                  <a:srgbClr val="000000"/>
                </a:solidFill>
              </a:rPr>
              <a:t>a </a:t>
            </a:r>
            <a:r>
              <a:rPr spc="5" dirty="0">
                <a:solidFill>
                  <a:srgbClr val="000000"/>
                </a:solidFill>
              </a:rPr>
              <a:t>prerequisite</a:t>
            </a:r>
            <a:r>
              <a:rPr spc="490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for</a:t>
            </a:r>
          </a:p>
          <a:p>
            <a:pPr marL="93345" algn="ctr">
              <a:lnSpc>
                <a:spcPts val="3150"/>
              </a:lnSpc>
            </a:pPr>
            <a:r>
              <a:rPr spc="5" dirty="0">
                <a:solidFill>
                  <a:srgbClr val="69AD22"/>
                </a:solidFill>
              </a:rPr>
              <a:t>Prevention </a:t>
            </a:r>
            <a:r>
              <a:rPr spc="20" dirty="0">
                <a:solidFill>
                  <a:srgbClr val="69AD22"/>
                </a:solidFill>
              </a:rPr>
              <a:t>and </a:t>
            </a:r>
            <a:r>
              <a:rPr spc="15" dirty="0">
                <a:solidFill>
                  <a:srgbClr val="69AD22"/>
                </a:solidFill>
              </a:rPr>
              <a:t>Control </a:t>
            </a:r>
            <a:r>
              <a:rPr spc="15" dirty="0">
                <a:solidFill>
                  <a:srgbClr val="000000"/>
                </a:solidFill>
              </a:rPr>
              <a:t>of</a:t>
            </a:r>
            <a:r>
              <a:rPr spc="29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AMR</a:t>
            </a:r>
          </a:p>
        </p:txBody>
      </p:sp>
      <p:sp>
        <p:nvSpPr>
          <p:cNvPr id="5" name="object 5"/>
          <p:cNvSpPr/>
          <p:nvPr/>
        </p:nvSpPr>
        <p:spPr>
          <a:xfrm>
            <a:off x="631066" y="2402460"/>
            <a:ext cx="3322701" cy="1860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514" y="4824366"/>
            <a:ext cx="7366634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>
              <a:lnSpc>
                <a:spcPts val="2755"/>
              </a:lnSpc>
            </a:pPr>
            <a:r>
              <a:rPr sz="2400" b="1" dirty="0">
                <a:solidFill>
                  <a:srgbClr val="333333"/>
                </a:solidFill>
                <a:latin typeface="Tahoma"/>
                <a:cs typeface="Tahoma"/>
              </a:rPr>
              <a:t>Monitoring </a:t>
            </a:r>
            <a:r>
              <a:rPr sz="2400" b="1" spc="-25" dirty="0">
                <a:solidFill>
                  <a:srgbClr val="333333"/>
                </a:solidFill>
                <a:latin typeface="Tahoma"/>
                <a:cs typeface="Tahoma"/>
              </a:rPr>
              <a:t>the </a:t>
            </a:r>
            <a:r>
              <a:rPr sz="2400" b="1" spc="-5" dirty="0">
                <a:solidFill>
                  <a:srgbClr val="333333"/>
                </a:solidFill>
                <a:latin typeface="Tahoma"/>
                <a:cs typeface="Tahoma"/>
              </a:rPr>
              <a:t>effect </a:t>
            </a:r>
            <a:r>
              <a:rPr sz="2400" b="1" spc="5" dirty="0">
                <a:solidFill>
                  <a:srgbClr val="333333"/>
                </a:solidFill>
                <a:latin typeface="Tahoma"/>
                <a:cs typeface="Tahoma"/>
              </a:rPr>
              <a:t>of </a:t>
            </a:r>
            <a:r>
              <a:rPr sz="2400" b="1" spc="-10" dirty="0">
                <a:solidFill>
                  <a:srgbClr val="333333"/>
                </a:solidFill>
                <a:latin typeface="Tahoma"/>
                <a:cs typeface="Tahoma"/>
              </a:rPr>
              <a:t>interventions </a:t>
            </a:r>
            <a:r>
              <a:rPr sz="2400" b="1" spc="-20" dirty="0">
                <a:solidFill>
                  <a:srgbClr val="333333"/>
                </a:solidFill>
                <a:latin typeface="Tahoma"/>
                <a:cs typeface="Tahoma"/>
              </a:rPr>
              <a:t>and</a:t>
            </a:r>
            <a:r>
              <a:rPr sz="2400" b="1" spc="12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333333"/>
                </a:solidFill>
                <a:latin typeface="Tahoma"/>
                <a:cs typeface="Tahoma"/>
              </a:rPr>
              <a:t>make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marL="12700" defTabSz="914400">
              <a:lnSpc>
                <a:spcPts val="2755"/>
              </a:lnSpc>
            </a:pPr>
            <a:r>
              <a:rPr sz="2400" b="1" spc="5" dirty="0">
                <a:solidFill>
                  <a:srgbClr val="333333"/>
                </a:solidFill>
                <a:latin typeface="Tahoma"/>
                <a:cs typeface="Tahoma"/>
              </a:rPr>
              <a:t>corrective</a:t>
            </a:r>
            <a:r>
              <a:rPr sz="2400" b="1" spc="-1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33333"/>
                </a:solidFill>
                <a:latin typeface="Tahoma"/>
                <a:cs typeface="Tahoma"/>
              </a:rPr>
              <a:t>actions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152" y="1609725"/>
            <a:ext cx="64471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sz="2400" b="1" spc="-10" dirty="0">
                <a:solidFill>
                  <a:srgbClr val="333333"/>
                </a:solidFill>
                <a:latin typeface="Tahoma"/>
                <a:cs typeface="Tahoma"/>
              </a:rPr>
              <a:t>Detecting </a:t>
            </a:r>
            <a:r>
              <a:rPr sz="2400" b="1" spc="-20" dirty="0">
                <a:solidFill>
                  <a:srgbClr val="333333"/>
                </a:solidFill>
                <a:latin typeface="Tahoma"/>
                <a:cs typeface="Tahoma"/>
              </a:rPr>
              <a:t>and understanding </a:t>
            </a:r>
            <a:r>
              <a:rPr sz="2400" b="1" spc="-25" dirty="0">
                <a:solidFill>
                  <a:srgbClr val="333333"/>
                </a:solidFill>
                <a:latin typeface="Tahoma"/>
                <a:cs typeface="Tahoma"/>
              </a:rPr>
              <a:t>the</a:t>
            </a:r>
            <a:r>
              <a:rPr sz="2400" b="1" spc="4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ahoma"/>
                <a:cs typeface="Tahoma"/>
              </a:rPr>
              <a:t>problem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29575" y="1719833"/>
            <a:ext cx="387350" cy="1156971"/>
          </a:xfrm>
          <a:custGeom>
            <a:avLst/>
            <a:gdLst/>
            <a:ahLst/>
            <a:cxnLst/>
            <a:rect l="l" t="t" r="r" b="b"/>
            <a:pathLst>
              <a:path w="387350" h="1156970">
                <a:moveTo>
                  <a:pt x="0" y="827404"/>
                </a:moveTo>
                <a:lnTo>
                  <a:pt x="7620" y="1156969"/>
                </a:lnTo>
                <a:lnTo>
                  <a:pt x="302768" y="1148333"/>
                </a:lnTo>
                <a:lnTo>
                  <a:pt x="227075" y="1068196"/>
                </a:lnTo>
                <a:lnTo>
                  <a:pt x="254638" y="1025055"/>
                </a:lnTo>
                <a:lnTo>
                  <a:pt x="279569" y="981223"/>
                </a:lnTo>
                <a:lnTo>
                  <a:pt x="301878" y="936807"/>
                </a:lnTo>
                <a:lnTo>
                  <a:pt x="314664" y="907668"/>
                </a:lnTo>
                <a:lnTo>
                  <a:pt x="75692" y="907668"/>
                </a:lnTo>
                <a:lnTo>
                  <a:pt x="0" y="827404"/>
                </a:lnTo>
                <a:close/>
              </a:path>
              <a:path w="387350" h="1156970">
                <a:moveTo>
                  <a:pt x="116967" y="0"/>
                </a:moveTo>
                <a:lnTo>
                  <a:pt x="141422" y="39346"/>
                </a:lnTo>
                <a:lnTo>
                  <a:pt x="163052" y="80072"/>
                </a:lnTo>
                <a:lnTo>
                  <a:pt x="181863" y="122056"/>
                </a:lnTo>
                <a:lnTo>
                  <a:pt x="197859" y="165172"/>
                </a:lnTo>
                <a:lnTo>
                  <a:pt x="211048" y="209295"/>
                </a:lnTo>
                <a:lnTo>
                  <a:pt x="221433" y="254303"/>
                </a:lnTo>
                <a:lnTo>
                  <a:pt x="229022" y="300071"/>
                </a:lnTo>
                <a:lnTo>
                  <a:pt x="233819" y="346474"/>
                </a:lnTo>
                <a:lnTo>
                  <a:pt x="235830" y="393388"/>
                </a:lnTo>
                <a:lnTo>
                  <a:pt x="235061" y="440689"/>
                </a:lnTo>
                <a:lnTo>
                  <a:pt x="231517" y="488254"/>
                </a:lnTo>
                <a:lnTo>
                  <a:pt x="225204" y="535957"/>
                </a:lnTo>
                <a:lnTo>
                  <a:pt x="216128" y="583674"/>
                </a:lnTo>
                <a:lnTo>
                  <a:pt x="204294" y="631282"/>
                </a:lnTo>
                <a:lnTo>
                  <a:pt x="189708" y="678656"/>
                </a:lnTo>
                <a:lnTo>
                  <a:pt x="172375" y="725671"/>
                </a:lnTo>
                <a:lnTo>
                  <a:pt x="152302" y="772205"/>
                </a:lnTo>
                <a:lnTo>
                  <a:pt x="129493" y="818131"/>
                </a:lnTo>
                <a:lnTo>
                  <a:pt x="103954" y="863327"/>
                </a:lnTo>
                <a:lnTo>
                  <a:pt x="75692" y="907668"/>
                </a:lnTo>
                <a:lnTo>
                  <a:pt x="314664" y="907668"/>
                </a:lnTo>
                <a:lnTo>
                  <a:pt x="338678" y="846649"/>
                </a:lnTo>
                <a:lnTo>
                  <a:pt x="353190" y="801122"/>
                </a:lnTo>
                <a:lnTo>
                  <a:pt x="365125" y="755439"/>
                </a:lnTo>
                <a:lnTo>
                  <a:pt x="374494" y="709706"/>
                </a:lnTo>
                <a:lnTo>
                  <a:pt x="381309" y="664030"/>
                </a:lnTo>
                <a:lnTo>
                  <a:pt x="385579" y="618520"/>
                </a:lnTo>
                <a:lnTo>
                  <a:pt x="387317" y="573280"/>
                </a:lnTo>
                <a:lnTo>
                  <a:pt x="386533" y="528420"/>
                </a:lnTo>
                <a:lnTo>
                  <a:pt x="383238" y="484044"/>
                </a:lnTo>
                <a:lnTo>
                  <a:pt x="377444" y="440261"/>
                </a:lnTo>
                <a:lnTo>
                  <a:pt x="369161" y="397177"/>
                </a:lnTo>
                <a:lnTo>
                  <a:pt x="358400" y="354900"/>
                </a:lnTo>
                <a:lnTo>
                  <a:pt x="345174" y="313535"/>
                </a:lnTo>
                <a:lnTo>
                  <a:pt x="329491" y="273191"/>
                </a:lnTo>
                <a:lnTo>
                  <a:pt x="311365" y="233974"/>
                </a:lnTo>
                <a:lnTo>
                  <a:pt x="290805" y="195991"/>
                </a:lnTo>
                <a:lnTo>
                  <a:pt x="267823" y="159350"/>
                </a:lnTo>
                <a:lnTo>
                  <a:pt x="242430" y="124156"/>
                </a:lnTo>
                <a:lnTo>
                  <a:pt x="214636" y="90517"/>
                </a:lnTo>
                <a:lnTo>
                  <a:pt x="184454" y="58540"/>
                </a:lnTo>
                <a:lnTo>
                  <a:pt x="151894" y="28332"/>
                </a:lnTo>
                <a:lnTo>
                  <a:pt x="116967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09320" y="1415715"/>
            <a:ext cx="1320165" cy="426720"/>
          </a:xfrm>
          <a:custGeom>
            <a:avLst/>
            <a:gdLst/>
            <a:ahLst/>
            <a:cxnLst/>
            <a:rect l="l" t="t" r="r" b="b"/>
            <a:pathLst>
              <a:path w="1320165" h="426719">
                <a:moveTo>
                  <a:pt x="653284" y="0"/>
                </a:moveTo>
                <a:lnTo>
                  <a:pt x="608123" y="637"/>
                </a:lnTo>
                <a:lnTo>
                  <a:pt x="562717" y="3733"/>
                </a:lnTo>
                <a:lnTo>
                  <a:pt x="517175" y="9283"/>
                </a:lnTo>
                <a:lnTo>
                  <a:pt x="471607" y="17283"/>
                </a:lnTo>
                <a:lnTo>
                  <a:pt x="426123" y="27727"/>
                </a:lnTo>
                <a:lnTo>
                  <a:pt x="380832" y="40612"/>
                </a:lnTo>
                <a:lnTo>
                  <a:pt x="335844" y="55932"/>
                </a:lnTo>
                <a:lnTo>
                  <a:pt x="291268" y="73684"/>
                </a:lnTo>
                <a:lnTo>
                  <a:pt x="247214" y="93862"/>
                </a:lnTo>
                <a:lnTo>
                  <a:pt x="203793" y="116463"/>
                </a:lnTo>
                <a:lnTo>
                  <a:pt x="161113" y="141481"/>
                </a:lnTo>
                <a:lnTo>
                  <a:pt x="119283" y="168912"/>
                </a:lnTo>
                <a:lnTo>
                  <a:pt x="78415" y="198752"/>
                </a:lnTo>
                <a:lnTo>
                  <a:pt x="38617" y="230995"/>
                </a:lnTo>
                <a:lnTo>
                  <a:pt x="0" y="265638"/>
                </a:lnTo>
                <a:lnTo>
                  <a:pt x="151511" y="426166"/>
                </a:lnTo>
                <a:lnTo>
                  <a:pt x="190128" y="391523"/>
                </a:lnTo>
                <a:lnTo>
                  <a:pt x="229924" y="359280"/>
                </a:lnTo>
                <a:lnTo>
                  <a:pt x="270791" y="329440"/>
                </a:lnTo>
                <a:lnTo>
                  <a:pt x="312617" y="302009"/>
                </a:lnTo>
                <a:lnTo>
                  <a:pt x="355294" y="276991"/>
                </a:lnTo>
                <a:lnTo>
                  <a:pt x="398712" y="254390"/>
                </a:lnTo>
                <a:lnTo>
                  <a:pt x="442761" y="234212"/>
                </a:lnTo>
                <a:lnTo>
                  <a:pt x="487333" y="216460"/>
                </a:lnTo>
                <a:lnTo>
                  <a:pt x="532316" y="201140"/>
                </a:lnTo>
                <a:lnTo>
                  <a:pt x="577603" y="188255"/>
                </a:lnTo>
                <a:lnTo>
                  <a:pt x="623083" y="177811"/>
                </a:lnTo>
                <a:lnTo>
                  <a:pt x="668646" y="169811"/>
                </a:lnTo>
                <a:lnTo>
                  <a:pt x="714184" y="164261"/>
                </a:lnTo>
                <a:lnTo>
                  <a:pt x="759586" y="161165"/>
                </a:lnTo>
                <a:lnTo>
                  <a:pt x="804744" y="160527"/>
                </a:lnTo>
                <a:lnTo>
                  <a:pt x="1107075" y="160527"/>
                </a:lnTo>
                <a:lnTo>
                  <a:pt x="1102491" y="156549"/>
                </a:lnTo>
                <a:lnTo>
                  <a:pt x="1067268" y="129843"/>
                </a:lnTo>
                <a:lnTo>
                  <a:pt x="1030592" y="105645"/>
                </a:lnTo>
                <a:lnTo>
                  <a:pt x="992575" y="83951"/>
                </a:lnTo>
                <a:lnTo>
                  <a:pt x="953325" y="64757"/>
                </a:lnTo>
                <a:lnTo>
                  <a:pt x="912953" y="48058"/>
                </a:lnTo>
                <a:lnTo>
                  <a:pt x="871568" y="33849"/>
                </a:lnTo>
                <a:lnTo>
                  <a:pt x="829279" y="22125"/>
                </a:lnTo>
                <a:lnTo>
                  <a:pt x="786196" y="12883"/>
                </a:lnTo>
                <a:lnTo>
                  <a:pt x="742430" y="6118"/>
                </a:lnTo>
                <a:lnTo>
                  <a:pt x="698089" y="1825"/>
                </a:lnTo>
                <a:lnTo>
                  <a:pt x="653284" y="0"/>
                </a:lnTo>
                <a:close/>
              </a:path>
              <a:path w="1320165" h="426719">
                <a:moveTo>
                  <a:pt x="1107075" y="160527"/>
                </a:moveTo>
                <a:lnTo>
                  <a:pt x="804744" y="160527"/>
                </a:lnTo>
                <a:lnTo>
                  <a:pt x="849547" y="162353"/>
                </a:lnTo>
                <a:lnTo>
                  <a:pt x="893886" y="166646"/>
                </a:lnTo>
                <a:lnTo>
                  <a:pt x="937651" y="173411"/>
                </a:lnTo>
                <a:lnTo>
                  <a:pt x="980733" y="182653"/>
                </a:lnTo>
                <a:lnTo>
                  <a:pt x="1023023" y="194377"/>
                </a:lnTo>
                <a:lnTo>
                  <a:pt x="1064410" y="208586"/>
                </a:lnTo>
                <a:lnTo>
                  <a:pt x="1104786" y="225285"/>
                </a:lnTo>
                <a:lnTo>
                  <a:pt x="1144040" y="244479"/>
                </a:lnTo>
                <a:lnTo>
                  <a:pt x="1182063" y="266173"/>
                </a:lnTo>
                <a:lnTo>
                  <a:pt x="1218746" y="290371"/>
                </a:lnTo>
                <a:lnTo>
                  <a:pt x="1253979" y="317077"/>
                </a:lnTo>
                <a:lnTo>
                  <a:pt x="1287652" y="346296"/>
                </a:lnTo>
                <a:lnTo>
                  <a:pt x="1319657" y="378033"/>
                </a:lnTo>
                <a:lnTo>
                  <a:pt x="1168146" y="217505"/>
                </a:lnTo>
                <a:lnTo>
                  <a:pt x="1136154" y="185768"/>
                </a:lnTo>
                <a:lnTo>
                  <a:pt x="1107075" y="160527"/>
                </a:lnTo>
                <a:close/>
              </a:path>
            </a:pathLst>
          </a:custGeom>
          <a:solidFill>
            <a:srgbClr val="CD0052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09333" y="1415731"/>
            <a:ext cx="1508125" cy="1461135"/>
          </a:xfrm>
          <a:custGeom>
            <a:avLst/>
            <a:gdLst/>
            <a:ahLst/>
            <a:cxnLst/>
            <a:rect l="l" t="t" r="r" b="b"/>
            <a:pathLst>
              <a:path w="1508125" h="1461135">
                <a:moveTo>
                  <a:pt x="1319657" y="378033"/>
                </a:moveTo>
                <a:lnTo>
                  <a:pt x="1287652" y="346296"/>
                </a:lnTo>
                <a:lnTo>
                  <a:pt x="1253979" y="317077"/>
                </a:lnTo>
                <a:lnTo>
                  <a:pt x="1218746" y="290371"/>
                </a:lnTo>
                <a:lnTo>
                  <a:pt x="1182063" y="266173"/>
                </a:lnTo>
                <a:lnTo>
                  <a:pt x="1144040" y="244479"/>
                </a:lnTo>
                <a:lnTo>
                  <a:pt x="1104786" y="225285"/>
                </a:lnTo>
                <a:lnTo>
                  <a:pt x="1064410" y="208586"/>
                </a:lnTo>
                <a:lnTo>
                  <a:pt x="1023023" y="194377"/>
                </a:lnTo>
                <a:lnTo>
                  <a:pt x="980733" y="182653"/>
                </a:lnTo>
                <a:lnTo>
                  <a:pt x="937651" y="173411"/>
                </a:lnTo>
                <a:lnTo>
                  <a:pt x="893886" y="166646"/>
                </a:lnTo>
                <a:lnTo>
                  <a:pt x="849547" y="162353"/>
                </a:lnTo>
                <a:lnTo>
                  <a:pt x="804744" y="160527"/>
                </a:lnTo>
                <a:lnTo>
                  <a:pt x="759586" y="161165"/>
                </a:lnTo>
                <a:lnTo>
                  <a:pt x="714184" y="164261"/>
                </a:lnTo>
                <a:lnTo>
                  <a:pt x="668646" y="169811"/>
                </a:lnTo>
                <a:lnTo>
                  <a:pt x="623083" y="177811"/>
                </a:lnTo>
                <a:lnTo>
                  <a:pt x="577603" y="188255"/>
                </a:lnTo>
                <a:lnTo>
                  <a:pt x="532316" y="201140"/>
                </a:lnTo>
                <a:lnTo>
                  <a:pt x="487333" y="216460"/>
                </a:lnTo>
                <a:lnTo>
                  <a:pt x="442761" y="234212"/>
                </a:lnTo>
                <a:lnTo>
                  <a:pt x="398712" y="254390"/>
                </a:lnTo>
                <a:lnTo>
                  <a:pt x="355294" y="276991"/>
                </a:lnTo>
                <a:lnTo>
                  <a:pt x="312617" y="302009"/>
                </a:lnTo>
                <a:lnTo>
                  <a:pt x="270791" y="329440"/>
                </a:lnTo>
                <a:lnTo>
                  <a:pt x="229924" y="359280"/>
                </a:lnTo>
                <a:lnTo>
                  <a:pt x="190128" y="391523"/>
                </a:lnTo>
                <a:lnTo>
                  <a:pt x="151511" y="426166"/>
                </a:lnTo>
                <a:lnTo>
                  <a:pt x="0" y="265638"/>
                </a:lnTo>
                <a:lnTo>
                  <a:pt x="38617" y="230995"/>
                </a:lnTo>
                <a:lnTo>
                  <a:pt x="78415" y="198752"/>
                </a:lnTo>
                <a:lnTo>
                  <a:pt x="119283" y="168912"/>
                </a:lnTo>
                <a:lnTo>
                  <a:pt x="161113" y="141481"/>
                </a:lnTo>
                <a:lnTo>
                  <a:pt x="203793" y="116463"/>
                </a:lnTo>
                <a:lnTo>
                  <a:pt x="247214" y="93862"/>
                </a:lnTo>
                <a:lnTo>
                  <a:pt x="291268" y="73684"/>
                </a:lnTo>
                <a:lnTo>
                  <a:pt x="335844" y="55932"/>
                </a:lnTo>
                <a:lnTo>
                  <a:pt x="380832" y="40612"/>
                </a:lnTo>
                <a:lnTo>
                  <a:pt x="426123" y="27727"/>
                </a:lnTo>
                <a:lnTo>
                  <a:pt x="471607" y="17283"/>
                </a:lnTo>
                <a:lnTo>
                  <a:pt x="517175" y="9283"/>
                </a:lnTo>
                <a:lnTo>
                  <a:pt x="562717" y="3733"/>
                </a:lnTo>
                <a:lnTo>
                  <a:pt x="608123" y="637"/>
                </a:lnTo>
                <a:lnTo>
                  <a:pt x="653284" y="0"/>
                </a:lnTo>
                <a:lnTo>
                  <a:pt x="698089" y="1825"/>
                </a:lnTo>
                <a:lnTo>
                  <a:pt x="742430" y="6118"/>
                </a:lnTo>
                <a:lnTo>
                  <a:pt x="786196" y="12883"/>
                </a:lnTo>
                <a:lnTo>
                  <a:pt x="829279" y="22125"/>
                </a:lnTo>
                <a:lnTo>
                  <a:pt x="871568" y="33849"/>
                </a:lnTo>
                <a:lnTo>
                  <a:pt x="912953" y="48058"/>
                </a:lnTo>
                <a:lnTo>
                  <a:pt x="953325" y="64757"/>
                </a:lnTo>
                <a:lnTo>
                  <a:pt x="992575" y="83951"/>
                </a:lnTo>
                <a:lnTo>
                  <a:pt x="1030592" y="105645"/>
                </a:lnTo>
                <a:lnTo>
                  <a:pt x="1067268" y="129843"/>
                </a:lnTo>
                <a:lnTo>
                  <a:pt x="1102491" y="156549"/>
                </a:lnTo>
                <a:lnTo>
                  <a:pt x="1136154" y="185768"/>
                </a:lnTo>
                <a:lnTo>
                  <a:pt x="1168146" y="217505"/>
                </a:lnTo>
                <a:lnTo>
                  <a:pt x="1319657" y="378033"/>
                </a:lnTo>
                <a:lnTo>
                  <a:pt x="1349636" y="412055"/>
                </a:lnTo>
                <a:lnTo>
                  <a:pt x="1377023" y="447717"/>
                </a:lnTo>
                <a:lnTo>
                  <a:pt x="1401813" y="484903"/>
                </a:lnTo>
                <a:lnTo>
                  <a:pt x="1424003" y="523500"/>
                </a:lnTo>
                <a:lnTo>
                  <a:pt x="1443590" y="563393"/>
                </a:lnTo>
                <a:lnTo>
                  <a:pt x="1460571" y="604467"/>
                </a:lnTo>
                <a:lnTo>
                  <a:pt x="1474943" y="646608"/>
                </a:lnTo>
                <a:lnTo>
                  <a:pt x="1486702" y="689700"/>
                </a:lnTo>
                <a:lnTo>
                  <a:pt x="1495845" y="733629"/>
                </a:lnTo>
                <a:lnTo>
                  <a:pt x="1502368" y="778281"/>
                </a:lnTo>
                <a:lnTo>
                  <a:pt x="1506269" y="823540"/>
                </a:lnTo>
                <a:lnTo>
                  <a:pt x="1507545" y="869293"/>
                </a:lnTo>
                <a:lnTo>
                  <a:pt x="1506191" y="915423"/>
                </a:lnTo>
                <a:lnTo>
                  <a:pt x="1502205" y="961818"/>
                </a:lnTo>
                <a:lnTo>
                  <a:pt x="1495584" y="1008362"/>
                </a:lnTo>
                <a:lnTo>
                  <a:pt x="1486324" y="1054940"/>
                </a:lnTo>
                <a:lnTo>
                  <a:pt x="1474421" y="1101438"/>
                </a:lnTo>
                <a:lnTo>
                  <a:pt x="1459874" y="1147740"/>
                </a:lnTo>
                <a:lnTo>
                  <a:pt x="1442678" y="1193734"/>
                </a:lnTo>
                <a:lnTo>
                  <a:pt x="1422830" y="1239302"/>
                </a:lnTo>
                <a:lnTo>
                  <a:pt x="1400327" y="1284332"/>
                </a:lnTo>
                <a:lnTo>
                  <a:pt x="1375165" y="1328709"/>
                </a:lnTo>
                <a:lnTo>
                  <a:pt x="1347343" y="1372316"/>
                </a:lnTo>
                <a:lnTo>
                  <a:pt x="1423035" y="1452453"/>
                </a:lnTo>
                <a:lnTo>
                  <a:pt x="1127887" y="1461089"/>
                </a:lnTo>
                <a:lnTo>
                  <a:pt x="1120267" y="1131524"/>
                </a:lnTo>
                <a:lnTo>
                  <a:pt x="1195959" y="1211788"/>
                </a:lnTo>
                <a:lnTo>
                  <a:pt x="1224221" y="1167447"/>
                </a:lnTo>
                <a:lnTo>
                  <a:pt x="1249760" y="1122251"/>
                </a:lnTo>
                <a:lnTo>
                  <a:pt x="1272569" y="1076325"/>
                </a:lnTo>
                <a:lnTo>
                  <a:pt x="1292642" y="1029791"/>
                </a:lnTo>
                <a:lnTo>
                  <a:pt x="1309975" y="982776"/>
                </a:lnTo>
                <a:lnTo>
                  <a:pt x="1324561" y="935402"/>
                </a:lnTo>
                <a:lnTo>
                  <a:pt x="1336395" y="887794"/>
                </a:lnTo>
                <a:lnTo>
                  <a:pt x="1345471" y="840077"/>
                </a:lnTo>
                <a:lnTo>
                  <a:pt x="1351784" y="792374"/>
                </a:lnTo>
                <a:lnTo>
                  <a:pt x="1355328" y="744809"/>
                </a:lnTo>
                <a:lnTo>
                  <a:pt x="1356097" y="697508"/>
                </a:lnTo>
                <a:lnTo>
                  <a:pt x="1354086" y="650594"/>
                </a:lnTo>
                <a:lnTo>
                  <a:pt x="1349289" y="604191"/>
                </a:lnTo>
                <a:lnTo>
                  <a:pt x="1341700" y="558423"/>
                </a:lnTo>
                <a:lnTo>
                  <a:pt x="1331315" y="513415"/>
                </a:lnTo>
                <a:lnTo>
                  <a:pt x="1318126" y="469292"/>
                </a:lnTo>
                <a:lnTo>
                  <a:pt x="1302130" y="426176"/>
                </a:lnTo>
                <a:lnTo>
                  <a:pt x="1283319" y="384192"/>
                </a:lnTo>
                <a:lnTo>
                  <a:pt x="1261689" y="343466"/>
                </a:lnTo>
                <a:lnTo>
                  <a:pt x="1237234" y="304119"/>
                </a:lnTo>
              </a:path>
            </a:pathLst>
          </a:custGeom>
          <a:ln w="953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11643" y="4443984"/>
            <a:ext cx="796290" cy="924560"/>
          </a:xfrm>
          <a:custGeom>
            <a:avLst/>
            <a:gdLst/>
            <a:ahLst/>
            <a:cxnLst/>
            <a:rect l="l" t="t" r="r" b="b"/>
            <a:pathLst>
              <a:path w="796290" h="924560">
                <a:moveTo>
                  <a:pt x="200913" y="544449"/>
                </a:moveTo>
                <a:lnTo>
                  <a:pt x="0" y="749427"/>
                </a:lnTo>
                <a:lnTo>
                  <a:pt x="181228" y="924052"/>
                </a:lnTo>
                <a:lnTo>
                  <a:pt x="186054" y="829183"/>
                </a:lnTo>
                <a:lnTo>
                  <a:pt x="232170" y="817799"/>
                </a:lnTo>
                <a:lnTo>
                  <a:pt x="277027" y="803654"/>
                </a:lnTo>
                <a:lnTo>
                  <a:pt x="320551" y="786850"/>
                </a:lnTo>
                <a:lnTo>
                  <a:pt x="362667" y="767488"/>
                </a:lnTo>
                <a:lnTo>
                  <a:pt x="403301" y="745671"/>
                </a:lnTo>
                <a:lnTo>
                  <a:pt x="442378" y="721500"/>
                </a:lnTo>
                <a:lnTo>
                  <a:pt x="479824" y="695078"/>
                </a:lnTo>
                <a:lnTo>
                  <a:pt x="515563" y="666505"/>
                </a:lnTo>
                <a:lnTo>
                  <a:pt x="545714" y="639318"/>
                </a:lnTo>
                <a:lnTo>
                  <a:pt x="195960" y="639318"/>
                </a:lnTo>
                <a:lnTo>
                  <a:pt x="200913" y="544449"/>
                </a:lnTo>
                <a:close/>
              </a:path>
              <a:path w="796290" h="924560">
                <a:moveTo>
                  <a:pt x="794511" y="0"/>
                </a:moveTo>
                <a:lnTo>
                  <a:pt x="784424" y="49982"/>
                </a:lnTo>
                <a:lnTo>
                  <a:pt x="771392" y="98755"/>
                </a:lnTo>
                <a:lnTo>
                  <a:pt x="755515" y="146210"/>
                </a:lnTo>
                <a:lnTo>
                  <a:pt x="736894" y="192241"/>
                </a:lnTo>
                <a:lnTo>
                  <a:pt x="715628" y="236742"/>
                </a:lnTo>
                <a:lnTo>
                  <a:pt x="691816" y="279605"/>
                </a:lnTo>
                <a:lnTo>
                  <a:pt x="665558" y="320725"/>
                </a:lnTo>
                <a:lnTo>
                  <a:pt x="636954" y="359994"/>
                </a:lnTo>
                <a:lnTo>
                  <a:pt x="606103" y="397306"/>
                </a:lnTo>
                <a:lnTo>
                  <a:pt x="573106" y="432554"/>
                </a:lnTo>
                <a:lnTo>
                  <a:pt x="538061" y="465631"/>
                </a:lnTo>
                <a:lnTo>
                  <a:pt x="501069" y="496432"/>
                </a:lnTo>
                <a:lnTo>
                  <a:pt x="462229" y="524849"/>
                </a:lnTo>
                <a:lnTo>
                  <a:pt x="421640" y="550775"/>
                </a:lnTo>
                <a:lnTo>
                  <a:pt x="379403" y="574104"/>
                </a:lnTo>
                <a:lnTo>
                  <a:pt x="335617" y="594730"/>
                </a:lnTo>
                <a:lnTo>
                  <a:pt x="290381" y="612545"/>
                </a:lnTo>
                <a:lnTo>
                  <a:pt x="243796" y="627443"/>
                </a:lnTo>
                <a:lnTo>
                  <a:pt x="195960" y="639318"/>
                </a:lnTo>
                <a:lnTo>
                  <a:pt x="545714" y="639318"/>
                </a:lnTo>
                <a:lnTo>
                  <a:pt x="581625" y="603316"/>
                </a:lnTo>
                <a:lnTo>
                  <a:pt x="611799" y="568904"/>
                </a:lnTo>
                <a:lnTo>
                  <a:pt x="639968" y="532749"/>
                </a:lnTo>
                <a:lnTo>
                  <a:pt x="666059" y="494952"/>
                </a:lnTo>
                <a:lnTo>
                  <a:pt x="689996" y="455617"/>
                </a:lnTo>
                <a:lnTo>
                  <a:pt x="711704" y="414844"/>
                </a:lnTo>
                <a:lnTo>
                  <a:pt x="731110" y="372735"/>
                </a:lnTo>
                <a:lnTo>
                  <a:pt x="748139" y="329393"/>
                </a:lnTo>
                <a:lnTo>
                  <a:pt x="762716" y="284918"/>
                </a:lnTo>
                <a:lnTo>
                  <a:pt x="774766" y="239413"/>
                </a:lnTo>
                <a:lnTo>
                  <a:pt x="784216" y="192980"/>
                </a:lnTo>
                <a:lnTo>
                  <a:pt x="790989" y="145720"/>
                </a:lnTo>
                <a:lnTo>
                  <a:pt x="795013" y="97736"/>
                </a:lnTo>
                <a:lnTo>
                  <a:pt x="796212" y="49128"/>
                </a:lnTo>
                <a:lnTo>
                  <a:pt x="794511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8494" y="3521467"/>
            <a:ext cx="729615" cy="1017905"/>
          </a:xfrm>
          <a:custGeom>
            <a:avLst/>
            <a:gdLst/>
            <a:ahLst/>
            <a:cxnLst/>
            <a:rect l="l" t="t" r="r" b="b"/>
            <a:pathLst>
              <a:path w="729615" h="1017904">
                <a:moveTo>
                  <a:pt x="9905" y="0"/>
                </a:moveTo>
                <a:lnTo>
                  <a:pt x="0" y="189738"/>
                </a:lnTo>
                <a:lnTo>
                  <a:pt x="46166" y="193585"/>
                </a:lnTo>
                <a:lnTo>
                  <a:pt x="91453" y="200217"/>
                </a:lnTo>
                <a:lnTo>
                  <a:pt x="135787" y="209546"/>
                </a:lnTo>
                <a:lnTo>
                  <a:pt x="179091" y="221485"/>
                </a:lnTo>
                <a:lnTo>
                  <a:pt x="221290" y="235949"/>
                </a:lnTo>
                <a:lnTo>
                  <a:pt x="262310" y="252851"/>
                </a:lnTo>
                <a:lnTo>
                  <a:pt x="302076" y="272103"/>
                </a:lnTo>
                <a:lnTo>
                  <a:pt x="340512" y="293621"/>
                </a:lnTo>
                <a:lnTo>
                  <a:pt x="377542" y="317316"/>
                </a:lnTo>
                <a:lnTo>
                  <a:pt x="413093" y="343103"/>
                </a:lnTo>
                <a:lnTo>
                  <a:pt x="447088" y="370895"/>
                </a:lnTo>
                <a:lnTo>
                  <a:pt x="479453" y="400606"/>
                </a:lnTo>
                <a:lnTo>
                  <a:pt x="510113" y="432148"/>
                </a:lnTo>
                <a:lnTo>
                  <a:pt x="538991" y="465436"/>
                </a:lnTo>
                <a:lnTo>
                  <a:pt x="566014" y="500383"/>
                </a:lnTo>
                <a:lnTo>
                  <a:pt x="591106" y="536903"/>
                </a:lnTo>
                <a:lnTo>
                  <a:pt x="614192" y="574908"/>
                </a:lnTo>
                <a:lnTo>
                  <a:pt x="635197" y="614313"/>
                </a:lnTo>
                <a:lnTo>
                  <a:pt x="654045" y="655030"/>
                </a:lnTo>
                <a:lnTo>
                  <a:pt x="670662" y="696974"/>
                </a:lnTo>
                <a:lnTo>
                  <a:pt x="684972" y="740058"/>
                </a:lnTo>
                <a:lnTo>
                  <a:pt x="696900" y="784195"/>
                </a:lnTo>
                <a:lnTo>
                  <a:pt x="706372" y="829298"/>
                </a:lnTo>
                <a:lnTo>
                  <a:pt x="713311" y="875282"/>
                </a:lnTo>
                <a:lnTo>
                  <a:pt x="717643" y="922060"/>
                </a:lnTo>
                <a:lnTo>
                  <a:pt x="719292" y="969545"/>
                </a:lnTo>
                <a:lnTo>
                  <a:pt x="718185" y="1017651"/>
                </a:lnTo>
                <a:lnTo>
                  <a:pt x="728091" y="827913"/>
                </a:lnTo>
                <a:lnTo>
                  <a:pt x="729198" y="779806"/>
                </a:lnTo>
                <a:lnTo>
                  <a:pt x="727549" y="732320"/>
                </a:lnTo>
                <a:lnTo>
                  <a:pt x="723217" y="685540"/>
                </a:lnTo>
                <a:lnTo>
                  <a:pt x="716278" y="639553"/>
                </a:lnTo>
                <a:lnTo>
                  <a:pt x="706806" y="594446"/>
                </a:lnTo>
                <a:lnTo>
                  <a:pt x="694878" y="550305"/>
                </a:lnTo>
                <a:lnTo>
                  <a:pt x="680568" y="507217"/>
                </a:lnTo>
                <a:lnTo>
                  <a:pt x="663951" y="465269"/>
                </a:lnTo>
                <a:lnTo>
                  <a:pt x="645103" y="424546"/>
                </a:lnTo>
                <a:lnTo>
                  <a:pt x="624098" y="385137"/>
                </a:lnTo>
                <a:lnTo>
                  <a:pt x="601012" y="347127"/>
                </a:lnTo>
                <a:lnTo>
                  <a:pt x="575920" y="310603"/>
                </a:lnTo>
                <a:lnTo>
                  <a:pt x="548897" y="275652"/>
                </a:lnTo>
                <a:lnTo>
                  <a:pt x="520019" y="242361"/>
                </a:lnTo>
                <a:lnTo>
                  <a:pt x="489359" y="210815"/>
                </a:lnTo>
                <a:lnTo>
                  <a:pt x="456994" y="181103"/>
                </a:lnTo>
                <a:lnTo>
                  <a:pt x="422999" y="153309"/>
                </a:lnTo>
                <a:lnTo>
                  <a:pt x="387448" y="127522"/>
                </a:lnTo>
                <a:lnTo>
                  <a:pt x="350418" y="103827"/>
                </a:lnTo>
                <a:lnTo>
                  <a:pt x="311982" y="82311"/>
                </a:lnTo>
                <a:lnTo>
                  <a:pt x="272216" y="63062"/>
                </a:lnTo>
                <a:lnTo>
                  <a:pt x="231196" y="46164"/>
                </a:lnTo>
                <a:lnTo>
                  <a:pt x="188997" y="31706"/>
                </a:lnTo>
                <a:lnTo>
                  <a:pt x="145693" y="19774"/>
                </a:lnTo>
                <a:lnTo>
                  <a:pt x="101359" y="10455"/>
                </a:lnTo>
                <a:lnTo>
                  <a:pt x="56072" y="3834"/>
                </a:lnTo>
                <a:lnTo>
                  <a:pt x="9905" y="0"/>
                </a:lnTo>
                <a:close/>
              </a:path>
            </a:pathLst>
          </a:custGeom>
          <a:solidFill>
            <a:srgbClr val="CD0052"/>
          </a:solidFill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11643" y="3521455"/>
            <a:ext cx="806450" cy="1846580"/>
          </a:xfrm>
          <a:custGeom>
            <a:avLst/>
            <a:gdLst/>
            <a:ahLst/>
            <a:cxnLst/>
            <a:rect l="l" t="t" r="r" b="b"/>
            <a:pathLst>
              <a:path w="806450" h="1846579">
                <a:moveTo>
                  <a:pt x="795020" y="1017651"/>
                </a:moveTo>
                <a:lnTo>
                  <a:pt x="796127" y="969545"/>
                </a:lnTo>
                <a:lnTo>
                  <a:pt x="794478" y="922060"/>
                </a:lnTo>
                <a:lnTo>
                  <a:pt x="790146" y="875282"/>
                </a:lnTo>
                <a:lnTo>
                  <a:pt x="783207" y="829298"/>
                </a:lnTo>
                <a:lnTo>
                  <a:pt x="773735" y="784195"/>
                </a:lnTo>
                <a:lnTo>
                  <a:pt x="761807" y="740058"/>
                </a:lnTo>
                <a:lnTo>
                  <a:pt x="747497" y="696974"/>
                </a:lnTo>
                <a:lnTo>
                  <a:pt x="730880" y="655030"/>
                </a:lnTo>
                <a:lnTo>
                  <a:pt x="712032" y="614313"/>
                </a:lnTo>
                <a:lnTo>
                  <a:pt x="691027" y="574908"/>
                </a:lnTo>
                <a:lnTo>
                  <a:pt x="667941" y="536903"/>
                </a:lnTo>
                <a:lnTo>
                  <a:pt x="642849" y="500383"/>
                </a:lnTo>
                <a:lnTo>
                  <a:pt x="615826" y="465436"/>
                </a:lnTo>
                <a:lnTo>
                  <a:pt x="586948" y="432148"/>
                </a:lnTo>
                <a:lnTo>
                  <a:pt x="556288" y="400606"/>
                </a:lnTo>
                <a:lnTo>
                  <a:pt x="523923" y="370895"/>
                </a:lnTo>
                <a:lnTo>
                  <a:pt x="489928" y="343103"/>
                </a:lnTo>
                <a:lnTo>
                  <a:pt x="454377" y="317316"/>
                </a:lnTo>
                <a:lnTo>
                  <a:pt x="417347" y="293621"/>
                </a:lnTo>
                <a:lnTo>
                  <a:pt x="378911" y="272103"/>
                </a:lnTo>
                <a:lnTo>
                  <a:pt x="339145" y="252851"/>
                </a:lnTo>
                <a:lnTo>
                  <a:pt x="298125" y="235949"/>
                </a:lnTo>
                <a:lnTo>
                  <a:pt x="255926" y="221485"/>
                </a:lnTo>
                <a:lnTo>
                  <a:pt x="212622" y="209546"/>
                </a:lnTo>
                <a:lnTo>
                  <a:pt x="168288" y="200217"/>
                </a:lnTo>
                <a:lnTo>
                  <a:pt x="123001" y="193585"/>
                </a:lnTo>
                <a:lnTo>
                  <a:pt x="76834" y="189738"/>
                </a:lnTo>
                <a:lnTo>
                  <a:pt x="86740" y="0"/>
                </a:lnTo>
                <a:lnTo>
                  <a:pt x="132907" y="3834"/>
                </a:lnTo>
                <a:lnTo>
                  <a:pt x="178194" y="10455"/>
                </a:lnTo>
                <a:lnTo>
                  <a:pt x="222528" y="19774"/>
                </a:lnTo>
                <a:lnTo>
                  <a:pt x="265832" y="31706"/>
                </a:lnTo>
                <a:lnTo>
                  <a:pt x="308031" y="46164"/>
                </a:lnTo>
                <a:lnTo>
                  <a:pt x="349051" y="63062"/>
                </a:lnTo>
                <a:lnTo>
                  <a:pt x="388817" y="82311"/>
                </a:lnTo>
                <a:lnTo>
                  <a:pt x="427253" y="103827"/>
                </a:lnTo>
                <a:lnTo>
                  <a:pt x="464283" y="127522"/>
                </a:lnTo>
                <a:lnTo>
                  <a:pt x="499834" y="153309"/>
                </a:lnTo>
                <a:lnTo>
                  <a:pt x="533829" y="181103"/>
                </a:lnTo>
                <a:lnTo>
                  <a:pt x="566194" y="210815"/>
                </a:lnTo>
                <a:lnTo>
                  <a:pt x="596854" y="242361"/>
                </a:lnTo>
                <a:lnTo>
                  <a:pt x="625732" y="275652"/>
                </a:lnTo>
                <a:lnTo>
                  <a:pt x="652755" y="310603"/>
                </a:lnTo>
                <a:lnTo>
                  <a:pt x="677847" y="347127"/>
                </a:lnTo>
                <a:lnTo>
                  <a:pt x="700933" y="385137"/>
                </a:lnTo>
                <a:lnTo>
                  <a:pt x="721938" y="424546"/>
                </a:lnTo>
                <a:lnTo>
                  <a:pt x="740786" y="465269"/>
                </a:lnTo>
                <a:lnTo>
                  <a:pt x="757403" y="507217"/>
                </a:lnTo>
                <a:lnTo>
                  <a:pt x="771713" y="550305"/>
                </a:lnTo>
                <a:lnTo>
                  <a:pt x="783641" y="594446"/>
                </a:lnTo>
                <a:lnTo>
                  <a:pt x="793113" y="639553"/>
                </a:lnTo>
                <a:lnTo>
                  <a:pt x="800052" y="685540"/>
                </a:lnTo>
                <a:lnTo>
                  <a:pt x="804384" y="732320"/>
                </a:lnTo>
                <a:lnTo>
                  <a:pt x="806033" y="779806"/>
                </a:lnTo>
                <a:lnTo>
                  <a:pt x="804926" y="827913"/>
                </a:lnTo>
                <a:lnTo>
                  <a:pt x="795020" y="1017651"/>
                </a:lnTo>
                <a:lnTo>
                  <a:pt x="791050" y="1066321"/>
                </a:lnTo>
                <a:lnTo>
                  <a:pt x="784288" y="1114179"/>
                </a:lnTo>
                <a:lnTo>
                  <a:pt x="774814" y="1161127"/>
                </a:lnTo>
                <a:lnTo>
                  <a:pt x="762706" y="1207069"/>
                </a:lnTo>
                <a:lnTo>
                  <a:pt x="748046" y="1251907"/>
                </a:lnTo>
                <a:lnTo>
                  <a:pt x="730914" y="1295546"/>
                </a:lnTo>
                <a:lnTo>
                  <a:pt x="711391" y="1337889"/>
                </a:lnTo>
                <a:lnTo>
                  <a:pt x="689555" y="1378838"/>
                </a:lnTo>
                <a:lnTo>
                  <a:pt x="665488" y="1418298"/>
                </a:lnTo>
                <a:lnTo>
                  <a:pt x="639270" y="1456171"/>
                </a:lnTo>
                <a:lnTo>
                  <a:pt x="610981" y="1492361"/>
                </a:lnTo>
                <a:lnTo>
                  <a:pt x="580701" y="1526771"/>
                </a:lnTo>
                <a:lnTo>
                  <a:pt x="548510" y="1559304"/>
                </a:lnTo>
                <a:lnTo>
                  <a:pt x="514489" y="1589865"/>
                </a:lnTo>
                <a:lnTo>
                  <a:pt x="478718" y="1618355"/>
                </a:lnTo>
                <a:lnTo>
                  <a:pt x="441277" y="1644679"/>
                </a:lnTo>
                <a:lnTo>
                  <a:pt x="402246" y="1668740"/>
                </a:lnTo>
                <a:lnTo>
                  <a:pt x="361706" y="1690440"/>
                </a:lnTo>
                <a:lnTo>
                  <a:pt x="319736" y="1709685"/>
                </a:lnTo>
                <a:lnTo>
                  <a:pt x="276418" y="1726375"/>
                </a:lnTo>
                <a:lnTo>
                  <a:pt x="231830" y="1740416"/>
                </a:lnTo>
                <a:lnTo>
                  <a:pt x="186054" y="1751711"/>
                </a:lnTo>
                <a:lnTo>
                  <a:pt x="181228" y="1846580"/>
                </a:lnTo>
                <a:lnTo>
                  <a:pt x="0" y="1671955"/>
                </a:lnTo>
                <a:lnTo>
                  <a:pt x="200913" y="1466977"/>
                </a:lnTo>
                <a:lnTo>
                  <a:pt x="195960" y="1561846"/>
                </a:lnTo>
                <a:lnTo>
                  <a:pt x="243796" y="1549971"/>
                </a:lnTo>
                <a:lnTo>
                  <a:pt x="290381" y="1535073"/>
                </a:lnTo>
                <a:lnTo>
                  <a:pt x="335617" y="1517258"/>
                </a:lnTo>
                <a:lnTo>
                  <a:pt x="379403" y="1496632"/>
                </a:lnTo>
                <a:lnTo>
                  <a:pt x="421640" y="1473303"/>
                </a:lnTo>
                <a:lnTo>
                  <a:pt x="462229" y="1447377"/>
                </a:lnTo>
                <a:lnTo>
                  <a:pt x="501069" y="1418960"/>
                </a:lnTo>
                <a:lnTo>
                  <a:pt x="538061" y="1388159"/>
                </a:lnTo>
                <a:lnTo>
                  <a:pt x="573106" y="1355082"/>
                </a:lnTo>
                <a:lnTo>
                  <a:pt x="606103" y="1319834"/>
                </a:lnTo>
                <a:lnTo>
                  <a:pt x="636954" y="1282522"/>
                </a:lnTo>
                <a:lnTo>
                  <a:pt x="665558" y="1243253"/>
                </a:lnTo>
                <a:lnTo>
                  <a:pt x="691816" y="1202133"/>
                </a:lnTo>
                <a:lnTo>
                  <a:pt x="715628" y="1159270"/>
                </a:lnTo>
                <a:lnTo>
                  <a:pt x="736894" y="1114769"/>
                </a:lnTo>
                <a:lnTo>
                  <a:pt x="755515" y="1068738"/>
                </a:lnTo>
                <a:lnTo>
                  <a:pt x="771392" y="1021283"/>
                </a:lnTo>
                <a:lnTo>
                  <a:pt x="784424" y="972510"/>
                </a:lnTo>
                <a:lnTo>
                  <a:pt x="794511" y="922528"/>
                </a:lnTo>
              </a:path>
            </a:pathLst>
          </a:custGeom>
          <a:ln w="953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defTabSz="914400"/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28855" y="1612929"/>
            <a:ext cx="4887043" cy="1500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900"/>
              </a:lnSpc>
            </a:pPr>
            <a:r>
              <a:rPr lang="en-CA" sz="3229" dirty="0" smtClean="0">
                <a:solidFill>
                  <a:srgbClr val="000000"/>
                </a:solidFill>
                <a:cs typeface="Calibri"/>
              </a:rPr>
              <a:t>“Drug resistance follows the </a:t>
            </a:r>
          </a:p>
          <a:p>
            <a:pPr defTabSz="914400">
              <a:lnSpc>
                <a:spcPts val="3900"/>
              </a:lnSpc>
            </a:pPr>
            <a:r>
              <a:rPr lang="en-CA" sz="3229" dirty="0" smtClean="0">
                <a:solidFill>
                  <a:srgbClr val="000000"/>
                </a:solidFill>
                <a:cs typeface="Calibri"/>
              </a:rPr>
              <a:t>  Drug</a:t>
            </a:r>
            <a:r>
              <a:rPr lang="en-CA" sz="322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3229" dirty="0" smtClean="0">
                <a:solidFill>
                  <a:srgbClr val="000000"/>
                </a:solidFill>
                <a:cs typeface="Calibri"/>
              </a:rPr>
              <a:t>like a faithful shadow.”</a:t>
            </a:r>
          </a:p>
          <a:p>
            <a:pPr defTabSz="914400">
              <a:lnSpc>
                <a:spcPts val="3900"/>
              </a:lnSpc>
            </a:pPr>
            <a:endParaRPr lang="en-CA" sz="322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2882900"/>
            <a:ext cx="4073936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3680"/>
              </a:lnSpc>
            </a:pPr>
            <a:r>
              <a:rPr lang="en-CA" sz="3229" dirty="0" smtClean="0">
                <a:solidFill>
                  <a:srgbClr val="000000"/>
                </a:solidFill>
                <a:cs typeface="Calibri"/>
              </a:rPr>
              <a:t>- Paul Ehrlich 1854-1915</a:t>
            </a:r>
          </a:p>
          <a:p>
            <a:pPr defTabSz="914400">
              <a:lnSpc>
                <a:spcPts val="3680"/>
              </a:lnSpc>
            </a:pPr>
            <a:endParaRPr lang="en-CA" sz="322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019183" y="304824"/>
            <a:ext cx="7081169" cy="1410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520"/>
              </a:lnSpc>
            </a:pPr>
            <a:r>
              <a:rPr lang="en-CA" sz="3600" dirty="0" smtClean="0">
                <a:solidFill>
                  <a:srgbClr val="F4F4F4"/>
                </a:solidFill>
                <a:latin typeface="Times New Roman"/>
                <a:cs typeface="Times New Roman"/>
              </a:rPr>
              <a:t>No Antimicrobials - What Would That</a:t>
            </a:r>
          </a:p>
          <a:p>
            <a:pPr defTabSz="914400">
              <a:lnSpc>
                <a:spcPts val="5520"/>
              </a:lnSpc>
            </a:pPr>
            <a:endParaRPr lang="en-CA" sz="48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52886" y="1041426"/>
            <a:ext cx="1256754" cy="1410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520"/>
              </a:lnSpc>
            </a:pPr>
            <a:r>
              <a:rPr lang="en-CA" sz="3600" dirty="0" smtClean="0">
                <a:solidFill>
                  <a:srgbClr val="F4F4F4"/>
                </a:solidFill>
                <a:latin typeface="Times New Roman"/>
                <a:cs typeface="Times New Roman"/>
              </a:rPr>
              <a:t>Mean?</a:t>
            </a:r>
          </a:p>
          <a:p>
            <a:pPr defTabSz="914400">
              <a:lnSpc>
                <a:spcPts val="5520"/>
              </a:lnSpc>
            </a:pPr>
            <a:endParaRPr lang="en-CA" sz="480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90586" y="1968499"/>
            <a:ext cx="8301953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2900"/>
              </a:lnSpc>
              <a:tabLst>
                <a:tab pos="342900" algn="l"/>
              </a:tabLst>
            </a:pPr>
            <a:r>
              <a:rPr lang="en-CA" sz="2402" smtClean="0">
                <a:solidFill>
                  <a:srgbClr val="6E6E74"/>
                </a:solidFill>
                <a:latin typeface="Arial Unicode MS"/>
                <a:cs typeface="Arial Unicode MS"/>
              </a:rPr>
              <a:t></a:t>
            </a:r>
            <a:r>
              <a:rPr lang="en-CA" sz="2402" smtClean="0">
                <a:solidFill>
                  <a:srgbClr val="6C6C6C"/>
                </a:solidFill>
                <a:latin typeface="Arial"/>
                <a:cs typeface="Arial"/>
              </a:rPr>
              <a:t> “If antibiotics stopped working, we would find a substantial</a:t>
            </a:r>
            <a:r>
              <a:rPr lang="en-CA" sz="24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2" smtClean="0">
                <a:solidFill>
                  <a:srgbClr val="000000"/>
                </a:solidFill>
                <a:latin typeface="Times New Roman"/>
              </a:rPr>
            </a:br>
            <a:r>
              <a:rPr lang="en-CA" sz="2402" smtClean="0">
                <a:solidFill>
                  <a:srgbClr val="6C6C6C"/>
                </a:solidFill>
                <a:latin typeface="Arial"/>
                <a:cs typeface="Arial"/>
              </a:rPr>
              <a:t>	increase in deaths due to infections”</a:t>
            </a:r>
          </a:p>
          <a:p>
            <a:pPr defTabSz="914400">
              <a:lnSpc>
                <a:spcPts val="290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90587" y="3263900"/>
            <a:ext cx="8299901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2800"/>
              </a:lnSpc>
              <a:tabLst>
                <a:tab pos="342900" algn="l"/>
              </a:tabLst>
            </a:pPr>
            <a:r>
              <a:rPr lang="en-CA" sz="2402" smtClean="0">
                <a:solidFill>
                  <a:srgbClr val="6E6E74"/>
                </a:solidFill>
                <a:latin typeface="Arial Unicode MS"/>
                <a:cs typeface="Arial Unicode MS"/>
              </a:rPr>
              <a:t></a:t>
            </a:r>
            <a:r>
              <a:rPr lang="en-CA" sz="2402" smtClean="0">
                <a:solidFill>
                  <a:srgbClr val="6C6C6C"/>
                </a:solidFill>
                <a:latin typeface="Arial"/>
                <a:cs typeface="Arial"/>
              </a:rPr>
              <a:t> “In a world with few effective antibiotics, modern medical</a:t>
            </a:r>
            <a:r>
              <a:rPr lang="en-CA" sz="24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4" smtClean="0">
                <a:solidFill>
                  <a:srgbClr val="000000"/>
                </a:solidFill>
                <a:latin typeface="Times New Roman"/>
              </a:rPr>
            </a:br>
            <a:r>
              <a:rPr lang="en-CA" sz="2404" smtClean="0">
                <a:solidFill>
                  <a:srgbClr val="6C6C6C"/>
                </a:solidFill>
                <a:latin typeface="Arial"/>
                <a:cs typeface="Arial"/>
              </a:rPr>
              <a:t>	advances such as surgery, transplants, and chemotherapy</a:t>
            </a:r>
          </a:p>
          <a:p>
            <a:pPr defTabSz="914400">
              <a:lnSpc>
                <a:spcPts val="2800"/>
              </a:lnSpc>
            </a:pPr>
            <a:endParaRPr lang="en-CA" sz="24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7762" y="4000515"/>
            <a:ext cx="727442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2760"/>
              </a:lnSpc>
            </a:pPr>
            <a:r>
              <a:rPr lang="en-CA" sz="2402" smtClean="0">
                <a:solidFill>
                  <a:srgbClr val="6C6C6C"/>
                </a:solidFill>
                <a:latin typeface="Arial"/>
                <a:cs typeface="Arial"/>
              </a:rPr>
              <a:t>may no longer be viable due to the threat of infection”</a:t>
            </a:r>
          </a:p>
          <a:p>
            <a:pPr defTabSz="914400"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7761" y="4368829"/>
            <a:ext cx="735201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2760"/>
              </a:lnSpc>
            </a:pPr>
            <a:r>
              <a:rPr lang="en-CA" sz="2404" smtClean="0">
                <a:solidFill>
                  <a:srgbClr val="000000"/>
                </a:solidFill>
                <a:latin typeface="Arial"/>
                <a:cs typeface="Arial"/>
              </a:rPr>
              <a:t>~ National Strategy for Combating Antibiotic-Resistant</a:t>
            </a:r>
          </a:p>
          <a:p>
            <a:pPr defTabSz="914400">
              <a:lnSpc>
                <a:spcPts val="2760"/>
              </a:lnSpc>
            </a:pPr>
            <a:endParaRPr lang="en-CA" sz="24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7762" y="4737129"/>
            <a:ext cx="282449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2760"/>
              </a:lnSpc>
            </a:pPr>
            <a:r>
              <a:rPr lang="en-CA" sz="2402" smtClean="0">
                <a:solidFill>
                  <a:srgbClr val="000000"/>
                </a:solidFill>
                <a:latin typeface="Arial"/>
                <a:cs typeface="Arial"/>
              </a:rPr>
              <a:t>Bacteria (Sep  2014)</a:t>
            </a:r>
          </a:p>
          <a:p>
            <a:pPr defTabSz="914400"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6514817" cy="683869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7038" y="6725279"/>
            <a:ext cx="200124" cy="1134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0014" y="6738759"/>
            <a:ext cx="234096" cy="9993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8377" y="6752462"/>
            <a:ext cx="214625" cy="8624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6940" y="6725281"/>
            <a:ext cx="165288" cy="1013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53869" y="6565841"/>
            <a:ext cx="366401" cy="27285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55553" y="6568643"/>
            <a:ext cx="168011" cy="27004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83182" y="6737697"/>
            <a:ext cx="440497" cy="100995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08410" y="6737159"/>
            <a:ext cx="412029" cy="101532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21509" y="6698319"/>
            <a:ext cx="393308" cy="140372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54345" y="6462321"/>
            <a:ext cx="360472" cy="110635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35219" y="6478766"/>
            <a:ext cx="379598" cy="93825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6050" y="6624081"/>
            <a:ext cx="408771" cy="133255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34561" y="6492705"/>
            <a:ext cx="380256" cy="199259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24953" y="6575095"/>
            <a:ext cx="389864" cy="166372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14336" y="6664005"/>
            <a:ext cx="381586" cy="87345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05492" y="6701400"/>
            <a:ext cx="369474" cy="60733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61517" y="6462320"/>
            <a:ext cx="297624" cy="53488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6544" y="6605653"/>
            <a:ext cx="324682" cy="125747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65047" y="6417771"/>
            <a:ext cx="395100" cy="268356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95674" y="6458950"/>
            <a:ext cx="412212" cy="250183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32206" y="6471028"/>
            <a:ext cx="8610" cy="348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32208" y="6386820"/>
            <a:ext cx="96276" cy="194421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34580" y="6287625"/>
            <a:ext cx="412202" cy="250184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40962" y="6293385"/>
            <a:ext cx="406919" cy="273739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45453" y="6304073"/>
            <a:ext cx="421539" cy="234081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57363" y="6449367"/>
            <a:ext cx="438821" cy="133256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59280" y="6318013"/>
            <a:ext cx="408384" cy="199259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70332" y="6400399"/>
            <a:ext cx="406940" cy="166372"/>
          </a:xfrm>
          <a:prstGeom prst="rect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06302" y="6489312"/>
            <a:ext cx="381587" cy="87345"/>
          </a:xfrm>
          <a:prstGeom prst="rect">
            <a:avLst/>
          </a:prstGeom>
          <a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27246" y="6526718"/>
            <a:ext cx="369474" cy="60735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43071" y="6287645"/>
            <a:ext cx="297624" cy="53489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60984" y="6430957"/>
            <a:ext cx="324696" cy="125747"/>
          </a:xfrm>
          <a:prstGeom prst="rect">
            <a:avLst/>
          </a:prstGeom>
          <a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42074" y="6243093"/>
            <a:ext cx="395100" cy="268359"/>
          </a:xfrm>
          <a:prstGeom prst="rect">
            <a:avLst/>
          </a:prstGeom>
          <a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694334" y="6128863"/>
            <a:ext cx="412202" cy="405575"/>
          </a:xfrm>
          <a:prstGeom prst="rect">
            <a:avLst/>
          </a:prstGeom>
          <a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32340" y="6110525"/>
            <a:ext cx="457664" cy="161539"/>
          </a:xfrm>
          <a:prstGeom prst="rect">
            <a:avLst/>
          </a:prstGeom>
          <a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35191" y="6115649"/>
            <a:ext cx="453498" cy="200227"/>
          </a:xfrm>
          <a:prstGeom prst="rect">
            <a:avLst/>
          </a:prstGeom>
          <a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42092" y="6118834"/>
            <a:ext cx="445657" cy="160567"/>
          </a:xfrm>
          <a:prstGeom prst="rect">
            <a:avLst/>
          </a:prstGeom>
          <a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35797" y="6254881"/>
            <a:ext cx="425860" cy="143067"/>
          </a:xfrm>
          <a:prstGeom prst="rect">
            <a:avLst/>
          </a:prstGeom>
          <a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58870" y="6135561"/>
            <a:ext cx="422378" cy="146059"/>
          </a:xfrm>
          <a:prstGeom prst="rect">
            <a:avLst/>
          </a:prstGeom>
          <a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58741" y="6219341"/>
            <a:ext cx="411651" cy="108335"/>
          </a:xfrm>
          <a:prstGeom prst="rect">
            <a:avLst/>
          </a:prstGeom>
          <a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69260" y="6302818"/>
            <a:ext cx="382151" cy="75351"/>
          </a:xfrm>
          <a:prstGeom prst="rect">
            <a:avLst/>
          </a:prstGeom>
          <a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81803" y="6320421"/>
            <a:ext cx="365308" cy="83603"/>
          </a:xfrm>
          <a:prstGeom prst="rect">
            <a:avLst/>
          </a:prstGeom>
          <a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887662" y="6111640"/>
            <a:ext cx="299830" cy="42328"/>
          </a:xfrm>
          <a:prstGeom prst="rect">
            <a:avLst/>
          </a:prstGeom>
          <a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28914" y="6270777"/>
            <a:ext cx="335558" cy="90537"/>
          </a:xfrm>
          <a:prstGeom prst="rect">
            <a:avLst/>
          </a:prstGeom>
          <a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150798" y="6156010"/>
            <a:ext cx="364018" cy="224303"/>
          </a:xfrm>
          <a:prstGeom prst="rect">
            <a:avLst/>
          </a:prstGeom>
          <a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146313" y="6391208"/>
            <a:ext cx="368507" cy="56373"/>
          </a:xfrm>
          <a:prstGeom prst="rect">
            <a:avLst/>
          </a:prstGeom>
          <a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090633" y="5863435"/>
            <a:ext cx="26826" cy="26232"/>
          </a:xfrm>
          <a:prstGeom prst="rect">
            <a:avLst/>
          </a:prstGeom>
          <a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065927" y="5836263"/>
            <a:ext cx="144505" cy="161255"/>
          </a:xfrm>
          <a:prstGeom prst="rect">
            <a:avLst/>
          </a:prstGeom>
          <a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073906" y="5836262"/>
            <a:ext cx="440937" cy="240727"/>
          </a:xfrm>
          <a:prstGeom prst="rect">
            <a:avLst/>
          </a:prstGeom>
          <a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087686" y="5847437"/>
            <a:ext cx="419037" cy="295019"/>
          </a:xfrm>
          <a:prstGeom prst="rect">
            <a:avLst/>
          </a:prstGeom>
          <a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68528" y="5911214"/>
            <a:ext cx="324012" cy="327831"/>
          </a:xfrm>
          <a:prstGeom prst="rect">
            <a:avLst/>
          </a:prstGeom>
          <a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116466" y="5860343"/>
            <a:ext cx="376786" cy="284380"/>
          </a:xfrm>
          <a:prstGeom prst="rect">
            <a:avLst/>
          </a:prstGeom>
          <a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084535" y="5901950"/>
            <a:ext cx="346182" cy="270839"/>
          </a:xfrm>
          <a:prstGeom prst="rect">
            <a:avLst/>
          </a:prstGeom>
          <a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078203" y="5969189"/>
            <a:ext cx="279759" cy="253427"/>
          </a:xfrm>
          <a:prstGeom prst="rect">
            <a:avLst/>
          </a:prstGeom>
          <a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071924" y="5994888"/>
            <a:ext cx="258469" cy="247545"/>
          </a:xfrm>
          <a:prstGeom prst="rect">
            <a:avLst/>
          </a:prstGeom>
          <a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119432" y="5983119"/>
            <a:ext cx="286450" cy="198292"/>
          </a:xfrm>
          <a:prstGeom prst="rect">
            <a:avLst/>
          </a:prstGeom>
          <a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299281" y="5871167"/>
            <a:ext cx="52391" cy="44572"/>
          </a:xfrm>
          <a:prstGeom prst="rect">
            <a:avLst/>
          </a:prstGeom>
          <a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291776" y="6109154"/>
            <a:ext cx="28319" cy="38679"/>
          </a:xfrm>
          <a:prstGeom prst="rect">
            <a:avLst/>
          </a:prstGeom>
          <a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374134" y="5935487"/>
            <a:ext cx="140707" cy="122308"/>
          </a:xfrm>
          <a:prstGeom prst="rect">
            <a:avLst/>
          </a:prstGeom>
          <a:blipFill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325658" y="6123985"/>
            <a:ext cx="66458" cy="83979"/>
          </a:xfrm>
          <a:prstGeom prst="rect">
            <a:avLst/>
          </a:prstGeom>
          <a:blipFill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343817" y="6068569"/>
            <a:ext cx="171002" cy="175111"/>
          </a:xfrm>
          <a:prstGeom prst="rect">
            <a:avLst/>
          </a:prstGeom>
          <a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398821" y="6077687"/>
            <a:ext cx="107123" cy="103972"/>
          </a:xfrm>
          <a:prstGeom prst="rect">
            <a:avLst/>
          </a:prstGeom>
          <a:blipFill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326547" y="6234353"/>
            <a:ext cx="188270" cy="173939"/>
          </a:xfrm>
          <a:prstGeom prst="rect">
            <a:avLst/>
          </a:prstGeom>
          <a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818926" y="6814761"/>
            <a:ext cx="223703" cy="23931"/>
          </a:xfrm>
          <a:prstGeom prst="rect">
            <a:avLst/>
          </a:prstGeom>
          <a:blipFill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71932" y="5885845"/>
            <a:ext cx="967405" cy="298319"/>
          </a:xfrm>
          <a:prstGeom prst="rect">
            <a:avLst/>
          </a:prstGeom>
          <a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5632" y="6181383"/>
            <a:ext cx="752542" cy="528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defTabSz="914400">
              <a:lnSpc>
                <a:spcPct val="103600"/>
              </a:lnSpc>
            </a:pPr>
            <a:r>
              <a:rPr sz="550" b="1" dirty="0">
                <a:solidFill>
                  <a:srgbClr val="1C1616"/>
                </a:solidFill>
                <a:latin typeface="Arial Narrow"/>
                <a:cs typeface="Arial Narrow"/>
              </a:rPr>
              <a:t>World Health House  Indraprastha Estate,  Mahatma Gandhi Marg,  New </a:t>
            </a:r>
            <a:r>
              <a:rPr sz="550" b="1" spc="-5" dirty="0">
                <a:solidFill>
                  <a:srgbClr val="1C1616"/>
                </a:solidFill>
                <a:latin typeface="Arial Narrow"/>
                <a:cs typeface="Arial Narrow"/>
              </a:rPr>
              <a:t>Delhi-110002, </a:t>
            </a:r>
            <a:r>
              <a:rPr sz="550" b="1" dirty="0">
                <a:solidFill>
                  <a:srgbClr val="1C1616"/>
                </a:solidFill>
                <a:latin typeface="Arial Narrow"/>
                <a:cs typeface="Arial Narrow"/>
              </a:rPr>
              <a:t>India  Email:</a:t>
            </a:r>
            <a:r>
              <a:rPr sz="550" b="1" spc="-65" dirty="0">
                <a:solidFill>
                  <a:srgbClr val="1C1616"/>
                </a:solidFill>
                <a:latin typeface="Arial Narrow"/>
                <a:cs typeface="Arial Narrow"/>
              </a:rPr>
              <a:t> </a:t>
            </a:r>
            <a:r>
              <a:rPr sz="550" b="1" dirty="0">
                <a:solidFill>
                  <a:srgbClr val="1C1616"/>
                </a:solidFill>
                <a:latin typeface="Arial Narrow"/>
                <a:cs typeface="Arial Narrow"/>
                <a:hlinkClick r:id="rId67"/>
              </a:rPr>
              <a:t>cds@searo.who.int </a:t>
            </a:r>
            <a:r>
              <a:rPr sz="550" b="1" dirty="0">
                <a:solidFill>
                  <a:srgbClr val="1C1616"/>
                </a:solidFill>
                <a:latin typeface="Arial Narrow"/>
                <a:cs typeface="Arial Narrow"/>
              </a:rPr>
              <a:t> </a:t>
            </a:r>
            <a:r>
              <a:rPr sz="550" b="1" dirty="0">
                <a:solidFill>
                  <a:srgbClr val="1C1616"/>
                </a:solidFill>
                <a:latin typeface="Arial Narrow"/>
                <a:cs typeface="Arial Narrow"/>
                <a:hlinkClick r:id="rId68"/>
              </a:rPr>
              <a:t>www.searo.who.int</a:t>
            </a:r>
            <a:endParaRPr sz="55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740566" y="5180149"/>
            <a:ext cx="2212487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algn="ctr" defTabSz="914400">
              <a:lnSpc>
                <a:spcPts val="1864"/>
              </a:lnSpc>
            </a:pPr>
            <a:r>
              <a:rPr sz="1600" b="1" spc="-25" dirty="0">
                <a:solidFill>
                  <a:srgbClr val="1C1616"/>
                </a:solidFill>
                <a:latin typeface="Trebuchet MS"/>
                <a:cs typeface="Trebuchet MS"/>
              </a:rPr>
              <a:t>Antibiotics</a:t>
            </a:r>
            <a:r>
              <a:rPr sz="1600" b="1" spc="-95" dirty="0">
                <a:solidFill>
                  <a:srgbClr val="1C1616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1C1616"/>
                </a:solidFill>
                <a:latin typeface="Trebuchet MS"/>
                <a:cs typeface="Trebuchet MS"/>
              </a:rPr>
              <a:t>are</a:t>
            </a:r>
            <a:endParaRPr sz="16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5240" algn="ctr" defTabSz="914400">
              <a:lnSpc>
                <a:spcPts val="1864"/>
              </a:lnSpc>
            </a:pPr>
            <a:r>
              <a:rPr sz="1600" b="1" spc="10" dirty="0">
                <a:solidFill>
                  <a:srgbClr val="1C1616"/>
                </a:solidFill>
                <a:latin typeface="Trebuchet MS"/>
                <a:cs typeface="Trebuchet MS"/>
              </a:rPr>
              <a:t>a </a:t>
            </a:r>
            <a:r>
              <a:rPr sz="1600" b="1" spc="-40" dirty="0">
                <a:solidFill>
                  <a:srgbClr val="1C1616"/>
                </a:solidFill>
                <a:latin typeface="Trebuchet MS"/>
                <a:cs typeface="Trebuchet MS"/>
              </a:rPr>
              <a:t>precious</a:t>
            </a:r>
            <a:r>
              <a:rPr sz="1600" b="1" spc="-114" dirty="0">
                <a:solidFill>
                  <a:srgbClr val="1C1616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1C1616"/>
                </a:solidFill>
                <a:latin typeface="Trebuchet MS"/>
                <a:cs typeface="Trebuchet MS"/>
              </a:rPr>
              <a:t>resource</a:t>
            </a:r>
            <a:endParaRPr sz="16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92405" indent="-179705" defTabSz="914400">
              <a:spcBef>
                <a:spcPts val="1000"/>
              </a:spcBef>
              <a:buFont typeface="Wingdings"/>
              <a:buChar char=""/>
              <a:tabLst>
                <a:tab pos="191135" algn="l"/>
              </a:tabLst>
            </a:pPr>
            <a:r>
              <a:rPr sz="1000" b="1" spc="-35" dirty="0">
                <a:solidFill>
                  <a:srgbClr val="1C1616"/>
                </a:solidFill>
                <a:latin typeface="Trebuchet MS"/>
                <a:cs typeface="Trebuchet MS"/>
              </a:rPr>
              <a:t>Take </a:t>
            </a:r>
            <a:r>
              <a:rPr sz="1000" b="1" spc="-25" dirty="0">
                <a:solidFill>
                  <a:srgbClr val="1C1616"/>
                </a:solidFill>
                <a:latin typeface="Trebuchet MS"/>
                <a:cs typeface="Trebuchet MS"/>
              </a:rPr>
              <a:t>antibiotics </a:t>
            </a:r>
            <a:r>
              <a:rPr sz="1000" b="1" spc="-10" dirty="0">
                <a:solidFill>
                  <a:srgbClr val="1C1616"/>
                </a:solidFill>
                <a:latin typeface="Trebuchet MS"/>
                <a:cs typeface="Trebuchet MS"/>
              </a:rPr>
              <a:t>only </a:t>
            </a:r>
            <a:r>
              <a:rPr sz="1000" b="1" dirty="0">
                <a:solidFill>
                  <a:srgbClr val="1C1616"/>
                </a:solidFill>
                <a:latin typeface="Trebuchet MS"/>
                <a:cs typeface="Trebuchet MS"/>
              </a:rPr>
              <a:t>as</a:t>
            </a:r>
            <a:r>
              <a:rPr sz="1000" b="1" spc="-50" dirty="0">
                <a:solidFill>
                  <a:srgbClr val="1C1616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1C1616"/>
                </a:solidFill>
                <a:latin typeface="Trebuchet MS"/>
                <a:cs typeface="Trebuchet MS"/>
              </a:rPr>
              <a:t>prescribed</a:t>
            </a:r>
            <a:endParaRPr sz="10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92405" marR="192405" indent="-179705" defTabSz="914400">
              <a:lnSpc>
                <a:spcPts val="1130"/>
              </a:lnSpc>
              <a:spcBef>
                <a:spcPts val="360"/>
              </a:spcBef>
              <a:buFont typeface="Wingdings"/>
              <a:buChar char=""/>
              <a:tabLst>
                <a:tab pos="191135" algn="l"/>
              </a:tabLst>
            </a:pPr>
            <a:r>
              <a:rPr sz="1000" b="1" spc="-15" dirty="0">
                <a:solidFill>
                  <a:srgbClr val="1C1616"/>
                </a:solidFill>
                <a:latin typeface="Trebuchet MS"/>
                <a:cs typeface="Trebuchet MS"/>
              </a:rPr>
              <a:t>Help </a:t>
            </a:r>
            <a:r>
              <a:rPr sz="1000" b="1" spc="-25" dirty="0">
                <a:solidFill>
                  <a:srgbClr val="1C1616"/>
                </a:solidFill>
                <a:latin typeface="Trebuchet MS"/>
                <a:cs typeface="Trebuchet MS"/>
              </a:rPr>
              <a:t>prevent </a:t>
            </a:r>
            <a:r>
              <a:rPr sz="1000" b="1" spc="-30" dirty="0">
                <a:solidFill>
                  <a:srgbClr val="1C1616"/>
                </a:solidFill>
                <a:latin typeface="Trebuchet MS"/>
                <a:cs typeface="Trebuchet MS"/>
              </a:rPr>
              <a:t>the </a:t>
            </a:r>
            <a:r>
              <a:rPr sz="1000" b="1" spc="-25" dirty="0">
                <a:solidFill>
                  <a:srgbClr val="1C1616"/>
                </a:solidFill>
                <a:latin typeface="Trebuchet MS"/>
                <a:cs typeface="Trebuchet MS"/>
              </a:rPr>
              <a:t>emergence</a:t>
            </a:r>
            <a:r>
              <a:rPr sz="1000" b="1" spc="-90" dirty="0">
                <a:solidFill>
                  <a:srgbClr val="1C1616"/>
                </a:solidFill>
                <a:latin typeface="Trebuchet MS"/>
                <a:cs typeface="Trebuchet MS"/>
              </a:rPr>
              <a:t> </a:t>
            </a:r>
            <a:r>
              <a:rPr sz="1000" b="1" spc="-15" dirty="0">
                <a:solidFill>
                  <a:srgbClr val="1C1616"/>
                </a:solidFill>
                <a:latin typeface="Trebuchet MS"/>
                <a:cs typeface="Trebuchet MS"/>
              </a:rPr>
              <a:t>of  </a:t>
            </a:r>
            <a:r>
              <a:rPr sz="1000" b="1" spc="-30" dirty="0">
                <a:solidFill>
                  <a:srgbClr val="1C1616"/>
                </a:solidFill>
                <a:latin typeface="Trebuchet MS"/>
                <a:cs typeface="Trebuchet MS"/>
              </a:rPr>
              <a:t>resistance</a:t>
            </a:r>
            <a:endParaRPr sz="10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642742" y="6169005"/>
            <a:ext cx="2423998" cy="2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sz="1850" b="1" spc="-114" dirty="0">
                <a:solidFill>
                  <a:srgbClr val="1C1616"/>
                </a:solidFill>
                <a:latin typeface="Trebuchet MS"/>
                <a:cs typeface="Trebuchet MS"/>
              </a:rPr>
              <a:t>Antimicrobial </a:t>
            </a:r>
            <a:r>
              <a:rPr sz="1850" b="1" spc="-125" dirty="0">
                <a:solidFill>
                  <a:srgbClr val="1C1616"/>
                </a:solidFill>
                <a:latin typeface="Trebuchet MS"/>
                <a:cs typeface="Trebuchet MS"/>
              </a:rPr>
              <a:t>Resistance</a:t>
            </a:r>
            <a:endParaRPr sz="18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31696" y="542517"/>
            <a:ext cx="4465399" cy="1856496"/>
          </a:xfrm>
          <a:prstGeom prst="rect">
            <a:avLst/>
          </a:prstGeom>
          <a:blipFill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03100" y="679359"/>
            <a:ext cx="4111576" cy="525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defTabSz="914400">
              <a:lnSpc>
                <a:spcPct val="121500"/>
              </a:lnSpc>
            </a:pPr>
            <a:r>
              <a:rPr lang="en-US" sz="2800" dirty="0" smtClean="0">
                <a:solidFill>
                  <a:srgbClr val="FCFFFF"/>
                </a:solidFill>
                <a:latin typeface="Verdana"/>
                <a:cs typeface="Verdana"/>
              </a:rPr>
              <a:t> T E R I M A K A S I H</a:t>
            </a:r>
            <a:endParaRPr sz="2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221055" y="6514221"/>
            <a:ext cx="1703699" cy="88507"/>
          </a:xfrm>
          <a:custGeom>
            <a:avLst/>
            <a:gdLst/>
            <a:ahLst/>
            <a:cxnLst/>
            <a:rect l="l" t="t" r="r" b="b"/>
            <a:pathLst>
              <a:path w="1677670" h="116204">
                <a:moveTo>
                  <a:pt x="0" y="115991"/>
                </a:moveTo>
                <a:lnTo>
                  <a:pt x="1677339" y="115991"/>
                </a:lnTo>
                <a:lnTo>
                  <a:pt x="1677339" y="0"/>
                </a:lnTo>
                <a:lnTo>
                  <a:pt x="0" y="0"/>
                </a:lnTo>
                <a:lnTo>
                  <a:pt x="0" y="115991"/>
                </a:lnTo>
                <a:close/>
              </a:path>
            </a:pathLst>
          </a:custGeom>
          <a:solidFill>
            <a:srgbClr val="FCFFFF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222404" y="5934334"/>
            <a:ext cx="1701119" cy="580367"/>
          </a:xfrm>
          <a:custGeom>
            <a:avLst/>
            <a:gdLst/>
            <a:ahLst/>
            <a:cxnLst/>
            <a:rect l="l" t="t" r="r" b="b"/>
            <a:pathLst>
              <a:path w="1675129" h="762000">
                <a:moveTo>
                  <a:pt x="0" y="0"/>
                </a:moveTo>
                <a:lnTo>
                  <a:pt x="0" y="761392"/>
                </a:lnTo>
                <a:lnTo>
                  <a:pt x="1674698" y="761392"/>
                </a:lnTo>
                <a:lnTo>
                  <a:pt x="16746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305554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333437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356207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6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383627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406854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424981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447745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470979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493747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6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25810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49044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571814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594583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626646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645230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667994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690770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709354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736767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760001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782770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810190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828304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851080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878957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906369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6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929139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947724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979792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6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002562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021147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043916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6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066680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085271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117332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6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144745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172629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195392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213519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240932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259516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286936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305520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328283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6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355702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5378472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397056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429125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451895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474665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502534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525304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552724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571308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594078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6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616848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635433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667501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6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5690265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713499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736268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7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763680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786915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813870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15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5837097" y="5940604"/>
            <a:ext cx="0" cy="566825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4023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761760" y="6516438"/>
            <a:ext cx="628731" cy="1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sz="650" spc="10" dirty="0">
                <a:solidFill>
                  <a:srgbClr val="1C1616"/>
                </a:solidFill>
                <a:latin typeface="Verdana"/>
                <a:cs typeface="Verdana"/>
              </a:rPr>
              <a:t>SEA-HLM-414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396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" y="-36574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76351" y="800130"/>
            <a:ext cx="1970091" cy="1410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520"/>
              </a:lnSpc>
            </a:pPr>
            <a:r>
              <a:rPr lang="en-CA" sz="480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AMR is</a:t>
            </a:r>
          </a:p>
          <a:p>
            <a:pPr defTabSz="914400">
              <a:lnSpc>
                <a:spcPts val="5520"/>
              </a:lnSpc>
            </a:pPr>
            <a:endParaRPr lang="en-CA" sz="4804" dirty="0">
              <a:solidFill>
                <a:srgbClr val="FF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8689" y="1511300"/>
            <a:ext cx="2638543" cy="21929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90817" defTabSz="914400">
              <a:lnSpc>
                <a:spcPts val="5700"/>
              </a:lnSpc>
            </a:pPr>
            <a:r>
              <a:rPr lang="en-CA" sz="4807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already a</a:t>
            </a:r>
            <a:r>
              <a:rPr lang="en-CA" sz="4807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CA" sz="4807" dirty="0" smtClean="0">
                <a:solidFill>
                  <a:srgbClr val="FF0000"/>
                </a:solidFill>
                <a:latin typeface="Times New Roman"/>
              </a:rPr>
            </a:br>
            <a:r>
              <a:rPr lang="en-CA" sz="4807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substantial</a:t>
            </a:r>
          </a:p>
          <a:p>
            <a:pPr defTabSz="914400">
              <a:lnSpc>
                <a:spcPts val="5700"/>
              </a:lnSpc>
            </a:pPr>
            <a:endParaRPr lang="en-CA" sz="480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5300" y="2984530"/>
            <a:ext cx="3526606" cy="1410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520"/>
              </a:lnSpc>
            </a:pPr>
            <a:r>
              <a:rPr lang="en-CA" sz="4807" dirty="0" smtClean="0">
                <a:solidFill>
                  <a:srgbClr val="FF0000"/>
                </a:solidFill>
                <a:latin typeface="Times New Roman"/>
                <a:cs typeface="Times New Roman"/>
              </a:rPr>
              <a:t>killer ... and is</a:t>
            </a:r>
          </a:p>
          <a:p>
            <a:pPr defTabSz="914400">
              <a:lnSpc>
                <a:spcPts val="5520"/>
              </a:lnSpc>
            </a:pPr>
            <a:endParaRPr lang="en-CA" sz="4807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09700" y="3721128"/>
            <a:ext cx="1094852" cy="1410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520"/>
              </a:lnSpc>
            </a:pPr>
            <a:r>
              <a:rPr lang="en-CA" sz="480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only</a:t>
            </a:r>
          </a:p>
          <a:p>
            <a:pPr defTabSz="914400">
              <a:lnSpc>
                <a:spcPts val="5520"/>
              </a:lnSpc>
            </a:pPr>
            <a:endParaRPr lang="en-CA" sz="48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4457725"/>
            <a:ext cx="2430152" cy="1410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520"/>
              </a:lnSpc>
            </a:pPr>
            <a:r>
              <a:rPr lang="en-CA" sz="4804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becoming</a:t>
            </a:r>
          </a:p>
          <a:p>
            <a:pPr defTabSz="914400">
              <a:lnSpc>
                <a:spcPts val="5520"/>
              </a:lnSpc>
            </a:pPr>
            <a:endParaRPr lang="en-CA" sz="4804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8736" y="5194330"/>
            <a:ext cx="1574149" cy="1410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400">
              <a:lnSpc>
                <a:spcPts val="5520"/>
              </a:lnSpc>
            </a:pPr>
            <a:r>
              <a:rPr lang="en-CA" sz="4807" dirty="0" smtClean="0">
                <a:solidFill>
                  <a:srgbClr val="FF0000"/>
                </a:solidFill>
                <a:latin typeface="Times New Roman"/>
                <a:cs typeface="Times New Roman"/>
              </a:rPr>
              <a:t>bigger</a:t>
            </a:r>
          </a:p>
          <a:p>
            <a:pPr defTabSz="914400">
              <a:lnSpc>
                <a:spcPts val="5520"/>
              </a:lnSpc>
            </a:pPr>
            <a:endParaRPr lang="en-CA" sz="480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46475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1748466" y="304800"/>
            <a:ext cx="5821465" cy="10259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981"/>
              </a:lnSpc>
            </a:pPr>
            <a:r>
              <a:rPr lang="en-CA" sz="3500" b="1" dirty="0">
                <a:solidFill>
                  <a:srgbClr val="FF0000"/>
                </a:solidFill>
                <a:latin typeface="Arial Bold"/>
                <a:cs typeface="Arial Bold"/>
              </a:rPr>
              <a:t>What is at stake with AMR</a:t>
            </a:r>
            <a:r>
              <a:rPr lang="en-CA" sz="3500" b="1" dirty="0">
                <a:solidFill>
                  <a:srgbClr val="000066"/>
                </a:solidFill>
                <a:latin typeface="Arial Bold"/>
                <a:cs typeface="Arial Bold"/>
              </a:rPr>
              <a:t>?</a:t>
            </a:r>
          </a:p>
          <a:p>
            <a:pPr defTabSz="801668">
              <a:lnSpc>
                <a:spcPts val="3981"/>
              </a:lnSpc>
            </a:pPr>
            <a:endParaRPr lang="en-CA" sz="35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088" y="1221762"/>
            <a:ext cx="3616375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227"/>
              </a:lnSpc>
            </a:pPr>
            <a:r>
              <a:rPr lang="en-CA" sz="2800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Safety net shrinking</a:t>
            </a:r>
          </a:p>
          <a:p>
            <a:pPr defTabSz="801668">
              <a:lnSpc>
                <a:spcPts val="322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7610" y="1740451"/>
            <a:ext cx="764497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2771"/>
              </a:lnSpc>
            </a:pPr>
            <a:r>
              <a:rPr lang="en-CA" sz="2400">
                <a:solidFill>
                  <a:srgbClr val="1E7EB8"/>
                </a:solidFill>
                <a:latin typeface="Arial"/>
                <a:cs typeface="Arial"/>
              </a:rPr>
              <a:t>-</a:t>
            </a:r>
            <a:r>
              <a:rPr lang="en-CA" sz="2400">
                <a:solidFill>
                  <a:srgbClr val="000066"/>
                </a:solidFill>
                <a:latin typeface="Arial"/>
                <a:cs typeface="Arial"/>
              </a:rPr>
              <a:t> Surgery, injuries, cancer, diabetes, malnourishment…..</a:t>
            </a:r>
          </a:p>
          <a:p>
            <a:pPr defTabSz="801668">
              <a:lnSpc>
                <a:spcPts val="2771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072" y="2478102"/>
            <a:ext cx="7977569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227"/>
              </a:lnSpc>
            </a:pPr>
            <a:r>
              <a:rPr lang="en-CA" sz="2800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Increasing AMR deaths </a:t>
            </a:r>
            <a:r>
              <a:rPr lang="en-CA" sz="2800" b="1">
                <a:solidFill>
                  <a:srgbClr val="000066"/>
                </a:solidFill>
                <a:latin typeface="Arial Bold"/>
                <a:cs typeface="Arial Bold"/>
              </a:rPr>
              <a:t>today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 in all age groups</a:t>
            </a:r>
          </a:p>
          <a:p>
            <a:pPr defTabSz="801668">
              <a:lnSpc>
                <a:spcPts val="322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7611" y="3008352"/>
            <a:ext cx="342401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2771"/>
              </a:lnSpc>
            </a:pPr>
            <a:r>
              <a:rPr lang="en-CA" sz="2400">
                <a:solidFill>
                  <a:srgbClr val="1E7EB8"/>
                </a:solidFill>
                <a:latin typeface="Arial"/>
                <a:cs typeface="Arial"/>
              </a:rPr>
              <a:t>-</a:t>
            </a:r>
            <a:r>
              <a:rPr lang="en-CA" sz="2400">
                <a:solidFill>
                  <a:srgbClr val="000066"/>
                </a:solidFill>
                <a:latin typeface="Arial"/>
                <a:cs typeface="Arial"/>
              </a:rPr>
              <a:t> Europe 25,000 per year</a:t>
            </a:r>
          </a:p>
          <a:p>
            <a:pPr defTabSz="801668">
              <a:lnSpc>
                <a:spcPts val="2771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7640" y="3469363"/>
            <a:ext cx="377911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2771"/>
              </a:lnSpc>
            </a:pPr>
            <a:r>
              <a:rPr lang="en-CA" sz="2400">
                <a:solidFill>
                  <a:srgbClr val="1E7EB8"/>
                </a:solidFill>
                <a:latin typeface="Arial"/>
                <a:cs typeface="Arial"/>
              </a:rPr>
              <a:t>-</a:t>
            </a:r>
            <a:r>
              <a:rPr lang="en-CA" sz="2400">
                <a:solidFill>
                  <a:srgbClr val="000066"/>
                </a:solidFill>
                <a:latin typeface="Arial"/>
                <a:cs typeface="Arial"/>
              </a:rPr>
              <a:t> Thailand 38,0000 per year</a:t>
            </a:r>
          </a:p>
          <a:p>
            <a:pPr defTabSz="801668">
              <a:lnSpc>
                <a:spcPts val="2771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27642" y="3941931"/>
            <a:ext cx="534825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2771"/>
              </a:lnSpc>
            </a:pPr>
            <a:r>
              <a:rPr lang="en-CA" sz="2400">
                <a:solidFill>
                  <a:srgbClr val="1E7EB8"/>
                </a:solidFill>
                <a:latin typeface="Arial"/>
                <a:cs typeface="Arial"/>
              </a:rPr>
              <a:t>-</a:t>
            </a:r>
            <a:r>
              <a:rPr lang="en-CA" sz="2400">
                <a:solidFill>
                  <a:srgbClr val="000066"/>
                </a:solidFill>
                <a:latin typeface="Arial"/>
                <a:cs typeface="Arial"/>
              </a:rPr>
              <a:t> USA &gt; 23,000 deaths per year among</a:t>
            </a:r>
          </a:p>
          <a:p>
            <a:pPr defTabSz="801668">
              <a:lnSpc>
                <a:spcPts val="2771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057" y="4656525"/>
            <a:ext cx="8538620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3420"/>
              </a:lnSpc>
            </a:pPr>
            <a:r>
              <a:rPr lang="en-CA" sz="2800">
                <a:solidFill>
                  <a:srgbClr val="1E7EB8"/>
                </a:solidFill>
                <a:latin typeface="Arial Unicode MS"/>
                <a:cs typeface="Arial Unicode MS"/>
              </a:rPr>
              <a:t></a:t>
            </a:r>
            <a:r>
              <a:rPr lang="en-CA" sz="2800" b="1">
                <a:solidFill>
                  <a:srgbClr val="000066"/>
                </a:solidFill>
                <a:latin typeface="Arial Bold"/>
                <a:cs typeface="Arial Bold"/>
              </a:rPr>
              <a:t> By 2050</a:t>
            </a: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, possibly 10 million deaths per year, more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000066"/>
                </a:solidFill>
                <a:latin typeface="Arial"/>
                <a:cs typeface="Arial"/>
              </a:rPr>
              <a:t>than cancer</a:t>
            </a:r>
          </a:p>
          <a:p>
            <a:pPr defTabSz="801668">
              <a:lnSpc>
                <a:spcPts val="34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1274" y="6385485"/>
            <a:ext cx="107402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964"/>
              </a:lnSpc>
            </a:pPr>
            <a:r>
              <a:rPr lang="en-CA" sz="1500" b="1">
                <a:solidFill>
                  <a:srgbClr val="71BAE8"/>
                </a:solidFill>
                <a:latin typeface="Arial Bold"/>
                <a:cs typeface="Arial Bold"/>
              </a:rPr>
              <a:t>3</a:t>
            </a:r>
          </a:p>
          <a:p>
            <a:pPr defTabSz="801668">
              <a:lnSpc>
                <a:spcPts val="1964"/>
              </a:lnSpc>
            </a:pPr>
            <a:endParaRPr lang="en-CA" sz="1500" b="1">
              <a:solidFill>
                <a:srgbClr val="71BAE8"/>
              </a:solidFill>
              <a:latin typeface="Arial Bold"/>
              <a:cs typeface="Arial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3311" y="6373969"/>
            <a:ext cx="4167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612"/>
              </a:lnSpc>
            </a:pPr>
            <a:r>
              <a:rPr lang="en-CA" sz="1400" b="1">
                <a:solidFill>
                  <a:srgbClr val="FFFFFF"/>
                </a:solidFill>
                <a:latin typeface="Arial Narrow Bold"/>
                <a:cs typeface="Arial Narrow Bold"/>
              </a:rPr>
              <a:t>|</a:t>
            </a:r>
          </a:p>
          <a:p>
            <a:pPr defTabSz="801668">
              <a:lnSpc>
                <a:spcPts val="1612"/>
              </a:lnSpc>
            </a:pPr>
            <a:endParaRPr lang="en-CA" sz="1400" b="1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23089" y="6397021"/>
            <a:ext cx="38472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460"/>
              </a:lnSpc>
            </a:pPr>
            <a:r>
              <a:rPr lang="en-CA" sz="1300" b="1">
                <a:solidFill>
                  <a:srgbClr val="FFFFFF"/>
                </a:solidFill>
                <a:latin typeface="Arial Narrow Bold"/>
                <a:cs typeface="Arial Narrow Bold"/>
              </a:rPr>
              <a:t>|</a:t>
            </a:r>
          </a:p>
          <a:p>
            <a:pPr defTabSz="801668">
              <a:lnSpc>
                <a:spcPts val="1460"/>
              </a:lnSpc>
            </a:pPr>
            <a:endParaRPr lang="en-CA" sz="1300" b="1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31709" y="6420072"/>
            <a:ext cx="883255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668">
              <a:lnSpc>
                <a:spcPts val="1460"/>
              </a:lnSpc>
            </a:pPr>
            <a:r>
              <a:rPr lang="en-CA" sz="1300">
                <a:solidFill>
                  <a:srgbClr val="95CCED"/>
                </a:solidFill>
                <a:latin typeface="Arial Narrow"/>
                <a:cs typeface="Arial Narrow"/>
              </a:rPr>
              <a:t>February 2016</a:t>
            </a:r>
          </a:p>
          <a:p>
            <a:pPr defTabSz="801668">
              <a:lnSpc>
                <a:spcPts val="1460"/>
              </a:lnSpc>
            </a:pPr>
            <a:endParaRPr lang="en-CA" sz="1300">
              <a:solidFill>
                <a:srgbClr val="95CCE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776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1775</Words>
  <Application>Microsoft Office PowerPoint</Application>
  <PresentationFormat>On-screen Show (4:3)</PresentationFormat>
  <Paragraphs>417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1_Office Theme</vt:lpstr>
      <vt:lpstr>2_Office Theme</vt:lpstr>
      <vt:lpstr>4_Office Theme</vt:lpstr>
      <vt:lpstr>5_Office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Antimicrobial Resistance (AMR)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travel</vt:lpstr>
      <vt:lpstr>PowerPoint Presentation</vt:lpstr>
      <vt:lpstr>PowerPoint Presentation</vt:lpstr>
      <vt:lpstr>Antimicrobial resistance A threat to patient safety</vt:lpstr>
      <vt:lpstr>PowerPoint Presentation</vt:lpstr>
      <vt:lpstr>PowerPoint Presentation</vt:lpstr>
      <vt:lpstr>PowerPoint Presentation</vt:lpstr>
      <vt:lpstr>Action 5. Regulate antibiotic distribution in humans &amp; food  animals &amp; agriculture &amp; industry</vt:lpstr>
      <vt:lpstr>PowerPoint Presentation</vt:lpstr>
      <vt:lpstr>PowerPoint Presentation</vt:lpstr>
      <vt:lpstr>Thailand AMR Containment and Prevntion Program 2013-2016</vt:lpstr>
      <vt:lpstr>Thailand AMR Containment and Prevention Program 2013-2016</vt:lpstr>
      <vt:lpstr>Thailand AMR Containment and Prevention Program 2013-2016</vt:lpstr>
      <vt:lpstr>Antimicrobial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AMR Core Campaign</vt:lpstr>
      <vt:lpstr>PowerPoint Presentation</vt:lpstr>
      <vt:lpstr>PowerPoint Presentation</vt:lpstr>
      <vt:lpstr>PowerPoint Presentation</vt:lpstr>
      <vt:lpstr>PowerPoint Presentation</vt:lpstr>
      <vt:lpstr>Building resilient health system to contain AMR - UHC</vt:lpstr>
      <vt:lpstr>‘One Health’ – a multisectoral approach to AMR</vt:lpstr>
      <vt:lpstr>Containment of AMR as a Development Agenda</vt:lpstr>
      <vt:lpstr>National, Regional and Global actions to contain AMR</vt:lpstr>
      <vt:lpstr>National, Regional and Global actions to contain AMR</vt:lpstr>
      <vt:lpstr>Antimicrobial Resistance A Threat to Sustainable Development</vt:lpstr>
      <vt:lpstr>Transforming our world: the 2030 Agenda for Sustainable Development</vt:lpstr>
      <vt:lpstr>Transforming our world: the 2030 Agenda for Sustainable Development</vt:lpstr>
      <vt:lpstr>Antimicrobial Resistance</vt:lpstr>
      <vt:lpstr>Antimicrobial Resistance</vt:lpstr>
      <vt:lpstr>Antimicrobial Resistance</vt:lpstr>
      <vt:lpstr>Antimicrobial Resistance</vt:lpstr>
      <vt:lpstr>Surveillance is a prerequisite for Prevention and Control of AMR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ADITAMA, Tjandra Yoga</dc:creator>
  <cp:lastModifiedBy>Windows User</cp:lastModifiedBy>
  <cp:revision>42</cp:revision>
  <dcterms:created xsi:type="dcterms:W3CDTF">2016-04-26T06:05:01Z</dcterms:created>
  <dcterms:modified xsi:type="dcterms:W3CDTF">2017-03-15T06:57:20Z</dcterms:modified>
</cp:coreProperties>
</file>