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4"/>
  </p:notesMasterIdLst>
  <p:sldIdLst>
    <p:sldId id="295" r:id="rId2"/>
    <p:sldId id="292" r:id="rId3"/>
    <p:sldId id="293" r:id="rId4"/>
    <p:sldId id="321" r:id="rId5"/>
    <p:sldId id="322" r:id="rId6"/>
    <p:sldId id="323" r:id="rId7"/>
    <p:sldId id="324" r:id="rId8"/>
    <p:sldId id="325" r:id="rId9"/>
    <p:sldId id="326" r:id="rId10"/>
    <p:sldId id="327" r:id="rId11"/>
    <p:sldId id="328" r:id="rId12"/>
    <p:sldId id="329" r:id="rId13"/>
    <p:sldId id="281" r:id="rId14"/>
    <p:sldId id="278" r:id="rId15"/>
    <p:sldId id="279" r:id="rId16"/>
    <p:sldId id="284" r:id="rId17"/>
    <p:sldId id="282" r:id="rId18"/>
    <p:sldId id="267" r:id="rId19"/>
    <p:sldId id="280" r:id="rId20"/>
    <p:sldId id="283" r:id="rId21"/>
    <p:sldId id="268" r:id="rId22"/>
    <p:sldId id="277" r:id="rId23"/>
    <p:sldId id="285" r:id="rId24"/>
    <p:sldId id="320" r:id="rId25"/>
    <p:sldId id="286" r:id="rId26"/>
    <p:sldId id="287" r:id="rId27"/>
    <p:sldId id="288" r:id="rId28"/>
    <p:sldId id="289" r:id="rId29"/>
    <p:sldId id="290" r:id="rId30"/>
    <p:sldId id="291" r:id="rId31"/>
    <p:sldId id="296" r:id="rId32"/>
    <p:sldId id="297" r:id="rId33"/>
    <p:sldId id="298" r:id="rId34"/>
    <p:sldId id="299" r:id="rId35"/>
    <p:sldId id="300" r:id="rId36"/>
    <p:sldId id="301" r:id="rId37"/>
    <p:sldId id="302" r:id="rId38"/>
    <p:sldId id="303" r:id="rId39"/>
    <p:sldId id="304" r:id="rId40"/>
    <p:sldId id="305" r:id="rId41"/>
    <p:sldId id="306" r:id="rId42"/>
    <p:sldId id="307" r:id="rId43"/>
    <p:sldId id="308" r:id="rId44"/>
    <p:sldId id="309" r:id="rId45"/>
    <p:sldId id="310" r:id="rId46"/>
    <p:sldId id="311" r:id="rId47"/>
    <p:sldId id="312" r:id="rId48"/>
    <p:sldId id="313" r:id="rId49"/>
    <p:sldId id="314" r:id="rId50"/>
    <p:sldId id="315" r:id="rId51"/>
    <p:sldId id="316" r:id="rId52"/>
    <p:sldId id="317" r:id="rId5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0"/>
    <p:restoredTop sz="93692" autoAdjust="0"/>
  </p:normalViewPr>
  <p:slideViewPr>
    <p:cSldViewPr snapToGrid="0" snapToObjects="1">
      <p:cViewPr>
        <p:scale>
          <a:sx n="81" d="100"/>
          <a:sy n="81" d="100"/>
        </p:scale>
        <p:origin x="256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notesMaster" Target="notesMasters/notesMaster1.xml"/><Relationship Id="rId55" Type="http://schemas.openxmlformats.org/officeDocument/2006/relationships/presProps" Target="presProps.xml"/><Relationship Id="rId56" Type="http://schemas.openxmlformats.org/officeDocument/2006/relationships/viewProps" Target="viewProps.xml"/><Relationship Id="rId57" Type="http://schemas.openxmlformats.org/officeDocument/2006/relationships/theme" Target="theme/theme1.xml"/><Relationship Id="rId58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F7B108-F2E4-E24C-86E6-1A236F5D569F}" type="datetimeFigureOut">
              <a:t>4/27/16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EA521F-2BDC-E947-9EC8-6E49B81F489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111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</a:defRPr>
            </a:lvl9pPr>
          </a:lstStyle>
          <a:p>
            <a:fld id="{DD9FF4DA-9C40-2F40-A181-0AFA959E50DF}" type="slidenum">
              <a:rPr lang="en-US" sz="1200">
                <a:latin typeface="Times New Roman" charset="0"/>
              </a:rPr>
              <a:pPr/>
              <a:t>10</a:t>
            </a:fld>
            <a:endParaRPr lang="en-US" sz="12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893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724F-D66C-3F4B-9FA9-9C127B187852}" type="datetimeFigureOut">
              <a:rPr lang="en-US" smtClean="0"/>
              <a:t>4/27/16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B068D-20D0-2F4E-BFF7-E75FC7150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025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724F-D66C-3F4B-9FA9-9C127B187852}" type="datetimeFigureOut">
              <a:rPr lang="en-US" smtClean="0"/>
              <a:t>4/27/16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B068D-20D0-2F4E-BFF7-E75FC7150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63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724F-D66C-3F4B-9FA9-9C127B187852}" type="datetimeFigureOut">
              <a:rPr lang="en-US" smtClean="0"/>
              <a:t>4/27/16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B068D-20D0-2F4E-BFF7-E75FC7150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393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724F-D66C-3F4B-9FA9-9C127B187852}" type="datetimeFigureOut">
              <a:rPr lang="en-US" smtClean="0"/>
              <a:t>4/27/16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B068D-20D0-2F4E-BFF7-E75FC7150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472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724F-D66C-3F4B-9FA9-9C127B187852}" type="datetimeFigureOut">
              <a:rPr lang="en-US" smtClean="0"/>
              <a:t>4/27/16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B068D-20D0-2F4E-BFF7-E75FC7150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571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724F-D66C-3F4B-9FA9-9C127B187852}" type="datetimeFigureOut">
              <a:rPr lang="en-US" smtClean="0"/>
              <a:t>4/27/16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B068D-20D0-2F4E-BFF7-E75FC7150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810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724F-D66C-3F4B-9FA9-9C127B187852}" type="datetimeFigureOut">
              <a:rPr lang="en-US" smtClean="0"/>
              <a:t>4/27/16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B068D-20D0-2F4E-BFF7-E75FC7150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47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724F-D66C-3F4B-9FA9-9C127B187852}" type="datetimeFigureOut">
              <a:rPr lang="en-US" smtClean="0"/>
              <a:t>4/27/16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B068D-20D0-2F4E-BFF7-E75FC7150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665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724F-D66C-3F4B-9FA9-9C127B187852}" type="datetimeFigureOut">
              <a:rPr lang="en-US" smtClean="0"/>
              <a:t>4/27/16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B068D-20D0-2F4E-BFF7-E75FC7150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683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724F-D66C-3F4B-9FA9-9C127B187852}" type="datetimeFigureOut">
              <a:rPr lang="en-US" smtClean="0"/>
              <a:t>4/27/16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B068D-20D0-2F4E-BFF7-E75FC7150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706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724F-D66C-3F4B-9FA9-9C127B187852}" type="datetimeFigureOut">
              <a:rPr lang="en-US" smtClean="0"/>
              <a:t>4/27/16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B068D-20D0-2F4E-BFF7-E75FC7150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821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E724F-D66C-3F4B-9FA9-9C127B187852}" type="datetimeFigureOut">
              <a:rPr lang="en-US" smtClean="0"/>
              <a:t>4/27/16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B068D-20D0-2F4E-BFF7-E75FC7150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636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5.png"/><Relationship Id="rId5" Type="http://schemas.openxmlformats.org/officeDocument/2006/relationships/image" Target="../media/image11.png"/><Relationship Id="rId6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5E6737-DAAE-9441-ABF5-58FA25133704}" type="slidenum">
              <a:rPr lang="id-ID" smtClean="0"/>
              <a:pPr>
                <a:defRPr/>
              </a:pPr>
              <a:t>1</a:t>
            </a:fld>
            <a:endParaRPr lang="id-ID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412776"/>
            <a:ext cx="5616624" cy="3759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3945235" y="5301208"/>
            <a:ext cx="1706885" cy="1637184"/>
            <a:chOff x="4680" y="11220"/>
            <a:chExt cx="3255" cy="3270"/>
          </a:xfrm>
        </p:grpSpPr>
        <p:sp>
          <p:nvSpPr>
            <p:cNvPr id="6" name="Freeform 3"/>
            <p:cNvSpPr>
              <a:spLocks/>
            </p:cNvSpPr>
            <p:nvPr/>
          </p:nvSpPr>
          <p:spPr bwMode="auto">
            <a:xfrm>
              <a:off x="4680" y="11220"/>
              <a:ext cx="3255" cy="3270"/>
            </a:xfrm>
            <a:custGeom>
              <a:avLst/>
              <a:gdLst>
                <a:gd name="T0" fmla="+- 0 4698 4680"/>
                <a:gd name="T1" fmla="*/ T0 w 3255"/>
                <a:gd name="T2" fmla="+- 0 14489 11220"/>
                <a:gd name="T3" fmla="*/ 14489 h 3270"/>
                <a:gd name="T4" fmla="+- 0 4698 4680"/>
                <a:gd name="T5" fmla="*/ T4 w 3255"/>
                <a:gd name="T6" fmla="+- 0 14488 11220"/>
                <a:gd name="T7" fmla="*/ 14488 h 3270"/>
                <a:gd name="T8" fmla="+- 0 4698 4680"/>
                <a:gd name="T9" fmla="*/ T8 w 3255"/>
                <a:gd name="T10" fmla="+- 0 14482 11220"/>
                <a:gd name="T11" fmla="*/ 14482 h 3270"/>
                <a:gd name="T12" fmla="+- 0 4698 4680"/>
                <a:gd name="T13" fmla="*/ T12 w 3255"/>
                <a:gd name="T14" fmla="+- 0 14469 11220"/>
                <a:gd name="T15" fmla="*/ 14469 h 3270"/>
                <a:gd name="T16" fmla="+- 0 4698 4680"/>
                <a:gd name="T17" fmla="*/ T16 w 3255"/>
                <a:gd name="T18" fmla="+- 0 14447 11220"/>
                <a:gd name="T19" fmla="*/ 14447 h 3270"/>
                <a:gd name="T20" fmla="+- 0 4698 4680"/>
                <a:gd name="T21" fmla="*/ T20 w 3255"/>
                <a:gd name="T22" fmla="+- 0 14414 11220"/>
                <a:gd name="T23" fmla="*/ 14414 h 3270"/>
                <a:gd name="T24" fmla="+- 0 4698 4680"/>
                <a:gd name="T25" fmla="*/ T24 w 3255"/>
                <a:gd name="T26" fmla="+- 0 14366 11220"/>
                <a:gd name="T27" fmla="*/ 14366 h 3270"/>
                <a:gd name="T28" fmla="+- 0 4698 4680"/>
                <a:gd name="T29" fmla="*/ T28 w 3255"/>
                <a:gd name="T30" fmla="+- 0 14302 11220"/>
                <a:gd name="T31" fmla="*/ 14302 h 3270"/>
                <a:gd name="T32" fmla="+- 0 4698 4680"/>
                <a:gd name="T33" fmla="*/ T32 w 3255"/>
                <a:gd name="T34" fmla="+- 0 14219 11220"/>
                <a:gd name="T35" fmla="*/ 14219 h 3270"/>
                <a:gd name="T36" fmla="+- 0 4698 4680"/>
                <a:gd name="T37" fmla="*/ T36 w 3255"/>
                <a:gd name="T38" fmla="+- 0 14114 11220"/>
                <a:gd name="T39" fmla="*/ 14114 h 3270"/>
                <a:gd name="T40" fmla="+- 0 4698 4680"/>
                <a:gd name="T41" fmla="*/ T40 w 3255"/>
                <a:gd name="T42" fmla="+- 0 13985 11220"/>
                <a:gd name="T43" fmla="*/ 13985 h 3270"/>
                <a:gd name="T44" fmla="+- 0 4698 4680"/>
                <a:gd name="T45" fmla="*/ T44 w 3255"/>
                <a:gd name="T46" fmla="+- 0 13829 11220"/>
                <a:gd name="T47" fmla="*/ 13829 h 3270"/>
                <a:gd name="T48" fmla="+- 0 4698 4680"/>
                <a:gd name="T49" fmla="*/ T48 w 3255"/>
                <a:gd name="T50" fmla="+- 0 13645 11220"/>
                <a:gd name="T51" fmla="*/ 13645 h 3270"/>
                <a:gd name="T52" fmla="+- 0 4698 4680"/>
                <a:gd name="T53" fmla="*/ T52 w 3255"/>
                <a:gd name="T54" fmla="+- 0 13428 11220"/>
                <a:gd name="T55" fmla="*/ 13428 h 3270"/>
                <a:gd name="T56" fmla="+- 0 4698 4680"/>
                <a:gd name="T57" fmla="*/ T56 w 3255"/>
                <a:gd name="T58" fmla="+- 0 13178 11220"/>
                <a:gd name="T59" fmla="*/ 13178 h 3270"/>
                <a:gd name="T60" fmla="+- 0 4698 4680"/>
                <a:gd name="T61" fmla="*/ T60 w 3255"/>
                <a:gd name="T62" fmla="+- 0 12891 11220"/>
                <a:gd name="T63" fmla="*/ 12891 h 3270"/>
                <a:gd name="T64" fmla="+- 0 4698 4680"/>
                <a:gd name="T65" fmla="*/ T64 w 3255"/>
                <a:gd name="T66" fmla="+- 0 12565 11220"/>
                <a:gd name="T67" fmla="*/ 12565 h 3270"/>
                <a:gd name="T68" fmla="+- 0 4698 4680"/>
                <a:gd name="T69" fmla="*/ T68 w 3255"/>
                <a:gd name="T70" fmla="+- 0 12197 11220"/>
                <a:gd name="T71" fmla="*/ 12197 h 3270"/>
                <a:gd name="T72" fmla="+- 0 4698 4680"/>
                <a:gd name="T73" fmla="*/ T72 w 3255"/>
                <a:gd name="T74" fmla="+- 0 11785 11220"/>
                <a:gd name="T75" fmla="*/ 11785 h 3270"/>
                <a:gd name="T76" fmla="+- 0 4698 4680"/>
                <a:gd name="T77" fmla="*/ T76 w 3255"/>
                <a:gd name="T78" fmla="+- 0 11327 11220"/>
                <a:gd name="T79" fmla="*/ 11327 h 3270"/>
                <a:gd name="T80" fmla="+- 0 4698 4680"/>
                <a:gd name="T81" fmla="*/ T80 w 3255"/>
                <a:gd name="T82" fmla="+- 0 11246 11220"/>
                <a:gd name="T83" fmla="*/ 11246 h 3270"/>
                <a:gd name="T84" fmla="+- 0 4699 4680"/>
                <a:gd name="T85" fmla="*/ T84 w 3255"/>
                <a:gd name="T86" fmla="+- 0 11246 11220"/>
                <a:gd name="T87" fmla="*/ 11246 h 3270"/>
                <a:gd name="T88" fmla="+- 0 4705 4680"/>
                <a:gd name="T89" fmla="*/ T88 w 3255"/>
                <a:gd name="T90" fmla="+- 0 11246 11220"/>
                <a:gd name="T91" fmla="*/ 11246 h 3270"/>
                <a:gd name="T92" fmla="+- 0 4718 4680"/>
                <a:gd name="T93" fmla="*/ T92 w 3255"/>
                <a:gd name="T94" fmla="+- 0 11246 11220"/>
                <a:gd name="T95" fmla="*/ 11246 h 3270"/>
                <a:gd name="T96" fmla="+- 0 4740 4680"/>
                <a:gd name="T97" fmla="*/ T96 w 3255"/>
                <a:gd name="T98" fmla="+- 0 11246 11220"/>
                <a:gd name="T99" fmla="*/ 11246 h 3270"/>
                <a:gd name="T100" fmla="+- 0 4773 4680"/>
                <a:gd name="T101" fmla="*/ T100 w 3255"/>
                <a:gd name="T102" fmla="+- 0 11246 11220"/>
                <a:gd name="T103" fmla="*/ 11246 h 3270"/>
                <a:gd name="T104" fmla="+- 0 4821 4680"/>
                <a:gd name="T105" fmla="*/ T104 w 3255"/>
                <a:gd name="T106" fmla="+- 0 11246 11220"/>
                <a:gd name="T107" fmla="*/ 11246 h 3270"/>
                <a:gd name="T108" fmla="+- 0 4885 4680"/>
                <a:gd name="T109" fmla="*/ T108 w 3255"/>
                <a:gd name="T110" fmla="+- 0 11246 11220"/>
                <a:gd name="T111" fmla="*/ 11246 h 3270"/>
                <a:gd name="T112" fmla="+- 0 4968 4680"/>
                <a:gd name="T113" fmla="*/ T112 w 3255"/>
                <a:gd name="T114" fmla="+- 0 11246 11220"/>
                <a:gd name="T115" fmla="*/ 11246 h 3270"/>
                <a:gd name="T116" fmla="+- 0 5073 4680"/>
                <a:gd name="T117" fmla="*/ T116 w 3255"/>
                <a:gd name="T118" fmla="+- 0 11246 11220"/>
                <a:gd name="T119" fmla="*/ 11246 h 3270"/>
                <a:gd name="T120" fmla="+- 0 5202 4680"/>
                <a:gd name="T121" fmla="*/ T120 w 3255"/>
                <a:gd name="T122" fmla="+- 0 11246 11220"/>
                <a:gd name="T123" fmla="*/ 11246 h 3270"/>
                <a:gd name="T124" fmla="+- 0 5357 4680"/>
                <a:gd name="T125" fmla="*/ T124 w 3255"/>
                <a:gd name="T126" fmla="+- 0 11246 11220"/>
                <a:gd name="T127" fmla="*/ 11246 h 3270"/>
                <a:gd name="T128" fmla="+- 0 5542 4680"/>
                <a:gd name="T129" fmla="*/ T128 w 3255"/>
                <a:gd name="T130" fmla="+- 0 11246 11220"/>
                <a:gd name="T131" fmla="*/ 11246 h 3270"/>
                <a:gd name="T132" fmla="+- 0 5758 4680"/>
                <a:gd name="T133" fmla="*/ T132 w 3255"/>
                <a:gd name="T134" fmla="+- 0 11246 11220"/>
                <a:gd name="T135" fmla="*/ 11246 h 3270"/>
                <a:gd name="T136" fmla="+- 0 6008 4680"/>
                <a:gd name="T137" fmla="*/ T136 w 3255"/>
                <a:gd name="T138" fmla="+- 0 11246 11220"/>
                <a:gd name="T139" fmla="*/ 11246 h 3270"/>
                <a:gd name="T140" fmla="+- 0 6294 4680"/>
                <a:gd name="T141" fmla="*/ T140 w 3255"/>
                <a:gd name="T142" fmla="+- 0 11246 11220"/>
                <a:gd name="T143" fmla="*/ 11246 h 3270"/>
                <a:gd name="T144" fmla="+- 0 6620 4680"/>
                <a:gd name="T145" fmla="*/ T144 w 3255"/>
                <a:gd name="T146" fmla="+- 0 11246 11220"/>
                <a:gd name="T147" fmla="*/ 11246 h 3270"/>
                <a:gd name="T148" fmla="+- 0 6987 4680"/>
                <a:gd name="T149" fmla="*/ T148 w 3255"/>
                <a:gd name="T150" fmla="+- 0 11246 11220"/>
                <a:gd name="T151" fmla="*/ 11246 h 3270"/>
                <a:gd name="T152" fmla="+- 0 7399 4680"/>
                <a:gd name="T153" fmla="*/ T152 w 3255"/>
                <a:gd name="T154" fmla="+- 0 11246 11220"/>
                <a:gd name="T155" fmla="*/ 11246 h 3270"/>
                <a:gd name="T156" fmla="+- 0 7857 4680"/>
                <a:gd name="T157" fmla="*/ T156 w 3255"/>
                <a:gd name="T158" fmla="+- 0 11246 11220"/>
                <a:gd name="T159" fmla="*/ 11246 h 3270"/>
                <a:gd name="T160" fmla="+- 0 7937 4680"/>
                <a:gd name="T161" fmla="*/ T160 w 3255"/>
                <a:gd name="T162" fmla="+- 0 11246 11220"/>
                <a:gd name="T163" fmla="*/ 11246 h 3270"/>
                <a:gd name="T164" fmla="+- 0 7936 4680"/>
                <a:gd name="T165" fmla="*/ T164 w 3255"/>
                <a:gd name="T166" fmla="+- 0 11248 11220"/>
                <a:gd name="T167" fmla="*/ 11248 h 3270"/>
                <a:gd name="T168" fmla="+- 0 7930 4680"/>
                <a:gd name="T169" fmla="*/ T168 w 3255"/>
                <a:gd name="T170" fmla="+- 0 11254 11220"/>
                <a:gd name="T171" fmla="*/ 11254 h 3270"/>
                <a:gd name="T172" fmla="+- 0 7917 4680"/>
                <a:gd name="T173" fmla="*/ T172 w 3255"/>
                <a:gd name="T174" fmla="+- 0 11267 11220"/>
                <a:gd name="T175" fmla="*/ 11267 h 3270"/>
                <a:gd name="T176" fmla="+- 0 7895 4680"/>
                <a:gd name="T177" fmla="*/ T176 w 3255"/>
                <a:gd name="T178" fmla="+- 0 11288 11220"/>
                <a:gd name="T179" fmla="*/ 11288 h 3270"/>
                <a:gd name="T180" fmla="+- 0 7862 4680"/>
                <a:gd name="T181" fmla="*/ T180 w 3255"/>
                <a:gd name="T182" fmla="+- 0 11322 11220"/>
                <a:gd name="T183" fmla="*/ 11322 h 3270"/>
                <a:gd name="T184" fmla="+- 0 7814 4680"/>
                <a:gd name="T185" fmla="*/ T184 w 3255"/>
                <a:gd name="T186" fmla="+- 0 11369 11220"/>
                <a:gd name="T187" fmla="*/ 11369 h 3270"/>
                <a:gd name="T188" fmla="+- 0 7750 4680"/>
                <a:gd name="T189" fmla="*/ T188 w 3255"/>
                <a:gd name="T190" fmla="+- 0 11433 11220"/>
                <a:gd name="T191" fmla="*/ 11433 h 3270"/>
                <a:gd name="T192" fmla="+- 0 7667 4680"/>
                <a:gd name="T193" fmla="*/ T192 w 3255"/>
                <a:gd name="T194" fmla="+- 0 11517 11220"/>
                <a:gd name="T195" fmla="*/ 11517 h 3270"/>
                <a:gd name="T196" fmla="+- 0 7562 4680"/>
                <a:gd name="T197" fmla="*/ T196 w 3255"/>
                <a:gd name="T198" fmla="+- 0 11622 11220"/>
                <a:gd name="T199" fmla="*/ 11622 h 3270"/>
                <a:gd name="T200" fmla="+- 0 7434 4680"/>
                <a:gd name="T201" fmla="*/ T200 w 3255"/>
                <a:gd name="T202" fmla="+- 0 11751 11220"/>
                <a:gd name="T203" fmla="*/ 11751 h 3270"/>
                <a:gd name="T204" fmla="+- 0 7278 4680"/>
                <a:gd name="T205" fmla="*/ T204 w 3255"/>
                <a:gd name="T206" fmla="+- 0 11906 11220"/>
                <a:gd name="T207" fmla="*/ 11906 h 3270"/>
                <a:gd name="T208" fmla="+- 0 7094 4680"/>
                <a:gd name="T209" fmla="*/ T208 w 3255"/>
                <a:gd name="T210" fmla="+- 0 12091 11220"/>
                <a:gd name="T211" fmla="*/ 12091 h 3270"/>
                <a:gd name="T212" fmla="+- 0 6877 4680"/>
                <a:gd name="T213" fmla="*/ T212 w 3255"/>
                <a:gd name="T214" fmla="+- 0 12307 11220"/>
                <a:gd name="T215" fmla="*/ 12307 h 3270"/>
                <a:gd name="T216" fmla="+- 0 6627 4680"/>
                <a:gd name="T217" fmla="*/ T216 w 3255"/>
                <a:gd name="T218" fmla="+- 0 12558 11220"/>
                <a:gd name="T219" fmla="*/ 12558 h 3270"/>
                <a:gd name="T220" fmla="+- 0 6341 4680"/>
                <a:gd name="T221" fmla="*/ T220 w 3255"/>
                <a:gd name="T222" fmla="+- 0 12845 11220"/>
                <a:gd name="T223" fmla="*/ 12845 h 3270"/>
                <a:gd name="T224" fmla="+- 0 6015 4680"/>
                <a:gd name="T225" fmla="*/ T224 w 3255"/>
                <a:gd name="T226" fmla="+- 0 13171 11220"/>
                <a:gd name="T227" fmla="*/ 13171 h 3270"/>
                <a:gd name="T228" fmla="+- 0 5648 4680"/>
                <a:gd name="T229" fmla="*/ T228 w 3255"/>
                <a:gd name="T230" fmla="+- 0 13538 11220"/>
                <a:gd name="T231" fmla="*/ 13538 h 3270"/>
                <a:gd name="T232" fmla="+- 0 5236 4680"/>
                <a:gd name="T233" fmla="*/ T232 w 3255"/>
                <a:gd name="T234" fmla="+- 0 13950 11220"/>
                <a:gd name="T235" fmla="*/ 13950 h 3270"/>
                <a:gd name="T236" fmla="+- 0 4779 4680"/>
                <a:gd name="T237" fmla="*/ T236 w 3255"/>
                <a:gd name="T238" fmla="+- 0 14408 11220"/>
                <a:gd name="T239" fmla="*/ 14408 h 327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  <a:cxn ang="0">
                  <a:pos x="T225" y="T227"/>
                </a:cxn>
                <a:cxn ang="0">
                  <a:pos x="T229" y="T231"/>
                </a:cxn>
                <a:cxn ang="0">
                  <a:pos x="T233" y="T235"/>
                </a:cxn>
                <a:cxn ang="0">
                  <a:pos x="T237" y="T239"/>
                </a:cxn>
              </a:cxnLst>
              <a:rect l="0" t="0" r="r" b="b"/>
              <a:pathLst>
                <a:path w="3255" h="3270">
                  <a:moveTo>
                    <a:pt x="18" y="3270"/>
                  </a:moveTo>
                  <a:lnTo>
                    <a:pt x="18" y="3270"/>
                  </a:lnTo>
                  <a:lnTo>
                    <a:pt x="18" y="3269"/>
                  </a:lnTo>
                  <a:lnTo>
                    <a:pt x="18" y="3268"/>
                  </a:lnTo>
                  <a:lnTo>
                    <a:pt x="18" y="3267"/>
                  </a:lnTo>
                  <a:lnTo>
                    <a:pt x="18" y="3266"/>
                  </a:lnTo>
                  <a:lnTo>
                    <a:pt x="18" y="3265"/>
                  </a:lnTo>
                  <a:lnTo>
                    <a:pt x="18" y="3264"/>
                  </a:lnTo>
                  <a:lnTo>
                    <a:pt x="18" y="3263"/>
                  </a:lnTo>
                  <a:lnTo>
                    <a:pt x="18" y="3262"/>
                  </a:lnTo>
                  <a:lnTo>
                    <a:pt x="18" y="3260"/>
                  </a:lnTo>
                  <a:lnTo>
                    <a:pt x="18" y="3258"/>
                  </a:lnTo>
                  <a:lnTo>
                    <a:pt x="18" y="3256"/>
                  </a:lnTo>
                  <a:lnTo>
                    <a:pt x="18" y="3254"/>
                  </a:lnTo>
                  <a:lnTo>
                    <a:pt x="18" y="3252"/>
                  </a:lnTo>
                  <a:lnTo>
                    <a:pt x="18" y="3249"/>
                  </a:lnTo>
                  <a:lnTo>
                    <a:pt x="18" y="3246"/>
                  </a:lnTo>
                  <a:lnTo>
                    <a:pt x="18" y="3243"/>
                  </a:lnTo>
                  <a:lnTo>
                    <a:pt x="18" y="3239"/>
                  </a:lnTo>
                  <a:lnTo>
                    <a:pt x="18" y="3236"/>
                  </a:lnTo>
                  <a:lnTo>
                    <a:pt x="18" y="3232"/>
                  </a:lnTo>
                  <a:lnTo>
                    <a:pt x="18" y="3227"/>
                  </a:lnTo>
                  <a:lnTo>
                    <a:pt x="18" y="3223"/>
                  </a:lnTo>
                  <a:lnTo>
                    <a:pt x="18" y="3218"/>
                  </a:lnTo>
                  <a:lnTo>
                    <a:pt x="18" y="3212"/>
                  </a:lnTo>
                  <a:lnTo>
                    <a:pt x="18" y="3206"/>
                  </a:lnTo>
                  <a:lnTo>
                    <a:pt x="18" y="3200"/>
                  </a:lnTo>
                  <a:lnTo>
                    <a:pt x="18" y="3194"/>
                  </a:lnTo>
                  <a:lnTo>
                    <a:pt x="18" y="3187"/>
                  </a:lnTo>
                  <a:lnTo>
                    <a:pt x="18" y="3180"/>
                  </a:lnTo>
                  <a:lnTo>
                    <a:pt x="18" y="3172"/>
                  </a:lnTo>
                  <a:lnTo>
                    <a:pt x="18" y="3164"/>
                  </a:lnTo>
                  <a:lnTo>
                    <a:pt x="18" y="3155"/>
                  </a:lnTo>
                  <a:lnTo>
                    <a:pt x="18" y="3146"/>
                  </a:lnTo>
                  <a:lnTo>
                    <a:pt x="18" y="3137"/>
                  </a:lnTo>
                  <a:lnTo>
                    <a:pt x="18" y="3127"/>
                  </a:lnTo>
                  <a:lnTo>
                    <a:pt x="18" y="3116"/>
                  </a:lnTo>
                  <a:lnTo>
                    <a:pt x="18" y="3106"/>
                  </a:lnTo>
                  <a:lnTo>
                    <a:pt x="18" y="3094"/>
                  </a:lnTo>
                  <a:lnTo>
                    <a:pt x="18" y="3082"/>
                  </a:lnTo>
                  <a:lnTo>
                    <a:pt x="18" y="3070"/>
                  </a:lnTo>
                  <a:lnTo>
                    <a:pt x="18" y="3057"/>
                  </a:lnTo>
                  <a:lnTo>
                    <a:pt x="18" y="3043"/>
                  </a:lnTo>
                  <a:lnTo>
                    <a:pt x="18" y="3029"/>
                  </a:lnTo>
                  <a:lnTo>
                    <a:pt x="18" y="3014"/>
                  </a:lnTo>
                  <a:lnTo>
                    <a:pt x="18" y="2999"/>
                  </a:lnTo>
                  <a:lnTo>
                    <a:pt x="18" y="2983"/>
                  </a:lnTo>
                  <a:lnTo>
                    <a:pt x="18" y="2966"/>
                  </a:lnTo>
                  <a:lnTo>
                    <a:pt x="18" y="2949"/>
                  </a:lnTo>
                  <a:lnTo>
                    <a:pt x="18" y="2931"/>
                  </a:lnTo>
                  <a:lnTo>
                    <a:pt x="18" y="2913"/>
                  </a:lnTo>
                  <a:lnTo>
                    <a:pt x="18" y="2894"/>
                  </a:lnTo>
                  <a:lnTo>
                    <a:pt x="18" y="2874"/>
                  </a:lnTo>
                  <a:lnTo>
                    <a:pt x="18" y="2854"/>
                  </a:lnTo>
                  <a:lnTo>
                    <a:pt x="18" y="2833"/>
                  </a:lnTo>
                  <a:lnTo>
                    <a:pt x="18" y="2811"/>
                  </a:lnTo>
                  <a:lnTo>
                    <a:pt x="18" y="2788"/>
                  </a:lnTo>
                  <a:lnTo>
                    <a:pt x="18" y="2765"/>
                  </a:lnTo>
                  <a:lnTo>
                    <a:pt x="18" y="2741"/>
                  </a:lnTo>
                  <a:lnTo>
                    <a:pt x="18" y="2716"/>
                  </a:lnTo>
                  <a:lnTo>
                    <a:pt x="18" y="2691"/>
                  </a:lnTo>
                  <a:lnTo>
                    <a:pt x="18" y="2664"/>
                  </a:lnTo>
                  <a:lnTo>
                    <a:pt x="18" y="2637"/>
                  </a:lnTo>
                  <a:lnTo>
                    <a:pt x="18" y="2609"/>
                  </a:lnTo>
                  <a:lnTo>
                    <a:pt x="18" y="2581"/>
                  </a:lnTo>
                  <a:lnTo>
                    <a:pt x="18" y="2551"/>
                  </a:lnTo>
                  <a:lnTo>
                    <a:pt x="18" y="2521"/>
                  </a:lnTo>
                  <a:lnTo>
                    <a:pt x="18" y="2490"/>
                  </a:lnTo>
                  <a:lnTo>
                    <a:pt x="18" y="2458"/>
                  </a:lnTo>
                  <a:lnTo>
                    <a:pt x="18" y="2425"/>
                  </a:lnTo>
                  <a:lnTo>
                    <a:pt x="18" y="2391"/>
                  </a:lnTo>
                  <a:lnTo>
                    <a:pt x="18" y="2356"/>
                  </a:lnTo>
                  <a:lnTo>
                    <a:pt x="18" y="2321"/>
                  </a:lnTo>
                  <a:lnTo>
                    <a:pt x="18" y="2284"/>
                  </a:lnTo>
                  <a:lnTo>
                    <a:pt x="18" y="2247"/>
                  </a:lnTo>
                  <a:lnTo>
                    <a:pt x="18" y="2208"/>
                  </a:lnTo>
                  <a:lnTo>
                    <a:pt x="18" y="2169"/>
                  </a:lnTo>
                  <a:lnTo>
                    <a:pt x="18" y="2129"/>
                  </a:lnTo>
                  <a:lnTo>
                    <a:pt x="18" y="2087"/>
                  </a:lnTo>
                  <a:lnTo>
                    <a:pt x="18" y="2045"/>
                  </a:lnTo>
                  <a:lnTo>
                    <a:pt x="18" y="2002"/>
                  </a:lnTo>
                  <a:lnTo>
                    <a:pt x="18" y="1958"/>
                  </a:lnTo>
                  <a:lnTo>
                    <a:pt x="18" y="1913"/>
                  </a:lnTo>
                  <a:lnTo>
                    <a:pt x="18" y="1866"/>
                  </a:lnTo>
                  <a:lnTo>
                    <a:pt x="18" y="1819"/>
                  </a:lnTo>
                  <a:lnTo>
                    <a:pt x="18" y="1771"/>
                  </a:lnTo>
                  <a:lnTo>
                    <a:pt x="18" y="1721"/>
                  </a:lnTo>
                  <a:lnTo>
                    <a:pt x="18" y="1671"/>
                  </a:lnTo>
                  <a:lnTo>
                    <a:pt x="18" y="1619"/>
                  </a:lnTo>
                  <a:lnTo>
                    <a:pt x="18" y="1567"/>
                  </a:lnTo>
                  <a:lnTo>
                    <a:pt x="18" y="1513"/>
                  </a:lnTo>
                  <a:lnTo>
                    <a:pt x="18" y="1458"/>
                  </a:lnTo>
                  <a:lnTo>
                    <a:pt x="18" y="1402"/>
                  </a:lnTo>
                  <a:lnTo>
                    <a:pt x="18" y="1345"/>
                  </a:lnTo>
                  <a:lnTo>
                    <a:pt x="18" y="1286"/>
                  </a:lnTo>
                  <a:lnTo>
                    <a:pt x="18" y="1227"/>
                  </a:lnTo>
                  <a:lnTo>
                    <a:pt x="18" y="1166"/>
                  </a:lnTo>
                  <a:lnTo>
                    <a:pt x="18" y="1104"/>
                  </a:lnTo>
                  <a:lnTo>
                    <a:pt x="18" y="1041"/>
                  </a:lnTo>
                  <a:lnTo>
                    <a:pt x="18" y="977"/>
                  </a:lnTo>
                  <a:lnTo>
                    <a:pt x="18" y="912"/>
                  </a:lnTo>
                  <a:lnTo>
                    <a:pt x="18" y="845"/>
                  </a:lnTo>
                  <a:lnTo>
                    <a:pt x="18" y="777"/>
                  </a:lnTo>
                  <a:lnTo>
                    <a:pt x="18" y="708"/>
                  </a:lnTo>
                  <a:lnTo>
                    <a:pt x="18" y="637"/>
                  </a:lnTo>
                  <a:lnTo>
                    <a:pt x="18" y="565"/>
                  </a:lnTo>
                  <a:lnTo>
                    <a:pt x="18" y="492"/>
                  </a:lnTo>
                  <a:lnTo>
                    <a:pt x="18" y="418"/>
                  </a:lnTo>
                  <a:lnTo>
                    <a:pt x="18" y="342"/>
                  </a:lnTo>
                  <a:lnTo>
                    <a:pt x="18" y="265"/>
                  </a:lnTo>
                  <a:lnTo>
                    <a:pt x="18" y="187"/>
                  </a:lnTo>
                  <a:lnTo>
                    <a:pt x="18" y="107"/>
                  </a:lnTo>
                  <a:lnTo>
                    <a:pt x="18" y="26"/>
                  </a:lnTo>
                  <a:lnTo>
                    <a:pt x="19" y="26"/>
                  </a:lnTo>
                  <a:lnTo>
                    <a:pt x="20" y="26"/>
                  </a:lnTo>
                  <a:lnTo>
                    <a:pt x="21" y="26"/>
                  </a:lnTo>
                  <a:lnTo>
                    <a:pt x="22" y="26"/>
                  </a:lnTo>
                  <a:lnTo>
                    <a:pt x="23" y="26"/>
                  </a:lnTo>
                  <a:lnTo>
                    <a:pt x="24" y="26"/>
                  </a:lnTo>
                  <a:lnTo>
                    <a:pt x="25" y="26"/>
                  </a:lnTo>
                  <a:lnTo>
                    <a:pt x="27" y="26"/>
                  </a:lnTo>
                  <a:lnTo>
                    <a:pt x="29" y="26"/>
                  </a:lnTo>
                  <a:lnTo>
                    <a:pt x="31" y="26"/>
                  </a:lnTo>
                  <a:lnTo>
                    <a:pt x="33" y="26"/>
                  </a:lnTo>
                  <a:lnTo>
                    <a:pt x="35" y="26"/>
                  </a:lnTo>
                  <a:lnTo>
                    <a:pt x="38" y="26"/>
                  </a:lnTo>
                  <a:lnTo>
                    <a:pt x="41" y="26"/>
                  </a:lnTo>
                  <a:lnTo>
                    <a:pt x="44" y="26"/>
                  </a:lnTo>
                  <a:lnTo>
                    <a:pt x="48" y="26"/>
                  </a:lnTo>
                  <a:lnTo>
                    <a:pt x="51" y="26"/>
                  </a:lnTo>
                  <a:lnTo>
                    <a:pt x="55" y="26"/>
                  </a:lnTo>
                  <a:lnTo>
                    <a:pt x="60" y="26"/>
                  </a:lnTo>
                  <a:lnTo>
                    <a:pt x="64" y="26"/>
                  </a:lnTo>
                  <a:lnTo>
                    <a:pt x="69" y="26"/>
                  </a:lnTo>
                  <a:lnTo>
                    <a:pt x="75" y="26"/>
                  </a:lnTo>
                  <a:lnTo>
                    <a:pt x="81" y="26"/>
                  </a:lnTo>
                  <a:lnTo>
                    <a:pt x="87" y="26"/>
                  </a:lnTo>
                  <a:lnTo>
                    <a:pt x="93" y="26"/>
                  </a:lnTo>
                  <a:lnTo>
                    <a:pt x="100" y="26"/>
                  </a:lnTo>
                  <a:lnTo>
                    <a:pt x="107" y="26"/>
                  </a:lnTo>
                  <a:lnTo>
                    <a:pt x="115" y="26"/>
                  </a:lnTo>
                  <a:lnTo>
                    <a:pt x="123" y="26"/>
                  </a:lnTo>
                  <a:lnTo>
                    <a:pt x="132" y="26"/>
                  </a:lnTo>
                  <a:lnTo>
                    <a:pt x="141" y="26"/>
                  </a:lnTo>
                  <a:lnTo>
                    <a:pt x="150" y="26"/>
                  </a:lnTo>
                  <a:lnTo>
                    <a:pt x="160" y="26"/>
                  </a:lnTo>
                  <a:lnTo>
                    <a:pt x="170" y="26"/>
                  </a:lnTo>
                  <a:lnTo>
                    <a:pt x="181" y="26"/>
                  </a:lnTo>
                  <a:lnTo>
                    <a:pt x="193" y="26"/>
                  </a:lnTo>
                  <a:lnTo>
                    <a:pt x="205" y="26"/>
                  </a:lnTo>
                  <a:lnTo>
                    <a:pt x="217" y="26"/>
                  </a:lnTo>
                  <a:lnTo>
                    <a:pt x="230" y="26"/>
                  </a:lnTo>
                  <a:lnTo>
                    <a:pt x="244" y="26"/>
                  </a:lnTo>
                  <a:lnTo>
                    <a:pt x="258" y="26"/>
                  </a:lnTo>
                  <a:lnTo>
                    <a:pt x="273" y="26"/>
                  </a:lnTo>
                  <a:lnTo>
                    <a:pt x="288" y="26"/>
                  </a:lnTo>
                  <a:lnTo>
                    <a:pt x="304" y="26"/>
                  </a:lnTo>
                  <a:lnTo>
                    <a:pt x="320" y="26"/>
                  </a:lnTo>
                  <a:lnTo>
                    <a:pt x="337" y="26"/>
                  </a:lnTo>
                  <a:lnTo>
                    <a:pt x="355" y="26"/>
                  </a:lnTo>
                  <a:lnTo>
                    <a:pt x="374" y="26"/>
                  </a:lnTo>
                  <a:lnTo>
                    <a:pt x="393" y="26"/>
                  </a:lnTo>
                  <a:lnTo>
                    <a:pt x="412" y="26"/>
                  </a:lnTo>
                  <a:lnTo>
                    <a:pt x="433" y="26"/>
                  </a:lnTo>
                  <a:lnTo>
                    <a:pt x="454" y="26"/>
                  </a:lnTo>
                  <a:lnTo>
                    <a:pt x="476" y="26"/>
                  </a:lnTo>
                  <a:lnTo>
                    <a:pt x="498" y="26"/>
                  </a:lnTo>
                  <a:lnTo>
                    <a:pt x="522" y="26"/>
                  </a:lnTo>
                  <a:lnTo>
                    <a:pt x="546" y="26"/>
                  </a:lnTo>
                  <a:lnTo>
                    <a:pt x="570" y="26"/>
                  </a:lnTo>
                  <a:lnTo>
                    <a:pt x="596" y="26"/>
                  </a:lnTo>
                  <a:lnTo>
                    <a:pt x="622" y="26"/>
                  </a:lnTo>
                  <a:lnTo>
                    <a:pt x="649" y="26"/>
                  </a:lnTo>
                  <a:lnTo>
                    <a:pt x="677" y="26"/>
                  </a:lnTo>
                  <a:lnTo>
                    <a:pt x="706" y="26"/>
                  </a:lnTo>
                  <a:lnTo>
                    <a:pt x="735" y="26"/>
                  </a:lnTo>
                  <a:lnTo>
                    <a:pt x="765" y="26"/>
                  </a:lnTo>
                  <a:lnTo>
                    <a:pt x="797" y="26"/>
                  </a:lnTo>
                  <a:lnTo>
                    <a:pt x="829" y="26"/>
                  </a:lnTo>
                  <a:lnTo>
                    <a:pt x="862" y="26"/>
                  </a:lnTo>
                  <a:lnTo>
                    <a:pt x="895" y="26"/>
                  </a:lnTo>
                  <a:lnTo>
                    <a:pt x="930" y="26"/>
                  </a:lnTo>
                  <a:lnTo>
                    <a:pt x="965" y="26"/>
                  </a:lnTo>
                  <a:lnTo>
                    <a:pt x="1002" y="26"/>
                  </a:lnTo>
                  <a:lnTo>
                    <a:pt x="1039" y="26"/>
                  </a:lnTo>
                  <a:lnTo>
                    <a:pt x="1078" y="26"/>
                  </a:lnTo>
                  <a:lnTo>
                    <a:pt x="1117" y="26"/>
                  </a:lnTo>
                  <a:lnTo>
                    <a:pt x="1157" y="26"/>
                  </a:lnTo>
                  <a:lnTo>
                    <a:pt x="1198" y="26"/>
                  </a:lnTo>
                  <a:lnTo>
                    <a:pt x="1240" y="26"/>
                  </a:lnTo>
                  <a:lnTo>
                    <a:pt x="1284" y="26"/>
                  </a:lnTo>
                  <a:lnTo>
                    <a:pt x="1328" y="26"/>
                  </a:lnTo>
                  <a:lnTo>
                    <a:pt x="1373" y="26"/>
                  </a:lnTo>
                  <a:lnTo>
                    <a:pt x="1419" y="26"/>
                  </a:lnTo>
                  <a:lnTo>
                    <a:pt x="1466" y="26"/>
                  </a:lnTo>
                  <a:lnTo>
                    <a:pt x="1515" y="26"/>
                  </a:lnTo>
                  <a:lnTo>
                    <a:pt x="1564" y="26"/>
                  </a:lnTo>
                  <a:lnTo>
                    <a:pt x="1614" y="26"/>
                  </a:lnTo>
                  <a:lnTo>
                    <a:pt x="1666" y="26"/>
                  </a:lnTo>
                  <a:lnTo>
                    <a:pt x="1719" y="26"/>
                  </a:lnTo>
                  <a:lnTo>
                    <a:pt x="1772" y="26"/>
                  </a:lnTo>
                  <a:lnTo>
                    <a:pt x="1827" y="26"/>
                  </a:lnTo>
                  <a:lnTo>
                    <a:pt x="1883" y="26"/>
                  </a:lnTo>
                  <a:lnTo>
                    <a:pt x="1940" y="26"/>
                  </a:lnTo>
                  <a:lnTo>
                    <a:pt x="1998" y="26"/>
                  </a:lnTo>
                  <a:lnTo>
                    <a:pt x="2058" y="26"/>
                  </a:lnTo>
                  <a:lnTo>
                    <a:pt x="2118" y="26"/>
                  </a:lnTo>
                  <a:lnTo>
                    <a:pt x="2180" y="26"/>
                  </a:lnTo>
                  <a:lnTo>
                    <a:pt x="2243" y="26"/>
                  </a:lnTo>
                  <a:lnTo>
                    <a:pt x="2307" y="26"/>
                  </a:lnTo>
                  <a:lnTo>
                    <a:pt x="2373" y="26"/>
                  </a:lnTo>
                  <a:lnTo>
                    <a:pt x="2440" y="26"/>
                  </a:lnTo>
                  <a:lnTo>
                    <a:pt x="2507" y="26"/>
                  </a:lnTo>
                  <a:lnTo>
                    <a:pt x="2577" y="26"/>
                  </a:lnTo>
                  <a:lnTo>
                    <a:pt x="2647" y="26"/>
                  </a:lnTo>
                  <a:lnTo>
                    <a:pt x="2719" y="26"/>
                  </a:lnTo>
                  <a:lnTo>
                    <a:pt x="2792" y="26"/>
                  </a:lnTo>
                  <a:lnTo>
                    <a:pt x="2866" y="26"/>
                  </a:lnTo>
                  <a:lnTo>
                    <a:pt x="2942" y="26"/>
                  </a:lnTo>
                  <a:lnTo>
                    <a:pt x="3019" y="26"/>
                  </a:lnTo>
                  <a:lnTo>
                    <a:pt x="3097" y="26"/>
                  </a:lnTo>
                  <a:lnTo>
                    <a:pt x="3177" y="26"/>
                  </a:lnTo>
                  <a:lnTo>
                    <a:pt x="3258" y="26"/>
                  </a:lnTo>
                  <a:lnTo>
                    <a:pt x="3257" y="26"/>
                  </a:lnTo>
                  <a:lnTo>
                    <a:pt x="3257" y="27"/>
                  </a:lnTo>
                  <a:lnTo>
                    <a:pt x="3256" y="27"/>
                  </a:lnTo>
                  <a:lnTo>
                    <a:pt x="3256" y="28"/>
                  </a:lnTo>
                  <a:lnTo>
                    <a:pt x="3255" y="29"/>
                  </a:lnTo>
                  <a:lnTo>
                    <a:pt x="3254" y="29"/>
                  </a:lnTo>
                  <a:lnTo>
                    <a:pt x="3253" y="30"/>
                  </a:lnTo>
                  <a:lnTo>
                    <a:pt x="3252" y="31"/>
                  </a:lnTo>
                  <a:lnTo>
                    <a:pt x="3251" y="33"/>
                  </a:lnTo>
                  <a:lnTo>
                    <a:pt x="3250" y="34"/>
                  </a:lnTo>
                  <a:lnTo>
                    <a:pt x="3248" y="35"/>
                  </a:lnTo>
                  <a:lnTo>
                    <a:pt x="3246" y="37"/>
                  </a:lnTo>
                  <a:lnTo>
                    <a:pt x="3244" y="39"/>
                  </a:lnTo>
                  <a:lnTo>
                    <a:pt x="3242" y="41"/>
                  </a:lnTo>
                  <a:lnTo>
                    <a:pt x="3240" y="44"/>
                  </a:lnTo>
                  <a:lnTo>
                    <a:pt x="3237" y="47"/>
                  </a:lnTo>
                  <a:lnTo>
                    <a:pt x="3234" y="49"/>
                  </a:lnTo>
                  <a:lnTo>
                    <a:pt x="3231" y="53"/>
                  </a:lnTo>
                  <a:lnTo>
                    <a:pt x="3227" y="56"/>
                  </a:lnTo>
                  <a:lnTo>
                    <a:pt x="3224" y="60"/>
                  </a:lnTo>
                  <a:lnTo>
                    <a:pt x="3220" y="64"/>
                  </a:lnTo>
                  <a:lnTo>
                    <a:pt x="3215" y="68"/>
                  </a:lnTo>
                  <a:lnTo>
                    <a:pt x="3211" y="73"/>
                  </a:lnTo>
                  <a:lnTo>
                    <a:pt x="3206" y="78"/>
                  </a:lnTo>
                  <a:lnTo>
                    <a:pt x="3200" y="83"/>
                  </a:lnTo>
                  <a:lnTo>
                    <a:pt x="3195" y="89"/>
                  </a:lnTo>
                  <a:lnTo>
                    <a:pt x="3188" y="95"/>
                  </a:lnTo>
                  <a:lnTo>
                    <a:pt x="3182" y="102"/>
                  </a:lnTo>
                  <a:lnTo>
                    <a:pt x="3175" y="109"/>
                  </a:lnTo>
                  <a:lnTo>
                    <a:pt x="3168" y="116"/>
                  </a:lnTo>
                  <a:lnTo>
                    <a:pt x="3160" y="124"/>
                  </a:lnTo>
                  <a:lnTo>
                    <a:pt x="3152" y="132"/>
                  </a:lnTo>
                  <a:lnTo>
                    <a:pt x="3143" y="140"/>
                  </a:lnTo>
                  <a:lnTo>
                    <a:pt x="3134" y="149"/>
                  </a:lnTo>
                  <a:lnTo>
                    <a:pt x="3125" y="159"/>
                  </a:lnTo>
                  <a:lnTo>
                    <a:pt x="3115" y="169"/>
                  </a:lnTo>
                  <a:lnTo>
                    <a:pt x="3105" y="179"/>
                  </a:lnTo>
                  <a:lnTo>
                    <a:pt x="3094" y="190"/>
                  </a:lnTo>
                  <a:lnTo>
                    <a:pt x="3082" y="201"/>
                  </a:lnTo>
                  <a:lnTo>
                    <a:pt x="3070" y="213"/>
                  </a:lnTo>
                  <a:lnTo>
                    <a:pt x="3058" y="226"/>
                  </a:lnTo>
                  <a:lnTo>
                    <a:pt x="3045" y="239"/>
                  </a:lnTo>
                  <a:lnTo>
                    <a:pt x="3031" y="252"/>
                  </a:lnTo>
                  <a:lnTo>
                    <a:pt x="3017" y="267"/>
                  </a:lnTo>
                  <a:lnTo>
                    <a:pt x="3002" y="281"/>
                  </a:lnTo>
                  <a:lnTo>
                    <a:pt x="2987" y="297"/>
                  </a:lnTo>
                  <a:lnTo>
                    <a:pt x="2971" y="313"/>
                  </a:lnTo>
                  <a:lnTo>
                    <a:pt x="2955" y="329"/>
                  </a:lnTo>
                  <a:lnTo>
                    <a:pt x="2938" y="346"/>
                  </a:lnTo>
                  <a:lnTo>
                    <a:pt x="2920" y="364"/>
                  </a:lnTo>
                  <a:lnTo>
                    <a:pt x="2901" y="382"/>
                  </a:lnTo>
                  <a:lnTo>
                    <a:pt x="2882" y="402"/>
                  </a:lnTo>
                  <a:lnTo>
                    <a:pt x="2863" y="421"/>
                  </a:lnTo>
                  <a:lnTo>
                    <a:pt x="2842" y="442"/>
                  </a:lnTo>
                  <a:lnTo>
                    <a:pt x="2821" y="463"/>
                  </a:lnTo>
                  <a:lnTo>
                    <a:pt x="2799" y="485"/>
                  </a:lnTo>
                  <a:lnTo>
                    <a:pt x="2777" y="507"/>
                  </a:lnTo>
                  <a:lnTo>
                    <a:pt x="2754" y="531"/>
                  </a:lnTo>
                  <a:lnTo>
                    <a:pt x="2730" y="555"/>
                  </a:lnTo>
                  <a:lnTo>
                    <a:pt x="2705" y="579"/>
                  </a:lnTo>
                  <a:lnTo>
                    <a:pt x="2679" y="605"/>
                  </a:lnTo>
                  <a:lnTo>
                    <a:pt x="2653" y="631"/>
                  </a:lnTo>
                  <a:lnTo>
                    <a:pt x="2626" y="658"/>
                  </a:lnTo>
                  <a:lnTo>
                    <a:pt x="2598" y="686"/>
                  </a:lnTo>
                  <a:lnTo>
                    <a:pt x="2569" y="715"/>
                  </a:lnTo>
                  <a:lnTo>
                    <a:pt x="2540" y="744"/>
                  </a:lnTo>
                  <a:lnTo>
                    <a:pt x="2510" y="775"/>
                  </a:lnTo>
                  <a:lnTo>
                    <a:pt x="2478" y="806"/>
                  </a:lnTo>
                  <a:lnTo>
                    <a:pt x="2446" y="838"/>
                  </a:lnTo>
                  <a:lnTo>
                    <a:pt x="2414" y="871"/>
                  </a:lnTo>
                  <a:lnTo>
                    <a:pt x="2380" y="905"/>
                  </a:lnTo>
                  <a:lnTo>
                    <a:pt x="2345" y="939"/>
                  </a:lnTo>
                  <a:lnTo>
                    <a:pt x="2310" y="975"/>
                  </a:lnTo>
                  <a:lnTo>
                    <a:pt x="2273" y="1011"/>
                  </a:lnTo>
                  <a:lnTo>
                    <a:pt x="2236" y="1049"/>
                  </a:lnTo>
                  <a:lnTo>
                    <a:pt x="2197" y="1087"/>
                  </a:lnTo>
                  <a:lnTo>
                    <a:pt x="2158" y="1127"/>
                  </a:lnTo>
                  <a:lnTo>
                    <a:pt x="2118" y="1167"/>
                  </a:lnTo>
                  <a:lnTo>
                    <a:pt x="2077" y="1208"/>
                  </a:lnTo>
                  <a:lnTo>
                    <a:pt x="2035" y="1250"/>
                  </a:lnTo>
                  <a:lnTo>
                    <a:pt x="1991" y="1293"/>
                  </a:lnTo>
                  <a:lnTo>
                    <a:pt x="1947" y="1338"/>
                  </a:lnTo>
                  <a:lnTo>
                    <a:pt x="1902" y="1383"/>
                  </a:lnTo>
                  <a:lnTo>
                    <a:pt x="1856" y="1429"/>
                  </a:lnTo>
                  <a:lnTo>
                    <a:pt x="1809" y="1476"/>
                  </a:lnTo>
                  <a:lnTo>
                    <a:pt x="1760" y="1525"/>
                  </a:lnTo>
                  <a:lnTo>
                    <a:pt x="1711" y="1574"/>
                  </a:lnTo>
                  <a:lnTo>
                    <a:pt x="1661" y="1625"/>
                  </a:lnTo>
                  <a:lnTo>
                    <a:pt x="1609" y="1676"/>
                  </a:lnTo>
                  <a:lnTo>
                    <a:pt x="1556" y="1729"/>
                  </a:lnTo>
                  <a:lnTo>
                    <a:pt x="1503" y="1783"/>
                  </a:lnTo>
                  <a:lnTo>
                    <a:pt x="1448" y="1838"/>
                  </a:lnTo>
                  <a:lnTo>
                    <a:pt x="1392" y="1894"/>
                  </a:lnTo>
                  <a:lnTo>
                    <a:pt x="1335" y="1951"/>
                  </a:lnTo>
                  <a:lnTo>
                    <a:pt x="1277" y="2009"/>
                  </a:lnTo>
                  <a:lnTo>
                    <a:pt x="1217" y="2069"/>
                  </a:lnTo>
                  <a:lnTo>
                    <a:pt x="1157" y="2129"/>
                  </a:lnTo>
                  <a:lnTo>
                    <a:pt x="1095" y="2191"/>
                  </a:lnTo>
                  <a:lnTo>
                    <a:pt x="1032" y="2254"/>
                  </a:lnTo>
                  <a:lnTo>
                    <a:pt x="968" y="2318"/>
                  </a:lnTo>
                  <a:lnTo>
                    <a:pt x="902" y="2384"/>
                  </a:lnTo>
                  <a:lnTo>
                    <a:pt x="836" y="2451"/>
                  </a:lnTo>
                  <a:lnTo>
                    <a:pt x="768" y="2519"/>
                  </a:lnTo>
                  <a:lnTo>
                    <a:pt x="698" y="2588"/>
                  </a:lnTo>
                  <a:lnTo>
                    <a:pt x="628" y="2658"/>
                  </a:lnTo>
                  <a:lnTo>
                    <a:pt x="556" y="2730"/>
                  </a:lnTo>
                  <a:lnTo>
                    <a:pt x="483" y="2803"/>
                  </a:lnTo>
                  <a:lnTo>
                    <a:pt x="409" y="2878"/>
                  </a:lnTo>
                  <a:lnTo>
                    <a:pt x="333" y="2953"/>
                  </a:lnTo>
                  <a:lnTo>
                    <a:pt x="256" y="3030"/>
                  </a:lnTo>
                  <a:lnTo>
                    <a:pt x="178" y="3109"/>
                  </a:lnTo>
                  <a:lnTo>
                    <a:pt x="99" y="3188"/>
                  </a:lnTo>
                  <a:lnTo>
                    <a:pt x="18" y="3270"/>
                  </a:lnTo>
                </a:path>
              </a:pathLst>
            </a:custGeom>
            <a:solidFill>
              <a:srgbClr val="4255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" name="Rectangle 6"/>
          <p:cNvSpPr/>
          <p:nvPr/>
        </p:nvSpPr>
        <p:spPr>
          <a:xfrm>
            <a:off x="3995936" y="5373216"/>
            <a:ext cx="1493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Effective</a:t>
            </a:r>
          </a:p>
          <a:p>
            <a:r>
              <a:rPr lang="en-US" dirty="0">
                <a:solidFill>
                  <a:schemeClr val="bg1"/>
                </a:solidFill>
              </a:rPr>
              <a:t>1 January</a:t>
            </a:r>
          </a:p>
          <a:p>
            <a:r>
              <a:rPr lang="en-US" dirty="0">
                <a:solidFill>
                  <a:schemeClr val="bg1"/>
                </a:solidFill>
              </a:rPr>
              <a:t>2011</a:t>
            </a:r>
          </a:p>
        </p:txBody>
      </p:sp>
      <p:sp>
        <p:nvSpPr>
          <p:cNvPr id="8" name="Rectangle 7"/>
          <p:cNvSpPr/>
          <p:nvPr/>
        </p:nvSpPr>
        <p:spPr>
          <a:xfrm>
            <a:off x="1907704" y="260648"/>
            <a:ext cx="4032448" cy="1001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b="1" dirty="0"/>
              <a:t>JOINT</a:t>
            </a:r>
            <a:r>
              <a:rPr lang="en-US" dirty="0"/>
              <a:t> </a:t>
            </a:r>
            <a:r>
              <a:rPr lang="en-US" b="1" dirty="0"/>
              <a:t>COMMISSION</a:t>
            </a:r>
            <a:r>
              <a:rPr lang="en-US" dirty="0"/>
              <a:t> </a:t>
            </a:r>
            <a:r>
              <a:rPr lang="en-US" b="1" dirty="0"/>
              <a:t>INTERNATIONAL</a:t>
            </a:r>
            <a:endParaRPr lang="en-US" dirty="0"/>
          </a:p>
          <a:p>
            <a:pPr>
              <a:lnSpc>
                <a:spcPct val="110000"/>
              </a:lnSpc>
            </a:pPr>
            <a:r>
              <a:rPr lang="en-US" b="1" dirty="0"/>
              <a:t>ACCREDITATION</a:t>
            </a:r>
            <a:r>
              <a:rPr lang="en-US" dirty="0"/>
              <a:t> </a:t>
            </a:r>
            <a:r>
              <a:rPr lang="en-US" b="1" dirty="0"/>
              <a:t>STANDARDS</a:t>
            </a:r>
            <a:r>
              <a:rPr lang="en-US" dirty="0"/>
              <a:t> </a:t>
            </a:r>
            <a:r>
              <a:rPr lang="en-US" b="1" dirty="0"/>
              <a:t>FOR</a:t>
            </a:r>
            <a:endParaRPr lang="en-US" dirty="0"/>
          </a:p>
          <a:p>
            <a:pPr>
              <a:lnSpc>
                <a:spcPct val="110000"/>
              </a:lnSpc>
            </a:pPr>
            <a:r>
              <a:rPr lang="en-US" dirty="0"/>
              <a:t>HOSPITALS </a:t>
            </a:r>
          </a:p>
        </p:txBody>
      </p:sp>
      <p:sp>
        <p:nvSpPr>
          <p:cNvPr id="9" name="Rectangle 8"/>
          <p:cNvSpPr/>
          <p:nvPr/>
        </p:nvSpPr>
        <p:spPr>
          <a:xfrm>
            <a:off x="1979712" y="1556792"/>
            <a:ext cx="12110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4th Edition</a:t>
            </a:r>
          </a:p>
        </p:txBody>
      </p:sp>
      <p:grpSp>
        <p:nvGrpSpPr>
          <p:cNvPr id="10" name="Group 4"/>
          <p:cNvGrpSpPr>
            <a:grpSpLocks/>
          </p:cNvGrpSpPr>
          <p:nvPr/>
        </p:nvGrpSpPr>
        <p:grpSpPr bwMode="auto">
          <a:xfrm>
            <a:off x="2079154" y="5445224"/>
            <a:ext cx="180975" cy="180975"/>
            <a:chOff x="1320" y="11460"/>
            <a:chExt cx="285" cy="285"/>
          </a:xfrm>
        </p:grpSpPr>
        <p:sp>
          <p:nvSpPr>
            <p:cNvPr id="11" name="Freeform 5"/>
            <p:cNvSpPr>
              <a:spLocks/>
            </p:cNvSpPr>
            <p:nvPr/>
          </p:nvSpPr>
          <p:spPr bwMode="auto">
            <a:xfrm>
              <a:off x="1320" y="11460"/>
              <a:ext cx="285" cy="285"/>
            </a:xfrm>
            <a:custGeom>
              <a:avLst/>
              <a:gdLst>
                <a:gd name="T0" fmla="+- 0 1347 1320"/>
                <a:gd name="T1" fmla="*/ T0 w 285"/>
                <a:gd name="T2" fmla="+- 0 11754 11460"/>
                <a:gd name="T3" fmla="*/ 11754 h 285"/>
                <a:gd name="T4" fmla="+- 0 1347 1320"/>
                <a:gd name="T5" fmla="*/ T4 w 285"/>
                <a:gd name="T6" fmla="+- 0 11754 11460"/>
                <a:gd name="T7" fmla="*/ 11754 h 285"/>
                <a:gd name="T8" fmla="+- 0 1347 1320"/>
                <a:gd name="T9" fmla="*/ T8 w 285"/>
                <a:gd name="T10" fmla="+- 0 11753 11460"/>
                <a:gd name="T11" fmla="*/ 11753 h 285"/>
                <a:gd name="T12" fmla="+- 0 1347 1320"/>
                <a:gd name="T13" fmla="*/ T12 w 285"/>
                <a:gd name="T14" fmla="+- 0 11752 11460"/>
                <a:gd name="T15" fmla="*/ 11752 h 285"/>
                <a:gd name="T16" fmla="+- 0 1347 1320"/>
                <a:gd name="T17" fmla="*/ T16 w 285"/>
                <a:gd name="T18" fmla="+- 0 11751 11460"/>
                <a:gd name="T19" fmla="*/ 11751 h 285"/>
                <a:gd name="T20" fmla="+- 0 1347 1320"/>
                <a:gd name="T21" fmla="*/ T20 w 285"/>
                <a:gd name="T22" fmla="+- 0 11748 11460"/>
                <a:gd name="T23" fmla="*/ 11748 h 285"/>
                <a:gd name="T24" fmla="+- 0 1347 1320"/>
                <a:gd name="T25" fmla="*/ T24 w 285"/>
                <a:gd name="T26" fmla="+- 0 11744 11460"/>
                <a:gd name="T27" fmla="*/ 11744 h 285"/>
                <a:gd name="T28" fmla="+- 0 1347 1320"/>
                <a:gd name="T29" fmla="*/ T28 w 285"/>
                <a:gd name="T30" fmla="+- 0 11738 11460"/>
                <a:gd name="T31" fmla="*/ 11738 h 285"/>
                <a:gd name="T32" fmla="+- 0 1347 1320"/>
                <a:gd name="T33" fmla="*/ T32 w 285"/>
                <a:gd name="T34" fmla="+- 0 11732 11460"/>
                <a:gd name="T35" fmla="*/ 11732 h 285"/>
                <a:gd name="T36" fmla="+- 0 1347 1320"/>
                <a:gd name="T37" fmla="*/ T36 w 285"/>
                <a:gd name="T38" fmla="+- 0 11723 11460"/>
                <a:gd name="T39" fmla="*/ 11723 h 285"/>
                <a:gd name="T40" fmla="+- 0 1347 1320"/>
                <a:gd name="T41" fmla="*/ T40 w 285"/>
                <a:gd name="T42" fmla="+- 0 11712 11460"/>
                <a:gd name="T43" fmla="*/ 11712 h 285"/>
                <a:gd name="T44" fmla="+- 0 1347 1320"/>
                <a:gd name="T45" fmla="*/ T44 w 285"/>
                <a:gd name="T46" fmla="+- 0 11699 11460"/>
                <a:gd name="T47" fmla="*/ 11699 h 285"/>
                <a:gd name="T48" fmla="+- 0 1347 1320"/>
                <a:gd name="T49" fmla="*/ T48 w 285"/>
                <a:gd name="T50" fmla="+- 0 11684 11460"/>
                <a:gd name="T51" fmla="*/ 11684 h 285"/>
                <a:gd name="T52" fmla="+- 0 1347 1320"/>
                <a:gd name="T53" fmla="*/ T52 w 285"/>
                <a:gd name="T54" fmla="+- 0 11666 11460"/>
                <a:gd name="T55" fmla="*/ 11666 h 285"/>
                <a:gd name="T56" fmla="+- 0 1347 1320"/>
                <a:gd name="T57" fmla="*/ T56 w 285"/>
                <a:gd name="T58" fmla="+- 0 11645 11460"/>
                <a:gd name="T59" fmla="*/ 11645 h 285"/>
                <a:gd name="T60" fmla="+- 0 1347 1320"/>
                <a:gd name="T61" fmla="*/ T60 w 285"/>
                <a:gd name="T62" fmla="+- 0 11621 11460"/>
                <a:gd name="T63" fmla="*/ 11621 h 285"/>
                <a:gd name="T64" fmla="+- 0 1347 1320"/>
                <a:gd name="T65" fmla="*/ T64 w 285"/>
                <a:gd name="T66" fmla="+- 0 11594 11460"/>
                <a:gd name="T67" fmla="*/ 11594 h 285"/>
                <a:gd name="T68" fmla="+- 0 1347 1320"/>
                <a:gd name="T69" fmla="*/ T68 w 285"/>
                <a:gd name="T70" fmla="+- 0 11564 11460"/>
                <a:gd name="T71" fmla="*/ 11564 h 285"/>
                <a:gd name="T72" fmla="+- 0 1347 1320"/>
                <a:gd name="T73" fmla="*/ T72 w 285"/>
                <a:gd name="T74" fmla="+- 0 11529 11460"/>
                <a:gd name="T75" fmla="*/ 11529 h 285"/>
                <a:gd name="T76" fmla="+- 0 1347 1320"/>
                <a:gd name="T77" fmla="*/ T76 w 285"/>
                <a:gd name="T78" fmla="+- 0 11491 11460"/>
                <a:gd name="T79" fmla="*/ 11491 h 285"/>
                <a:gd name="T80" fmla="+- 0 1347 1320"/>
                <a:gd name="T81" fmla="*/ T80 w 285"/>
                <a:gd name="T82" fmla="+- 0 11485 11460"/>
                <a:gd name="T83" fmla="*/ 11485 h 285"/>
                <a:gd name="T84" fmla="+- 0 1347 1320"/>
                <a:gd name="T85" fmla="*/ T84 w 285"/>
                <a:gd name="T86" fmla="+- 0 11485 11460"/>
                <a:gd name="T87" fmla="*/ 11485 h 285"/>
                <a:gd name="T88" fmla="+- 0 1347 1320"/>
                <a:gd name="T89" fmla="*/ T88 w 285"/>
                <a:gd name="T90" fmla="+- 0 11485 11460"/>
                <a:gd name="T91" fmla="*/ 11485 h 285"/>
                <a:gd name="T92" fmla="+- 0 1349 1320"/>
                <a:gd name="T93" fmla="*/ T92 w 285"/>
                <a:gd name="T94" fmla="+- 0 11485 11460"/>
                <a:gd name="T95" fmla="*/ 11485 h 285"/>
                <a:gd name="T96" fmla="+- 0 1350 1320"/>
                <a:gd name="T97" fmla="*/ T96 w 285"/>
                <a:gd name="T98" fmla="+- 0 11485 11460"/>
                <a:gd name="T99" fmla="*/ 11485 h 285"/>
                <a:gd name="T100" fmla="+- 0 1353 1320"/>
                <a:gd name="T101" fmla="*/ T100 w 285"/>
                <a:gd name="T102" fmla="+- 0 11485 11460"/>
                <a:gd name="T103" fmla="*/ 11485 h 285"/>
                <a:gd name="T104" fmla="+- 0 1357 1320"/>
                <a:gd name="T105" fmla="*/ T104 w 285"/>
                <a:gd name="T106" fmla="+- 0 11485 11460"/>
                <a:gd name="T107" fmla="*/ 11485 h 285"/>
                <a:gd name="T108" fmla="+- 0 1362 1320"/>
                <a:gd name="T109" fmla="*/ T108 w 285"/>
                <a:gd name="T110" fmla="+- 0 11485 11460"/>
                <a:gd name="T111" fmla="*/ 11485 h 285"/>
                <a:gd name="T112" fmla="+- 0 1369 1320"/>
                <a:gd name="T113" fmla="*/ T112 w 285"/>
                <a:gd name="T114" fmla="+- 0 11485 11460"/>
                <a:gd name="T115" fmla="*/ 11485 h 285"/>
                <a:gd name="T116" fmla="+- 0 1378 1320"/>
                <a:gd name="T117" fmla="*/ T116 w 285"/>
                <a:gd name="T118" fmla="+- 0 11485 11460"/>
                <a:gd name="T119" fmla="*/ 11485 h 285"/>
                <a:gd name="T120" fmla="+- 0 1389 1320"/>
                <a:gd name="T121" fmla="*/ T120 w 285"/>
                <a:gd name="T122" fmla="+- 0 11485 11460"/>
                <a:gd name="T123" fmla="*/ 11485 h 285"/>
                <a:gd name="T124" fmla="+- 0 1402 1320"/>
                <a:gd name="T125" fmla="*/ T124 w 285"/>
                <a:gd name="T126" fmla="+- 0 11485 11460"/>
                <a:gd name="T127" fmla="*/ 11485 h 285"/>
                <a:gd name="T128" fmla="+- 0 1417 1320"/>
                <a:gd name="T129" fmla="*/ T128 w 285"/>
                <a:gd name="T130" fmla="+- 0 11485 11460"/>
                <a:gd name="T131" fmla="*/ 11485 h 285"/>
                <a:gd name="T132" fmla="+- 0 1435 1320"/>
                <a:gd name="T133" fmla="*/ T132 w 285"/>
                <a:gd name="T134" fmla="+- 0 11485 11460"/>
                <a:gd name="T135" fmla="*/ 11485 h 285"/>
                <a:gd name="T136" fmla="+- 0 1456 1320"/>
                <a:gd name="T137" fmla="*/ T136 w 285"/>
                <a:gd name="T138" fmla="+- 0 11485 11460"/>
                <a:gd name="T139" fmla="*/ 11485 h 285"/>
                <a:gd name="T140" fmla="+- 0 1480 1320"/>
                <a:gd name="T141" fmla="*/ T140 w 285"/>
                <a:gd name="T142" fmla="+- 0 11485 11460"/>
                <a:gd name="T143" fmla="*/ 11485 h 285"/>
                <a:gd name="T144" fmla="+- 0 1507 1320"/>
                <a:gd name="T145" fmla="*/ T144 w 285"/>
                <a:gd name="T146" fmla="+- 0 11485 11460"/>
                <a:gd name="T147" fmla="*/ 11485 h 285"/>
                <a:gd name="T148" fmla="+- 0 1537 1320"/>
                <a:gd name="T149" fmla="*/ T148 w 285"/>
                <a:gd name="T150" fmla="+- 0 11485 11460"/>
                <a:gd name="T151" fmla="*/ 11485 h 285"/>
                <a:gd name="T152" fmla="+- 0 1572 1320"/>
                <a:gd name="T153" fmla="*/ T152 w 285"/>
                <a:gd name="T154" fmla="+- 0 11485 11460"/>
                <a:gd name="T155" fmla="*/ 11485 h 285"/>
                <a:gd name="T156" fmla="+- 0 1610 1320"/>
                <a:gd name="T157" fmla="*/ T156 w 285"/>
                <a:gd name="T158" fmla="+- 0 11485 11460"/>
                <a:gd name="T159" fmla="*/ 11485 h 285"/>
                <a:gd name="T160" fmla="+- 0 1616 1320"/>
                <a:gd name="T161" fmla="*/ T160 w 285"/>
                <a:gd name="T162" fmla="+- 0 11485 11460"/>
                <a:gd name="T163" fmla="*/ 11485 h 285"/>
                <a:gd name="T164" fmla="+- 0 1616 1320"/>
                <a:gd name="T165" fmla="*/ T164 w 285"/>
                <a:gd name="T166" fmla="+- 0 11485 11460"/>
                <a:gd name="T167" fmla="*/ 11485 h 285"/>
                <a:gd name="T168" fmla="+- 0 1616 1320"/>
                <a:gd name="T169" fmla="*/ T168 w 285"/>
                <a:gd name="T170" fmla="+- 0 11485 11460"/>
                <a:gd name="T171" fmla="*/ 11485 h 285"/>
                <a:gd name="T172" fmla="+- 0 1615 1320"/>
                <a:gd name="T173" fmla="*/ T172 w 285"/>
                <a:gd name="T174" fmla="+- 0 11486 11460"/>
                <a:gd name="T175" fmla="*/ 11486 h 285"/>
                <a:gd name="T176" fmla="+- 0 1613 1320"/>
                <a:gd name="T177" fmla="*/ T176 w 285"/>
                <a:gd name="T178" fmla="+- 0 11488 11460"/>
                <a:gd name="T179" fmla="*/ 11488 h 285"/>
                <a:gd name="T180" fmla="+- 0 1610 1320"/>
                <a:gd name="T181" fmla="*/ T180 w 285"/>
                <a:gd name="T182" fmla="+- 0 11491 11460"/>
                <a:gd name="T183" fmla="*/ 11491 h 285"/>
                <a:gd name="T184" fmla="+- 0 1606 1320"/>
                <a:gd name="T185" fmla="*/ T184 w 285"/>
                <a:gd name="T186" fmla="+- 0 11495 11460"/>
                <a:gd name="T187" fmla="*/ 11495 h 285"/>
                <a:gd name="T188" fmla="+- 0 1601 1320"/>
                <a:gd name="T189" fmla="*/ T188 w 285"/>
                <a:gd name="T190" fmla="+- 0 11500 11460"/>
                <a:gd name="T191" fmla="*/ 11500 h 285"/>
                <a:gd name="T192" fmla="+- 0 1594 1320"/>
                <a:gd name="T193" fmla="*/ T192 w 285"/>
                <a:gd name="T194" fmla="+- 0 11507 11460"/>
                <a:gd name="T195" fmla="*/ 11507 h 285"/>
                <a:gd name="T196" fmla="+- 0 1585 1320"/>
                <a:gd name="T197" fmla="*/ T196 w 285"/>
                <a:gd name="T198" fmla="+- 0 11516 11460"/>
                <a:gd name="T199" fmla="*/ 11516 h 285"/>
                <a:gd name="T200" fmla="+- 0 1574 1320"/>
                <a:gd name="T201" fmla="*/ T200 w 285"/>
                <a:gd name="T202" fmla="+- 0 11526 11460"/>
                <a:gd name="T203" fmla="*/ 11526 h 285"/>
                <a:gd name="T204" fmla="+- 0 1561 1320"/>
                <a:gd name="T205" fmla="*/ T204 w 285"/>
                <a:gd name="T206" fmla="+- 0 11539 11460"/>
                <a:gd name="T207" fmla="*/ 11539 h 285"/>
                <a:gd name="T208" fmla="+- 0 1546 1320"/>
                <a:gd name="T209" fmla="*/ T208 w 285"/>
                <a:gd name="T210" fmla="+- 0 11555 11460"/>
                <a:gd name="T211" fmla="*/ 11555 h 285"/>
                <a:gd name="T212" fmla="+- 0 1528 1320"/>
                <a:gd name="T213" fmla="*/ T212 w 285"/>
                <a:gd name="T214" fmla="+- 0 11573 11460"/>
                <a:gd name="T215" fmla="*/ 11573 h 285"/>
                <a:gd name="T216" fmla="+- 0 1507 1320"/>
                <a:gd name="T217" fmla="*/ T216 w 285"/>
                <a:gd name="T218" fmla="+- 0 11594 11460"/>
                <a:gd name="T219" fmla="*/ 11594 h 285"/>
                <a:gd name="T220" fmla="+- 0 1483 1320"/>
                <a:gd name="T221" fmla="*/ T220 w 285"/>
                <a:gd name="T222" fmla="+- 0 11617 11460"/>
                <a:gd name="T223" fmla="*/ 11617 h 285"/>
                <a:gd name="T224" fmla="+- 0 1456 1320"/>
                <a:gd name="T225" fmla="*/ T224 w 285"/>
                <a:gd name="T226" fmla="+- 0 11644 11460"/>
                <a:gd name="T227" fmla="*/ 11644 h 285"/>
                <a:gd name="T228" fmla="+- 0 1426 1320"/>
                <a:gd name="T229" fmla="*/ T228 w 285"/>
                <a:gd name="T230" fmla="+- 0 11675 11460"/>
                <a:gd name="T231" fmla="*/ 11675 h 285"/>
                <a:gd name="T232" fmla="+- 0 1392 1320"/>
                <a:gd name="T233" fmla="*/ T232 w 285"/>
                <a:gd name="T234" fmla="+- 0 11709 11460"/>
                <a:gd name="T235" fmla="*/ 11709 h 285"/>
                <a:gd name="T236" fmla="+- 0 1354 1320"/>
                <a:gd name="T237" fmla="*/ T236 w 285"/>
                <a:gd name="T238" fmla="+- 0 11747 11460"/>
                <a:gd name="T239" fmla="*/ 11747 h 28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  <a:cxn ang="0">
                  <a:pos x="T225" y="T227"/>
                </a:cxn>
                <a:cxn ang="0">
                  <a:pos x="T229" y="T231"/>
                </a:cxn>
                <a:cxn ang="0">
                  <a:pos x="T233" y="T235"/>
                </a:cxn>
                <a:cxn ang="0">
                  <a:pos x="T237" y="T239"/>
                </a:cxn>
              </a:cxnLst>
              <a:rect l="0" t="0" r="r" b="b"/>
              <a:pathLst>
                <a:path w="285" h="285">
                  <a:moveTo>
                    <a:pt x="27" y="294"/>
                  </a:moveTo>
                  <a:lnTo>
                    <a:pt x="27" y="294"/>
                  </a:lnTo>
                  <a:lnTo>
                    <a:pt x="27" y="293"/>
                  </a:lnTo>
                  <a:lnTo>
                    <a:pt x="27" y="292"/>
                  </a:lnTo>
                  <a:lnTo>
                    <a:pt x="27" y="291"/>
                  </a:lnTo>
                  <a:lnTo>
                    <a:pt x="27" y="290"/>
                  </a:lnTo>
                  <a:lnTo>
                    <a:pt x="27" y="289"/>
                  </a:lnTo>
                  <a:lnTo>
                    <a:pt x="27" y="288"/>
                  </a:lnTo>
                  <a:lnTo>
                    <a:pt x="27" y="287"/>
                  </a:lnTo>
                  <a:lnTo>
                    <a:pt x="27" y="286"/>
                  </a:lnTo>
                  <a:lnTo>
                    <a:pt x="27" y="285"/>
                  </a:lnTo>
                  <a:lnTo>
                    <a:pt x="27" y="284"/>
                  </a:lnTo>
                  <a:lnTo>
                    <a:pt x="27" y="283"/>
                  </a:lnTo>
                  <a:lnTo>
                    <a:pt x="27" y="282"/>
                  </a:lnTo>
                  <a:lnTo>
                    <a:pt x="27" y="281"/>
                  </a:lnTo>
                  <a:lnTo>
                    <a:pt x="27" y="280"/>
                  </a:lnTo>
                  <a:lnTo>
                    <a:pt x="27" y="279"/>
                  </a:lnTo>
                  <a:lnTo>
                    <a:pt x="27" y="278"/>
                  </a:lnTo>
                  <a:lnTo>
                    <a:pt x="27" y="277"/>
                  </a:lnTo>
                  <a:lnTo>
                    <a:pt x="27" y="276"/>
                  </a:lnTo>
                  <a:lnTo>
                    <a:pt x="27" y="275"/>
                  </a:lnTo>
                  <a:lnTo>
                    <a:pt x="27" y="274"/>
                  </a:lnTo>
                  <a:lnTo>
                    <a:pt x="27" y="273"/>
                  </a:lnTo>
                  <a:lnTo>
                    <a:pt x="27" y="272"/>
                  </a:lnTo>
                  <a:lnTo>
                    <a:pt x="27" y="270"/>
                  </a:lnTo>
                  <a:lnTo>
                    <a:pt x="27" y="269"/>
                  </a:lnTo>
                  <a:lnTo>
                    <a:pt x="27" y="267"/>
                  </a:lnTo>
                  <a:lnTo>
                    <a:pt x="27" y="266"/>
                  </a:lnTo>
                  <a:lnTo>
                    <a:pt x="27" y="264"/>
                  </a:lnTo>
                  <a:lnTo>
                    <a:pt x="27" y="263"/>
                  </a:lnTo>
                  <a:lnTo>
                    <a:pt x="27" y="261"/>
                  </a:lnTo>
                  <a:lnTo>
                    <a:pt x="27" y="259"/>
                  </a:lnTo>
                  <a:lnTo>
                    <a:pt x="27" y="258"/>
                  </a:lnTo>
                  <a:lnTo>
                    <a:pt x="27" y="256"/>
                  </a:lnTo>
                  <a:lnTo>
                    <a:pt x="27" y="254"/>
                  </a:lnTo>
                  <a:lnTo>
                    <a:pt x="27" y="252"/>
                  </a:lnTo>
                  <a:lnTo>
                    <a:pt x="27" y="250"/>
                  </a:lnTo>
                  <a:lnTo>
                    <a:pt x="27" y="248"/>
                  </a:lnTo>
                  <a:lnTo>
                    <a:pt x="27" y="246"/>
                  </a:lnTo>
                  <a:lnTo>
                    <a:pt x="27" y="244"/>
                  </a:lnTo>
                  <a:lnTo>
                    <a:pt x="27" y="241"/>
                  </a:lnTo>
                  <a:lnTo>
                    <a:pt x="27" y="239"/>
                  </a:lnTo>
                  <a:lnTo>
                    <a:pt x="27" y="237"/>
                  </a:lnTo>
                  <a:lnTo>
                    <a:pt x="27" y="234"/>
                  </a:lnTo>
                  <a:lnTo>
                    <a:pt x="27" y="232"/>
                  </a:lnTo>
                  <a:lnTo>
                    <a:pt x="27" y="229"/>
                  </a:lnTo>
                  <a:lnTo>
                    <a:pt x="27" y="227"/>
                  </a:lnTo>
                  <a:lnTo>
                    <a:pt x="27" y="224"/>
                  </a:lnTo>
                  <a:lnTo>
                    <a:pt x="27" y="221"/>
                  </a:lnTo>
                  <a:lnTo>
                    <a:pt x="27" y="218"/>
                  </a:lnTo>
                  <a:lnTo>
                    <a:pt x="27" y="215"/>
                  </a:lnTo>
                  <a:lnTo>
                    <a:pt x="27" y="212"/>
                  </a:lnTo>
                  <a:lnTo>
                    <a:pt x="27" y="209"/>
                  </a:lnTo>
                  <a:lnTo>
                    <a:pt x="27" y="206"/>
                  </a:lnTo>
                  <a:lnTo>
                    <a:pt x="27" y="203"/>
                  </a:lnTo>
                  <a:lnTo>
                    <a:pt x="27" y="199"/>
                  </a:lnTo>
                  <a:lnTo>
                    <a:pt x="27" y="196"/>
                  </a:lnTo>
                  <a:lnTo>
                    <a:pt x="27" y="192"/>
                  </a:lnTo>
                  <a:lnTo>
                    <a:pt x="27" y="189"/>
                  </a:lnTo>
                  <a:lnTo>
                    <a:pt x="27" y="185"/>
                  </a:lnTo>
                  <a:lnTo>
                    <a:pt x="27" y="181"/>
                  </a:lnTo>
                  <a:lnTo>
                    <a:pt x="27" y="177"/>
                  </a:lnTo>
                  <a:lnTo>
                    <a:pt x="27" y="174"/>
                  </a:lnTo>
                  <a:lnTo>
                    <a:pt x="27" y="169"/>
                  </a:lnTo>
                  <a:lnTo>
                    <a:pt x="27" y="165"/>
                  </a:lnTo>
                  <a:lnTo>
                    <a:pt x="27" y="161"/>
                  </a:lnTo>
                  <a:lnTo>
                    <a:pt x="27" y="157"/>
                  </a:lnTo>
                  <a:lnTo>
                    <a:pt x="27" y="153"/>
                  </a:lnTo>
                  <a:lnTo>
                    <a:pt x="27" y="148"/>
                  </a:lnTo>
                  <a:lnTo>
                    <a:pt x="27" y="143"/>
                  </a:lnTo>
                  <a:lnTo>
                    <a:pt x="27" y="139"/>
                  </a:lnTo>
                  <a:lnTo>
                    <a:pt x="27" y="134"/>
                  </a:lnTo>
                  <a:lnTo>
                    <a:pt x="27" y="129"/>
                  </a:lnTo>
                  <a:lnTo>
                    <a:pt x="27" y="124"/>
                  </a:lnTo>
                  <a:lnTo>
                    <a:pt x="27" y="119"/>
                  </a:lnTo>
                  <a:lnTo>
                    <a:pt x="27" y="114"/>
                  </a:lnTo>
                  <a:lnTo>
                    <a:pt x="27" y="109"/>
                  </a:lnTo>
                  <a:lnTo>
                    <a:pt x="27" y="104"/>
                  </a:lnTo>
                  <a:lnTo>
                    <a:pt x="27" y="98"/>
                  </a:lnTo>
                  <a:lnTo>
                    <a:pt x="27" y="93"/>
                  </a:lnTo>
                  <a:lnTo>
                    <a:pt x="27" y="87"/>
                  </a:lnTo>
                  <a:lnTo>
                    <a:pt x="27" y="81"/>
                  </a:lnTo>
                  <a:lnTo>
                    <a:pt x="27" y="75"/>
                  </a:lnTo>
                  <a:lnTo>
                    <a:pt x="27" y="69"/>
                  </a:lnTo>
                  <a:lnTo>
                    <a:pt x="27" y="63"/>
                  </a:lnTo>
                  <a:lnTo>
                    <a:pt x="27" y="57"/>
                  </a:lnTo>
                  <a:lnTo>
                    <a:pt x="27" y="51"/>
                  </a:lnTo>
                  <a:lnTo>
                    <a:pt x="27" y="44"/>
                  </a:lnTo>
                  <a:lnTo>
                    <a:pt x="27" y="38"/>
                  </a:lnTo>
                  <a:lnTo>
                    <a:pt x="27" y="31"/>
                  </a:lnTo>
                  <a:lnTo>
                    <a:pt x="27" y="25"/>
                  </a:lnTo>
                  <a:lnTo>
                    <a:pt x="28" y="25"/>
                  </a:lnTo>
                  <a:lnTo>
                    <a:pt x="29" y="25"/>
                  </a:lnTo>
                  <a:lnTo>
                    <a:pt x="30" y="25"/>
                  </a:lnTo>
                  <a:lnTo>
                    <a:pt x="31" y="25"/>
                  </a:lnTo>
                  <a:lnTo>
                    <a:pt x="32" y="24"/>
                  </a:lnTo>
                  <a:lnTo>
                    <a:pt x="32" y="25"/>
                  </a:lnTo>
                  <a:lnTo>
                    <a:pt x="33" y="24"/>
                  </a:lnTo>
                  <a:lnTo>
                    <a:pt x="33" y="25"/>
                  </a:lnTo>
                  <a:lnTo>
                    <a:pt x="34" y="24"/>
                  </a:lnTo>
                  <a:lnTo>
                    <a:pt x="34" y="25"/>
                  </a:lnTo>
                  <a:lnTo>
                    <a:pt x="35" y="24"/>
                  </a:lnTo>
                  <a:lnTo>
                    <a:pt x="36" y="25"/>
                  </a:lnTo>
                  <a:lnTo>
                    <a:pt x="36" y="24"/>
                  </a:lnTo>
                  <a:lnTo>
                    <a:pt x="37" y="25"/>
                  </a:lnTo>
                  <a:lnTo>
                    <a:pt x="38" y="24"/>
                  </a:lnTo>
                  <a:lnTo>
                    <a:pt x="39" y="25"/>
                  </a:lnTo>
                  <a:lnTo>
                    <a:pt x="40" y="24"/>
                  </a:lnTo>
                  <a:lnTo>
                    <a:pt x="40" y="25"/>
                  </a:lnTo>
                  <a:lnTo>
                    <a:pt x="41" y="24"/>
                  </a:lnTo>
                  <a:lnTo>
                    <a:pt x="42" y="25"/>
                  </a:lnTo>
                  <a:lnTo>
                    <a:pt x="43" y="24"/>
                  </a:lnTo>
                  <a:lnTo>
                    <a:pt x="45" y="25"/>
                  </a:lnTo>
                  <a:lnTo>
                    <a:pt x="46" y="24"/>
                  </a:lnTo>
                  <a:lnTo>
                    <a:pt x="47" y="25"/>
                  </a:lnTo>
                  <a:lnTo>
                    <a:pt x="48" y="24"/>
                  </a:lnTo>
                  <a:lnTo>
                    <a:pt x="49" y="25"/>
                  </a:lnTo>
                  <a:lnTo>
                    <a:pt x="51" y="24"/>
                  </a:lnTo>
                  <a:lnTo>
                    <a:pt x="52" y="25"/>
                  </a:lnTo>
                  <a:lnTo>
                    <a:pt x="53" y="24"/>
                  </a:lnTo>
                  <a:lnTo>
                    <a:pt x="55" y="25"/>
                  </a:lnTo>
                  <a:lnTo>
                    <a:pt x="56" y="24"/>
                  </a:lnTo>
                  <a:lnTo>
                    <a:pt x="58" y="25"/>
                  </a:lnTo>
                  <a:lnTo>
                    <a:pt x="60" y="24"/>
                  </a:lnTo>
                  <a:lnTo>
                    <a:pt x="61" y="25"/>
                  </a:lnTo>
                  <a:lnTo>
                    <a:pt x="63" y="25"/>
                  </a:lnTo>
                  <a:lnTo>
                    <a:pt x="65" y="25"/>
                  </a:lnTo>
                  <a:lnTo>
                    <a:pt x="67" y="25"/>
                  </a:lnTo>
                  <a:lnTo>
                    <a:pt x="69" y="25"/>
                  </a:lnTo>
                  <a:lnTo>
                    <a:pt x="71" y="25"/>
                  </a:lnTo>
                  <a:lnTo>
                    <a:pt x="73" y="25"/>
                  </a:lnTo>
                  <a:lnTo>
                    <a:pt x="75" y="25"/>
                  </a:lnTo>
                  <a:lnTo>
                    <a:pt x="77" y="25"/>
                  </a:lnTo>
                  <a:lnTo>
                    <a:pt x="79" y="25"/>
                  </a:lnTo>
                  <a:lnTo>
                    <a:pt x="82" y="25"/>
                  </a:lnTo>
                  <a:lnTo>
                    <a:pt x="84" y="25"/>
                  </a:lnTo>
                  <a:lnTo>
                    <a:pt x="87" y="25"/>
                  </a:lnTo>
                  <a:lnTo>
                    <a:pt x="89" y="25"/>
                  </a:lnTo>
                  <a:lnTo>
                    <a:pt x="92" y="25"/>
                  </a:lnTo>
                  <a:lnTo>
                    <a:pt x="94" y="25"/>
                  </a:lnTo>
                  <a:lnTo>
                    <a:pt x="97" y="25"/>
                  </a:lnTo>
                  <a:lnTo>
                    <a:pt x="100" y="25"/>
                  </a:lnTo>
                  <a:lnTo>
                    <a:pt x="103" y="25"/>
                  </a:lnTo>
                  <a:lnTo>
                    <a:pt x="106" y="25"/>
                  </a:lnTo>
                  <a:lnTo>
                    <a:pt x="109" y="25"/>
                  </a:lnTo>
                  <a:lnTo>
                    <a:pt x="112" y="25"/>
                  </a:lnTo>
                  <a:lnTo>
                    <a:pt x="115" y="25"/>
                  </a:lnTo>
                  <a:lnTo>
                    <a:pt x="118" y="25"/>
                  </a:lnTo>
                  <a:lnTo>
                    <a:pt x="122" y="25"/>
                  </a:lnTo>
                  <a:lnTo>
                    <a:pt x="125" y="25"/>
                  </a:lnTo>
                  <a:lnTo>
                    <a:pt x="129" y="25"/>
                  </a:lnTo>
                  <a:lnTo>
                    <a:pt x="132" y="25"/>
                  </a:lnTo>
                  <a:lnTo>
                    <a:pt x="136" y="25"/>
                  </a:lnTo>
                  <a:lnTo>
                    <a:pt x="140" y="25"/>
                  </a:lnTo>
                  <a:lnTo>
                    <a:pt x="143" y="25"/>
                  </a:lnTo>
                  <a:lnTo>
                    <a:pt x="147" y="25"/>
                  </a:lnTo>
                  <a:lnTo>
                    <a:pt x="151" y="25"/>
                  </a:lnTo>
                  <a:lnTo>
                    <a:pt x="155" y="25"/>
                  </a:lnTo>
                  <a:lnTo>
                    <a:pt x="160" y="25"/>
                  </a:lnTo>
                  <a:lnTo>
                    <a:pt x="164" y="25"/>
                  </a:lnTo>
                  <a:lnTo>
                    <a:pt x="168" y="25"/>
                  </a:lnTo>
                  <a:lnTo>
                    <a:pt x="173" y="25"/>
                  </a:lnTo>
                  <a:lnTo>
                    <a:pt x="177" y="25"/>
                  </a:lnTo>
                  <a:lnTo>
                    <a:pt x="182" y="25"/>
                  </a:lnTo>
                  <a:lnTo>
                    <a:pt x="187" y="25"/>
                  </a:lnTo>
                  <a:lnTo>
                    <a:pt x="192" y="25"/>
                  </a:lnTo>
                  <a:lnTo>
                    <a:pt x="197" y="25"/>
                  </a:lnTo>
                  <a:lnTo>
                    <a:pt x="202" y="25"/>
                  </a:lnTo>
                  <a:lnTo>
                    <a:pt x="207" y="25"/>
                  </a:lnTo>
                  <a:lnTo>
                    <a:pt x="212" y="25"/>
                  </a:lnTo>
                  <a:lnTo>
                    <a:pt x="217" y="25"/>
                  </a:lnTo>
                  <a:lnTo>
                    <a:pt x="223" y="25"/>
                  </a:lnTo>
                  <a:lnTo>
                    <a:pt x="228" y="25"/>
                  </a:lnTo>
                  <a:lnTo>
                    <a:pt x="234" y="25"/>
                  </a:lnTo>
                  <a:lnTo>
                    <a:pt x="240" y="25"/>
                  </a:lnTo>
                  <a:lnTo>
                    <a:pt x="246" y="25"/>
                  </a:lnTo>
                  <a:lnTo>
                    <a:pt x="252" y="25"/>
                  </a:lnTo>
                  <a:lnTo>
                    <a:pt x="258" y="25"/>
                  </a:lnTo>
                  <a:lnTo>
                    <a:pt x="264" y="25"/>
                  </a:lnTo>
                  <a:lnTo>
                    <a:pt x="270" y="25"/>
                  </a:lnTo>
                  <a:lnTo>
                    <a:pt x="276" y="25"/>
                  </a:lnTo>
                  <a:lnTo>
                    <a:pt x="283" y="25"/>
                  </a:lnTo>
                  <a:lnTo>
                    <a:pt x="290" y="25"/>
                  </a:lnTo>
                  <a:lnTo>
                    <a:pt x="296" y="25"/>
                  </a:lnTo>
                  <a:lnTo>
                    <a:pt x="295" y="25"/>
                  </a:lnTo>
                  <a:lnTo>
                    <a:pt x="295" y="26"/>
                  </a:lnTo>
                  <a:lnTo>
                    <a:pt x="294" y="26"/>
                  </a:lnTo>
                  <a:lnTo>
                    <a:pt x="294" y="27"/>
                  </a:lnTo>
                  <a:lnTo>
                    <a:pt x="293" y="28"/>
                  </a:lnTo>
                  <a:lnTo>
                    <a:pt x="292" y="28"/>
                  </a:lnTo>
                  <a:lnTo>
                    <a:pt x="292" y="29"/>
                  </a:lnTo>
                  <a:lnTo>
                    <a:pt x="291" y="30"/>
                  </a:lnTo>
                  <a:lnTo>
                    <a:pt x="290" y="31"/>
                  </a:lnTo>
                  <a:lnTo>
                    <a:pt x="289" y="31"/>
                  </a:lnTo>
                  <a:lnTo>
                    <a:pt x="289" y="32"/>
                  </a:lnTo>
                  <a:lnTo>
                    <a:pt x="288" y="33"/>
                  </a:lnTo>
                  <a:lnTo>
                    <a:pt x="287" y="34"/>
                  </a:lnTo>
                  <a:lnTo>
                    <a:pt x="286" y="35"/>
                  </a:lnTo>
                  <a:lnTo>
                    <a:pt x="285" y="36"/>
                  </a:lnTo>
                  <a:lnTo>
                    <a:pt x="284" y="36"/>
                  </a:lnTo>
                  <a:lnTo>
                    <a:pt x="284" y="37"/>
                  </a:lnTo>
                  <a:lnTo>
                    <a:pt x="283" y="38"/>
                  </a:lnTo>
                  <a:lnTo>
                    <a:pt x="282" y="39"/>
                  </a:lnTo>
                  <a:lnTo>
                    <a:pt x="281" y="40"/>
                  </a:lnTo>
                  <a:lnTo>
                    <a:pt x="280" y="41"/>
                  </a:lnTo>
                  <a:lnTo>
                    <a:pt x="279" y="42"/>
                  </a:lnTo>
                  <a:lnTo>
                    <a:pt x="278" y="43"/>
                  </a:lnTo>
                  <a:lnTo>
                    <a:pt x="276" y="44"/>
                  </a:lnTo>
                  <a:lnTo>
                    <a:pt x="275" y="46"/>
                  </a:lnTo>
                  <a:lnTo>
                    <a:pt x="274" y="47"/>
                  </a:lnTo>
                  <a:lnTo>
                    <a:pt x="273" y="48"/>
                  </a:lnTo>
                  <a:lnTo>
                    <a:pt x="271" y="50"/>
                  </a:lnTo>
                  <a:lnTo>
                    <a:pt x="270" y="51"/>
                  </a:lnTo>
                  <a:lnTo>
                    <a:pt x="268" y="53"/>
                  </a:lnTo>
                  <a:lnTo>
                    <a:pt x="267" y="54"/>
                  </a:lnTo>
                  <a:lnTo>
                    <a:pt x="265" y="56"/>
                  </a:lnTo>
                  <a:lnTo>
                    <a:pt x="263" y="57"/>
                  </a:lnTo>
                  <a:lnTo>
                    <a:pt x="262" y="59"/>
                  </a:lnTo>
                  <a:lnTo>
                    <a:pt x="260" y="61"/>
                  </a:lnTo>
                  <a:lnTo>
                    <a:pt x="258" y="63"/>
                  </a:lnTo>
                  <a:lnTo>
                    <a:pt x="256" y="64"/>
                  </a:lnTo>
                  <a:lnTo>
                    <a:pt x="254" y="66"/>
                  </a:lnTo>
                  <a:lnTo>
                    <a:pt x="252" y="68"/>
                  </a:lnTo>
                  <a:lnTo>
                    <a:pt x="250" y="70"/>
                  </a:lnTo>
                  <a:lnTo>
                    <a:pt x="248" y="73"/>
                  </a:lnTo>
                  <a:lnTo>
                    <a:pt x="246" y="75"/>
                  </a:lnTo>
                  <a:lnTo>
                    <a:pt x="244" y="77"/>
                  </a:lnTo>
                  <a:lnTo>
                    <a:pt x="241" y="79"/>
                  </a:lnTo>
                  <a:lnTo>
                    <a:pt x="239" y="82"/>
                  </a:lnTo>
                  <a:lnTo>
                    <a:pt x="237" y="84"/>
                  </a:lnTo>
                  <a:lnTo>
                    <a:pt x="234" y="87"/>
                  </a:lnTo>
                  <a:lnTo>
                    <a:pt x="232" y="89"/>
                  </a:lnTo>
                  <a:lnTo>
                    <a:pt x="229" y="92"/>
                  </a:lnTo>
                  <a:lnTo>
                    <a:pt x="226" y="95"/>
                  </a:lnTo>
                  <a:lnTo>
                    <a:pt x="223" y="98"/>
                  </a:lnTo>
                  <a:lnTo>
                    <a:pt x="220" y="100"/>
                  </a:lnTo>
                  <a:lnTo>
                    <a:pt x="217" y="103"/>
                  </a:lnTo>
                  <a:lnTo>
                    <a:pt x="214" y="106"/>
                  </a:lnTo>
                  <a:lnTo>
                    <a:pt x="211" y="110"/>
                  </a:lnTo>
                  <a:lnTo>
                    <a:pt x="208" y="113"/>
                  </a:lnTo>
                  <a:lnTo>
                    <a:pt x="205" y="116"/>
                  </a:lnTo>
                  <a:lnTo>
                    <a:pt x="202" y="119"/>
                  </a:lnTo>
                  <a:lnTo>
                    <a:pt x="198" y="123"/>
                  </a:lnTo>
                  <a:lnTo>
                    <a:pt x="195" y="126"/>
                  </a:lnTo>
                  <a:lnTo>
                    <a:pt x="191" y="130"/>
                  </a:lnTo>
                  <a:lnTo>
                    <a:pt x="187" y="134"/>
                  </a:lnTo>
                  <a:lnTo>
                    <a:pt x="184" y="137"/>
                  </a:lnTo>
                  <a:lnTo>
                    <a:pt x="180" y="141"/>
                  </a:lnTo>
                  <a:lnTo>
                    <a:pt x="176" y="145"/>
                  </a:lnTo>
                  <a:lnTo>
                    <a:pt x="172" y="149"/>
                  </a:lnTo>
                  <a:lnTo>
                    <a:pt x="168" y="153"/>
                  </a:lnTo>
                  <a:lnTo>
                    <a:pt x="163" y="157"/>
                  </a:lnTo>
                  <a:lnTo>
                    <a:pt x="159" y="162"/>
                  </a:lnTo>
                  <a:lnTo>
                    <a:pt x="155" y="166"/>
                  </a:lnTo>
                  <a:lnTo>
                    <a:pt x="150" y="170"/>
                  </a:lnTo>
                  <a:lnTo>
                    <a:pt x="146" y="175"/>
                  </a:lnTo>
                  <a:lnTo>
                    <a:pt x="141" y="180"/>
                  </a:lnTo>
                  <a:lnTo>
                    <a:pt x="136" y="184"/>
                  </a:lnTo>
                  <a:lnTo>
                    <a:pt x="132" y="189"/>
                  </a:lnTo>
                  <a:lnTo>
                    <a:pt x="127" y="194"/>
                  </a:lnTo>
                  <a:lnTo>
                    <a:pt x="122" y="199"/>
                  </a:lnTo>
                  <a:lnTo>
                    <a:pt x="116" y="204"/>
                  </a:lnTo>
                  <a:lnTo>
                    <a:pt x="111" y="210"/>
                  </a:lnTo>
                  <a:lnTo>
                    <a:pt x="106" y="215"/>
                  </a:lnTo>
                  <a:lnTo>
                    <a:pt x="100" y="220"/>
                  </a:lnTo>
                  <a:lnTo>
                    <a:pt x="95" y="226"/>
                  </a:lnTo>
                  <a:lnTo>
                    <a:pt x="89" y="232"/>
                  </a:lnTo>
                  <a:lnTo>
                    <a:pt x="83" y="237"/>
                  </a:lnTo>
                  <a:lnTo>
                    <a:pt x="78" y="243"/>
                  </a:lnTo>
                  <a:lnTo>
                    <a:pt x="72" y="249"/>
                  </a:lnTo>
                  <a:lnTo>
                    <a:pt x="66" y="255"/>
                  </a:lnTo>
                  <a:lnTo>
                    <a:pt x="59" y="261"/>
                  </a:lnTo>
                  <a:lnTo>
                    <a:pt x="53" y="268"/>
                  </a:lnTo>
                  <a:lnTo>
                    <a:pt x="47" y="274"/>
                  </a:lnTo>
                  <a:lnTo>
                    <a:pt x="40" y="281"/>
                  </a:lnTo>
                  <a:lnTo>
                    <a:pt x="34" y="287"/>
                  </a:lnTo>
                  <a:lnTo>
                    <a:pt x="27" y="294"/>
                  </a:lnTo>
                </a:path>
              </a:pathLst>
            </a:custGeom>
            <a:solidFill>
              <a:srgbClr val="8400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" name="Group 6"/>
          <p:cNvGrpSpPr>
            <a:grpSpLocks/>
          </p:cNvGrpSpPr>
          <p:nvPr/>
        </p:nvGrpSpPr>
        <p:grpSpPr bwMode="auto">
          <a:xfrm>
            <a:off x="2079154" y="5616674"/>
            <a:ext cx="180975" cy="180975"/>
            <a:chOff x="1320" y="11730"/>
            <a:chExt cx="285" cy="285"/>
          </a:xfrm>
        </p:grpSpPr>
        <p:sp>
          <p:nvSpPr>
            <p:cNvPr id="13" name="Freeform 7"/>
            <p:cNvSpPr>
              <a:spLocks/>
            </p:cNvSpPr>
            <p:nvPr/>
          </p:nvSpPr>
          <p:spPr bwMode="auto">
            <a:xfrm>
              <a:off x="1320" y="11730"/>
              <a:ext cx="285" cy="285"/>
            </a:xfrm>
            <a:custGeom>
              <a:avLst/>
              <a:gdLst>
                <a:gd name="T0" fmla="+- 0 1347 1320"/>
                <a:gd name="T1" fmla="*/ T0 w 285"/>
                <a:gd name="T2" fmla="+- 0 12023 11730"/>
                <a:gd name="T3" fmla="*/ 12023 h 285"/>
                <a:gd name="T4" fmla="+- 0 1347 1320"/>
                <a:gd name="T5" fmla="*/ T4 w 285"/>
                <a:gd name="T6" fmla="+- 0 12023 11730"/>
                <a:gd name="T7" fmla="*/ 12023 h 285"/>
                <a:gd name="T8" fmla="+- 0 1347 1320"/>
                <a:gd name="T9" fmla="*/ T8 w 285"/>
                <a:gd name="T10" fmla="+- 0 12023 11730"/>
                <a:gd name="T11" fmla="*/ 12023 h 285"/>
                <a:gd name="T12" fmla="+- 0 1347 1320"/>
                <a:gd name="T13" fmla="*/ T12 w 285"/>
                <a:gd name="T14" fmla="+- 0 12022 11730"/>
                <a:gd name="T15" fmla="*/ 12022 h 285"/>
                <a:gd name="T16" fmla="+- 0 1347 1320"/>
                <a:gd name="T17" fmla="*/ T16 w 285"/>
                <a:gd name="T18" fmla="+- 0 12020 11730"/>
                <a:gd name="T19" fmla="*/ 12020 h 285"/>
                <a:gd name="T20" fmla="+- 0 1347 1320"/>
                <a:gd name="T21" fmla="*/ T20 w 285"/>
                <a:gd name="T22" fmla="+- 0 12017 11730"/>
                <a:gd name="T23" fmla="*/ 12017 h 285"/>
                <a:gd name="T24" fmla="+- 0 1347 1320"/>
                <a:gd name="T25" fmla="*/ T24 w 285"/>
                <a:gd name="T26" fmla="+- 0 12013 11730"/>
                <a:gd name="T27" fmla="*/ 12013 h 285"/>
                <a:gd name="T28" fmla="+- 0 1347 1320"/>
                <a:gd name="T29" fmla="*/ T28 w 285"/>
                <a:gd name="T30" fmla="+- 0 12008 11730"/>
                <a:gd name="T31" fmla="*/ 12008 h 285"/>
                <a:gd name="T32" fmla="+- 0 1347 1320"/>
                <a:gd name="T33" fmla="*/ T32 w 285"/>
                <a:gd name="T34" fmla="+- 0 12001 11730"/>
                <a:gd name="T35" fmla="*/ 12001 h 285"/>
                <a:gd name="T36" fmla="+- 0 1347 1320"/>
                <a:gd name="T37" fmla="*/ T36 w 285"/>
                <a:gd name="T38" fmla="+- 0 11992 11730"/>
                <a:gd name="T39" fmla="*/ 11992 h 285"/>
                <a:gd name="T40" fmla="+- 0 1347 1320"/>
                <a:gd name="T41" fmla="*/ T40 w 285"/>
                <a:gd name="T42" fmla="+- 0 11981 11730"/>
                <a:gd name="T43" fmla="*/ 11981 h 285"/>
                <a:gd name="T44" fmla="+- 0 1347 1320"/>
                <a:gd name="T45" fmla="*/ T44 w 285"/>
                <a:gd name="T46" fmla="+- 0 11968 11730"/>
                <a:gd name="T47" fmla="*/ 11968 h 285"/>
                <a:gd name="T48" fmla="+- 0 1347 1320"/>
                <a:gd name="T49" fmla="*/ T48 w 285"/>
                <a:gd name="T50" fmla="+- 0 11953 11730"/>
                <a:gd name="T51" fmla="*/ 11953 h 285"/>
                <a:gd name="T52" fmla="+- 0 1347 1320"/>
                <a:gd name="T53" fmla="*/ T52 w 285"/>
                <a:gd name="T54" fmla="+- 0 11935 11730"/>
                <a:gd name="T55" fmla="*/ 11935 h 285"/>
                <a:gd name="T56" fmla="+- 0 1347 1320"/>
                <a:gd name="T57" fmla="*/ T56 w 285"/>
                <a:gd name="T58" fmla="+- 0 11914 11730"/>
                <a:gd name="T59" fmla="*/ 11914 h 285"/>
                <a:gd name="T60" fmla="+- 0 1347 1320"/>
                <a:gd name="T61" fmla="*/ T60 w 285"/>
                <a:gd name="T62" fmla="+- 0 11890 11730"/>
                <a:gd name="T63" fmla="*/ 11890 h 285"/>
                <a:gd name="T64" fmla="+- 0 1347 1320"/>
                <a:gd name="T65" fmla="*/ T64 w 285"/>
                <a:gd name="T66" fmla="+- 0 11863 11730"/>
                <a:gd name="T67" fmla="*/ 11863 h 285"/>
                <a:gd name="T68" fmla="+- 0 1347 1320"/>
                <a:gd name="T69" fmla="*/ T68 w 285"/>
                <a:gd name="T70" fmla="+- 0 11833 11730"/>
                <a:gd name="T71" fmla="*/ 11833 h 285"/>
                <a:gd name="T72" fmla="+- 0 1347 1320"/>
                <a:gd name="T73" fmla="*/ T72 w 285"/>
                <a:gd name="T74" fmla="+- 0 11799 11730"/>
                <a:gd name="T75" fmla="*/ 11799 h 285"/>
                <a:gd name="T76" fmla="+- 0 1347 1320"/>
                <a:gd name="T77" fmla="*/ T76 w 285"/>
                <a:gd name="T78" fmla="+- 0 11761 11730"/>
                <a:gd name="T79" fmla="*/ 11761 h 285"/>
                <a:gd name="T80" fmla="+- 0 1347 1320"/>
                <a:gd name="T81" fmla="*/ T80 w 285"/>
                <a:gd name="T82" fmla="+- 0 11754 11730"/>
                <a:gd name="T83" fmla="*/ 11754 h 285"/>
                <a:gd name="T84" fmla="+- 0 1347 1320"/>
                <a:gd name="T85" fmla="*/ T84 w 285"/>
                <a:gd name="T86" fmla="+- 0 11754 11730"/>
                <a:gd name="T87" fmla="*/ 11754 h 285"/>
                <a:gd name="T88" fmla="+- 0 1347 1320"/>
                <a:gd name="T89" fmla="*/ T88 w 285"/>
                <a:gd name="T90" fmla="+- 0 11754 11730"/>
                <a:gd name="T91" fmla="*/ 11754 h 285"/>
                <a:gd name="T92" fmla="+- 0 1349 1320"/>
                <a:gd name="T93" fmla="*/ T92 w 285"/>
                <a:gd name="T94" fmla="+- 0 11754 11730"/>
                <a:gd name="T95" fmla="*/ 11754 h 285"/>
                <a:gd name="T96" fmla="+- 0 1350 1320"/>
                <a:gd name="T97" fmla="*/ T96 w 285"/>
                <a:gd name="T98" fmla="+- 0 11754 11730"/>
                <a:gd name="T99" fmla="*/ 11754 h 285"/>
                <a:gd name="T100" fmla="+- 0 1353 1320"/>
                <a:gd name="T101" fmla="*/ T100 w 285"/>
                <a:gd name="T102" fmla="+- 0 11754 11730"/>
                <a:gd name="T103" fmla="*/ 11754 h 285"/>
                <a:gd name="T104" fmla="+- 0 1357 1320"/>
                <a:gd name="T105" fmla="*/ T104 w 285"/>
                <a:gd name="T106" fmla="+- 0 11754 11730"/>
                <a:gd name="T107" fmla="*/ 11754 h 285"/>
                <a:gd name="T108" fmla="+- 0 1362 1320"/>
                <a:gd name="T109" fmla="*/ T108 w 285"/>
                <a:gd name="T110" fmla="+- 0 11754 11730"/>
                <a:gd name="T111" fmla="*/ 11754 h 285"/>
                <a:gd name="T112" fmla="+- 0 1369 1320"/>
                <a:gd name="T113" fmla="*/ T112 w 285"/>
                <a:gd name="T114" fmla="+- 0 11754 11730"/>
                <a:gd name="T115" fmla="*/ 11754 h 285"/>
                <a:gd name="T116" fmla="+- 0 1378 1320"/>
                <a:gd name="T117" fmla="*/ T116 w 285"/>
                <a:gd name="T118" fmla="+- 0 11754 11730"/>
                <a:gd name="T119" fmla="*/ 11754 h 285"/>
                <a:gd name="T120" fmla="+- 0 1389 1320"/>
                <a:gd name="T121" fmla="*/ T120 w 285"/>
                <a:gd name="T122" fmla="+- 0 11754 11730"/>
                <a:gd name="T123" fmla="*/ 11754 h 285"/>
                <a:gd name="T124" fmla="+- 0 1402 1320"/>
                <a:gd name="T125" fmla="*/ T124 w 285"/>
                <a:gd name="T126" fmla="+- 0 11754 11730"/>
                <a:gd name="T127" fmla="*/ 11754 h 285"/>
                <a:gd name="T128" fmla="+- 0 1417 1320"/>
                <a:gd name="T129" fmla="*/ T128 w 285"/>
                <a:gd name="T130" fmla="+- 0 11754 11730"/>
                <a:gd name="T131" fmla="*/ 11754 h 285"/>
                <a:gd name="T132" fmla="+- 0 1435 1320"/>
                <a:gd name="T133" fmla="*/ T132 w 285"/>
                <a:gd name="T134" fmla="+- 0 11754 11730"/>
                <a:gd name="T135" fmla="*/ 11754 h 285"/>
                <a:gd name="T136" fmla="+- 0 1456 1320"/>
                <a:gd name="T137" fmla="*/ T136 w 285"/>
                <a:gd name="T138" fmla="+- 0 11754 11730"/>
                <a:gd name="T139" fmla="*/ 11754 h 285"/>
                <a:gd name="T140" fmla="+- 0 1480 1320"/>
                <a:gd name="T141" fmla="*/ T140 w 285"/>
                <a:gd name="T142" fmla="+- 0 11754 11730"/>
                <a:gd name="T143" fmla="*/ 11754 h 285"/>
                <a:gd name="T144" fmla="+- 0 1507 1320"/>
                <a:gd name="T145" fmla="*/ T144 w 285"/>
                <a:gd name="T146" fmla="+- 0 11754 11730"/>
                <a:gd name="T147" fmla="*/ 11754 h 285"/>
                <a:gd name="T148" fmla="+- 0 1537 1320"/>
                <a:gd name="T149" fmla="*/ T148 w 285"/>
                <a:gd name="T150" fmla="+- 0 11754 11730"/>
                <a:gd name="T151" fmla="*/ 11754 h 285"/>
                <a:gd name="T152" fmla="+- 0 1572 1320"/>
                <a:gd name="T153" fmla="*/ T152 w 285"/>
                <a:gd name="T154" fmla="+- 0 11754 11730"/>
                <a:gd name="T155" fmla="*/ 11754 h 285"/>
                <a:gd name="T156" fmla="+- 0 1610 1320"/>
                <a:gd name="T157" fmla="*/ T156 w 285"/>
                <a:gd name="T158" fmla="+- 0 11754 11730"/>
                <a:gd name="T159" fmla="*/ 11754 h 285"/>
                <a:gd name="T160" fmla="+- 0 1616 1320"/>
                <a:gd name="T161" fmla="*/ T160 w 285"/>
                <a:gd name="T162" fmla="+- 0 11754 11730"/>
                <a:gd name="T163" fmla="*/ 11754 h 285"/>
                <a:gd name="T164" fmla="+- 0 1616 1320"/>
                <a:gd name="T165" fmla="*/ T164 w 285"/>
                <a:gd name="T166" fmla="+- 0 11754 11730"/>
                <a:gd name="T167" fmla="*/ 11754 h 285"/>
                <a:gd name="T168" fmla="+- 0 1616 1320"/>
                <a:gd name="T169" fmla="*/ T168 w 285"/>
                <a:gd name="T170" fmla="+- 0 11754 11730"/>
                <a:gd name="T171" fmla="*/ 11754 h 285"/>
                <a:gd name="T172" fmla="+- 0 1615 1320"/>
                <a:gd name="T173" fmla="*/ T172 w 285"/>
                <a:gd name="T174" fmla="+- 0 11755 11730"/>
                <a:gd name="T175" fmla="*/ 11755 h 285"/>
                <a:gd name="T176" fmla="+- 0 1613 1320"/>
                <a:gd name="T177" fmla="*/ T176 w 285"/>
                <a:gd name="T178" fmla="+- 0 11757 11730"/>
                <a:gd name="T179" fmla="*/ 11757 h 285"/>
                <a:gd name="T180" fmla="+- 0 1610 1320"/>
                <a:gd name="T181" fmla="*/ T180 w 285"/>
                <a:gd name="T182" fmla="+- 0 11760 11730"/>
                <a:gd name="T183" fmla="*/ 11760 h 285"/>
                <a:gd name="T184" fmla="+- 0 1606 1320"/>
                <a:gd name="T185" fmla="*/ T184 w 285"/>
                <a:gd name="T186" fmla="+- 0 11764 11730"/>
                <a:gd name="T187" fmla="*/ 11764 h 285"/>
                <a:gd name="T188" fmla="+- 0 1601 1320"/>
                <a:gd name="T189" fmla="*/ T188 w 285"/>
                <a:gd name="T190" fmla="+- 0 11769 11730"/>
                <a:gd name="T191" fmla="*/ 11769 h 285"/>
                <a:gd name="T192" fmla="+- 0 1594 1320"/>
                <a:gd name="T193" fmla="*/ T192 w 285"/>
                <a:gd name="T194" fmla="+- 0 11776 11730"/>
                <a:gd name="T195" fmla="*/ 11776 h 285"/>
                <a:gd name="T196" fmla="+- 0 1585 1320"/>
                <a:gd name="T197" fmla="*/ T196 w 285"/>
                <a:gd name="T198" fmla="+- 0 11785 11730"/>
                <a:gd name="T199" fmla="*/ 11785 h 285"/>
                <a:gd name="T200" fmla="+- 0 1574 1320"/>
                <a:gd name="T201" fmla="*/ T200 w 285"/>
                <a:gd name="T202" fmla="+- 0 11796 11730"/>
                <a:gd name="T203" fmla="*/ 11796 h 285"/>
                <a:gd name="T204" fmla="+- 0 1561 1320"/>
                <a:gd name="T205" fmla="*/ T204 w 285"/>
                <a:gd name="T206" fmla="+- 0 11809 11730"/>
                <a:gd name="T207" fmla="*/ 11809 h 285"/>
                <a:gd name="T208" fmla="+- 0 1546 1320"/>
                <a:gd name="T209" fmla="*/ T208 w 285"/>
                <a:gd name="T210" fmla="+- 0 11824 11730"/>
                <a:gd name="T211" fmla="*/ 11824 h 285"/>
                <a:gd name="T212" fmla="+- 0 1528 1320"/>
                <a:gd name="T213" fmla="*/ T212 w 285"/>
                <a:gd name="T214" fmla="+- 0 11842 11730"/>
                <a:gd name="T215" fmla="*/ 11842 h 285"/>
                <a:gd name="T216" fmla="+- 0 1507 1320"/>
                <a:gd name="T217" fmla="*/ T216 w 285"/>
                <a:gd name="T218" fmla="+- 0 11863 11730"/>
                <a:gd name="T219" fmla="*/ 11863 h 285"/>
                <a:gd name="T220" fmla="+- 0 1483 1320"/>
                <a:gd name="T221" fmla="*/ T220 w 285"/>
                <a:gd name="T222" fmla="+- 0 11887 11730"/>
                <a:gd name="T223" fmla="*/ 11887 h 285"/>
                <a:gd name="T224" fmla="+- 0 1456 1320"/>
                <a:gd name="T225" fmla="*/ T224 w 285"/>
                <a:gd name="T226" fmla="+- 0 11914 11730"/>
                <a:gd name="T227" fmla="*/ 11914 h 285"/>
                <a:gd name="T228" fmla="+- 0 1426 1320"/>
                <a:gd name="T229" fmla="*/ T228 w 285"/>
                <a:gd name="T230" fmla="+- 0 11944 11730"/>
                <a:gd name="T231" fmla="*/ 11944 h 285"/>
                <a:gd name="T232" fmla="+- 0 1392 1320"/>
                <a:gd name="T233" fmla="*/ T232 w 285"/>
                <a:gd name="T234" fmla="+- 0 11979 11730"/>
                <a:gd name="T235" fmla="*/ 11979 h 285"/>
                <a:gd name="T236" fmla="+- 0 1354 1320"/>
                <a:gd name="T237" fmla="*/ T236 w 285"/>
                <a:gd name="T238" fmla="+- 0 12017 11730"/>
                <a:gd name="T239" fmla="*/ 12017 h 28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  <a:cxn ang="0">
                  <a:pos x="T225" y="T227"/>
                </a:cxn>
                <a:cxn ang="0">
                  <a:pos x="T229" y="T231"/>
                </a:cxn>
                <a:cxn ang="0">
                  <a:pos x="T233" y="T235"/>
                </a:cxn>
                <a:cxn ang="0">
                  <a:pos x="T237" y="T239"/>
                </a:cxn>
              </a:cxnLst>
              <a:rect l="0" t="0" r="r" b="b"/>
              <a:pathLst>
                <a:path w="285" h="285">
                  <a:moveTo>
                    <a:pt x="27" y="293"/>
                  </a:moveTo>
                  <a:lnTo>
                    <a:pt x="27" y="293"/>
                  </a:lnTo>
                  <a:lnTo>
                    <a:pt x="27" y="292"/>
                  </a:lnTo>
                  <a:lnTo>
                    <a:pt x="27" y="291"/>
                  </a:lnTo>
                  <a:lnTo>
                    <a:pt x="27" y="290"/>
                  </a:lnTo>
                  <a:lnTo>
                    <a:pt x="27" y="289"/>
                  </a:lnTo>
                  <a:lnTo>
                    <a:pt x="27" y="288"/>
                  </a:lnTo>
                  <a:lnTo>
                    <a:pt x="27" y="287"/>
                  </a:lnTo>
                  <a:lnTo>
                    <a:pt x="27" y="286"/>
                  </a:lnTo>
                  <a:lnTo>
                    <a:pt x="27" y="285"/>
                  </a:lnTo>
                  <a:lnTo>
                    <a:pt x="27" y="284"/>
                  </a:lnTo>
                  <a:lnTo>
                    <a:pt x="27" y="283"/>
                  </a:lnTo>
                  <a:lnTo>
                    <a:pt x="27" y="282"/>
                  </a:lnTo>
                  <a:lnTo>
                    <a:pt x="27" y="281"/>
                  </a:lnTo>
                  <a:lnTo>
                    <a:pt x="27" y="280"/>
                  </a:lnTo>
                  <a:lnTo>
                    <a:pt x="27" y="279"/>
                  </a:lnTo>
                  <a:lnTo>
                    <a:pt x="27" y="278"/>
                  </a:lnTo>
                  <a:lnTo>
                    <a:pt x="27" y="277"/>
                  </a:lnTo>
                  <a:lnTo>
                    <a:pt x="27" y="276"/>
                  </a:lnTo>
                  <a:lnTo>
                    <a:pt x="27" y="275"/>
                  </a:lnTo>
                  <a:lnTo>
                    <a:pt x="27" y="273"/>
                  </a:lnTo>
                  <a:lnTo>
                    <a:pt x="27" y="272"/>
                  </a:lnTo>
                  <a:lnTo>
                    <a:pt x="27" y="271"/>
                  </a:lnTo>
                  <a:lnTo>
                    <a:pt x="27" y="270"/>
                  </a:lnTo>
                  <a:lnTo>
                    <a:pt x="27" y="268"/>
                  </a:lnTo>
                  <a:lnTo>
                    <a:pt x="27" y="267"/>
                  </a:lnTo>
                  <a:lnTo>
                    <a:pt x="27" y="265"/>
                  </a:lnTo>
                  <a:lnTo>
                    <a:pt x="27" y="264"/>
                  </a:lnTo>
                  <a:lnTo>
                    <a:pt x="27" y="262"/>
                  </a:lnTo>
                  <a:lnTo>
                    <a:pt x="27" y="260"/>
                  </a:lnTo>
                  <a:lnTo>
                    <a:pt x="27" y="259"/>
                  </a:lnTo>
                  <a:lnTo>
                    <a:pt x="27" y="257"/>
                  </a:lnTo>
                  <a:lnTo>
                    <a:pt x="27" y="255"/>
                  </a:lnTo>
                  <a:lnTo>
                    <a:pt x="27" y="253"/>
                  </a:lnTo>
                  <a:lnTo>
                    <a:pt x="27" y="251"/>
                  </a:lnTo>
                  <a:lnTo>
                    <a:pt x="27" y="249"/>
                  </a:lnTo>
                  <a:lnTo>
                    <a:pt x="27" y="247"/>
                  </a:lnTo>
                  <a:lnTo>
                    <a:pt x="27" y="245"/>
                  </a:lnTo>
                  <a:lnTo>
                    <a:pt x="27" y="243"/>
                  </a:lnTo>
                  <a:lnTo>
                    <a:pt x="27" y="241"/>
                  </a:lnTo>
                  <a:lnTo>
                    <a:pt x="27" y="238"/>
                  </a:lnTo>
                  <a:lnTo>
                    <a:pt x="27" y="236"/>
                  </a:lnTo>
                  <a:lnTo>
                    <a:pt x="27" y="234"/>
                  </a:lnTo>
                  <a:lnTo>
                    <a:pt x="27" y="231"/>
                  </a:lnTo>
                  <a:lnTo>
                    <a:pt x="27" y="229"/>
                  </a:lnTo>
                  <a:lnTo>
                    <a:pt x="27" y="226"/>
                  </a:lnTo>
                  <a:lnTo>
                    <a:pt x="27" y="223"/>
                  </a:lnTo>
                  <a:lnTo>
                    <a:pt x="27" y="220"/>
                  </a:lnTo>
                  <a:lnTo>
                    <a:pt x="27" y="217"/>
                  </a:lnTo>
                  <a:lnTo>
                    <a:pt x="27" y="214"/>
                  </a:lnTo>
                  <a:lnTo>
                    <a:pt x="27" y="211"/>
                  </a:lnTo>
                  <a:lnTo>
                    <a:pt x="27" y="208"/>
                  </a:lnTo>
                  <a:lnTo>
                    <a:pt x="27" y="205"/>
                  </a:lnTo>
                  <a:lnTo>
                    <a:pt x="27" y="202"/>
                  </a:lnTo>
                  <a:lnTo>
                    <a:pt x="27" y="199"/>
                  </a:lnTo>
                  <a:lnTo>
                    <a:pt x="27" y="195"/>
                  </a:lnTo>
                  <a:lnTo>
                    <a:pt x="27" y="192"/>
                  </a:lnTo>
                  <a:lnTo>
                    <a:pt x="27" y="188"/>
                  </a:lnTo>
                  <a:lnTo>
                    <a:pt x="27" y="184"/>
                  </a:lnTo>
                  <a:lnTo>
                    <a:pt x="27" y="181"/>
                  </a:lnTo>
                  <a:lnTo>
                    <a:pt x="27" y="177"/>
                  </a:lnTo>
                  <a:lnTo>
                    <a:pt x="27" y="173"/>
                  </a:lnTo>
                  <a:lnTo>
                    <a:pt x="27" y="169"/>
                  </a:lnTo>
                  <a:lnTo>
                    <a:pt x="27" y="165"/>
                  </a:lnTo>
                  <a:lnTo>
                    <a:pt x="27" y="160"/>
                  </a:lnTo>
                  <a:lnTo>
                    <a:pt x="27" y="156"/>
                  </a:lnTo>
                  <a:lnTo>
                    <a:pt x="27" y="152"/>
                  </a:lnTo>
                  <a:lnTo>
                    <a:pt x="27" y="147"/>
                  </a:lnTo>
                  <a:lnTo>
                    <a:pt x="27" y="143"/>
                  </a:lnTo>
                  <a:lnTo>
                    <a:pt x="27" y="138"/>
                  </a:lnTo>
                  <a:lnTo>
                    <a:pt x="27" y="133"/>
                  </a:lnTo>
                  <a:lnTo>
                    <a:pt x="27" y="129"/>
                  </a:lnTo>
                  <a:lnTo>
                    <a:pt x="27" y="124"/>
                  </a:lnTo>
                  <a:lnTo>
                    <a:pt x="27" y="119"/>
                  </a:lnTo>
                  <a:lnTo>
                    <a:pt x="27" y="113"/>
                  </a:lnTo>
                  <a:lnTo>
                    <a:pt x="27" y="108"/>
                  </a:lnTo>
                  <a:lnTo>
                    <a:pt x="27" y="103"/>
                  </a:lnTo>
                  <a:lnTo>
                    <a:pt x="27" y="97"/>
                  </a:lnTo>
                  <a:lnTo>
                    <a:pt x="27" y="92"/>
                  </a:lnTo>
                  <a:lnTo>
                    <a:pt x="27" y="86"/>
                  </a:lnTo>
                  <a:lnTo>
                    <a:pt x="27" y="80"/>
                  </a:lnTo>
                  <a:lnTo>
                    <a:pt x="27" y="75"/>
                  </a:lnTo>
                  <a:lnTo>
                    <a:pt x="27" y="69"/>
                  </a:lnTo>
                  <a:lnTo>
                    <a:pt x="27" y="63"/>
                  </a:lnTo>
                  <a:lnTo>
                    <a:pt x="27" y="56"/>
                  </a:lnTo>
                  <a:lnTo>
                    <a:pt x="27" y="50"/>
                  </a:lnTo>
                  <a:lnTo>
                    <a:pt x="27" y="44"/>
                  </a:lnTo>
                  <a:lnTo>
                    <a:pt x="27" y="37"/>
                  </a:lnTo>
                  <a:lnTo>
                    <a:pt x="27" y="31"/>
                  </a:lnTo>
                  <a:lnTo>
                    <a:pt x="27" y="24"/>
                  </a:lnTo>
                  <a:lnTo>
                    <a:pt x="28" y="24"/>
                  </a:lnTo>
                  <a:lnTo>
                    <a:pt x="29" y="24"/>
                  </a:lnTo>
                  <a:lnTo>
                    <a:pt x="30" y="24"/>
                  </a:lnTo>
                  <a:lnTo>
                    <a:pt x="31" y="24"/>
                  </a:lnTo>
                  <a:lnTo>
                    <a:pt x="32" y="24"/>
                  </a:lnTo>
                  <a:lnTo>
                    <a:pt x="33" y="24"/>
                  </a:lnTo>
                  <a:lnTo>
                    <a:pt x="34" y="24"/>
                  </a:lnTo>
                  <a:lnTo>
                    <a:pt x="35" y="24"/>
                  </a:lnTo>
                  <a:lnTo>
                    <a:pt x="36" y="24"/>
                  </a:lnTo>
                  <a:lnTo>
                    <a:pt x="37" y="24"/>
                  </a:lnTo>
                  <a:lnTo>
                    <a:pt x="38" y="24"/>
                  </a:lnTo>
                  <a:lnTo>
                    <a:pt x="39" y="24"/>
                  </a:lnTo>
                  <a:lnTo>
                    <a:pt x="40" y="24"/>
                  </a:lnTo>
                  <a:lnTo>
                    <a:pt x="41" y="24"/>
                  </a:lnTo>
                  <a:lnTo>
                    <a:pt x="42" y="24"/>
                  </a:lnTo>
                  <a:lnTo>
                    <a:pt x="43" y="24"/>
                  </a:lnTo>
                  <a:lnTo>
                    <a:pt x="45" y="24"/>
                  </a:lnTo>
                  <a:lnTo>
                    <a:pt x="46" y="24"/>
                  </a:lnTo>
                  <a:lnTo>
                    <a:pt x="47" y="24"/>
                  </a:lnTo>
                  <a:lnTo>
                    <a:pt x="48" y="24"/>
                  </a:lnTo>
                  <a:lnTo>
                    <a:pt x="49" y="24"/>
                  </a:lnTo>
                  <a:lnTo>
                    <a:pt x="51" y="24"/>
                  </a:lnTo>
                  <a:lnTo>
                    <a:pt x="52" y="24"/>
                  </a:lnTo>
                  <a:lnTo>
                    <a:pt x="53" y="24"/>
                  </a:lnTo>
                  <a:lnTo>
                    <a:pt x="55" y="24"/>
                  </a:lnTo>
                  <a:lnTo>
                    <a:pt x="56" y="24"/>
                  </a:lnTo>
                  <a:lnTo>
                    <a:pt x="58" y="24"/>
                  </a:lnTo>
                  <a:lnTo>
                    <a:pt x="60" y="24"/>
                  </a:lnTo>
                  <a:lnTo>
                    <a:pt x="61" y="24"/>
                  </a:lnTo>
                  <a:lnTo>
                    <a:pt x="63" y="24"/>
                  </a:lnTo>
                  <a:lnTo>
                    <a:pt x="65" y="24"/>
                  </a:lnTo>
                  <a:lnTo>
                    <a:pt x="67" y="24"/>
                  </a:lnTo>
                  <a:lnTo>
                    <a:pt x="69" y="24"/>
                  </a:lnTo>
                  <a:lnTo>
                    <a:pt x="71" y="24"/>
                  </a:lnTo>
                  <a:lnTo>
                    <a:pt x="73" y="24"/>
                  </a:lnTo>
                  <a:lnTo>
                    <a:pt x="75" y="24"/>
                  </a:lnTo>
                  <a:lnTo>
                    <a:pt x="77" y="24"/>
                  </a:lnTo>
                  <a:lnTo>
                    <a:pt x="79" y="24"/>
                  </a:lnTo>
                  <a:lnTo>
                    <a:pt x="82" y="24"/>
                  </a:lnTo>
                  <a:lnTo>
                    <a:pt x="84" y="24"/>
                  </a:lnTo>
                  <a:lnTo>
                    <a:pt x="87" y="24"/>
                  </a:lnTo>
                  <a:lnTo>
                    <a:pt x="89" y="24"/>
                  </a:lnTo>
                  <a:lnTo>
                    <a:pt x="92" y="24"/>
                  </a:lnTo>
                  <a:lnTo>
                    <a:pt x="94" y="24"/>
                  </a:lnTo>
                  <a:lnTo>
                    <a:pt x="97" y="24"/>
                  </a:lnTo>
                  <a:lnTo>
                    <a:pt x="100" y="24"/>
                  </a:lnTo>
                  <a:lnTo>
                    <a:pt x="103" y="24"/>
                  </a:lnTo>
                  <a:lnTo>
                    <a:pt x="106" y="24"/>
                  </a:lnTo>
                  <a:lnTo>
                    <a:pt x="109" y="24"/>
                  </a:lnTo>
                  <a:lnTo>
                    <a:pt x="112" y="24"/>
                  </a:lnTo>
                  <a:lnTo>
                    <a:pt x="115" y="24"/>
                  </a:lnTo>
                  <a:lnTo>
                    <a:pt x="118" y="24"/>
                  </a:lnTo>
                  <a:lnTo>
                    <a:pt x="122" y="24"/>
                  </a:lnTo>
                  <a:lnTo>
                    <a:pt x="125" y="24"/>
                  </a:lnTo>
                  <a:lnTo>
                    <a:pt x="129" y="24"/>
                  </a:lnTo>
                  <a:lnTo>
                    <a:pt x="132" y="24"/>
                  </a:lnTo>
                  <a:lnTo>
                    <a:pt x="136" y="24"/>
                  </a:lnTo>
                  <a:lnTo>
                    <a:pt x="140" y="24"/>
                  </a:lnTo>
                  <a:lnTo>
                    <a:pt x="143" y="24"/>
                  </a:lnTo>
                  <a:lnTo>
                    <a:pt x="147" y="24"/>
                  </a:lnTo>
                  <a:lnTo>
                    <a:pt x="151" y="24"/>
                  </a:lnTo>
                  <a:lnTo>
                    <a:pt x="155" y="24"/>
                  </a:lnTo>
                  <a:lnTo>
                    <a:pt x="160" y="24"/>
                  </a:lnTo>
                  <a:lnTo>
                    <a:pt x="164" y="24"/>
                  </a:lnTo>
                  <a:lnTo>
                    <a:pt x="168" y="24"/>
                  </a:lnTo>
                  <a:lnTo>
                    <a:pt x="173" y="24"/>
                  </a:lnTo>
                  <a:lnTo>
                    <a:pt x="177" y="24"/>
                  </a:lnTo>
                  <a:lnTo>
                    <a:pt x="182" y="24"/>
                  </a:lnTo>
                  <a:lnTo>
                    <a:pt x="187" y="24"/>
                  </a:lnTo>
                  <a:lnTo>
                    <a:pt x="192" y="24"/>
                  </a:lnTo>
                  <a:lnTo>
                    <a:pt x="197" y="24"/>
                  </a:lnTo>
                  <a:lnTo>
                    <a:pt x="202" y="24"/>
                  </a:lnTo>
                  <a:lnTo>
                    <a:pt x="207" y="24"/>
                  </a:lnTo>
                  <a:lnTo>
                    <a:pt x="212" y="24"/>
                  </a:lnTo>
                  <a:lnTo>
                    <a:pt x="217" y="24"/>
                  </a:lnTo>
                  <a:lnTo>
                    <a:pt x="223" y="24"/>
                  </a:lnTo>
                  <a:lnTo>
                    <a:pt x="228" y="24"/>
                  </a:lnTo>
                  <a:lnTo>
                    <a:pt x="234" y="24"/>
                  </a:lnTo>
                  <a:lnTo>
                    <a:pt x="240" y="24"/>
                  </a:lnTo>
                  <a:lnTo>
                    <a:pt x="246" y="24"/>
                  </a:lnTo>
                  <a:lnTo>
                    <a:pt x="252" y="24"/>
                  </a:lnTo>
                  <a:lnTo>
                    <a:pt x="258" y="24"/>
                  </a:lnTo>
                  <a:lnTo>
                    <a:pt x="264" y="24"/>
                  </a:lnTo>
                  <a:lnTo>
                    <a:pt x="270" y="24"/>
                  </a:lnTo>
                  <a:lnTo>
                    <a:pt x="276" y="24"/>
                  </a:lnTo>
                  <a:lnTo>
                    <a:pt x="283" y="24"/>
                  </a:lnTo>
                  <a:lnTo>
                    <a:pt x="290" y="24"/>
                  </a:lnTo>
                  <a:lnTo>
                    <a:pt x="296" y="24"/>
                  </a:lnTo>
                  <a:lnTo>
                    <a:pt x="296" y="25"/>
                  </a:lnTo>
                  <a:lnTo>
                    <a:pt x="295" y="25"/>
                  </a:lnTo>
                  <a:lnTo>
                    <a:pt x="294" y="26"/>
                  </a:lnTo>
                  <a:lnTo>
                    <a:pt x="294" y="27"/>
                  </a:lnTo>
                  <a:lnTo>
                    <a:pt x="293" y="27"/>
                  </a:lnTo>
                  <a:lnTo>
                    <a:pt x="292" y="28"/>
                  </a:lnTo>
                  <a:lnTo>
                    <a:pt x="292" y="29"/>
                  </a:lnTo>
                  <a:lnTo>
                    <a:pt x="291" y="29"/>
                  </a:lnTo>
                  <a:lnTo>
                    <a:pt x="291" y="30"/>
                  </a:lnTo>
                  <a:lnTo>
                    <a:pt x="290" y="30"/>
                  </a:lnTo>
                  <a:lnTo>
                    <a:pt x="289" y="31"/>
                  </a:lnTo>
                  <a:lnTo>
                    <a:pt x="288" y="32"/>
                  </a:lnTo>
                  <a:lnTo>
                    <a:pt x="288" y="33"/>
                  </a:lnTo>
                  <a:lnTo>
                    <a:pt x="287" y="33"/>
                  </a:lnTo>
                  <a:lnTo>
                    <a:pt x="286" y="34"/>
                  </a:lnTo>
                  <a:lnTo>
                    <a:pt x="285" y="35"/>
                  </a:lnTo>
                  <a:lnTo>
                    <a:pt x="284" y="36"/>
                  </a:lnTo>
                  <a:lnTo>
                    <a:pt x="283" y="37"/>
                  </a:lnTo>
                  <a:lnTo>
                    <a:pt x="282" y="38"/>
                  </a:lnTo>
                  <a:lnTo>
                    <a:pt x="281" y="39"/>
                  </a:lnTo>
                  <a:lnTo>
                    <a:pt x="280" y="40"/>
                  </a:lnTo>
                  <a:lnTo>
                    <a:pt x="279" y="41"/>
                  </a:lnTo>
                  <a:lnTo>
                    <a:pt x="278" y="43"/>
                  </a:lnTo>
                  <a:lnTo>
                    <a:pt x="276" y="44"/>
                  </a:lnTo>
                  <a:lnTo>
                    <a:pt x="275" y="45"/>
                  </a:lnTo>
                  <a:lnTo>
                    <a:pt x="274" y="46"/>
                  </a:lnTo>
                  <a:lnTo>
                    <a:pt x="273" y="48"/>
                  </a:lnTo>
                  <a:lnTo>
                    <a:pt x="271" y="49"/>
                  </a:lnTo>
                  <a:lnTo>
                    <a:pt x="270" y="50"/>
                  </a:lnTo>
                  <a:lnTo>
                    <a:pt x="268" y="52"/>
                  </a:lnTo>
                  <a:lnTo>
                    <a:pt x="267" y="53"/>
                  </a:lnTo>
                  <a:lnTo>
                    <a:pt x="265" y="55"/>
                  </a:lnTo>
                  <a:lnTo>
                    <a:pt x="263" y="57"/>
                  </a:lnTo>
                  <a:lnTo>
                    <a:pt x="262" y="58"/>
                  </a:lnTo>
                  <a:lnTo>
                    <a:pt x="260" y="60"/>
                  </a:lnTo>
                  <a:lnTo>
                    <a:pt x="258" y="62"/>
                  </a:lnTo>
                  <a:lnTo>
                    <a:pt x="256" y="64"/>
                  </a:lnTo>
                  <a:lnTo>
                    <a:pt x="254" y="66"/>
                  </a:lnTo>
                  <a:lnTo>
                    <a:pt x="252" y="68"/>
                  </a:lnTo>
                  <a:lnTo>
                    <a:pt x="250" y="70"/>
                  </a:lnTo>
                  <a:lnTo>
                    <a:pt x="248" y="72"/>
                  </a:lnTo>
                  <a:lnTo>
                    <a:pt x="246" y="74"/>
                  </a:lnTo>
                  <a:lnTo>
                    <a:pt x="244" y="76"/>
                  </a:lnTo>
                  <a:lnTo>
                    <a:pt x="241" y="79"/>
                  </a:lnTo>
                  <a:lnTo>
                    <a:pt x="239" y="81"/>
                  </a:lnTo>
                  <a:lnTo>
                    <a:pt x="237" y="83"/>
                  </a:lnTo>
                  <a:lnTo>
                    <a:pt x="234" y="86"/>
                  </a:lnTo>
                  <a:lnTo>
                    <a:pt x="232" y="89"/>
                  </a:lnTo>
                  <a:lnTo>
                    <a:pt x="229" y="91"/>
                  </a:lnTo>
                  <a:lnTo>
                    <a:pt x="226" y="94"/>
                  </a:lnTo>
                  <a:lnTo>
                    <a:pt x="223" y="97"/>
                  </a:lnTo>
                  <a:lnTo>
                    <a:pt x="220" y="100"/>
                  </a:lnTo>
                  <a:lnTo>
                    <a:pt x="217" y="103"/>
                  </a:lnTo>
                  <a:lnTo>
                    <a:pt x="214" y="106"/>
                  </a:lnTo>
                  <a:lnTo>
                    <a:pt x="211" y="109"/>
                  </a:lnTo>
                  <a:lnTo>
                    <a:pt x="208" y="112"/>
                  </a:lnTo>
                  <a:lnTo>
                    <a:pt x="205" y="115"/>
                  </a:lnTo>
                  <a:lnTo>
                    <a:pt x="202" y="119"/>
                  </a:lnTo>
                  <a:lnTo>
                    <a:pt x="198" y="122"/>
                  </a:lnTo>
                  <a:lnTo>
                    <a:pt x="195" y="126"/>
                  </a:lnTo>
                  <a:lnTo>
                    <a:pt x="191" y="129"/>
                  </a:lnTo>
                  <a:lnTo>
                    <a:pt x="187" y="133"/>
                  </a:lnTo>
                  <a:lnTo>
                    <a:pt x="184" y="137"/>
                  </a:lnTo>
                  <a:lnTo>
                    <a:pt x="180" y="140"/>
                  </a:lnTo>
                  <a:lnTo>
                    <a:pt x="176" y="144"/>
                  </a:lnTo>
                  <a:lnTo>
                    <a:pt x="172" y="148"/>
                  </a:lnTo>
                  <a:lnTo>
                    <a:pt x="168" y="152"/>
                  </a:lnTo>
                  <a:lnTo>
                    <a:pt x="163" y="157"/>
                  </a:lnTo>
                  <a:lnTo>
                    <a:pt x="159" y="161"/>
                  </a:lnTo>
                  <a:lnTo>
                    <a:pt x="155" y="165"/>
                  </a:lnTo>
                  <a:lnTo>
                    <a:pt x="150" y="170"/>
                  </a:lnTo>
                  <a:lnTo>
                    <a:pt x="146" y="174"/>
                  </a:lnTo>
                  <a:lnTo>
                    <a:pt x="141" y="179"/>
                  </a:lnTo>
                  <a:lnTo>
                    <a:pt x="136" y="184"/>
                  </a:lnTo>
                  <a:lnTo>
                    <a:pt x="132" y="189"/>
                  </a:lnTo>
                  <a:lnTo>
                    <a:pt x="127" y="194"/>
                  </a:lnTo>
                  <a:lnTo>
                    <a:pt x="122" y="199"/>
                  </a:lnTo>
                  <a:lnTo>
                    <a:pt x="116" y="204"/>
                  </a:lnTo>
                  <a:lnTo>
                    <a:pt x="111" y="209"/>
                  </a:lnTo>
                  <a:lnTo>
                    <a:pt x="106" y="214"/>
                  </a:lnTo>
                  <a:lnTo>
                    <a:pt x="100" y="220"/>
                  </a:lnTo>
                  <a:lnTo>
                    <a:pt x="95" y="225"/>
                  </a:lnTo>
                  <a:lnTo>
                    <a:pt x="89" y="231"/>
                  </a:lnTo>
                  <a:lnTo>
                    <a:pt x="83" y="237"/>
                  </a:lnTo>
                  <a:lnTo>
                    <a:pt x="78" y="243"/>
                  </a:lnTo>
                  <a:lnTo>
                    <a:pt x="72" y="249"/>
                  </a:lnTo>
                  <a:lnTo>
                    <a:pt x="66" y="255"/>
                  </a:lnTo>
                  <a:lnTo>
                    <a:pt x="59" y="261"/>
                  </a:lnTo>
                  <a:lnTo>
                    <a:pt x="53" y="267"/>
                  </a:lnTo>
                  <a:lnTo>
                    <a:pt x="47" y="273"/>
                  </a:lnTo>
                  <a:lnTo>
                    <a:pt x="40" y="280"/>
                  </a:lnTo>
                  <a:lnTo>
                    <a:pt x="34" y="287"/>
                  </a:lnTo>
                  <a:lnTo>
                    <a:pt x="27" y="293"/>
                  </a:lnTo>
                </a:path>
              </a:pathLst>
            </a:custGeom>
            <a:solidFill>
              <a:srgbClr val="8400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" name="Group 8"/>
          <p:cNvGrpSpPr>
            <a:grpSpLocks/>
          </p:cNvGrpSpPr>
          <p:nvPr/>
        </p:nvGrpSpPr>
        <p:grpSpPr bwMode="auto">
          <a:xfrm>
            <a:off x="2250604" y="5445224"/>
            <a:ext cx="180975" cy="180975"/>
            <a:chOff x="1590" y="11460"/>
            <a:chExt cx="285" cy="285"/>
          </a:xfrm>
        </p:grpSpPr>
        <p:sp>
          <p:nvSpPr>
            <p:cNvPr id="15" name="Freeform 9"/>
            <p:cNvSpPr>
              <a:spLocks/>
            </p:cNvSpPr>
            <p:nvPr/>
          </p:nvSpPr>
          <p:spPr bwMode="auto">
            <a:xfrm>
              <a:off x="1590" y="11460"/>
              <a:ext cx="285" cy="285"/>
            </a:xfrm>
            <a:custGeom>
              <a:avLst/>
              <a:gdLst>
                <a:gd name="T0" fmla="+- 0 1616 1590"/>
                <a:gd name="T1" fmla="*/ T0 w 285"/>
                <a:gd name="T2" fmla="+- 0 11754 11460"/>
                <a:gd name="T3" fmla="*/ 11754 h 285"/>
                <a:gd name="T4" fmla="+- 0 1616 1590"/>
                <a:gd name="T5" fmla="*/ T4 w 285"/>
                <a:gd name="T6" fmla="+- 0 11754 11460"/>
                <a:gd name="T7" fmla="*/ 11754 h 285"/>
                <a:gd name="T8" fmla="+- 0 1616 1590"/>
                <a:gd name="T9" fmla="*/ T8 w 285"/>
                <a:gd name="T10" fmla="+- 0 11753 11460"/>
                <a:gd name="T11" fmla="*/ 11753 h 285"/>
                <a:gd name="T12" fmla="+- 0 1616 1590"/>
                <a:gd name="T13" fmla="*/ T12 w 285"/>
                <a:gd name="T14" fmla="+- 0 11752 11460"/>
                <a:gd name="T15" fmla="*/ 11752 h 285"/>
                <a:gd name="T16" fmla="+- 0 1616 1590"/>
                <a:gd name="T17" fmla="*/ T16 w 285"/>
                <a:gd name="T18" fmla="+- 0 11751 11460"/>
                <a:gd name="T19" fmla="*/ 11751 h 285"/>
                <a:gd name="T20" fmla="+- 0 1616 1590"/>
                <a:gd name="T21" fmla="*/ T20 w 285"/>
                <a:gd name="T22" fmla="+- 0 11748 11460"/>
                <a:gd name="T23" fmla="*/ 11748 h 285"/>
                <a:gd name="T24" fmla="+- 0 1616 1590"/>
                <a:gd name="T25" fmla="*/ T24 w 285"/>
                <a:gd name="T26" fmla="+- 0 11744 11460"/>
                <a:gd name="T27" fmla="*/ 11744 h 285"/>
                <a:gd name="T28" fmla="+- 0 1616 1590"/>
                <a:gd name="T29" fmla="*/ T28 w 285"/>
                <a:gd name="T30" fmla="+- 0 11738 11460"/>
                <a:gd name="T31" fmla="*/ 11738 h 285"/>
                <a:gd name="T32" fmla="+- 0 1616 1590"/>
                <a:gd name="T33" fmla="*/ T32 w 285"/>
                <a:gd name="T34" fmla="+- 0 11732 11460"/>
                <a:gd name="T35" fmla="*/ 11732 h 285"/>
                <a:gd name="T36" fmla="+- 0 1616 1590"/>
                <a:gd name="T37" fmla="*/ T36 w 285"/>
                <a:gd name="T38" fmla="+- 0 11723 11460"/>
                <a:gd name="T39" fmla="*/ 11723 h 285"/>
                <a:gd name="T40" fmla="+- 0 1616 1590"/>
                <a:gd name="T41" fmla="*/ T40 w 285"/>
                <a:gd name="T42" fmla="+- 0 11712 11460"/>
                <a:gd name="T43" fmla="*/ 11712 h 285"/>
                <a:gd name="T44" fmla="+- 0 1616 1590"/>
                <a:gd name="T45" fmla="*/ T44 w 285"/>
                <a:gd name="T46" fmla="+- 0 11699 11460"/>
                <a:gd name="T47" fmla="*/ 11699 h 285"/>
                <a:gd name="T48" fmla="+- 0 1616 1590"/>
                <a:gd name="T49" fmla="*/ T48 w 285"/>
                <a:gd name="T50" fmla="+- 0 11684 11460"/>
                <a:gd name="T51" fmla="*/ 11684 h 285"/>
                <a:gd name="T52" fmla="+- 0 1616 1590"/>
                <a:gd name="T53" fmla="*/ T52 w 285"/>
                <a:gd name="T54" fmla="+- 0 11666 11460"/>
                <a:gd name="T55" fmla="*/ 11666 h 285"/>
                <a:gd name="T56" fmla="+- 0 1616 1590"/>
                <a:gd name="T57" fmla="*/ T56 w 285"/>
                <a:gd name="T58" fmla="+- 0 11645 11460"/>
                <a:gd name="T59" fmla="*/ 11645 h 285"/>
                <a:gd name="T60" fmla="+- 0 1616 1590"/>
                <a:gd name="T61" fmla="*/ T60 w 285"/>
                <a:gd name="T62" fmla="+- 0 11621 11460"/>
                <a:gd name="T63" fmla="*/ 11621 h 285"/>
                <a:gd name="T64" fmla="+- 0 1616 1590"/>
                <a:gd name="T65" fmla="*/ T64 w 285"/>
                <a:gd name="T66" fmla="+- 0 11594 11460"/>
                <a:gd name="T67" fmla="*/ 11594 h 285"/>
                <a:gd name="T68" fmla="+- 0 1616 1590"/>
                <a:gd name="T69" fmla="*/ T68 w 285"/>
                <a:gd name="T70" fmla="+- 0 11564 11460"/>
                <a:gd name="T71" fmla="*/ 11564 h 285"/>
                <a:gd name="T72" fmla="+- 0 1616 1590"/>
                <a:gd name="T73" fmla="*/ T72 w 285"/>
                <a:gd name="T74" fmla="+- 0 11529 11460"/>
                <a:gd name="T75" fmla="*/ 11529 h 285"/>
                <a:gd name="T76" fmla="+- 0 1616 1590"/>
                <a:gd name="T77" fmla="*/ T76 w 285"/>
                <a:gd name="T78" fmla="+- 0 11491 11460"/>
                <a:gd name="T79" fmla="*/ 11491 h 285"/>
                <a:gd name="T80" fmla="+- 0 1616 1590"/>
                <a:gd name="T81" fmla="*/ T80 w 285"/>
                <a:gd name="T82" fmla="+- 0 11485 11460"/>
                <a:gd name="T83" fmla="*/ 11485 h 285"/>
                <a:gd name="T84" fmla="+- 0 1616 1590"/>
                <a:gd name="T85" fmla="*/ T84 w 285"/>
                <a:gd name="T86" fmla="+- 0 11485 11460"/>
                <a:gd name="T87" fmla="*/ 11485 h 285"/>
                <a:gd name="T88" fmla="+- 0 1617 1590"/>
                <a:gd name="T89" fmla="*/ T88 w 285"/>
                <a:gd name="T90" fmla="+- 0 11485 11460"/>
                <a:gd name="T91" fmla="*/ 11485 h 285"/>
                <a:gd name="T92" fmla="+- 0 1618 1590"/>
                <a:gd name="T93" fmla="*/ T92 w 285"/>
                <a:gd name="T94" fmla="+- 0 11485 11460"/>
                <a:gd name="T95" fmla="*/ 11485 h 285"/>
                <a:gd name="T96" fmla="+- 0 1620 1590"/>
                <a:gd name="T97" fmla="*/ T96 w 285"/>
                <a:gd name="T98" fmla="+- 0 11485 11460"/>
                <a:gd name="T99" fmla="*/ 11485 h 285"/>
                <a:gd name="T100" fmla="+- 0 1622 1590"/>
                <a:gd name="T101" fmla="*/ T100 w 285"/>
                <a:gd name="T102" fmla="+- 0 11485 11460"/>
                <a:gd name="T103" fmla="*/ 11485 h 285"/>
                <a:gd name="T104" fmla="+- 0 1626 1590"/>
                <a:gd name="T105" fmla="*/ T104 w 285"/>
                <a:gd name="T106" fmla="+- 0 11485 11460"/>
                <a:gd name="T107" fmla="*/ 11485 h 285"/>
                <a:gd name="T108" fmla="+- 0 1632 1590"/>
                <a:gd name="T109" fmla="*/ T108 w 285"/>
                <a:gd name="T110" fmla="+- 0 11485 11460"/>
                <a:gd name="T111" fmla="*/ 11485 h 285"/>
                <a:gd name="T112" fmla="+- 0 1639 1590"/>
                <a:gd name="T113" fmla="*/ T112 w 285"/>
                <a:gd name="T114" fmla="+- 0 11485 11460"/>
                <a:gd name="T115" fmla="*/ 11485 h 285"/>
                <a:gd name="T116" fmla="+- 0 1647 1590"/>
                <a:gd name="T117" fmla="*/ T116 w 285"/>
                <a:gd name="T118" fmla="+- 0 11485 11460"/>
                <a:gd name="T119" fmla="*/ 11485 h 285"/>
                <a:gd name="T120" fmla="+- 0 1658 1590"/>
                <a:gd name="T121" fmla="*/ T120 w 285"/>
                <a:gd name="T122" fmla="+- 0 11485 11460"/>
                <a:gd name="T123" fmla="*/ 11485 h 285"/>
                <a:gd name="T124" fmla="+- 0 1671 1590"/>
                <a:gd name="T125" fmla="*/ T124 w 285"/>
                <a:gd name="T126" fmla="+- 0 11485 11460"/>
                <a:gd name="T127" fmla="*/ 11485 h 285"/>
                <a:gd name="T128" fmla="+- 0 1686 1590"/>
                <a:gd name="T129" fmla="*/ T128 w 285"/>
                <a:gd name="T130" fmla="+- 0 11485 11460"/>
                <a:gd name="T131" fmla="*/ 11485 h 285"/>
                <a:gd name="T132" fmla="+- 0 1704 1590"/>
                <a:gd name="T133" fmla="*/ T132 w 285"/>
                <a:gd name="T134" fmla="+- 0 11485 11460"/>
                <a:gd name="T135" fmla="*/ 11485 h 285"/>
                <a:gd name="T136" fmla="+- 0 1725 1590"/>
                <a:gd name="T137" fmla="*/ T136 w 285"/>
                <a:gd name="T138" fmla="+- 0 11485 11460"/>
                <a:gd name="T139" fmla="*/ 11485 h 285"/>
                <a:gd name="T140" fmla="+- 0 1749 1590"/>
                <a:gd name="T141" fmla="*/ T140 w 285"/>
                <a:gd name="T142" fmla="+- 0 11485 11460"/>
                <a:gd name="T143" fmla="*/ 11485 h 285"/>
                <a:gd name="T144" fmla="+- 0 1776 1590"/>
                <a:gd name="T145" fmla="*/ T144 w 285"/>
                <a:gd name="T146" fmla="+- 0 11485 11460"/>
                <a:gd name="T147" fmla="*/ 11485 h 285"/>
                <a:gd name="T148" fmla="+- 0 1807 1590"/>
                <a:gd name="T149" fmla="*/ T148 w 285"/>
                <a:gd name="T150" fmla="+- 0 11485 11460"/>
                <a:gd name="T151" fmla="*/ 11485 h 285"/>
                <a:gd name="T152" fmla="+- 0 1841 1590"/>
                <a:gd name="T153" fmla="*/ T152 w 285"/>
                <a:gd name="T154" fmla="+- 0 11485 11460"/>
                <a:gd name="T155" fmla="*/ 11485 h 285"/>
                <a:gd name="T156" fmla="+- 0 1879 1590"/>
                <a:gd name="T157" fmla="*/ T156 w 285"/>
                <a:gd name="T158" fmla="+- 0 11485 11460"/>
                <a:gd name="T159" fmla="*/ 11485 h 285"/>
                <a:gd name="T160" fmla="+- 0 1886 1590"/>
                <a:gd name="T161" fmla="*/ T160 w 285"/>
                <a:gd name="T162" fmla="+- 0 11485 11460"/>
                <a:gd name="T163" fmla="*/ 11485 h 285"/>
                <a:gd name="T164" fmla="+- 0 1885 1590"/>
                <a:gd name="T165" fmla="*/ T164 w 285"/>
                <a:gd name="T166" fmla="+- 0 11485 11460"/>
                <a:gd name="T167" fmla="*/ 11485 h 285"/>
                <a:gd name="T168" fmla="+- 0 1885 1590"/>
                <a:gd name="T169" fmla="*/ T168 w 285"/>
                <a:gd name="T170" fmla="+- 0 11485 11460"/>
                <a:gd name="T171" fmla="*/ 11485 h 285"/>
                <a:gd name="T172" fmla="+- 0 1884 1590"/>
                <a:gd name="T173" fmla="*/ T172 w 285"/>
                <a:gd name="T174" fmla="+- 0 11486 11460"/>
                <a:gd name="T175" fmla="*/ 11486 h 285"/>
                <a:gd name="T176" fmla="+- 0 1882 1590"/>
                <a:gd name="T177" fmla="*/ T176 w 285"/>
                <a:gd name="T178" fmla="+- 0 11488 11460"/>
                <a:gd name="T179" fmla="*/ 11488 h 285"/>
                <a:gd name="T180" fmla="+- 0 1879 1590"/>
                <a:gd name="T181" fmla="*/ T180 w 285"/>
                <a:gd name="T182" fmla="+- 0 11491 11460"/>
                <a:gd name="T183" fmla="*/ 11491 h 285"/>
                <a:gd name="T184" fmla="+- 0 1875 1590"/>
                <a:gd name="T185" fmla="*/ T184 w 285"/>
                <a:gd name="T186" fmla="+- 0 11495 11460"/>
                <a:gd name="T187" fmla="*/ 11495 h 285"/>
                <a:gd name="T188" fmla="+- 0 1870 1590"/>
                <a:gd name="T189" fmla="*/ T188 w 285"/>
                <a:gd name="T190" fmla="+- 0 11500 11460"/>
                <a:gd name="T191" fmla="*/ 11500 h 285"/>
                <a:gd name="T192" fmla="+- 0 1863 1590"/>
                <a:gd name="T193" fmla="*/ T192 w 285"/>
                <a:gd name="T194" fmla="+- 0 11507 11460"/>
                <a:gd name="T195" fmla="*/ 11507 h 285"/>
                <a:gd name="T196" fmla="+- 0 1854 1590"/>
                <a:gd name="T197" fmla="*/ T196 w 285"/>
                <a:gd name="T198" fmla="+- 0 11516 11460"/>
                <a:gd name="T199" fmla="*/ 11516 h 285"/>
                <a:gd name="T200" fmla="+- 0 1844 1590"/>
                <a:gd name="T201" fmla="*/ T200 w 285"/>
                <a:gd name="T202" fmla="+- 0 11526 11460"/>
                <a:gd name="T203" fmla="*/ 11526 h 285"/>
                <a:gd name="T204" fmla="+- 0 1831 1590"/>
                <a:gd name="T205" fmla="*/ T204 w 285"/>
                <a:gd name="T206" fmla="+- 0 11539 11460"/>
                <a:gd name="T207" fmla="*/ 11539 h 285"/>
                <a:gd name="T208" fmla="+- 0 1815 1590"/>
                <a:gd name="T209" fmla="*/ T208 w 285"/>
                <a:gd name="T210" fmla="+- 0 11555 11460"/>
                <a:gd name="T211" fmla="*/ 11555 h 285"/>
                <a:gd name="T212" fmla="+- 0 1797 1590"/>
                <a:gd name="T213" fmla="*/ T212 w 285"/>
                <a:gd name="T214" fmla="+- 0 11573 11460"/>
                <a:gd name="T215" fmla="*/ 11573 h 285"/>
                <a:gd name="T216" fmla="+- 0 1777 1590"/>
                <a:gd name="T217" fmla="*/ T216 w 285"/>
                <a:gd name="T218" fmla="+- 0 11594 11460"/>
                <a:gd name="T219" fmla="*/ 11594 h 285"/>
                <a:gd name="T220" fmla="+- 0 1753 1590"/>
                <a:gd name="T221" fmla="*/ T220 w 285"/>
                <a:gd name="T222" fmla="+- 0 11617 11460"/>
                <a:gd name="T223" fmla="*/ 11617 h 285"/>
                <a:gd name="T224" fmla="+- 0 1726 1590"/>
                <a:gd name="T225" fmla="*/ T224 w 285"/>
                <a:gd name="T226" fmla="+- 0 11644 11460"/>
                <a:gd name="T227" fmla="*/ 11644 h 285"/>
                <a:gd name="T228" fmla="+- 0 1695 1590"/>
                <a:gd name="T229" fmla="*/ T228 w 285"/>
                <a:gd name="T230" fmla="+- 0 11675 11460"/>
                <a:gd name="T231" fmla="*/ 11675 h 285"/>
                <a:gd name="T232" fmla="+- 0 1661 1590"/>
                <a:gd name="T233" fmla="*/ T232 w 285"/>
                <a:gd name="T234" fmla="+- 0 11709 11460"/>
                <a:gd name="T235" fmla="*/ 11709 h 285"/>
                <a:gd name="T236" fmla="+- 0 1623 1590"/>
                <a:gd name="T237" fmla="*/ T236 w 285"/>
                <a:gd name="T238" fmla="+- 0 11747 11460"/>
                <a:gd name="T239" fmla="*/ 11747 h 28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  <a:cxn ang="0">
                  <a:pos x="T225" y="T227"/>
                </a:cxn>
                <a:cxn ang="0">
                  <a:pos x="T229" y="T231"/>
                </a:cxn>
                <a:cxn ang="0">
                  <a:pos x="T233" y="T235"/>
                </a:cxn>
                <a:cxn ang="0">
                  <a:pos x="T237" y="T239"/>
                </a:cxn>
              </a:cxnLst>
              <a:rect l="0" t="0" r="r" b="b"/>
              <a:pathLst>
                <a:path w="285" h="285">
                  <a:moveTo>
                    <a:pt x="26" y="294"/>
                  </a:moveTo>
                  <a:lnTo>
                    <a:pt x="26" y="294"/>
                  </a:lnTo>
                  <a:lnTo>
                    <a:pt x="26" y="293"/>
                  </a:lnTo>
                  <a:lnTo>
                    <a:pt x="26" y="292"/>
                  </a:lnTo>
                  <a:lnTo>
                    <a:pt x="26" y="291"/>
                  </a:lnTo>
                  <a:lnTo>
                    <a:pt x="26" y="290"/>
                  </a:lnTo>
                  <a:lnTo>
                    <a:pt x="26" y="289"/>
                  </a:lnTo>
                  <a:lnTo>
                    <a:pt x="26" y="288"/>
                  </a:lnTo>
                  <a:lnTo>
                    <a:pt x="26" y="287"/>
                  </a:lnTo>
                  <a:lnTo>
                    <a:pt x="26" y="286"/>
                  </a:lnTo>
                  <a:lnTo>
                    <a:pt x="26" y="285"/>
                  </a:lnTo>
                  <a:lnTo>
                    <a:pt x="26" y="284"/>
                  </a:lnTo>
                  <a:lnTo>
                    <a:pt x="26" y="283"/>
                  </a:lnTo>
                  <a:lnTo>
                    <a:pt x="26" y="282"/>
                  </a:lnTo>
                  <a:lnTo>
                    <a:pt x="26" y="281"/>
                  </a:lnTo>
                  <a:lnTo>
                    <a:pt x="26" y="280"/>
                  </a:lnTo>
                  <a:lnTo>
                    <a:pt x="26" y="279"/>
                  </a:lnTo>
                  <a:lnTo>
                    <a:pt x="26" y="278"/>
                  </a:lnTo>
                  <a:lnTo>
                    <a:pt x="26" y="277"/>
                  </a:lnTo>
                  <a:lnTo>
                    <a:pt x="26" y="276"/>
                  </a:lnTo>
                  <a:lnTo>
                    <a:pt x="26" y="275"/>
                  </a:lnTo>
                  <a:lnTo>
                    <a:pt x="26" y="274"/>
                  </a:lnTo>
                  <a:lnTo>
                    <a:pt x="26" y="273"/>
                  </a:lnTo>
                  <a:lnTo>
                    <a:pt x="26" y="272"/>
                  </a:lnTo>
                  <a:lnTo>
                    <a:pt x="26" y="270"/>
                  </a:lnTo>
                  <a:lnTo>
                    <a:pt x="26" y="269"/>
                  </a:lnTo>
                  <a:lnTo>
                    <a:pt x="26" y="267"/>
                  </a:lnTo>
                  <a:lnTo>
                    <a:pt x="26" y="266"/>
                  </a:lnTo>
                  <a:lnTo>
                    <a:pt x="26" y="264"/>
                  </a:lnTo>
                  <a:lnTo>
                    <a:pt x="26" y="263"/>
                  </a:lnTo>
                  <a:lnTo>
                    <a:pt x="26" y="261"/>
                  </a:lnTo>
                  <a:lnTo>
                    <a:pt x="26" y="259"/>
                  </a:lnTo>
                  <a:lnTo>
                    <a:pt x="26" y="258"/>
                  </a:lnTo>
                  <a:lnTo>
                    <a:pt x="26" y="256"/>
                  </a:lnTo>
                  <a:lnTo>
                    <a:pt x="26" y="254"/>
                  </a:lnTo>
                  <a:lnTo>
                    <a:pt x="26" y="252"/>
                  </a:lnTo>
                  <a:lnTo>
                    <a:pt x="26" y="250"/>
                  </a:lnTo>
                  <a:lnTo>
                    <a:pt x="26" y="248"/>
                  </a:lnTo>
                  <a:lnTo>
                    <a:pt x="26" y="246"/>
                  </a:lnTo>
                  <a:lnTo>
                    <a:pt x="26" y="244"/>
                  </a:lnTo>
                  <a:lnTo>
                    <a:pt x="26" y="241"/>
                  </a:lnTo>
                  <a:lnTo>
                    <a:pt x="26" y="239"/>
                  </a:lnTo>
                  <a:lnTo>
                    <a:pt x="26" y="237"/>
                  </a:lnTo>
                  <a:lnTo>
                    <a:pt x="26" y="234"/>
                  </a:lnTo>
                  <a:lnTo>
                    <a:pt x="26" y="232"/>
                  </a:lnTo>
                  <a:lnTo>
                    <a:pt x="26" y="229"/>
                  </a:lnTo>
                  <a:lnTo>
                    <a:pt x="26" y="227"/>
                  </a:lnTo>
                  <a:lnTo>
                    <a:pt x="26" y="224"/>
                  </a:lnTo>
                  <a:lnTo>
                    <a:pt x="26" y="221"/>
                  </a:lnTo>
                  <a:lnTo>
                    <a:pt x="26" y="218"/>
                  </a:lnTo>
                  <a:lnTo>
                    <a:pt x="26" y="215"/>
                  </a:lnTo>
                  <a:lnTo>
                    <a:pt x="26" y="212"/>
                  </a:lnTo>
                  <a:lnTo>
                    <a:pt x="26" y="209"/>
                  </a:lnTo>
                  <a:lnTo>
                    <a:pt x="26" y="206"/>
                  </a:lnTo>
                  <a:lnTo>
                    <a:pt x="26" y="203"/>
                  </a:lnTo>
                  <a:lnTo>
                    <a:pt x="26" y="199"/>
                  </a:lnTo>
                  <a:lnTo>
                    <a:pt x="26" y="196"/>
                  </a:lnTo>
                  <a:lnTo>
                    <a:pt x="26" y="192"/>
                  </a:lnTo>
                  <a:lnTo>
                    <a:pt x="26" y="189"/>
                  </a:lnTo>
                  <a:lnTo>
                    <a:pt x="26" y="185"/>
                  </a:lnTo>
                  <a:lnTo>
                    <a:pt x="26" y="181"/>
                  </a:lnTo>
                  <a:lnTo>
                    <a:pt x="26" y="177"/>
                  </a:lnTo>
                  <a:lnTo>
                    <a:pt x="26" y="174"/>
                  </a:lnTo>
                  <a:lnTo>
                    <a:pt x="26" y="169"/>
                  </a:lnTo>
                  <a:lnTo>
                    <a:pt x="26" y="165"/>
                  </a:lnTo>
                  <a:lnTo>
                    <a:pt x="26" y="161"/>
                  </a:lnTo>
                  <a:lnTo>
                    <a:pt x="26" y="157"/>
                  </a:lnTo>
                  <a:lnTo>
                    <a:pt x="26" y="153"/>
                  </a:lnTo>
                  <a:lnTo>
                    <a:pt x="26" y="148"/>
                  </a:lnTo>
                  <a:lnTo>
                    <a:pt x="26" y="143"/>
                  </a:lnTo>
                  <a:lnTo>
                    <a:pt x="26" y="139"/>
                  </a:lnTo>
                  <a:lnTo>
                    <a:pt x="26" y="134"/>
                  </a:lnTo>
                  <a:lnTo>
                    <a:pt x="26" y="129"/>
                  </a:lnTo>
                  <a:lnTo>
                    <a:pt x="26" y="124"/>
                  </a:lnTo>
                  <a:lnTo>
                    <a:pt x="26" y="119"/>
                  </a:lnTo>
                  <a:lnTo>
                    <a:pt x="26" y="114"/>
                  </a:lnTo>
                  <a:lnTo>
                    <a:pt x="26" y="109"/>
                  </a:lnTo>
                  <a:lnTo>
                    <a:pt x="26" y="104"/>
                  </a:lnTo>
                  <a:lnTo>
                    <a:pt x="26" y="98"/>
                  </a:lnTo>
                  <a:lnTo>
                    <a:pt x="26" y="93"/>
                  </a:lnTo>
                  <a:lnTo>
                    <a:pt x="26" y="87"/>
                  </a:lnTo>
                  <a:lnTo>
                    <a:pt x="26" y="81"/>
                  </a:lnTo>
                  <a:lnTo>
                    <a:pt x="26" y="75"/>
                  </a:lnTo>
                  <a:lnTo>
                    <a:pt x="26" y="69"/>
                  </a:lnTo>
                  <a:lnTo>
                    <a:pt x="26" y="63"/>
                  </a:lnTo>
                  <a:lnTo>
                    <a:pt x="26" y="57"/>
                  </a:lnTo>
                  <a:lnTo>
                    <a:pt x="26" y="51"/>
                  </a:lnTo>
                  <a:lnTo>
                    <a:pt x="26" y="44"/>
                  </a:lnTo>
                  <a:lnTo>
                    <a:pt x="26" y="38"/>
                  </a:lnTo>
                  <a:lnTo>
                    <a:pt x="26" y="31"/>
                  </a:lnTo>
                  <a:lnTo>
                    <a:pt x="26" y="25"/>
                  </a:lnTo>
                  <a:lnTo>
                    <a:pt x="27" y="25"/>
                  </a:lnTo>
                  <a:lnTo>
                    <a:pt x="28" y="25"/>
                  </a:lnTo>
                  <a:lnTo>
                    <a:pt x="29" y="25"/>
                  </a:lnTo>
                  <a:lnTo>
                    <a:pt x="30" y="25"/>
                  </a:lnTo>
                  <a:lnTo>
                    <a:pt x="31" y="24"/>
                  </a:lnTo>
                  <a:lnTo>
                    <a:pt x="31" y="25"/>
                  </a:lnTo>
                  <a:lnTo>
                    <a:pt x="32" y="24"/>
                  </a:lnTo>
                  <a:lnTo>
                    <a:pt x="32" y="25"/>
                  </a:lnTo>
                  <a:lnTo>
                    <a:pt x="33" y="24"/>
                  </a:lnTo>
                  <a:lnTo>
                    <a:pt x="34" y="25"/>
                  </a:lnTo>
                  <a:lnTo>
                    <a:pt x="34" y="24"/>
                  </a:lnTo>
                  <a:lnTo>
                    <a:pt x="35" y="25"/>
                  </a:lnTo>
                  <a:lnTo>
                    <a:pt x="36" y="24"/>
                  </a:lnTo>
                  <a:lnTo>
                    <a:pt x="36" y="25"/>
                  </a:lnTo>
                  <a:lnTo>
                    <a:pt x="37" y="24"/>
                  </a:lnTo>
                  <a:lnTo>
                    <a:pt x="38" y="25"/>
                  </a:lnTo>
                  <a:lnTo>
                    <a:pt x="39" y="24"/>
                  </a:lnTo>
                  <a:lnTo>
                    <a:pt x="40" y="25"/>
                  </a:lnTo>
                  <a:lnTo>
                    <a:pt x="41" y="24"/>
                  </a:lnTo>
                  <a:lnTo>
                    <a:pt x="42" y="25"/>
                  </a:lnTo>
                  <a:lnTo>
                    <a:pt x="43" y="24"/>
                  </a:lnTo>
                  <a:lnTo>
                    <a:pt x="44" y="25"/>
                  </a:lnTo>
                  <a:lnTo>
                    <a:pt x="45" y="24"/>
                  </a:lnTo>
                  <a:lnTo>
                    <a:pt x="46" y="25"/>
                  </a:lnTo>
                  <a:lnTo>
                    <a:pt x="47" y="24"/>
                  </a:lnTo>
                  <a:lnTo>
                    <a:pt x="49" y="25"/>
                  </a:lnTo>
                  <a:lnTo>
                    <a:pt x="50" y="24"/>
                  </a:lnTo>
                  <a:lnTo>
                    <a:pt x="51" y="25"/>
                  </a:lnTo>
                  <a:lnTo>
                    <a:pt x="53" y="24"/>
                  </a:lnTo>
                  <a:lnTo>
                    <a:pt x="54" y="25"/>
                  </a:lnTo>
                  <a:lnTo>
                    <a:pt x="56" y="24"/>
                  </a:lnTo>
                  <a:lnTo>
                    <a:pt x="57" y="25"/>
                  </a:lnTo>
                  <a:lnTo>
                    <a:pt x="59" y="24"/>
                  </a:lnTo>
                  <a:lnTo>
                    <a:pt x="61" y="25"/>
                  </a:lnTo>
                  <a:lnTo>
                    <a:pt x="62" y="25"/>
                  </a:lnTo>
                  <a:lnTo>
                    <a:pt x="64" y="25"/>
                  </a:lnTo>
                  <a:lnTo>
                    <a:pt x="66" y="25"/>
                  </a:lnTo>
                  <a:lnTo>
                    <a:pt x="68" y="25"/>
                  </a:lnTo>
                  <a:lnTo>
                    <a:pt x="70" y="25"/>
                  </a:lnTo>
                  <a:lnTo>
                    <a:pt x="72" y="25"/>
                  </a:lnTo>
                  <a:lnTo>
                    <a:pt x="74" y="25"/>
                  </a:lnTo>
                  <a:lnTo>
                    <a:pt x="76" y="25"/>
                  </a:lnTo>
                  <a:lnTo>
                    <a:pt x="79" y="25"/>
                  </a:lnTo>
                  <a:lnTo>
                    <a:pt x="81" y="25"/>
                  </a:lnTo>
                  <a:lnTo>
                    <a:pt x="83" y="25"/>
                  </a:lnTo>
                  <a:lnTo>
                    <a:pt x="86" y="25"/>
                  </a:lnTo>
                  <a:lnTo>
                    <a:pt x="88" y="25"/>
                  </a:lnTo>
                  <a:lnTo>
                    <a:pt x="91" y="25"/>
                  </a:lnTo>
                  <a:lnTo>
                    <a:pt x="94" y="25"/>
                  </a:lnTo>
                  <a:lnTo>
                    <a:pt x="96" y="25"/>
                  </a:lnTo>
                  <a:lnTo>
                    <a:pt x="99" y="25"/>
                  </a:lnTo>
                  <a:lnTo>
                    <a:pt x="102" y="25"/>
                  </a:lnTo>
                  <a:lnTo>
                    <a:pt x="105" y="25"/>
                  </a:lnTo>
                  <a:lnTo>
                    <a:pt x="108" y="25"/>
                  </a:lnTo>
                  <a:lnTo>
                    <a:pt x="111" y="25"/>
                  </a:lnTo>
                  <a:lnTo>
                    <a:pt x="114" y="25"/>
                  </a:lnTo>
                  <a:lnTo>
                    <a:pt x="118" y="25"/>
                  </a:lnTo>
                  <a:lnTo>
                    <a:pt x="121" y="25"/>
                  </a:lnTo>
                  <a:lnTo>
                    <a:pt x="124" y="25"/>
                  </a:lnTo>
                  <a:lnTo>
                    <a:pt x="128" y="25"/>
                  </a:lnTo>
                  <a:lnTo>
                    <a:pt x="131" y="25"/>
                  </a:lnTo>
                  <a:lnTo>
                    <a:pt x="135" y="25"/>
                  </a:lnTo>
                  <a:lnTo>
                    <a:pt x="139" y="25"/>
                  </a:lnTo>
                  <a:lnTo>
                    <a:pt x="143" y="25"/>
                  </a:lnTo>
                  <a:lnTo>
                    <a:pt x="147" y="25"/>
                  </a:lnTo>
                  <a:lnTo>
                    <a:pt x="151" y="25"/>
                  </a:lnTo>
                  <a:lnTo>
                    <a:pt x="155" y="25"/>
                  </a:lnTo>
                  <a:lnTo>
                    <a:pt x="159" y="25"/>
                  </a:lnTo>
                  <a:lnTo>
                    <a:pt x="163" y="25"/>
                  </a:lnTo>
                  <a:lnTo>
                    <a:pt x="168" y="25"/>
                  </a:lnTo>
                  <a:lnTo>
                    <a:pt x="172" y="25"/>
                  </a:lnTo>
                  <a:lnTo>
                    <a:pt x="177" y="25"/>
                  </a:lnTo>
                  <a:lnTo>
                    <a:pt x="181" y="25"/>
                  </a:lnTo>
                  <a:lnTo>
                    <a:pt x="186" y="25"/>
                  </a:lnTo>
                  <a:lnTo>
                    <a:pt x="191" y="25"/>
                  </a:lnTo>
                  <a:lnTo>
                    <a:pt x="196" y="25"/>
                  </a:lnTo>
                  <a:lnTo>
                    <a:pt x="201" y="25"/>
                  </a:lnTo>
                  <a:lnTo>
                    <a:pt x="206" y="25"/>
                  </a:lnTo>
                  <a:lnTo>
                    <a:pt x="211" y="25"/>
                  </a:lnTo>
                  <a:lnTo>
                    <a:pt x="217" y="25"/>
                  </a:lnTo>
                  <a:lnTo>
                    <a:pt x="222" y="25"/>
                  </a:lnTo>
                  <a:lnTo>
                    <a:pt x="228" y="25"/>
                  </a:lnTo>
                  <a:lnTo>
                    <a:pt x="233" y="25"/>
                  </a:lnTo>
                  <a:lnTo>
                    <a:pt x="239" y="25"/>
                  </a:lnTo>
                  <a:lnTo>
                    <a:pt x="245" y="25"/>
                  </a:lnTo>
                  <a:lnTo>
                    <a:pt x="251" y="25"/>
                  </a:lnTo>
                  <a:lnTo>
                    <a:pt x="257" y="25"/>
                  </a:lnTo>
                  <a:lnTo>
                    <a:pt x="263" y="25"/>
                  </a:lnTo>
                  <a:lnTo>
                    <a:pt x="269" y="25"/>
                  </a:lnTo>
                  <a:lnTo>
                    <a:pt x="276" y="25"/>
                  </a:lnTo>
                  <a:lnTo>
                    <a:pt x="282" y="25"/>
                  </a:lnTo>
                  <a:lnTo>
                    <a:pt x="289" y="25"/>
                  </a:lnTo>
                  <a:lnTo>
                    <a:pt x="296" y="25"/>
                  </a:lnTo>
                  <a:lnTo>
                    <a:pt x="295" y="25"/>
                  </a:lnTo>
                  <a:lnTo>
                    <a:pt x="295" y="26"/>
                  </a:lnTo>
                  <a:lnTo>
                    <a:pt x="294" y="26"/>
                  </a:lnTo>
                  <a:lnTo>
                    <a:pt x="293" y="27"/>
                  </a:lnTo>
                  <a:lnTo>
                    <a:pt x="292" y="28"/>
                  </a:lnTo>
                  <a:lnTo>
                    <a:pt x="291" y="29"/>
                  </a:lnTo>
                  <a:lnTo>
                    <a:pt x="290" y="30"/>
                  </a:lnTo>
                  <a:lnTo>
                    <a:pt x="289" y="31"/>
                  </a:lnTo>
                  <a:lnTo>
                    <a:pt x="288" y="32"/>
                  </a:lnTo>
                  <a:lnTo>
                    <a:pt x="288" y="33"/>
                  </a:lnTo>
                  <a:lnTo>
                    <a:pt x="287" y="33"/>
                  </a:lnTo>
                  <a:lnTo>
                    <a:pt x="286" y="34"/>
                  </a:lnTo>
                  <a:lnTo>
                    <a:pt x="285" y="35"/>
                  </a:lnTo>
                  <a:lnTo>
                    <a:pt x="285" y="36"/>
                  </a:lnTo>
                  <a:lnTo>
                    <a:pt x="284" y="36"/>
                  </a:lnTo>
                  <a:lnTo>
                    <a:pt x="283" y="37"/>
                  </a:lnTo>
                  <a:lnTo>
                    <a:pt x="282" y="38"/>
                  </a:lnTo>
                  <a:lnTo>
                    <a:pt x="281" y="39"/>
                  </a:lnTo>
                  <a:lnTo>
                    <a:pt x="280" y="40"/>
                  </a:lnTo>
                  <a:lnTo>
                    <a:pt x="279" y="41"/>
                  </a:lnTo>
                  <a:lnTo>
                    <a:pt x="278" y="42"/>
                  </a:lnTo>
                  <a:lnTo>
                    <a:pt x="277" y="43"/>
                  </a:lnTo>
                  <a:lnTo>
                    <a:pt x="276" y="44"/>
                  </a:lnTo>
                  <a:lnTo>
                    <a:pt x="274" y="46"/>
                  </a:lnTo>
                  <a:lnTo>
                    <a:pt x="273" y="47"/>
                  </a:lnTo>
                  <a:lnTo>
                    <a:pt x="272" y="48"/>
                  </a:lnTo>
                  <a:lnTo>
                    <a:pt x="270" y="50"/>
                  </a:lnTo>
                  <a:lnTo>
                    <a:pt x="269" y="51"/>
                  </a:lnTo>
                  <a:lnTo>
                    <a:pt x="268" y="53"/>
                  </a:lnTo>
                  <a:lnTo>
                    <a:pt x="266" y="54"/>
                  </a:lnTo>
                  <a:lnTo>
                    <a:pt x="264" y="56"/>
                  </a:lnTo>
                  <a:lnTo>
                    <a:pt x="263" y="57"/>
                  </a:lnTo>
                  <a:lnTo>
                    <a:pt x="261" y="59"/>
                  </a:lnTo>
                  <a:lnTo>
                    <a:pt x="259" y="61"/>
                  </a:lnTo>
                  <a:lnTo>
                    <a:pt x="258" y="63"/>
                  </a:lnTo>
                  <a:lnTo>
                    <a:pt x="256" y="64"/>
                  </a:lnTo>
                  <a:lnTo>
                    <a:pt x="254" y="66"/>
                  </a:lnTo>
                  <a:lnTo>
                    <a:pt x="252" y="68"/>
                  </a:lnTo>
                  <a:lnTo>
                    <a:pt x="250" y="70"/>
                  </a:lnTo>
                  <a:lnTo>
                    <a:pt x="248" y="73"/>
                  </a:lnTo>
                  <a:lnTo>
                    <a:pt x="245" y="75"/>
                  </a:lnTo>
                  <a:lnTo>
                    <a:pt x="243" y="77"/>
                  </a:lnTo>
                  <a:lnTo>
                    <a:pt x="241" y="79"/>
                  </a:lnTo>
                  <a:lnTo>
                    <a:pt x="238" y="82"/>
                  </a:lnTo>
                  <a:lnTo>
                    <a:pt x="236" y="84"/>
                  </a:lnTo>
                  <a:lnTo>
                    <a:pt x="233" y="87"/>
                  </a:lnTo>
                  <a:lnTo>
                    <a:pt x="231" y="89"/>
                  </a:lnTo>
                  <a:lnTo>
                    <a:pt x="228" y="92"/>
                  </a:lnTo>
                  <a:lnTo>
                    <a:pt x="225" y="95"/>
                  </a:lnTo>
                  <a:lnTo>
                    <a:pt x="223" y="98"/>
                  </a:lnTo>
                  <a:lnTo>
                    <a:pt x="220" y="100"/>
                  </a:lnTo>
                  <a:lnTo>
                    <a:pt x="217" y="103"/>
                  </a:lnTo>
                  <a:lnTo>
                    <a:pt x="214" y="106"/>
                  </a:lnTo>
                  <a:lnTo>
                    <a:pt x="211" y="110"/>
                  </a:lnTo>
                  <a:lnTo>
                    <a:pt x="207" y="113"/>
                  </a:lnTo>
                  <a:lnTo>
                    <a:pt x="204" y="116"/>
                  </a:lnTo>
                  <a:lnTo>
                    <a:pt x="201" y="119"/>
                  </a:lnTo>
                  <a:lnTo>
                    <a:pt x="197" y="123"/>
                  </a:lnTo>
                  <a:lnTo>
                    <a:pt x="194" y="126"/>
                  </a:lnTo>
                  <a:lnTo>
                    <a:pt x="190" y="130"/>
                  </a:lnTo>
                  <a:lnTo>
                    <a:pt x="187" y="134"/>
                  </a:lnTo>
                  <a:lnTo>
                    <a:pt x="183" y="137"/>
                  </a:lnTo>
                  <a:lnTo>
                    <a:pt x="179" y="141"/>
                  </a:lnTo>
                  <a:lnTo>
                    <a:pt x="175" y="145"/>
                  </a:lnTo>
                  <a:lnTo>
                    <a:pt x="171" y="149"/>
                  </a:lnTo>
                  <a:lnTo>
                    <a:pt x="167" y="153"/>
                  </a:lnTo>
                  <a:lnTo>
                    <a:pt x="163" y="157"/>
                  </a:lnTo>
                  <a:lnTo>
                    <a:pt x="159" y="162"/>
                  </a:lnTo>
                  <a:lnTo>
                    <a:pt x="154" y="166"/>
                  </a:lnTo>
                  <a:lnTo>
                    <a:pt x="150" y="170"/>
                  </a:lnTo>
                  <a:lnTo>
                    <a:pt x="145" y="175"/>
                  </a:lnTo>
                  <a:lnTo>
                    <a:pt x="140" y="180"/>
                  </a:lnTo>
                  <a:lnTo>
                    <a:pt x="136" y="184"/>
                  </a:lnTo>
                  <a:lnTo>
                    <a:pt x="131" y="189"/>
                  </a:lnTo>
                  <a:lnTo>
                    <a:pt x="126" y="194"/>
                  </a:lnTo>
                  <a:lnTo>
                    <a:pt x="121" y="199"/>
                  </a:lnTo>
                  <a:lnTo>
                    <a:pt x="116" y="204"/>
                  </a:lnTo>
                  <a:lnTo>
                    <a:pt x="110" y="210"/>
                  </a:lnTo>
                  <a:lnTo>
                    <a:pt x="105" y="215"/>
                  </a:lnTo>
                  <a:lnTo>
                    <a:pt x="100" y="220"/>
                  </a:lnTo>
                  <a:lnTo>
                    <a:pt x="94" y="226"/>
                  </a:lnTo>
                  <a:lnTo>
                    <a:pt x="89" y="232"/>
                  </a:lnTo>
                  <a:lnTo>
                    <a:pt x="83" y="237"/>
                  </a:lnTo>
                  <a:lnTo>
                    <a:pt x="77" y="243"/>
                  </a:lnTo>
                  <a:lnTo>
                    <a:pt x="71" y="249"/>
                  </a:lnTo>
                  <a:lnTo>
                    <a:pt x="65" y="255"/>
                  </a:lnTo>
                  <a:lnTo>
                    <a:pt x="59" y="261"/>
                  </a:lnTo>
                  <a:lnTo>
                    <a:pt x="52" y="268"/>
                  </a:lnTo>
                  <a:lnTo>
                    <a:pt x="46" y="274"/>
                  </a:lnTo>
                  <a:lnTo>
                    <a:pt x="39" y="281"/>
                  </a:lnTo>
                  <a:lnTo>
                    <a:pt x="33" y="287"/>
                  </a:lnTo>
                  <a:lnTo>
                    <a:pt x="26" y="294"/>
                  </a:lnTo>
                </a:path>
              </a:pathLst>
            </a:custGeom>
            <a:solidFill>
              <a:srgbClr val="123B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" name="Group 10"/>
          <p:cNvGrpSpPr>
            <a:grpSpLocks/>
          </p:cNvGrpSpPr>
          <p:nvPr/>
        </p:nvGrpSpPr>
        <p:grpSpPr bwMode="auto">
          <a:xfrm>
            <a:off x="1907704" y="5616674"/>
            <a:ext cx="180975" cy="180975"/>
            <a:chOff x="1050" y="11730"/>
            <a:chExt cx="285" cy="285"/>
          </a:xfrm>
        </p:grpSpPr>
        <p:sp>
          <p:nvSpPr>
            <p:cNvPr id="17" name="Freeform 11"/>
            <p:cNvSpPr>
              <a:spLocks/>
            </p:cNvSpPr>
            <p:nvPr/>
          </p:nvSpPr>
          <p:spPr bwMode="auto">
            <a:xfrm>
              <a:off x="1050" y="11730"/>
              <a:ext cx="285" cy="285"/>
            </a:xfrm>
            <a:custGeom>
              <a:avLst/>
              <a:gdLst>
                <a:gd name="T0" fmla="+- 0 1078 1050"/>
                <a:gd name="T1" fmla="*/ T0 w 285"/>
                <a:gd name="T2" fmla="+- 0 12023 11730"/>
                <a:gd name="T3" fmla="*/ 12023 h 285"/>
                <a:gd name="T4" fmla="+- 0 1078 1050"/>
                <a:gd name="T5" fmla="*/ T4 w 285"/>
                <a:gd name="T6" fmla="+- 0 12023 11730"/>
                <a:gd name="T7" fmla="*/ 12023 h 285"/>
                <a:gd name="T8" fmla="+- 0 1078 1050"/>
                <a:gd name="T9" fmla="*/ T8 w 285"/>
                <a:gd name="T10" fmla="+- 0 12023 11730"/>
                <a:gd name="T11" fmla="*/ 12023 h 285"/>
                <a:gd name="T12" fmla="+- 0 1078 1050"/>
                <a:gd name="T13" fmla="*/ T12 w 285"/>
                <a:gd name="T14" fmla="+- 0 12022 11730"/>
                <a:gd name="T15" fmla="*/ 12022 h 285"/>
                <a:gd name="T16" fmla="+- 0 1078 1050"/>
                <a:gd name="T17" fmla="*/ T16 w 285"/>
                <a:gd name="T18" fmla="+- 0 12020 11730"/>
                <a:gd name="T19" fmla="*/ 12020 h 285"/>
                <a:gd name="T20" fmla="+- 0 1078 1050"/>
                <a:gd name="T21" fmla="*/ T20 w 285"/>
                <a:gd name="T22" fmla="+- 0 12017 11730"/>
                <a:gd name="T23" fmla="*/ 12017 h 285"/>
                <a:gd name="T24" fmla="+- 0 1078 1050"/>
                <a:gd name="T25" fmla="*/ T24 w 285"/>
                <a:gd name="T26" fmla="+- 0 12013 11730"/>
                <a:gd name="T27" fmla="*/ 12013 h 285"/>
                <a:gd name="T28" fmla="+- 0 1078 1050"/>
                <a:gd name="T29" fmla="*/ T28 w 285"/>
                <a:gd name="T30" fmla="+- 0 12008 11730"/>
                <a:gd name="T31" fmla="*/ 12008 h 285"/>
                <a:gd name="T32" fmla="+- 0 1078 1050"/>
                <a:gd name="T33" fmla="*/ T32 w 285"/>
                <a:gd name="T34" fmla="+- 0 12001 11730"/>
                <a:gd name="T35" fmla="*/ 12001 h 285"/>
                <a:gd name="T36" fmla="+- 0 1078 1050"/>
                <a:gd name="T37" fmla="*/ T36 w 285"/>
                <a:gd name="T38" fmla="+- 0 11992 11730"/>
                <a:gd name="T39" fmla="*/ 11992 h 285"/>
                <a:gd name="T40" fmla="+- 0 1078 1050"/>
                <a:gd name="T41" fmla="*/ T40 w 285"/>
                <a:gd name="T42" fmla="+- 0 11981 11730"/>
                <a:gd name="T43" fmla="*/ 11981 h 285"/>
                <a:gd name="T44" fmla="+- 0 1078 1050"/>
                <a:gd name="T45" fmla="*/ T44 w 285"/>
                <a:gd name="T46" fmla="+- 0 11968 11730"/>
                <a:gd name="T47" fmla="*/ 11968 h 285"/>
                <a:gd name="T48" fmla="+- 0 1078 1050"/>
                <a:gd name="T49" fmla="*/ T48 w 285"/>
                <a:gd name="T50" fmla="+- 0 11953 11730"/>
                <a:gd name="T51" fmla="*/ 11953 h 285"/>
                <a:gd name="T52" fmla="+- 0 1078 1050"/>
                <a:gd name="T53" fmla="*/ T52 w 285"/>
                <a:gd name="T54" fmla="+- 0 11935 11730"/>
                <a:gd name="T55" fmla="*/ 11935 h 285"/>
                <a:gd name="T56" fmla="+- 0 1078 1050"/>
                <a:gd name="T57" fmla="*/ T56 w 285"/>
                <a:gd name="T58" fmla="+- 0 11914 11730"/>
                <a:gd name="T59" fmla="*/ 11914 h 285"/>
                <a:gd name="T60" fmla="+- 0 1078 1050"/>
                <a:gd name="T61" fmla="*/ T60 w 285"/>
                <a:gd name="T62" fmla="+- 0 11890 11730"/>
                <a:gd name="T63" fmla="*/ 11890 h 285"/>
                <a:gd name="T64" fmla="+- 0 1078 1050"/>
                <a:gd name="T65" fmla="*/ T64 w 285"/>
                <a:gd name="T66" fmla="+- 0 11863 11730"/>
                <a:gd name="T67" fmla="*/ 11863 h 285"/>
                <a:gd name="T68" fmla="+- 0 1078 1050"/>
                <a:gd name="T69" fmla="*/ T68 w 285"/>
                <a:gd name="T70" fmla="+- 0 11833 11730"/>
                <a:gd name="T71" fmla="*/ 11833 h 285"/>
                <a:gd name="T72" fmla="+- 0 1078 1050"/>
                <a:gd name="T73" fmla="*/ T72 w 285"/>
                <a:gd name="T74" fmla="+- 0 11799 11730"/>
                <a:gd name="T75" fmla="*/ 11799 h 285"/>
                <a:gd name="T76" fmla="+- 0 1078 1050"/>
                <a:gd name="T77" fmla="*/ T76 w 285"/>
                <a:gd name="T78" fmla="+- 0 11761 11730"/>
                <a:gd name="T79" fmla="*/ 11761 h 285"/>
                <a:gd name="T80" fmla="+- 0 1078 1050"/>
                <a:gd name="T81" fmla="*/ T80 w 285"/>
                <a:gd name="T82" fmla="+- 0 11754 11730"/>
                <a:gd name="T83" fmla="*/ 11754 h 285"/>
                <a:gd name="T84" fmla="+- 0 1078 1050"/>
                <a:gd name="T85" fmla="*/ T84 w 285"/>
                <a:gd name="T86" fmla="+- 0 11754 11730"/>
                <a:gd name="T87" fmla="*/ 11754 h 285"/>
                <a:gd name="T88" fmla="+- 0 1078 1050"/>
                <a:gd name="T89" fmla="*/ T88 w 285"/>
                <a:gd name="T90" fmla="+- 0 11754 11730"/>
                <a:gd name="T91" fmla="*/ 11754 h 285"/>
                <a:gd name="T92" fmla="+- 0 1079 1050"/>
                <a:gd name="T93" fmla="*/ T92 w 285"/>
                <a:gd name="T94" fmla="+- 0 11754 11730"/>
                <a:gd name="T95" fmla="*/ 11754 h 285"/>
                <a:gd name="T96" fmla="+- 0 1081 1050"/>
                <a:gd name="T97" fmla="*/ T96 w 285"/>
                <a:gd name="T98" fmla="+- 0 11754 11730"/>
                <a:gd name="T99" fmla="*/ 11754 h 285"/>
                <a:gd name="T100" fmla="+- 0 1084 1050"/>
                <a:gd name="T101" fmla="*/ T100 w 285"/>
                <a:gd name="T102" fmla="+- 0 11754 11730"/>
                <a:gd name="T103" fmla="*/ 11754 h 285"/>
                <a:gd name="T104" fmla="+- 0 1088 1050"/>
                <a:gd name="T105" fmla="*/ T104 w 285"/>
                <a:gd name="T106" fmla="+- 0 11754 11730"/>
                <a:gd name="T107" fmla="*/ 11754 h 285"/>
                <a:gd name="T108" fmla="+- 0 1093 1050"/>
                <a:gd name="T109" fmla="*/ T108 w 285"/>
                <a:gd name="T110" fmla="+- 0 11754 11730"/>
                <a:gd name="T111" fmla="*/ 11754 h 285"/>
                <a:gd name="T112" fmla="+- 0 1100 1050"/>
                <a:gd name="T113" fmla="*/ T112 w 285"/>
                <a:gd name="T114" fmla="+- 0 11754 11730"/>
                <a:gd name="T115" fmla="*/ 11754 h 285"/>
                <a:gd name="T116" fmla="+- 0 1109 1050"/>
                <a:gd name="T117" fmla="*/ T116 w 285"/>
                <a:gd name="T118" fmla="+- 0 11754 11730"/>
                <a:gd name="T119" fmla="*/ 11754 h 285"/>
                <a:gd name="T120" fmla="+- 0 1119 1050"/>
                <a:gd name="T121" fmla="*/ T120 w 285"/>
                <a:gd name="T122" fmla="+- 0 11754 11730"/>
                <a:gd name="T123" fmla="*/ 11754 h 285"/>
                <a:gd name="T124" fmla="+- 0 1132 1050"/>
                <a:gd name="T125" fmla="*/ T124 w 285"/>
                <a:gd name="T126" fmla="+- 0 11754 11730"/>
                <a:gd name="T127" fmla="*/ 11754 h 285"/>
                <a:gd name="T128" fmla="+- 0 1148 1050"/>
                <a:gd name="T129" fmla="*/ T128 w 285"/>
                <a:gd name="T130" fmla="+- 0 11754 11730"/>
                <a:gd name="T131" fmla="*/ 11754 h 285"/>
                <a:gd name="T132" fmla="+- 0 1166 1050"/>
                <a:gd name="T133" fmla="*/ T132 w 285"/>
                <a:gd name="T134" fmla="+- 0 11754 11730"/>
                <a:gd name="T135" fmla="*/ 11754 h 285"/>
                <a:gd name="T136" fmla="+- 0 1187 1050"/>
                <a:gd name="T137" fmla="*/ T136 w 285"/>
                <a:gd name="T138" fmla="+- 0 11754 11730"/>
                <a:gd name="T139" fmla="*/ 11754 h 285"/>
                <a:gd name="T140" fmla="+- 0 1210 1050"/>
                <a:gd name="T141" fmla="*/ T140 w 285"/>
                <a:gd name="T142" fmla="+- 0 11754 11730"/>
                <a:gd name="T143" fmla="*/ 11754 h 285"/>
                <a:gd name="T144" fmla="+- 0 1237 1050"/>
                <a:gd name="T145" fmla="*/ T144 w 285"/>
                <a:gd name="T146" fmla="+- 0 11754 11730"/>
                <a:gd name="T147" fmla="*/ 11754 h 285"/>
                <a:gd name="T148" fmla="+- 0 1268 1050"/>
                <a:gd name="T149" fmla="*/ T148 w 285"/>
                <a:gd name="T150" fmla="+- 0 11754 11730"/>
                <a:gd name="T151" fmla="*/ 11754 h 285"/>
                <a:gd name="T152" fmla="+- 0 1302 1050"/>
                <a:gd name="T153" fmla="*/ T152 w 285"/>
                <a:gd name="T154" fmla="+- 0 11754 11730"/>
                <a:gd name="T155" fmla="*/ 11754 h 285"/>
                <a:gd name="T156" fmla="+- 0 1340 1050"/>
                <a:gd name="T157" fmla="*/ T156 w 285"/>
                <a:gd name="T158" fmla="+- 0 11754 11730"/>
                <a:gd name="T159" fmla="*/ 11754 h 285"/>
                <a:gd name="T160" fmla="+- 0 1347 1050"/>
                <a:gd name="T161" fmla="*/ T160 w 285"/>
                <a:gd name="T162" fmla="+- 0 11754 11730"/>
                <a:gd name="T163" fmla="*/ 11754 h 285"/>
                <a:gd name="T164" fmla="+- 0 1347 1050"/>
                <a:gd name="T165" fmla="*/ T164 w 285"/>
                <a:gd name="T166" fmla="+- 0 11754 11730"/>
                <a:gd name="T167" fmla="*/ 11754 h 285"/>
                <a:gd name="T168" fmla="+- 0 1346 1050"/>
                <a:gd name="T169" fmla="*/ T168 w 285"/>
                <a:gd name="T170" fmla="+- 0 11754 11730"/>
                <a:gd name="T171" fmla="*/ 11754 h 285"/>
                <a:gd name="T172" fmla="+- 0 1345 1050"/>
                <a:gd name="T173" fmla="*/ T172 w 285"/>
                <a:gd name="T174" fmla="+- 0 11755 11730"/>
                <a:gd name="T175" fmla="*/ 11755 h 285"/>
                <a:gd name="T176" fmla="+- 0 1344 1050"/>
                <a:gd name="T177" fmla="*/ T176 w 285"/>
                <a:gd name="T178" fmla="+- 0 11757 11730"/>
                <a:gd name="T179" fmla="*/ 11757 h 285"/>
                <a:gd name="T180" fmla="+- 0 1341 1050"/>
                <a:gd name="T181" fmla="*/ T180 w 285"/>
                <a:gd name="T182" fmla="+- 0 11760 11730"/>
                <a:gd name="T183" fmla="*/ 11760 h 285"/>
                <a:gd name="T184" fmla="+- 0 1337 1050"/>
                <a:gd name="T185" fmla="*/ T184 w 285"/>
                <a:gd name="T186" fmla="+- 0 11764 11730"/>
                <a:gd name="T187" fmla="*/ 11764 h 285"/>
                <a:gd name="T188" fmla="+- 0 1332 1050"/>
                <a:gd name="T189" fmla="*/ T188 w 285"/>
                <a:gd name="T190" fmla="+- 0 11769 11730"/>
                <a:gd name="T191" fmla="*/ 11769 h 285"/>
                <a:gd name="T192" fmla="+- 0 1325 1050"/>
                <a:gd name="T193" fmla="*/ T192 w 285"/>
                <a:gd name="T194" fmla="+- 0 11776 11730"/>
                <a:gd name="T195" fmla="*/ 11776 h 285"/>
                <a:gd name="T196" fmla="+- 0 1316 1050"/>
                <a:gd name="T197" fmla="*/ T196 w 285"/>
                <a:gd name="T198" fmla="+- 0 11785 11730"/>
                <a:gd name="T199" fmla="*/ 11785 h 285"/>
                <a:gd name="T200" fmla="+- 0 1305 1050"/>
                <a:gd name="T201" fmla="*/ T200 w 285"/>
                <a:gd name="T202" fmla="+- 0 11796 11730"/>
                <a:gd name="T203" fmla="*/ 11796 h 285"/>
                <a:gd name="T204" fmla="+- 0 1292 1050"/>
                <a:gd name="T205" fmla="*/ T204 w 285"/>
                <a:gd name="T206" fmla="+- 0 11809 11730"/>
                <a:gd name="T207" fmla="*/ 11809 h 285"/>
                <a:gd name="T208" fmla="+- 0 1277 1050"/>
                <a:gd name="T209" fmla="*/ T208 w 285"/>
                <a:gd name="T210" fmla="+- 0 11824 11730"/>
                <a:gd name="T211" fmla="*/ 11824 h 285"/>
                <a:gd name="T212" fmla="+- 0 1259 1050"/>
                <a:gd name="T213" fmla="*/ T212 w 285"/>
                <a:gd name="T214" fmla="+- 0 11842 11730"/>
                <a:gd name="T215" fmla="*/ 11842 h 285"/>
                <a:gd name="T216" fmla="+- 0 1238 1050"/>
                <a:gd name="T217" fmla="*/ T216 w 285"/>
                <a:gd name="T218" fmla="+- 0 11863 11730"/>
                <a:gd name="T219" fmla="*/ 11863 h 285"/>
                <a:gd name="T220" fmla="+- 0 1214 1050"/>
                <a:gd name="T221" fmla="*/ T220 w 285"/>
                <a:gd name="T222" fmla="+- 0 11887 11730"/>
                <a:gd name="T223" fmla="*/ 11887 h 285"/>
                <a:gd name="T224" fmla="+- 0 1187 1050"/>
                <a:gd name="T225" fmla="*/ T224 w 285"/>
                <a:gd name="T226" fmla="+- 0 11914 11730"/>
                <a:gd name="T227" fmla="*/ 11914 h 285"/>
                <a:gd name="T228" fmla="+- 0 1157 1050"/>
                <a:gd name="T229" fmla="*/ T228 w 285"/>
                <a:gd name="T230" fmla="+- 0 11944 11730"/>
                <a:gd name="T231" fmla="*/ 11944 h 285"/>
                <a:gd name="T232" fmla="+- 0 1122 1050"/>
                <a:gd name="T233" fmla="*/ T232 w 285"/>
                <a:gd name="T234" fmla="+- 0 11979 11730"/>
                <a:gd name="T235" fmla="*/ 11979 h 285"/>
                <a:gd name="T236" fmla="+- 0 1084 1050"/>
                <a:gd name="T237" fmla="*/ T236 w 285"/>
                <a:gd name="T238" fmla="+- 0 12017 11730"/>
                <a:gd name="T239" fmla="*/ 12017 h 28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  <a:cxn ang="0">
                  <a:pos x="T225" y="T227"/>
                </a:cxn>
                <a:cxn ang="0">
                  <a:pos x="T229" y="T231"/>
                </a:cxn>
                <a:cxn ang="0">
                  <a:pos x="T233" y="T235"/>
                </a:cxn>
                <a:cxn ang="0">
                  <a:pos x="T237" y="T239"/>
                </a:cxn>
              </a:cxnLst>
              <a:rect l="0" t="0" r="r" b="b"/>
              <a:pathLst>
                <a:path w="285" h="285">
                  <a:moveTo>
                    <a:pt x="28" y="293"/>
                  </a:moveTo>
                  <a:lnTo>
                    <a:pt x="28" y="293"/>
                  </a:lnTo>
                  <a:lnTo>
                    <a:pt x="28" y="292"/>
                  </a:lnTo>
                  <a:lnTo>
                    <a:pt x="28" y="291"/>
                  </a:lnTo>
                  <a:lnTo>
                    <a:pt x="28" y="290"/>
                  </a:lnTo>
                  <a:lnTo>
                    <a:pt x="28" y="289"/>
                  </a:lnTo>
                  <a:lnTo>
                    <a:pt x="28" y="288"/>
                  </a:lnTo>
                  <a:lnTo>
                    <a:pt x="28" y="287"/>
                  </a:lnTo>
                  <a:lnTo>
                    <a:pt x="28" y="286"/>
                  </a:lnTo>
                  <a:lnTo>
                    <a:pt x="28" y="285"/>
                  </a:lnTo>
                  <a:lnTo>
                    <a:pt x="28" y="284"/>
                  </a:lnTo>
                  <a:lnTo>
                    <a:pt x="28" y="283"/>
                  </a:lnTo>
                  <a:lnTo>
                    <a:pt x="28" y="282"/>
                  </a:lnTo>
                  <a:lnTo>
                    <a:pt x="28" y="281"/>
                  </a:lnTo>
                  <a:lnTo>
                    <a:pt x="28" y="280"/>
                  </a:lnTo>
                  <a:lnTo>
                    <a:pt x="28" y="279"/>
                  </a:lnTo>
                  <a:lnTo>
                    <a:pt x="28" y="278"/>
                  </a:lnTo>
                  <a:lnTo>
                    <a:pt x="28" y="277"/>
                  </a:lnTo>
                  <a:lnTo>
                    <a:pt x="28" y="276"/>
                  </a:lnTo>
                  <a:lnTo>
                    <a:pt x="28" y="275"/>
                  </a:lnTo>
                  <a:lnTo>
                    <a:pt x="28" y="273"/>
                  </a:lnTo>
                  <a:lnTo>
                    <a:pt x="28" y="272"/>
                  </a:lnTo>
                  <a:lnTo>
                    <a:pt x="28" y="271"/>
                  </a:lnTo>
                  <a:lnTo>
                    <a:pt x="28" y="270"/>
                  </a:lnTo>
                  <a:lnTo>
                    <a:pt x="28" y="268"/>
                  </a:lnTo>
                  <a:lnTo>
                    <a:pt x="28" y="267"/>
                  </a:lnTo>
                  <a:lnTo>
                    <a:pt x="28" y="265"/>
                  </a:lnTo>
                  <a:lnTo>
                    <a:pt x="28" y="264"/>
                  </a:lnTo>
                  <a:lnTo>
                    <a:pt x="28" y="262"/>
                  </a:lnTo>
                  <a:lnTo>
                    <a:pt x="28" y="260"/>
                  </a:lnTo>
                  <a:lnTo>
                    <a:pt x="28" y="259"/>
                  </a:lnTo>
                  <a:lnTo>
                    <a:pt x="28" y="257"/>
                  </a:lnTo>
                  <a:lnTo>
                    <a:pt x="28" y="255"/>
                  </a:lnTo>
                  <a:lnTo>
                    <a:pt x="28" y="253"/>
                  </a:lnTo>
                  <a:lnTo>
                    <a:pt x="28" y="251"/>
                  </a:lnTo>
                  <a:lnTo>
                    <a:pt x="28" y="249"/>
                  </a:lnTo>
                  <a:lnTo>
                    <a:pt x="28" y="247"/>
                  </a:lnTo>
                  <a:lnTo>
                    <a:pt x="28" y="245"/>
                  </a:lnTo>
                  <a:lnTo>
                    <a:pt x="28" y="243"/>
                  </a:lnTo>
                  <a:lnTo>
                    <a:pt x="28" y="241"/>
                  </a:lnTo>
                  <a:lnTo>
                    <a:pt x="28" y="238"/>
                  </a:lnTo>
                  <a:lnTo>
                    <a:pt x="28" y="236"/>
                  </a:lnTo>
                  <a:lnTo>
                    <a:pt x="28" y="234"/>
                  </a:lnTo>
                  <a:lnTo>
                    <a:pt x="28" y="231"/>
                  </a:lnTo>
                  <a:lnTo>
                    <a:pt x="28" y="229"/>
                  </a:lnTo>
                  <a:lnTo>
                    <a:pt x="28" y="226"/>
                  </a:lnTo>
                  <a:lnTo>
                    <a:pt x="28" y="223"/>
                  </a:lnTo>
                  <a:lnTo>
                    <a:pt x="28" y="220"/>
                  </a:lnTo>
                  <a:lnTo>
                    <a:pt x="28" y="217"/>
                  </a:lnTo>
                  <a:lnTo>
                    <a:pt x="28" y="214"/>
                  </a:lnTo>
                  <a:lnTo>
                    <a:pt x="28" y="211"/>
                  </a:lnTo>
                  <a:lnTo>
                    <a:pt x="28" y="208"/>
                  </a:lnTo>
                  <a:lnTo>
                    <a:pt x="28" y="205"/>
                  </a:lnTo>
                  <a:lnTo>
                    <a:pt x="28" y="202"/>
                  </a:lnTo>
                  <a:lnTo>
                    <a:pt x="28" y="199"/>
                  </a:lnTo>
                  <a:lnTo>
                    <a:pt x="28" y="195"/>
                  </a:lnTo>
                  <a:lnTo>
                    <a:pt x="28" y="192"/>
                  </a:lnTo>
                  <a:lnTo>
                    <a:pt x="28" y="188"/>
                  </a:lnTo>
                  <a:lnTo>
                    <a:pt x="28" y="184"/>
                  </a:lnTo>
                  <a:lnTo>
                    <a:pt x="28" y="181"/>
                  </a:lnTo>
                  <a:lnTo>
                    <a:pt x="28" y="177"/>
                  </a:lnTo>
                  <a:lnTo>
                    <a:pt x="28" y="173"/>
                  </a:lnTo>
                  <a:lnTo>
                    <a:pt x="28" y="169"/>
                  </a:lnTo>
                  <a:lnTo>
                    <a:pt x="28" y="165"/>
                  </a:lnTo>
                  <a:lnTo>
                    <a:pt x="28" y="160"/>
                  </a:lnTo>
                  <a:lnTo>
                    <a:pt x="28" y="156"/>
                  </a:lnTo>
                  <a:lnTo>
                    <a:pt x="28" y="152"/>
                  </a:lnTo>
                  <a:lnTo>
                    <a:pt x="28" y="147"/>
                  </a:lnTo>
                  <a:lnTo>
                    <a:pt x="28" y="143"/>
                  </a:lnTo>
                  <a:lnTo>
                    <a:pt x="28" y="138"/>
                  </a:lnTo>
                  <a:lnTo>
                    <a:pt x="28" y="133"/>
                  </a:lnTo>
                  <a:lnTo>
                    <a:pt x="28" y="129"/>
                  </a:lnTo>
                  <a:lnTo>
                    <a:pt x="28" y="124"/>
                  </a:lnTo>
                  <a:lnTo>
                    <a:pt x="28" y="119"/>
                  </a:lnTo>
                  <a:lnTo>
                    <a:pt x="28" y="113"/>
                  </a:lnTo>
                  <a:lnTo>
                    <a:pt x="28" y="108"/>
                  </a:lnTo>
                  <a:lnTo>
                    <a:pt x="28" y="103"/>
                  </a:lnTo>
                  <a:lnTo>
                    <a:pt x="28" y="97"/>
                  </a:lnTo>
                  <a:lnTo>
                    <a:pt x="28" y="92"/>
                  </a:lnTo>
                  <a:lnTo>
                    <a:pt x="28" y="86"/>
                  </a:lnTo>
                  <a:lnTo>
                    <a:pt x="28" y="80"/>
                  </a:lnTo>
                  <a:lnTo>
                    <a:pt x="28" y="75"/>
                  </a:lnTo>
                  <a:lnTo>
                    <a:pt x="28" y="69"/>
                  </a:lnTo>
                  <a:lnTo>
                    <a:pt x="28" y="63"/>
                  </a:lnTo>
                  <a:lnTo>
                    <a:pt x="28" y="56"/>
                  </a:lnTo>
                  <a:lnTo>
                    <a:pt x="28" y="50"/>
                  </a:lnTo>
                  <a:lnTo>
                    <a:pt x="28" y="44"/>
                  </a:lnTo>
                  <a:lnTo>
                    <a:pt x="28" y="37"/>
                  </a:lnTo>
                  <a:lnTo>
                    <a:pt x="28" y="31"/>
                  </a:lnTo>
                  <a:lnTo>
                    <a:pt x="28" y="24"/>
                  </a:lnTo>
                  <a:lnTo>
                    <a:pt x="29" y="24"/>
                  </a:lnTo>
                  <a:lnTo>
                    <a:pt x="30" y="24"/>
                  </a:lnTo>
                  <a:lnTo>
                    <a:pt x="31" y="24"/>
                  </a:lnTo>
                  <a:lnTo>
                    <a:pt x="32" y="24"/>
                  </a:lnTo>
                  <a:lnTo>
                    <a:pt x="33" y="24"/>
                  </a:lnTo>
                  <a:lnTo>
                    <a:pt x="34" y="24"/>
                  </a:lnTo>
                  <a:lnTo>
                    <a:pt x="35" y="24"/>
                  </a:lnTo>
                  <a:lnTo>
                    <a:pt x="36" y="24"/>
                  </a:lnTo>
                  <a:lnTo>
                    <a:pt x="37" y="24"/>
                  </a:lnTo>
                  <a:lnTo>
                    <a:pt x="38" y="24"/>
                  </a:lnTo>
                  <a:lnTo>
                    <a:pt x="39" y="24"/>
                  </a:lnTo>
                  <a:lnTo>
                    <a:pt x="40" y="24"/>
                  </a:lnTo>
                  <a:lnTo>
                    <a:pt x="41" y="24"/>
                  </a:lnTo>
                  <a:lnTo>
                    <a:pt x="42" y="24"/>
                  </a:lnTo>
                  <a:lnTo>
                    <a:pt x="43" y="24"/>
                  </a:lnTo>
                  <a:lnTo>
                    <a:pt x="44" y="24"/>
                  </a:lnTo>
                  <a:lnTo>
                    <a:pt x="45" y="24"/>
                  </a:lnTo>
                  <a:lnTo>
                    <a:pt x="46" y="24"/>
                  </a:lnTo>
                  <a:lnTo>
                    <a:pt x="48" y="24"/>
                  </a:lnTo>
                  <a:lnTo>
                    <a:pt x="49" y="24"/>
                  </a:lnTo>
                  <a:lnTo>
                    <a:pt x="50" y="24"/>
                  </a:lnTo>
                  <a:lnTo>
                    <a:pt x="51" y="24"/>
                  </a:lnTo>
                  <a:lnTo>
                    <a:pt x="53" y="24"/>
                  </a:lnTo>
                  <a:lnTo>
                    <a:pt x="54" y="24"/>
                  </a:lnTo>
                  <a:lnTo>
                    <a:pt x="56" y="24"/>
                  </a:lnTo>
                  <a:lnTo>
                    <a:pt x="57" y="24"/>
                  </a:lnTo>
                  <a:lnTo>
                    <a:pt x="59" y="24"/>
                  </a:lnTo>
                  <a:lnTo>
                    <a:pt x="60" y="24"/>
                  </a:lnTo>
                  <a:lnTo>
                    <a:pt x="62" y="24"/>
                  </a:lnTo>
                  <a:lnTo>
                    <a:pt x="64" y="24"/>
                  </a:lnTo>
                  <a:lnTo>
                    <a:pt x="66" y="24"/>
                  </a:lnTo>
                  <a:lnTo>
                    <a:pt x="68" y="24"/>
                  </a:lnTo>
                  <a:lnTo>
                    <a:pt x="69" y="24"/>
                  </a:lnTo>
                  <a:lnTo>
                    <a:pt x="71" y="24"/>
                  </a:lnTo>
                  <a:lnTo>
                    <a:pt x="74" y="24"/>
                  </a:lnTo>
                  <a:lnTo>
                    <a:pt x="76" y="24"/>
                  </a:lnTo>
                  <a:lnTo>
                    <a:pt x="78" y="24"/>
                  </a:lnTo>
                  <a:lnTo>
                    <a:pt x="80" y="24"/>
                  </a:lnTo>
                  <a:lnTo>
                    <a:pt x="82" y="24"/>
                  </a:lnTo>
                  <a:lnTo>
                    <a:pt x="85" y="24"/>
                  </a:lnTo>
                  <a:lnTo>
                    <a:pt x="87" y="24"/>
                  </a:lnTo>
                  <a:lnTo>
                    <a:pt x="90" y="24"/>
                  </a:lnTo>
                  <a:lnTo>
                    <a:pt x="92" y="24"/>
                  </a:lnTo>
                  <a:lnTo>
                    <a:pt x="95" y="24"/>
                  </a:lnTo>
                  <a:lnTo>
                    <a:pt x="98" y="24"/>
                  </a:lnTo>
                  <a:lnTo>
                    <a:pt x="101" y="24"/>
                  </a:lnTo>
                  <a:lnTo>
                    <a:pt x="103" y="24"/>
                  </a:lnTo>
                  <a:lnTo>
                    <a:pt x="106" y="24"/>
                  </a:lnTo>
                  <a:lnTo>
                    <a:pt x="109" y="24"/>
                  </a:lnTo>
                  <a:lnTo>
                    <a:pt x="113" y="24"/>
                  </a:lnTo>
                  <a:lnTo>
                    <a:pt x="116" y="24"/>
                  </a:lnTo>
                  <a:lnTo>
                    <a:pt x="119" y="24"/>
                  </a:lnTo>
                  <a:lnTo>
                    <a:pt x="122" y="24"/>
                  </a:lnTo>
                  <a:lnTo>
                    <a:pt x="126" y="24"/>
                  </a:lnTo>
                  <a:lnTo>
                    <a:pt x="129" y="24"/>
                  </a:lnTo>
                  <a:lnTo>
                    <a:pt x="133" y="24"/>
                  </a:lnTo>
                  <a:lnTo>
                    <a:pt x="137" y="24"/>
                  </a:lnTo>
                  <a:lnTo>
                    <a:pt x="140" y="24"/>
                  </a:lnTo>
                  <a:lnTo>
                    <a:pt x="144" y="24"/>
                  </a:lnTo>
                  <a:lnTo>
                    <a:pt x="148" y="24"/>
                  </a:lnTo>
                  <a:lnTo>
                    <a:pt x="152" y="24"/>
                  </a:lnTo>
                  <a:lnTo>
                    <a:pt x="156" y="24"/>
                  </a:lnTo>
                  <a:lnTo>
                    <a:pt x="160" y="24"/>
                  </a:lnTo>
                  <a:lnTo>
                    <a:pt x="165" y="24"/>
                  </a:lnTo>
                  <a:lnTo>
                    <a:pt x="169" y="24"/>
                  </a:lnTo>
                  <a:lnTo>
                    <a:pt x="174" y="24"/>
                  </a:lnTo>
                  <a:lnTo>
                    <a:pt x="178" y="24"/>
                  </a:lnTo>
                  <a:lnTo>
                    <a:pt x="183" y="24"/>
                  </a:lnTo>
                  <a:lnTo>
                    <a:pt x="187" y="24"/>
                  </a:lnTo>
                  <a:lnTo>
                    <a:pt x="192" y="24"/>
                  </a:lnTo>
                  <a:lnTo>
                    <a:pt x="197" y="24"/>
                  </a:lnTo>
                  <a:lnTo>
                    <a:pt x="202" y="24"/>
                  </a:lnTo>
                  <a:lnTo>
                    <a:pt x="207" y="24"/>
                  </a:lnTo>
                  <a:lnTo>
                    <a:pt x="213" y="24"/>
                  </a:lnTo>
                  <a:lnTo>
                    <a:pt x="218" y="24"/>
                  </a:lnTo>
                  <a:lnTo>
                    <a:pt x="223" y="24"/>
                  </a:lnTo>
                  <a:lnTo>
                    <a:pt x="229" y="24"/>
                  </a:lnTo>
                  <a:lnTo>
                    <a:pt x="235" y="24"/>
                  </a:lnTo>
                  <a:lnTo>
                    <a:pt x="240" y="24"/>
                  </a:lnTo>
                  <a:lnTo>
                    <a:pt x="246" y="24"/>
                  </a:lnTo>
                  <a:lnTo>
                    <a:pt x="252" y="24"/>
                  </a:lnTo>
                  <a:lnTo>
                    <a:pt x="258" y="24"/>
                  </a:lnTo>
                  <a:lnTo>
                    <a:pt x="265" y="24"/>
                  </a:lnTo>
                  <a:lnTo>
                    <a:pt x="271" y="24"/>
                  </a:lnTo>
                  <a:lnTo>
                    <a:pt x="277" y="24"/>
                  </a:lnTo>
                  <a:lnTo>
                    <a:pt x="284" y="24"/>
                  </a:lnTo>
                  <a:lnTo>
                    <a:pt x="290" y="24"/>
                  </a:lnTo>
                  <a:lnTo>
                    <a:pt x="297" y="24"/>
                  </a:lnTo>
                  <a:lnTo>
                    <a:pt x="296" y="24"/>
                  </a:lnTo>
                  <a:lnTo>
                    <a:pt x="296" y="25"/>
                  </a:lnTo>
                  <a:lnTo>
                    <a:pt x="295" y="25"/>
                  </a:lnTo>
                  <a:lnTo>
                    <a:pt x="295" y="26"/>
                  </a:lnTo>
                  <a:lnTo>
                    <a:pt x="294" y="27"/>
                  </a:lnTo>
                  <a:lnTo>
                    <a:pt x="293" y="28"/>
                  </a:lnTo>
                  <a:lnTo>
                    <a:pt x="292" y="29"/>
                  </a:lnTo>
                  <a:lnTo>
                    <a:pt x="291" y="30"/>
                  </a:lnTo>
                  <a:lnTo>
                    <a:pt x="290" y="31"/>
                  </a:lnTo>
                  <a:lnTo>
                    <a:pt x="289" y="32"/>
                  </a:lnTo>
                  <a:lnTo>
                    <a:pt x="288" y="33"/>
                  </a:lnTo>
                  <a:lnTo>
                    <a:pt x="287" y="34"/>
                  </a:lnTo>
                  <a:lnTo>
                    <a:pt x="286" y="35"/>
                  </a:lnTo>
                  <a:lnTo>
                    <a:pt x="285" y="36"/>
                  </a:lnTo>
                  <a:lnTo>
                    <a:pt x="284" y="36"/>
                  </a:lnTo>
                  <a:lnTo>
                    <a:pt x="283" y="37"/>
                  </a:lnTo>
                  <a:lnTo>
                    <a:pt x="283" y="38"/>
                  </a:lnTo>
                  <a:lnTo>
                    <a:pt x="282" y="39"/>
                  </a:lnTo>
                  <a:lnTo>
                    <a:pt x="280" y="40"/>
                  </a:lnTo>
                  <a:lnTo>
                    <a:pt x="279" y="41"/>
                  </a:lnTo>
                  <a:lnTo>
                    <a:pt x="278" y="43"/>
                  </a:lnTo>
                  <a:lnTo>
                    <a:pt x="277" y="44"/>
                  </a:lnTo>
                  <a:lnTo>
                    <a:pt x="276" y="45"/>
                  </a:lnTo>
                  <a:lnTo>
                    <a:pt x="275" y="46"/>
                  </a:lnTo>
                  <a:lnTo>
                    <a:pt x="273" y="48"/>
                  </a:lnTo>
                  <a:lnTo>
                    <a:pt x="272" y="49"/>
                  </a:lnTo>
                  <a:lnTo>
                    <a:pt x="270" y="50"/>
                  </a:lnTo>
                  <a:lnTo>
                    <a:pt x="269" y="52"/>
                  </a:lnTo>
                  <a:lnTo>
                    <a:pt x="267" y="53"/>
                  </a:lnTo>
                  <a:lnTo>
                    <a:pt x="266" y="55"/>
                  </a:lnTo>
                  <a:lnTo>
                    <a:pt x="264" y="57"/>
                  </a:lnTo>
                  <a:lnTo>
                    <a:pt x="263" y="58"/>
                  </a:lnTo>
                  <a:lnTo>
                    <a:pt x="261" y="60"/>
                  </a:lnTo>
                  <a:lnTo>
                    <a:pt x="259" y="62"/>
                  </a:lnTo>
                  <a:lnTo>
                    <a:pt x="257" y="64"/>
                  </a:lnTo>
                  <a:lnTo>
                    <a:pt x="255" y="66"/>
                  </a:lnTo>
                  <a:lnTo>
                    <a:pt x="253" y="68"/>
                  </a:lnTo>
                  <a:lnTo>
                    <a:pt x="251" y="70"/>
                  </a:lnTo>
                  <a:lnTo>
                    <a:pt x="249" y="72"/>
                  </a:lnTo>
                  <a:lnTo>
                    <a:pt x="247" y="74"/>
                  </a:lnTo>
                  <a:lnTo>
                    <a:pt x="245" y="76"/>
                  </a:lnTo>
                  <a:lnTo>
                    <a:pt x="242" y="79"/>
                  </a:lnTo>
                  <a:lnTo>
                    <a:pt x="240" y="81"/>
                  </a:lnTo>
                  <a:lnTo>
                    <a:pt x="237" y="83"/>
                  </a:lnTo>
                  <a:lnTo>
                    <a:pt x="235" y="86"/>
                  </a:lnTo>
                  <a:lnTo>
                    <a:pt x="232" y="89"/>
                  </a:lnTo>
                  <a:lnTo>
                    <a:pt x="230" y="91"/>
                  </a:lnTo>
                  <a:lnTo>
                    <a:pt x="227" y="94"/>
                  </a:lnTo>
                  <a:lnTo>
                    <a:pt x="224" y="97"/>
                  </a:lnTo>
                  <a:lnTo>
                    <a:pt x="221" y="100"/>
                  </a:lnTo>
                  <a:lnTo>
                    <a:pt x="218" y="103"/>
                  </a:lnTo>
                  <a:lnTo>
                    <a:pt x="215" y="106"/>
                  </a:lnTo>
                  <a:lnTo>
                    <a:pt x="212" y="109"/>
                  </a:lnTo>
                  <a:lnTo>
                    <a:pt x="209" y="112"/>
                  </a:lnTo>
                  <a:lnTo>
                    <a:pt x="206" y="115"/>
                  </a:lnTo>
                  <a:lnTo>
                    <a:pt x="202" y="119"/>
                  </a:lnTo>
                  <a:lnTo>
                    <a:pt x="199" y="122"/>
                  </a:lnTo>
                  <a:lnTo>
                    <a:pt x="195" y="126"/>
                  </a:lnTo>
                  <a:lnTo>
                    <a:pt x="192" y="129"/>
                  </a:lnTo>
                  <a:lnTo>
                    <a:pt x="188" y="133"/>
                  </a:lnTo>
                  <a:lnTo>
                    <a:pt x="184" y="137"/>
                  </a:lnTo>
                  <a:lnTo>
                    <a:pt x="180" y="140"/>
                  </a:lnTo>
                  <a:lnTo>
                    <a:pt x="177" y="144"/>
                  </a:lnTo>
                  <a:lnTo>
                    <a:pt x="173" y="148"/>
                  </a:lnTo>
                  <a:lnTo>
                    <a:pt x="168" y="152"/>
                  </a:lnTo>
                  <a:lnTo>
                    <a:pt x="164" y="157"/>
                  </a:lnTo>
                  <a:lnTo>
                    <a:pt x="160" y="161"/>
                  </a:lnTo>
                  <a:lnTo>
                    <a:pt x="156" y="165"/>
                  </a:lnTo>
                  <a:lnTo>
                    <a:pt x="151" y="170"/>
                  </a:lnTo>
                  <a:lnTo>
                    <a:pt x="147" y="174"/>
                  </a:lnTo>
                  <a:lnTo>
                    <a:pt x="142" y="179"/>
                  </a:lnTo>
                  <a:lnTo>
                    <a:pt x="137" y="184"/>
                  </a:lnTo>
                  <a:lnTo>
                    <a:pt x="132" y="189"/>
                  </a:lnTo>
                  <a:lnTo>
                    <a:pt x="127" y="194"/>
                  </a:lnTo>
                  <a:lnTo>
                    <a:pt x="122" y="199"/>
                  </a:lnTo>
                  <a:lnTo>
                    <a:pt x="117" y="204"/>
                  </a:lnTo>
                  <a:lnTo>
                    <a:pt x="112" y="209"/>
                  </a:lnTo>
                  <a:lnTo>
                    <a:pt x="107" y="214"/>
                  </a:lnTo>
                  <a:lnTo>
                    <a:pt x="101" y="220"/>
                  </a:lnTo>
                  <a:lnTo>
                    <a:pt x="96" y="225"/>
                  </a:lnTo>
                  <a:lnTo>
                    <a:pt x="90" y="231"/>
                  </a:lnTo>
                  <a:lnTo>
                    <a:pt x="84" y="237"/>
                  </a:lnTo>
                  <a:lnTo>
                    <a:pt x="78" y="243"/>
                  </a:lnTo>
                  <a:lnTo>
                    <a:pt x="72" y="249"/>
                  </a:lnTo>
                  <a:lnTo>
                    <a:pt x="66" y="255"/>
                  </a:lnTo>
                  <a:lnTo>
                    <a:pt x="60" y="261"/>
                  </a:lnTo>
                  <a:lnTo>
                    <a:pt x="54" y="267"/>
                  </a:lnTo>
                  <a:lnTo>
                    <a:pt x="47" y="273"/>
                  </a:lnTo>
                  <a:lnTo>
                    <a:pt x="41" y="280"/>
                  </a:lnTo>
                  <a:lnTo>
                    <a:pt x="34" y="287"/>
                  </a:lnTo>
                  <a:lnTo>
                    <a:pt x="28" y="293"/>
                  </a:lnTo>
                </a:path>
              </a:pathLst>
            </a:custGeom>
            <a:solidFill>
              <a:srgbClr val="123B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2267744" y="5517232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Joint </a:t>
            </a:r>
            <a:r>
              <a:rPr lang="en-US" sz="1400" dirty="0" err="1" smtClean="0"/>
              <a:t>Commision</a:t>
            </a:r>
            <a:endParaRPr lang="en-US" sz="1400" dirty="0" smtClean="0"/>
          </a:p>
          <a:p>
            <a:r>
              <a:rPr lang="en-US" sz="1400" dirty="0" smtClean="0"/>
              <a:t>International</a:t>
            </a:r>
            <a:endParaRPr lang="en-US" sz="1400" dirty="0"/>
          </a:p>
        </p:txBody>
      </p:sp>
      <p:grpSp>
        <p:nvGrpSpPr>
          <p:cNvPr id="19" name="Group 12"/>
          <p:cNvGrpSpPr>
            <a:grpSpLocks/>
          </p:cNvGrpSpPr>
          <p:nvPr/>
        </p:nvGrpSpPr>
        <p:grpSpPr bwMode="auto">
          <a:xfrm>
            <a:off x="7458075" y="0"/>
            <a:ext cx="466725" cy="6889651"/>
            <a:chOff x="11505" y="705"/>
            <a:chExt cx="735" cy="13785"/>
          </a:xfrm>
        </p:grpSpPr>
        <p:sp>
          <p:nvSpPr>
            <p:cNvPr id="20" name="Freeform 13"/>
            <p:cNvSpPr>
              <a:spLocks/>
            </p:cNvSpPr>
            <p:nvPr/>
          </p:nvSpPr>
          <p:spPr bwMode="auto">
            <a:xfrm>
              <a:off x="11505" y="705"/>
              <a:ext cx="735" cy="13785"/>
            </a:xfrm>
            <a:custGeom>
              <a:avLst/>
              <a:gdLst>
                <a:gd name="T0" fmla="+- 0 11520 11505"/>
                <a:gd name="T1" fmla="*/ T0 w 735"/>
                <a:gd name="T2" fmla="+- 0 14490 705"/>
                <a:gd name="T3" fmla="*/ 14490 h 13785"/>
                <a:gd name="T4" fmla="+- 0 11521 11505"/>
                <a:gd name="T5" fmla="*/ T4 w 735"/>
                <a:gd name="T6" fmla="+- 0 14490 705"/>
                <a:gd name="T7" fmla="*/ 14490 h 13785"/>
                <a:gd name="T8" fmla="+- 0 11524 11505"/>
                <a:gd name="T9" fmla="*/ T8 w 735"/>
                <a:gd name="T10" fmla="+- 0 14490 705"/>
                <a:gd name="T11" fmla="*/ 14490 h 13785"/>
                <a:gd name="T12" fmla="+- 0 11531 11505"/>
                <a:gd name="T13" fmla="*/ T12 w 735"/>
                <a:gd name="T14" fmla="+- 0 14490 705"/>
                <a:gd name="T15" fmla="*/ 14490 h 13785"/>
                <a:gd name="T16" fmla="+- 0 11543 11505"/>
                <a:gd name="T17" fmla="*/ T16 w 735"/>
                <a:gd name="T18" fmla="+- 0 14490 705"/>
                <a:gd name="T19" fmla="*/ 14490 h 13785"/>
                <a:gd name="T20" fmla="+- 0 11561 11505"/>
                <a:gd name="T21" fmla="*/ T20 w 735"/>
                <a:gd name="T22" fmla="+- 0 14490 705"/>
                <a:gd name="T23" fmla="*/ 14490 h 13785"/>
                <a:gd name="T24" fmla="+- 0 11587 11505"/>
                <a:gd name="T25" fmla="*/ T24 w 735"/>
                <a:gd name="T26" fmla="+- 0 14490 705"/>
                <a:gd name="T27" fmla="*/ 14490 h 13785"/>
                <a:gd name="T28" fmla="+- 0 11621 11505"/>
                <a:gd name="T29" fmla="*/ T28 w 735"/>
                <a:gd name="T30" fmla="+- 0 14490 705"/>
                <a:gd name="T31" fmla="*/ 14490 h 13785"/>
                <a:gd name="T32" fmla="+- 0 11666 11505"/>
                <a:gd name="T33" fmla="*/ T32 w 735"/>
                <a:gd name="T34" fmla="+- 0 14490 705"/>
                <a:gd name="T35" fmla="*/ 14490 h 13785"/>
                <a:gd name="T36" fmla="+- 0 11722 11505"/>
                <a:gd name="T37" fmla="*/ T36 w 735"/>
                <a:gd name="T38" fmla="+- 0 14490 705"/>
                <a:gd name="T39" fmla="*/ 14490 h 13785"/>
                <a:gd name="T40" fmla="+- 0 11791 11505"/>
                <a:gd name="T41" fmla="*/ T40 w 735"/>
                <a:gd name="T42" fmla="+- 0 14490 705"/>
                <a:gd name="T43" fmla="*/ 14490 h 13785"/>
                <a:gd name="T44" fmla="+- 0 11874 11505"/>
                <a:gd name="T45" fmla="*/ T44 w 735"/>
                <a:gd name="T46" fmla="+- 0 14490 705"/>
                <a:gd name="T47" fmla="*/ 14490 h 13785"/>
                <a:gd name="T48" fmla="+- 0 11973 11505"/>
                <a:gd name="T49" fmla="*/ T48 w 735"/>
                <a:gd name="T50" fmla="+- 0 14490 705"/>
                <a:gd name="T51" fmla="*/ 14490 h 13785"/>
                <a:gd name="T52" fmla="+- 0 12088 11505"/>
                <a:gd name="T53" fmla="*/ T52 w 735"/>
                <a:gd name="T54" fmla="+- 0 14490 705"/>
                <a:gd name="T55" fmla="*/ 14490 h 13785"/>
                <a:gd name="T56" fmla="+- 0 12222 11505"/>
                <a:gd name="T57" fmla="*/ T56 w 735"/>
                <a:gd name="T58" fmla="+- 0 14490 705"/>
                <a:gd name="T59" fmla="*/ 14490 h 13785"/>
                <a:gd name="T60" fmla="+- 0 12240 11505"/>
                <a:gd name="T61" fmla="*/ T60 w 735"/>
                <a:gd name="T62" fmla="+- 0 14488 705"/>
                <a:gd name="T63" fmla="*/ 14488 h 13785"/>
                <a:gd name="T64" fmla="+- 0 12240 11505"/>
                <a:gd name="T65" fmla="*/ T64 w 735"/>
                <a:gd name="T66" fmla="+- 0 14467 705"/>
                <a:gd name="T67" fmla="*/ 14467 h 13785"/>
                <a:gd name="T68" fmla="+- 0 12240 11505"/>
                <a:gd name="T69" fmla="*/ T68 w 735"/>
                <a:gd name="T70" fmla="+- 0 14402 705"/>
                <a:gd name="T71" fmla="*/ 14402 h 13785"/>
                <a:gd name="T72" fmla="+- 0 12240 11505"/>
                <a:gd name="T73" fmla="*/ T72 w 735"/>
                <a:gd name="T74" fmla="+- 0 14269 705"/>
                <a:gd name="T75" fmla="*/ 14269 h 13785"/>
                <a:gd name="T76" fmla="+- 0 12240 11505"/>
                <a:gd name="T77" fmla="*/ T76 w 735"/>
                <a:gd name="T78" fmla="+- 0 14041 705"/>
                <a:gd name="T79" fmla="*/ 14041 h 13785"/>
                <a:gd name="T80" fmla="+- 0 12240 11505"/>
                <a:gd name="T81" fmla="*/ T80 w 735"/>
                <a:gd name="T82" fmla="+- 0 13694 705"/>
                <a:gd name="T83" fmla="*/ 13694 h 13785"/>
                <a:gd name="T84" fmla="+- 0 12240 11505"/>
                <a:gd name="T85" fmla="*/ T84 w 735"/>
                <a:gd name="T86" fmla="+- 0 13203 705"/>
                <a:gd name="T87" fmla="*/ 13203 h 13785"/>
                <a:gd name="T88" fmla="+- 0 12240 11505"/>
                <a:gd name="T89" fmla="*/ T88 w 735"/>
                <a:gd name="T90" fmla="+- 0 12542 705"/>
                <a:gd name="T91" fmla="*/ 12542 h 13785"/>
                <a:gd name="T92" fmla="+- 0 12240 11505"/>
                <a:gd name="T93" fmla="*/ T92 w 735"/>
                <a:gd name="T94" fmla="+- 0 11687 705"/>
                <a:gd name="T95" fmla="*/ 11687 h 13785"/>
                <a:gd name="T96" fmla="+- 0 12240 11505"/>
                <a:gd name="T97" fmla="*/ T96 w 735"/>
                <a:gd name="T98" fmla="+- 0 10612 705"/>
                <a:gd name="T99" fmla="*/ 10612 h 13785"/>
                <a:gd name="T100" fmla="+- 0 12240 11505"/>
                <a:gd name="T101" fmla="*/ T100 w 735"/>
                <a:gd name="T102" fmla="+- 0 9292 705"/>
                <a:gd name="T103" fmla="*/ 9292 h 13785"/>
                <a:gd name="T104" fmla="+- 0 12240 11505"/>
                <a:gd name="T105" fmla="*/ T104 w 735"/>
                <a:gd name="T106" fmla="+- 0 7703 705"/>
                <a:gd name="T107" fmla="*/ 7703 h 13785"/>
                <a:gd name="T108" fmla="+- 0 12240 11505"/>
                <a:gd name="T109" fmla="*/ T108 w 735"/>
                <a:gd name="T110" fmla="+- 0 5818 705"/>
                <a:gd name="T111" fmla="*/ 5818 h 13785"/>
                <a:gd name="T112" fmla="+- 0 12240 11505"/>
                <a:gd name="T113" fmla="*/ T112 w 735"/>
                <a:gd name="T114" fmla="+- 0 3613 705"/>
                <a:gd name="T115" fmla="*/ 3613 h 13785"/>
                <a:gd name="T116" fmla="+- 0 12240 11505"/>
                <a:gd name="T117" fmla="*/ T116 w 735"/>
                <a:gd name="T118" fmla="+- 0 1064 705"/>
                <a:gd name="T119" fmla="*/ 1064 h 13785"/>
                <a:gd name="T120" fmla="+- 0 12239 11505"/>
                <a:gd name="T121" fmla="*/ T120 w 735"/>
                <a:gd name="T122" fmla="+- 0 720 705"/>
                <a:gd name="T123" fmla="*/ 720 h 13785"/>
                <a:gd name="T124" fmla="+- 0 12238 11505"/>
                <a:gd name="T125" fmla="*/ T124 w 735"/>
                <a:gd name="T126" fmla="+- 0 720 705"/>
                <a:gd name="T127" fmla="*/ 720 h 13785"/>
                <a:gd name="T128" fmla="+- 0 12235 11505"/>
                <a:gd name="T129" fmla="*/ T128 w 735"/>
                <a:gd name="T130" fmla="+- 0 720 705"/>
                <a:gd name="T131" fmla="*/ 720 h 13785"/>
                <a:gd name="T132" fmla="+- 0 12228 11505"/>
                <a:gd name="T133" fmla="*/ T132 w 735"/>
                <a:gd name="T134" fmla="+- 0 720 705"/>
                <a:gd name="T135" fmla="*/ 720 h 13785"/>
                <a:gd name="T136" fmla="+- 0 12216 11505"/>
                <a:gd name="T137" fmla="*/ T136 w 735"/>
                <a:gd name="T138" fmla="+- 0 720 705"/>
                <a:gd name="T139" fmla="*/ 720 h 13785"/>
                <a:gd name="T140" fmla="+- 0 12198 11505"/>
                <a:gd name="T141" fmla="*/ T140 w 735"/>
                <a:gd name="T142" fmla="+- 0 720 705"/>
                <a:gd name="T143" fmla="*/ 720 h 13785"/>
                <a:gd name="T144" fmla="+- 0 12172 11505"/>
                <a:gd name="T145" fmla="*/ T144 w 735"/>
                <a:gd name="T146" fmla="+- 0 720 705"/>
                <a:gd name="T147" fmla="*/ 720 h 13785"/>
                <a:gd name="T148" fmla="+- 0 12138 11505"/>
                <a:gd name="T149" fmla="*/ T148 w 735"/>
                <a:gd name="T150" fmla="+- 0 720 705"/>
                <a:gd name="T151" fmla="*/ 720 h 13785"/>
                <a:gd name="T152" fmla="+- 0 12093 11505"/>
                <a:gd name="T153" fmla="*/ T152 w 735"/>
                <a:gd name="T154" fmla="+- 0 720 705"/>
                <a:gd name="T155" fmla="*/ 720 h 13785"/>
                <a:gd name="T156" fmla="+- 0 12037 11505"/>
                <a:gd name="T157" fmla="*/ T156 w 735"/>
                <a:gd name="T158" fmla="+- 0 720 705"/>
                <a:gd name="T159" fmla="*/ 720 h 13785"/>
                <a:gd name="T160" fmla="+- 0 11968 11505"/>
                <a:gd name="T161" fmla="*/ T160 w 735"/>
                <a:gd name="T162" fmla="+- 0 720 705"/>
                <a:gd name="T163" fmla="*/ 720 h 13785"/>
                <a:gd name="T164" fmla="+- 0 11885 11505"/>
                <a:gd name="T165" fmla="*/ T164 w 735"/>
                <a:gd name="T166" fmla="+- 0 720 705"/>
                <a:gd name="T167" fmla="*/ 720 h 13785"/>
                <a:gd name="T168" fmla="+- 0 11786 11505"/>
                <a:gd name="T169" fmla="*/ T168 w 735"/>
                <a:gd name="T170" fmla="+- 0 720 705"/>
                <a:gd name="T171" fmla="*/ 720 h 13785"/>
                <a:gd name="T172" fmla="+- 0 11671 11505"/>
                <a:gd name="T173" fmla="*/ T172 w 735"/>
                <a:gd name="T174" fmla="+- 0 720 705"/>
                <a:gd name="T175" fmla="*/ 720 h 13785"/>
                <a:gd name="T176" fmla="+- 0 11537 11505"/>
                <a:gd name="T177" fmla="*/ T176 w 735"/>
                <a:gd name="T178" fmla="+- 0 720 705"/>
                <a:gd name="T179" fmla="*/ 720 h 13785"/>
                <a:gd name="T180" fmla="+- 0 11520 11505"/>
                <a:gd name="T181" fmla="*/ T180 w 735"/>
                <a:gd name="T182" fmla="+- 0 721 705"/>
                <a:gd name="T183" fmla="*/ 721 h 13785"/>
                <a:gd name="T184" fmla="+- 0 11520 11505"/>
                <a:gd name="T185" fmla="*/ T184 w 735"/>
                <a:gd name="T186" fmla="+- 0 742 705"/>
                <a:gd name="T187" fmla="*/ 742 h 13785"/>
                <a:gd name="T188" fmla="+- 0 11520 11505"/>
                <a:gd name="T189" fmla="*/ T188 w 735"/>
                <a:gd name="T190" fmla="+- 0 807 705"/>
                <a:gd name="T191" fmla="*/ 807 h 13785"/>
                <a:gd name="T192" fmla="+- 0 11520 11505"/>
                <a:gd name="T193" fmla="*/ T192 w 735"/>
                <a:gd name="T194" fmla="+- 0 940 705"/>
                <a:gd name="T195" fmla="*/ 940 h 13785"/>
                <a:gd name="T196" fmla="+- 0 11520 11505"/>
                <a:gd name="T197" fmla="*/ T196 w 735"/>
                <a:gd name="T198" fmla="+- 0 1168 705"/>
                <a:gd name="T199" fmla="*/ 1168 h 13785"/>
                <a:gd name="T200" fmla="+- 0 11520 11505"/>
                <a:gd name="T201" fmla="*/ T200 w 735"/>
                <a:gd name="T202" fmla="+- 0 1515 705"/>
                <a:gd name="T203" fmla="*/ 1515 h 13785"/>
                <a:gd name="T204" fmla="+- 0 11520 11505"/>
                <a:gd name="T205" fmla="*/ T204 w 735"/>
                <a:gd name="T206" fmla="+- 0 2006 705"/>
                <a:gd name="T207" fmla="*/ 2006 h 13785"/>
                <a:gd name="T208" fmla="+- 0 11520 11505"/>
                <a:gd name="T209" fmla="*/ T208 w 735"/>
                <a:gd name="T210" fmla="+- 0 2667 705"/>
                <a:gd name="T211" fmla="*/ 2667 h 13785"/>
                <a:gd name="T212" fmla="+- 0 11520 11505"/>
                <a:gd name="T213" fmla="*/ T212 w 735"/>
                <a:gd name="T214" fmla="+- 0 3522 705"/>
                <a:gd name="T215" fmla="*/ 3522 h 13785"/>
                <a:gd name="T216" fmla="+- 0 11520 11505"/>
                <a:gd name="T217" fmla="*/ T216 w 735"/>
                <a:gd name="T218" fmla="+- 0 4597 705"/>
                <a:gd name="T219" fmla="*/ 4597 h 13785"/>
                <a:gd name="T220" fmla="+- 0 11520 11505"/>
                <a:gd name="T221" fmla="*/ T220 w 735"/>
                <a:gd name="T222" fmla="+- 0 5917 705"/>
                <a:gd name="T223" fmla="*/ 5917 h 13785"/>
                <a:gd name="T224" fmla="+- 0 11520 11505"/>
                <a:gd name="T225" fmla="*/ T224 w 735"/>
                <a:gd name="T226" fmla="+- 0 7506 705"/>
                <a:gd name="T227" fmla="*/ 7506 h 13785"/>
                <a:gd name="T228" fmla="+- 0 11520 11505"/>
                <a:gd name="T229" fmla="*/ T228 w 735"/>
                <a:gd name="T230" fmla="+- 0 9391 705"/>
                <a:gd name="T231" fmla="*/ 9391 h 13785"/>
                <a:gd name="T232" fmla="+- 0 11520 11505"/>
                <a:gd name="T233" fmla="*/ T232 w 735"/>
                <a:gd name="T234" fmla="+- 0 11596 705"/>
                <a:gd name="T235" fmla="*/ 11596 h 13785"/>
                <a:gd name="T236" fmla="+- 0 11520 11505"/>
                <a:gd name="T237" fmla="*/ T236 w 735"/>
                <a:gd name="T238" fmla="+- 0 14145 705"/>
                <a:gd name="T239" fmla="*/ 14145 h 1378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  <a:cxn ang="0">
                  <a:pos x="T225" y="T227"/>
                </a:cxn>
                <a:cxn ang="0">
                  <a:pos x="T229" y="T231"/>
                </a:cxn>
                <a:cxn ang="0">
                  <a:pos x="T233" y="T235"/>
                </a:cxn>
                <a:cxn ang="0">
                  <a:pos x="T237" y="T239"/>
                </a:cxn>
              </a:cxnLst>
              <a:rect l="0" t="0" r="r" b="b"/>
              <a:pathLst>
                <a:path w="735" h="13785">
                  <a:moveTo>
                    <a:pt x="15" y="13785"/>
                  </a:moveTo>
                  <a:lnTo>
                    <a:pt x="15" y="13785"/>
                  </a:lnTo>
                  <a:lnTo>
                    <a:pt x="16" y="13785"/>
                  </a:lnTo>
                  <a:lnTo>
                    <a:pt x="17" y="13785"/>
                  </a:lnTo>
                  <a:lnTo>
                    <a:pt x="18" y="13785"/>
                  </a:lnTo>
                  <a:lnTo>
                    <a:pt x="19" y="13785"/>
                  </a:lnTo>
                  <a:lnTo>
                    <a:pt x="20" y="13785"/>
                  </a:lnTo>
                  <a:lnTo>
                    <a:pt x="21" y="13785"/>
                  </a:lnTo>
                  <a:lnTo>
                    <a:pt x="22" y="13785"/>
                  </a:lnTo>
                  <a:lnTo>
                    <a:pt x="23" y="13785"/>
                  </a:lnTo>
                  <a:lnTo>
                    <a:pt x="24" y="13785"/>
                  </a:lnTo>
                  <a:lnTo>
                    <a:pt x="25" y="13785"/>
                  </a:lnTo>
                  <a:lnTo>
                    <a:pt x="26" y="13785"/>
                  </a:lnTo>
                  <a:lnTo>
                    <a:pt x="27" y="13784"/>
                  </a:lnTo>
                  <a:lnTo>
                    <a:pt x="29" y="13785"/>
                  </a:lnTo>
                  <a:lnTo>
                    <a:pt x="30" y="13784"/>
                  </a:lnTo>
                  <a:lnTo>
                    <a:pt x="31" y="13785"/>
                  </a:lnTo>
                  <a:lnTo>
                    <a:pt x="33" y="13784"/>
                  </a:lnTo>
                  <a:lnTo>
                    <a:pt x="34" y="13785"/>
                  </a:lnTo>
                  <a:lnTo>
                    <a:pt x="36" y="13784"/>
                  </a:lnTo>
                  <a:lnTo>
                    <a:pt x="38" y="13785"/>
                  </a:lnTo>
                  <a:lnTo>
                    <a:pt x="40" y="13784"/>
                  </a:lnTo>
                  <a:lnTo>
                    <a:pt x="42" y="13785"/>
                  </a:lnTo>
                  <a:lnTo>
                    <a:pt x="44" y="13784"/>
                  </a:lnTo>
                  <a:lnTo>
                    <a:pt x="46" y="13785"/>
                  </a:lnTo>
                  <a:lnTo>
                    <a:pt x="48" y="13784"/>
                  </a:lnTo>
                  <a:lnTo>
                    <a:pt x="51" y="13785"/>
                  </a:lnTo>
                  <a:lnTo>
                    <a:pt x="53" y="13784"/>
                  </a:lnTo>
                  <a:lnTo>
                    <a:pt x="56" y="13785"/>
                  </a:lnTo>
                  <a:lnTo>
                    <a:pt x="59" y="13784"/>
                  </a:lnTo>
                  <a:lnTo>
                    <a:pt x="62" y="13785"/>
                  </a:lnTo>
                  <a:lnTo>
                    <a:pt x="65" y="13784"/>
                  </a:lnTo>
                  <a:lnTo>
                    <a:pt x="68" y="13785"/>
                  </a:lnTo>
                  <a:lnTo>
                    <a:pt x="71" y="13784"/>
                  </a:lnTo>
                  <a:lnTo>
                    <a:pt x="75" y="13785"/>
                  </a:lnTo>
                  <a:lnTo>
                    <a:pt x="78" y="13784"/>
                  </a:lnTo>
                  <a:lnTo>
                    <a:pt x="82" y="13785"/>
                  </a:lnTo>
                  <a:lnTo>
                    <a:pt x="86" y="13784"/>
                  </a:lnTo>
                  <a:lnTo>
                    <a:pt x="90" y="13785"/>
                  </a:lnTo>
                  <a:lnTo>
                    <a:pt x="94" y="13784"/>
                  </a:lnTo>
                  <a:lnTo>
                    <a:pt x="98" y="13785"/>
                  </a:lnTo>
                  <a:lnTo>
                    <a:pt x="102" y="13784"/>
                  </a:lnTo>
                  <a:lnTo>
                    <a:pt x="107" y="13785"/>
                  </a:lnTo>
                  <a:lnTo>
                    <a:pt x="111" y="13785"/>
                  </a:lnTo>
                  <a:lnTo>
                    <a:pt x="116" y="13785"/>
                  </a:lnTo>
                  <a:lnTo>
                    <a:pt x="121" y="13785"/>
                  </a:lnTo>
                  <a:lnTo>
                    <a:pt x="127" y="13785"/>
                  </a:lnTo>
                  <a:lnTo>
                    <a:pt x="132" y="13785"/>
                  </a:lnTo>
                  <a:lnTo>
                    <a:pt x="137" y="13785"/>
                  </a:lnTo>
                  <a:lnTo>
                    <a:pt x="143" y="13785"/>
                  </a:lnTo>
                  <a:lnTo>
                    <a:pt x="149" y="13785"/>
                  </a:lnTo>
                  <a:lnTo>
                    <a:pt x="155" y="13785"/>
                  </a:lnTo>
                  <a:lnTo>
                    <a:pt x="161" y="13785"/>
                  </a:lnTo>
                  <a:lnTo>
                    <a:pt x="167" y="13785"/>
                  </a:lnTo>
                  <a:lnTo>
                    <a:pt x="174" y="13785"/>
                  </a:lnTo>
                  <a:lnTo>
                    <a:pt x="181" y="13785"/>
                  </a:lnTo>
                  <a:lnTo>
                    <a:pt x="188" y="13785"/>
                  </a:lnTo>
                  <a:lnTo>
                    <a:pt x="195" y="13785"/>
                  </a:lnTo>
                  <a:lnTo>
                    <a:pt x="202" y="13785"/>
                  </a:lnTo>
                  <a:lnTo>
                    <a:pt x="210" y="13785"/>
                  </a:lnTo>
                  <a:lnTo>
                    <a:pt x="217" y="13785"/>
                  </a:lnTo>
                  <a:lnTo>
                    <a:pt x="225" y="13785"/>
                  </a:lnTo>
                  <a:lnTo>
                    <a:pt x="233" y="13785"/>
                  </a:lnTo>
                  <a:lnTo>
                    <a:pt x="242" y="13785"/>
                  </a:lnTo>
                  <a:lnTo>
                    <a:pt x="250" y="13785"/>
                  </a:lnTo>
                  <a:lnTo>
                    <a:pt x="259" y="13785"/>
                  </a:lnTo>
                  <a:lnTo>
                    <a:pt x="268" y="13785"/>
                  </a:lnTo>
                  <a:lnTo>
                    <a:pt x="277" y="13785"/>
                  </a:lnTo>
                  <a:lnTo>
                    <a:pt x="286" y="13785"/>
                  </a:lnTo>
                  <a:lnTo>
                    <a:pt x="296" y="13785"/>
                  </a:lnTo>
                  <a:lnTo>
                    <a:pt x="306" y="13785"/>
                  </a:lnTo>
                  <a:lnTo>
                    <a:pt x="316" y="13785"/>
                  </a:lnTo>
                  <a:lnTo>
                    <a:pt x="326" y="13785"/>
                  </a:lnTo>
                  <a:lnTo>
                    <a:pt x="336" y="13785"/>
                  </a:lnTo>
                  <a:lnTo>
                    <a:pt x="347" y="13785"/>
                  </a:lnTo>
                  <a:lnTo>
                    <a:pt x="358" y="13785"/>
                  </a:lnTo>
                  <a:lnTo>
                    <a:pt x="369" y="13785"/>
                  </a:lnTo>
                  <a:lnTo>
                    <a:pt x="381" y="13785"/>
                  </a:lnTo>
                  <a:lnTo>
                    <a:pt x="393" y="13785"/>
                  </a:lnTo>
                  <a:lnTo>
                    <a:pt x="404" y="13785"/>
                  </a:lnTo>
                  <a:lnTo>
                    <a:pt x="417" y="13785"/>
                  </a:lnTo>
                  <a:lnTo>
                    <a:pt x="429" y="13785"/>
                  </a:lnTo>
                  <a:lnTo>
                    <a:pt x="442" y="13785"/>
                  </a:lnTo>
                  <a:lnTo>
                    <a:pt x="455" y="13785"/>
                  </a:lnTo>
                  <a:lnTo>
                    <a:pt x="468" y="13785"/>
                  </a:lnTo>
                  <a:lnTo>
                    <a:pt x="481" y="13785"/>
                  </a:lnTo>
                  <a:lnTo>
                    <a:pt x="495" y="13785"/>
                  </a:lnTo>
                  <a:lnTo>
                    <a:pt x="509" y="13785"/>
                  </a:lnTo>
                  <a:lnTo>
                    <a:pt x="523" y="13785"/>
                  </a:lnTo>
                  <a:lnTo>
                    <a:pt x="538" y="13785"/>
                  </a:lnTo>
                  <a:lnTo>
                    <a:pt x="553" y="13785"/>
                  </a:lnTo>
                  <a:lnTo>
                    <a:pt x="568" y="13785"/>
                  </a:lnTo>
                  <a:lnTo>
                    <a:pt x="583" y="13785"/>
                  </a:lnTo>
                  <a:lnTo>
                    <a:pt x="599" y="13785"/>
                  </a:lnTo>
                  <a:lnTo>
                    <a:pt x="615" y="13785"/>
                  </a:lnTo>
                  <a:lnTo>
                    <a:pt x="631" y="13785"/>
                  </a:lnTo>
                  <a:lnTo>
                    <a:pt x="648" y="13785"/>
                  </a:lnTo>
                  <a:lnTo>
                    <a:pt x="664" y="13785"/>
                  </a:lnTo>
                  <a:lnTo>
                    <a:pt x="681" y="13785"/>
                  </a:lnTo>
                  <a:lnTo>
                    <a:pt x="699" y="13785"/>
                  </a:lnTo>
                  <a:lnTo>
                    <a:pt x="717" y="13785"/>
                  </a:lnTo>
                  <a:lnTo>
                    <a:pt x="735" y="13785"/>
                  </a:lnTo>
                  <a:lnTo>
                    <a:pt x="735" y="13784"/>
                  </a:lnTo>
                  <a:lnTo>
                    <a:pt x="735" y="13783"/>
                  </a:lnTo>
                  <a:lnTo>
                    <a:pt x="735" y="13782"/>
                  </a:lnTo>
                  <a:lnTo>
                    <a:pt x="735" y="13780"/>
                  </a:lnTo>
                  <a:lnTo>
                    <a:pt x="735" y="13779"/>
                  </a:lnTo>
                  <a:lnTo>
                    <a:pt x="735" y="13776"/>
                  </a:lnTo>
                  <a:lnTo>
                    <a:pt x="735" y="13774"/>
                  </a:lnTo>
                  <a:lnTo>
                    <a:pt x="735" y="13770"/>
                  </a:lnTo>
                  <a:lnTo>
                    <a:pt x="735" y="13767"/>
                  </a:lnTo>
                  <a:lnTo>
                    <a:pt x="735" y="13762"/>
                  </a:lnTo>
                  <a:lnTo>
                    <a:pt x="735" y="13757"/>
                  </a:lnTo>
                  <a:lnTo>
                    <a:pt x="735" y="13751"/>
                  </a:lnTo>
                  <a:lnTo>
                    <a:pt x="735" y="13744"/>
                  </a:lnTo>
                  <a:lnTo>
                    <a:pt x="735" y="13737"/>
                  </a:lnTo>
                  <a:lnTo>
                    <a:pt x="735" y="13728"/>
                  </a:lnTo>
                  <a:lnTo>
                    <a:pt x="735" y="13719"/>
                  </a:lnTo>
                  <a:lnTo>
                    <a:pt x="735" y="13709"/>
                  </a:lnTo>
                  <a:lnTo>
                    <a:pt x="735" y="13697"/>
                  </a:lnTo>
                  <a:lnTo>
                    <a:pt x="735" y="13685"/>
                  </a:lnTo>
                  <a:lnTo>
                    <a:pt x="735" y="13672"/>
                  </a:lnTo>
                  <a:lnTo>
                    <a:pt x="735" y="13657"/>
                  </a:lnTo>
                  <a:lnTo>
                    <a:pt x="735" y="13641"/>
                  </a:lnTo>
                  <a:lnTo>
                    <a:pt x="735" y="13624"/>
                  </a:lnTo>
                  <a:lnTo>
                    <a:pt x="735" y="13605"/>
                  </a:lnTo>
                  <a:lnTo>
                    <a:pt x="735" y="13585"/>
                  </a:lnTo>
                  <a:lnTo>
                    <a:pt x="735" y="13564"/>
                  </a:lnTo>
                  <a:lnTo>
                    <a:pt x="734" y="13541"/>
                  </a:lnTo>
                  <a:lnTo>
                    <a:pt x="735" y="13517"/>
                  </a:lnTo>
                  <a:lnTo>
                    <a:pt x="734" y="13491"/>
                  </a:lnTo>
                  <a:lnTo>
                    <a:pt x="735" y="13463"/>
                  </a:lnTo>
                  <a:lnTo>
                    <a:pt x="734" y="13434"/>
                  </a:lnTo>
                  <a:lnTo>
                    <a:pt x="735" y="13403"/>
                  </a:lnTo>
                  <a:lnTo>
                    <a:pt x="734" y="13371"/>
                  </a:lnTo>
                  <a:lnTo>
                    <a:pt x="735" y="13336"/>
                  </a:lnTo>
                  <a:lnTo>
                    <a:pt x="734" y="13300"/>
                  </a:lnTo>
                  <a:lnTo>
                    <a:pt x="735" y="13262"/>
                  </a:lnTo>
                  <a:lnTo>
                    <a:pt x="734" y="13221"/>
                  </a:lnTo>
                  <a:lnTo>
                    <a:pt x="735" y="13179"/>
                  </a:lnTo>
                  <a:lnTo>
                    <a:pt x="734" y="13135"/>
                  </a:lnTo>
                  <a:lnTo>
                    <a:pt x="735" y="13088"/>
                  </a:lnTo>
                  <a:lnTo>
                    <a:pt x="734" y="13040"/>
                  </a:lnTo>
                  <a:lnTo>
                    <a:pt x="735" y="12989"/>
                  </a:lnTo>
                  <a:lnTo>
                    <a:pt x="734" y="12936"/>
                  </a:lnTo>
                  <a:lnTo>
                    <a:pt x="735" y="12881"/>
                  </a:lnTo>
                  <a:lnTo>
                    <a:pt x="734" y="12823"/>
                  </a:lnTo>
                  <a:lnTo>
                    <a:pt x="735" y="12763"/>
                  </a:lnTo>
                  <a:lnTo>
                    <a:pt x="734" y="12701"/>
                  </a:lnTo>
                  <a:lnTo>
                    <a:pt x="735" y="12636"/>
                  </a:lnTo>
                  <a:lnTo>
                    <a:pt x="734" y="12568"/>
                  </a:lnTo>
                  <a:lnTo>
                    <a:pt x="735" y="12498"/>
                  </a:lnTo>
                  <a:lnTo>
                    <a:pt x="734" y="12425"/>
                  </a:lnTo>
                  <a:lnTo>
                    <a:pt x="735" y="12349"/>
                  </a:lnTo>
                  <a:lnTo>
                    <a:pt x="734" y="12271"/>
                  </a:lnTo>
                  <a:lnTo>
                    <a:pt x="735" y="12190"/>
                  </a:lnTo>
                  <a:lnTo>
                    <a:pt x="734" y="12106"/>
                  </a:lnTo>
                  <a:lnTo>
                    <a:pt x="735" y="12019"/>
                  </a:lnTo>
                  <a:lnTo>
                    <a:pt x="735" y="11930"/>
                  </a:lnTo>
                  <a:lnTo>
                    <a:pt x="735" y="11837"/>
                  </a:lnTo>
                  <a:lnTo>
                    <a:pt x="735" y="11741"/>
                  </a:lnTo>
                  <a:lnTo>
                    <a:pt x="735" y="11642"/>
                  </a:lnTo>
                  <a:lnTo>
                    <a:pt x="735" y="11540"/>
                  </a:lnTo>
                  <a:lnTo>
                    <a:pt x="735" y="11435"/>
                  </a:lnTo>
                  <a:lnTo>
                    <a:pt x="735" y="11327"/>
                  </a:lnTo>
                  <a:lnTo>
                    <a:pt x="735" y="11215"/>
                  </a:lnTo>
                  <a:lnTo>
                    <a:pt x="735" y="11100"/>
                  </a:lnTo>
                  <a:lnTo>
                    <a:pt x="735" y="10982"/>
                  </a:lnTo>
                  <a:lnTo>
                    <a:pt x="735" y="10860"/>
                  </a:lnTo>
                  <a:lnTo>
                    <a:pt x="735" y="10735"/>
                  </a:lnTo>
                  <a:lnTo>
                    <a:pt x="735" y="10606"/>
                  </a:lnTo>
                  <a:lnTo>
                    <a:pt x="735" y="10473"/>
                  </a:lnTo>
                  <a:lnTo>
                    <a:pt x="735" y="10337"/>
                  </a:lnTo>
                  <a:lnTo>
                    <a:pt x="735" y="10197"/>
                  </a:lnTo>
                  <a:lnTo>
                    <a:pt x="735" y="10054"/>
                  </a:lnTo>
                  <a:lnTo>
                    <a:pt x="735" y="9907"/>
                  </a:lnTo>
                  <a:lnTo>
                    <a:pt x="735" y="9756"/>
                  </a:lnTo>
                  <a:lnTo>
                    <a:pt x="735" y="9601"/>
                  </a:lnTo>
                  <a:lnTo>
                    <a:pt x="735" y="9442"/>
                  </a:lnTo>
                  <a:lnTo>
                    <a:pt x="735" y="9279"/>
                  </a:lnTo>
                  <a:lnTo>
                    <a:pt x="735" y="9112"/>
                  </a:lnTo>
                  <a:lnTo>
                    <a:pt x="735" y="8941"/>
                  </a:lnTo>
                  <a:lnTo>
                    <a:pt x="735" y="8766"/>
                  </a:lnTo>
                  <a:lnTo>
                    <a:pt x="735" y="8587"/>
                  </a:lnTo>
                  <a:lnTo>
                    <a:pt x="735" y="8404"/>
                  </a:lnTo>
                  <a:lnTo>
                    <a:pt x="735" y="8216"/>
                  </a:lnTo>
                  <a:lnTo>
                    <a:pt x="735" y="8024"/>
                  </a:lnTo>
                  <a:lnTo>
                    <a:pt x="735" y="7828"/>
                  </a:lnTo>
                  <a:lnTo>
                    <a:pt x="735" y="7627"/>
                  </a:lnTo>
                  <a:lnTo>
                    <a:pt x="735" y="7422"/>
                  </a:lnTo>
                  <a:lnTo>
                    <a:pt x="735" y="7212"/>
                  </a:lnTo>
                  <a:lnTo>
                    <a:pt x="735" y="6998"/>
                  </a:lnTo>
                  <a:lnTo>
                    <a:pt x="735" y="6779"/>
                  </a:lnTo>
                  <a:lnTo>
                    <a:pt x="735" y="6555"/>
                  </a:lnTo>
                  <a:lnTo>
                    <a:pt x="735" y="6327"/>
                  </a:lnTo>
                  <a:lnTo>
                    <a:pt x="735" y="6094"/>
                  </a:lnTo>
                  <a:lnTo>
                    <a:pt x="735" y="5856"/>
                  </a:lnTo>
                  <a:lnTo>
                    <a:pt x="735" y="5613"/>
                  </a:lnTo>
                  <a:lnTo>
                    <a:pt x="735" y="5366"/>
                  </a:lnTo>
                  <a:lnTo>
                    <a:pt x="735" y="5113"/>
                  </a:lnTo>
                  <a:lnTo>
                    <a:pt x="735" y="4855"/>
                  </a:lnTo>
                  <a:lnTo>
                    <a:pt x="735" y="4593"/>
                  </a:lnTo>
                  <a:lnTo>
                    <a:pt x="735" y="4325"/>
                  </a:lnTo>
                  <a:lnTo>
                    <a:pt x="735" y="4052"/>
                  </a:lnTo>
                  <a:lnTo>
                    <a:pt x="735" y="3774"/>
                  </a:lnTo>
                  <a:lnTo>
                    <a:pt x="735" y="3491"/>
                  </a:lnTo>
                  <a:lnTo>
                    <a:pt x="735" y="3202"/>
                  </a:lnTo>
                  <a:lnTo>
                    <a:pt x="735" y="2908"/>
                  </a:lnTo>
                  <a:lnTo>
                    <a:pt x="735" y="2609"/>
                  </a:lnTo>
                  <a:lnTo>
                    <a:pt x="735" y="2304"/>
                  </a:lnTo>
                  <a:lnTo>
                    <a:pt x="735" y="1994"/>
                  </a:lnTo>
                  <a:lnTo>
                    <a:pt x="735" y="1678"/>
                  </a:lnTo>
                  <a:lnTo>
                    <a:pt x="735" y="1357"/>
                  </a:lnTo>
                  <a:lnTo>
                    <a:pt x="735" y="1030"/>
                  </a:lnTo>
                  <a:lnTo>
                    <a:pt x="735" y="697"/>
                  </a:lnTo>
                  <a:lnTo>
                    <a:pt x="735" y="359"/>
                  </a:lnTo>
                  <a:lnTo>
                    <a:pt x="735" y="15"/>
                  </a:lnTo>
                  <a:lnTo>
                    <a:pt x="734" y="15"/>
                  </a:lnTo>
                  <a:lnTo>
                    <a:pt x="733" y="15"/>
                  </a:lnTo>
                  <a:lnTo>
                    <a:pt x="732" y="15"/>
                  </a:lnTo>
                  <a:lnTo>
                    <a:pt x="731" y="15"/>
                  </a:lnTo>
                  <a:lnTo>
                    <a:pt x="730" y="15"/>
                  </a:lnTo>
                  <a:lnTo>
                    <a:pt x="729" y="15"/>
                  </a:lnTo>
                  <a:lnTo>
                    <a:pt x="728" y="15"/>
                  </a:lnTo>
                  <a:lnTo>
                    <a:pt x="727" y="15"/>
                  </a:lnTo>
                  <a:lnTo>
                    <a:pt x="726" y="15"/>
                  </a:lnTo>
                  <a:lnTo>
                    <a:pt x="725" y="15"/>
                  </a:lnTo>
                  <a:lnTo>
                    <a:pt x="724" y="15"/>
                  </a:lnTo>
                  <a:lnTo>
                    <a:pt x="723" y="15"/>
                  </a:lnTo>
                  <a:lnTo>
                    <a:pt x="722" y="14"/>
                  </a:lnTo>
                  <a:lnTo>
                    <a:pt x="721" y="15"/>
                  </a:lnTo>
                  <a:lnTo>
                    <a:pt x="719" y="14"/>
                  </a:lnTo>
                  <a:lnTo>
                    <a:pt x="718" y="15"/>
                  </a:lnTo>
                  <a:lnTo>
                    <a:pt x="716" y="14"/>
                  </a:lnTo>
                  <a:lnTo>
                    <a:pt x="715" y="15"/>
                  </a:lnTo>
                  <a:lnTo>
                    <a:pt x="713" y="14"/>
                  </a:lnTo>
                  <a:lnTo>
                    <a:pt x="711" y="15"/>
                  </a:lnTo>
                  <a:lnTo>
                    <a:pt x="709" y="14"/>
                  </a:lnTo>
                  <a:lnTo>
                    <a:pt x="707" y="15"/>
                  </a:lnTo>
                  <a:lnTo>
                    <a:pt x="705" y="14"/>
                  </a:lnTo>
                  <a:lnTo>
                    <a:pt x="703" y="15"/>
                  </a:lnTo>
                  <a:lnTo>
                    <a:pt x="701" y="14"/>
                  </a:lnTo>
                  <a:lnTo>
                    <a:pt x="698" y="15"/>
                  </a:lnTo>
                  <a:lnTo>
                    <a:pt x="696" y="14"/>
                  </a:lnTo>
                  <a:lnTo>
                    <a:pt x="693" y="15"/>
                  </a:lnTo>
                  <a:lnTo>
                    <a:pt x="690" y="14"/>
                  </a:lnTo>
                  <a:lnTo>
                    <a:pt x="687" y="15"/>
                  </a:lnTo>
                  <a:lnTo>
                    <a:pt x="684" y="14"/>
                  </a:lnTo>
                  <a:lnTo>
                    <a:pt x="681" y="15"/>
                  </a:lnTo>
                  <a:lnTo>
                    <a:pt x="678" y="14"/>
                  </a:lnTo>
                  <a:lnTo>
                    <a:pt x="674" y="15"/>
                  </a:lnTo>
                  <a:lnTo>
                    <a:pt x="671" y="14"/>
                  </a:lnTo>
                  <a:lnTo>
                    <a:pt x="667" y="15"/>
                  </a:lnTo>
                  <a:lnTo>
                    <a:pt x="663" y="14"/>
                  </a:lnTo>
                  <a:lnTo>
                    <a:pt x="659" y="15"/>
                  </a:lnTo>
                  <a:lnTo>
                    <a:pt x="655" y="14"/>
                  </a:lnTo>
                  <a:lnTo>
                    <a:pt x="651" y="15"/>
                  </a:lnTo>
                  <a:lnTo>
                    <a:pt x="647" y="14"/>
                  </a:lnTo>
                  <a:lnTo>
                    <a:pt x="642" y="15"/>
                  </a:lnTo>
                  <a:lnTo>
                    <a:pt x="638" y="15"/>
                  </a:lnTo>
                  <a:lnTo>
                    <a:pt x="633" y="15"/>
                  </a:lnTo>
                  <a:lnTo>
                    <a:pt x="628" y="15"/>
                  </a:lnTo>
                  <a:lnTo>
                    <a:pt x="622" y="15"/>
                  </a:lnTo>
                  <a:lnTo>
                    <a:pt x="617" y="15"/>
                  </a:lnTo>
                  <a:lnTo>
                    <a:pt x="612" y="15"/>
                  </a:lnTo>
                  <a:lnTo>
                    <a:pt x="606" y="15"/>
                  </a:lnTo>
                  <a:lnTo>
                    <a:pt x="600" y="15"/>
                  </a:lnTo>
                  <a:lnTo>
                    <a:pt x="594" y="15"/>
                  </a:lnTo>
                  <a:lnTo>
                    <a:pt x="588" y="15"/>
                  </a:lnTo>
                  <a:lnTo>
                    <a:pt x="582" y="15"/>
                  </a:lnTo>
                  <a:lnTo>
                    <a:pt x="575" y="15"/>
                  </a:lnTo>
                  <a:lnTo>
                    <a:pt x="568" y="15"/>
                  </a:lnTo>
                  <a:lnTo>
                    <a:pt x="561" y="15"/>
                  </a:lnTo>
                  <a:lnTo>
                    <a:pt x="554" y="15"/>
                  </a:lnTo>
                  <a:lnTo>
                    <a:pt x="547" y="15"/>
                  </a:lnTo>
                  <a:lnTo>
                    <a:pt x="539" y="15"/>
                  </a:lnTo>
                  <a:lnTo>
                    <a:pt x="532" y="15"/>
                  </a:lnTo>
                  <a:lnTo>
                    <a:pt x="524" y="15"/>
                  </a:lnTo>
                  <a:lnTo>
                    <a:pt x="516" y="15"/>
                  </a:lnTo>
                  <a:lnTo>
                    <a:pt x="507" y="15"/>
                  </a:lnTo>
                  <a:lnTo>
                    <a:pt x="499" y="15"/>
                  </a:lnTo>
                  <a:lnTo>
                    <a:pt x="490" y="15"/>
                  </a:lnTo>
                  <a:lnTo>
                    <a:pt x="481" y="15"/>
                  </a:lnTo>
                  <a:lnTo>
                    <a:pt x="472" y="15"/>
                  </a:lnTo>
                  <a:lnTo>
                    <a:pt x="463" y="15"/>
                  </a:lnTo>
                  <a:lnTo>
                    <a:pt x="453" y="15"/>
                  </a:lnTo>
                  <a:lnTo>
                    <a:pt x="443" y="15"/>
                  </a:lnTo>
                  <a:lnTo>
                    <a:pt x="433" y="15"/>
                  </a:lnTo>
                  <a:lnTo>
                    <a:pt x="423" y="15"/>
                  </a:lnTo>
                  <a:lnTo>
                    <a:pt x="413" y="15"/>
                  </a:lnTo>
                  <a:lnTo>
                    <a:pt x="402" y="15"/>
                  </a:lnTo>
                  <a:lnTo>
                    <a:pt x="391" y="15"/>
                  </a:lnTo>
                  <a:lnTo>
                    <a:pt x="380" y="15"/>
                  </a:lnTo>
                  <a:lnTo>
                    <a:pt x="368" y="15"/>
                  </a:lnTo>
                  <a:lnTo>
                    <a:pt x="356" y="15"/>
                  </a:lnTo>
                  <a:lnTo>
                    <a:pt x="345" y="15"/>
                  </a:lnTo>
                  <a:lnTo>
                    <a:pt x="332" y="15"/>
                  </a:lnTo>
                  <a:lnTo>
                    <a:pt x="320" y="15"/>
                  </a:lnTo>
                  <a:lnTo>
                    <a:pt x="307" y="15"/>
                  </a:lnTo>
                  <a:lnTo>
                    <a:pt x="294" y="15"/>
                  </a:lnTo>
                  <a:lnTo>
                    <a:pt x="281" y="15"/>
                  </a:lnTo>
                  <a:lnTo>
                    <a:pt x="268" y="15"/>
                  </a:lnTo>
                  <a:lnTo>
                    <a:pt x="254" y="15"/>
                  </a:lnTo>
                  <a:lnTo>
                    <a:pt x="240" y="15"/>
                  </a:lnTo>
                  <a:lnTo>
                    <a:pt x="226" y="15"/>
                  </a:lnTo>
                  <a:lnTo>
                    <a:pt x="211" y="15"/>
                  </a:lnTo>
                  <a:lnTo>
                    <a:pt x="196" y="15"/>
                  </a:lnTo>
                  <a:lnTo>
                    <a:pt x="181" y="15"/>
                  </a:lnTo>
                  <a:lnTo>
                    <a:pt x="166" y="15"/>
                  </a:lnTo>
                  <a:lnTo>
                    <a:pt x="150" y="15"/>
                  </a:lnTo>
                  <a:lnTo>
                    <a:pt x="134" y="15"/>
                  </a:lnTo>
                  <a:lnTo>
                    <a:pt x="118" y="15"/>
                  </a:lnTo>
                  <a:lnTo>
                    <a:pt x="101" y="15"/>
                  </a:lnTo>
                  <a:lnTo>
                    <a:pt x="85" y="15"/>
                  </a:lnTo>
                  <a:lnTo>
                    <a:pt x="68" y="15"/>
                  </a:lnTo>
                  <a:lnTo>
                    <a:pt x="50" y="15"/>
                  </a:lnTo>
                  <a:lnTo>
                    <a:pt x="32" y="15"/>
                  </a:lnTo>
                  <a:lnTo>
                    <a:pt x="15" y="15"/>
                  </a:lnTo>
                  <a:lnTo>
                    <a:pt x="15" y="16"/>
                  </a:lnTo>
                  <a:lnTo>
                    <a:pt x="15" y="17"/>
                  </a:lnTo>
                  <a:lnTo>
                    <a:pt x="15" y="19"/>
                  </a:lnTo>
                  <a:lnTo>
                    <a:pt x="15" y="20"/>
                  </a:lnTo>
                  <a:lnTo>
                    <a:pt x="15" y="23"/>
                  </a:lnTo>
                  <a:lnTo>
                    <a:pt x="15" y="25"/>
                  </a:lnTo>
                  <a:lnTo>
                    <a:pt x="15" y="29"/>
                  </a:lnTo>
                  <a:lnTo>
                    <a:pt x="15" y="32"/>
                  </a:lnTo>
                  <a:lnTo>
                    <a:pt x="15" y="37"/>
                  </a:lnTo>
                  <a:lnTo>
                    <a:pt x="15" y="42"/>
                  </a:lnTo>
                  <a:lnTo>
                    <a:pt x="15" y="48"/>
                  </a:lnTo>
                  <a:lnTo>
                    <a:pt x="15" y="55"/>
                  </a:lnTo>
                  <a:lnTo>
                    <a:pt x="15" y="62"/>
                  </a:lnTo>
                  <a:lnTo>
                    <a:pt x="15" y="71"/>
                  </a:lnTo>
                  <a:lnTo>
                    <a:pt x="15" y="80"/>
                  </a:lnTo>
                  <a:lnTo>
                    <a:pt x="15" y="90"/>
                  </a:lnTo>
                  <a:lnTo>
                    <a:pt x="15" y="102"/>
                  </a:lnTo>
                  <a:lnTo>
                    <a:pt x="15" y="114"/>
                  </a:lnTo>
                  <a:lnTo>
                    <a:pt x="15" y="127"/>
                  </a:lnTo>
                  <a:lnTo>
                    <a:pt x="15" y="142"/>
                  </a:lnTo>
                  <a:lnTo>
                    <a:pt x="15" y="158"/>
                  </a:lnTo>
                  <a:lnTo>
                    <a:pt x="15" y="175"/>
                  </a:lnTo>
                  <a:lnTo>
                    <a:pt x="15" y="194"/>
                  </a:lnTo>
                  <a:lnTo>
                    <a:pt x="15" y="214"/>
                  </a:lnTo>
                  <a:lnTo>
                    <a:pt x="15" y="235"/>
                  </a:lnTo>
                  <a:lnTo>
                    <a:pt x="14" y="258"/>
                  </a:lnTo>
                  <a:lnTo>
                    <a:pt x="15" y="282"/>
                  </a:lnTo>
                  <a:lnTo>
                    <a:pt x="14" y="308"/>
                  </a:lnTo>
                  <a:lnTo>
                    <a:pt x="15" y="336"/>
                  </a:lnTo>
                  <a:lnTo>
                    <a:pt x="14" y="365"/>
                  </a:lnTo>
                  <a:lnTo>
                    <a:pt x="15" y="396"/>
                  </a:lnTo>
                  <a:lnTo>
                    <a:pt x="14" y="428"/>
                  </a:lnTo>
                  <a:lnTo>
                    <a:pt x="15" y="463"/>
                  </a:lnTo>
                  <a:lnTo>
                    <a:pt x="14" y="499"/>
                  </a:lnTo>
                  <a:lnTo>
                    <a:pt x="15" y="537"/>
                  </a:lnTo>
                  <a:lnTo>
                    <a:pt x="14" y="578"/>
                  </a:lnTo>
                  <a:lnTo>
                    <a:pt x="15" y="620"/>
                  </a:lnTo>
                  <a:lnTo>
                    <a:pt x="14" y="664"/>
                  </a:lnTo>
                  <a:lnTo>
                    <a:pt x="15" y="711"/>
                  </a:lnTo>
                  <a:lnTo>
                    <a:pt x="14" y="759"/>
                  </a:lnTo>
                  <a:lnTo>
                    <a:pt x="15" y="810"/>
                  </a:lnTo>
                  <a:lnTo>
                    <a:pt x="14" y="863"/>
                  </a:lnTo>
                  <a:lnTo>
                    <a:pt x="15" y="918"/>
                  </a:lnTo>
                  <a:lnTo>
                    <a:pt x="14" y="976"/>
                  </a:lnTo>
                  <a:lnTo>
                    <a:pt x="15" y="1036"/>
                  </a:lnTo>
                  <a:lnTo>
                    <a:pt x="14" y="1098"/>
                  </a:lnTo>
                  <a:lnTo>
                    <a:pt x="15" y="1163"/>
                  </a:lnTo>
                  <a:lnTo>
                    <a:pt x="14" y="1231"/>
                  </a:lnTo>
                  <a:lnTo>
                    <a:pt x="15" y="1301"/>
                  </a:lnTo>
                  <a:lnTo>
                    <a:pt x="14" y="1374"/>
                  </a:lnTo>
                  <a:lnTo>
                    <a:pt x="15" y="1450"/>
                  </a:lnTo>
                  <a:lnTo>
                    <a:pt x="14" y="1528"/>
                  </a:lnTo>
                  <a:lnTo>
                    <a:pt x="15" y="1609"/>
                  </a:lnTo>
                  <a:lnTo>
                    <a:pt x="14" y="1693"/>
                  </a:lnTo>
                  <a:lnTo>
                    <a:pt x="15" y="1780"/>
                  </a:lnTo>
                  <a:lnTo>
                    <a:pt x="15" y="1869"/>
                  </a:lnTo>
                  <a:lnTo>
                    <a:pt x="15" y="1962"/>
                  </a:lnTo>
                  <a:lnTo>
                    <a:pt x="15" y="2058"/>
                  </a:lnTo>
                  <a:lnTo>
                    <a:pt x="15" y="2157"/>
                  </a:lnTo>
                  <a:lnTo>
                    <a:pt x="15" y="2259"/>
                  </a:lnTo>
                  <a:lnTo>
                    <a:pt x="15" y="2364"/>
                  </a:lnTo>
                  <a:lnTo>
                    <a:pt x="15" y="2472"/>
                  </a:lnTo>
                  <a:lnTo>
                    <a:pt x="15" y="2584"/>
                  </a:lnTo>
                  <a:lnTo>
                    <a:pt x="15" y="2699"/>
                  </a:lnTo>
                  <a:lnTo>
                    <a:pt x="15" y="2817"/>
                  </a:lnTo>
                  <a:lnTo>
                    <a:pt x="15" y="2939"/>
                  </a:lnTo>
                  <a:lnTo>
                    <a:pt x="15" y="3064"/>
                  </a:lnTo>
                  <a:lnTo>
                    <a:pt x="15" y="3193"/>
                  </a:lnTo>
                  <a:lnTo>
                    <a:pt x="15" y="3326"/>
                  </a:lnTo>
                  <a:lnTo>
                    <a:pt x="15" y="3462"/>
                  </a:lnTo>
                  <a:lnTo>
                    <a:pt x="15" y="3602"/>
                  </a:lnTo>
                  <a:lnTo>
                    <a:pt x="15" y="3745"/>
                  </a:lnTo>
                  <a:lnTo>
                    <a:pt x="15" y="3892"/>
                  </a:lnTo>
                  <a:lnTo>
                    <a:pt x="15" y="4043"/>
                  </a:lnTo>
                  <a:lnTo>
                    <a:pt x="15" y="4198"/>
                  </a:lnTo>
                  <a:lnTo>
                    <a:pt x="15" y="4357"/>
                  </a:lnTo>
                  <a:lnTo>
                    <a:pt x="15" y="4520"/>
                  </a:lnTo>
                  <a:lnTo>
                    <a:pt x="15" y="4687"/>
                  </a:lnTo>
                  <a:lnTo>
                    <a:pt x="15" y="4858"/>
                  </a:lnTo>
                  <a:lnTo>
                    <a:pt x="15" y="5033"/>
                  </a:lnTo>
                  <a:lnTo>
                    <a:pt x="15" y="5212"/>
                  </a:lnTo>
                  <a:lnTo>
                    <a:pt x="15" y="5395"/>
                  </a:lnTo>
                  <a:lnTo>
                    <a:pt x="15" y="5583"/>
                  </a:lnTo>
                  <a:lnTo>
                    <a:pt x="15" y="5775"/>
                  </a:lnTo>
                  <a:lnTo>
                    <a:pt x="15" y="5971"/>
                  </a:lnTo>
                  <a:lnTo>
                    <a:pt x="15" y="6172"/>
                  </a:lnTo>
                  <a:lnTo>
                    <a:pt x="15" y="6377"/>
                  </a:lnTo>
                  <a:lnTo>
                    <a:pt x="15" y="6587"/>
                  </a:lnTo>
                  <a:lnTo>
                    <a:pt x="15" y="6801"/>
                  </a:lnTo>
                  <a:lnTo>
                    <a:pt x="15" y="7020"/>
                  </a:lnTo>
                  <a:lnTo>
                    <a:pt x="15" y="7244"/>
                  </a:lnTo>
                  <a:lnTo>
                    <a:pt x="15" y="7472"/>
                  </a:lnTo>
                  <a:lnTo>
                    <a:pt x="15" y="7705"/>
                  </a:lnTo>
                  <a:lnTo>
                    <a:pt x="15" y="7943"/>
                  </a:lnTo>
                  <a:lnTo>
                    <a:pt x="15" y="8186"/>
                  </a:lnTo>
                  <a:lnTo>
                    <a:pt x="15" y="8433"/>
                  </a:lnTo>
                  <a:lnTo>
                    <a:pt x="15" y="8686"/>
                  </a:lnTo>
                  <a:lnTo>
                    <a:pt x="15" y="8944"/>
                  </a:lnTo>
                  <a:lnTo>
                    <a:pt x="15" y="9206"/>
                  </a:lnTo>
                  <a:lnTo>
                    <a:pt x="15" y="9474"/>
                  </a:lnTo>
                  <a:lnTo>
                    <a:pt x="15" y="9747"/>
                  </a:lnTo>
                  <a:lnTo>
                    <a:pt x="15" y="10025"/>
                  </a:lnTo>
                  <a:lnTo>
                    <a:pt x="15" y="10308"/>
                  </a:lnTo>
                  <a:lnTo>
                    <a:pt x="15" y="10597"/>
                  </a:lnTo>
                  <a:lnTo>
                    <a:pt x="15" y="10891"/>
                  </a:lnTo>
                  <a:lnTo>
                    <a:pt x="15" y="11190"/>
                  </a:lnTo>
                  <a:lnTo>
                    <a:pt x="15" y="11495"/>
                  </a:lnTo>
                  <a:lnTo>
                    <a:pt x="15" y="11805"/>
                  </a:lnTo>
                  <a:lnTo>
                    <a:pt x="15" y="12121"/>
                  </a:lnTo>
                  <a:lnTo>
                    <a:pt x="15" y="12442"/>
                  </a:lnTo>
                  <a:lnTo>
                    <a:pt x="15" y="12769"/>
                  </a:lnTo>
                  <a:lnTo>
                    <a:pt x="15" y="13102"/>
                  </a:lnTo>
                  <a:lnTo>
                    <a:pt x="15" y="13440"/>
                  </a:lnTo>
                  <a:lnTo>
                    <a:pt x="15" y="13785"/>
                  </a:lnTo>
                </a:path>
              </a:pathLst>
            </a:custGeom>
            <a:solidFill>
              <a:srgbClr val="9F41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Rectangle 1"/>
          <p:cNvSpPr/>
          <p:nvPr/>
        </p:nvSpPr>
        <p:spPr>
          <a:xfrm>
            <a:off x="1850646" y="2967335"/>
            <a:ext cx="55296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Standar</a:t>
            </a:r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akreditasi</a:t>
            </a:r>
            <a:endParaRPr lang="en-US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12725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WordArt 2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755650" y="404813"/>
            <a:ext cx="4244975" cy="419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blurRad="63500" dist="38099" dir="2700000" algn="ctr" rotWithShape="0">
                    <a:srgbClr val="000000">
                      <a:alpha val="79999"/>
                    </a:srgbClr>
                  </a:outerShdw>
                </a:effectLst>
                <a:latin typeface="Arial Black"/>
                <a:ea typeface="Arial Black"/>
                <a:cs typeface="Arial Black"/>
              </a:rPr>
              <a:t>Pedoman </a:t>
            </a:r>
            <a:r>
              <a:rPr lang="en-US" i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blurRad="63500" dist="38099" dir="2700000" algn="ctr" rotWithShape="0">
                    <a:srgbClr val="000000">
                      <a:alpha val="79999"/>
                    </a:srgbClr>
                  </a:outerShdw>
                </a:effectLst>
                <a:latin typeface="Arial Black"/>
                <a:ea typeface="Arial Black"/>
                <a:cs typeface="Arial Black"/>
              </a:rPr>
              <a:t>Pengorganisasian</a:t>
            </a:r>
            <a:endParaRPr lang="en-US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blurRad="63500" dist="38099" dir="2700000" algn="ctr" rotWithShape="0">
                  <a:srgbClr val="000000">
                    <a:alpha val="79999"/>
                  </a:srgbClr>
                </a:outerShdw>
              </a:effectLst>
              <a:latin typeface="Arial Black"/>
              <a:ea typeface="Arial Black"/>
              <a:cs typeface="Arial Black"/>
            </a:endParaRPr>
          </a:p>
        </p:txBody>
      </p:sp>
      <p:sp>
        <p:nvSpPr>
          <p:cNvPr id="36866" name="Text Box 3"/>
          <p:cNvSpPr txBox="1">
            <a:spLocks noChangeArrowheads="1"/>
          </p:cNvSpPr>
          <p:nvPr/>
        </p:nvSpPr>
        <p:spPr bwMode="auto">
          <a:xfrm>
            <a:off x="755650" y="1035050"/>
            <a:ext cx="7397750" cy="5074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5125" indent="-365125" eaLnBrk="0" hangingPunct="0"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spcBef>
                <a:spcPct val="25000"/>
              </a:spcBef>
              <a:buClr>
                <a:srgbClr val="FF0000"/>
              </a:buClr>
              <a:buSzPct val="65000"/>
              <a:buFont typeface="Wingdings" charset="2"/>
              <a:buChar char="v"/>
            </a:pPr>
            <a:r>
              <a:rPr lang="id-ID" dirty="0">
                <a:solidFill>
                  <a:srgbClr val="000000"/>
                </a:solidFill>
                <a:latin typeface="Arial Rounded MT Bold" charset="0"/>
                <a:cs typeface="Arial Rounded MT Bold" charset="0"/>
              </a:rPr>
              <a:t>Pendahuluan</a:t>
            </a:r>
          </a:p>
          <a:p>
            <a:pPr>
              <a:lnSpc>
                <a:spcPct val="90000"/>
              </a:lnSpc>
              <a:spcBef>
                <a:spcPct val="25000"/>
              </a:spcBef>
              <a:buClr>
                <a:srgbClr val="FF0000"/>
              </a:buClr>
              <a:buSzPct val="65000"/>
              <a:buFont typeface="Wingdings" charset="2"/>
              <a:buChar char="v"/>
            </a:pPr>
            <a:r>
              <a:rPr lang="id-ID" dirty="0">
                <a:solidFill>
                  <a:srgbClr val="FF00FF"/>
                </a:solidFill>
                <a:latin typeface="Arial Rounded MT Bold" charset="0"/>
                <a:cs typeface="Arial Rounded MT Bold" charset="0"/>
              </a:rPr>
              <a:t>Gambaran umum RS</a:t>
            </a:r>
          </a:p>
          <a:p>
            <a:pPr>
              <a:lnSpc>
                <a:spcPct val="90000"/>
              </a:lnSpc>
              <a:spcBef>
                <a:spcPct val="25000"/>
              </a:spcBef>
              <a:buClr>
                <a:srgbClr val="FF0000"/>
              </a:buClr>
              <a:buSzPct val="65000"/>
              <a:buFont typeface="Wingdings" charset="2"/>
              <a:buChar char="v"/>
            </a:pPr>
            <a:r>
              <a:rPr lang="da-DK" dirty="0" err="1">
                <a:solidFill>
                  <a:srgbClr val="FF00FF"/>
                </a:solidFill>
                <a:latin typeface="Arial Rounded MT Bold" charset="0"/>
                <a:cs typeface="Arial Rounded MT Bold" charset="0"/>
              </a:rPr>
              <a:t>Visi</a:t>
            </a:r>
            <a:r>
              <a:rPr lang="da-DK" dirty="0">
                <a:solidFill>
                  <a:srgbClr val="FF00FF"/>
                </a:solidFill>
                <a:latin typeface="Arial Rounded MT Bold" charset="0"/>
                <a:cs typeface="Arial Rounded MT Bold" charset="0"/>
              </a:rPr>
              <a:t>, </a:t>
            </a:r>
            <a:r>
              <a:rPr lang="da-DK" dirty="0" err="1">
                <a:solidFill>
                  <a:srgbClr val="FF00FF"/>
                </a:solidFill>
                <a:latin typeface="Arial Rounded MT Bold" charset="0"/>
                <a:cs typeface="Arial Rounded MT Bold" charset="0"/>
              </a:rPr>
              <a:t>Misi</a:t>
            </a:r>
            <a:r>
              <a:rPr lang="id-ID" dirty="0">
                <a:solidFill>
                  <a:srgbClr val="FF00FF"/>
                </a:solidFill>
                <a:latin typeface="Arial Rounded MT Bold" charset="0"/>
                <a:cs typeface="Arial Rounded MT Bold" charset="0"/>
              </a:rPr>
              <a:t>, </a:t>
            </a:r>
            <a:r>
              <a:rPr lang="da-DK" dirty="0" err="1">
                <a:solidFill>
                  <a:srgbClr val="FF00FF"/>
                </a:solidFill>
                <a:latin typeface="Arial Rounded MT Bold" charset="0"/>
                <a:cs typeface="Arial Rounded MT Bold" charset="0"/>
              </a:rPr>
              <a:t>Falsafah</a:t>
            </a:r>
            <a:r>
              <a:rPr lang="id-ID" dirty="0">
                <a:solidFill>
                  <a:srgbClr val="FF00FF"/>
                </a:solidFill>
                <a:latin typeface="Arial Rounded MT Bold" charset="0"/>
                <a:cs typeface="Arial Rounded MT Bold" charset="0"/>
              </a:rPr>
              <a:t>, Nilai</a:t>
            </a:r>
            <a:r>
              <a:rPr lang="da-DK" dirty="0">
                <a:solidFill>
                  <a:srgbClr val="FF00FF"/>
                </a:solidFill>
                <a:latin typeface="Arial Rounded MT Bold" charset="0"/>
                <a:cs typeface="Arial Rounded MT Bold" charset="0"/>
              </a:rPr>
              <a:t> dan </a:t>
            </a:r>
            <a:r>
              <a:rPr lang="da-DK" dirty="0" err="1">
                <a:solidFill>
                  <a:srgbClr val="FF00FF"/>
                </a:solidFill>
                <a:latin typeface="Arial Rounded MT Bold" charset="0"/>
                <a:cs typeface="Arial Rounded MT Bold" charset="0"/>
              </a:rPr>
              <a:t>Tujuan</a:t>
            </a:r>
            <a:r>
              <a:rPr lang="da-DK" dirty="0">
                <a:solidFill>
                  <a:srgbClr val="FF00FF"/>
                </a:solidFill>
                <a:latin typeface="Arial Rounded MT Bold" charset="0"/>
                <a:cs typeface="Arial Rounded MT Bold" charset="0"/>
              </a:rPr>
              <a:t> </a:t>
            </a:r>
            <a:r>
              <a:rPr lang="id-ID" dirty="0">
                <a:solidFill>
                  <a:srgbClr val="FF00FF"/>
                </a:solidFill>
                <a:latin typeface="Arial Rounded MT Bold" charset="0"/>
                <a:cs typeface="Arial Rounded MT Bold" charset="0"/>
              </a:rPr>
              <a:t>RS</a:t>
            </a:r>
          </a:p>
          <a:p>
            <a:pPr>
              <a:lnSpc>
                <a:spcPct val="90000"/>
              </a:lnSpc>
              <a:spcBef>
                <a:spcPct val="25000"/>
              </a:spcBef>
              <a:buClr>
                <a:srgbClr val="FF0000"/>
              </a:buClr>
              <a:buSzPct val="65000"/>
              <a:buFont typeface="Wingdings" charset="2"/>
              <a:buChar char="v"/>
            </a:pPr>
            <a:r>
              <a:rPr lang="da-DK" dirty="0">
                <a:solidFill>
                  <a:srgbClr val="FF00FF"/>
                </a:solidFill>
                <a:latin typeface="Arial Rounded MT Bold" charset="0"/>
                <a:cs typeface="Arial Rounded MT Bold" charset="0"/>
              </a:rPr>
              <a:t>Struktur </a:t>
            </a:r>
            <a:r>
              <a:rPr lang="da-DK" dirty="0" err="1">
                <a:solidFill>
                  <a:srgbClr val="FF00FF"/>
                </a:solidFill>
                <a:latin typeface="Arial Rounded MT Bold" charset="0"/>
                <a:cs typeface="Arial Rounded MT Bold" charset="0"/>
              </a:rPr>
              <a:t>Organisasi</a:t>
            </a:r>
            <a:r>
              <a:rPr lang="id-ID" dirty="0">
                <a:solidFill>
                  <a:srgbClr val="FF00FF"/>
                </a:solidFill>
                <a:latin typeface="Arial Rounded MT Bold" charset="0"/>
                <a:cs typeface="Arial Rounded MT Bold" charset="0"/>
              </a:rPr>
              <a:t> RS</a:t>
            </a:r>
            <a:endParaRPr lang="en-US" dirty="0">
              <a:solidFill>
                <a:srgbClr val="FF00FF"/>
              </a:solidFill>
              <a:latin typeface="Arial Rounded MT Bold" charset="0"/>
              <a:cs typeface="Arial Rounded MT Bold" charset="0"/>
            </a:endParaRPr>
          </a:p>
          <a:p>
            <a:pPr>
              <a:lnSpc>
                <a:spcPct val="90000"/>
              </a:lnSpc>
              <a:spcBef>
                <a:spcPct val="25000"/>
              </a:spcBef>
              <a:buClr>
                <a:srgbClr val="FF0000"/>
              </a:buClr>
              <a:buSzPct val="65000"/>
              <a:buFont typeface="Wingdings" charset="2"/>
              <a:buChar char="v"/>
            </a:pPr>
            <a:r>
              <a:rPr lang="da-DK" dirty="0" smtClean="0">
                <a:latin typeface="Arial Rounded MT Bold" charset="0"/>
                <a:cs typeface="Arial Rounded MT Bold" charset="0"/>
              </a:rPr>
              <a:t>Struktur </a:t>
            </a:r>
            <a:r>
              <a:rPr lang="da-DK" dirty="0" err="1">
                <a:latin typeface="Arial Rounded MT Bold" charset="0"/>
                <a:cs typeface="Arial Rounded MT Bold" charset="0"/>
              </a:rPr>
              <a:t>Organisasi</a:t>
            </a:r>
            <a:r>
              <a:rPr lang="id-ID" dirty="0">
                <a:latin typeface="Arial Rounded MT Bold" charset="0"/>
                <a:cs typeface="Arial Rounded MT Bold" charset="0"/>
              </a:rPr>
              <a:t> Unit Kerja</a:t>
            </a:r>
          </a:p>
          <a:p>
            <a:pPr>
              <a:lnSpc>
                <a:spcPct val="90000"/>
              </a:lnSpc>
              <a:spcBef>
                <a:spcPct val="25000"/>
              </a:spcBef>
              <a:buClr>
                <a:srgbClr val="FF0000"/>
              </a:buClr>
              <a:buSzPct val="65000"/>
              <a:buFont typeface="Wingdings" charset="2"/>
              <a:buChar char="v"/>
            </a:pPr>
            <a:r>
              <a:rPr lang="da-DK" dirty="0" err="1">
                <a:latin typeface="Arial Rounded MT Bold" charset="0"/>
                <a:cs typeface="Arial Rounded MT Bold" charset="0"/>
              </a:rPr>
              <a:t>Uraian</a:t>
            </a:r>
            <a:r>
              <a:rPr lang="da-DK" dirty="0">
                <a:latin typeface="Arial Rounded MT Bold" charset="0"/>
                <a:cs typeface="Arial Rounded MT Bold" charset="0"/>
              </a:rPr>
              <a:t> </a:t>
            </a:r>
            <a:r>
              <a:rPr lang="da-DK" dirty="0" err="1" smtClean="0">
                <a:latin typeface="Arial Rounded MT Bold" charset="0"/>
                <a:cs typeface="Arial Rounded MT Bold" charset="0"/>
              </a:rPr>
              <a:t>Jabatan</a:t>
            </a:r>
            <a:r>
              <a:rPr lang="da-DK" dirty="0" smtClean="0">
                <a:latin typeface="Arial Rounded MT Bold" charset="0"/>
                <a:cs typeface="Arial Rounded MT Bold" charset="0"/>
              </a:rPr>
              <a:t> : </a:t>
            </a:r>
          </a:p>
          <a:p>
            <a:pPr marL="800100" lvl="1" indent="-342900">
              <a:lnSpc>
                <a:spcPct val="90000"/>
              </a:lnSpc>
              <a:spcBef>
                <a:spcPct val="25000"/>
              </a:spcBef>
              <a:buClr>
                <a:srgbClr val="FF0000"/>
              </a:buClr>
              <a:buSzPct val="65000"/>
              <a:buFont typeface="Wingdings" charset="2"/>
              <a:buChar char="Ø"/>
            </a:pPr>
            <a:r>
              <a:rPr lang="da-DK" dirty="0" err="1" smtClean="0">
                <a:latin typeface="Arial Rounded MT Bold" charset="0"/>
                <a:cs typeface="Arial Rounded MT Bold" charset="0"/>
              </a:rPr>
              <a:t>Persyaratan</a:t>
            </a:r>
            <a:r>
              <a:rPr lang="da-DK" dirty="0" smtClean="0">
                <a:latin typeface="Arial Rounded MT Bold" charset="0"/>
                <a:cs typeface="Arial Rounded MT Bold" charset="0"/>
              </a:rPr>
              <a:t> </a:t>
            </a:r>
            <a:r>
              <a:rPr lang="da-DK" dirty="0" err="1" smtClean="0">
                <a:latin typeface="Arial Rounded MT Bold" charset="0"/>
                <a:cs typeface="Arial Rounded MT Bold" charset="0"/>
              </a:rPr>
              <a:t>Jabatan</a:t>
            </a:r>
            <a:r>
              <a:rPr lang="da-DK" dirty="0" smtClean="0">
                <a:latin typeface="Arial Rounded MT Bold" charset="0"/>
                <a:cs typeface="Arial Rounded MT Bold" charset="0"/>
              </a:rPr>
              <a:t> </a:t>
            </a:r>
          </a:p>
          <a:p>
            <a:pPr marL="800100" lvl="1" indent="-342900">
              <a:lnSpc>
                <a:spcPct val="90000"/>
              </a:lnSpc>
              <a:spcBef>
                <a:spcPct val="25000"/>
              </a:spcBef>
              <a:buClr>
                <a:srgbClr val="FF0000"/>
              </a:buClr>
              <a:buSzPct val="65000"/>
              <a:buFont typeface="Wingdings" charset="2"/>
              <a:buChar char="Ø"/>
            </a:pPr>
            <a:r>
              <a:rPr lang="da-DK" dirty="0" err="1" smtClean="0">
                <a:latin typeface="Arial Rounded MT Bold" charset="0"/>
                <a:cs typeface="Arial Rounded MT Bold" charset="0"/>
              </a:rPr>
              <a:t>Uraian</a:t>
            </a:r>
            <a:r>
              <a:rPr lang="da-DK" dirty="0" smtClean="0">
                <a:latin typeface="Arial Rounded MT Bold" charset="0"/>
                <a:cs typeface="Arial Rounded MT Bold" charset="0"/>
              </a:rPr>
              <a:t> </a:t>
            </a:r>
            <a:r>
              <a:rPr lang="da-DK" dirty="0" err="1" smtClean="0">
                <a:latin typeface="Arial Rounded MT Bold" charset="0"/>
                <a:cs typeface="Arial Rounded MT Bold" charset="0"/>
              </a:rPr>
              <a:t>Tugas</a:t>
            </a:r>
            <a:endParaRPr lang="id-ID" dirty="0">
              <a:latin typeface="Arial Rounded MT Bold" charset="0"/>
              <a:cs typeface="Arial Rounded MT Bold" charset="0"/>
            </a:endParaRPr>
          </a:p>
          <a:p>
            <a:pPr>
              <a:lnSpc>
                <a:spcPct val="90000"/>
              </a:lnSpc>
              <a:spcBef>
                <a:spcPct val="25000"/>
              </a:spcBef>
              <a:buClr>
                <a:srgbClr val="FF0000"/>
              </a:buClr>
              <a:buSzPct val="65000"/>
              <a:buFont typeface="Wingdings" charset="2"/>
              <a:buChar char="v"/>
            </a:pPr>
            <a:r>
              <a:rPr lang="id-ID" dirty="0">
                <a:latin typeface="Arial Rounded MT Bold" charset="0"/>
                <a:cs typeface="Arial Rounded MT Bold" charset="0"/>
              </a:rPr>
              <a:t>Tata Hubungan Kerja</a:t>
            </a:r>
          </a:p>
          <a:p>
            <a:pPr>
              <a:lnSpc>
                <a:spcPct val="90000"/>
              </a:lnSpc>
              <a:spcBef>
                <a:spcPct val="25000"/>
              </a:spcBef>
              <a:buClr>
                <a:srgbClr val="FF0000"/>
              </a:buClr>
              <a:buSzPct val="65000"/>
              <a:buFont typeface="Wingdings" charset="2"/>
              <a:buChar char="v"/>
            </a:pPr>
            <a:r>
              <a:rPr lang="id-ID" dirty="0">
                <a:latin typeface="Arial Rounded MT Bold" charset="0"/>
                <a:cs typeface="Arial Rounded MT Bold" charset="0"/>
              </a:rPr>
              <a:t>Pola </a:t>
            </a:r>
            <a:r>
              <a:rPr lang="id-ID" dirty="0" smtClean="0">
                <a:latin typeface="Arial Rounded MT Bold" charset="0"/>
                <a:cs typeface="Arial Rounded MT Bold" charset="0"/>
              </a:rPr>
              <a:t>ketenagaan</a:t>
            </a:r>
            <a:endParaRPr lang="en-US" dirty="0">
              <a:latin typeface="Arial Rounded MT Bold" charset="0"/>
              <a:cs typeface="Arial Rounded MT Bold" charset="0"/>
            </a:endParaRPr>
          </a:p>
          <a:p>
            <a:pPr>
              <a:lnSpc>
                <a:spcPct val="90000"/>
              </a:lnSpc>
              <a:spcBef>
                <a:spcPct val="25000"/>
              </a:spcBef>
              <a:buClr>
                <a:srgbClr val="FF0000"/>
              </a:buClr>
              <a:buSzPct val="65000"/>
              <a:buFont typeface="Wingdings" charset="2"/>
              <a:buChar char="v"/>
            </a:pPr>
            <a:r>
              <a:rPr lang="id-ID" dirty="0">
                <a:latin typeface="Arial Rounded MT Bold" charset="0"/>
                <a:cs typeface="Arial Rounded MT Bold" charset="0"/>
              </a:rPr>
              <a:t>Program orientasi</a:t>
            </a:r>
          </a:p>
          <a:p>
            <a:pPr>
              <a:lnSpc>
                <a:spcPct val="90000"/>
              </a:lnSpc>
              <a:spcBef>
                <a:spcPct val="25000"/>
              </a:spcBef>
              <a:buClr>
                <a:srgbClr val="FF0000"/>
              </a:buClr>
              <a:buSzPct val="65000"/>
              <a:buFont typeface="Wingdings" charset="2"/>
              <a:buChar char="v"/>
            </a:pPr>
            <a:r>
              <a:rPr lang="id-ID" dirty="0">
                <a:latin typeface="Arial Rounded MT Bold" charset="0"/>
                <a:cs typeface="Arial Rounded MT Bold" charset="0"/>
              </a:rPr>
              <a:t>Pertemuan/rapat</a:t>
            </a:r>
          </a:p>
          <a:p>
            <a:pPr>
              <a:lnSpc>
                <a:spcPct val="90000"/>
              </a:lnSpc>
              <a:spcBef>
                <a:spcPct val="25000"/>
              </a:spcBef>
              <a:buClr>
                <a:srgbClr val="FF0000"/>
              </a:buClr>
              <a:buSzPct val="65000"/>
              <a:buFont typeface="Wingdings" charset="2"/>
              <a:buChar char="v"/>
            </a:pPr>
            <a:r>
              <a:rPr lang="id-ID" dirty="0">
                <a:latin typeface="Arial Rounded MT Bold" charset="0"/>
                <a:cs typeface="Arial Rounded MT Bold" charset="0"/>
              </a:rPr>
              <a:t>Pelaporan</a:t>
            </a:r>
            <a:endParaRPr lang="en-US" dirty="0">
              <a:latin typeface="Arial Rounded MT Bold" charset="0"/>
              <a:cs typeface="Arial Rounded MT Bold" charset="0"/>
            </a:endParaRPr>
          </a:p>
        </p:txBody>
      </p:sp>
      <p:sp>
        <p:nvSpPr>
          <p:cNvPr id="36867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</a:defRPr>
            </a:lvl9pPr>
          </a:lstStyle>
          <a:p>
            <a:r>
              <a:rPr lang="en-US" sz="1400">
                <a:latin typeface="Times New Roman" charset="0"/>
              </a:rPr>
              <a:t>Djoti Atmodjo</a:t>
            </a:r>
          </a:p>
        </p:txBody>
      </p:sp>
      <p:sp>
        <p:nvSpPr>
          <p:cNvPr id="5" name="Rectangle 4"/>
          <p:cNvSpPr/>
          <p:nvPr/>
        </p:nvSpPr>
        <p:spPr>
          <a:xfrm>
            <a:off x="5364088" y="2473732"/>
            <a:ext cx="101309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TKP 4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41077" y="3351200"/>
            <a:ext cx="2326278" cy="28069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KPS 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</a:p>
          <a:p>
            <a:pPr>
              <a:lnSpc>
                <a:spcPct val="90000"/>
              </a:lnSpc>
            </a:pP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KPS 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1.1</a:t>
            </a:r>
          </a:p>
          <a:p>
            <a:pPr>
              <a:lnSpc>
                <a:spcPct val="90000"/>
              </a:lnSpc>
            </a:pP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TKP 5.1.1 EP 2</a:t>
            </a:r>
          </a:p>
          <a:p>
            <a:pPr>
              <a:lnSpc>
                <a:spcPct val="90000"/>
              </a:lnSpc>
            </a:pP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KPS 6</a:t>
            </a:r>
          </a:p>
          <a:p>
            <a:pPr>
              <a:lnSpc>
                <a:spcPct val="90000"/>
              </a:lnSpc>
            </a:pP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KPS 7</a:t>
            </a:r>
          </a:p>
          <a:p>
            <a:pPr>
              <a:lnSpc>
                <a:spcPct val="90000"/>
              </a:lnSpc>
            </a:pP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TKP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5.1.1 EP 1</a:t>
            </a:r>
          </a:p>
          <a:p>
            <a:pPr>
              <a:lnSpc>
                <a:spcPct val="90000"/>
              </a:lnSpc>
            </a:pP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TKP 5.5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732240" y="3140968"/>
            <a:ext cx="113043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TKP 5</a:t>
            </a:r>
          </a:p>
          <a:p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TKP 5.3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76256" y="4849996"/>
            <a:ext cx="129394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TKP 5.4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762042" y="3140968"/>
            <a:ext cx="141096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TKP 3.4</a:t>
            </a:r>
          </a:p>
          <a:p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PMKP 1.5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568788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 bldLvl="5"/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116013" y="2276872"/>
            <a:ext cx="4968875" cy="280769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>
              <a:latin typeface="Arial Narrow" charset="0"/>
            </a:endParaRPr>
          </a:p>
        </p:txBody>
      </p:sp>
      <p:sp>
        <p:nvSpPr>
          <p:cNvPr id="38914" name="WordArt 3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1042988" y="1500188"/>
            <a:ext cx="3514725" cy="412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99FF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Arial Narrow"/>
                <a:ea typeface="Arial Narrow"/>
                <a:cs typeface="Arial Narrow"/>
              </a:rPr>
              <a:t>Pedoman </a:t>
            </a:r>
            <a:r>
              <a:rPr lang="en-US" sz="3600" kern="10" dirty="0" err="1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99FF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Arial Narrow"/>
                <a:ea typeface="Arial Narrow"/>
                <a:cs typeface="Arial Narrow"/>
              </a:rPr>
              <a:t>Pelayanan</a:t>
            </a:r>
            <a:endParaRPr lang="en-US" sz="3600" kern="10" dirty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rgbClr val="3399FF"/>
              </a:solidFill>
              <a:effectLst>
                <a:outerShdw blurRad="63500" dist="38099" dir="2700000" algn="ctr" rotWithShape="0">
                  <a:srgbClr val="990000">
                    <a:alpha val="74997"/>
                  </a:srgbClr>
                </a:outerShdw>
              </a:effectLst>
              <a:latin typeface="Arial Narrow"/>
              <a:ea typeface="Arial Narrow"/>
              <a:cs typeface="Arial Narrow"/>
            </a:endParaRPr>
          </a:p>
        </p:txBody>
      </p:sp>
      <p:sp>
        <p:nvSpPr>
          <p:cNvPr id="38915" name="Text Box 4"/>
          <p:cNvSpPr txBox="1">
            <a:spLocks noChangeArrowheads="1"/>
          </p:cNvSpPr>
          <p:nvPr/>
        </p:nvSpPr>
        <p:spPr bwMode="auto">
          <a:xfrm>
            <a:off x="1404938" y="2420888"/>
            <a:ext cx="4157662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41325" indent="-441325" eaLnBrk="0" hangingPunct="0"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  <a:buFontTx/>
              <a:buBlip>
                <a:blip r:embed="rId2"/>
              </a:buBlip>
            </a:pPr>
            <a:r>
              <a:rPr lang="id-ID" sz="2400" b="1" dirty="0">
                <a:latin typeface="Arial Narrow" charset="0"/>
              </a:rPr>
              <a:t>Pengertian dan batasan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 sz="2400" b="1" dirty="0" err="1" smtClean="0">
                <a:latin typeface="Arial Narrow" charset="0"/>
              </a:rPr>
              <a:t>Standar</a:t>
            </a:r>
            <a:r>
              <a:rPr lang="en-US" sz="2400" b="1" dirty="0" smtClean="0">
                <a:latin typeface="Arial Narrow" charset="0"/>
              </a:rPr>
              <a:t> </a:t>
            </a:r>
            <a:r>
              <a:rPr lang="en-US" sz="2400" b="1" dirty="0" err="1">
                <a:latin typeface="Arial Narrow" charset="0"/>
              </a:rPr>
              <a:t>Ketenagaan</a:t>
            </a:r>
            <a:endParaRPr lang="en-US" sz="2400" b="1" dirty="0">
              <a:latin typeface="Arial Narrow" charset="0"/>
            </a:endParaRP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 sz="2400" b="1" dirty="0" err="1">
                <a:latin typeface="Arial Narrow" charset="0"/>
              </a:rPr>
              <a:t>Standar</a:t>
            </a:r>
            <a:r>
              <a:rPr lang="en-US" sz="2400" b="1" dirty="0">
                <a:latin typeface="Arial Narrow" charset="0"/>
              </a:rPr>
              <a:t> </a:t>
            </a:r>
            <a:r>
              <a:rPr lang="id-ID" sz="2400" b="1" dirty="0" smtClean="0">
                <a:latin typeface="Arial Narrow" charset="0"/>
              </a:rPr>
              <a:t>Fasilitas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Blip>
                <a:blip r:embed="rId2"/>
              </a:buBlip>
            </a:pPr>
            <a:r>
              <a:rPr lang="id-ID" sz="2400" b="1" dirty="0" smtClean="0">
                <a:latin typeface="Arial Narrow" charset="0"/>
              </a:rPr>
              <a:t>Kemampuan pelayanan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Blip>
                <a:blip r:embed="rId2"/>
              </a:buBlip>
            </a:pPr>
            <a:r>
              <a:rPr lang="id-ID" sz="2400" b="1" dirty="0" smtClean="0">
                <a:latin typeface="Arial Narrow" charset="0"/>
              </a:rPr>
              <a:t>Kebijakan</a:t>
            </a:r>
            <a:endParaRPr lang="id-ID" sz="2400" b="1" dirty="0">
              <a:latin typeface="Arial Narrow" charset="0"/>
            </a:endParaRP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Blip>
                <a:blip r:embed="rId2"/>
              </a:buBlip>
            </a:pPr>
            <a:r>
              <a:rPr lang="id-ID" sz="2400" b="1" dirty="0">
                <a:latin typeface="Arial Narrow" charset="0"/>
              </a:rPr>
              <a:t>Tata laksana</a:t>
            </a:r>
            <a:endParaRPr lang="en-US" sz="2400" b="1" dirty="0">
              <a:latin typeface="Arial Narrow" charset="0"/>
            </a:endParaRPr>
          </a:p>
        </p:txBody>
      </p:sp>
      <p:sp>
        <p:nvSpPr>
          <p:cNvPr id="38917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</a:defRPr>
            </a:lvl9pPr>
          </a:lstStyle>
          <a:p>
            <a:r>
              <a:rPr lang="en-US" sz="1400">
                <a:latin typeface="Times New Roman" charset="0"/>
              </a:rPr>
              <a:t>Djoti Atmodjo</a:t>
            </a:r>
          </a:p>
        </p:txBody>
      </p:sp>
      <p:sp>
        <p:nvSpPr>
          <p:cNvPr id="7" name="Rectangle 6"/>
          <p:cNvSpPr/>
          <p:nvPr/>
        </p:nvSpPr>
        <p:spPr>
          <a:xfrm>
            <a:off x="4874661" y="3573016"/>
            <a:ext cx="200159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TKP 5.1 EP 2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60032" y="4489956"/>
            <a:ext cx="200159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TKP 5.1 EP 3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860032" y="3049796"/>
            <a:ext cx="129394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800" b="1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TKP 5.2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34207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</a:defRPr>
            </a:lvl9pPr>
          </a:lstStyle>
          <a:p>
            <a:r>
              <a:rPr lang="en-US" sz="1400">
                <a:latin typeface="Times New Roman" charset="0"/>
              </a:rPr>
              <a:t>Djoti - Atmodjo</a:t>
            </a:r>
          </a:p>
        </p:txBody>
      </p:sp>
      <p:sp>
        <p:nvSpPr>
          <p:cNvPr id="39938" name="TextBox 2"/>
          <p:cNvSpPr txBox="1">
            <a:spLocks noChangeArrowheads="1"/>
          </p:cNvSpPr>
          <p:nvPr/>
        </p:nvSpPr>
        <p:spPr bwMode="auto">
          <a:xfrm>
            <a:off x="928688" y="1844824"/>
            <a:ext cx="314325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</a:defRPr>
            </a:lvl9pPr>
          </a:lstStyle>
          <a:p>
            <a:r>
              <a:rPr lang="en-US">
                <a:latin typeface="Arial Narrow" charset="0"/>
              </a:rPr>
              <a:t>STANDAR FASILITAS</a:t>
            </a:r>
          </a:p>
        </p:txBody>
      </p:sp>
      <p:sp>
        <p:nvSpPr>
          <p:cNvPr id="39939" name="TextBox 3"/>
          <p:cNvSpPr txBox="1">
            <a:spLocks noChangeArrowheads="1"/>
          </p:cNvSpPr>
          <p:nvPr/>
        </p:nvSpPr>
        <p:spPr bwMode="auto">
          <a:xfrm>
            <a:off x="928688" y="2276624"/>
            <a:ext cx="7929562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73050" indent="-273050" eaLnBrk="0" hangingPunct="0"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</a:defRPr>
            </a:lvl9pPr>
          </a:lstStyle>
          <a:p>
            <a:pPr>
              <a:buFontTx/>
              <a:buBlip>
                <a:blip r:embed="rId2"/>
              </a:buBlip>
            </a:pPr>
            <a:r>
              <a:rPr lang="en-US">
                <a:latin typeface="Franklin Gothic Demi" charset="0"/>
              </a:rPr>
              <a:t>Denah ruang</a:t>
            </a:r>
          </a:p>
          <a:p>
            <a:pPr>
              <a:buFontTx/>
              <a:buBlip>
                <a:blip r:embed="rId2"/>
              </a:buBlip>
            </a:pPr>
            <a:r>
              <a:rPr lang="en-US">
                <a:latin typeface="Franklin Gothic Demi" charset="0"/>
              </a:rPr>
              <a:t>Ruang yang tersedia</a:t>
            </a:r>
          </a:p>
          <a:p>
            <a:pPr>
              <a:buFontTx/>
              <a:buBlip>
                <a:blip r:embed="rId2"/>
              </a:buBlip>
            </a:pPr>
            <a:r>
              <a:rPr lang="en-US">
                <a:latin typeface="Franklin Gothic Demi" charset="0"/>
              </a:rPr>
              <a:t>Fasilitas di dalam masing-masing ruang</a:t>
            </a:r>
          </a:p>
          <a:p>
            <a:pPr>
              <a:buFontTx/>
              <a:buBlip>
                <a:blip r:embed="rId2"/>
              </a:buBlip>
            </a:pPr>
            <a:r>
              <a:rPr lang="en-US">
                <a:latin typeface="Franklin Gothic Demi" charset="0"/>
              </a:rPr>
              <a:t>Alat kesehatan di dalam masing-masing ruang</a:t>
            </a:r>
          </a:p>
          <a:p>
            <a:pPr>
              <a:buFontTx/>
              <a:buBlip>
                <a:blip r:embed="rId2"/>
              </a:buBlip>
            </a:pPr>
            <a:r>
              <a:rPr lang="en-US">
                <a:latin typeface="Franklin Gothic Demi" charset="0"/>
              </a:rPr>
              <a:t>Obat dan bahan habis pakai di dalam masing-masing ruang</a:t>
            </a:r>
          </a:p>
        </p:txBody>
      </p:sp>
      <p:sp>
        <p:nvSpPr>
          <p:cNvPr id="39940" name="TextBox 4"/>
          <p:cNvSpPr txBox="1">
            <a:spLocks noChangeArrowheads="1"/>
          </p:cNvSpPr>
          <p:nvPr/>
        </p:nvSpPr>
        <p:spPr bwMode="auto">
          <a:xfrm>
            <a:off x="928688" y="585788"/>
            <a:ext cx="314325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</a:defRPr>
            </a:lvl9pPr>
          </a:lstStyle>
          <a:p>
            <a:r>
              <a:rPr lang="en-US">
                <a:latin typeface="Arial Narrow" charset="0"/>
              </a:rPr>
              <a:t>STANDAR </a:t>
            </a:r>
            <a:r>
              <a:rPr lang="id-ID">
                <a:latin typeface="Arial Narrow" charset="0"/>
              </a:rPr>
              <a:t>KETENAGAAN</a:t>
            </a:r>
            <a:endParaRPr lang="en-US">
              <a:latin typeface="Arial Narrow" charset="0"/>
            </a:endParaRPr>
          </a:p>
        </p:txBody>
      </p:sp>
      <p:sp>
        <p:nvSpPr>
          <p:cNvPr id="39941" name="TextBox 6"/>
          <p:cNvSpPr txBox="1">
            <a:spLocks noChangeArrowheads="1"/>
          </p:cNvSpPr>
          <p:nvPr/>
        </p:nvSpPr>
        <p:spPr bwMode="auto">
          <a:xfrm>
            <a:off x="928688" y="1017588"/>
            <a:ext cx="691832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73050" indent="-273050" eaLnBrk="0" hangingPunct="0"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</a:defRPr>
            </a:lvl9pPr>
          </a:lstStyle>
          <a:p>
            <a:pPr>
              <a:buFontTx/>
              <a:buBlip>
                <a:blip r:embed="rId2"/>
              </a:buBlip>
            </a:pPr>
            <a:r>
              <a:rPr lang="en-US">
                <a:latin typeface="Franklin Gothic Demi" charset="0"/>
              </a:rPr>
              <a:t>Jumlah tenaga menurut kualifikasi</a:t>
            </a:r>
          </a:p>
          <a:p>
            <a:pPr>
              <a:buFontTx/>
              <a:buBlip>
                <a:blip r:embed="rId2"/>
              </a:buBlip>
            </a:pPr>
            <a:r>
              <a:rPr lang="en-US">
                <a:latin typeface="Franklin Gothic Demi" charset="0"/>
              </a:rPr>
              <a:t>Distribusi tenaga</a:t>
            </a:r>
          </a:p>
        </p:txBody>
      </p:sp>
      <p:sp>
        <p:nvSpPr>
          <p:cNvPr id="39942" name="TextBox 7"/>
          <p:cNvSpPr txBox="1">
            <a:spLocks noChangeArrowheads="1"/>
          </p:cNvSpPr>
          <p:nvPr/>
        </p:nvSpPr>
        <p:spPr bwMode="auto">
          <a:xfrm>
            <a:off x="928688" y="4570413"/>
            <a:ext cx="314325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</a:defRPr>
            </a:lvl9pPr>
          </a:lstStyle>
          <a:p>
            <a:r>
              <a:rPr lang="en-US">
                <a:latin typeface="Arial Narrow" charset="0"/>
              </a:rPr>
              <a:t>TATA LAKSANA</a:t>
            </a:r>
          </a:p>
        </p:txBody>
      </p:sp>
      <p:sp>
        <p:nvSpPr>
          <p:cNvPr id="39943" name="TextBox 8"/>
          <p:cNvSpPr txBox="1">
            <a:spLocks noChangeArrowheads="1"/>
          </p:cNvSpPr>
          <p:nvPr/>
        </p:nvSpPr>
        <p:spPr bwMode="auto">
          <a:xfrm>
            <a:off x="928688" y="4945063"/>
            <a:ext cx="69183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73050" indent="-273050" eaLnBrk="0" hangingPunct="0"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</a:defRPr>
            </a:lvl9pPr>
          </a:lstStyle>
          <a:p>
            <a:pPr>
              <a:buFontTx/>
              <a:buBlip>
                <a:blip r:embed="rId2"/>
              </a:buBlip>
            </a:pPr>
            <a:r>
              <a:rPr lang="en-US">
                <a:latin typeface="Franklin Gothic Demi" charset="0"/>
              </a:rPr>
              <a:t>Berorientasi pada pasien</a:t>
            </a:r>
          </a:p>
          <a:p>
            <a:pPr>
              <a:buFontTx/>
              <a:buBlip>
                <a:blip r:embed="rId2"/>
              </a:buBlip>
            </a:pPr>
            <a:r>
              <a:rPr lang="en-US">
                <a:latin typeface="Franklin Gothic Demi" charset="0"/>
              </a:rPr>
              <a:t>Merupakan tata laksana untuk seluruh kegiatan dalam unit kerja</a:t>
            </a:r>
          </a:p>
        </p:txBody>
      </p:sp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924694" y="4077072"/>
            <a:ext cx="314325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Impact" charset="0"/>
                <a:ea typeface="ＭＳ Ｐゴシック" charset="0"/>
              </a:defRPr>
            </a:lvl9pPr>
          </a:lstStyle>
          <a:p>
            <a:r>
              <a:rPr lang="en-US">
                <a:latin typeface="Arial Narrow" charset="0"/>
              </a:rPr>
              <a:t>KEBIJAKAN</a:t>
            </a:r>
          </a:p>
        </p:txBody>
      </p:sp>
    </p:spTree>
    <p:extLst>
      <p:ext uri="{BB962C8B-B14F-4D97-AF65-F5344CB8AC3E}">
        <p14:creationId xmlns:p14="http://schemas.microsoft.com/office/powerpoint/2010/main" val="2031920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2"/>
          <p:cNvSpPr txBox="1">
            <a:spLocks noChangeArrowheads="1"/>
          </p:cNvSpPr>
          <p:nvPr/>
        </p:nvSpPr>
        <p:spPr bwMode="auto">
          <a:xfrm>
            <a:off x="2399756" y="3033253"/>
            <a:ext cx="513644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PROSES ASUHAN PASIEN IGD</a:t>
            </a:r>
            <a:endParaRPr lang="en-US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5081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ounded Rectangle 29"/>
          <p:cNvSpPr/>
          <p:nvPr/>
        </p:nvSpPr>
        <p:spPr>
          <a:xfrm>
            <a:off x="349821" y="836712"/>
            <a:ext cx="8470651" cy="5583238"/>
          </a:xfrm>
          <a:prstGeom prst="roundRect">
            <a:avLst/>
          </a:prstGeom>
          <a:solidFill>
            <a:srgbClr val="FFFF00"/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endParaRPr lang="en-US" dirty="0">
              <a:latin typeface="Arial Rounded MT Bold"/>
              <a:cs typeface="Arial Rounded MT Bold"/>
            </a:endParaRPr>
          </a:p>
        </p:txBody>
      </p:sp>
      <p:sp>
        <p:nvSpPr>
          <p:cNvPr id="66565" name="TextBox 4"/>
          <p:cNvSpPr txBox="1">
            <a:spLocks noChangeArrowheads="1"/>
          </p:cNvSpPr>
          <p:nvPr/>
        </p:nvSpPr>
        <p:spPr bwMode="auto">
          <a:xfrm>
            <a:off x="4529882" y="4581128"/>
            <a:ext cx="133826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200" dirty="0" err="1"/>
              <a:t>Skrining</a:t>
            </a:r>
            <a:endParaRPr lang="en-US" sz="2200" dirty="0"/>
          </a:p>
        </p:txBody>
      </p:sp>
      <p:sp>
        <p:nvSpPr>
          <p:cNvPr id="66566" name="TextBox 5"/>
          <p:cNvSpPr txBox="1">
            <a:spLocks noChangeArrowheads="1"/>
          </p:cNvSpPr>
          <p:nvPr/>
        </p:nvSpPr>
        <p:spPr bwMode="auto">
          <a:xfrm>
            <a:off x="1811824" y="2015951"/>
            <a:ext cx="133985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70000"/>
              </a:lnSpc>
            </a:pPr>
            <a:r>
              <a:rPr lang="en-US" sz="2200" dirty="0" err="1" smtClean="0"/>
              <a:t>Asesmen</a:t>
            </a:r>
            <a:r>
              <a:rPr lang="en-US" sz="2200" dirty="0" smtClean="0"/>
              <a:t> </a:t>
            </a:r>
            <a:endParaRPr lang="en-US" sz="2200" dirty="0"/>
          </a:p>
        </p:txBody>
      </p:sp>
      <p:sp>
        <p:nvSpPr>
          <p:cNvPr id="66567" name="TextBox 6"/>
          <p:cNvSpPr txBox="1">
            <a:spLocks noChangeArrowheads="1"/>
          </p:cNvSpPr>
          <p:nvPr/>
        </p:nvSpPr>
        <p:spPr bwMode="auto">
          <a:xfrm>
            <a:off x="3275856" y="1837651"/>
            <a:ext cx="1339850" cy="58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70000"/>
              </a:lnSpc>
            </a:pPr>
            <a:r>
              <a:rPr lang="en-US" sz="2200" dirty="0" err="1">
                <a:solidFill>
                  <a:srgbClr val="000000"/>
                </a:solidFill>
              </a:rPr>
              <a:t>Rencana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asuhan</a:t>
            </a:r>
            <a:endParaRPr lang="en-US" sz="2200" dirty="0">
              <a:solidFill>
                <a:srgbClr val="00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7748511" y="3717032"/>
            <a:ext cx="0" cy="446087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4212749" y="3690408"/>
            <a:ext cx="0" cy="447675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459896" y="2457534"/>
            <a:ext cx="0" cy="446087"/>
          </a:xfrm>
          <a:prstGeom prst="straightConnector1">
            <a:avLst/>
          </a:prstGeom>
          <a:ln w="38100" cmpd="sng">
            <a:solidFill>
              <a:srgbClr val="4F81B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577" name="TextBox 22"/>
          <p:cNvSpPr txBox="1">
            <a:spLocks noChangeArrowheads="1"/>
          </p:cNvSpPr>
          <p:nvPr/>
        </p:nvSpPr>
        <p:spPr bwMode="auto">
          <a:xfrm>
            <a:off x="4355976" y="5847357"/>
            <a:ext cx="7920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dirty="0" smtClean="0">
                <a:solidFill>
                  <a:srgbClr val="FF0000"/>
                </a:solidFill>
              </a:rPr>
              <a:t>HPK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6581" name="TextBox 27"/>
          <p:cNvSpPr txBox="1">
            <a:spLocks noChangeArrowheads="1"/>
          </p:cNvSpPr>
          <p:nvPr/>
        </p:nvSpPr>
        <p:spPr bwMode="auto">
          <a:xfrm>
            <a:off x="5724128" y="5847357"/>
            <a:ext cx="1038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b="1" dirty="0">
                <a:solidFill>
                  <a:srgbClr val="FF0000"/>
                </a:solidFill>
              </a:rPr>
              <a:t>MKI</a:t>
            </a:r>
          </a:p>
        </p:txBody>
      </p:sp>
      <p:sp>
        <p:nvSpPr>
          <p:cNvPr id="66582" name="TextBox 28"/>
          <p:cNvSpPr txBox="1">
            <a:spLocks noChangeArrowheads="1"/>
          </p:cNvSpPr>
          <p:nvPr/>
        </p:nvSpPr>
        <p:spPr bwMode="auto">
          <a:xfrm>
            <a:off x="7020272" y="5847357"/>
            <a:ext cx="10398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b="1" dirty="0">
                <a:solidFill>
                  <a:srgbClr val="FF0000"/>
                </a:solidFill>
              </a:rPr>
              <a:t>PPI</a:t>
            </a:r>
          </a:p>
        </p:txBody>
      </p:sp>
      <p:sp>
        <p:nvSpPr>
          <p:cNvPr id="66585" name="TextBox 32"/>
          <p:cNvSpPr txBox="1">
            <a:spLocks noChangeArrowheads="1"/>
          </p:cNvSpPr>
          <p:nvPr/>
        </p:nvSpPr>
        <p:spPr bwMode="auto">
          <a:xfrm>
            <a:off x="1942556" y="116632"/>
            <a:ext cx="513644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PROSES ASUHAN PASIEN IGD</a:t>
            </a:r>
            <a:endParaRPr lang="en-US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6589" name="TextBox 36"/>
          <p:cNvSpPr txBox="1">
            <a:spLocks noChangeArrowheads="1"/>
          </p:cNvSpPr>
          <p:nvPr/>
        </p:nvSpPr>
        <p:spPr bwMode="auto">
          <a:xfrm>
            <a:off x="2699792" y="5847357"/>
            <a:ext cx="10398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b="1" dirty="0">
                <a:solidFill>
                  <a:srgbClr val="FF0000"/>
                </a:solidFill>
              </a:rPr>
              <a:t>SKP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798924" y="1981200"/>
            <a:ext cx="14414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200" dirty="0" err="1"/>
              <a:t>Registrasi</a:t>
            </a:r>
            <a:endParaRPr lang="en-US" sz="2200" dirty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5384122" y="2460519"/>
            <a:ext cx="0" cy="446088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23"/>
          <p:cNvSpPr txBox="1">
            <a:spLocks noChangeArrowheads="1"/>
          </p:cNvSpPr>
          <p:nvPr/>
        </p:nvSpPr>
        <p:spPr bwMode="auto">
          <a:xfrm>
            <a:off x="6769788" y="1657290"/>
            <a:ext cx="12241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dirty="0" smtClean="0">
                <a:solidFill>
                  <a:srgbClr val="0000FF"/>
                </a:solidFill>
              </a:rPr>
              <a:t>Transfer</a:t>
            </a:r>
            <a:endParaRPr lang="en-US" sz="2000" dirty="0">
              <a:solidFill>
                <a:srgbClr val="0000FF"/>
              </a:solidFill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 flipH="1">
            <a:off x="7397886" y="2132856"/>
            <a:ext cx="3994" cy="724396"/>
          </a:xfrm>
          <a:prstGeom prst="straightConnector1">
            <a:avLst/>
          </a:prstGeom>
          <a:ln>
            <a:solidFill>
              <a:schemeClr val="tx1"/>
            </a:solidFill>
            <a:prstDash val="dash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23"/>
          <p:cNvSpPr txBox="1">
            <a:spLocks noChangeArrowheads="1"/>
          </p:cNvSpPr>
          <p:nvPr/>
        </p:nvSpPr>
        <p:spPr bwMode="auto">
          <a:xfrm>
            <a:off x="7538864" y="1657290"/>
            <a:ext cx="12241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dirty="0" err="1" smtClean="0">
                <a:solidFill>
                  <a:srgbClr val="0000FF"/>
                </a:solidFill>
              </a:rPr>
              <a:t>Rujuk</a:t>
            </a:r>
            <a:endParaRPr lang="en-US" sz="2000" dirty="0">
              <a:solidFill>
                <a:srgbClr val="0000FF"/>
              </a:solidFill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 flipH="1">
            <a:off x="8149406" y="2132856"/>
            <a:ext cx="3994" cy="724396"/>
          </a:xfrm>
          <a:prstGeom prst="straightConnector1">
            <a:avLst/>
          </a:prstGeom>
          <a:ln>
            <a:solidFill>
              <a:schemeClr val="tx1"/>
            </a:solidFill>
            <a:prstDash val="dash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027848" y="168628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+mn-lt"/>
              </a:rPr>
              <a:t>Lab, Rad</a:t>
            </a:r>
            <a:endParaRPr lang="en-US" sz="1800" dirty="0">
              <a:latin typeface="+mn-lt"/>
            </a:endParaRPr>
          </a:p>
        </p:txBody>
      </p:sp>
      <p:sp>
        <p:nvSpPr>
          <p:cNvPr id="49" name="TextBox 6"/>
          <p:cNvSpPr txBox="1">
            <a:spLocks noChangeArrowheads="1"/>
          </p:cNvSpPr>
          <p:nvPr/>
        </p:nvSpPr>
        <p:spPr bwMode="auto">
          <a:xfrm>
            <a:off x="1691680" y="4815165"/>
            <a:ext cx="1368152" cy="544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sz="1800" dirty="0" err="1" smtClean="0">
                <a:solidFill>
                  <a:srgbClr val="3366FF"/>
                </a:solidFill>
              </a:rPr>
              <a:t>Risiko</a:t>
            </a:r>
            <a:endParaRPr lang="en-US" sz="1800" dirty="0" smtClean="0">
              <a:solidFill>
                <a:srgbClr val="3366FF"/>
              </a:solidFill>
            </a:endParaRPr>
          </a:p>
          <a:p>
            <a:pPr algn="ctr" eaLnBrk="1" hangingPunct="1">
              <a:lnSpc>
                <a:spcPct val="80000"/>
              </a:lnSpc>
            </a:pPr>
            <a:r>
              <a:rPr lang="en-US" sz="1800" dirty="0" err="1" smtClean="0">
                <a:solidFill>
                  <a:srgbClr val="3366FF"/>
                </a:solidFill>
              </a:rPr>
              <a:t>malnutrisi</a:t>
            </a:r>
            <a:endParaRPr lang="en-US" sz="1800" dirty="0">
              <a:solidFill>
                <a:srgbClr val="3366FF"/>
              </a:solidFill>
            </a:endParaRPr>
          </a:p>
        </p:txBody>
      </p:sp>
      <p:sp>
        <p:nvSpPr>
          <p:cNvPr id="53" name="TextBox 6"/>
          <p:cNvSpPr txBox="1">
            <a:spLocks noChangeArrowheads="1"/>
          </p:cNvSpPr>
          <p:nvPr/>
        </p:nvSpPr>
        <p:spPr bwMode="auto">
          <a:xfrm>
            <a:off x="1259632" y="4267750"/>
            <a:ext cx="1296144" cy="544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sz="1800" dirty="0" err="1" smtClean="0">
                <a:solidFill>
                  <a:srgbClr val="3366FF"/>
                </a:solidFill>
              </a:rPr>
              <a:t>Asesmen</a:t>
            </a:r>
            <a:r>
              <a:rPr lang="en-US" sz="1800" dirty="0" smtClean="0">
                <a:solidFill>
                  <a:srgbClr val="3366FF"/>
                </a:solidFill>
              </a:rPr>
              <a:t> </a:t>
            </a:r>
            <a:r>
              <a:rPr lang="en-US" sz="1800" dirty="0" err="1" smtClean="0">
                <a:solidFill>
                  <a:srgbClr val="3366FF"/>
                </a:solidFill>
              </a:rPr>
              <a:t>nyeri</a:t>
            </a:r>
            <a:endParaRPr lang="en-US" sz="1800" dirty="0">
              <a:solidFill>
                <a:srgbClr val="3366FF"/>
              </a:solidFill>
            </a:endParaRPr>
          </a:p>
        </p:txBody>
      </p:sp>
      <p:sp>
        <p:nvSpPr>
          <p:cNvPr id="54" name="TextBox 6"/>
          <p:cNvSpPr txBox="1">
            <a:spLocks noChangeArrowheads="1"/>
          </p:cNvSpPr>
          <p:nvPr/>
        </p:nvSpPr>
        <p:spPr bwMode="auto">
          <a:xfrm>
            <a:off x="2339752" y="4279944"/>
            <a:ext cx="1152128" cy="544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sz="1800" dirty="0" err="1" smtClean="0">
                <a:solidFill>
                  <a:srgbClr val="3366FF"/>
                </a:solidFill>
              </a:rPr>
              <a:t>Risiko</a:t>
            </a:r>
            <a:endParaRPr lang="en-US" sz="1800" dirty="0" smtClean="0">
              <a:solidFill>
                <a:srgbClr val="3366FF"/>
              </a:solidFill>
            </a:endParaRPr>
          </a:p>
          <a:p>
            <a:pPr algn="ctr" eaLnBrk="1" hangingPunct="1">
              <a:lnSpc>
                <a:spcPct val="80000"/>
              </a:lnSpc>
            </a:pPr>
            <a:r>
              <a:rPr lang="en-US" sz="1800" dirty="0" err="1" smtClean="0">
                <a:solidFill>
                  <a:srgbClr val="3366FF"/>
                </a:solidFill>
              </a:rPr>
              <a:t>jatuh</a:t>
            </a:r>
            <a:endParaRPr lang="en-US" sz="1800" dirty="0">
              <a:solidFill>
                <a:srgbClr val="3366FF"/>
              </a:solidFill>
            </a:endParaRPr>
          </a:p>
        </p:txBody>
      </p:sp>
      <p:sp>
        <p:nvSpPr>
          <p:cNvPr id="57" name="TextBox 23"/>
          <p:cNvSpPr txBox="1">
            <a:spLocks noChangeArrowheads="1"/>
          </p:cNvSpPr>
          <p:nvPr/>
        </p:nvSpPr>
        <p:spPr bwMode="auto">
          <a:xfrm>
            <a:off x="3995936" y="769675"/>
            <a:ext cx="158417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dirty="0" err="1" smtClean="0">
                <a:solidFill>
                  <a:srgbClr val="0000FF"/>
                </a:solidFill>
              </a:rPr>
              <a:t>Analisis</a:t>
            </a:r>
            <a:r>
              <a:rPr lang="en-US" sz="2000" dirty="0" smtClean="0">
                <a:solidFill>
                  <a:srgbClr val="0000FF"/>
                </a:solidFill>
              </a:rPr>
              <a:t> data --&gt; </a:t>
            </a:r>
            <a:r>
              <a:rPr lang="en-US" sz="2000" dirty="0" err="1" smtClean="0">
                <a:solidFill>
                  <a:srgbClr val="0000FF"/>
                </a:solidFill>
              </a:rPr>
              <a:t>Dx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58" name="TextBox 23"/>
          <p:cNvSpPr txBox="1">
            <a:spLocks noChangeArrowheads="1"/>
          </p:cNvSpPr>
          <p:nvPr/>
        </p:nvSpPr>
        <p:spPr bwMode="auto">
          <a:xfrm>
            <a:off x="2267744" y="769675"/>
            <a:ext cx="208823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dirty="0" err="1" smtClean="0">
                <a:solidFill>
                  <a:srgbClr val="0000FF"/>
                </a:solidFill>
              </a:rPr>
              <a:t>Pengumpulan</a:t>
            </a:r>
            <a:r>
              <a:rPr lang="en-US" sz="2000" dirty="0" smtClean="0">
                <a:solidFill>
                  <a:srgbClr val="0000FF"/>
                </a:solidFill>
              </a:rPr>
              <a:t> data </a:t>
            </a:r>
            <a:r>
              <a:rPr lang="en-US" sz="2000" dirty="0" err="1" smtClean="0">
                <a:solidFill>
                  <a:srgbClr val="0000FF"/>
                </a:solidFill>
              </a:rPr>
              <a:t>klinis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4" name="Left Brace 3"/>
          <p:cNvSpPr/>
          <p:nvPr/>
        </p:nvSpPr>
        <p:spPr>
          <a:xfrm rot="16200000">
            <a:off x="3743908" y="949696"/>
            <a:ext cx="432048" cy="1368152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3942604" y="2497867"/>
            <a:ext cx="0" cy="446087"/>
          </a:xfrm>
          <a:prstGeom prst="straightConnector1">
            <a:avLst/>
          </a:prstGeom>
          <a:ln w="38100" cmpd="sng">
            <a:solidFill>
              <a:srgbClr val="4F81B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5"/>
          <p:cNvSpPr txBox="1">
            <a:spLocks noChangeArrowheads="1"/>
          </p:cNvSpPr>
          <p:nvPr/>
        </p:nvSpPr>
        <p:spPr bwMode="auto">
          <a:xfrm>
            <a:off x="3347864" y="4149080"/>
            <a:ext cx="1745539" cy="58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70000"/>
              </a:lnSpc>
            </a:pPr>
            <a:r>
              <a:rPr lang="en-US" sz="2200" dirty="0" err="1" smtClean="0"/>
              <a:t>Implementasi</a:t>
            </a:r>
            <a:endParaRPr lang="en-US" sz="2200" dirty="0" smtClean="0"/>
          </a:p>
          <a:p>
            <a:pPr algn="ctr" eaLnBrk="1" hangingPunct="1">
              <a:lnSpc>
                <a:spcPct val="70000"/>
              </a:lnSpc>
            </a:pPr>
            <a:r>
              <a:rPr lang="en-US" sz="2200" dirty="0" err="1" smtClean="0"/>
              <a:t>asuhan</a:t>
            </a:r>
            <a:endParaRPr lang="en-US" sz="2200" dirty="0"/>
          </a:p>
        </p:txBody>
      </p:sp>
      <p:sp>
        <p:nvSpPr>
          <p:cNvPr id="6" name="Right Arrow 5"/>
          <p:cNvSpPr/>
          <p:nvPr/>
        </p:nvSpPr>
        <p:spPr>
          <a:xfrm>
            <a:off x="611560" y="2996952"/>
            <a:ext cx="7992888" cy="79208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err="1"/>
              <a:t>Pelayanan</a:t>
            </a:r>
            <a:r>
              <a:rPr lang="en-US" sz="2200" dirty="0"/>
              <a:t> </a:t>
            </a:r>
            <a:r>
              <a:rPr lang="en-US" sz="2200" dirty="0" err="1"/>
              <a:t>fokus</a:t>
            </a:r>
            <a:r>
              <a:rPr lang="en-US" sz="2200" dirty="0"/>
              <a:t> </a:t>
            </a:r>
            <a:r>
              <a:rPr lang="en-US" sz="2200" dirty="0" err="1"/>
              <a:t>pasien</a:t>
            </a:r>
            <a:r>
              <a:rPr lang="en-US" sz="2200" dirty="0"/>
              <a:t>:        MULTI </a:t>
            </a:r>
            <a:r>
              <a:rPr lang="en-US" sz="2200" dirty="0" smtClean="0"/>
              <a:t>PROFESI - ASUHAN </a:t>
            </a:r>
            <a:r>
              <a:rPr lang="en-US" sz="2200" dirty="0"/>
              <a:t>– </a:t>
            </a:r>
            <a:r>
              <a:rPr lang="en-US" sz="2200" dirty="0" smtClean="0"/>
              <a:t>EDUKASI</a:t>
            </a:r>
            <a:endParaRPr lang="en-US" sz="2200" dirty="0"/>
          </a:p>
        </p:txBody>
      </p:sp>
      <p:sp>
        <p:nvSpPr>
          <p:cNvPr id="55" name="Left Brace 54"/>
          <p:cNvSpPr/>
          <p:nvPr/>
        </p:nvSpPr>
        <p:spPr>
          <a:xfrm rot="5400000" flipV="1">
            <a:off x="2321260" y="3485965"/>
            <a:ext cx="432048" cy="108012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36"/>
          <p:cNvSpPr txBox="1">
            <a:spLocks noChangeArrowheads="1"/>
          </p:cNvSpPr>
          <p:nvPr/>
        </p:nvSpPr>
        <p:spPr bwMode="auto">
          <a:xfrm>
            <a:off x="1187624" y="5847358"/>
            <a:ext cx="10398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b="1" dirty="0" smtClean="0">
                <a:solidFill>
                  <a:srgbClr val="FF0000"/>
                </a:solidFill>
              </a:rPr>
              <a:t>PPK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934759" y="1352975"/>
            <a:ext cx="1241115" cy="1085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2075" indent="-92075">
              <a:lnSpc>
                <a:spcPct val="80000"/>
              </a:lnSpc>
              <a:buFont typeface="Arial"/>
              <a:buChar char="•"/>
            </a:pPr>
            <a:r>
              <a:rPr lang="en-US" sz="1600" dirty="0" err="1" smtClean="0">
                <a:solidFill>
                  <a:srgbClr val="FF0000"/>
                </a:solidFill>
                <a:latin typeface="+mn-lt"/>
              </a:rPr>
              <a:t>Hak</a:t>
            </a:r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+mn-lt"/>
              </a:rPr>
              <a:t>Pasien</a:t>
            </a:r>
            <a:endParaRPr lang="en-US" sz="1600" dirty="0" smtClean="0">
              <a:solidFill>
                <a:srgbClr val="FF0000"/>
              </a:solidFill>
              <a:latin typeface="+mn-lt"/>
            </a:endParaRPr>
          </a:p>
          <a:p>
            <a:pPr marL="92075" indent="-92075">
              <a:lnSpc>
                <a:spcPct val="80000"/>
              </a:lnSpc>
              <a:buFont typeface="Arial"/>
              <a:buChar char="•"/>
            </a:pPr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General consent</a:t>
            </a:r>
          </a:p>
          <a:p>
            <a:pPr marL="92075" indent="-92075">
              <a:lnSpc>
                <a:spcPct val="80000"/>
              </a:lnSpc>
              <a:buFont typeface="Arial"/>
              <a:buChar char="•"/>
            </a:pPr>
            <a:r>
              <a:rPr lang="en-US" sz="1600" dirty="0" err="1" smtClean="0">
                <a:solidFill>
                  <a:srgbClr val="FF0000"/>
                </a:solidFill>
                <a:latin typeface="+mn-lt"/>
              </a:rPr>
              <a:t>Informasi</a:t>
            </a:r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+mn-lt"/>
              </a:rPr>
              <a:t>asuhan</a:t>
            </a:r>
            <a:endParaRPr lang="en-US" sz="1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1" name="TextBox 23"/>
          <p:cNvSpPr txBox="1">
            <a:spLocks noChangeArrowheads="1"/>
          </p:cNvSpPr>
          <p:nvPr/>
        </p:nvSpPr>
        <p:spPr bwMode="auto">
          <a:xfrm>
            <a:off x="515680" y="1990001"/>
            <a:ext cx="129614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200" dirty="0" smtClean="0"/>
              <a:t>Triage</a:t>
            </a:r>
            <a:endParaRPr lang="en-US" sz="2200" dirty="0"/>
          </a:p>
        </p:txBody>
      </p:sp>
      <p:cxnSp>
        <p:nvCxnSpPr>
          <p:cNvPr id="66" name="Straight Arrow Connector 65"/>
          <p:cNvCxnSpPr/>
          <p:nvPr/>
        </p:nvCxnSpPr>
        <p:spPr>
          <a:xfrm>
            <a:off x="1185348" y="2478857"/>
            <a:ext cx="0" cy="446087"/>
          </a:xfrm>
          <a:prstGeom prst="straightConnector1">
            <a:avLst/>
          </a:prstGeom>
          <a:ln w="38100" cmpd="sng">
            <a:solidFill>
              <a:srgbClr val="4F81B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5"/>
          <p:cNvSpPr txBox="1">
            <a:spLocks noChangeArrowheads="1"/>
          </p:cNvSpPr>
          <p:nvPr/>
        </p:nvSpPr>
        <p:spPr bwMode="auto">
          <a:xfrm>
            <a:off x="5276158" y="4170762"/>
            <a:ext cx="170324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70000"/>
              </a:lnSpc>
            </a:pPr>
            <a:r>
              <a:rPr lang="en-US" sz="2200" dirty="0" err="1" smtClean="0"/>
              <a:t>Identifikasi</a:t>
            </a:r>
            <a:endParaRPr lang="en-US" sz="2200" dirty="0"/>
          </a:p>
        </p:txBody>
      </p:sp>
      <p:sp>
        <p:nvSpPr>
          <p:cNvPr id="70" name="TextBox 5"/>
          <p:cNvSpPr txBox="1">
            <a:spLocks noChangeArrowheads="1"/>
          </p:cNvSpPr>
          <p:nvPr/>
        </p:nvSpPr>
        <p:spPr bwMode="auto">
          <a:xfrm>
            <a:off x="7002240" y="4162871"/>
            <a:ext cx="1505249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70000"/>
              </a:lnSpc>
            </a:pPr>
            <a:r>
              <a:rPr lang="en-US" sz="2200" dirty="0" err="1" smtClean="0"/>
              <a:t>Stabilisasi</a:t>
            </a:r>
            <a:endParaRPr lang="en-US" sz="2200" dirty="0"/>
          </a:p>
        </p:txBody>
      </p:sp>
      <p:cxnSp>
        <p:nvCxnSpPr>
          <p:cNvPr id="71" name="Straight Arrow Connector 70"/>
          <p:cNvCxnSpPr/>
          <p:nvPr/>
        </p:nvCxnSpPr>
        <p:spPr>
          <a:xfrm flipV="1">
            <a:off x="6137761" y="3691996"/>
            <a:ext cx="0" cy="446087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4000876" y="2348880"/>
            <a:ext cx="129120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3366FF"/>
                </a:solidFill>
                <a:latin typeface="+mn-lt"/>
              </a:rPr>
              <a:t>SPO </a:t>
            </a:r>
            <a:r>
              <a:rPr lang="en-US" sz="1600" dirty="0" err="1" smtClean="0">
                <a:solidFill>
                  <a:srgbClr val="3366FF"/>
                </a:solidFill>
                <a:latin typeface="+mn-lt"/>
              </a:rPr>
              <a:t>Yandok</a:t>
            </a:r>
            <a:endParaRPr lang="en-US" sz="1600" dirty="0" smtClean="0">
              <a:solidFill>
                <a:srgbClr val="3366FF"/>
              </a:solidFill>
              <a:latin typeface="+mn-lt"/>
            </a:endParaRPr>
          </a:p>
          <a:p>
            <a:r>
              <a:rPr lang="en-US" sz="1600" dirty="0" err="1" smtClean="0">
                <a:solidFill>
                  <a:srgbClr val="3366FF"/>
                </a:solidFill>
                <a:latin typeface="+mn-lt"/>
              </a:rPr>
              <a:t>Askep</a:t>
            </a:r>
            <a:endParaRPr lang="en-US" sz="1600" dirty="0">
              <a:solidFill>
                <a:srgbClr val="3366FF"/>
              </a:solidFill>
              <a:latin typeface="+mn-lt"/>
            </a:endParaRPr>
          </a:p>
        </p:txBody>
      </p:sp>
      <p:cxnSp>
        <p:nvCxnSpPr>
          <p:cNvPr id="76" name="Straight Arrow Connector 75"/>
          <p:cNvCxnSpPr/>
          <p:nvPr/>
        </p:nvCxnSpPr>
        <p:spPr>
          <a:xfrm flipV="1">
            <a:off x="5199013" y="3717032"/>
            <a:ext cx="21059" cy="864096"/>
          </a:xfrm>
          <a:prstGeom prst="straightConnector1">
            <a:avLst/>
          </a:prstGeom>
          <a:ln w="38100" cmpd="sng">
            <a:solidFill>
              <a:schemeClr val="tx1"/>
            </a:solidFill>
            <a:prstDash val="dash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1143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6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66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66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6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/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2" dur="500"/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/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8" dur="500"/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6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2" dur="500"/>
                                        <p:tgtEl>
                                          <p:spTgt spid="66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7" dur="500"/>
                                        <p:tgtEl>
                                          <p:spTgt spid="66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2" dur="500"/>
                                        <p:tgtEl>
                                          <p:spTgt spid="66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7" dur="500"/>
                                        <p:tgtEl>
                                          <p:spTgt spid="66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5" grpId="0"/>
      <p:bldP spid="66566" grpId="0"/>
      <p:bldP spid="66567" grpId="0"/>
      <p:bldP spid="66577" grpId="0"/>
      <p:bldP spid="66581" grpId="0"/>
      <p:bldP spid="66582" grpId="0"/>
      <p:bldP spid="66589" grpId="0"/>
      <p:bldP spid="5" grpId="0"/>
      <p:bldP spid="41" grpId="0"/>
      <p:bldP spid="43" grpId="0"/>
      <p:bldP spid="24" grpId="0"/>
      <p:bldP spid="49" grpId="0"/>
      <p:bldP spid="53" grpId="0" build="p" bldLvl="4"/>
      <p:bldP spid="54" grpId="0"/>
      <p:bldP spid="57" grpId="0"/>
      <p:bldP spid="58" grpId="0"/>
      <p:bldP spid="4" grpId="0" animBg="1"/>
      <p:bldP spid="65" grpId="0"/>
      <p:bldP spid="55" grpId="0" animBg="1"/>
      <p:bldP spid="50" grpId="0"/>
      <p:bldP spid="51" grpId="0" build="p" bldLvl="3"/>
      <p:bldP spid="61" grpId="0"/>
      <p:bldP spid="67" grpId="0"/>
      <p:bldP spid="70" grpId="0"/>
      <p:bldP spid="75" grpId="0" build="p" bldLvl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ounded Rectangle 29"/>
          <p:cNvSpPr/>
          <p:nvPr/>
        </p:nvSpPr>
        <p:spPr>
          <a:xfrm>
            <a:off x="349821" y="836712"/>
            <a:ext cx="8470651" cy="5583238"/>
          </a:xfrm>
          <a:prstGeom prst="roundRect">
            <a:avLst/>
          </a:prstGeom>
          <a:solidFill>
            <a:srgbClr val="FFFF00"/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endParaRPr lang="en-US" dirty="0">
              <a:latin typeface="Arial Rounded MT Bold"/>
              <a:cs typeface="Arial Rounded MT Bold"/>
            </a:endParaRPr>
          </a:p>
        </p:txBody>
      </p:sp>
      <p:sp>
        <p:nvSpPr>
          <p:cNvPr id="66565" name="TextBox 4"/>
          <p:cNvSpPr txBox="1">
            <a:spLocks noChangeArrowheads="1"/>
          </p:cNvSpPr>
          <p:nvPr/>
        </p:nvSpPr>
        <p:spPr bwMode="auto">
          <a:xfrm>
            <a:off x="4529882" y="4581128"/>
            <a:ext cx="133826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200" dirty="0" err="1"/>
              <a:t>Skrining</a:t>
            </a:r>
            <a:endParaRPr lang="en-US" sz="2200" dirty="0"/>
          </a:p>
        </p:txBody>
      </p:sp>
      <p:sp>
        <p:nvSpPr>
          <p:cNvPr id="66566" name="TextBox 5"/>
          <p:cNvSpPr txBox="1">
            <a:spLocks noChangeArrowheads="1"/>
          </p:cNvSpPr>
          <p:nvPr/>
        </p:nvSpPr>
        <p:spPr bwMode="auto">
          <a:xfrm>
            <a:off x="1811824" y="2015951"/>
            <a:ext cx="133985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70000"/>
              </a:lnSpc>
            </a:pPr>
            <a:r>
              <a:rPr lang="en-US" sz="2200" dirty="0" err="1" smtClean="0"/>
              <a:t>Asesmen</a:t>
            </a:r>
            <a:r>
              <a:rPr lang="en-US" sz="2200" dirty="0" smtClean="0"/>
              <a:t> </a:t>
            </a:r>
            <a:endParaRPr lang="en-US" sz="2200" dirty="0"/>
          </a:p>
        </p:txBody>
      </p:sp>
      <p:sp>
        <p:nvSpPr>
          <p:cNvPr id="66567" name="TextBox 6"/>
          <p:cNvSpPr txBox="1">
            <a:spLocks noChangeArrowheads="1"/>
          </p:cNvSpPr>
          <p:nvPr/>
        </p:nvSpPr>
        <p:spPr bwMode="auto">
          <a:xfrm>
            <a:off x="3275856" y="1837651"/>
            <a:ext cx="1339850" cy="58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70000"/>
              </a:lnSpc>
            </a:pPr>
            <a:r>
              <a:rPr lang="en-US" sz="2200" dirty="0" err="1">
                <a:solidFill>
                  <a:srgbClr val="000000"/>
                </a:solidFill>
              </a:rPr>
              <a:t>Rencana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asuhan</a:t>
            </a:r>
            <a:endParaRPr lang="en-US" sz="2200" dirty="0">
              <a:solidFill>
                <a:srgbClr val="00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7748511" y="3717032"/>
            <a:ext cx="0" cy="446087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4212749" y="3690408"/>
            <a:ext cx="0" cy="447675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459896" y="2457534"/>
            <a:ext cx="0" cy="446087"/>
          </a:xfrm>
          <a:prstGeom prst="straightConnector1">
            <a:avLst/>
          </a:prstGeom>
          <a:ln w="38100" cmpd="sng">
            <a:solidFill>
              <a:srgbClr val="4F81B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577" name="TextBox 22"/>
          <p:cNvSpPr txBox="1">
            <a:spLocks noChangeArrowheads="1"/>
          </p:cNvSpPr>
          <p:nvPr/>
        </p:nvSpPr>
        <p:spPr bwMode="auto">
          <a:xfrm>
            <a:off x="4355976" y="5847357"/>
            <a:ext cx="7920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dirty="0" smtClean="0">
                <a:solidFill>
                  <a:srgbClr val="FF0000"/>
                </a:solidFill>
              </a:rPr>
              <a:t>HPK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6581" name="TextBox 27"/>
          <p:cNvSpPr txBox="1">
            <a:spLocks noChangeArrowheads="1"/>
          </p:cNvSpPr>
          <p:nvPr/>
        </p:nvSpPr>
        <p:spPr bwMode="auto">
          <a:xfrm>
            <a:off x="5724128" y="5847357"/>
            <a:ext cx="1038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b="1" dirty="0">
                <a:solidFill>
                  <a:srgbClr val="FF0000"/>
                </a:solidFill>
              </a:rPr>
              <a:t>MKI</a:t>
            </a:r>
          </a:p>
        </p:txBody>
      </p:sp>
      <p:sp>
        <p:nvSpPr>
          <p:cNvPr id="66582" name="TextBox 28"/>
          <p:cNvSpPr txBox="1">
            <a:spLocks noChangeArrowheads="1"/>
          </p:cNvSpPr>
          <p:nvPr/>
        </p:nvSpPr>
        <p:spPr bwMode="auto">
          <a:xfrm>
            <a:off x="7020272" y="5847357"/>
            <a:ext cx="10398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b="1" dirty="0">
                <a:solidFill>
                  <a:srgbClr val="FF0000"/>
                </a:solidFill>
              </a:rPr>
              <a:t>PPI</a:t>
            </a:r>
          </a:p>
        </p:txBody>
      </p:sp>
      <p:sp>
        <p:nvSpPr>
          <p:cNvPr id="66585" name="TextBox 32"/>
          <p:cNvSpPr txBox="1">
            <a:spLocks noChangeArrowheads="1"/>
          </p:cNvSpPr>
          <p:nvPr/>
        </p:nvSpPr>
        <p:spPr bwMode="auto">
          <a:xfrm>
            <a:off x="1942556" y="116632"/>
            <a:ext cx="513644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PROSES ASUHAN PASIEN IGD</a:t>
            </a:r>
            <a:endParaRPr lang="en-US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6589" name="TextBox 36"/>
          <p:cNvSpPr txBox="1">
            <a:spLocks noChangeArrowheads="1"/>
          </p:cNvSpPr>
          <p:nvPr/>
        </p:nvSpPr>
        <p:spPr bwMode="auto">
          <a:xfrm>
            <a:off x="2699792" y="5847357"/>
            <a:ext cx="10398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b="1" dirty="0">
                <a:solidFill>
                  <a:srgbClr val="FF0000"/>
                </a:solidFill>
              </a:rPr>
              <a:t>SKP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798924" y="1981200"/>
            <a:ext cx="14414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200" dirty="0" err="1"/>
              <a:t>Registrasi</a:t>
            </a:r>
            <a:endParaRPr lang="en-US" sz="2200" dirty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5384122" y="2460519"/>
            <a:ext cx="0" cy="446088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23"/>
          <p:cNvSpPr txBox="1">
            <a:spLocks noChangeArrowheads="1"/>
          </p:cNvSpPr>
          <p:nvPr/>
        </p:nvSpPr>
        <p:spPr bwMode="auto">
          <a:xfrm>
            <a:off x="6769788" y="1657290"/>
            <a:ext cx="12241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dirty="0" smtClean="0">
                <a:solidFill>
                  <a:srgbClr val="0000FF"/>
                </a:solidFill>
              </a:rPr>
              <a:t>Transfer</a:t>
            </a:r>
            <a:endParaRPr lang="en-US" sz="2000" dirty="0">
              <a:solidFill>
                <a:srgbClr val="0000FF"/>
              </a:solidFill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 flipH="1">
            <a:off x="7397886" y="2132856"/>
            <a:ext cx="3994" cy="724396"/>
          </a:xfrm>
          <a:prstGeom prst="straightConnector1">
            <a:avLst/>
          </a:prstGeom>
          <a:ln>
            <a:solidFill>
              <a:schemeClr val="tx1"/>
            </a:solidFill>
            <a:prstDash val="dash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23"/>
          <p:cNvSpPr txBox="1">
            <a:spLocks noChangeArrowheads="1"/>
          </p:cNvSpPr>
          <p:nvPr/>
        </p:nvSpPr>
        <p:spPr bwMode="auto">
          <a:xfrm>
            <a:off x="7538864" y="1657290"/>
            <a:ext cx="12241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dirty="0" err="1" smtClean="0">
                <a:solidFill>
                  <a:srgbClr val="0000FF"/>
                </a:solidFill>
              </a:rPr>
              <a:t>Rujuk</a:t>
            </a:r>
            <a:endParaRPr lang="en-US" sz="2000" dirty="0">
              <a:solidFill>
                <a:srgbClr val="0000FF"/>
              </a:solidFill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 flipH="1">
            <a:off x="8149406" y="2132856"/>
            <a:ext cx="3994" cy="724396"/>
          </a:xfrm>
          <a:prstGeom prst="straightConnector1">
            <a:avLst/>
          </a:prstGeom>
          <a:ln>
            <a:solidFill>
              <a:schemeClr val="tx1"/>
            </a:solidFill>
            <a:prstDash val="dash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027848" y="168628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+mn-lt"/>
              </a:rPr>
              <a:t>Lab, Rad</a:t>
            </a:r>
            <a:endParaRPr lang="en-US" sz="1800" dirty="0">
              <a:latin typeface="+mn-lt"/>
            </a:endParaRPr>
          </a:p>
        </p:txBody>
      </p:sp>
      <p:sp>
        <p:nvSpPr>
          <p:cNvPr id="49" name="TextBox 6"/>
          <p:cNvSpPr txBox="1">
            <a:spLocks noChangeArrowheads="1"/>
          </p:cNvSpPr>
          <p:nvPr/>
        </p:nvSpPr>
        <p:spPr bwMode="auto">
          <a:xfrm>
            <a:off x="1691680" y="4815165"/>
            <a:ext cx="1368152" cy="544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sz="1800" dirty="0" err="1" smtClean="0">
                <a:solidFill>
                  <a:srgbClr val="3366FF"/>
                </a:solidFill>
              </a:rPr>
              <a:t>Risiko</a:t>
            </a:r>
            <a:endParaRPr lang="en-US" sz="1800" dirty="0" smtClean="0">
              <a:solidFill>
                <a:srgbClr val="3366FF"/>
              </a:solidFill>
            </a:endParaRPr>
          </a:p>
          <a:p>
            <a:pPr algn="ctr" eaLnBrk="1" hangingPunct="1">
              <a:lnSpc>
                <a:spcPct val="80000"/>
              </a:lnSpc>
            </a:pPr>
            <a:r>
              <a:rPr lang="en-US" sz="1800" dirty="0" err="1" smtClean="0">
                <a:solidFill>
                  <a:srgbClr val="3366FF"/>
                </a:solidFill>
              </a:rPr>
              <a:t>malnutrisi</a:t>
            </a:r>
            <a:endParaRPr lang="en-US" sz="1800" dirty="0">
              <a:solidFill>
                <a:srgbClr val="3366FF"/>
              </a:solidFill>
            </a:endParaRPr>
          </a:p>
        </p:txBody>
      </p:sp>
      <p:sp>
        <p:nvSpPr>
          <p:cNvPr id="53" name="TextBox 6"/>
          <p:cNvSpPr txBox="1">
            <a:spLocks noChangeArrowheads="1"/>
          </p:cNvSpPr>
          <p:nvPr/>
        </p:nvSpPr>
        <p:spPr bwMode="auto">
          <a:xfrm>
            <a:off x="1259632" y="4267750"/>
            <a:ext cx="1296144" cy="544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sz="1800" dirty="0" err="1" smtClean="0">
                <a:solidFill>
                  <a:srgbClr val="3366FF"/>
                </a:solidFill>
              </a:rPr>
              <a:t>Asesmen</a:t>
            </a:r>
            <a:r>
              <a:rPr lang="en-US" sz="1800" dirty="0" smtClean="0">
                <a:solidFill>
                  <a:srgbClr val="3366FF"/>
                </a:solidFill>
              </a:rPr>
              <a:t> </a:t>
            </a:r>
            <a:r>
              <a:rPr lang="en-US" sz="1800" dirty="0" err="1" smtClean="0">
                <a:solidFill>
                  <a:srgbClr val="3366FF"/>
                </a:solidFill>
              </a:rPr>
              <a:t>nyeri</a:t>
            </a:r>
            <a:endParaRPr lang="en-US" sz="1800" dirty="0">
              <a:solidFill>
                <a:srgbClr val="3366FF"/>
              </a:solidFill>
            </a:endParaRPr>
          </a:p>
        </p:txBody>
      </p:sp>
      <p:sp>
        <p:nvSpPr>
          <p:cNvPr id="54" name="TextBox 6"/>
          <p:cNvSpPr txBox="1">
            <a:spLocks noChangeArrowheads="1"/>
          </p:cNvSpPr>
          <p:nvPr/>
        </p:nvSpPr>
        <p:spPr bwMode="auto">
          <a:xfrm>
            <a:off x="2339752" y="4279944"/>
            <a:ext cx="1152128" cy="544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sz="1800" dirty="0" err="1" smtClean="0">
                <a:solidFill>
                  <a:srgbClr val="3366FF"/>
                </a:solidFill>
              </a:rPr>
              <a:t>Risiko</a:t>
            </a:r>
            <a:endParaRPr lang="en-US" sz="1800" dirty="0" smtClean="0">
              <a:solidFill>
                <a:srgbClr val="3366FF"/>
              </a:solidFill>
            </a:endParaRPr>
          </a:p>
          <a:p>
            <a:pPr algn="ctr" eaLnBrk="1" hangingPunct="1">
              <a:lnSpc>
                <a:spcPct val="80000"/>
              </a:lnSpc>
            </a:pPr>
            <a:r>
              <a:rPr lang="en-US" sz="1800" dirty="0" err="1" smtClean="0">
                <a:solidFill>
                  <a:srgbClr val="3366FF"/>
                </a:solidFill>
              </a:rPr>
              <a:t>jatuh</a:t>
            </a:r>
            <a:endParaRPr lang="en-US" sz="1800" dirty="0">
              <a:solidFill>
                <a:srgbClr val="3366FF"/>
              </a:solidFill>
            </a:endParaRPr>
          </a:p>
        </p:txBody>
      </p:sp>
      <p:sp>
        <p:nvSpPr>
          <p:cNvPr id="57" name="TextBox 23"/>
          <p:cNvSpPr txBox="1">
            <a:spLocks noChangeArrowheads="1"/>
          </p:cNvSpPr>
          <p:nvPr/>
        </p:nvSpPr>
        <p:spPr bwMode="auto">
          <a:xfrm>
            <a:off x="3995936" y="769675"/>
            <a:ext cx="158417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dirty="0" err="1" smtClean="0">
                <a:solidFill>
                  <a:srgbClr val="0000FF"/>
                </a:solidFill>
              </a:rPr>
              <a:t>Analisis</a:t>
            </a:r>
            <a:r>
              <a:rPr lang="en-US" sz="2000" dirty="0" smtClean="0">
                <a:solidFill>
                  <a:srgbClr val="0000FF"/>
                </a:solidFill>
              </a:rPr>
              <a:t> data --&gt; </a:t>
            </a:r>
            <a:r>
              <a:rPr lang="en-US" sz="2000" dirty="0" err="1" smtClean="0">
                <a:solidFill>
                  <a:srgbClr val="0000FF"/>
                </a:solidFill>
              </a:rPr>
              <a:t>Dx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58" name="TextBox 23"/>
          <p:cNvSpPr txBox="1">
            <a:spLocks noChangeArrowheads="1"/>
          </p:cNvSpPr>
          <p:nvPr/>
        </p:nvSpPr>
        <p:spPr bwMode="auto">
          <a:xfrm>
            <a:off x="2267744" y="769675"/>
            <a:ext cx="208823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dirty="0" err="1" smtClean="0">
                <a:solidFill>
                  <a:srgbClr val="0000FF"/>
                </a:solidFill>
              </a:rPr>
              <a:t>Pengumpulan</a:t>
            </a:r>
            <a:r>
              <a:rPr lang="en-US" sz="2000" dirty="0" smtClean="0">
                <a:solidFill>
                  <a:srgbClr val="0000FF"/>
                </a:solidFill>
              </a:rPr>
              <a:t> data </a:t>
            </a:r>
            <a:r>
              <a:rPr lang="en-US" sz="2000" dirty="0" err="1" smtClean="0">
                <a:solidFill>
                  <a:srgbClr val="0000FF"/>
                </a:solidFill>
              </a:rPr>
              <a:t>klinis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4" name="Left Brace 3"/>
          <p:cNvSpPr/>
          <p:nvPr/>
        </p:nvSpPr>
        <p:spPr>
          <a:xfrm rot="16200000">
            <a:off x="3743908" y="949696"/>
            <a:ext cx="432048" cy="1368152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3942604" y="2497867"/>
            <a:ext cx="0" cy="446087"/>
          </a:xfrm>
          <a:prstGeom prst="straightConnector1">
            <a:avLst/>
          </a:prstGeom>
          <a:ln w="38100" cmpd="sng">
            <a:solidFill>
              <a:srgbClr val="4F81B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5"/>
          <p:cNvSpPr txBox="1">
            <a:spLocks noChangeArrowheads="1"/>
          </p:cNvSpPr>
          <p:nvPr/>
        </p:nvSpPr>
        <p:spPr bwMode="auto">
          <a:xfrm>
            <a:off x="3347864" y="4149080"/>
            <a:ext cx="1745539" cy="58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70000"/>
              </a:lnSpc>
            </a:pPr>
            <a:r>
              <a:rPr lang="en-US" sz="2200" dirty="0" err="1" smtClean="0"/>
              <a:t>Implementasi</a:t>
            </a:r>
            <a:endParaRPr lang="en-US" sz="2200" dirty="0" smtClean="0"/>
          </a:p>
          <a:p>
            <a:pPr algn="ctr" eaLnBrk="1" hangingPunct="1">
              <a:lnSpc>
                <a:spcPct val="70000"/>
              </a:lnSpc>
            </a:pPr>
            <a:r>
              <a:rPr lang="en-US" sz="2200" dirty="0" err="1" smtClean="0"/>
              <a:t>asuhan</a:t>
            </a:r>
            <a:endParaRPr lang="en-US" sz="2200" dirty="0"/>
          </a:p>
        </p:txBody>
      </p:sp>
      <p:sp>
        <p:nvSpPr>
          <p:cNvPr id="6" name="Right Arrow 5"/>
          <p:cNvSpPr/>
          <p:nvPr/>
        </p:nvSpPr>
        <p:spPr>
          <a:xfrm>
            <a:off x="611560" y="2996952"/>
            <a:ext cx="7992888" cy="79208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err="1"/>
              <a:t>Pelayanan</a:t>
            </a:r>
            <a:r>
              <a:rPr lang="en-US" sz="2200" dirty="0"/>
              <a:t> </a:t>
            </a:r>
            <a:r>
              <a:rPr lang="en-US" sz="2200" dirty="0" err="1"/>
              <a:t>fokus</a:t>
            </a:r>
            <a:r>
              <a:rPr lang="en-US" sz="2200" dirty="0"/>
              <a:t> </a:t>
            </a:r>
            <a:r>
              <a:rPr lang="en-US" sz="2200" dirty="0" err="1"/>
              <a:t>pasien</a:t>
            </a:r>
            <a:r>
              <a:rPr lang="en-US" sz="2200" dirty="0"/>
              <a:t>:        MULTI </a:t>
            </a:r>
            <a:r>
              <a:rPr lang="en-US" sz="2200" dirty="0" smtClean="0"/>
              <a:t>PROFESI - ASUHAN </a:t>
            </a:r>
            <a:r>
              <a:rPr lang="en-US" sz="2200" dirty="0"/>
              <a:t>– </a:t>
            </a:r>
            <a:r>
              <a:rPr lang="en-US" sz="2200" dirty="0" smtClean="0"/>
              <a:t>EDUKASI</a:t>
            </a:r>
            <a:endParaRPr lang="en-US" sz="2200" dirty="0"/>
          </a:p>
        </p:txBody>
      </p:sp>
      <p:sp>
        <p:nvSpPr>
          <p:cNvPr id="55" name="Left Brace 54"/>
          <p:cNvSpPr/>
          <p:nvPr/>
        </p:nvSpPr>
        <p:spPr>
          <a:xfrm rot="5400000" flipV="1">
            <a:off x="2321260" y="3485965"/>
            <a:ext cx="432048" cy="108012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36"/>
          <p:cNvSpPr txBox="1">
            <a:spLocks noChangeArrowheads="1"/>
          </p:cNvSpPr>
          <p:nvPr/>
        </p:nvSpPr>
        <p:spPr bwMode="auto">
          <a:xfrm>
            <a:off x="1187624" y="5847358"/>
            <a:ext cx="10398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b="1" dirty="0" smtClean="0">
                <a:solidFill>
                  <a:srgbClr val="FF0000"/>
                </a:solidFill>
              </a:rPr>
              <a:t>PPK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934759" y="1352975"/>
            <a:ext cx="1241115" cy="1085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2075" indent="-92075">
              <a:lnSpc>
                <a:spcPct val="80000"/>
              </a:lnSpc>
              <a:buFont typeface="Arial"/>
              <a:buChar char="•"/>
            </a:pPr>
            <a:r>
              <a:rPr lang="en-US" sz="1600" dirty="0" err="1" smtClean="0">
                <a:solidFill>
                  <a:srgbClr val="FF0000"/>
                </a:solidFill>
                <a:latin typeface="+mn-lt"/>
              </a:rPr>
              <a:t>Hak</a:t>
            </a:r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+mn-lt"/>
              </a:rPr>
              <a:t>Pasien</a:t>
            </a:r>
            <a:endParaRPr lang="en-US" sz="1600" dirty="0" smtClean="0">
              <a:solidFill>
                <a:srgbClr val="FF0000"/>
              </a:solidFill>
              <a:latin typeface="+mn-lt"/>
            </a:endParaRPr>
          </a:p>
          <a:p>
            <a:pPr marL="92075" indent="-92075">
              <a:lnSpc>
                <a:spcPct val="80000"/>
              </a:lnSpc>
              <a:buFont typeface="Arial"/>
              <a:buChar char="•"/>
            </a:pPr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General consent</a:t>
            </a:r>
          </a:p>
          <a:p>
            <a:pPr marL="92075" indent="-92075">
              <a:lnSpc>
                <a:spcPct val="80000"/>
              </a:lnSpc>
              <a:buFont typeface="Arial"/>
              <a:buChar char="•"/>
            </a:pPr>
            <a:r>
              <a:rPr lang="en-US" sz="1600" dirty="0" err="1" smtClean="0">
                <a:solidFill>
                  <a:srgbClr val="FF0000"/>
                </a:solidFill>
                <a:latin typeface="+mn-lt"/>
              </a:rPr>
              <a:t>Informasi</a:t>
            </a:r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+mn-lt"/>
              </a:rPr>
              <a:t>asuhan</a:t>
            </a:r>
            <a:endParaRPr lang="en-US" sz="1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1" name="TextBox 23"/>
          <p:cNvSpPr txBox="1">
            <a:spLocks noChangeArrowheads="1"/>
          </p:cNvSpPr>
          <p:nvPr/>
        </p:nvSpPr>
        <p:spPr bwMode="auto">
          <a:xfrm>
            <a:off x="515680" y="1990001"/>
            <a:ext cx="129614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200" dirty="0" smtClean="0"/>
              <a:t>Triage</a:t>
            </a:r>
            <a:endParaRPr lang="en-US" sz="2200" dirty="0"/>
          </a:p>
        </p:txBody>
      </p:sp>
      <p:cxnSp>
        <p:nvCxnSpPr>
          <p:cNvPr id="66" name="Straight Arrow Connector 65"/>
          <p:cNvCxnSpPr/>
          <p:nvPr/>
        </p:nvCxnSpPr>
        <p:spPr>
          <a:xfrm>
            <a:off x="1185348" y="2478857"/>
            <a:ext cx="0" cy="446087"/>
          </a:xfrm>
          <a:prstGeom prst="straightConnector1">
            <a:avLst/>
          </a:prstGeom>
          <a:ln w="38100" cmpd="sng">
            <a:solidFill>
              <a:srgbClr val="4F81B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5"/>
          <p:cNvSpPr txBox="1">
            <a:spLocks noChangeArrowheads="1"/>
          </p:cNvSpPr>
          <p:nvPr/>
        </p:nvSpPr>
        <p:spPr bwMode="auto">
          <a:xfrm>
            <a:off x="5276158" y="4170762"/>
            <a:ext cx="170324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70000"/>
              </a:lnSpc>
            </a:pPr>
            <a:r>
              <a:rPr lang="en-US" sz="2200" dirty="0" err="1" smtClean="0"/>
              <a:t>Identifikasi</a:t>
            </a:r>
            <a:endParaRPr lang="en-US" sz="2200" dirty="0"/>
          </a:p>
        </p:txBody>
      </p:sp>
      <p:sp>
        <p:nvSpPr>
          <p:cNvPr id="70" name="TextBox 5"/>
          <p:cNvSpPr txBox="1">
            <a:spLocks noChangeArrowheads="1"/>
          </p:cNvSpPr>
          <p:nvPr/>
        </p:nvSpPr>
        <p:spPr bwMode="auto">
          <a:xfrm>
            <a:off x="7002240" y="4162871"/>
            <a:ext cx="1505249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70000"/>
              </a:lnSpc>
            </a:pPr>
            <a:r>
              <a:rPr lang="en-US" sz="2200" dirty="0" err="1" smtClean="0"/>
              <a:t>Stabilisasi</a:t>
            </a:r>
            <a:endParaRPr lang="en-US" sz="2200" dirty="0"/>
          </a:p>
        </p:txBody>
      </p:sp>
      <p:cxnSp>
        <p:nvCxnSpPr>
          <p:cNvPr id="71" name="Straight Arrow Connector 70"/>
          <p:cNvCxnSpPr/>
          <p:nvPr/>
        </p:nvCxnSpPr>
        <p:spPr>
          <a:xfrm flipV="1">
            <a:off x="6137761" y="3691996"/>
            <a:ext cx="0" cy="446087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364088" y="4869160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APK 1</a:t>
            </a:r>
            <a:endParaRPr lang="en-US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Rounded MT Bold"/>
              <a:cs typeface="Arial Rounded MT Bold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83568" y="1412776"/>
            <a:ext cx="1224136" cy="6955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lnSpc>
                <a:spcPct val="80000"/>
              </a:lnSpc>
            </a:pP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APK 1.1.1</a:t>
            </a:r>
            <a:endParaRPr lang="en-US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Rounded MT Bold"/>
              <a:cs typeface="Arial Rounded MT Bold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619672" y="2204864"/>
            <a:ext cx="1656184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AP 1.3.1</a:t>
            </a:r>
          </a:p>
          <a:p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AP 4.1</a:t>
            </a:r>
            <a:endParaRPr lang="en-US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Rounded MT Bold"/>
              <a:cs typeface="Arial Rounded MT Bold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644008" y="1772816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lnSpc>
                <a:spcPct val="80000"/>
              </a:lnSpc>
            </a:pP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APK 1.1</a:t>
            </a:r>
            <a:endParaRPr lang="en-US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Rounded MT Bold"/>
              <a:cs typeface="Arial Rounded MT Bold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308304" y="4437112"/>
            <a:ext cx="1224136" cy="6955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lnSpc>
                <a:spcPct val="80000"/>
              </a:lnSpc>
            </a:pP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APK 1.1.1</a:t>
            </a:r>
            <a:endParaRPr lang="en-US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Rounded MT Bold"/>
              <a:cs typeface="Arial Rounded MT Bold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652120" y="4365104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SKP 1</a:t>
            </a:r>
            <a:endParaRPr lang="en-US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Rounded MT Bold"/>
              <a:cs typeface="Arial Rounded MT Bold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652120" y="2348880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lnSpc>
                <a:spcPct val="80000"/>
              </a:lnSpc>
            </a:pP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APK 1.2</a:t>
            </a:r>
            <a:endParaRPr lang="en-US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Rounded MT Bold"/>
              <a:cs typeface="Arial Rounded MT Bold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380312" y="1372706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lnSpc>
                <a:spcPct val="80000"/>
              </a:lnSpc>
            </a:pP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APK 4</a:t>
            </a:r>
            <a:endParaRPr lang="en-US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Rounded MT Bold"/>
              <a:cs typeface="Arial Rounded MT Bold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067944" y="4581128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P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P</a:t>
            </a:r>
            <a:endParaRPr lang="en-US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Rounded MT Bold"/>
              <a:cs typeface="Arial Rounded MT Bold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47192" y="4695527"/>
            <a:ext cx="1448544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AP 1.7</a:t>
            </a:r>
            <a:endParaRPr lang="en-US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Rounded MT Bold"/>
              <a:cs typeface="Arial Rounded MT Bold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763416" y="4695527"/>
            <a:ext cx="1448544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AP 1.6</a:t>
            </a:r>
            <a:endParaRPr lang="en-US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Rounded MT Bold"/>
              <a:cs typeface="Arial Rounded MT Bold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940152" y="764704"/>
            <a:ext cx="1584176" cy="6955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lnSpc>
                <a:spcPct val="80000"/>
              </a:lnSpc>
            </a:pP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HPK 5</a:t>
            </a:r>
          </a:p>
          <a:p>
            <a:pPr>
              <a:lnSpc>
                <a:spcPct val="80000"/>
              </a:lnSpc>
            </a:pP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HPK 6.3</a:t>
            </a:r>
            <a:endParaRPr lang="en-US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Rounded MT Bold"/>
              <a:cs typeface="Arial Rounded MT Bold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699792" y="1556792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80000"/>
              </a:lnSpc>
            </a:pP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PP 1 2</a:t>
            </a:r>
            <a:endParaRPr lang="en-US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Rounded MT Bold"/>
              <a:cs typeface="Arial Rounded MT Bold"/>
            </a:endParaRPr>
          </a:p>
        </p:txBody>
      </p:sp>
      <p:sp>
        <p:nvSpPr>
          <p:cNvPr id="73" name="TextBox 6"/>
          <p:cNvSpPr txBox="1">
            <a:spLocks noChangeArrowheads="1"/>
          </p:cNvSpPr>
          <p:nvPr/>
        </p:nvSpPr>
        <p:spPr bwMode="auto">
          <a:xfrm>
            <a:off x="4139952" y="5229200"/>
            <a:ext cx="2376264" cy="34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sz="2000" dirty="0" err="1" smtClean="0">
                <a:solidFill>
                  <a:srgbClr val="3366FF"/>
                </a:solidFill>
              </a:rPr>
              <a:t>Skrining</a:t>
            </a:r>
            <a:r>
              <a:rPr lang="en-US" sz="2000" dirty="0" smtClean="0">
                <a:solidFill>
                  <a:srgbClr val="3366FF"/>
                </a:solidFill>
              </a:rPr>
              <a:t> </a:t>
            </a:r>
            <a:r>
              <a:rPr lang="en-US" sz="2000" dirty="0" err="1" smtClean="0">
                <a:solidFill>
                  <a:srgbClr val="3366FF"/>
                </a:solidFill>
              </a:rPr>
              <a:t>pelayanan</a:t>
            </a:r>
            <a:endParaRPr lang="en-US" sz="2000" dirty="0">
              <a:solidFill>
                <a:srgbClr val="3366FF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084440" y="5517232"/>
            <a:ext cx="1791816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80000"/>
              </a:lnSpc>
            </a:pP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APK 1.1.2</a:t>
            </a:r>
            <a:endParaRPr lang="en-US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Rounded MT Bold"/>
              <a:cs typeface="Arial Rounded MT Bold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000876" y="2348880"/>
            <a:ext cx="129120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3366FF"/>
                </a:solidFill>
                <a:latin typeface="+mn-lt"/>
              </a:rPr>
              <a:t>SPO </a:t>
            </a:r>
            <a:r>
              <a:rPr lang="en-US" sz="1600" dirty="0" err="1" smtClean="0">
                <a:solidFill>
                  <a:srgbClr val="3366FF"/>
                </a:solidFill>
                <a:latin typeface="+mn-lt"/>
              </a:rPr>
              <a:t>Yandok</a:t>
            </a:r>
            <a:endParaRPr lang="en-US" sz="1600" dirty="0" smtClean="0">
              <a:solidFill>
                <a:srgbClr val="3366FF"/>
              </a:solidFill>
              <a:latin typeface="+mn-lt"/>
            </a:endParaRPr>
          </a:p>
          <a:p>
            <a:r>
              <a:rPr lang="en-US" sz="1600" dirty="0" err="1" smtClean="0">
                <a:solidFill>
                  <a:srgbClr val="3366FF"/>
                </a:solidFill>
                <a:latin typeface="+mn-lt"/>
              </a:rPr>
              <a:t>Askep</a:t>
            </a:r>
            <a:endParaRPr lang="en-US" sz="1600" dirty="0">
              <a:solidFill>
                <a:srgbClr val="3366FF"/>
              </a:solidFill>
              <a:latin typeface="+mn-lt"/>
            </a:endParaRPr>
          </a:p>
        </p:txBody>
      </p:sp>
      <p:cxnSp>
        <p:nvCxnSpPr>
          <p:cNvPr id="76" name="Straight Arrow Connector 75"/>
          <p:cNvCxnSpPr/>
          <p:nvPr/>
        </p:nvCxnSpPr>
        <p:spPr>
          <a:xfrm flipV="1">
            <a:off x="5199013" y="3717032"/>
            <a:ext cx="21059" cy="864096"/>
          </a:xfrm>
          <a:prstGeom prst="straightConnector1">
            <a:avLst/>
          </a:prstGeom>
          <a:ln w="38100" cmpd="sng">
            <a:solidFill>
              <a:schemeClr val="tx1"/>
            </a:solidFill>
            <a:prstDash val="dash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3707904" y="1196752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AP 4</a:t>
            </a:r>
            <a:endParaRPr lang="en-US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Rounded MT Bold"/>
              <a:cs typeface="Arial Rounded MT Bold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059832" y="2348880"/>
            <a:ext cx="1008112" cy="6955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lnSpc>
                <a:spcPct val="80000"/>
              </a:lnSpc>
            </a:pPr>
            <a:r>
              <a:rPr lang="en-US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H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PK 2.1</a:t>
            </a:r>
            <a:endParaRPr lang="en-US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Rounded MT Bold"/>
              <a:cs typeface="Arial Rounded MT Bold"/>
            </a:endParaRPr>
          </a:p>
        </p:txBody>
      </p:sp>
    </p:spTree>
    <p:extLst>
      <p:ext uri="{BB962C8B-B14F-4D97-AF65-F5344CB8AC3E}">
        <p14:creationId xmlns:p14="http://schemas.microsoft.com/office/powerpoint/2010/main" val="588115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66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3" dur="500"/>
                                        <p:tgtEl>
                                          <p:spTgt spid="66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8" dur="500"/>
                                        <p:tgtEl>
                                          <p:spTgt spid="66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3" dur="500"/>
                                        <p:tgtEl>
                                          <p:spTgt spid="66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8" dur="500"/>
                                        <p:tgtEl>
                                          <p:spTgt spid="66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5" grpId="0"/>
      <p:bldP spid="66577" grpId="0"/>
      <p:bldP spid="66581" grpId="0"/>
      <p:bldP spid="66582" grpId="0"/>
      <p:bldP spid="66589" grpId="0"/>
      <p:bldP spid="50" grpId="0"/>
      <p:bldP spid="51" grpId="0" build="p" bldLvl="3"/>
      <p:bldP spid="2" grpId="0"/>
      <p:bldP spid="45" grpId="0"/>
      <p:bldP spid="46" grpId="0"/>
      <p:bldP spid="47" grpId="0"/>
      <p:bldP spid="48" grpId="0"/>
      <p:bldP spid="52" grpId="0"/>
      <p:bldP spid="56" grpId="0"/>
      <p:bldP spid="59" grpId="0"/>
      <p:bldP spid="60" grpId="0"/>
      <p:bldP spid="62" grpId="0"/>
      <p:bldP spid="63" grpId="0"/>
      <p:bldP spid="69" grpId="0" build="p" bldLvl="2"/>
      <p:bldP spid="72" grpId="0"/>
      <p:bldP spid="73" grpId="0"/>
      <p:bldP spid="74" grpId="0"/>
      <p:bldP spid="75" grpId="0" build="p" bldLvl="2"/>
      <p:bldP spid="77" grpId="0"/>
      <p:bldP spid="6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val Callout 23"/>
          <p:cNvSpPr/>
          <p:nvPr/>
        </p:nvSpPr>
        <p:spPr>
          <a:xfrm flipH="1">
            <a:off x="6300192" y="3007985"/>
            <a:ext cx="864096" cy="576064"/>
          </a:xfrm>
          <a:prstGeom prst="wedgeEllipseCallou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817224-C598-CB4B-8E49-16EBF06AE0BA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1050826"/>
            <a:ext cx="1512168" cy="65422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89188" y="1844824"/>
            <a:ext cx="1378556" cy="59554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lnSpc>
                <a:spcPct val="90000"/>
              </a:lnSpc>
            </a:pPr>
            <a:r>
              <a:rPr lang="en-US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HPK 1.2</a:t>
            </a:r>
          </a:p>
          <a:p>
            <a:pPr>
              <a:lnSpc>
                <a:spcPct val="90000"/>
              </a:lnSpc>
            </a:pPr>
            <a:r>
              <a:rPr lang="en-US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HPK 1.3</a:t>
            </a:r>
          </a:p>
        </p:txBody>
      </p:sp>
      <p:sp>
        <p:nvSpPr>
          <p:cNvPr id="6" name="Rectangle 5"/>
          <p:cNvSpPr/>
          <p:nvPr/>
        </p:nvSpPr>
        <p:spPr>
          <a:xfrm>
            <a:off x="899592" y="476672"/>
            <a:ext cx="1340531" cy="369332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APK 1.1.1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Rounded MT Bold"/>
              <a:cs typeface="Arial Rounded MT Bold"/>
            </a:endParaRPr>
          </a:p>
        </p:txBody>
      </p:sp>
      <p:sp>
        <p:nvSpPr>
          <p:cNvPr id="7" name="Down Arrow 6"/>
          <p:cNvSpPr/>
          <p:nvPr/>
        </p:nvSpPr>
        <p:spPr>
          <a:xfrm rot="16200000">
            <a:off x="2663788" y="1160748"/>
            <a:ext cx="288032" cy="36004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 flipV="1">
            <a:off x="3203848" y="927084"/>
            <a:ext cx="1296144" cy="84379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347864" y="476672"/>
            <a:ext cx="1368152" cy="3231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lnSpc>
                <a:spcPct val="80000"/>
              </a:lnSpc>
            </a:pP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AP 1.3.1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Rounded MT Bold"/>
              <a:cs typeface="Arial Rounded MT Bold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65452" y="1844824"/>
            <a:ext cx="1378556" cy="8402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lnSpc>
                <a:spcPct val="90000"/>
              </a:lnSpc>
            </a:pPr>
            <a:r>
              <a:rPr lang="en-US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HPK 1.2</a:t>
            </a:r>
          </a:p>
          <a:p>
            <a:pPr>
              <a:lnSpc>
                <a:spcPct val="90000"/>
              </a:lnSpc>
            </a:pPr>
            <a:r>
              <a:rPr lang="en-US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HPK 1.6</a:t>
            </a:r>
          </a:p>
          <a:p>
            <a:pPr>
              <a:lnSpc>
                <a:spcPct val="90000"/>
              </a:lnSpc>
            </a:pPr>
            <a:r>
              <a:rPr lang="en-US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HPK 1.1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44008" y="1521659"/>
            <a:ext cx="1224136" cy="3231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lnSpc>
                <a:spcPct val="80000"/>
              </a:lnSpc>
            </a:pP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H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PK 2.1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Rounded MT Bold"/>
              <a:cs typeface="Arial Rounded MT Bold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685709" y="1763524"/>
            <a:ext cx="941008" cy="369332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AP 4.1</a:t>
            </a:r>
          </a:p>
        </p:txBody>
      </p:sp>
      <p:sp>
        <p:nvSpPr>
          <p:cNvPr id="13" name="Down Arrow 12"/>
          <p:cNvSpPr/>
          <p:nvPr/>
        </p:nvSpPr>
        <p:spPr>
          <a:xfrm rot="16200000">
            <a:off x="4976428" y="440668"/>
            <a:ext cx="288032" cy="36004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516488" y="476673"/>
            <a:ext cx="864096" cy="3231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lnSpc>
                <a:spcPct val="80000"/>
              </a:lnSpc>
            </a:pP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AP 4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Rounded MT Bold"/>
              <a:cs typeface="Arial Rounded MT Bold"/>
            </a:endParaRPr>
          </a:p>
        </p:txBody>
      </p:sp>
      <p:sp>
        <p:nvSpPr>
          <p:cNvPr id="15" name="Down Arrow 14"/>
          <p:cNvSpPr/>
          <p:nvPr/>
        </p:nvSpPr>
        <p:spPr>
          <a:xfrm rot="16200000">
            <a:off x="4976428" y="1088740"/>
            <a:ext cx="288032" cy="36004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536815" y="1412776"/>
            <a:ext cx="864096" cy="3231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lnSpc>
                <a:spcPct val="80000"/>
              </a:lnSpc>
            </a:pP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P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P 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536815" y="1628800"/>
            <a:ext cx="2139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asesmen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184887" y="2025715"/>
            <a:ext cx="864096" cy="59554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lnSpc>
                <a:spcPct val="90000"/>
              </a:lnSpc>
            </a:pP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P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P 6</a:t>
            </a:r>
          </a:p>
          <a:p>
            <a:pPr>
              <a:lnSpc>
                <a:spcPct val="90000"/>
              </a:lnSpc>
            </a:pP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PP 7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588496" y="945595"/>
            <a:ext cx="999728" cy="59554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lnSpc>
                <a:spcPct val="90000"/>
              </a:lnSpc>
            </a:pP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P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P 1</a:t>
            </a:r>
          </a:p>
          <a:p>
            <a:pPr>
              <a:lnSpc>
                <a:spcPct val="90000"/>
              </a:lnSpc>
            </a:pP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PP 2.1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536815" y="980728"/>
            <a:ext cx="1713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asuhan</a:t>
            </a:r>
            <a:endParaRPr lang="en-US" dirty="0"/>
          </a:p>
        </p:txBody>
      </p:sp>
      <p:sp>
        <p:nvSpPr>
          <p:cNvPr id="21" name="Down Arrow 20"/>
          <p:cNvSpPr/>
          <p:nvPr/>
        </p:nvSpPr>
        <p:spPr>
          <a:xfrm>
            <a:off x="7416316" y="2708920"/>
            <a:ext cx="288032" cy="36004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80312" y="3797354"/>
            <a:ext cx="334020" cy="794807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6300192" y="3079993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APK 1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Rounded MT Bold"/>
              <a:cs typeface="Arial Rounded MT Bold"/>
            </a:endParaRPr>
          </a:p>
        </p:txBody>
      </p:sp>
      <p:sp>
        <p:nvSpPr>
          <p:cNvPr id="25" name="Donut 24"/>
          <p:cNvSpPr/>
          <p:nvPr/>
        </p:nvSpPr>
        <p:spPr>
          <a:xfrm>
            <a:off x="6948264" y="3656057"/>
            <a:ext cx="216024" cy="144016"/>
          </a:xfrm>
          <a:prstGeom prst="don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Donut 25"/>
          <p:cNvSpPr/>
          <p:nvPr/>
        </p:nvSpPr>
        <p:spPr>
          <a:xfrm>
            <a:off x="7236296" y="3872081"/>
            <a:ext cx="144016" cy="80392"/>
          </a:xfrm>
          <a:prstGeom prst="don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Down Arrow 26"/>
          <p:cNvSpPr/>
          <p:nvPr/>
        </p:nvSpPr>
        <p:spPr>
          <a:xfrm rot="5400000" flipH="1">
            <a:off x="6048164" y="3980093"/>
            <a:ext cx="288032" cy="36004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60032" y="3656056"/>
            <a:ext cx="792088" cy="864295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4572000" y="3321859"/>
            <a:ext cx="1368152" cy="3231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lnSpc>
                <a:spcPct val="80000"/>
              </a:lnSpc>
            </a:pP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APK 1.1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Rounded MT Bold"/>
              <a:cs typeface="Arial Rounded MT Bold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716016" y="4616666"/>
            <a:ext cx="1296144" cy="84484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lnSpc>
                <a:spcPct val="90000"/>
              </a:lnSpc>
            </a:pP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HPK 5</a:t>
            </a:r>
          </a:p>
          <a:p>
            <a:pPr>
              <a:lnSpc>
                <a:spcPct val="90000"/>
              </a:lnSpc>
            </a:pP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HPK 6.3</a:t>
            </a:r>
          </a:p>
          <a:p>
            <a:pPr>
              <a:lnSpc>
                <a:spcPct val="90000"/>
              </a:lnSpc>
            </a:pP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APK 1.2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Rounded MT Bold"/>
              <a:cs typeface="Arial Rounded MT Bold"/>
            </a:endParaRP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 flipH="1" flipV="1">
            <a:off x="2555777" y="3604345"/>
            <a:ext cx="1296144" cy="843799"/>
          </a:xfrm>
          <a:prstGeom prst="rect">
            <a:avLst/>
          </a:prstGeom>
        </p:spPr>
      </p:pic>
      <p:sp>
        <p:nvSpPr>
          <p:cNvPr id="32" name="Down Arrow 31"/>
          <p:cNvSpPr/>
          <p:nvPr/>
        </p:nvSpPr>
        <p:spPr>
          <a:xfrm rot="5400000" flipH="1">
            <a:off x="4175956" y="3980093"/>
            <a:ext cx="288032" cy="36004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2771800" y="4520153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SKP 1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Rounded MT Bold"/>
              <a:cs typeface="Arial Rounded MT Bold"/>
            </a:endParaRP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4288" y="5229200"/>
            <a:ext cx="1512168" cy="654221"/>
          </a:xfrm>
          <a:prstGeom prst="rect">
            <a:avLst/>
          </a:prstGeom>
        </p:spPr>
      </p:pic>
      <p:sp>
        <p:nvSpPr>
          <p:cNvPr id="35" name="Down Arrow 34"/>
          <p:cNvSpPr/>
          <p:nvPr/>
        </p:nvSpPr>
        <p:spPr>
          <a:xfrm>
            <a:off x="3419872" y="5168225"/>
            <a:ext cx="288032" cy="36004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3131840" y="5986155"/>
            <a:ext cx="1152128" cy="59554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lnSpc>
                <a:spcPct val="90000"/>
              </a:lnSpc>
            </a:pP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APK 4</a:t>
            </a:r>
          </a:p>
          <a:p>
            <a:pPr>
              <a:lnSpc>
                <a:spcPct val="90000"/>
              </a:lnSpc>
            </a:pP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MKI  8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Rounded MT Bold"/>
              <a:cs typeface="Arial Rounded MT Bold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007333" y="5014917"/>
            <a:ext cx="1340531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APK 1.1.1</a:t>
            </a:r>
          </a:p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EP 3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Rounded MT Bold"/>
              <a:cs typeface="Arial Rounded MT Bold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668344" y="3440033"/>
            <a:ext cx="1440160" cy="59554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lnSpc>
                <a:spcPct val="90000"/>
              </a:lnSpc>
            </a:pP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APK 1.4</a:t>
            </a:r>
          </a:p>
          <a:p>
            <a:pPr>
              <a:lnSpc>
                <a:spcPct val="90000"/>
              </a:lnSpc>
            </a:pP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APK 1.1.2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Rounded MT Bold"/>
              <a:cs typeface="Arial Rounded MT Bold"/>
            </a:endParaRPr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91588" y="2147690"/>
            <a:ext cx="1336596" cy="921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459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8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3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8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8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0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3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3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5" grpId="0" build="p" bldLvl="3"/>
      <p:bldP spid="6" grpId="0"/>
      <p:bldP spid="7" grpId="0" animBg="1"/>
      <p:bldP spid="9" grpId="0"/>
      <p:bldP spid="10" grpId="0" build="p" bldLvl="3"/>
      <p:bldP spid="11" grpId="0"/>
      <p:bldP spid="12" grpId="0"/>
      <p:bldP spid="13" grpId="0" animBg="1"/>
      <p:bldP spid="14" grpId="0"/>
      <p:bldP spid="15" grpId="0" animBg="1"/>
      <p:bldP spid="16" grpId="0"/>
      <p:bldP spid="17" grpId="0"/>
      <p:bldP spid="18" grpId="0"/>
      <p:bldP spid="19" grpId="0"/>
      <p:bldP spid="20" grpId="0"/>
      <p:bldP spid="21" grpId="0" animBg="1"/>
      <p:bldP spid="23" grpId="0"/>
      <p:bldP spid="25" grpId="0" animBg="1"/>
      <p:bldP spid="26" grpId="0" animBg="1"/>
      <p:bldP spid="27" grpId="0" animBg="1"/>
      <p:bldP spid="29" grpId="0"/>
      <p:bldP spid="30" grpId="0" build="p" bldLvl="2"/>
      <p:bldP spid="32" grpId="0" animBg="1"/>
      <p:bldP spid="33" grpId="0"/>
      <p:bldP spid="35" grpId="0" animBg="1"/>
      <p:bldP spid="36" grpId="0"/>
      <p:bldP spid="37" grpId="0"/>
      <p:bldP spid="3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2"/>
          <p:cNvSpPr txBox="1">
            <a:spLocks noChangeArrowheads="1"/>
          </p:cNvSpPr>
          <p:nvPr/>
        </p:nvSpPr>
        <p:spPr bwMode="auto">
          <a:xfrm>
            <a:off x="2399756" y="3033253"/>
            <a:ext cx="513644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PROSES ASUHAN PASIEN RAWAT INAP</a:t>
            </a:r>
            <a:endParaRPr lang="en-US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443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ounded Rectangle 29"/>
          <p:cNvSpPr/>
          <p:nvPr/>
        </p:nvSpPr>
        <p:spPr>
          <a:xfrm>
            <a:off x="337491" y="750740"/>
            <a:ext cx="8470651" cy="5583238"/>
          </a:xfrm>
          <a:prstGeom prst="roundRect">
            <a:avLst/>
          </a:prstGeom>
          <a:solidFill>
            <a:srgbClr val="FFFF00"/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6566" name="TextBox 5"/>
          <p:cNvSpPr txBox="1">
            <a:spLocks noChangeArrowheads="1"/>
          </p:cNvSpPr>
          <p:nvPr/>
        </p:nvSpPr>
        <p:spPr bwMode="auto">
          <a:xfrm>
            <a:off x="489256" y="1949201"/>
            <a:ext cx="1339850" cy="58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70000"/>
              </a:lnSpc>
            </a:pPr>
            <a:r>
              <a:rPr lang="en-US" sz="2200" dirty="0" err="1" smtClean="0"/>
              <a:t>Asesmen</a:t>
            </a:r>
            <a:r>
              <a:rPr lang="en-US" sz="2200" dirty="0" smtClean="0"/>
              <a:t> </a:t>
            </a:r>
            <a:r>
              <a:rPr lang="en-US" sz="2200" dirty="0" err="1" smtClean="0"/>
              <a:t>awal</a:t>
            </a:r>
            <a:endParaRPr lang="en-US" sz="2200" dirty="0"/>
          </a:p>
        </p:txBody>
      </p:sp>
      <p:sp>
        <p:nvSpPr>
          <p:cNvPr id="66567" name="TextBox 6"/>
          <p:cNvSpPr txBox="1">
            <a:spLocks noChangeArrowheads="1"/>
          </p:cNvSpPr>
          <p:nvPr/>
        </p:nvSpPr>
        <p:spPr bwMode="auto">
          <a:xfrm>
            <a:off x="2613482" y="1959564"/>
            <a:ext cx="1339850" cy="58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70000"/>
              </a:lnSpc>
            </a:pPr>
            <a:r>
              <a:rPr lang="en-US" sz="2200" dirty="0" err="1">
                <a:solidFill>
                  <a:srgbClr val="000000"/>
                </a:solidFill>
              </a:rPr>
              <a:t>Rencana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asuhan</a:t>
            </a:r>
            <a:endParaRPr lang="en-US" sz="2200" dirty="0">
              <a:solidFill>
                <a:srgbClr val="000000"/>
              </a:solidFill>
            </a:endParaRPr>
          </a:p>
        </p:txBody>
      </p:sp>
      <p:sp>
        <p:nvSpPr>
          <p:cNvPr id="66570" name="TextBox 10"/>
          <p:cNvSpPr txBox="1">
            <a:spLocks noChangeArrowheads="1"/>
          </p:cNvSpPr>
          <p:nvPr/>
        </p:nvSpPr>
        <p:spPr bwMode="auto">
          <a:xfrm>
            <a:off x="7338193" y="4293096"/>
            <a:ext cx="1338263" cy="58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70000"/>
              </a:lnSpc>
            </a:pPr>
            <a:r>
              <a:rPr lang="en-US" sz="2200" dirty="0" err="1"/>
              <a:t>Rencana</a:t>
            </a:r>
            <a:r>
              <a:rPr lang="en-US" sz="2200" dirty="0"/>
              <a:t> </a:t>
            </a:r>
            <a:r>
              <a:rPr lang="en-US" sz="2200" dirty="0" err="1"/>
              <a:t>pulang</a:t>
            </a:r>
            <a:endParaRPr lang="en-US" sz="2200" dirty="0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7972623" y="3717032"/>
            <a:ext cx="0" cy="446087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4552758" y="3789040"/>
            <a:ext cx="0" cy="447675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137328" y="2555444"/>
            <a:ext cx="0" cy="446087"/>
          </a:xfrm>
          <a:prstGeom prst="straightConnector1">
            <a:avLst/>
          </a:prstGeom>
          <a:ln w="38100" cmpd="sng">
            <a:solidFill>
              <a:srgbClr val="4F81B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577" name="TextBox 22"/>
          <p:cNvSpPr txBox="1">
            <a:spLocks noChangeArrowheads="1"/>
          </p:cNvSpPr>
          <p:nvPr/>
        </p:nvSpPr>
        <p:spPr bwMode="auto">
          <a:xfrm>
            <a:off x="3776466" y="5847357"/>
            <a:ext cx="7920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dirty="0" smtClean="0">
                <a:solidFill>
                  <a:srgbClr val="FF0000"/>
                </a:solidFill>
              </a:rPr>
              <a:t>HPK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6581" name="TextBox 27"/>
          <p:cNvSpPr txBox="1">
            <a:spLocks noChangeArrowheads="1"/>
          </p:cNvSpPr>
          <p:nvPr/>
        </p:nvSpPr>
        <p:spPr bwMode="auto">
          <a:xfrm>
            <a:off x="5144618" y="5847357"/>
            <a:ext cx="1038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b="1" dirty="0">
                <a:solidFill>
                  <a:srgbClr val="FF0000"/>
                </a:solidFill>
              </a:rPr>
              <a:t>MKI</a:t>
            </a:r>
          </a:p>
        </p:txBody>
      </p:sp>
      <p:sp>
        <p:nvSpPr>
          <p:cNvPr id="66582" name="TextBox 28"/>
          <p:cNvSpPr txBox="1">
            <a:spLocks noChangeArrowheads="1"/>
          </p:cNvSpPr>
          <p:nvPr/>
        </p:nvSpPr>
        <p:spPr bwMode="auto">
          <a:xfrm>
            <a:off x="6440762" y="5847357"/>
            <a:ext cx="10398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b="1" dirty="0">
                <a:solidFill>
                  <a:srgbClr val="FF0000"/>
                </a:solidFill>
              </a:rPr>
              <a:t>PPI</a:t>
            </a:r>
          </a:p>
        </p:txBody>
      </p:sp>
      <p:sp>
        <p:nvSpPr>
          <p:cNvPr id="66585" name="TextBox 32"/>
          <p:cNvSpPr txBox="1">
            <a:spLocks noChangeArrowheads="1"/>
          </p:cNvSpPr>
          <p:nvPr/>
        </p:nvSpPr>
        <p:spPr bwMode="auto">
          <a:xfrm>
            <a:off x="921445" y="116632"/>
            <a:ext cx="743807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PROSES ASUHAN PASIEN RAWAT INAP</a:t>
            </a:r>
            <a:endParaRPr lang="en-US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6589" name="TextBox 36"/>
          <p:cNvSpPr txBox="1">
            <a:spLocks noChangeArrowheads="1"/>
          </p:cNvSpPr>
          <p:nvPr/>
        </p:nvSpPr>
        <p:spPr bwMode="auto">
          <a:xfrm>
            <a:off x="2120282" y="5847357"/>
            <a:ext cx="10398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b="1" dirty="0">
                <a:solidFill>
                  <a:srgbClr val="FF0000"/>
                </a:solidFill>
              </a:rPr>
              <a:t>SKP</a:t>
            </a:r>
          </a:p>
        </p:txBody>
      </p:sp>
      <p:sp>
        <p:nvSpPr>
          <p:cNvPr id="45" name="TextBox 23"/>
          <p:cNvSpPr txBox="1">
            <a:spLocks noChangeArrowheads="1"/>
          </p:cNvSpPr>
          <p:nvPr/>
        </p:nvSpPr>
        <p:spPr bwMode="auto">
          <a:xfrm>
            <a:off x="6782058" y="1982207"/>
            <a:ext cx="129614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dirty="0" smtClean="0">
                <a:solidFill>
                  <a:srgbClr val="0000FF"/>
                </a:solidFill>
              </a:rPr>
              <a:t>Terminal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47" name="TextBox 5"/>
          <p:cNvSpPr txBox="1">
            <a:spLocks noChangeArrowheads="1"/>
          </p:cNvSpPr>
          <p:nvPr/>
        </p:nvSpPr>
        <p:spPr bwMode="auto">
          <a:xfrm>
            <a:off x="5196051" y="1910562"/>
            <a:ext cx="1339850" cy="58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70000"/>
              </a:lnSpc>
            </a:pPr>
            <a:r>
              <a:rPr lang="en-US" sz="2200" dirty="0" err="1" smtClean="0">
                <a:solidFill>
                  <a:srgbClr val="FF0000"/>
                </a:solidFill>
              </a:rPr>
              <a:t>Asesmen</a:t>
            </a:r>
            <a:endParaRPr lang="en-US" sz="2200" dirty="0" smtClean="0">
              <a:solidFill>
                <a:srgbClr val="FF0000"/>
              </a:solidFill>
            </a:endParaRPr>
          </a:p>
          <a:p>
            <a:pPr algn="ctr" eaLnBrk="1" hangingPunct="1">
              <a:lnSpc>
                <a:spcPct val="70000"/>
              </a:lnSpc>
            </a:pPr>
            <a:r>
              <a:rPr lang="en-US" sz="2200" dirty="0" err="1" smtClean="0">
                <a:solidFill>
                  <a:srgbClr val="FF0000"/>
                </a:solidFill>
              </a:rPr>
              <a:t>ulang</a:t>
            </a:r>
            <a:endParaRPr lang="en-US" sz="2200" dirty="0">
              <a:solidFill>
                <a:srgbClr val="FF0000"/>
              </a:solidFill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5920714" y="2573626"/>
            <a:ext cx="0" cy="446087"/>
          </a:xfrm>
          <a:prstGeom prst="straightConnector1">
            <a:avLst/>
          </a:prstGeom>
          <a:ln w="38100" cmpd="sng">
            <a:solidFill>
              <a:srgbClr val="4F81B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404972" y="4770528"/>
            <a:ext cx="1215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Ringkasan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pulang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05280" y="162737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Lab, Rad</a:t>
            </a:r>
            <a:endParaRPr lang="en-US" dirty="0"/>
          </a:p>
        </p:txBody>
      </p:sp>
      <p:sp>
        <p:nvSpPr>
          <p:cNvPr id="60" name="TextBox 6"/>
          <p:cNvSpPr txBox="1">
            <a:spLocks noChangeArrowheads="1"/>
          </p:cNvSpPr>
          <p:nvPr/>
        </p:nvSpPr>
        <p:spPr bwMode="auto">
          <a:xfrm>
            <a:off x="4027684" y="4850189"/>
            <a:ext cx="1080120" cy="595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sz="2000" dirty="0" err="1" smtClean="0">
                <a:solidFill>
                  <a:srgbClr val="3366FF"/>
                </a:solidFill>
              </a:rPr>
              <a:t>Risiko</a:t>
            </a:r>
            <a:r>
              <a:rPr lang="en-US" sz="2000" dirty="0" smtClean="0">
                <a:solidFill>
                  <a:srgbClr val="3366FF"/>
                </a:solidFill>
              </a:rPr>
              <a:t> </a:t>
            </a:r>
            <a:r>
              <a:rPr lang="en-US" sz="2000" dirty="0" err="1" smtClean="0">
                <a:solidFill>
                  <a:srgbClr val="3366FF"/>
                </a:solidFill>
              </a:rPr>
              <a:t>tinggi</a:t>
            </a:r>
            <a:endParaRPr lang="en-US" sz="2000" dirty="0">
              <a:solidFill>
                <a:srgbClr val="3366FF"/>
              </a:solidFill>
            </a:endParaRPr>
          </a:p>
        </p:txBody>
      </p:sp>
      <p:sp>
        <p:nvSpPr>
          <p:cNvPr id="80" name="TextBox 6"/>
          <p:cNvSpPr txBox="1">
            <a:spLocks noChangeArrowheads="1"/>
          </p:cNvSpPr>
          <p:nvPr/>
        </p:nvSpPr>
        <p:spPr bwMode="auto">
          <a:xfrm>
            <a:off x="3932988" y="5301208"/>
            <a:ext cx="13398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dirty="0" smtClean="0">
                <a:solidFill>
                  <a:srgbClr val="3366FF"/>
                </a:solidFill>
              </a:rPr>
              <a:t>Restraint</a:t>
            </a:r>
            <a:endParaRPr lang="en-US" sz="2000" dirty="0">
              <a:solidFill>
                <a:srgbClr val="3366FF"/>
              </a:solidFill>
            </a:endParaRPr>
          </a:p>
        </p:txBody>
      </p:sp>
      <p:sp>
        <p:nvSpPr>
          <p:cNvPr id="49" name="TextBox 6"/>
          <p:cNvSpPr txBox="1">
            <a:spLocks noChangeArrowheads="1"/>
          </p:cNvSpPr>
          <p:nvPr/>
        </p:nvSpPr>
        <p:spPr bwMode="auto">
          <a:xfrm>
            <a:off x="2495102" y="4665330"/>
            <a:ext cx="1047874" cy="494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sz="1600" dirty="0" err="1" smtClean="0">
                <a:solidFill>
                  <a:srgbClr val="3366FF"/>
                </a:solidFill>
              </a:rPr>
              <a:t>Risiko</a:t>
            </a:r>
            <a:endParaRPr lang="en-US" sz="1600" dirty="0" smtClean="0">
              <a:solidFill>
                <a:srgbClr val="3366FF"/>
              </a:solidFill>
            </a:endParaRPr>
          </a:p>
          <a:p>
            <a:pPr algn="ctr" eaLnBrk="1" hangingPunct="1">
              <a:lnSpc>
                <a:spcPct val="80000"/>
              </a:lnSpc>
            </a:pPr>
            <a:r>
              <a:rPr lang="en-US" sz="1600" dirty="0" err="1" smtClean="0">
                <a:solidFill>
                  <a:srgbClr val="3366FF"/>
                </a:solidFill>
              </a:rPr>
              <a:t>malnutrisi</a:t>
            </a:r>
            <a:endParaRPr lang="en-US" sz="1600" dirty="0">
              <a:solidFill>
                <a:srgbClr val="3366FF"/>
              </a:solidFill>
            </a:endParaRPr>
          </a:p>
        </p:txBody>
      </p:sp>
      <p:sp>
        <p:nvSpPr>
          <p:cNvPr id="53" name="TextBox 6"/>
          <p:cNvSpPr txBox="1">
            <a:spLocks noChangeArrowheads="1"/>
          </p:cNvSpPr>
          <p:nvPr/>
        </p:nvSpPr>
        <p:spPr bwMode="auto">
          <a:xfrm>
            <a:off x="2063054" y="4265863"/>
            <a:ext cx="1296144" cy="494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sz="1600" dirty="0" err="1" smtClean="0">
                <a:solidFill>
                  <a:srgbClr val="3366FF"/>
                </a:solidFill>
              </a:rPr>
              <a:t>Asesmen</a:t>
            </a:r>
            <a:r>
              <a:rPr lang="en-US" sz="1600" dirty="0" smtClean="0">
                <a:solidFill>
                  <a:srgbClr val="3366FF"/>
                </a:solidFill>
              </a:rPr>
              <a:t> </a:t>
            </a:r>
            <a:r>
              <a:rPr lang="en-US" sz="1600" dirty="0" err="1" smtClean="0">
                <a:solidFill>
                  <a:srgbClr val="3366FF"/>
                </a:solidFill>
              </a:rPr>
              <a:t>nyeri</a:t>
            </a:r>
            <a:endParaRPr lang="en-US" sz="1600" dirty="0">
              <a:solidFill>
                <a:srgbClr val="3366FF"/>
              </a:solidFill>
            </a:endParaRPr>
          </a:p>
        </p:txBody>
      </p:sp>
      <p:sp>
        <p:nvSpPr>
          <p:cNvPr id="54" name="TextBox 6"/>
          <p:cNvSpPr txBox="1">
            <a:spLocks noChangeArrowheads="1"/>
          </p:cNvSpPr>
          <p:nvPr/>
        </p:nvSpPr>
        <p:spPr bwMode="auto">
          <a:xfrm>
            <a:off x="2995214" y="4278057"/>
            <a:ext cx="901006" cy="494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sz="1600" dirty="0" err="1" smtClean="0">
                <a:solidFill>
                  <a:srgbClr val="3366FF"/>
                </a:solidFill>
              </a:rPr>
              <a:t>Risiko</a:t>
            </a:r>
            <a:endParaRPr lang="en-US" sz="1600" dirty="0" smtClean="0">
              <a:solidFill>
                <a:srgbClr val="3366FF"/>
              </a:solidFill>
            </a:endParaRPr>
          </a:p>
          <a:p>
            <a:pPr algn="ctr" eaLnBrk="1" hangingPunct="1">
              <a:lnSpc>
                <a:spcPct val="80000"/>
              </a:lnSpc>
            </a:pPr>
            <a:r>
              <a:rPr lang="en-US" sz="1600" dirty="0" err="1" smtClean="0">
                <a:solidFill>
                  <a:srgbClr val="3366FF"/>
                </a:solidFill>
              </a:rPr>
              <a:t>jatuh</a:t>
            </a:r>
            <a:endParaRPr lang="en-US" sz="1600" dirty="0">
              <a:solidFill>
                <a:srgbClr val="3366FF"/>
              </a:solidFill>
            </a:endParaRPr>
          </a:p>
        </p:txBody>
      </p:sp>
      <p:sp>
        <p:nvSpPr>
          <p:cNvPr id="57" name="TextBox 23"/>
          <p:cNvSpPr txBox="1">
            <a:spLocks noChangeArrowheads="1"/>
          </p:cNvSpPr>
          <p:nvPr/>
        </p:nvSpPr>
        <p:spPr bwMode="auto">
          <a:xfrm>
            <a:off x="3308902" y="692696"/>
            <a:ext cx="158417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dirty="0" err="1" smtClean="0">
                <a:solidFill>
                  <a:srgbClr val="0000FF"/>
                </a:solidFill>
              </a:rPr>
              <a:t>Analisis</a:t>
            </a:r>
            <a:r>
              <a:rPr lang="en-US" sz="1800" dirty="0" smtClean="0">
                <a:solidFill>
                  <a:srgbClr val="0000FF"/>
                </a:solidFill>
              </a:rPr>
              <a:t> data  --&gt; </a:t>
            </a:r>
            <a:r>
              <a:rPr lang="en-US" sz="1800" dirty="0" err="1" smtClean="0">
                <a:solidFill>
                  <a:srgbClr val="0000FF"/>
                </a:solidFill>
              </a:rPr>
              <a:t>Dx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  <a:r>
              <a:rPr lang="en-US" sz="1800" dirty="0" err="1" smtClean="0">
                <a:solidFill>
                  <a:srgbClr val="0000FF"/>
                </a:solidFill>
              </a:rPr>
              <a:t>awal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58" name="TextBox 23"/>
          <p:cNvSpPr txBox="1">
            <a:spLocks noChangeArrowheads="1"/>
          </p:cNvSpPr>
          <p:nvPr/>
        </p:nvSpPr>
        <p:spPr bwMode="auto">
          <a:xfrm>
            <a:off x="1605370" y="692696"/>
            <a:ext cx="208823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dirty="0" err="1" smtClean="0">
                <a:solidFill>
                  <a:srgbClr val="0000FF"/>
                </a:solidFill>
              </a:rPr>
              <a:t>Pengumpulan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</a:p>
          <a:p>
            <a:pPr algn="ctr" eaLnBrk="1" hangingPunct="1"/>
            <a:r>
              <a:rPr lang="en-US" sz="1800" dirty="0" smtClean="0">
                <a:solidFill>
                  <a:srgbClr val="0000FF"/>
                </a:solidFill>
              </a:rPr>
              <a:t>data </a:t>
            </a:r>
            <a:r>
              <a:rPr lang="en-US" sz="1800" dirty="0" err="1" smtClean="0">
                <a:solidFill>
                  <a:srgbClr val="0000FF"/>
                </a:solidFill>
              </a:rPr>
              <a:t>klinis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4" name="Left Brace 3"/>
          <p:cNvSpPr/>
          <p:nvPr/>
        </p:nvSpPr>
        <p:spPr>
          <a:xfrm rot="16200000">
            <a:off x="3081534" y="996007"/>
            <a:ext cx="432048" cy="1368152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3261554" y="2593494"/>
            <a:ext cx="0" cy="446087"/>
          </a:xfrm>
          <a:prstGeom prst="straightConnector1">
            <a:avLst/>
          </a:prstGeom>
          <a:ln w="38100" cmpd="sng">
            <a:solidFill>
              <a:srgbClr val="4F81B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5"/>
          <p:cNvSpPr txBox="1">
            <a:spLocks noChangeArrowheads="1"/>
          </p:cNvSpPr>
          <p:nvPr/>
        </p:nvSpPr>
        <p:spPr bwMode="auto">
          <a:xfrm>
            <a:off x="3544646" y="4293096"/>
            <a:ext cx="2160240" cy="58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70000"/>
              </a:lnSpc>
            </a:pPr>
            <a:r>
              <a:rPr lang="en-US" sz="2200" dirty="0" err="1" smtClean="0"/>
              <a:t>Implementasi</a:t>
            </a:r>
            <a:endParaRPr lang="en-US" sz="2200" dirty="0" smtClean="0"/>
          </a:p>
          <a:p>
            <a:pPr algn="ctr" eaLnBrk="1" hangingPunct="1">
              <a:lnSpc>
                <a:spcPct val="70000"/>
              </a:lnSpc>
            </a:pPr>
            <a:r>
              <a:rPr lang="en-US" sz="2200" dirty="0" err="1" smtClean="0"/>
              <a:t>asuhan</a:t>
            </a:r>
            <a:endParaRPr lang="en-US" sz="2200" dirty="0"/>
          </a:p>
        </p:txBody>
      </p:sp>
      <p:sp>
        <p:nvSpPr>
          <p:cNvPr id="6" name="Right Arrow 5"/>
          <p:cNvSpPr/>
          <p:nvPr/>
        </p:nvSpPr>
        <p:spPr>
          <a:xfrm>
            <a:off x="611560" y="2996952"/>
            <a:ext cx="7992888" cy="79208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fokus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:        MULTI </a:t>
            </a:r>
            <a:r>
              <a:rPr lang="en-US" dirty="0" smtClean="0"/>
              <a:t>PROFESI - ASUHAN </a:t>
            </a:r>
            <a:r>
              <a:rPr lang="en-US" dirty="0"/>
              <a:t>– </a:t>
            </a:r>
            <a:r>
              <a:rPr lang="en-US" dirty="0" smtClean="0"/>
              <a:t>EDUKASI</a:t>
            </a:r>
            <a:endParaRPr lang="en-US" dirty="0"/>
          </a:p>
        </p:txBody>
      </p:sp>
      <p:sp>
        <p:nvSpPr>
          <p:cNvPr id="55" name="Left Brace 54"/>
          <p:cNvSpPr/>
          <p:nvPr/>
        </p:nvSpPr>
        <p:spPr>
          <a:xfrm rot="5400000" flipV="1">
            <a:off x="2775397" y="3541788"/>
            <a:ext cx="432048" cy="83185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2051720" y="2996952"/>
            <a:ext cx="523339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Case Manager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62" name="Straight Arrow Connector 61"/>
          <p:cNvCxnSpPr/>
          <p:nvPr/>
        </p:nvCxnSpPr>
        <p:spPr>
          <a:xfrm flipV="1">
            <a:off x="6494504" y="3789040"/>
            <a:ext cx="0" cy="447675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5"/>
          <p:cNvSpPr txBox="1">
            <a:spLocks noChangeArrowheads="1"/>
          </p:cNvSpPr>
          <p:nvPr/>
        </p:nvSpPr>
        <p:spPr bwMode="auto">
          <a:xfrm>
            <a:off x="5630408" y="4293096"/>
            <a:ext cx="1728192" cy="58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70000"/>
              </a:lnSpc>
            </a:pPr>
            <a:r>
              <a:rPr lang="en-US" sz="2200" dirty="0" err="1" smtClean="0">
                <a:solidFill>
                  <a:srgbClr val="FF0000"/>
                </a:solidFill>
              </a:rPr>
              <a:t>Rencana</a:t>
            </a:r>
            <a:endParaRPr lang="en-US" sz="2200" dirty="0" smtClean="0">
              <a:solidFill>
                <a:srgbClr val="FF0000"/>
              </a:solidFill>
            </a:endParaRPr>
          </a:p>
          <a:p>
            <a:pPr algn="ctr" eaLnBrk="1" hangingPunct="1">
              <a:lnSpc>
                <a:spcPct val="70000"/>
              </a:lnSpc>
            </a:pPr>
            <a:r>
              <a:rPr lang="en-US" sz="2200" dirty="0" err="1" smtClean="0">
                <a:solidFill>
                  <a:srgbClr val="FF0000"/>
                </a:solidFill>
              </a:rPr>
              <a:t>asuhan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56" name="TextBox 5"/>
          <p:cNvSpPr txBox="1">
            <a:spLocks noChangeArrowheads="1"/>
          </p:cNvSpPr>
          <p:nvPr/>
        </p:nvSpPr>
        <p:spPr bwMode="auto">
          <a:xfrm>
            <a:off x="5534238" y="1367407"/>
            <a:ext cx="2160240" cy="58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70000"/>
              </a:lnSpc>
            </a:pPr>
            <a:r>
              <a:rPr lang="en-US" sz="2200" dirty="0" err="1" smtClean="0">
                <a:solidFill>
                  <a:srgbClr val="FF0000"/>
                </a:solidFill>
              </a:rPr>
              <a:t>Implementasi</a:t>
            </a:r>
            <a:endParaRPr lang="en-US" sz="2200" dirty="0" smtClean="0">
              <a:solidFill>
                <a:srgbClr val="FF0000"/>
              </a:solidFill>
            </a:endParaRPr>
          </a:p>
          <a:p>
            <a:pPr algn="ctr" eaLnBrk="1" hangingPunct="1">
              <a:lnSpc>
                <a:spcPct val="70000"/>
              </a:lnSpc>
            </a:pPr>
            <a:r>
              <a:rPr lang="en-US" sz="2200" dirty="0" err="1" smtClean="0">
                <a:solidFill>
                  <a:srgbClr val="FF0000"/>
                </a:solidFill>
              </a:rPr>
              <a:t>asuhan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66" name="TextBox 6"/>
          <p:cNvSpPr txBox="1">
            <a:spLocks noChangeArrowheads="1"/>
          </p:cNvSpPr>
          <p:nvPr/>
        </p:nvSpPr>
        <p:spPr bwMode="auto">
          <a:xfrm>
            <a:off x="3986552" y="1964016"/>
            <a:ext cx="133985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70000"/>
              </a:lnSpc>
            </a:pPr>
            <a:r>
              <a:rPr lang="en-US" sz="2200" dirty="0" err="1" smtClean="0">
                <a:solidFill>
                  <a:srgbClr val="3366FF"/>
                </a:solidFill>
              </a:rPr>
              <a:t>Edukasi</a:t>
            </a:r>
            <a:endParaRPr lang="en-US" sz="2200" dirty="0">
              <a:solidFill>
                <a:srgbClr val="3366FF"/>
              </a:solidFill>
            </a:endParaRPr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4662972" y="2593494"/>
            <a:ext cx="0" cy="446087"/>
          </a:xfrm>
          <a:prstGeom prst="straightConnector1">
            <a:avLst/>
          </a:prstGeom>
          <a:ln w="38100" cmpd="sng">
            <a:solidFill>
              <a:srgbClr val="4F81B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37580" y="4197269"/>
            <a:ext cx="19269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" indent="-85725">
              <a:buFont typeface="Arial"/>
              <a:buChar char="•"/>
            </a:pPr>
            <a:r>
              <a:rPr lang="en-US" sz="1600" dirty="0" err="1" smtClean="0"/>
              <a:t>Riwayat</a:t>
            </a:r>
            <a:r>
              <a:rPr lang="en-US" sz="1600" dirty="0" smtClean="0"/>
              <a:t> </a:t>
            </a:r>
            <a:r>
              <a:rPr lang="en-US" sz="1600" dirty="0" err="1" smtClean="0"/>
              <a:t>kesehatan</a:t>
            </a:r>
            <a:endParaRPr lang="en-US" sz="1600" dirty="0" smtClean="0"/>
          </a:p>
          <a:p>
            <a:pPr marL="85725" indent="-85725">
              <a:buFont typeface="Arial"/>
              <a:buChar char="•"/>
            </a:pPr>
            <a:r>
              <a:rPr lang="en-US" sz="1600" dirty="0" err="1" smtClean="0"/>
              <a:t>Pemeriksaan</a:t>
            </a:r>
            <a:r>
              <a:rPr lang="en-US" sz="1600" dirty="0" smtClean="0"/>
              <a:t> </a:t>
            </a:r>
            <a:r>
              <a:rPr lang="en-US" sz="1600" dirty="0" err="1" smtClean="0"/>
              <a:t>fisik</a:t>
            </a:r>
            <a:endParaRPr lang="en-US" sz="1600" dirty="0" smtClean="0"/>
          </a:p>
          <a:p>
            <a:pPr marL="85725" indent="-85725">
              <a:buFont typeface="Arial"/>
              <a:buChar char="•"/>
            </a:pPr>
            <a:r>
              <a:rPr lang="en-US" sz="1600" dirty="0" err="1" smtClean="0"/>
              <a:t>Psikologis</a:t>
            </a:r>
            <a:endParaRPr lang="en-US" sz="1600" dirty="0" smtClean="0"/>
          </a:p>
          <a:p>
            <a:pPr marL="85725" indent="-85725">
              <a:buFont typeface="Arial"/>
              <a:buChar char="•"/>
            </a:pPr>
            <a:r>
              <a:rPr lang="en-US" sz="1600" dirty="0" err="1" smtClean="0"/>
              <a:t>Sosial</a:t>
            </a:r>
            <a:r>
              <a:rPr lang="en-US" sz="1600" dirty="0" smtClean="0"/>
              <a:t> </a:t>
            </a:r>
            <a:r>
              <a:rPr lang="en-US" sz="1600" dirty="0" err="1" smtClean="0"/>
              <a:t>ekonomi</a:t>
            </a:r>
            <a:endParaRPr lang="en-US" sz="1600" dirty="0"/>
          </a:p>
        </p:txBody>
      </p:sp>
      <p:cxnSp>
        <p:nvCxnSpPr>
          <p:cNvPr id="69" name="Straight Arrow Connector 68"/>
          <p:cNvCxnSpPr/>
          <p:nvPr/>
        </p:nvCxnSpPr>
        <p:spPr>
          <a:xfrm flipV="1">
            <a:off x="1425461" y="3789040"/>
            <a:ext cx="0" cy="447675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421346" y="2416482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Seragam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Integrasi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6818314" y="1982207"/>
            <a:ext cx="0" cy="1014745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7517564" y="2399098"/>
            <a:ext cx="11238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Asesmen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Asuhan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7338193" y="2399098"/>
            <a:ext cx="0" cy="597854"/>
          </a:xfrm>
          <a:prstGeom prst="straightConnector1">
            <a:avLst/>
          </a:prstGeom>
          <a:ln w="38100" cmpd="sng">
            <a:prstDash val="dash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"/>
          <p:cNvSpPr txBox="1">
            <a:spLocks noChangeArrowheads="1"/>
          </p:cNvSpPr>
          <p:nvPr/>
        </p:nvSpPr>
        <p:spPr bwMode="auto">
          <a:xfrm>
            <a:off x="5983118" y="4827017"/>
            <a:ext cx="1294031" cy="494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marL="85725" indent="-85725" eaLnBrk="1" hangingPunct="1">
              <a:lnSpc>
                <a:spcPct val="80000"/>
              </a:lnSpc>
              <a:buClr>
                <a:srgbClr val="FF0000"/>
              </a:buClr>
              <a:buSzPct val="70000"/>
              <a:buFont typeface="Wingdings" charset="2"/>
              <a:buChar char="Ø"/>
            </a:pPr>
            <a:r>
              <a:rPr lang="en-US" sz="1600" b="1" dirty="0" err="1" smtClean="0">
                <a:solidFill>
                  <a:srgbClr val="3366FF"/>
                </a:solidFill>
              </a:rPr>
              <a:t>Verifikasi</a:t>
            </a:r>
            <a:endParaRPr lang="en-US" sz="1600" b="1" dirty="0" smtClean="0">
              <a:solidFill>
                <a:srgbClr val="3366FF"/>
              </a:solidFill>
            </a:endParaRPr>
          </a:p>
          <a:p>
            <a:pPr marL="85725" indent="-85725" eaLnBrk="1" hangingPunct="1">
              <a:lnSpc>
                <a:spcPct val="80000"/>
              </a:lnSpc>
              <a:buClr>
                <a:srgbClr val="FF0000"/>
              </a:buClr>
              <a:buSzPct val="70000"/>
              <a:buFont typeface="Wingdings" charset="2"/>
              <a:buChar char="Ø"/>
            </a:pPr>
            <a:r>
              <a:rPr lang="en-US" sz="1600" b="1" dirty="0" err="1" smtClean="0">
                <a:solidFill>
                  <a:srgbClr val="3366FF"/>
                </a:solidFill>
              </a:rPr>
              <a:t>Notasi</a:t>
            </a:r>
            <a:endParaRPr lang="en-US" sz="1600" b="1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291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6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66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500"/>
                                        <p:tgtEl>
                                          <p:spTgt spid="66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0" dur="500"/>
                                        <p:tgtEl>
                                          <p:spTgt spid="66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5" dur="500"/>
                                        <p:tgtEl>
                                          <p:spTgt spid="66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0" dur="500"/>
                                        <p:tgtEl>
                                          <p:spTgt spid="66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5" dur="500"/>
                                        <p:tgtEl>
                                          <p:spTgt spid="66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5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0" dur="500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6" grpId="0"/>
      <p:bldP spid="66567" grpId="0"/>
      <p:bldP spid="66570" grpId="0"/>
      <p:bldP spid="66577" grpId="0"/>
      <p:bldP spid="66581" grpId="0"/>
      <p:bldP spid="66582" grpId="0"/>
      <p:bldP spid="66589" grpId="0"/>
      <p:bldP spid="45" grpId="0"/>
      <p:bldP spid="47" grpId="0"/>
      <p:bldP spid="23" grpId="0"/>
      <p:bldP spid="24" grpId="0"/>
      <p:bldP spid="60" grpId="0"/>
      <p:bldP spid="80" grpId="0"/>
      <p:bldP spid="49" grpId="0"/>
      <p:bldP spid="53" grpId="0"/>
      <p:bldP spid="54" grpId="0"/>
      <p:bldP spid="57" grpId="0"/>
      <p:bldP spid="58" grpId="0"/>
      <p:bldP spid="4" grpId="0" animBg="1"/>
      <p:bldP spid="65" grpId="0"/>
      <p:bldP spid="55" grpId="0" animBg="1"/>
      <p:bldP spid="59" grpId="0"/>
      <p:bldP spid="63" grpId="0"/>
      <p:bldP spid="56" grpId="0"/>
      <p:bldP spid="66" grpId="0"/>
      <p:bldP spid="3" grpId="0"/>
      <p:bldP spid="8" grpId="0" build="p" bldLvl="2"/>
      <p:bldP spid="50" grpId="0" build="p" bldLvl="2"/>
      <p:bldP spid="6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ounded Rectangle 29"/>
          <p:cNvSpPr/>
          <p:nvPr/>
        </p:nvSpPr>
        <p:spPr>
          <a:xfrm>
            <a:off x="337491" y="750740"/>
            <a:ext cx="8470651" cy="5583238"/>
          </a:xfrm>
          <a:prstGeom prst="roundRect">
            <a:avLst/>
          </a:prstGeom>
          <a:solidFill>
            <a:srgbClr val="FFFF00"/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6566" name="TextBox 5"/>
          <p:cNvSpPr txBox="1">
            <a:spLocks noChangeArrowheads="1"/>
          </p:cNvSpPr>
          <p:nvPr/>
        </p:nvSpPr>
        <p:spPr bwMode="auto">
          <a:xfrm>
            <a:off x="489256" y="1949201"/>
            <a:ext cx="1339850" cy="58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70000"/>
              </a:lnSpc>
            </a:pPr>
            <a:r>
              <a:rPr lang="en-US" sz="2200" dirty="0" err="1" smtClean="0"/>
              <a:t>Asesmen</a:t>
            </a:r>
            <a:r>
              <a:rPr lang="en-US" sz="2200" dirty="0" smtClean="0"/>
              <a:t> </a:t>
            </a:r>
            <a:r>
              <a:rPr lang="en-US" sz="2200" dirty="0" err="1" smtClean="0"/>
              <a:t>awal</a:t>
            </a:r>
            <a:endParaRPr lang="en-US" sz="2200" dirty="0"/>
          </a:p>
        </p:txBody>
      </p:sp>
      <p:sp>
        <p:nvSpPr>
          <p:cNvPr id="66567" name="TextBox 6"/>
          <p:cNvSpPr txBox="1">
            <a:spLocks noChangeArrowheads="1"/>
          </p:cNvSpPr>
          <p:nvPr/>
        </p:nvSpPr>
        <p:spPr bwMode="auto">
          <a:xfrm>
            <a:off x="2613482" y="1959564"/>
            <a:ext cx="1339850" cy="58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70000"/>
              </a:lnSpc>
            </a:pPr>
            <a:r>
              <a:rPr lang="en-US" sz="2200" dirty="0" err="1">
                <a:solidFill>
                  <a:srgbClr val="000000"/>
                </a:solidFill>
              </a:rPr>
              <a:t>Rencana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asuhan</a:t>
            </a:r>
            <a:endParaRPr lang="en-US" sz="2200" dirty="0">
              <a:solidFill>
                <a:srgbClr val="000000"/>
              </a:solidFill>
            </a:endParaRPr>
          </a:p>
        </p:txBody>
      </p:sp>
      <p:sp>
        <p:nvSpPr>
          <p:cNvPr id="66570" name="TextBox 10"/>
          <p:cNvSpPr txBox="1">
            <a:spLocks noChangeArrowheads="1"/>
          </p:cNvSpPr>
          <p:nvPr/>
        </p:nvSpPr>
        <p:spPr bwMode="auto">
          <a:xfrm>
            <a:off x="7050161" y="1916832"/>
            <a:ext cx="1338263" cy="58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70000"/>
              </a:lnSpc>
            </a:pPr>
            <a:r>
              <a:rPr lang="en-US" sz="2200" dirty="0" err="1"/>
              <a:t>Rencana</a:t>
            </a:r>
            <a:r>
              <a:rPr lang="en-US" sz="2200" dirty="0"/>
              <a:t> </a:t>
            </a:r>
            <a:r>
              <a:rPr lang="en-US" sz="2200" dirty="0" err="1"/>
              <a:t>pulang</a:t>
            </a:r>
            <a:endParaRPr lang="en-US" sz="2200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7740352" y="2564904"/>
            <a:ext cx="0" cy="446087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4552758" y="3789040"/>
            <a:ext cx="0" cy="447675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137328" y="2555444"/>
            <a:ext cx="0" cy="446087"/>
          </a:xfrm>
          <a:prstGeom prst="straightConnector1">
            <a:avLst/>
          </a:prstGeom>
          <a:ln w="38100" cmpd="sng">
            <a:solidFill>
              <a:srgbClr val="4F81B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577" name="TextBox 22"/>
          <p:cNvSpPr txBox="1">
            <a:spLocks noChangeArrowheads="1"/>
          </p:cNvSpPr>
          <p:nvPr/>
        </p:nvSpPr>
        <p:spPr bwMode="auto">
          <a:xfrm>
            <a:off x="3776466" y="5847357"/>
            <a:ext cx="7920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dirty="0" smtClean="0">
                <a:solidFill>
                  <a:srgbClr val="FF0000"/>
                </a:solidFill>
              </a:rPr>
              <a:t>HPK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6581" name="TextBox 27"/>
          <p:cNvSpPr txBox="1">
            <a:spLocks noChangeArrowheads="1"/>
          </p:cNvSpPr>
          <p:nvPr/>
        </p:nvSpPr>
        <p:spPr bwMode="auto">
          <a:xfrm>
            <a:off x="5144618" y="5847357"/>
            <a:ext cx="1038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b="1" dirty="0">
                <a:solidFill>
                  <a:srgbClr val="FF0000"/>
                </a:solidFill>
              </a:rPr>
              <a:t>MKI</a:t>
            </a:r>
          </a:p>
        </p:txBody>
      </p:sp>
      <p:sp>
        <p:nvSpPr>
          <p:cNvPr id="66582" name="TextBox 28"/>
          <p:cNvSpPr txBox="1">
            <a:spLocks noChangeArrowheads="1"/>
          </p:cNvSpPr>
          <p:nvPr/>
        </p:nvSpPr>
        <p:spPr bwMode="auto">
          <a:xfrm>
            <a:off x="6440762" y="5847357"/>
            <a:ext cx="10398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b="1" dirty="0">
                <a:solidFill>
                  <a:srgbClr val="FF0000"/>
                </a:solidFill>
              </a:rPr>
              <a:t>PPI</a:t>
            </a:r>
          </a:p>
        </p:txBody>
      </p:sp>
      <p:sp>
        <p:nvSpPr>
          <p:cNvPr id="66585" name="TextBox 32"/>
          <p:cNvSpPr txBox="1">
            <a:spLocks noChangeArrowheads="1"/>
          </p:cNvSpPr>
          <p:nvPr/>
        </p:nvSpPr>
        <p:spPr bwMode="auto">
          <a:xfrm>
            <a:off x="921445" y="116632"/>
            <a:ext cx="743807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PROSES ASUHAN PASIEN RAWAT INAP</a:t>
            </a:r>
            <a:endParaRPr lang="en-US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6589" name="TextBox 36"/>
          <p:cNvSpPr txBox="1">
            <a:spLocks noChangeArrowheads="1"/>
          </p:cNvSpPr>
          <p:nvPr/>
        </p:nvSpPr>
        <p:spPr bwMode="auto">
          <a:xfrm>
            <a:off x="2120282" y="5847357"/>
            <a:ext cx="10398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b="1" dirty="0">
                <a:solidFill>
                  <a:srgbClr val="FF0000"/>
                </a:solidFill>
              </a:rPr>
              <a:t>SKP</a:t>
            </a:r>
          </a:p>
        </p:txBody>
      </p:sp>
      <p:sp>
        <p:nvSpPr>
          <p:cNvPr id="45" name="TextBox 23"/>
          <p:cNvSpPr txBox="1">
            <a:spLocks noChangeArrowheads="1"/>
          </p:cNvSpPr>
          <p:nvPr/>
        </p:nvSpPr>
        <p:spPr bwMode="auto">
          <a:xfrm>
            <a:off x="7236296" y="4325034"/>
            <a:ext cx="129614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dirty="0" smtClean="0">
                <a:solidFill>
                  <a:srgbClr val="0000FF"/>
                </a:solidFill>
              </a:rPr>
              <a:t>Terminal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47" name="TextBox 5"/>
          <p:cNvSpPr txBox="1">
            <a:spLocks noChangeArrowheads="1"/>
          </p:cNvSpPr>
          <p:nvPr/>
        </p:nvSpPr>
        <p:spPr bwMode="auto">
          <a:xfrm>
            <a:off x="5196051" y="1910562"/>
            <a:ext cx="1339850" cy="58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70000"/>
              </a:lnSpc>
            </a:pPr>
            <a:r>
              <a:rPr lang="en-US" sz="2200" dirty="0" err="1" smtClean="0">
                <a:solidFill>
                  <a:srgbClr val="FF0000"/>
                </a:solidFill>
              </a:rPr>
              <a:t>Asesmen</a:t>
            </a:r>
            <a:endParaRPr lang="en-US" sz="2200" dirty="0" smtClean="0">
              <a:solidFill>
                <a:srgbClr val="FF0000"/>
              </a:solidFill>
            </a:endParaRPr>
          </a:p>
          <a:p>
            <a:pPr algn="ctr" eaLnBrk="1" hangingPunct="1">
              <a:lnSpc>
                <a:spcPct val="70000"/>
              </a:lnSpc>
            </a:pPr>
            <a:r>
              <a:rPr lang="en-US" sz="2200" dirty="0" err="1" smtClean="0">
                <a:solidFill>
                  <a:srgbClr val="FF0000"/>
                </a:solidFill>
              </a:rPr>
              <a:t>ulang</a:t>
            </a:r>
            <a:endParaRPr lang="en-US" sz="2200" dirty="0">
              <a:solidFill>
                <a:srgbClr val="FF0000"/>
              </a:solidFill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5920714" y="2573626"/>
            <a:ext cx="0" cy="446087"/>
          </a:xfrm>
          <a:prstGeom prst="straightConnector1">
            <a:avLst/>
          </a:prstGeom>
          <a:ln w="38100" cmpd="sng">
            <a:solidFill>
              <a:srgbClr val="4F81B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172674" y="1340768"/>
            <a:ext cx="121575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FF0000"/>
                </a:solidFill>
                <a:latin typeface="+mn-lt"/>
              </a:rPr>
              <a:t>Ringkasan</a:t>
            </a:r>
            <a:r>
              <a:rPr lang="en-US" sz="16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+mn-lt"/>
              </a:rPr>
              <a:t>pulang</a:t>
            </a:r>
            <a:endParaRPr lang="en-US" sz="1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05280" y="1627372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Lab, Rad</a:t>
            </a:r>
            <a:endParaRPr lang="en-US" sz="1600" dirty="0">
              <a:latin typeface="+mn-lt"/>
            </a:endParaRPr>
          </a:p>
        </p:txBody>
      </p:sp>
      <p:sp>
        <p:nvSpPr>
          <p:cNvPr id="49" name="TextBox 6"/>
          <p:cNvSpPr txBox="1">
            <a:spLocks noChangeArrowheads="1"/>
          </p:cNvSpPr>
          <p:nvPr/>
        </p:nvSpPr>
        <p:spPr bwMode="auto">
          <a:xfrm>
            <a:off x="2495102" y="4665330"/>
            <a:ext cx="1047874" cy="494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sz="1600" dirty="0" err="1" smtClean="0">
                <a:solidFill>
                  <a:srgbClr val="3366FF"/>
                </a:solidFill>
              </a:rPr>
              <a:t>Risiko</a:t>
            </a:r>
            <a:endParaRPr lang="en-US" sz="1600" dirty="0" smtClean="0">
              <a:solidFill>
                <a:srgbClr val="3366FF"/>
              </a:solidFill>
            </a:endParaRPr>
          </a:p>
          <a:p>
            <a:pPr algn="ctr" eaLnBrk="1" hangingPunct="1">
              <a:lnSpc>
                <a:spcPct val="80000"/>
              </a:lnSpc>
            </a:pPr>
            <a:r>
              <a:rPr lang="en-US" sz="1600" dirty="0" err="1" smtClean="0">
                <a:solidFill>
                  <a:srgbClr val="3366FF"/>
                </a:solidFill>
              </a:rPr>
              <a:t>malnutrisi</a:t>
            </a:r>
            <a:endParaRPr lang="en-US" sz="1600" dirty="0">
              <a:solidFill>
                <a:srgbClr val="3366FF"/>
              </a:solidFill>
            </a:endParaRPr>
          </a:p>
        </p:txBody>
      </p:sp>
      <p:sp>
        <p:nvSpPr>
          <p:cNvPr id="53" name="TextBox 6"/>
          <p:cNvSpPr txBox="1">
            <a:spLocks noChangeArrowheads="1"/>
          </p:cNvSpPr>
          <p:nvPr/>
        </p:nvSpPr>
        <p:spPr bwMode="auto">
          <a:xfrm>
            <a:off x="2063054" y="4265863"/>
            <a:ext cx="1296144" cy="494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sz="1600" dirty="0" err="1" smtClean="0">
                <a:solidFill>
                  <a:srgbClr val="3366FF"/>
                </a:solidFill>
              </a:rPr>
              <a:t>Asesmen</a:t>
            </a:r>
            <a:r>
              <a:rPr lang="en-US" sz="1600" dirty="0" smtClean="0">
                <a:solidFill>
                  <a:srgbClr val="3366FF"/>
                </a:solidFill>
              </a:rPr>
              <a:t> </a:t>
            </a:r>
            <a:r>
              <a:rPr lang="en-US" sz="1600" dirty="0" err="1" smtClean="0">
                <a:solidFill>
                  <a:srgbClr val="3366FF"/>
                </a:solidFill>
              </a:rPr>
              <a:t>nyeri</a:t>
            </a:r>
            <a:endParaRPr lang="en-US" sz="1600" dirty="0">
              <a:solidFill>
                <a:srgbClr val="3366FF"/>
              </a:solidFill>
            </a:endParaRPr>
          </a:p>
        </p:txBody>
      </p:sp>
      <p:sp>
        <p:nvSpPr>
          <p:cNvPr id="54" name="TextBox 6"/>
          <p:cNvSpPr txBox="1">
            <a:spLocks noChangeArrowheads="1"/>
          </p:cNvSpPr>
          <p:nvPr/>
        </p:nvSpPr>
        <p:spPr bwMode="auto">
          <a:xfrm>
            <a:off x="2995214" y="4278057"/>
            <a:ext cx="901006" cy="494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sz="1600" dirty="0" err="1" smtClean="0">
                <a:solidFill>
                  <a:srgbClr val="3366FF"/>
                </a:solidFill>
              </a:rPr>
              <a:t>Risiko</a:t>
            </a:r>
            <a:endParaRPr lang="en-US" sz="1600" dirty="0" smtClean="0">
              <a:solidFill>
                <a:srgbClr val="3366FF"/>
              </a:solidFill>
            </a:endParaRPr>
          </a:p>
          <a:p>
            <a:pPr algn="ctr" eaLnBrk="1" hangingPunct="1">
              <a:lnSpc>
                <a:spcPct val="80000"/>
              </a:lnSpc>
            </a:pPr>
            <a:r>
              <a:rPr lang="en-US" sz="1600" dirty="0" err="1" smtClean="0">
                <a:solidFill>
                  <a:srgbClr val="3366FF"/>
                </a:solidFill>
              </a:rPr>
              <a:t>jatuh</a:t>
            </a:r>
            <a:endParaRPr lang="en-US" sz="1600" dirty="0">
              <a:solidFill>
                <a:srgbClr val="3366FF"/>
              </a:solidFill>
            </a:endParaRPr>
          </a:p>
        </p:txBody>
      </p:sp>
      <p:sp>
        <p:nvSpPr>
          <p:cNvPr id="57" name="TextBox 23"/>
          <p:cNvSpPr txBox="1">
            <a:spLocks noChangeArrowheads="1"/>
          </p:cNvSpPr>
          <p:nvPr/>
        </p:nvSpPr>
        <p:spPr bwMode="auto">
          <a:xfrm>
            <a:off x="3308902" y="692696"/>
            <a:ext cx="158417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dirty="0" err="1" smtClean="0">
                <a:solidFill>
                  <a:srgbClr val="0000FF"/>
                </a:solidFill>
              </a:rPr>
              <a:t>Analisis</a:t>
            </a:r>
            <a:r>
              <a:rPr lang="en-US" sz="1800" dirty="0" smtClean="0">
                <a:solidFill>
                  <a:srgbClr val="0000FF"/>
                </a:solidFill>
              </a:rPr>
              <a:t> data  --&gt; </a:t>
            </a:r>
            <a:r>
              <a:rPr lang="en-US" sz="1800" dirty="0" err="1" smtClean="0">
                <a:solidFill>
                  <a:srgbClr val="0000FF"/>
                </a:solidFill>
              </a:rPr>
              <a:t>Dx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  <a:r>
              <a:rPr lang="en-US" sz="1800" dirty="0" err="1" smtClean="0">
                <a:solidFill>
                  <a:srgbClr val="0000FF"/>
                </a:solidFill>
              </a:rPr>
              <a:t>awal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58" name="TextBox 23"/>
          <p:cNvSpPr txBox="1">
            <a:spLocks noChangeArrowheads="1"/>
          </p:cNvSpPr>
          <p:nvPr/>
        </p:nvSpPr>
        <p:spPr bwMode="auto">
          <a:xfrm>
            <a:off x="1605370" y="692696"/>
            <a:ext cx="208823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dirty="0" err="1" smtClean="0">
                <a:solidFill>
                  <a:srgbClr val="0000FF"/>
                </a:solidFill>
              </a:rPr>
              <a:t>Pengumpulan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</a:p>
          <a:p>
            <a:pPr algn="ctr" eaLnBrk="1" hangingPunct="1"/>
            <a:r>
              <a:rPr lang="en-US" sz="1800" dirty="0" smtClean="0">
                <a:solidFill>
                  <a:srgbClr val="0000FF"/>
                </a:solidFill>
              </a:rPr>
              <a:t>data </a:t>
            </a:r>
            <a:r>
              <a:rPr lang="en-US" sz="1800" dirty="0" err="1" smtClean="0">
                <a:solidFill>
                  <a:srgbClr val="0000FF"/>
                </a:solidFill>
              </a:rPr>
              <a:t>klinis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4" name="Left Brace 3"/>
          <p:cNvSpPr/>
          <p:nvPr/>
        </p:nvSpPr>
        <p:spPr>
          <a:xfrm rot="16200000">
            <a:off x="3081534" y="996007"/>
            <a:ext cx="432048" cy="1368152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3261554" y="2593494"/>
            <a:ext cx="0" cy="446087"/>
          </a:xfrm>
          <a:prstGeom prst="straightConnector1">
            <a:avLst/>
          </a:prstGeom>
          <a:ln w="38100" cmpd="sng">
            <a:solidFill>
              <a:srgbClr val="4F81B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5"/>
          <p:cNvSpPr txBox="1">
            <a:spLocks noChangeArrowheads="1"/>
          </p:cNvSpPr>
          <p:nvPr/>
        </p:nvSpPr>
        <p:spPr bwMode="auto">
          <a:xfrm>
            <a:off x="3544646" y="4293096"/>
            <a:ext cx="2160240" cy="58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70000"/>
              </a:lnSpc>
            </a:pPr>
            <a:r>
              <a:rPr lang="en-US" sz="2200" dirty="0" err="1" smtClean="0"/>
              <a:t>Implementasi</a:t>
            </a:r>
            <a:endParaRPr lang="en-US" sz="2200" dirty="0" smtClean="0"/>
          </a:p>
          <a:p>
            <a:pPr algn="ctr" eaLnBrk="1" hangingPunct="1">
              <a:lnSpc>
                <a:spcPct val="70000"/>
              </a:lnSpc>
            </a:pPr>
            <a:r>
              <a:rPr lang="en-US" sz="2200" dirty="0" err="1" smtClean="0"/>
              <a:t>asuhan</a:t>
            </a:r>
            <a:endParaRPr lang="en-US" sz="2200" dirty="0"/>
          </a:p>
        </p:txBody>
      </p:sp>
      <p:sp>
        <p:nvSpPr>
          <p:cNvPr id="6" name="Right Arrow 5"/>
          <p:cNvSpPr/>
          <p:nvPr/>
        </p:nvSpPr>
        <p:spPr>
          <a:xfrm>
            <a:off x="611560" y="2996952"/>
            <a:ext cx="7992888" cy="79208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err="1"/>
              <a:t>Pelayanan</a:t>
            </a:r>
            <a:r>
              <a:rPr lang="en-US" sz="2200" dirty="0"/>
              <a:t> </a:t>
            </a:r>
            <a:r>
              <a:rPr lang="en-US" sz="2200" dirty="0" err="1"/>
              <a:t>fokus</a:t>
            </a:r>
            <a:r>
              <a:rPr lang="en-US" sz="2200" dirty="0"/>
              <a:t> </a:t>
            </a:r>
            <a:r>
              <a:rPr lang="en-US" sz="2200" dirty="0" err="1"/>
              <a:t>pasien</a:t>
            </a:r>
            <a:r>
              <a:rPr lang="en-US" sz="2200" dirty="0"/>
              <a:t>:        MULTI </a:t>
            </a:r>
            <a:r>
              <a:rPr lang="en-US" sz="2200" dirty="0" smtClean="0"/>
              <a:t>PROFESI - ASUHAN </a:t>
            </a:r>
            <a:r>
              <a:rPr lang="en-US" sz="2200" dirty="0"/>
              <a:t>– </a:t>
            </a:r>
            <a:r>
              <a:rPr lang="en-US" sz="2200" dirty="0" smtClean="0"/>
              <a:t>EDUKASI</a:t>
            </a:r>
            <a:endParaRPr lang="en-US" sz="2200" dirty="0"/>
          </a:p>
        </p:txBody>
      </p:sp>
      <p:sp>
        <p:nvSpPr>
          <p:cNvPr id="55" name="Left Brace 54"/>
          <p:cNvSpPr/>
          <p:nvPr/>
        </p:nvSpPr>
        <p:spPr>
          <a:xfrm rot="5400000" flipV="1">
            <a:off x="2775397" y="3541788"/>
            <a:ext cx="432048" cy="83185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2051720" y="3072824"/>
            <a:ext cx="5233399" cy="58477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Case Manager</a:t>
            </a:r>
            <a:endParaRPr lang="en-US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62" name="Straight Arrow Connector 61"/>
          <p:cNvCxnSpPr/>
          <p:nvPr/>
        </p:nvCxnSpPr>
        <p:spPr>
          <a:xfrm flipV="1">
            <a:off x="6494504" y="3789040"/>
            <a:ext cx="0" cy="447675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5"/>
          <p:cNvSpPr txBox="1">
            <a:spLocks noChangeArrowheads="1"/>
          </p:cNvSpPr>
          <p:nvPr/>
        </p:nvSpPr>
        <p:spPr bwMode="auto">
          <a:xfrm>
            <a:off x="5630408" y="4293096"/>
            <a:ext cx="1728192" cy="58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70000"/>
              </a:lnSpc>
            </a:pPr>
            <a:r>
              <a:rPr lang="en-US" sz="2200" dirty="0" err="1" smtClean="0">
                <a:solidFill>
                  <a:srgbClr val="FF0000"/>
                </a:solidFill>
              </a:rPr>
              <a:t>Rencana</a:t>
            </a:r>
            <a:endParaRPr lang="en-US" sz="2200" dirty="0" smtClean="0">
              <a:solidFill>
                <a:srgbClr val="FF0000"/>
              </a:solidFill>
            </a:endParaRPr>
          </a:p>
          <a:p>
            <a:pPr algn="ctr" eaLnBrk="1" hangingPunct="1">
              <a:lnSpc>
                <a:spcPct val="70000"/>
              </a:lnSpc>
            </a:pPr>
            <a:r>
              <a:rPr lang="en-US" sz="2200" dirty="0" err="1" smtClean="0">
                <a:solidFill>
                  <a:srgbClr val="FF0000"/>
                </a:solidFill>
              </a:rPr>
              <a:t>asuhan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56" name="TextBox 5"/>
          <p:cNvSpPr txBox="1">
            <a:spLocks noChangeArrowheads="1"/>
          </p:cNvSpPr>
          <p:nvPr/>
        </p:nvSpPr>
        <p:spPr bwMode="auto">
          <a:xfrm>
            <a:off x="5436096" y="1367407"/>
            <a:ext cx="2160240" cy="58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70000"/>
              </a:lnSpc>
            </a:pPr>
            <a:r>
              <a:rPr lang="en-US" sz="2200" dirty="0" err="1" smtClean="0">
                <a:solidFill>
                  <a:srgbClr val="FF0000"/>
                </a:solidFill>
              </a:rPr>
              <a:t>Implementasi</a:t>
            </a:r>
            <a:endParaRPr lang="en-US" sz="2200" dirty="0" smtClean="0">
              <a:solidFill>
                <a:srgbClr val="FF0000"/>
              </a:solidFill>
            </a:endParaRPr>
          </a:p>
          <a:p>
            <a:pPr algn="ctr" eaLnBrk="1" hangingPunct="1">
              <a:lnSpc>
                <a:spcPct val="70000"/>
              </a:lnSpc>
            </a:pPr>
            <a:r>
              <a:rPr lang="en-US" sz="2200" dirty="0" err="1" smtClean="0">
                <a:solidFill>
                  <a:srgbClr val="FF0000"/>
                </a:solidFill>
              </a:rPr>
              <a:t>asuhan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66" name="TextBox 6"/>
          <p:cNvSpPr txBox="1">
            <a:spLocks noChangeArrowheads="1"/>
          </p:cNvSpPr>
          <p:nvPr/>
        </p:nvSpPr>
        <p:spPr bwMode="auto">
          <a:xfrm>
            <a:off x="3986552" y="1964016"/>
            <a:ext cx="133985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70000"/>
              </a:lnSpc>
            </a:pPr>
            <a:r>
              <a:rPr lang="en-US" sz="2200" dirty="0" err="1" smtClean="0">
                <a:solidFill>
                  <a:srgbClr val="3366FF"/>
                </a:solidFill>
              </a:rPr>
              <a:t>Edukasi</a:t>
            </a:r>
            <a:endParaRPr lang="en-US" sz="2200" dirty="0">
              <a:solidFill>
                <a:srgbClr val="3366FF"/>
              </a:solidFill>
            </a:endParaRPr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4662972" y="2593494"/>
            <a:ext cx="0" cy="446087"/>
          </a:xfrm>
          <a:prstGeom prst="straightConnector1">
            <a:avLst/>
          </a:prstGeom>
          <a:ln w="38100" cmpd="sng">
            <a:solidFill>
              <a:srgbClr val="4F81B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37580" y="4197269"/>
            <a:ext cx="19269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" indent="-85725">
              <a:buFont typeface="Arial"/>
              <a:buChar char="•"/>
            </a:pPr>
            <a:r>
              <a:rPr lang="en-US" sz="1600" dirty="0" err="1" smtClean="0">
                <a:latin typeface="+mn-lt"/>
              </a:rPr>
              <a:t>Riwayat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kesehatan</a:t>
            </a:r>
            <a:endParaRPr lang="en-US" sz="1600" dirty="0" smtClean="0">
              <a:latin typeface="+mn-lt"/>
            </a:endParaRPr>
          </a:p>
          <a:p>
            <a:pPr marL="85725" indent="-85725">
              <a:buFont typeface="Arial"/>
              <a:buChar char="•"/>
            </a:pPr>
            <a:r>
              <a:rPr lang="en-US" sz="1600" dirty="0" err="1" smtClean="0">
                <a:latin typeface="+mn-lt"/>
              </a:rPr>
              <a:t>Pemeriksaan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fisik</a:t>
            </a:r>
            <a:endParaRPr lang="en-US" sz="1600" dirty="0" smtClean="0">
              <a:latin typeface="+mn-lt"/>
            </a:endParaRPr>
          </a:p>
          <a:p>
            <a:pPr marL="85725" indent="-85725">
              <a:buFont typeface="Arial"/>
              <a:buChar char="•"/>
            </a:pPr>
            <a:r>
              <a:rPr lang="en-US" sz="1600" dirty="0" err="1" smtClean="0">
                <a:latin typeface="+mn-lt"/>
              </a:rPr>
              <a:t>Psikologis</a:t>
            </a:r>
            <a:endParaRPr lang="en-US" sz="1600" dirty="0" smtClean="0">
              <a:latin typeface="+mn-lt"/>
            </a:endParaRPr>
          </a:p>
          <a:p>
            <a:pPr marL="85725" indent="-85725">
              <a:buFont typeface="Arial"/>
              <a:buChar char="•"/>
            </a:pPr>
            <a:r>
              <a:rPr lang="en-US" sz="1600" dirty="0" err="1" smtClean="0">
                <a:latin typeface="+mn-lt"/>
              </a:rPr>
              <a:t>Sosial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ekonomi</a:t>
            </a:r>
            <a:endParaRPr lang="en-US" sz="1600" dirty="0">
              <a:latin typeface="+mn-lt"/>
            </a:endParaRPr>
          </a:p>
        </p:txBody>
      </p:sp>
      <p:cxnSp>
        <p:nvCxnSpPr>
          <p:cNvPr id="69" name="Straight Arrow Connector 68"/>
          <p:cNvCxnSpPr/>
          <p:nvPr/>
        </p:nvCxnSpPr>
        <p:spPr>
          <a:xfrm flipV="1">
            <a:off x="1425461" y="3789040"/>
            <a:ext cx="0" cy="447675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421346" y="2416482"/>
            <a:ext cx="100811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rgbClr val="FF0000"/>
                </a:solidFill>
                <a:latin typeface="+mn-lt"/>
              </a:rPr>
              <a:t>Seragam</a:t>
            </a:r>
            <a:endParaRPr lang="en-US" sz="1600" dirty="0" smtClean="0">
              <a:solidFill>
                <a:srgbClr val="FF0000"/>
              </a:solidFill>
              <a:latin typeface="+mn-lt"/>
            </a:endParaRPr>
          </a:p>
          <a:p>
            <a:r>
              <a:rPr lang="en-US" sz="1600" dirty="0" err="1" smtClean="0">
                <a:solidFill>
                  <a:srgbClr val="FF0000"/>
                </a:solidFill>
                <a:latin typeface="+mn-lt"/>
              </a:rPr>
              <a:t>Integrasi</a:t>
            </a:r>
            <a:endParaRPr lang="en-US" sz="16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6588224" y="1982207"/>
            <a:ext cx="0" cy="1014745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660232" y="3852336"/>
            <a:ext cx="112387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err="1" smtClean="0">
                <a:solidFill>
                  <a:srgbClr val="FF0000"/>
                </a:solidFill>
                <a:latin typeface="+mn-lt"/>
              </a:rPr>
              <a:t>Asesmen</a:t>
            </a:r>
            <a:endParaRPr lang="en-US" sz="1600" dirty="0" smtClean="0">
              <a:solidFill>
                <a:srgbClr val="FF0000"/>
              </a:solidFill>
              <a:latin typeface="+mn-lt"/>
            </a:endParaRPr>
          </a:p>
          <a:p>
            <a:pPr algn="r"/>
            <a:r>
              <a:rPr lang="en-US" sz="1600" dirty="0" err="1" smtClean="0">
                <a:solidFill>
                  <a:srgbClr val="FF0000"/>
                </a:solidFill>
                <a:latin typeface="+mn-lt"/>
              </a:rPr>
              <a:t>Asuhan</a:t>
            </a:r>
            <a:endParaRPr lang="en-US" sz="16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7812360" y="3789040"/>
            <a:ext cx="0" cy="597854"/>
          </a:xfrm>
          <a:prstGeom prst="straightConnector1">
            <a:avLst/>
          </a:prstGeom>
          <a:ln w="38100" cmpd="sng">
            <a:prstDash val="dash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"/>
          <p:cNvSpPr txBox="1">
            <a:spLocks noChangeArrowheads="1"/>
          </p:cNvSpPr>
          <p:nvPr/>
        </p:nvSpPr>
        <p:spPr bwMode="auto">
          <a:xfrm>
            <a:off x="5983118" y="4827017"/>
            <a:ext cx="1294031" cy="494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marL="85725" indent="-85725" eaLnBrk="1" hangingPunct="1">
              <a:lnSpc>
                <a:spcPct val="80000"/>
              </a:lnSpc>
              <a:buClr>
                <a:srgbClr val="FF0000"/>
              </a:buClr>
              <a:buSzPct val="70000"/>
              <a:buFont typeface="Wingdings" charset="2"/>
              <a:buChar char="Ø"/>
            </a:pPr>
            <a:r>
              <a:rPr lang="en-US" sz="1600" b="1" dirty="0" err="1" smtClean="0">
                <a:solidFill>
                  <a:srgbClr val="3366FF"/>
                </a:solidFill>
              </a:rPr>
              <a:t>Verifikasi</a:t>
            </a:r>
            <a:endParaRPr lang="en-US" sz="1600" b="1" dirty="0" smtClean="0">
              <a:solidFill>
                <a:srgbClr val="3366FF"/>
              </a:solidFill>
            </a:endParaRPr>
          </a:p>
          <a:p>
            <a:pPr marL="85725" indent="-85725" eaLnBrk="1" hangingPunct="1">
              <a:lnSpc>
                <a:spcPct val="80000"/>
              </a:lnSpc>
              <a:buClr>
                <a:srgbClr val="FF0000"/>
              </a:buClr>
              <a:buSzPct val="70000"/>
              <a:buFont typeface="Wingdings" charset="2"/>
              <a:buChar char="Ø"/>
            </a:pPr>
            <a:r>
              <a:rPr lang="en-US" sz="1600" b="1" dirty="0" err="1" smtClean="0">
                <a:solidFill>
                  <a:srgbClr val="3366FF"/>
                </a:solidFill>
              </a:rPr>
              <a:t>Notasi</a:t>
            </a:r>
            <a:endParaRPr lang="en-US" sz="1600" b="1" dirty="0">
              <a:solidFill>
                <a:srgbClr val="3366FF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187624" y="2420888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AP 1</a:t>
            </a:r>
            <a:endParaRPr lang="en-US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Rounded MT Bold"/>
              <a:cs typeface="Arial Rounded MT Bold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11560" y="5229200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80000"/>
              </a:lnSpc>
            </a:pPr>
            <a:r>
              <a:rPr lang="en-US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A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P 1.2</a:t>
            </a:r>
            <a:endParaRPr lang="en-US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Rounded MT Bold"/>
              <a:cs typeface="Arial Rounded MT Bold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547664" y="4221088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80000"/>
              </a:lnSpc>
            </a:pPr>
            <a:r>
              <a:rPr lang="en-US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A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P 1.7</a:t>
            </a:r>
            <a:endParaRPr lang="en-US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Rounded MT Bold"/>
              <a:cs typeface="Arial Rounded MT Bold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699792" y="4581128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80000"/>
              </a:lnSpc>
            </a:pPr>
            <a:r>
              <a:rPr lang="en-US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A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P 1.6</a:t>
            </a:r>
            <a:endParaRPr lang="en-US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Rounded MT Bold"/>
              <a:cs typeface="Arial Rounded MT Bold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123728" y="2492896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80000"/>
              </a:lnSpc>
            </a:pP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PP 1 2</a:t>
            </a:r>
            <a:endParaRPr lang="en-US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Rounded MT Bold"/>
              <a:cs typeface="Arial Rounded MT Bold"/>
            </a:endParaRPr>
          </a:p>
        </p:txBody>
      </p:sp>
      <p:sp>
        <p:nvSpPr>
          <p:cNvPr id="70" name="TextBox 6"/>
          <p:cNvSpPr txBox="1">
            <a:spLocks noChangeArrowheads="1"/>
          </p:cNvSpPr>
          <p:nvPr/>
        </p:nvSpPr>
        <p:spPr bwMode="auto">
          <a:xfrm>
            <a:off x="3811660" y="4808379"/>
            <a:ext cx="1696444" cy="34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sz="2000" dirty="0" err="1" smtClean="0">
                <a:solidFill>
                  <a:srgbClr val="3366FF"/>
                </a:solidFill>
              </a:rPr>
              <a:t>Risiko</a:t>
            </a:r>
            <a:r>
              <a:rPr lang="en-US" sz="2000" dirty="0" smtClean="0">
                <a:solidFill>
                  <a:srgbClr val="3366FF"/>
                </a:solidFill>
              </a:rPr>
              <a:t> </a:t>
            </a:r>
            <a:r>
              <a:rPr lang="en-US" sz="2000" dirty="0" err="1" smtClean="0">
                <a:solidFill>
                  <a:srgbClr val="3366FF"/>
                </a:solidFill>
              </a:rPr>
              <a:t>tinggi</a:t>
            </a:r>
            <a:endParaRPr lang="en-US" sz="2000" dirty="0">
              <a:solidFill>
                <a:srgbClr val="3366FF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932040" y="4509120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80000"/>
              </a:lnSpc>
            </a:pP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PP 3</a:t>
            </a:r>
            <a:endParaRPr lang="en-US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Rounded MT Bold"/>
              <a:cs typeface="Arial Rounded MT Bold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004048" y="2348880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AP 2</a:t>
            </a:r>
            <a:endParaRPr lang="en-US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Rounded MT Bold"/>
              <a:cs typeface="Arial Rounded MT Bold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2987824" y="1196752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AP 4</a:t>
            </a:r>
            <a:endParaRPr lang="en-US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Rounded MT Bold"/>
              <a:cs typeface="Arial Rounded MT Bold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084168" y="5261138"/>
            <a:ext cx="1296144" cy="6955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80000"/>
              </a:lnSpc>
            </a:pP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PP 2.1</a:t>
            </a:r>
          </a:p>
          <a:p>
            <a:pPr algn="ctr">
              <a:lnSpc>
                <a:spcPct val="80000"/>
              </a:lnSpc>
            </a:pP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EP 5</a:t>
            </a:r>
            <a:endParaRPr lang="en-US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Rounded MT Bold"/>
              <a:cs typeface="Arial Rounded MT Bold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7308304" y="5013176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80000"/>
              </a:lnSpc>
            </a:pP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PP 7</a:t>
            </a:r>
            <a:endParaRPr lang="en-US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Rounded MT Bold"/>
              <a:cs typeface="Arial Rounded MT Bold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7313385" y="4613066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80000"/>
              </a:lnSpc>
            </a:pPr>
            <a:r>
              <a:rPr lang="en-US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A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P 1.9</a:t>
            </a:r>
            <a:endParaRPr lang="en-US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Rounded MT Bold"/>
              <a:cs typeface="Arial Rounded MT Bold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051720" y="1700808"/>
            <a:ext cx="1008112" cy="6955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lnSpc>
                <a:spcPct val="80000"/>
              </a:lnSpc>
            </a:pPr>
            <a:r>
              <a:rPr lang="en-US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H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PK 2.1</a:t>
            </a:r>
            <a:endParaRPr lang="en-US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Rounded MT Bold"/>
              <a:cs typeface="Arial Rounded MT Bold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61629" y="1700808"/>
            <a:ext cx="1166355" cy="40011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80000"/>
              </a:lnSpc>
            </a:pPr>
            <a:r>
              <a:rPr lang="en-US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PP 2.1</a:t>
            </a:r>
          </a:p>
        </p:txBody>
      </p:sp>
    </p:spTree>
    <p:extLst>
      <p:ext uri="{BB962C8B-B14F-4D97-AF65-F5344CB8AC3E}">
        <p14:creationId xmlns:p14="http://schemas.microsoft.com/office/powerpoint/2010/main" val="3598639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6" grpId="0"/>
      <p:bldP spid="51" grpId="0"/>
      <p:bldP spid="52" grpId="0"/>
      <p:bldP spid="68" grpId="0"/>
      <p:bldP spid="70" grpId="0"/>
      <p:bldP spid="72" grpId="0"/>
      <p:bldP spid="75" grpId="0"/>
      <p:bldP spid="76" grpId="0"/>
      <p:bldP spid="77" grpId="0"/>
      <p:bldP spid="78" grpId="0"/>
      <p:bldP spid="79" grpId="0"/>
      <p:bldP spid="60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5E6737-DAAE-9441-ABF5-58FA25133704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827584" y="2204864"/>
          <a:ext cx="756084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  <a:gridCol w="52565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BAB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PENANGGUNG JAWAB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PATIENT CENTERED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72000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APK, AP, PP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/>
                      <a:r>
                        <a:rPr lang="en-US" sz="2400" dirty="0" smtClean="0"/>
                        <a:t>Yan </a:t>
                      </a:r>
                      <a:r>
                        <a:rPr lang="en-US" sz="2400" dirty="0" err="1" smtClean="0"/>
                        <a:t>Medis</a:t>
                      </a:r>
                      <a:r>
                        <a:rPr lang="en-US" sz="2400" dirty="0" smtClean="0"/>
                        <a:t>,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Keperawatan, Unit Kerja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PAB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/>
                      <a:r>
                        <a:rPr lang="en-US" sz="2400" dirty="0" err="1" smtClean="0"/>
                        <a:t>Kamar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Bedah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dan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Anestesi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HPK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72000"/>
                      <a:r>
                        <a:rPr lang="en-US" sz="2400" dirty="0" err="1" smtClean="0"/>
                        <a:t>Umum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Pelayanan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Pelanggan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PPK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72000"/>
                      <a:r>
                        <a:rPr lang="en-US" sz="2400" dirty="0" err="1" smtClean="0"/>
                        <a:t>Panitia</a:t>
                      </a:r>
                      <a:r>
                        <a:rPr lang="en-US" sz="2400" dirty="0" smtClean="0"/>
                        <a:t> PKRS, MKI 1-7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SKP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/>
                      <a:r>
                        <a:rPr lang="en-US" sz="2400" dirty="0" err="1" smtClean="0"/>
                        <a:t>Panitia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Mutu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dan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Keselamatan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Pasien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MPO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/>
                      <a:r>
                        <a:rPr lang="en-US" sz="2400" dirty="0" err="1" smtClean="0"/>
                        <a:t>Farmasi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MDGs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/>
                      <a:r>
                        <a:rPr lang="en-US" sz="2400" dirty="0" err="1" smtClean="0"/>
                        <a:t>Masing-masing</a:t>
                      </a:r>
                      <a:r>
                        <a:rPr lang="en-US" sz="2400" dirty="0" smtClean="0"/>
                        <a:t> Tim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035545" y="764704"/>
            <a:ext cx="688025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Kelompok</a:t>
            </a:r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ASUHAN PASIEN</a:t>
            </a:r>
            <a:endParaRPr lang="en-US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4148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2"/>
          <p:cNvSpPr txBox="1">
            <a:spLocks noChangeArrowheads="1"/>
          </p:cNvSpPr>
          <p:nvPr/>
        </p:nvSpPr>
        <p:spPr bwMode="auto">
          <a:xfrm>
            <a:off x="2399756" y="3033253"/>
            <a:ext cx="513644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PROSES ASUHAN PASIEN BEDAH</a:t>
            </a:r>
            <a:endParaRPr lang="en-US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805964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ounded Rectangle 29"/>
          <p:cNvSpPr/>
          <p:nvPr/>
        </p:nvSpPr>
        <p:spPr>
          <a:xfrm>
            <a:off x="323528" y="798090"/>
            <a:ext cx="8470651" cy="5583238"/>
          </a:xfrm>
          <a:prstGeom prst="roundRect">
            <a:avLst/>
          </a:prstGeom>
          <a:solidFill>
            <a:srgbClr val="FFFF00"/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66566" name="TextBox 5"/>
          <p:cNvSpPr txBox="1">
            <a:spLocks noChangeArrowheads="1"/>
          </p:cNvSpPr>
          <p:nvPr/>
        </p:nvSpPr>
        <p:spPr bwMode="auto">
          <a:xfrm>
            <a:off x="748186" y="1793024"/>
            <a:ext cx="1339850" cy="627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70000"/>
              </a:lnSpc>
            </a:pPr>
            <a:r>
              <a:rPr lang="en-US" dirty="0" err="1" smtClean="0"/>
              <a:t>Asesmen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endParaRPr lang="en-US" dirty="0"/>
          </a:p>
        </p:txBody>
      </p:sp>
      <p:sp>
        <p:nvSpPr>
          <p:cNvPr id="66567" name="TextBox 6"/>
          <p:cNvSpPr txBox="1">
            <a:spLocks noChangeArrowheads="1"/>
          </p:cNvSpPr>
          <p:nvPr/>
        </p:nvSpPr>
        <p:spPr bwMode="auto">
          <a:xfrm>
            <a:off x="2076576" y="1793024"/>
            <a:ext cx="1411858" cy="840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70000"/>
              </a:lnSpc>
            </a:pPr>
            <a:r>
              <a:rPr lang="en-US" dirty="0" err="1">
                <a:solidFill>
                  <a:srgbClr val="000000"/>
                </a:solidFill>
              </a:rPr>
              <a:t>Rencana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asuhan</a:t>
            </a:r>
            <a:endParaRPr lang="en-US" dirty="0" smtClean="0">
              <a:solidFill>
                <a:srgbClr val="000000"/>
              </a:solidFill>
            </a:endParaRPr>
          </a:p>
          <a:p>
            <a:pPr algn="ctr" eaLnBrk="1" hangingPunct="1">
              <a:lnSpc>
                <a:spcPct val="70000"/>
              </a:lnSpc>
            </a:pP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66570" name="TextBox 10"/>
          <p:cNvSpPr txBox="1">
            <a:spLocks noChangeArrowheads="1"/>
          </p:cNvSpPr>
          <p:nvPr/>
        </p:nvSpPr>
        <p:spPr bwMode="auto">
          <a:xfrm>
            <a:off x="7236296" y="4313304"/>
            <a:ext cx="1338263" cy="627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70000"/>
              </a:lnSpc>
            </a:pP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pulang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7972623" y="3717032"/>
            <a:ext cx="0" cy="446087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4427984" y="3789040"/>
            <a:ext cx="0" cy="447675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408588" y="2478857"/>
            <a:ext cx="0" cy="446087"/>
          </a:xfrm>
          <a:prstGeom prst="straightConnector1">
            <a:avLst/>
          </a:prstGeom>
          <a:ln w="38100" cmpd="sng">
            <a:solidFill>
              <a:srgbClr val="4F81B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577" name="TextBox 22"/>
          <p:cNvSpPr txBox="1">
            <a:spLocks noChangeArrowheads="1"/>
          </p:cNvSpPr>
          <p:nvPr/>
        </p:nvSpPr>
        <p:spPr bwMode="auto">
          <a:xfrm>
            <a:off x="4211960" y="5847357"/>
            <a:ext cx="864096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dirty="0" smtClean="0">
                <a:solidFill>
                  <a:srgbClr val="FF0000"/>
                </a:solidFill>
              </a:rPr>
              <a:t>HPK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6581" name="TextBox 27"/>
          <p:cNvSpPr txBox="1">
            <a:spLocks noChangeArrowheads="1"/>
          </p:cNvSpPr>
          <p:nvPr/>
        </p:nvSpPr>
        <p:spPr bwMode="auto">
          <a:xfrm>
            <a:off x="5694015" y="5847357"/>
            <a:ext cx="1038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b="1" dirty="0">
                <a:solidFill>
                  <a:srgbClr val="FF0000"/>
                </a:solidFill>
              </a:rPr>
              <a:t>MKI</a:t>
            </a:r>
          </a:p>
        </p:txBody>
      </p:sp>
      <p:sp>
        <p:nvSpPr>
          <p:cNvPr id="66582" name="TextBox 28"/>
          <p:cNvSpPr txBox="1">
            <a:spLocks noChangeArrowheads="1"/>
          </p:cNvSpPr>
          <p:nvPr/>
        </p:nvSpPr>
        <p:spPr bwMode="auto">
          <a:xfrm>
            <a:off x="7020272" y="5847357"/>
            <a:ext cx="10398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b="1" dirty="0">
                <a:solidFill>
                  <a:srgbClr val="FF0000"/>
                </a:solidFill>
              </a:rPr>
              <a:t>PPI</a:t>
            </a:r>
          </a:p>
        </p:txBody>
      </p:sp>
      <p:sp>
        <p:nvSpPr>
          <p:cNvPr id="66585" name="TextBox 32"/>
          <p:cNvSpPr txBox="1">
            <a:spLocks noChangeArrowheads="1"/>
          </p:cNvSpPr>
          <p:nvPr/>
        </p:nvSpPr>
        <p:spPr bwMode="auto">
          <a:xfrm>
            <a:off x="2339752" y="116632"/>
            <a:ext cx="46085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PROSES PELAYANAN BEDAH</a:t>
            </a:r>
            <a:endParaRPr lang="en-US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6589" name="TextBox 36"/>
          <p:cNvSpPr txBox="1">
            <a:spLocks noChangeArrowheads="1"/>
          </p:cNvSpPr>
          <p:nvPr/>
        </p:nvSpPr>
        <p:spPr bwMode="auto">
          <a:xfrm>
            <a:off x="2596084" y="5847357"/>
            <a:ext cx="10398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b="1" dirty="0">
                <a:solidFill>
                  <a:srgbClr val="FF0000"/>
                </a:solidFill>
              </a:rPr>
              <a:t>SKP</a:t>
            </a:r>
          </a:p>
        </p:txBody>
      </p:sp>
      <p:sp>
        <p:nvSpPr>
          <p:cNvPr id="41" name="TextBox 23"/>
          <p:cNvSpPr txBox="1">
            <a:spLocks noChangeArrowheads="1"/>
          </p:cNvSpPr>
          <p:nvPr/>
        </p:nvSpPr>
        <p:spPr bwMode="auto">
          <a:xfrm>
            <a:off x="5220072" y="4797152"/>
            <a:ext cx="12241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 smtClean="0">
                <a:solidFill>
                  <a:srgbClr val="000000"/>
                </a:solidFill>
              </a:rPr>
              <a:t>Transfer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6600056" y="2420888"/>
            <a:ext cx="0" cy="436364"/>
          </a:xfrm>
          <a:prstGeom prst="straightConnector1">
            <a:avLst/>
          </a:prstGeom>
          <a:ln>
            <a:solidFill>
              <a:schemeClr val="tx1"/>
            </a:solidFill>
            <a:prstDash val="dash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236296" y="4881489"/>
            <a:ext cx="1368152" cy="493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b="1" dirty="0" err="1" smtClean="0">
                <a:solidFill>
                  <a:srgbClr val="FF0000"/>
                </a:solidFill>
              </a:rPr>
              <a:t>Ringkasan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pulang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64210" y="147549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Lab, Rad</a:t>
            </a:r>
            <a:endParaRPr lang="en-US" dirty="0"/>
          </a:p>
        </p:txBody>
      </p:sp>
      <p:sp>
        <p:nvSpPr>
          <p:cNvPr id="49" name="TextBox 6"/>
          <p:cNvSpPr txBox="1">
            <a:spLocks noChangeArrowheads="1"/>
          </p:cNvSpPr>
          <p:nvPr/>
        </p:nvSpPr>
        <p:spPr bwMode="auto">
          <a:xfrm>
            <a:off x="1089980" y="4762599"/>
            <a:ext cx="1368152" cy="493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70000"/>
              </a:lnSpc>
            </a:pPr>
            <a:r>
              <a:rPr lang="en-US" sz="1800" dirty="0" err="1" smtClean="0">
                <a:solidFill>
                  <a:srgbClr val="3366FF"/>
                </a:solidFill>
              </a:rPr>
              <a:t>Risiko</a:t>
            </a:r>
            <a:endParaRPr lang="en-US" sz="1800" dirty="0" smtClean="0">
              <a:solidFill>
                <a:srgbClr val="3366FF"/>
              </a:solidFill>
            </a:endParaRPr>
          </a:p>
          <a:p>
            <a:pPr algn="ctr" eaLnBrk="1" hangingPunct="1">
              <a:lnSpc>
                <a:spcPct val="70000"/>
              </a:lnSpc>
            </a:pPr>
            <a:r>
              <a:rPr lang="en-US" sz="1800" dirty="0" err="1" smtClean="0">
                <a:solidFill>
                  <a:srgbClr val="3366FF"/>
                </a:solidFill>
              </a:rPr>
              <a:t>malnutrisi</a:t>
            </a:r>
            <a:endParaRPr lang="en-US" sz="1800" dirty="0">
              <a:solidFill>
                <a:srgbClr val="3366FF"/>
              </a:solidFill>
            </a:endParaRPr>
          </a:p>
        </p:txBody>
      </p:sp>
      <p:sp>
        <p:nvSpPr>
          <p:cNvPr id="53" name="TextBox 6"/>
          <p:cNvSpPr txBox="1">
            <a:spLocks noChangeArrowheads="1"/>
          </p:cNvSpPr>
          <p:nvPr/>
        </p:nvSpPr>
        <p:spPr bwMode="auto">
          <a:xfrm>
            <a:off x="657932" y="4246349"/>
            <a:ext cx="1296144" cy="493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70000"/>
              </a:lnSpc>
            </a:pPr>
            <a:r>
              <a:rPr lang="en-US" sz="1800" dirty="0" err="1" smtClean="0">
                <a:solidFill>
                  <a:srgbClr val="3366FF"/>
                </a:solidFill>
              </a:rPr>
              <a:t>Asesmen</a:t>
            </a:r>
            <a:r>
              <a:rPr lang="en-US" sz="1800" dirty="0" smtClean="0">
                <a:solidFill>
                  <a:srgbClr val="3366FF"/>
                </a:solidFill>
              </a:rPr>
              <a:t> </a:t>
            </a:r>
            <a:r>
              <a:rPr lang="en-US" sz="1800" dirty="0" err="1" smtClean="0">
                <a:solidFill>
                  <a:srgbClr val="3366FF"/>
                </a:solidFill>
              </a:rPr>
              <a:t>nyeri</a:t>
            </a:r>
            <a:endParaRPr lang="en-US" sz="1800" dirty="0">
              <a:solidFill>
                <a:srgbClr val="3366FF"/>
              </a:solidFill>
            </a:endParaRPr>
          </a:p>
        </p:txBody>
      </p:sp>
      <p:sp>
        <p:nvSpPr>
          <p:cNvPr id="54" name="TextBox 6"/>
          <p:cNvSpPr txBox="1">
            <a:spLocks noChangeArrowheads="1"/>
          </p:cNvSpPr>
          <p:nvPr/>
        </p:nvSpPr>
        <p:spPr bwMode="auto">
          <a:xfrm>
            <a:off x="1738052" y="4258543"/>
            <a:ext cx="1152128" cy="493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70000"/>
              </a:lnSpc>
            </a:pPr>
            <a:r>
              <a:rPr lang="en-US" sz="1800" dirty="0" err="1" smtClean="0">
                <a:solidFill>
                  <a:srgbClr val="3366FF"/>
                </a:solidFill>
              </a:rPr>
              <a:t>Risiko</a:t>
            </a:r>
            <a:endParaRPr lang="en-US" sz="1800" dirty="0" smtClean="0">
              <a:solidFill>
                <a:srgbClr val="3366FF"/>
              </a:solidFill>
            </a:endParaRPr>
          </a:p>
          <a:p>
            <a:pPr algn="ctr" eaLnBrk="1" hangingPunct="1">
              <a:lnSpc>
                <a:spcPct val="70000"/>
              </a:lnSpc>
            </a:pPr>
            <a:r>
              <a:rPr lang="en-US" sz="1800" dirty="0" err="1" smtClean="0">
                <a:solidFill>
                  <a:srgbClr val="3366FF"/>
                </a:solidFill>
              </a:rPr>
              <a:t>jatuh</a:t>
            </a:r>
            <a:endParaRPr lang="en-US" sz="1800" dirty="0">
              <a:solidFill>
                <a:srgbClr val="3366FF"/>
              </a:solidFill>
            </a:endParaRPr>
          </a:p>
        </p:txBody>
      </p:sp>
      <p:sp>
        <p:nvSpPr>
          <p:cNvPr id="57" name="TextBox 23"/>
          <p:cNvSpPr txBox="1">
            <a:spLocks noChangeArrowheads="1"/>
          </p:cNvSpPr>
          <p:nvPr/>
        </p:nvSpPr>
        <p:spPr bwMode="auto">
          <a:xfrm>
            <a:off x="2878100" y="874167"/>
            <a:ext cx="1261368" cy="493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70000"/>
              </a:lnSpc>
            </a:pPr>
            <a:r>
              <a:rPr lang="en-US" sz="1800" dirty="0" err="1" smtClean="0">
                <a:solidFill>
                  <a:srgbClr val="0000FF"/>
                </a:solidFill>
              </a:rPr>
              <a:t>Analisis</a:t>
            </a:r>
            <a:r>
              <a:rPr lang="en-US" sz="1800" dirty="0" smtClean="0">
                <a:solidFill>
                  <a:srgbClr val="0000FF"/>
                </a:solidFill>
              </a:rPr>
              <a:t> data --&gt; </a:t>
            </a:r>
            <a:r>
              <a:rPr lang="en-US" sz="1800" dirty="0" err="1" smtClean="0">
                <a:solidFill>
                  <a:srgbClr val="0000FF"/>
                </a:solidFill>
              </a:rPr>
              <a:t>Dx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58" name="TextBox 23"/>
          <p:cNvSpPr txBox="1">
            <a:spLocks noChangeArrowheads="1"/>
          </p:cNvSpPr>
          <p:nvPr/>
        </p:nvSpPr>
        <p:spPr bwMode="auto">
          <a:xfrm>
            <a:off x="1431902" y="874167"/>
            <a:ext cx="1696492" cy="493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70000"/>
              </a:lnSpc>
            </a:pPr>
            <a:r>
              <a:rPr lang="en-US" sz="1800" dirty="0" err="1" smtClean="0">
                <a:solidFill>
                  <a:srgbClr val="0000FF"/>
                </a:solidFill>
              </a:rPr>
              <a:t>Pengumpulan</a:t>
            </a:r>
            <a:r>
              <a:rPr lang="en-US" sz="1800" dirty="0" smtClean="0">
                <a:solidFill>
                  <a:srgbClr val="0000FF"/>
                </a:solidFill>
              </a:rPr>
              <a:t> data </a:t>
            </a:r>
            <a:r>
              <a:rPr lang="en-US" sz="1800" dirty="0" err="1" smtClean="0">
                <a:solidFill>
                  <a:srgbClr val="0000FF"/>
                </a:solidFill>
              </a:rPr>
              <a:t>klinis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4" name="Left Brace 3"/>
          <p:cNvSpPr/>
          <p:nvPr/>
        </p:nvSpPr>
        <p:spPr>
          <a:xfrm rot="16200000">
            <a:off x="2552330" y="1052736"/>
            <a:ext cx="432048" cy="1152128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2768354" y="2478857"/>
            <a:ext cx="0" cy="446087"/>
          </a:xfrm>
          <a:prstGeom prst="straightConnector1">
            <a:avLst/>
          </a:prstGeom>
          <a:ln w="38100" cmpd="sng">
            <a:solidFill>
              <a:srgbClr val="4F81B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5"/>
          <p:cNvSpPr txBox="1">
            <a:spLocks noChangeArrowheads="1"/>
          </p:cNvSpPr>
          <p:nvPr/>
        </p:nvSpPr>
        <p:spPr bwMode="auto">
          <a:xfrm>
            <a:off x="3419872" y="4293096"/>
            <a:ext cx="2160240" cy="886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70000"/>
              </a:lnSpc>
            </a:pPr>
            <a:r>
              <a:rPr lang="en-US" dirty="0" err="1" smtClean="0"/>
              <a:t>Implementasi</a:t>
            </a:r>
            <a:endParaRPr lang="en-US" dirty="0" smtClean="0"/>
          </a:p>
          <a:p>
            <a:pPr algn="ctr" eaLnBrk="1" hangingPunct="1">
              <a:lnSpc>
                <a:spcPct val="70000"/>
              </a:lnSpc>
            </a:pPr>
            <a:r>
              <a:rPr lang="en-US" dirty="0" err="1" smtClean="0"/>
              <a:t>Rencana</a:t>
            </a:r>
            <a:endParaRPr lang="en-US" dirty="0" smtClean="0"/>
          </a:p>
          <a:p>
            <a:pPr algn="ctr" eaLnBrk="1" hangingPunct="1">
              <a:lnSpc>
                <a:spcPct val="70000"/>
              </a:lnSpc>
            </a:pPr>
            <a:r>
              <a:rPr lang="en-US" dirty="0" err="1" smtClean="0"/>
              <a:t>asuhan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611560" y="2996952"/>
            <a:ext cx="7992888" cy="79208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fokus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:        MULTI </a:t>
            </a:r>
            <a:r>
              <a:rPr lang="en-US" dirty="0" smtClean="0"/>
              <a:t>PROFESI - ASUHAN </a:t>
            </a:r>
            <a:r>
              <a:rPr lang="en-US" dirty="0"/>
              <a:t>– </a:t>
            </a:r>
            <a:r>
              <a:rPr lang="en-US" dirty="0" smtClean="0"/>
              <a:t>EDUKASI</a:t>
            </a:r>
            <a:endParaRPr lang="en-US" dirty="0"/>
          </a:p>
        </p:txBody>
      </p:sp>
      <p:sp>
        <p:nvSpPr>
          <p:cNvPr id="55" name="Left Brace 54"/>
          <p:cNvSpPr/>
          <p:nvPr/>
        </p:nvSpPr>
        <p:spPr>
          <a:xfrm rot="5400000" flipV="1">
            <a:off x="1630040" y="3465004"/>
            <a:ext cx="432048" cy="108012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2339753" y="2924944"/>
            <a:ext cx="3888431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Case Manager</a:t>
            </a:r>
            <a:endParaRPr lang="en-US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0" name="TextBox 5"/>
          <p:cNvSpPr txBox="1">
            <a:spLocks noChangeArrowheads="1"/>
          </p:cNvSpPr>
          <p:nvPr/>
        </p:nvSpPr>
        <p:spPr bwMode="auto">
          <a:xfrm>
            <a:off x="4631180" y="1389199"/>
            <a:ext cx="1728192" cy="991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dirty="0" err="1" smtClean="0"/>
              <a:t>Asesmen</a:t>
            </a:r>
            <a:r>
              <a:rPr lang="en-US" dirty="0" smtClean="0"/>
              <a:t> </a:t>
            </a:r>
            <a:r>
              <a:rPr lang="en-US" dirty="0" err="1" smtClean="0"/>
              <a:t>pra</a:t>
            </a:r>
            <a:r>
              <a:rPr lang="en-US" dirty="0" smtClean="0"/>
              <a:t> </a:t>
            </a:r>
            <a:r>
              <a:rPr lang="en-US" dirty="0" err="1" smtClean="0"/>
              <a:t>bedah</a:t>
            </a:r>
            <a:endParaRPr lang="en-US" dirty="0" smtClean="0"/>
          </a:p>
          <a:p>
            <a:pPr algn="ctr" eaLnBrk="1" hangingPunct="1">
              <a:lnSpc>
                <a:spcPct val="80000"/>
              </a:lnSpc>
            </a:pPr>
            <a:r>
              <a:rPr lang="en-US" dirty="0" smtClean="0"/>
              <a:t>&amp; </a:t>
            </a:r>
            <a:r>
              <a:rPr lang="en-US" dirty="0" err="1" smtClean="0"/>
              <a:t>anestesi</a:t>
            </a:r>
            <a:endParaRPr lang="en-US" dirty="0"/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5521908" y="2420888"/>
            <a:ext cx="0" cy="446087"/>
          </a:xfrm>
          <a:prstGeom prst="straightConnector1">
            <a:avLst/>
          </a:prstGeom>
          <a:ln w="38100" cmpd="sng">
            <a:solidFill>
              <a:srgbClr val="4F81B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V="1">
            <a:off x="5868144" y="3789041"/>
            <a:ext cx="0" cy="1008111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23"/>
          <p:cNvSpPr txBox="1">
            <a:spLocks noChangeArrowheads="1"/>
          </p:cNvSpPr>
          <p:nvPr/>
        </p:nvSpPr>
        <p:spPr bwMode="auto">
          <a:xfrm>
            <a:off x="6240016" y="1916832"/>
            <a:ext cx="720080" cy="538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70000"/>
              </a:lnSpc>
            </a:pPr>
            <a:r>
              <a:rPr lang="en-US" sz="2000" dirty="0" smtClean="0"/>
              <a:t>Sign in</a:t>
            </a:r>
            <a:endParaRPr lang="en-US" sz="2000" dirty="0"/>
          </a:p>
        </p:txBody>
      </p:sp>
      <p:sp>
        <p:nvSpPr>
          <p:cNvPr id="66" name="TextBox 23"/>
          <p:cNvSpPr txBox="1">
            <a:spLocks noChangeArrowheads="1"/>
          </p:cNvSpPr>
          <p:nvPr/>
        </p:nvSpPr>
        <p:spPr bwMode="auto">
          <a:xfrm>
            <a:off x="7032104" y="1916832"/>
            <a:ext cx="648072" cy="538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70000"/>
              </a:lnSpc>
            </a:pPr>
            <a:r>
              <a:rPr lang="en-US" sz="2000" dirty="0" smtClean="0"/>
              <a:t>Sign out</a:t>
            </a:r>
            <a:endParaRPr lang="en-US" sz="2000" dirty="0"/>
          </a:p>
        </p:txBody>
      </p:sp>
      <p:sp>
        <p:nvSpPr>
          <p:cNvPr id="67" name="TextBox 23"/>
          <p:cNvSpPr txBox="1">
            <a:spLocks noChangeArrowheads="1"/>
          </p:cNvSpPr>
          <p:nvPr/>
        </p:nvSpPr>
        <p:spPr bwMode="auto">
          <a:xfrm>
            <a:off x="6600056" y="4330551"/>
            <a:ext cx="792088" cy="538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70000"/>
              </a:lnSpc>
            </a:pPr>
            <a:r>
              <a:rPr lang="en-US" sz="2000" dirty="0" smtClean="0"/>
              <a:t>Time out</a:t>
            </a:r>
            <a:endParaRPr lang="en-US" sz="2000" dirty="0"/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7392144" y="2420888"/>
            <a:ext cx="0" cy="436364"/>
          </a:xfrm>
          <a:prstGeom prst="straightConnector1">
            <a:avLst/>
          </a:prstGeom>
          <a:ln>
            <a:solidFill>
              <a:schemeClr val="tx1"/>
            </a:solidFill>
            <a:prstDash val="dash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V="1">
            <a:off x="7032104" y="3784724"/>
            <a:ext cx="0" cy="436364"/>
          </a:xfrm>
          <a:prstGeom prst="straightConnector1">
            <a:avLst/>
          </a:prstGeom>
          <a:ln>
            <a:solidFill>
              <a:schemeClr val="tx1"/>
            </a:solidFill>
            <a:prstDash val="dash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3779912" y="5085184"/>
            <a:ext cx="1368152" cy="493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Informed consent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2" name="TextBox 36"/>
          <p:cNvSpPr txBox="1">
            <a:spLocks noChangeArrowheads="1"/>
          </p:cNvSpPr>
          <p:nvPr/>
        </p:nvSpPr>
        <p:spPr bwMode="auto">
          <a:xfrm>
            <a:off x="971600" y="5847358"/>
            <a:ext cx="10398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b="1" dirty="0" smtClean="0">
                <a:solidFill>
                  <a:srgbClr val="FF0000"/>
                </a:solidFill>
              </a:rPr>
              <a:t>PPK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17010" y="1151336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Site marking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276651" y="1296330"/>
            <a:ext cx="1852482" cy="691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80000"/>
              </a:lnSpc>
              <a:buClr>
                <a:srgbClr val="FF0000"/>
              </a:buClr>
              <a:buSzPct val="80000"/>
              <a:buFont typeface="Wingdings" charset="2"/>
              <a:buChar char="v"/>
            </a:pPr>
            <a:r>
              <a:rPr lang="en-US" sz="1600" dirty="0" err="1" smtClean="0">
                <a:solidFill>
                  <a:srgbClr val="3366FF"/>
                </a:solidFill>
              </a:rPr>
              <a:t>Darurat</a:t>
            </a:r>
            <a:endParaRPr lang="en-US" sz="1600" dirty="0" smtClean="0">
              <a:solidFill>
                <a:srgbClr val="3366FF"/>
              </a:solidFill>
            </a:endParaRPr>
          </a:p>
          <a:p>
            <a:pPr marL="285750" indent="-285750">
              <a:lnSpc>
                <a:spcPct val="80000"/>
              </a:lnSpc>
              <a:buClr>
                <a:srgbClr val="FF0000"/>
              </a:buClr>
              <a:buSzPct val="80000"/>
              <a:buFont typeface="Wingdings" charset="2"/>
              <a:buChar char="v"/>
            </a:pPr>
            <a:r>
              <a:rPr lang="en-US" sz="1600" dirty="0" err="1" smtClean="0">
                <a:solidFill>
                  <a:srgbClr val="3366FF"/>
                </a:solidFill>
              </a:rPr>
              <a:t>Operatif</a:t>
            </a:r>
            <a:endParaRPr lang="en-US" sz="1600" dirty="0" smtClean="0">
              <a:solidFill>
                <a:srgbClr val="3366FF"/>
              </a:solidFill>
            </a:endParaRPr>
          </a:p>
          <a:p>
            <a:pPr>
              <a:lnSpc>
                <a:spcPct val="80000"/>
              </a:lnSpc>
              <a:buClr>
                <a:srgbClr val="FF0000"/>
              </a:buClr>
              <a:buSzPct val="80000"/>
            </a:pPr>
            <a:r>
              <a:rPr lang="en-US" sz="1600" dirty="0">
                <a:solidFill>
                  <a:srgbClr val="3366FF"/>
                </a:solidFill>
              </a:rPr>
              <a:t> </a:t>
            </a:r>
            <a:r>
              <a:rPr lang="en-US" sz="1600" dirty="0" smtClean="0">
                <a:solidFill>
                  <a:srgbClr val="3366FF"/>
                </a:solidFill>
                <a:sym typeface="Wingdings"/>
              </a:rPr>
              <a:t> </a:t>
            </a:r>
            <a:r>
              <a:rPr lang="en-US" sz="1600" dirty="0" err="1" smtClean="0">
                <a:solidFill>
                  <a:srgbClr val="3366FF"/>
                </a:solidFill>
                <a:sym typeface="Wingdings"/>
              </a:rPr>
              <a:t>Dx</a:t>
            </a:r>
            <a:r>
              <a:rPr lang="en-US" sz="1600" dirty="0" smtClean="0">
                <a:solidFill>
                  <a:srgbClr val="3366FF"/>
                </a:solidFill>
                <a:sym typeface="Wingdings"/>
              </a:rPr>
              <a:t> </a:t>
            </a:r>
            <a:r>
              <a:rPr lang="en-US" sz="1600" dirty="0" err="1" smtClean="0">
                <a:solidFill>
                  <a:srgbClr val="3366FF"/>
                </a:solidFill>
                <a:sym typeface="Wingdings"/>
              </a:rPr>
              <a:t>preoperasi</a:t>
            </a:r>
            <a:endParaRPr lang="en-US" sz="1600" dirty="0">
              <a:solidFill>
                <a:srgbClr val="3366FF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670486" y="2342508"/>
            <a:ext cx="1008112" cy="543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err="1" smtClean="0">
                <a:solidFill>
                  <a:srgbClr val="FF0000"/>
                </a:solidFill>
                <a:latin typeface="+mn-lt"/>
              </a:rPr>
              <a:t>Seragam</a:t>
            </a:r>
            <a:endParaRPr lang="en-US" sz="1600" dirty="0" smtClean="0">
              <a:solidFill>
                <a:srgbClr val="FF0000"/>
              </a:solidFill>
              <a:latin typeface="+mn-lt"/>
            </a:endParaRPr>
          </a:p>
          <a:p>
            <a:pPr algn="r">
              <a:lnSpc>
                <a:spcPct val="80000"/>
              </a:lnSpc>
            </a:pPr>
            <a:r>
              <a:rPr lang="en-US" sz="1600" dirty="0" err="1" smtClean="0">
                <a:solidFill>
                  <a:srgbClr val="FF0000"/>
                </a:solidFill>
                <a:latin typeface="+mn-lt"/>
              </a:rPr>
              <a:t>Integrasi</a:t>
            </a:r>
            <a:endParaRPr lang="en-US" sz="1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878507" y="2404898"/>
            <a:ext cx="1291204" cy="494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600" dirty="0" smtClean="0">
                <a:solidFill>
                  <a:srgbClr val="3366FF"/>
                </a:solidFill>
                <a:latin typeface="+mn-lt"/>
              </a:rPr>
              <a:t>SPO </a:t>
            </a:r>
            <a:r>
              <a:rPr lang="en-US" sz="1600" dirty="0" err="1" smtClean="0">
                <a:solidFill>
                  <a:srgbClr val="3366FF"/>
                </a:solidFill>
                <a:latin typeface="+mn-lt"/>
              </a:rPr>
              <a:t>Yandok</a:t>
            </a:r>
            <a:endParaRPr lang="en-US" sz="1600" dirty="0" smtClean="0">
              <a:solidFill>
                <a:srgbClr val="3366FF"/>
              </a:solidFill>
              <a:latin typeface="+mn-lt"/>
            </a:endParaRPr>
          </a:p>
          <a:p>
            <a:pPr>
              <a:lnSpc>
                <a:spcPct val="80000"/>
              </a:lnSpc>
            </a:pPr>
            <a:r>
              <a:rPr lang="en-US" sz="1600" dirty="0" err="1" smtClean="0">
                <a:solidFill>
                  <a:srgbClr val="3366FF"/>
                </a:solidFill>
                <a:latin typeface="+mn-lt"/>
              </a:rPr>
              <a:t>Askep</a:t>
            </a:r>
            <a:endParaRPr lang="en-US" sz="1600" dirty="0">
              <a:solidFill>
                <a:srgbClr val="3366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4124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6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66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0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6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0" dur="500"/>
                                        <p:tgtEl>
                                          <p:spTgt spid="66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7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1" dur="500"/>
                                        <p:tgtEl>
                                          <p:spTgt spid="66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6" dur="500"/>
                                        <p:tgtEl>
                                          <p:spTgt spid="66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1" dur="500"/>
                                        <p:tgtEl>
                                          <p:spTgt spid="66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6" dur="500"/>
                                        <p:tgtEl>
                                          <p:spTgt spid="66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6" grpId="0"/>
      <p:bldP spid="66567" grpId="0"/>
      <p:bldP spid="66570" grpId="0"/>
      <p:bldP spid="66577" grpId="0"/>
      <p:bldP spid="66581" grpId="0"/>
      <p:bldP spid="66582" grpId="0"/>
      <p:bldP spid="66589" grpId="0"/>
      <p:bldP spid="41" grpId="0"/>
      <p:bldP spid="23" grpId="0"/>
      <p:bldP spid="24" grpId="0"/>
      <p:bldP spid="49" grpId="0"/>
      <p:bldP spid="53" grpId="0"/>
      <p:bldP spid="54" grpId="0"/>
      <p:bldP spid="57" grpId="0"/>
      <p:bldP spid="58" grpId="0"/>
      <p:bldP spid="4" grpId="0" animBg="1"/>
      <p:bldP spid="65" grpId="0"/>
      <p:bldP spid="55" grpId="0" animBg="1"/>
      <p:bldP spid="59" grpId="0"/>
      <p:bldP spid="50" grpId="0"/>
      <p:bldP spid="56" grpId="0"/>
      <p:bldP spid="66" grpId="0"/>
      <p:bldP spid="67" grpId="0"/>
      <p:bldP spid="71" grpId="0"/>
      <p:bldP spid="72" grpId="0"/>
      <p:bldP spid="2" grpId="0"/>
      <p:bldP spid="46" grpId="0"/>
      <p:bldP spid="47" grpId="0" build="p" bldLvl="2"/>
      <p:bldP spid="48" grpId="0" build="p" bldLvl="2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ounded Rectangle 29"/>
          <p:cNvSpPr/>
          <p:nvPr/>
        </p:nvSpPr>
        <p:spPr>
          <a:xfrm>
            <a:off x="323528" y="798090"/>
            <a:ext cx="8470651" cy="5583238"/>
          </a:xfrm>
          <a:prstGeom prst="roundRect">
            <a:avLst/>
          </a:prstGeom>
          <a:solidFill>
            <a:srgbClr val="FFFF00"/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66566" name="TextBox 5"/>
          <p:cNvSpPr txBox="1">
            <a:spLocks noChangeArrowheads="1"/>
          </p:cNvSpPr>
          <p:nvPr/>
        </p:nvSpPr>
        <p:spPr bwMode="auto">
          <a:xfrm>
            <a:off x="748186" y="1793024"/>
            <a:ext cx="1339850" cy="627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70000"/>
              </a:lnSpc>
            </a:pPr>
            <a:r>
              <a:rPr lang="en-US" dirty="0" err="1" smtClean="0"/>
              <a:t>Asesmen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endParaRPr lang="en-US" dirty="0"/>
          </a:p>
        </p:txBody>
      </p:sp>
      <p:sp>
        <p:nvSpPr>
          <p:cNvPr id="66567" name="TextBox 6"/>
          <p:cNvSpPr txBox="1">
            <a:spLocks noChangeArrowheads="1"/>
          </p:cNvSpPr>
          <p:nvPr/>
        </p:nvSpPr>
        <p:spPr bwMode="auto">
          <a:xfrm>
            <a:off x="2076576" y="1793024"/>
            <a:ext cx="1411858" cy="840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70000"/>
              </a:lnSpc>
            </a:pPr>
            <a:r>
              <a:rPr lang="en-US" dirty="0" err="1">
                <a:solidFill>
                  <a:srgbClr val="000000"/>
                </a:solidFill>
              </a:rPr>
              <a:t>Rencana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asuhan</a:t>
            </a:r>
            <a:endParaRPr lang="en-US" dirty="0" smtClean="0">
              <a:solidFill>
                <a:srgbClr val="000000"/>
              </a:solidFill>
            </a:endParaRPr>
          </a:p>
          <a:p>
            <a:pPr algn="ctr" eaLnBrk="1" hangingPunct="1">
              <a:lnSpc>
                <a:spcPct val="70000"/>
              </a:lnSpc>
            </a:pP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66570" name="TextBox 10"/>
          <p:cNvSpPr txBox="1">
            <a:spLocks noChangeArrowheads="1"/>
          </p:cNvSpPr>
          <p:nvPr/>
        </p:nvSpPr>
        <p:spPr bwMode="auto">
          <a:xfrm>
            <a:off x="7236296" y="4313304"/>
            <a:ext cx="1338263" cy="627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70000"/>
              </a:lnSpc>
            </a:pP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pulang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7909911" y="3717032"/>
            <a:ext cx="0" cy="446087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4427984" y="3789040"/>
            <a:ext cx="0" cy="447675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408588" y="2478857"/>
            <a:ext cx="0" cy="446087"/>
          </a:xfrm>
          <a:prstGeom prst="straightConnector1">
            <a:avLst/>
          </a:prstGeom>
          <a:ln w="38100" cmpd="sng">
            <a:solidFill>
              <a:srgbClr val="4F81B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577" name="TextBox 22"/>
          <p:cNvSpPr txBox="1">
            <a:spLocks noChangeArrowheads="1"/>
          </p:cNvSpPr>
          <p:nvPr/>
        </p:nvSpPr>
        <p:spPr bwMode="auto">
          <a:xfrm>
            <a:off x="4211960" y="5847357"/>
            <a:ext cx="864096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dirty="0" smtClean="0">
                <a:solidFill>
                  <a:srgbClr val="FF0000"/>
                </a:solidFill>
              </a:rPr>
              <a:t>HPK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6581" name="TextBox 27"/>
          <p:cNvSpPr txBox="1">
            <a:spLocks noChangeArrowheads="1"/>
          </p:cNvSpPr>
          <p:nvPr/>
        </p:nvSpPr>
        <p:spPr bwMode="auto">
          <a:xfrm>
            <a:off x="5694015" y="5847357"/>
            <a:ext cx="1038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b="1" dirty="0">
                <a:solidFill>
                  <a:srgbClr val="FF0000"/>
                </a:solidFill>
              </a:rPr>
              <a:t>MKI</a:t>
            </a:r>
          </a:p>
        </p:txBody>
      </p:sp>
      <p:sp>
        <p:nvSpPr>
          <p:cNvPr id="66582" name="TextBox 28"/>
          <p:cNvSpPr txBox="1">
            <a:spLocks noChangeArrowheads="1"/>
          </p:cNvSpPr>
          <p:nvPr/>
        </p:nvSpPr>
        <p:spPr bwMode="auto">
          <a:xfrm>
            <a:off x="7020272" y="5847357"/>
            <a:ext cx="10398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b="1" dirty="0">
                <a:solidFill>
                  <a:srgbClr val="FF0000"/>
                </a:solidFill>
              </a:rPr>
              <a:t>PPI</a:t>
            </a:r>
          </a:p>
        </p:txBody>
      </p:sp>
      <p:sp>
        <p:nvSpPr>
          <p:cNvPr id="66585" name="TextBox 32"/>
          <p:cNvSpPr txBox="1">
            <a:spLocks noChangeArrowheads="1"/>
          </p:cNvSpPr>
          <p:nvPr/>
        </p:nvSpPr>
        <p:spPr bwMode="auto">
          <a:xfrm>
            <a:off x="2339752" y="116632"/>
            <a:ext cx="46085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PROSES PELAYANAN BEDAH</a:t>
            </a:r>
            <a:endParaRPr lang="en-US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6589" name="TextBox 36"/>
          <p:cNvSpPr txBox="1">
            <a:spLocks noChangeArrowheads="1"/>
          </p:cNvSpPr>
          <p:nvPr/>
        </p:nvSpPr>
        <p:spPr bwMode="auto">
          <a:xfrm>
            <a:off x="2596084" y="5847357"/>
            <a:ext cx="10398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b="1" dirty="0">
                <a:solidFill>
                  <a:srgbClr val="FF0000"/>
                </a:solidFill>
              </a:rPr>
              <a:t>SKP</a:t>
            </a:r>
          </a:p>
        </p:txBody>
      </p:sp>
      <p:sp>
        <p:nvSpPr>
          <p:cNvPr id="41" name="TextBox 23"/>
          <p:cNvSpPr txBox="1">
            <a:spLocks noChangeArrowheads="1"/>
          </p:cNvSpPr>
          <p:nvPr/>
        </p:nvSpPr>
        <p:spPr bwMode="auto">
          <a:xfrm>
            <a:off x="5220072" y="4797152"/>
            <a:ext cx="12241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 smtClean="0">
                <a:solidFill>
                  <a:srgbClr val="000000"/>
                </a:solidFill>
              </a:rPr>
              <a:t>Transfer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6600056" y="2420888"/>
            <a:ext cx="0" cy="436364"/>
          </a:xfrm>
          <a:prstGeom prst="straightConnector1">
            <a:avLst/>
          </a:prstGeom>
          <a:ln>
            <a:solidFill>
              <a:schemeClr val="tx1"/>
            </a:solidFill>
            <a:prstDash val="dash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236296" y="4881489"/>
            <a:ext cx="1368152" cy="493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b="1" dirty="0" err="1" smtClean="0">
                <a:solidFill>
                  <a:srgbClr val="FF0000"/>
                </a:solidFill>
              </a:rPr>
              <a:t>Ringkasan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pulang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64210" y="147549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Lab, Rad</a:t>
            </a:r>
            <a:endParaRPr lang="en-US" dirty="0"/>
          </a:p>
        </p:txBody>
      </p:sp>
      <p:sp>
        <p:nvSpPr>
          <p:cNvPr id="49" name="TextBox 6"/>
          <p:cNvSpPr txBox="1">
            <a:spLocks noChangeArrowheads="1"/>
          </p:cNvSpPr>
          <p:nvPr/>
        </p:nvSpPr>
        <p:spPr bwMode="auto">
          <a:xfrm>
            <a:off x="1089980" y="4762599"/>
            <a:ext cx="1368152" cy="493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70000"/>
              </a:lnSpc>
            </a:pPr>
            <a:r>
              <a:rPr lang="en-US" sz="1800" dirty="0" err="1" smtClean="0">
                <a:solidFill>
                  <a:srgbClr val="3366FF"/>
                </a:solidFill>
              </a:rPr>
              <a:t>Risiko</a:t>
            </a:r>
            <a:endParaRPr lang="en-US" sz="1800" dirty="0" smtClean="0">
              <a:solidFill>
                <a:srgbClr val="3366FF"/>
              </a:solidFill>
            </a:endParaRPr>
          </a:p>
          <a:p>
            <a:pPr algn="ctr" eaLnBrk="1" hangingPunct="1">
              <a:lnSpc>
                <a:spcPct val="70000"/>
              </a:lnSpc>
            </a:pPr>
            <a:r>
              <a:rPr lang="en-US" sz="1800" dirty="0" err="1" smtClean="0">
                <a:solidFill>
                  <a:srgbClr val="3366FF"/>
                </a:solidFill>
              </a:rPr>
              <a:t>malnutrisi</a:t>
            </a:r>
            <a:endParaRPr lang="en-US" sz="1800" dirty="0">
              <a:solidFill>
                <a:srgbClr val="3366FF"/>
              </a:solidFill>
            </a:endParaRPr>
          </a:p>
        </p:txBody>
      </p:sp>
      <p:sp>
        <p:nvSpPr>
          <p:cNvPr id="53" name="TextBox 6"/>
          <p:cNvSpPr txBox="1">
            <a:spLocks noChangeArrowheads="1"/>
          </p:cNvSpPr>
          <p:nvPr/>
        </p:nvSpPr>
        <p:spPr bwMode="auto">
          <a:xfrm>
            <a:off x="657932" y="4246349"/>
            <a:ext cx="1296144" cy="493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70000"/>
              </a:lnSpc>
            </a:pPr>
            <a:r>
              <a:rPr lang="en-US" sz="1800" dirty="0" err="1" smtClean="0">
                <a:solidFill>
                  <a:srgbClr val="3366FF"/>
                </a:solidFill>
              </a:rPr>
              <a:t>Asesmen</a:t>
            </a:r>
            <a:r>
              <a:rPr lang="en-US" sz="1800" dirty="0" smtClean="0">
                <a:solidFill>
                  <a:srgbClr val="3366FF"/>
                </a:solidFill>
              </a:rPr>
              <a:t> </a:t>
            </a:r>
            <a:r>
              <a:rPr lang="en-US" sz="1800" dirty="0" err="1" smtClean="0">
                <a:solidFill>
                  <a:srgbClr val="3366FF"/>
                </a:solidFill>
              </a:rPr>
              <a:t>nyeri</a:t>
            </a:r>
            <a:endParaRPr lang="en-US" sz="1800" dirty="0">
              <a:solidFill>
                <a:srgbClr val="3366FF"/>
              </a:solidFill>
            </a:endParaRPr>
          </a:p>
        </p:txBody>
      </p:sp>
      <p:sp>
        <p:nvSpPr>
          <p:cNvPr id="54" name="TextBox 6"/>
          <p:cNvSpPr txBox="1">
            <a:spLocks noChangeArrowheads="1"/>
          </p:cNvSpPr>
          <p:nvPr/>
        </p:nvSpPr>
        <p:spPr bwMode="auto">
          <a:xfrm>
            <a:off x="1738052" y="4258543"/>
            <a:ext cx="1152128" cy="493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70000"/>
              </a:lnSpc>
            </a:pPr>
            <a:r>
              <a:rPr lang="en-US" sz="1800" dirty="0" err="1" smtClean="0">
                <a:solidFill>
                  <a:srgbClr val="3366FF"/>
                </a:solidFill>
              </a:rPr>
              <a:t>Risiko</a:t>
            </a:r>
            <a:endParaRPr lang="en-US" sz="1800" dirty="0" smtClean="0">
              <a:solidFill>
                <a:srgbClr val="3366FF"/>
              </a:solidFill>
            </a:endParaRPr>
          </a:p>
          <a:p>
            <a:pPr algn="ctr" eaLnBrk="1" hangingPunct="1">
              <a:lnSpc>
                <a:spcPct val="70000"/>
              </a:lnSpc>
            </a:pPr>
            <a:r>
              <a:rPr lang="en-US" sz="1800" dirty="0" err="1" smtClean="0">
                <a:solidFill>
                  <a:srgbClr val="3366FF"/>
                </a:solidFill>
              </a:rPr>
              <a:t>jatuh</a:t>
            </a:r>
            <a:endParaRPr lang="en-US" sz="1800" dirty="0">
              <a:solidFill>
                <a:srgbClr val="3366FF"/>
              </a:solidFill>
            </a:endParaRPr>
          </a:p>
        </p:txBody>
      </p:sp>
      <p:sp>
        <p:nvSpPr>
          <p:cNvPr id="57" name="TextBox 23"/>
          <p:cNvSpPr txBox="1">
            <a:spLocks noChangeArrowheads="1"/>
          </p:cNvSpPr>
          <p:nvPr/>
        </p:nvSpPr>
        <p:spPr bwMode="auto">
          <a:xfrm>
            <a:off x="2878100" y="874167"/>
            <a:ext cx="1261368" cy="493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70000"/>
              </a:lnSpc>
            </a:pPr>
            <a:r>
              <a:rPr lang="en-US" sz="1800" dirty="0" err="1" smtClean="0">
                <a:solidFill>
                  <a:srgbClr val="0000FF"/>
                </a:solidFill>
              </a:rPr>
              <a:t>Analisis</a:t>
            </a:r>
            <a:r>
              <a:rPr lang="en-US" sz="1800" dirty="0" smtClean="0">
                <a:solidFill>
                  <a:srgbClr val="0000FF"/>
                </a:solidFill>
              </a:rPr>
              <a:t> data --&gt; </a:t>
            </a:r>
            <a:r>
              <a:rPr lang="en-US" sz="1800" dirty="0" err="1" smtClean="0">
                <a:solidFill>
                  <a:srgbClr val="0000FF"/>
                </a:solidFill>
              </a:rPr>
              <a:t>Dx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58" name="TextBox 23"/>
          <p:cNvSpPr txBox="1">
            <a:spLocks noChangeArrowheads="1"/>
          </p:cNvSpPr>
          <p:nvPr/>
        </p:nvSpPr>
        <p:spPr bwMode="auto">
          <a:xfrm>
            <a:off x="1431902" y="874167"/>
            <a:ext cx="1696492" cy="493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70000"/>
              </a:lnSpc>
            </a:pPr>
            <a:r>
              <a:rPr lang="en-US" sz="1800" dirty="0" err="1" smtClean="0">
                <a:solidFill>
                  <a:srgbClr val="0000FF"/>
                </a:solidFill>
              </a:rPr>
              <a:t>Pengumpulan</a:t>
            </a:r>
            <a:r>
              <a:rPr lang="en-US" sz="1800" dirty="0" smtClean="0">
                <a:solidFill>
                  <a:srgbClr val="0000FF"/>
                </a:solidFill>
              </a:rPr>
              <a:t> data </a:t>
            </a:r>
            <a:r>
              <a:rPr lang="en-US" sz="1800" dirty="0" err="1" smtClean="0">
                <a:solidFill>
                  <a:srgbClr val="0000FF"/>
                </a:solidFill>
              </a:rPr>
              <a:t>klinis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4" name="Left Brace 3"/>
          <p:cNvSpPr/>
          <p:nvPr/>
        </p:nvSpPr>
        <p:spPr>
          <a:xfrm rot="16200000">
            <a:off x="2552330" y="1052736"/>
            <a:ext cx="432048" cy="1152128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2768354" y="2478857"/>
            <a:ext cx="0" cy="446087"/>
          </a:xfrm>
          <a:prstGeom prst="straightConnector1">
            <a:avLst/>
          </a:prstGeom>
          <a:ln w="38100" cmpd="sng">
            <a:solidFill>
              <a:srgbClr val="4F81B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5"/>
          <p:cNvSpPr txBox="1">
            <a:spLocks noChangeArrowheads="1"/>
          </p:cNvSpPr>
          <p:nvPr/>
        </p:nvSpPr>
        <p:spPr bwMode="auto">
          <a:xfrm>
            <a:off x="3419872" y="4293096"/>
            <a:ext cx="2160240" cy="886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70000"/>
              </a:lnSpc>
            </a:pPr>
            <a:r>
              <a:rPr lang="en-US" dirty="0" err="1" smtClean="0"/>
              <a:t>Implementasi</a:t>
            </a:r>
            <a:endParaRPr lang="en-US" dirty="0" smtClean="0"/>
          </a:p>
          <a:p>
            <a:pPr algn="ctr" eaLnBrk="1" hangingPunct="1">
              <a:lnSpc>
                <a:spcPct val="70000"/>
              </a:lnSpc>
            </a:pPr>
            <a:r>
              <a:rPr lang="en-US" dirty="0" err="1" smtClean="0"/>
              <a:t>Rencana</a:t>
            </a:r>
            <a:endParaRPr lang="en-US" dirty="0" smtClean="0"/>
          </a:p>
          <a:p>
            <a:pPr algn="ctr" eaLnBrk="1" hangingPunct="1">
              <a:lnSpc>
                <a:spcPct val="70000"/>
              </a:lnSpc>
            </a:pPr>
            <a:r>
              <a:rPr lang="en-US" dirty="0" err="1" smtClean="0"/>
              <a:t>asuhan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611560" y="2996952"/>
            <a:ext cx="7992888" cy="79208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fokus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:        MULTI </a:t>
            </a:r>
            <a:r>
              <a:rPr lang="en-US" dirty="0" smtClean="0"/>
              <a:t>PROFESI - ASUHAN </a:t>
            </a:r>
            <a:r>
              <a:rPr lang="en-US" dirty="0"/>
              <a:t>– </a:t>
            </a:r>
            <a:r>
              <a:rPr lang="en-US" dirty="0" smtClean="0"/>
              <a:t>EDUKASI</a:t>
            </a:r>
            <a:endParaRPr lang="en-US" dirty="0"/>
          </a:p>
        </p:txBody>
      </p:sp>
      <p:sp>
        <p:nvSpPr>
          <p:cNvPr id="55" name="Left Brace 54"/>
          <p:cNvSpPr/>
          <p:nvPr/>
        </p:nvSpPr>
        <p:spPr>
          <a:xfrm rot="5400000" flipV="1">
            <a:off x="1630040" y="3465004"/>
            <a:ext cx="432048" cy="108012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2339753" y="2924944"/>
            <a:ext cx="3888431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Case Manager</a:t>
            </a:r>
            <a:endParaRPr lang="en-US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0" name="TextBox 5"/>
          <p:cNvSpPr txBox="1">
            <a:spLocks noChangeArrowheads="1"/>
          </p:cNvSpPr>
          <p:nvPr/>
        </p:nvSpPr>
        <p:spPr bwMode="auto">
          <a:xfrm>
            <a:off x="4631180" y="1389199"/>
            <a:ext cx="1728192" cy="991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dirty="0" err="1" smtClean="0"/>
              <a:t>Asesmen</a:t>
            </a:r>
            <a:r>
              <a:rPr lang="en-US" dirty="0" smtClean="0"/>
              <a:t> </a:t>
            </a:r>
            <a:r>
              <a:rPr lang="en-US" dirty="0" err="1" smtClean="0"/>
              <a:t>pra</a:t>
            </a:r>
            <a:r>
              <a:rPr lang="en-US" dirty="0" smtClean="0"/>
              <a:t> </a:t>
            </a:r>
            <a:r>
              <a:rPr lang="en-US" dirty="0" err="1" smtClean="0"/>
              <a:t>bedah</a:t>
            </a:r>
            <a:endParaRPr lang="en-US" dirty="0" smtClean="0"/>
          </a:p>
          <a:p>
            <a:pPr algn="ctr" eaLnBrk="1" hangingPunct="1">
              <a:lnSpc>
                <a:spcPct val="80000"/>
              </a:lnSpc>
            </a:pPr>
            <a:r>
              <a:rPr lang="en-US" dirty="0" smtClean="0"/>
              <a:t>&amp; </a:t>
            </a:r>
            <a:r>
              <a:rPr lang="en-US" dirty="0" err="1" smtClean="0"/>
              <a:t>anestesi</a:t>
            </a:r>
            <a:endParaRPr lang="en-US" dirty="0"/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5521908" y="2420888"/>
            <a:ext cx="0" cy="446087"/>
          </a:xfrm>
          <a:prstGeom prst="straightConnector1">
            <a:avLst/>
          </a:prstGeom>
          <a:ln w="38100" cmpd="sng">
            <a:solidFill>
              <a:srgbClr val="4F81B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V="1">
            <a:off x="5868144" y="3789041"/>
            <a:ext cx="0" cy="1008111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23"/>
          <p:cNvSpPr txBox="1">
            <a:spLocks noChangeArrowheads="1"/>
          </p:cNvSpPr>
          <p:nvPr/>
        </p:nvSpPr>
        <p:spPr bwMode="auto">
          <a:xfrm>
            <a:off x="6240016" y="1916832"/>
            <a:ext cx="720080" cy="538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70000"/>
              </a:lnSpc>
            </a:pPr>
            <a:r>
              <a:rPr lang="en-US" sz="2000" dirty="0" smtClean="0"/>
              <a:t>Sign in</a:t>
            </a:r>
            <a:endParaRPr lang="en-US" sz="2000" dirty="0"/>
          </a:p>
        </p:txBody>
      </p:sp>
      <p:sp>
        <p:nvSpPr>
          <p:cNvPr id="66" name="TextBox 23"/>
          <p:cNvSpPr txBox="1">
            <a:spLocks noChangeArrowheads="1"/>
          </p:cNvSpPr>
          <p:nvPr/>
        </p:nvSpPr>
        <p:spPr bwMode="auto">
          <a:xfrm>
            <a:off x="7032104" y="1916832"/>
            <a:ext cx="648072" cy="538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70000"/>
              </a:lnSpc>
            </a:pPr>
            <a:r>
              <a:rPr lang="en-US" sz="2000" dirty="0" smtClean="0"/>
              <a:t>Sign out</a:t>
            </a:r>
            <a:endParaRPr lang="en-US" sz="2000" dirty="0"/>
          </a:p>
        </p:txBody>
      </p:sp>
      <p:sp>
        <p:nvSpPr>
          <p:cNvPr id="67" name="TextBox 23"/>
          <p:cNvSpPr txBox="1">
            <a:spLocks noChangeArrowheads="1"/>
          </p:cNvSpPr>
          <p:nvPr/>
        </p:nvSpPr>
        <p:spPr bwMode="auto">
          <a:xfrm>
            <a:off x="6600056" y="4330551"/>
            <a:ext cx="792088" cy="538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70000"/>
              </a:lnSpc>
            </a:pPr>
            <a:r>
              <a:rPr lang="en-US" sz="2000" dirty="0" smtClean="0"/>
              <a:t>Time out</a:t>
            </a:r>
            <a:endParaRPr lang="en-US" sz="2000" dirty="0"/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7392144" y="2420888"/>
            <a:ext cx="0" cy="436364"/>
          </a:xfrm>
          <a:prstGeom prst="straightConnector1">
            <a:avLst/>
          </a:prstGeom>
          <a:ln>
            <a:solidFill>
              <a:schemeClr val="tx1"/>
            </a:solidFill>
            <a:prstDash val="dash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V="1">
            <a:off x="7032104" y="3784724"/>
            <a:ext cx="0" cy="436364"/>
          </a:xfrm>
          <a:prstGeom prst="straightConnector1">
            <a:avLst/>
          </a:prstGeom>
          <a:ln>
            <a:solidFill>
              <a:schemeClr val="tx1"/>
            </a:solidFill>
            <a:prstDash val="dash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3779912" y="5085184"/>
            <a:ext cx="1368152" cy="493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Informed consent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2" name="TextBox 36"/>
          <p:cNvSpPr txBox="1">
            <a:spLocks noChangeArrowheads="1"/>
          </p:cNvSpPr>
          <p:nvPr/>
        </p:nvSpPr>
        <p:spPr bwMode="auto">
          <a:xfrm>
            <a:off x="971600" y="5847358"/>
            <a:ext cx="10398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b="1" dirty="0" smtClean="0">
                <a:solidFill>
                  <a:srgbClr val="FF0000"/>
                </a:solidFill>
              </a:rPr>
              <a:t>PPK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17010" y="1151336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Site marking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276651" y="1296330"/>
            <a:ext cx="1852482" cy="691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80000"/>
              </a:lnSpc>
              <a:buClr>
                <a:srgbClr val="FF0000"/>
              </a:buClr>
              <a:buSzPct val="80000"/>
              <a:buFont typeface="Wingdings" charset="2"/>
              <a:buChar char="v"/>
            </a:pPr>
            <a:r>
              <a:rPr lang="en-US" sz="1600" dirty="0" err="1" smtClean="0">
                <a:solidFill>
                  <a:srgbClr val="3366FF"/>
                </a:solidFill>
              </a:rPr>
              <a:t>Darurat</a:t>
            </a:r>
            <a:endParaRPr lang="en-US" sz="1600" dirty="0" smtClean="0">
              <a:solidFill>
                <a:srgbClr val="3366FF"/>
              </a:solidFill>
            </a:endParaRPr>
          </a:p>
          <a:p>
            <a:pPr marL="285750" indent="-285750">
              <a:lnSpc>
                <a:spcPct val="80000"/>
              </a:lnSpc>
              <a:buClr>
                <a:srgbClr val="FF0000"/>
              </a:buClr>
              <a:buSzPct val="80000"/>
              <a:buFont typeface="Wingdings" charset="2"/>
              <a:buChar char="v"/>
            </a:pPr>
            <a:r>
              <a:rPr lang="en-US" sz="1600" dirty="0" err="1" smtClean="0">
                <a:solidFill>
                  <a:srgbClr val="3366FF"/>
                </a:solidFill>
              </a:rPr>
              <a:t>Operatif</a:t>
            </a:r>
            <a:endParaRPr lang="en-US" sz="1600" dirty="0" smtClean="0">
              <a:solidFill>
                <a:srgbClr val="3366FF"/>
              </a:solidFill>
            </a:endParaRPr>
          </a:p>
          <a:p>
            <a:pPr>
              <a:lnSpc>
                <a:spcPct val="80000"/>
              </a:lnSpc>
              <a:buClr>
                <a:srgbClr val="FF0000"/>
              </a:buClr>
              <a:buSzPct val="80000"/>
            </a:pPr>
            <a:r>
              <a:rPr lang="en-US" sz="1600" dirty="0">
                <a:solidFill>
                  <a:srgbClr val="3366FF"/>
                </a:solidFill>
              </a:rPr>
              <a:t> </a:t>
            </a:r>
            <a:r>
              <a:rPr lang="en-US" sz="1600" dirty="0" smtClean="0">
                <a:solidFill>
                  <a:srgbClr val="3366FF"/>
                </a:solidFill>
                <a:sym typeface="Wingdings"/>
              </a:rPr>
              <a:t> </a:t>
            </a:r>
            <a:r>
              <a:rPr lang="en-US" sz="1600" dirty="0" err="1" smtClean="0">
                <a:solidFill>
                  <a:srgbClr val="3366FF"/>
                </a:solidFill>
                <a:sym typeface="Wingdings"/>
              </a:rPr>
              <a:t>Dx</a:t>
            </a:r>
            <a:r>
              <a:rPr lang="en-US" sz="1600" dirty="0" smtClean="0">
                <a:solidFill>
                  <a:srgbClr val="3366FF"/>
                </a:solidFill>
                <a:sym typeface="Wingdings"/>
              </a:rPr>
              <a:t> </a:t>
            </a:r>
            <a:r>
              <a:rPr lang="en-US" sz="1600" dirty="0" err="1" smtClean="0">
                <a:solidFill>
                  <a:srgbClr val="3366FF"/>
                </a:solidFill>
                <a:sym typeface="Wingdings"/>
              </a:rPr>
              <a:t>preoperasi</a:t>
            </a:r>
            <a:endParaRPr lang="en-US" sz="1600" dirty="0">
              <a:solidFill>
                <a:srgbClr val="3366FF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670486" y="2342508"/>
            <a:ext cx="1008112" cy="543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err="1" smtClean="0">
                <a:solidFill>
                  <a:srgbClr val="FF0000"/>
                </a:solidFill>
                <a:latin typeface="+mn-lt"/>
              </a:rPr>
              <a:t>Seragam</a:t>
            </a:r>
            <a:endParaRPr lang="en-US" sz="1600" dirty="0" smtClean="0">
              <a:solidFill>
                <a:srgbClr val="FF0000"/>
              </a:solidFill>
              <a:latin typeface="+mn-lt"/>
            </a:endParaRPr>
          </a:p>
          <a:p>
            <a:pPr algn="r">
              <a:lnSpc>
                <a:spcPct val="80000"/>
              </a:lnSpc>
            </a:pPr>
            <a:r>
              <a:rPr lang="en-US" sz="1600" dirty="0" err="1" smtClean="0">
                <a:solidFill>
                  <a:srgbClr val="FF0000"/>
                </a:solidFill>
                <a:latin typeface="+mn-lt"/>
              </a:rPr>
              <a:t>Integrasi</a:t>
            </a:r>
            <a:endParaRPr lang="en-US" sz="1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878507" y="2404898"/>
            <a:ext cx="1291204" cy="494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600" dirty="0" smtClean="0">
                <a:solidFill>
                  <a:srgbClr val="3366FF"/>
                </a:solidFill>
                <a:latin typeface="+mn-lt"/>
              </a:rPr>
              <a:t>SPO </a:t>
            </a:r>
            <a:r>
              <a:rPr lang="en-US" sz="1600" dirty="0" err="1" smtClean="0">
                <a:solidFill>
                  <a:srgbClr val="3366FF"/>
                </a:solidFill>
                <a:latin typeface="+mn-lt"/>
              </a:rPr>
              <a:t>Yandok</a:t>
            </a:r>
            <a:endParaRPr lang="en-US" sz="1600" dirty="0" smtClean="0">
              <a:solidFill>
                <a:srgbClr val="3366FF"/>
              </a:solidFill>
              <a:latin typeface="+mn-lt"/>
            </a:endParaRPr>
          </a:p>
          <a:p>
            <a:pPr>
              <a:lnSpc>
                <a:spcPct val="80000"/>
              </a:lnSpc>
            </a:pPr>
            <a:r>
              <a:rPr lang="en-US" sz="1600" dirty="0" err="1" smtClean="0">
                <a:solidFill>
                  <a:srgbClr val="3366FF"/>
                </a:solidFill>
                <a:latin typeface="+mn-lt"/>
              </a:rPr>
              <a:t>Askep</a:t>
            </a:r>
            <a:endParaRPr lang="en-US" sz="1600" dirty="0">
              <a:solidFill>
                <a:srgbClr val="3366FF"/>
              </a:solidFill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9148" y="2358168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AP 1</a:t>
            </a:r>
            <a:endParaRPr lang="en-US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Rounded MT Bold"/>
              <a:cs typeface="Arial Rounded MT Bold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77746" y="4675808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80000"/>
              </a:lnSpc>
            </a:pPr>
            <a:r>
              <a:rPr lang="en-US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A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P 1.7</a:t>
            </a:r>
            <a:endParaRPr lang="en-US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Rounded MT Bold"/>
              <a:cs typeface="Arial Rounded MT Bold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104028" y="4675208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80000"/>
              </a:lnSpc>
            </a:pPr>
            <a:r>
              <a:rPr lang="en-US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A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P 1.6</a:t>
            </a:r>
            <a:endParaRPr lang="en-US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Rounded MT Bold"/>
              <a:cs typeface="Arial Rounded MT Bold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155008" y="2038176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80000"/>
              </a:lnSpc>
            </a:pP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PP 1</a:t>
            </a:r>
            <a:endParaRPr lang="en-US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Rounded MT Bold"/>
              <a:cs typeface="Arial Rounded MT Bold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360704" y="1196752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AP 4</a:t>
            </a:r>
            <a:endParaRPr lang="en-US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Rounded MT Bold"/>
              <a:cs typeface="Arial Rounded MT Bold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695412" y="5062808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80000"/>
              </a:lnSpc>
            </a:pP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PPK 2</a:t>
            </a:r>
            <a:endParaRPr lang="en-US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Rounded MT Bold"/>
              <a:cs typeface="Arial Rounded MT Bold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706710" y="5372008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80000"/>
              </a:lnSpc>
            </a:pPr>
            <a:r>
              <a:rPr lang="en-US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H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PK 6</a:t>
            </a:r>
            <a:endParaRPr lang="en-US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Rounded MT Bold"/>
              <a:cs typeface="Arial Rounded MT Bold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885952" y="5168168"/>
            <a:ext cx="140022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lnSpc>
                <a:spcPct val="80000"/>
              </a:lnSpc>
            </a:pP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PAB 2.4</a:t>
            </a:r>
            <a:endParaRPr lang="en-US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Rounded MT Bold"/>
              <a:cs typeface="Arial Rounded MT Bold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184702" y="2301377"/>
            <a:ext cx="1189236" cy="6955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lnSpc>
                <a:spcPct val="80000"/>
              </a:lnSpc>
            </a:pP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PAB 4</a:t>
            </a:r>
          </a:p>
          <a:p>
            <a:pPr>
              <a:lnSpc>
                <a:spcPct val="80000"/>
              </a:lnSpc>
            </a:pP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PAB 7</a:t>
            </a:r>
            <a:endParaRPr lang="en-US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Rounded MT Bold"/>
              <a:cs typeface="Arial Rounded MT Bold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674503" y="863568"/>
            <a:ext cx="1702060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80000"/>
              </a:lnSpc>
            </a:pP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SKP 4</a:t>
            </a:r>
            <a:endParaRPr lang="en-US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Rounded MT Bold"/>
              <a:cs typeface="Arial Rounded MT Bold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065465" y="1627488"/>
            <a:ext cx="1702060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80000"/>
              </a:lnSpc>
            </a:pP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SKP 4</a:t>
            </a:r>
            <a:endParaRPr lang="en-US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Rounded MT Bold"/>
              <a:cs typeface="Arial Rounded MT Bold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4897250" y="5524408"/>
            <a:ext cx="1401690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lnSpc>
                <a:spcPct val="80000"/>
              </a:lnSpc>
            </a:pP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PAB 7.1</a:t>
            </a:r>
            <a:endParaRPr lang="en-US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Rounded MT Bold"/>
              <a:cs typeface="Arial Rounded MT Bold"/>
            </a:endParaRPr>
          </a:p>
        </p:txBody>
      </p:sp>
    </p:spTree>
    <p:extLst>
      <p:ext uri="{BB962C8B-B14F-4D97-AF65-F5344CB8AC3E}">
        <p14:creationId xmlns:p14="http://schemas.microsoft.com/office/powerpoint/2010/main" val="240346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47" grpId="0" build="p" bldLvl="2"/>
      <p:bldP spid="48" grpId="0" build="p" bldLvl="2"/>
      <p:bldP spid="43" grpId="0"/>
      <p:bldP spid="44" grpId="0"/>
      <p:bldP spid="45" grpId="0"/>
      <p:bldP spid="60" grpId="0"/>
      <p:bldP spid="61" grpId="0"/>
      <p:bldP spid="62" grpId="0"/>
      <p:bldP spid="63" grpId="0"/>
      <p:bldP spid="68" grpId="0"/>
      <p:bldP spid="73" grpId="0"/>
      <p:bldP spid="74" grpId="0"/>
      <p:bldP spid="75" grpId="0"/>
      <p:bldP spid="7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817224-C598-CB4B-8E49-16EBF06AE0BA}" type="slidenum">
              <a:rPr lang="id-ID" smtClean="0"/>
              <a:pPr>
                <a:defRPr/>
              </a:pPr>
              <a:t>23</a:t>
            </a:fld>
            <a:endParaRPr lang="id-ID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 flipV="1">
            <a:off x="611560" y="836712"/>
            <a:ext cx="1656184" cy="1078187"/>
          </a:xfrm>
          <a:prstGeom prst="rect">
            <a:avLst/>
          </a:prstGeom>
        </p:spPr>
      </p:pic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2188346" y="836712"/>
            <a:ext cx="21676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</a:pPr>
            <a:r>
              <a:rPr lang="en-US" dirty="0" err="1" smtClean="0"/>
              <a:t>Asesmen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092280" y="3358153"/>
            <a:ext cx="1656184" cy="43088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AP 1.5.1</a:t>
            </a:r>
            <a:endParaRPr lang="en-US" sz="2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Rounded MT Bold"/>
              <a:cs typeface="Arial Rounded MT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9148" y="2060848"/>
            <a:ext cx="1594580" cy="110799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HPK 1.2</a:t>
            </a:r>
          </a:p>
          <a:p>
            <a:r>
              <a:rPr lang="en-US" sz="2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HPK 1.6</a:t>
            </a:r>
          </a:p>
          <a:p>
            <a:r>
              <a:rPr lang="en-US" sz="2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HPK 1.1</a:t>
            </a:r>
            <a:endParaRPr lang="en-US" sz="2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Rounded MT Bold"/>
              <a:cs typeface="Arial Rounded MT Bol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3848" y="4725144"/>
            <a:ext cx="1430412" cy="1221980"/>
          </a:xfrm>
          <a:prstGeom prst="rect">
            <a:avLst/>
          </a:prstGeom>
        </p:spPr>
      </p:pic>
      <p:sp>
        <p:nvSpPr>
          <p:cNvPr id="9" name="Down Arrow 8"/>
          <p:cNvSpPr/>
          <p:nvPr/>
        </p:nvSpPr>
        <p:spPr>
          <a:xfrm>
            <a:off x="3131840" y="1628800"/>
            <a:ext cx="288032" cy="36004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483768" y="2132856"/>
            <a:ext cx="1656184" cy="6955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lnSpc>
                <a:spcPct val="80000"/>
              </a:lnSpc>
            </a:pPr>
            <a:r>
              <a:rPr lang="en-US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HPK 2.1</a:t>
            </a:r>
          </a:p>
          <a:p>
            <a:pPr>
              <a:lnSpc>
                <a:spcPct val="80000"/>
              </a:lnSpc>
            </a:pP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AP 4.1</a:t>
            </a:r>
          </a:p>
        </p:txBody>
      </p:sp>
      <p:sp>
        <p:nvSpPr>
          <p:cNvPr id="11" name="Down Arrow 10"/>
          <p:cNvSpPr/>
          <p:nvPr/>
        </p:nvSpPr>
        <p:spPr>
          <a:xfrm rot="16200000">
            <a:off x="4319972" y="872716"/>
            <a:ext cx="288032" cy="36004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5"/>
          <p:cNvSpPr txBox="1">
            <a:spLocks noChangeArrowheads="1"/>
          </p:cNvSpPr>
          <p:nvPr/>
        </p:nvSpPr>
        <p:spPr bwMode="auto">
          <a:xfrm>
            <a:off x="4708626" y="836712"/>
            <a:ext cx="252767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</a:pPr>
            <a:r>
              <a:rPr lang="en-US" dirty="0" smtClean="0"/>
              <a:t>Informed consent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932040" y="1124744"/>
            <a:ext cx="2232248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HPK 6</a:t>
            </a:r>
          </a:p>
          <a:p>
            <a:r>
              <a:rPr lang="en-US" sz="2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HPK 2.1 EP 3</a:t>
            </a:r>
            <a:endParaRPr lang="en-US" sz="2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Rounded MT Bold"/>
              <a:cs typeface="Arial Rounded MT Bold"/>
            </a:endParaRPr>
          </a:p>
        </p:txBody>
      </p:sp>
      <p:sp>
        <p:nvSpPr>
          <p:cNvPr id="15" name="Down Arrow 14"/>
          <p:cNvSpPr/>
          <p:nvPr/>
        </p:nvSpPr>
        <p:spPr>
          <a:xfrm>
            <a:off x="5796136" y="1988840"/>
            <a:ext cx="288032" cy="36004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220072" y="2420888"/>
            <a:ext cx="1656184" cy="6955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lnSpc>
                <a:spcPct val="80000"/>
              </a:lnSpc>
            </a:pP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PAB </a:t>
            </a:r>
            <a:r>
              <a:rPr lang="en-US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5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.1</a:t>
            </a:r>
            <a:endParaRPr lang="en-US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Rounded MT Bold"/>
              <a:cs typeface="Arial Rounded MT Bold"/>
            </a:endParaRPr>
          </a:p>
          <a:p>
            <a:pPr>
              <a:lnSpc>
                <a:spcPct val="80000"/>
              </a:lnSpc>
            </a:pP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PAB </a:t>
            </a:r>
            <a:r>
              <a:rPr lang="en-US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7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.1</a:t>
            </a:r>
          </a:p>
        </p:txBody>
      </p:sp>
      <p:sp>
        <p:nvSpPr>
          <p:cNvPr id="17" name="Down Arrow 16"/>
          <p:cNvSpPr/>
          <p:nvPr/>
        </p:nvSpPr>
        <p:spPr>
          <a:xfrm rot="16200000">
            <a:off x="6696236" y="2600908"/>
            <a:ext cx="288032" cy="36004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7092280" y="2566065"/>
            <a:ext cx="108012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P</a:t>
            </a:r>
            <a:r>
              <a:rPr lang="en-US" sz="2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PK 2 EP 4</a:t>
            </a:r>
            <a:endParaRPr lang="en-US" sz="2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Rounded MT Bold"/>
              <a:cs typeface="Arial Rounded MT Bold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 flipV="1">
            <a:off x="5076056" y="3214909"/>
            <a:ext cx="1656184" cy="1078187"/>
          </a:xfrm>
          <a:prstGeom prst="rect">
            <a:avLst/>
          </a:prstGeom>
        </p:spPr>
      </p:pic>
      <p:sp>
        <p:nvSpPr>
          <p:cNvPr id="20" name="Down Arrow 19"/>
          <p:cNvSpPr/>
          <p:nvPr/>
        </p:nvSpPr>
        <p:spPr>
          <a:xfrm>
            <a:off x="7596336" y="3861048"/>
            <a:ext cx="288032" cy="36004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7092280" y="4317601"/>
            <a:ext cx="1296144" cy="6955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lnSpc>
                <a:spcPct val="80000"/>
              </a:lnSpc>
            </a:pP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PAB </a:t>
            </a:r>
            <a:r>
              <a:rPr lang="en-US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4</a:t>
            </a:r>
          </a:p>
          <a:p>
            <a:pPr>
              <a:lnSpc>
                <a:spcPct val="80000"/>
              </a:lnSpc>
            </a:pP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PAB 7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6259760" y="5131501"/>
            <a:ext cx="2056656" cy="889787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3491880" y="3356992"/>
            <a:ext cx="1152128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SKP 4 EP 1</a:t>
            </a:r>
            <a:endParaRPr lang="en-US" sz="2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Rounded MT Bold"/>
              <a:cs typeface="Arial Rounded MT Bold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88024" y="4365104"/>
            <a:ext cx="18002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SKP 4 EP 2</a:t>
            </a:r>
          </a:p>
          <a:p>
            <a:r>
              <a:rPr lang="en-US" sz="2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SKP 4 EP 3</a:t>
            </a:r>
            <a:endParaRPr lang="en-US" sz="2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Rounded MT Bold"/>
              <a:cs typeface="Arial Rounded MT Bold"/>
            </a:endParaRPr>
          </a:p>
        </p:txBody>
      </p:sp>
      <p:sp>
        <p:nvSpPr>
          <p:cNvPr id="25" name="Down Arrow 24"/>
          <p:cNvSpPr/>
          <p:nvPr/>
        </p:nvSpPr>
        <p:spPr>
          <a:xfrm rot="5400000" flipH="1">
            <a:off x="5400092" y="5337212"/>
            <a:ext cx="288032" cy="36004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3275856" y="5973785"/>
            <a:ext cx="1872208" cy="6955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lnSpc>
                <a:spcPct val="80000"/>
              </a:lnSpc>
            </a:pP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PAB 5.2</a:t>
            </a:r>
            <a:endParaRPr lang="en-US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Rounded MT Bold"/>
              <a:cs typeface="Arial Rounded MT Bold"/>
            </a:endParaRPr>
          </a:p>
          <a:p>
            <a:pPr>
              <a:lnSpc>
                <a:spcPct val="80000"/>
              </a:lnSpc>
            </a:pP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PAB 5.3</a:t>
            </a: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 flipH="1" flipV="1">
            <a:off x="755576" y="4119075"/>
            <a:ext cx="1656184" cy="1078187"/>
          </a:xfrm>
          <a:prstGeom prst="rect">
            <a:avLst/>
          </a:prstGeom>
        </p:spPr>
      </p:pic>
      <p:sp>
        <p:nvSpPr>
          <p:cNvPr id="28" name="Down Arrow 27"/>
          <p:cNvSpPr/>
          <p:nvPr/>
        </p:nvSpPr>
        <p:spPr>
          <a:xfrm rot="4200000" flipH="1">
            <a:off x="2486164" y="5500350"/>
            <a:ext cx="288032" cy="36004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971600" y="6269250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lnSpc>
                <a:spcPct val="80000"/>
              </a:lnSpc>
            </a:pP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PAB 7.2</a:t>
            </a:r>
          </a:p>
        </p:txBody>
      </p:sp>
      <p:sp>
        <p:nvSpPr>
          <p:cNvPr id="30" name="Down Arrow 29"/>
          <p:cNvSpPr/>
          <p:nvPr/>
        </p:nvSpPr>
        <p:spPr>
          <a:xfrm flipV="1">
            <a:off x="1331640" y="3685094"/>
            <a:ext cx="288032" cy="36004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755576" y="3212976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lnSpc>
                <a:spcPct val="80000"/>
              </a:lnSpc>
            </a:pP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PAB 7.4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771800" y="1196752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lnSpc>
                <a:spcPct val="80000"/>
              </a:lnSpc>
            </a:pP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AP 1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87624" y="5400628"/>
            <a:ext cx="720080" cy="836684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2555776" y="4257963"/>
            <a:ext cx="1018227" cy="37446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lnSpc>
                <a:spcPct val="80000"/>
              </a:lnSpc>
            </a:pPr>
            <a:r>
              <a:rPr lang="en-US" sz="2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PAB 6</a:t>
            </a:r>
          </a:p>
        </p:txBody>
      </p:sp>
      <p:sp>
        <p:nvSpPr>
          <p:cNvPr id="34" name="Down Arrow 33"/>
          <p:cNvSpPr/>
          <p:nvPr/>
        </p:nvSpPr>
        <p:spPr>
          <a:xfrm rot="7800000" flipH="1">
            <a:off x="2570228" y="4843170"/>
            <a:ext cx="288032" cy="36004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35896" y="1268760"/>
            <a:ext cx="1336596" cy="921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07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8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3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9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7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6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build="p" bldLvl="3"/>
      <p:bldP spid="9" grpId="0" animBg="1"/>
      <p:bldP spid="10" grpId="0" build="p" bldLvl="2"/>
      <p:bldP spid="11" grpId="0" animBg="1"/>
      <p:bldP spid="13" grpId="0"/>
      <p:bldP spid="14" grpId="0"/>
      <p:bldP spid="15" grpId="0" animBg="1"/>
      <p:bldP spid="16" grpId="0" build="p" bldLvl="2"/>
      <p:bldP spid="17" grpId="0" animBg="1"/>
      <p:bldP spid="18" grpId="0"/>
      <p:bldP spid="20" grpId="0" animBg="1"/>
      <p:bldP spid="21" grpId="0" build="p" bldLvl="2"/>
      <p:bldP spid="23" grpId="0"/>
      <p:bldP spid="24" grpId="0"/>
      <p:bldP spid="25" grpId="0" animBg="1"/>
      <p:bldP spid="26" grpId="0" build="p" bldLvl="2"/>
      <p:bldP spid="28" grpId="0" animBg="1"/>
      <p:bldP spid="29" grpId="0" build="p" bldLvl="2"/>
      <p:bldP spid="30" grpId="0" animBg="1"/>
      <p:bldP spid="32" grpId="0" build="p" bldLvl="2"/>
      <p:bldP spid="33" grpId="0" build="p" bldLvl="2"/>
      <p:bldP spid="12" grpId="0"/>
      <p:bldP spid="3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817224-C598-CB4B-8E49-16EBF06AE0BA}" type="slidenum">
              <a:rPr lang="id-ID"/>
              <a:pPr>
                <a:defRPr/>
              </a:pPr>
              <a:t>24</a:t>
            </a:fld>
            <a:endParaRPr lang="id-ID"/>
          </a:p>
        </p:txBody>
      </p:sp>
      <p:sp>
        <p:nvSpPr>
          <p:cNvPr id="3" name="TextBox 2"/>
          <p:cNvSpPr txBox="1"/>
          <p:nvPr/>
        </p:nvSpPr>
        <p:spPr>
          <a:xfrm>
            <a:off x="2555776" y="692696"/>
            <a:ext cx="43652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REKAM MEDIS</a:t>
            </a:r>
            <a:endParaRPr lang="en-US" sz="5400" b="1">
              <a:ln w="13462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2060848"/>
            <a:ext cx="525658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429750">
              <a:buClr>
                <a:srgbClr val="FF0000"/>
              </a:buClr>
              <a:buSzPct val="80000"/>
              <a:buFontTx/>
              <a:buChar char=""/>
            </a:pPr>
            <a:r>
              <a:rPr lang="en-US" sz="2800"/>
              <a:t>Asesmen bedah</a:t>
            </a:r>
          </a:p>
          <a:p>
            <a:pPr marL="285750" indent="-429750">
              <a:buClr>
                <a:srgbClr val="FF0000"/>
              </a:buClr>
              <a:buSzPct val="80000"/>
              <a:buFontTx/>
              <a:buChar char=""/>
            </a:pPr>
            <a:r>
              <a:rPr lang="en-US" sz="2800"/>
              <a:t>Asesmen pra anestesi</a:t>
            </a:r>
          </a:p>
          <a:p>
            <a:pPr marL="285750" indent="-429750">
              <a:buClr>
                <a:srgbClr val="FF0000"/>
              </a:buClr>
              <a:buSzPct val="80000"/>
              <a:buFontTx/>
              <a:buChar char=""/>
            </a:pPr>
            <a:r>
              <a:rPr lang="en-US" sz="2800"/>
              <a:t>Informed consent</a:t>
            </a:r>
          </a:p>
          <a:p>
            <a:pPr marL="285750" indent="-429750">
              <a:buClr>
                <a:srgbClr val="FF0000"/>
              </a:buClr>
              <a:buSzPct val="80000"/>
              <a:buFontTx/>
              <a:buChar char=""/>
            </a:pPr>
            <a:r>
              <a:rPr lang="en-US" sz="2800"/>
              <a:t>Asesmen pra induksi</a:t>
            </a:r>
          </a:p>
          <a:p>
            <a:pPr marL="285750" indent="-429750">
              <a:buClr>
                <a:srgbClr val="FF0000"/>
              </a:buClr>
              <a:buSzPct val="80000"/>
              <a:buFontTx/>
              <a:buChar char=""/>
            </a:pPr>
            <a:r>
              <a:rPr lang="en-US" sz="2800"/>
              <a:t>Induksi</a:t>
            </a:r>
          </a:p>
          <a:p>
            <a:pPr marL="285750" indent="-429750">
              <a:buClr>
                <a:srgbClr val="FF0000"/>
              </a:buClr>
              <a:buSzPct val="80000"/>
              <a:buFontTx/>
              <a:buChar char=""/>
            </a:pPr>
            <a:r>
              <a:rPr lang="en-US" sz="2800"/>
              <a:t>Monitoring status fisiologis</a:t>
            </a:r>
          </a:p>
          <a:p>
            <a:pPr marL="285750" indent="-429750">
              <a:buClr>
                <a:srgbClr val="FF0000"/>
              </a:buClr>
              <a:buSzPct val="80000"/>
              <a:buFontTx/>
              <a:buChar char=""/>
            </a:pPr>
            <a:r>
              <a:rPr lang="en-US" sz="2800"/>
              <a:t>Pemulihan</a:t>
            </a:r>
          </a:p>
          <a:p>
            <a:pPr marL="285750" indent="-429750">
              <a:buClr>
                <a:srgbClr val="FF0000"/>
              </a:buClr>
              <a:buSzPct val="80000"/>
              <a:buFontTx/>
              <a:buChar char=""/>
            </a:pPr>
            <a:r>
              <a:rPr lang="en-US" sz="2800"/>
              <a:t>Laporan operasi dan anestesi</a:t>
            </a:r>
          </a:p>
          <a:p>
            <a:pPr marL="285750" indent="-429750">
              <a:buClr>
                <a:srgbClr val="FF0000"/>
              </a:buClr>
              <a:buSzPct val="80000"/>
              <a:buFontTx/>
              <a:buChar char=""/>
            </a:pPr>
            <a:r>
              <a:rPr lang="en-US" sz="2800"/>
              <a:t>Rencana asuhan pasca operasi</a:t>
            </a:r>
          </a:p>
        </p:txBody>
      </p:sp>
    </p:spTree>
    <p:extLst>
      <p:ext uri="{BB962C8B-B14F-4D97-AF65-F5344CB8AC3E}">
        <p14:creationId xmlns:p14="http://schemas.microsoft.com/office/powerpoint/2010/main" val="159823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5E6737-DAAE-9441-ABF5-58FA25133704}" type="slidenum">
              <a:rPr lang="id-ID" smtClean="0"/>
              <a:pPr>
                <a:defRPr/>
              </a:pPr>
              <a:t>25</a:t>
            </a:fld>
            <a:endParaRPr lang="id-ID"/>
          </a:p>
        </p:txBody>
      </p:sp>
      <p:sp>
        <p:nvSpPr>
          <p:cNvPr id="6" name="TextBox 5"/>
          <p:cNvSpPr txBox="1"/>
          <p:nvPr/>
        </p:nvSpPr>
        <p:spPr>
          <a:xfrm>
            <a:off x="2627784" y="2420888"/>
            <a:ext cx="4320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Kerangka</a:t>
            </a:r>
            <a:r>
              <a:rPr 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waktu</a:t>
            </a:r>
            <a:r>
              <a:rPr 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akreditasi</a:t>
            </a:r>
            <a:r>
              <a:rPr 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tahun</a:t>
            </a:r>
            <a:r>
              <a:rPr 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2016</a:t>
            </a:r>
            <a:endParaRPr lang="en-US" sz="36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286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882836" y="2943024"/>
            <a:ext cx="7341531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942853" y="1951684"/>
            <a:ext cx="0" cy="9913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249833" y="1232496"/>
            <a:ext cx="122341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2015</a:t>
            </a:r>
            <a:endParaRPr lang="en-US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592828" y="1229996"/>
            <a:ext cx="122341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2016</a:t>
            </a:r>
            <a:endParaRPr lang="en-US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7385429" y="1980164"/>
            <a:ext cx="0" cy="9913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411760" y="2943024"/>
            <a:ext cx="0" cy="4646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907704" y="2940524"/>
            <a:ext cx="0" cy="4646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369238" y="2953514"/>
            <a:ext cx="0" cy="4646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411760" y="3035945"/>
            <a:ext cx="531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Des</a:t>
            </a:r>
            <a:endParaRPr lang="en-US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2936006" y="2956014"/>
            <a:ext cx="0" cy="4646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907704" y="3033445"/>
            <a:ext cx="559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Nov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389042" y="3030945"/>
            <a:ext cx="519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Okt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1643092" y="3962792"/>
            <a:ext cx="105670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TKP 3.1</a:t>
            </a:r>
            <a:endParaRPr lang="en-US" sz="2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27" name="Straight Arrow Connector 26"/>
          <p:cNvCxnSpPr>
            <a:stCxn id="25" idx="0"/>
          </p:cNvCxnSpPr>
          <p:nvPr/>
        </p:nvCxnSpPr>
        <p:spPr>
          <a:xfrm flipV="1">
            <a:off x="2171442" y="3420693"/>
            <a:ext cx="3588" cy="5420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2197516" y="3671024"/>
            <a:ext cx="5187913" cy="154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546848" y="3652992"/>
            <a:ext cx="34694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Perencanaan</a:t>
            </a:r>
            <a:r>
              <a:rPr lang="en-US" sz="2400" dirty="0" smtClean="0"/>
              <a:t> 2016</a:t>
            </a:r>
          </a:p>
          <a:p>
            <a:pPr marL="342900" indent="-342900">
              <a:buClr>
                <a:srgbClr val="FF0000"/>
              </a:buClr>
              <a:buSzPct val="60000"/>
              <a:buFont typeface="Wingdings" charset="2"/>
              <a:buChar char="u"/>
            </a:pPr>
            <a:r>
              <a:rPr lang="en-US" sz="2400" dirty="0" smtClean="0"/>
              <a:t>RKA / RBA</a:t>
            </a:r>
          </a:p>
          <a:p>
            <a:pPr marL="342900" indent="-342900">
              <a:buClr>
                <a:srgbClr val="FF0000"/>
              </a:buClr>
              <a:buSzPct val="60000"/>
              <a:buFont typeface="Wingdings" charset="2"/>
              <a:buChar char="u"/>
            </a:pPr>
            <a:r>
              <a:rPr lang="en-US" sz="2400" dirty="0" err="1" smtClean="0"/>
              <a:t>Perencanaan</a:t>
            </a:r>
            <a:r>
              <a:rPr lang="en-US" sz="2400" dirty="0" smtClean="0"/>
              <a:t> SDM</a:t>
            </a:r>
          </a:p>
          <a:p>
            <a:pPr marL="342900" indent="-342900">
              <a:buClr>
                <a:srgbClr val="FF0000"/>
              </a:buClr>
              <a:buSzPct val="60000"/>
              <a:buFont typeface="Wingdings" charset="2"/>
              <a:buChar char="u"/>
            </a:pPr>
            <a:r>
              <a:rPr lang="en-US" sz="2400" dirty="0" smtClean="0"/>
              <a:t>Program unit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2942853" y="548680"/>
            <a:ext cx="29865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/>
              <a:t>KERANGKA WAKTU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584208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1" grpId="0" build="p" bldLvl="4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882836" y="2943024"/>
            <a:ext cx="7341531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942853" y="1951684"/>
            <a:ext cx="0" cy="9913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249833" y="1232496"/>
            <a:ext cx="122341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2015</a:t>
            </a:r>
            <a:endParaRPr lang="en-US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592828" y="1229996"/>
            <a:ext cx="122341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2016</a:t>
            </a:r>
            <a:endParaRPr lang="en-US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7385429" y="1980164"/>
            <a:ext cx="0" cy="9913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936006" y="2956014"/>
            <a:ext cx="0" cy="4646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2942853" y="3652992"/>
            <a:ext cx="4442576" cy="1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546848" y="3652992"/>
            <a:ext cx="346941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Evaluasi</a:t>
            </a:r>
            <a:r>
              <a:rPr lang="en-US" sz="2400" dirty="0" smtClean="0"/>
              <a:t> 2015</a:t>
            </a:r>
          </a:p>
          <a:p>
            <a:pPr marL="342900" indent="-342900">
              <a:buClr>
                <a:srgbClr val="FF0000"/>
              </a:buClr>
              <a:buSzPct val="60000"/>
              <a:buFont typeface="Wingdings" charset="2"/>
              <a:buChar char="u"/>
            </a:pPr>
            <a:r>
              <a:rPr lang="en-US" sz="2400" dirty="0" err="1" smtClean="0"/>
              <a:t>Kinerja</a:t>
            </a:r>
            <a:r>
              <a:rPr lang="en-US" sz="2400" dirty="0" smtClean="0"/>
              <a:t> governing body</a:t>
            </a:r>
          </a:p>
          <a:p>
            <a:pPr marL="342900" indent="-342900">
              <a:buClr>
                <a:srgbClr val="FF0000"/>
              </a:buClr>
              <a:buSzPct val="60000"/>
              <a:buFont typeface="Wingdings" charset="2"/>
              <a:buChar char="u"/>
            </a:pPr>
            <a:r>
              <a:rPr lang="en-US" sz="2400" dirty="0" err="1" smtClean="0"/>
              <a:t>Kinerja</a:t>
            </a:r>
            <a:r>
              <a:rPr lang="en-US" sz="2400" dirty="0" smtClean="0"/>
              <a:t> </a:t>
            </a:r>
            <a:r>
              <a:rPr lang="en-US" sz="2400" dirty="0" err="1" smtClean="0"/>
              <a:t>direktur</a:t>
            </a:r>
            <a:endParaRPr lang="en-US" sz="2400" dirty="0" smtClean="0"/>
          </a:p>
          <a:p>
            <a:pPr marL="342900" indent="-342900">
              <a:buClr>
                <a:srgbClr val="FF0000"/>
              </a:buClr>
              <a:buSzPct val="60000"/>
              <a:buFont typeface="Wingdings" charset="2"/>
              <a:buChar char="u"/>
            </a:pPr>
            <a:r>
              <a:rPr lang="en-US" sz="2400" dirty="0" err="1" smtClean="0"/>
              <a:t>Kinerja</a:t>
            </a:r>
            <a:r>
              <a:rPr lang="en-US" sz="2400" dirty="0" smtClean="0"/>
              <a:t> </a:t>
            </a:r>
            <a:r>
              <a:rPr lang="en-US" sz="2400" dirty="0" err="1" smtClean="0"/>
              <a:t>dokter</a:t>
            </a:r>
            <a:r>
              <a:rPr lang="en-US" sz="2400" dirty="0" smtClean="0"/>
              <a:t> (OPPE)</a:t>
            </a:r>
          </a:p>
          <a:p>
            <a:pPr marL="342900" indent="-342900">
              <a:buClr>
                <a:srgbClr val="FF0000"/>
              </a:buClr>
              <a:buSzPct val="60000"/>
              <a:buFont typeface="Wingdings" charset="2"/>
              <a:buChar char="u"/>
            </a:pPr>
            <a:r>
              <a:rPr lang="en-US" sz="2400" dirty="0" err="1" smtClean="0"/>
              <a:t>Kinerja</a:t>
            </a:r>
            <a:r>
              <a:rPr lang="en-US" sz="2400" dirty="0" smtClean="0"/>
              <a:t> </a:t>
            </a:r>
            <a:r>
              <a:rPr lang="en-US" sz="2400" dirty="0" err="1" smtClean="0"/>
              <a:t>perawat</a:t>
            </a:r>
            <a:endParaRPr lang="en-US" sz="2400" dirty="0" smtClean="0"/>
          </a:p>
          <a:p>
            <a:pPr marL="342900" indent="-342900">
              <a:buClr>
                <a:srgbClr val="FF0000"/>
              </a:buClr>
              <a:buSzPct val="60000"/>
              <a:buFont typeface="Wingdings" charset="2"/>
              <a:buChar char="u"/>
            </a:pPr>
            <a:r>
              <a:rPr lang="en-US" sz="2400" dirty="0" err="1" smtClean="0"/>
              <a:t>Kinerja</a:t>
            </a:r>
            <a:r>
              <a:rPr lang="en-US" sz="2400" dirty="0" smtClean="0"/>
              <a:t> </a:t>
            </a:r>
            <a:r>
              <a:rPr lang="en-US" sz="2400" dirty="0" err="1" smtClean="0"/>
              <a:t>nakes</a:t>
            </a:r>
            <a:r>
              <a:rPr lang="en-US" sz="2400" dirty="0" smtClean="0"/>
              <a:t> lain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2942853" y="548680"/>
            <a:ext cx="29865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/>
              <a:t>KERANGKA WAKTU</a:t>
            </a:r>
            <a:endParaRPr lang="en-US" sz="280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929286" y="2940524"/>
            <a:ext cx="0" cy="4646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369238" y="2953514"/>
            <a:ext cx="0" cy="4646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478162" y="3035945"/>
            <a:ext cx="531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Des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949090" y="3033445"/>
            <a:ext cx="559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Nov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389042" y="3030945"/>
            <a:ext cx="519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Okt</a:t>
            </a:r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2473846" y="2943024"/>
            <a:ext cx="0" cy="4646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3193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build="p" bldLvl="5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882836" y="2943024"/>
            <a:ext cx="7341531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942853" y="1951684"/>
            <a:ext cx="0" cy="9913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249833" y="1232496"/>
            <a:ext cx="122341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2015</a:t>
            </a:r>
            <a:endParaRPr lang="en-US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592828" y="1229996"/>
            <a:ext cx="122341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2016</a:t>
            </a:r>
            <a:endParaRPr lang="en-US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7385429" y="1980164"/>
            <a:ext cx="0" cy="9913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473846" y="2943024"/>
            <a:ext cx="0" cy="4646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929286" y="2940524"/>
            <a:ext cx="0" cy="4646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369238" y="2953514"/>
            <a:ext cx="0" cy="4646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478162" y="3035945"/>
            <a:ext cx="531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Des</a:t>
            </a:r>
            <a:endParaRPr lang="en-US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2936006" y="2956014"/>
            <a:ext cx="0" cy="4646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949090" y="3033445"/>
            <a:ext cx="559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Nov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389042" y="3030945"/>
            <a:ext cx="519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Okt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5179286" y="2922534"/>
            <a:ext cx="0" cy="4646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3605735" y="1924546"/>
            <a:ext cx="93139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SM 1</a:t>
            </a:r>
            <a:endParaRPr lang="en-US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879991" y="1906556"/>
            <a:ext cx="93139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SM 2</a:t>
            </a:r>
            <a:endParaRPr lang="en-US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5192294" y="2486314"/>
            <a:ext cx="0" cy="4646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074678" y="2499304"/>
            <a:ext cx="0" cy="4646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351414" y="2468324"/>
            <a:ext cx="0" cy="4646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141666" y="2413845"/>
            <a:ext cx="7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Tw 1</a:t>
            </a:r>
            <a:endParaRPr lang="en-US" sz="2400" dirty="0"/>
          </a:p>
        </p:txBody>
      </p:sp>
      <p:sp>
        <p:nvSpPr>
          <p:cNvPr id="36" name="TextBox 35"/>
          <p:cNvSpPr txBox="1"/>
          <p:nvPr/>
        </p:nvSpPr>
        <p:spPr>
          <a:xfrm>
            <a:off x="4238834" y="2411345"/>
            <a:ext cx="7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Tw 2</a:t>
            </a:r>
            <a:endParaRPr lang="en-US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5382466" y="2424335"/>
            <a:ext cx="7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Tw 3</a:t>
            </a:r>
            <a:endParaRPr lang="en-US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6466626" y="2424335"/>
            <a:ext cx="7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Tw 4</a:t>
            </a:r>
            <a:endParaRPr lang="en-US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3546848" y="3652992"/>
            <a:ext cx="346941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Evaluasi</a:t>
            </a:r>
            <a:r>
              <a:rPr lang="en-US" sz="2400" dirty="0" smtClean="0"/>
              <a:t> </a:t>
            </a:r>
            <a:r>
              <a:rPr lang="en-US" sz="2400" dirty="0" err="1" smtClean="0"/>
              <a:t>kinerja</a:t>
            </a:r>
            <a:endParaRPr lang="en-US" sz="2400" dirty="0" smtClean="0"/>
          </a:p>
          <a:p>
            <a:pPr marL="342900" indent="-342900">
              <a:buClr>
                <a:srgbClr val="FF0000"/>
              </a:buClr>
              <a:buSzPct val="60000"/>
              <a:buFont typeface="Wingdings" charset="2"/>
              <a:buChar char="u"/>
            </a:pPr>
            <a:r>
              <a:rPr lang="en-US" sz="2400" dirty="0" err="1" smtClean="0"/>
              <a:t>Kinerja</a:t>
            </a:r>
            <a:r>
              <a:rPr lang="en-US" sz="2400" dirty="0" smtClean="0"/>
              <a:t> governing body</a:t>
            </a:r>
          </a:p>
          <a:p>
            <a:pPr marL="342900" indent="-342900">
              <a:buClr>
                <a:srgbClr val="FF0000"/>
              </a:buClr>
              <a:buSzPct val="60000"/>
              <a:buFont typeface="Wingdings" charset="2"/>
              <a:buChar char="u"/>
            </a:pPr>
            <a:r>
              <a:rPr lang="en-US" sz="2400" dirty="0" err="1" smtClean="0"/>
              <a:t>Kinerja</a:t>
            </a:r>
            <a:r>
              <a:rPr lang="en-US" sz="2400" dirty="0" smtClean="0"/>
              <a:t> </a:t>
            </a:r>
            <a:r>
              <a:rPr lang="en-US" sz="2400" dirty="0" err="1" smtClean="0"/>
              <a:t>direktur</a:t>
            </a:r>
            <a:endParaRPr lang="en-US" sz="2400" dirty="0" smtClean="0"/>
          </a:p>
          <a:p>
            <a:pPr marL="342900" indent="-342900">
              <a:buClr>
                <a:srgbClr val="FF0000"/>
              </a:buClr>
              <a:buSzPct val="60000"/>
              <a:buFont typeface="Wingdings" charset="2"/>
              <a:buChar char="u"/>
            </a:pPr>
            <a:r>
              <a:rPr lang="en-US" sz="2400" dirty="0" err="1" smtClean="0"/>
              <a:t>Kinerja</a:t>
            </a:r>
            <a:r>
              <a:rPr lang="en-US" sz="2400" dirty="0" smtClean="0"/>
              <a:t> </a:t>
            </a:r>
            <a:r>
              <a:rPr lang="en-US" sz="2400" dirty="0" err="1" smtClean="0"/>
              <a:t>dokter</a:t>
            </a:r>
            <a:r>
              <a:rPr lang="en-US" sz="2400" dirty="0" smtClean="0"/>
              <a:t> (OPPE)</a:t>
            </a:r>
          </a:p>
          <a:p>
            <a:pPr marL="342900" indent="-342900">
              <a:buClr>
                <a:srgbClr val="FF0000"/>
              </a:buClr>
              <a:buSzPct val="60000"/>
              <a:buFont typeface="Wingdings" charset="2"/>
              <a:buChar char="u"/>
            </a:pPr>
            <a:r>
              <a:rPr lang="en-US" sz="2400" dirty="0" err="1" smtClean="0"/>
              <a:t>Kinerja</a:t>
            </a:r>
            <a:r>
              <a:rPr lang="en-US" sz="2400" dirty="0" smtClean="0"/>
              <a:t> </a:t>
            </a:r>
            <a:r>
              <a:rPr lang="en-US" sz="2400" dirty="0" err="1" smtClean="0"/>
              <a:t>perawat</a:t>
            </a:r>
            <a:endParaRPr lang="en-US" sz="2400" dirty="0" smtClean="0"/>
          </a:p>
          <a:p>
            <a:pPr marL="342900" indent="-342900">
              <a:buClr>
                <a:srgbClr val="FF0000"/>
              </a:buClr>
              <a:buSzPct val="60000"/>
              <a:buFont typeface="Wingdings" charset="2"/>
              <a:buChar char="u"/>
            </a:pPr>
            <a:r>
              <a:rPr lang="en-US" sz="2400" dirty="0" err="1" smtClean="0"/>
              <a:t>Kinerja</a:t>
            </a:r>
            <a:r>
              <a:rPr lang="en-US" sz="2400" dirty="0" smtClean="0"/>
              <a:t> </a:t>
            </a:r>
            <a:r>
              <a:rPr lang="en-US" sz="2400" dirty="0" err="1" smtClean="0"/>
              <a:t>nakes</a:t>
            </a:r>
            <a:r>
              <a:rPr lang="en-US" sz="2400" dirty="0" smtClean="0"/>
              <a:t> lain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2942853" y="548680"/>
            <a:ext cx="29865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/>
              <a:t>KERANGKA WAKTU</a:t>
            </a:r>
            <a:endParaRPr lang="en-US" sz="280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2942853" y="3652992"/>
            <a:ext cx="4442576" cy="1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241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882836" y="2943024"/>
            <a:ext cx="7341531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942853" y="1951684"/>
            <a:ext cx="0" cy="9913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249833" y="1232496"/>
            <a:ext cx="122341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2015</a:t>
            </a:r>
            <a:endParaRPr lang="en-US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592828" y="1229996"/>
            <a:ext cx="122341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2016</a:t>
            </a:r>
            <a:endParaRPr lang="en-US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7385429" y="1980164"/>
            <a:ext cx="0" cy="9913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473846" y="2943024"/>
            <a:ext cx="0" cy="4646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929286" y="2940524"/>
            <a:ext cx="0" cy="4646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369238" y="2953514"/>
            <a:ext cx="0" cy="4646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478162" y="3035945"/>
            <a:ext cx="531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Des</a:t>
            </a:r>
            <a:endParaRPr lang="en-US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2936006" y="2956014"/>
            <a:ext cx="0" cy="4646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949090" y="3033445"/>
            <a:ext cx="559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Nov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389042" y="3030945"/>
            <a:ext cx="519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Okt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546848" y="3652992"/>
            <a:ext cx="4049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Evaluasi</a:t>
            </a:r>
            <a:r>
              <a:rPr lang="en-US" sz="2400" dirty="0" smtClean="0"/>
              <a:t> </a:t>
            </a:r>
            <a:r>
              <a:rPr lang="en-US" sz="2400" dirty="0" err="1" smtClean="0"/>
              <a:t>mutu</a:t>
            </a:r>
            <a:endParaRPr lang="en-US" sz="2400" dirty="0" smtClean="0"/>
          </a:p>
          <a:p>
            <a:pPr marL="342900" indent="-342900">
              <a:buClr>
                <a:srgbClr val="FF0000"/>
              </a:buClr>
              <a:buSzPct val="60000"/>
              <a:buFont typeface="Wingdings" charset="2"/>
              <a:buChar char="u"/>
            </a:pPr>
            <a:r>
              <a:rPr lang="en-US" sz="2400" dirty="0" err="1" smtClean="0"/>
              <a:t>Kinerja</a:t>
            </a:r>
            <a:r>
              <a:rPr lang="en-US" sz="2400" dirty="0" smtClean="0"/>
              <a:t> </a:t>
            </a:r>
            <a:r>
              <a:rPr lang="en-US" sz="2400" dirty="0" err="1" smtClean="0"/>
              <a:t>mutu</a:t>
            </a:r>
            <a:r>
              <a:rPr lang="en-US" sz="2400" dirty="0" smtClean="0"/>
              <a:t> unit</a:t>
            </a:r>
          </a:p>
          <a:p>
            <a:pPr marL="342900" indent="-342900">
              <a:buClr>
                <a:srgbClr val="FF0000"/>
              </a:buClr>
              <a:buSzPct val="60000"/>
              <a:buFont typeface="Wingdings" charset="2"/>
              <a:buChar char="u"/>
            </a:pPr>
            <a:r>
              <a:rPr lang="en-US" sz="2400" dirty="0" err="1" smtClean="0"/>
              <a:t>Kinerja</a:t>
            </a:r>
            <a:r>
              <a:rPr lang="en-US" sz="2400" dirty="0" smtClean="0"/>
              <a:t> mutu </a:t>
            </a:r>
            <a:r>
              <a:rPr lang="en-US" sz="2400" dirty="0" err="1" smtClean="0"/>
              <a:t>rumah</a:t>
            </a:r>
            <a:r>
              <a:rPr lang="en-US" sz="2400" dirty="0" smtClean="0"/>
              <a:t> </a:t>
            </a:r>
            <a:r>
              <a:rPr lang="en-US" sz="2400" dirty="0" err="1" smtClean="0"/>
              <a:t>sakit</a:t>
            </a:r>
            <a:endParaRPr lang="en-US" sz="2400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5179286" y="2922534"/>
            <a:ext cx="0" cy="4646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3605735" y="1924546"/>
            <a:ext cx="93139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SM 1</a:t>
            </a:r>
            <a:endParaRPr lang="en-US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879991" y="1906556"/>
            <a:ext cx="93139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SM 2</a:t>
            </a:r>
            <a:endParaRPr lang="en-US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5192294" y="2486314"/>
            <a:ext cx="0" cy="4646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074678" y="2499304"/>
            <a:ext cx="0" cy="4646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351414" y="2468324"/>
            <a:ext cx="0" cy="4646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141666" y="2413845"/>
            <a:ext cx="7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Tw 1</a:t>
            </a:r>
            <a:endParaRPr lang="en-US" sz="2400" dirty="0"/>
          </a:p>
        </p:txBody>
      </p:sp>
      <p:sp>
        <p:nvSpPr>
          <p:cNvPr id="36" name="TextBox 35"/>
          <p:cNvSpPr txBox="1"/>
          <p:nvPr/>
        </p:nvSpPr>
        <p:spPr>
          <a:xfrm>
            <a:off x="4238834" y="2411345"/>
            <a:ext cx="7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Tw 2</a:t>
            </a:r>
            <a:endParaRPr lang="en-US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5382466" y="2424335"/>
            <a:ext cx="7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Tw 3</a:t>
            </a:r>
            <a:endParaRPr lang="en-US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6466626" y="2424335"/>
            <a:ext cx="7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Tw 4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2942853" y="548680"/>
            <a:ext cx="29865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/>
              <a:t>KERANGKA WAKTU</a:t>
            </a:r>
            <a:endParaRPr lang="en-US" sz="2800"/>
          </a:p>
        </p:txBody>
      </p:sp>
      <p:sp>
        <p:nvSpPr>
          <p:cNvPr id="39" name="Right Brace 38"/>
          <p:cNvSpPr/>
          <p:nvPr/>
        </p:nvSpPr>
        <p:spPr>
          <a:xfrm rot="5400000">
            <a:off x="1758788" y="3217876"/>
            <a:ext cx="657871" cy="936104"/>
          </a:xfrm>
          <a:prstGeom prst="rightBrace">
            <a:avLst>
              <a:gd name="adj1" fmla="val 0"/>
              <a:gd name="adj2" fmla="val 4804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1183869" y="4077072"/>
            <a:ext cx="18039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FF0000"/>
              </a:buClr>
              <a:buSzPct val="60000"/>
            </a:pPr>
            <a:r>
              <a:rPr lang="en-US" sz="2400" dirty="0" err="1"/>
              <a:t>Perencanaan</a:t>
            </a:r>
            <a:endParaRPr lang="en-US" sz="2400" dirty="0"/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2942853" y="3652992"/>
            <a:ext cx="4442576" cy="1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466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5E6737-DAAE-9441-ABF5-58FA25133704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827584" y="2204864"/>
          <a:ext cx="756084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  <a:gridCol w="52565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BAB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PENANGGUNG JAWAB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MANAJEMEN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72000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TKP, KPS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/>
                      <a:r>
                        <a:rPr lang="en-US" sz="2400" dirty="0" err="1" smtClean="0"/>
                        <a:t>Umum</a:t>
                      </a:r>
                      <a:r>
                        <a:rPr lang="en-US" sz="2400" dirty="0" smtClean="0"/>
                        <a:t>, SDM, Unit Kerja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PMKP, </a:t>
                      </a:r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SKP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/>
                      <a:r>
                        <a:rPr lang="en-US" sz="2400" dirty="0" err="1" smtClean="0"/>
                        <a:t>Panitia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Mutu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dan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Keselamatan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Pasien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MKI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/>
                      <a:r>
                        <a:rPr lang="en-US" sz="2400" dirty="0" err="1" smtClean="0"/>
                        <a:t>Rekam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Medis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Panitia</a:t>
                      </a:r>
                      <a:r>
                        <a:rPr lang="en-US" sz="2400" baseline="0" dirty="0" smtClean="0"/>
                        <a:t> PKRS, Informasi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MFK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/>
                      <a:r>
                        <a:rPr lang="en-US" sz="2400" dirty="0" smtClean="0"/>
                        <a:t>K3RS,</a:t>
                      </a:r>
                      <a:r>
                        <a:rPr lang="en-US" sz="2400" baseline="0" dirty="0" smtClean="0"/>
                        <a:t> IPS RS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PPI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/>
                      <a:r>
                        <a:rPr lang="en-US" sz="2400" dirty="0" err="1" smtClean="0"/>
                        <a:t>Panitia</a:t>
                      </a:r>
                      <a:r>
                        <a:rPr lang="en-US" sz="2400" dirty="0" smtClean="0"/>
                        <a:t> PPI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1400324" y="764704"/>
            <a:ext cx="615069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Kelompok</a:t>
            </a:r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Manajemen</a:t>
            </a:r>
            <a:endParaRPr lang="en-US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183858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5E6737-DAAE-9441-ABF5-58FA25133704}" type="slidenum">
              <a:rPr lang="id-ID" smtClean="0"/>
              <a:pPr>
                <a:defRPr/>
              </a:pPr>
              <a:t>30</a:t>
            </a:fld>
            <a:endParaRPr lang="id-ID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457200" y="1673225"/>
          <a:ext cx="8229602" cy="3902460"/>
        </p:xfrm>
        <a:graphic>
          <a:graphicData uri="http://schemas.openxmlformats.org/drawingml/2006/table">
            <a:tbl>
              <a:tblPr/>
              <a:tblGrid>
                <a:gridCol w="586408"/>
                <a:gridCol w="3159004"/>
                <a:gridCol w="747365"/>
                <a:gridCol w="747365"/>
                <a:gridCol w="747365"/>
                <a:gridCol w="747365"/>
                <a:gridCol w="747365"/>
                <a:gridCol w="747365"/>
              </a:tblGrid>
              <a:tr h="390246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3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1478" marR="11478" marT="1147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KEGIATAN</a:t>
                      </a:r>
                    </a:p>
                  </a:txBody>
                  <a:tcPr marL="11478" marR="11478" marT="1147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3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Nov</a:t>
                      </a:r>
                    </a:p>
                  </a:txBody>
                  <a:tcPr marL="11478" marR="11478" marT="1147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3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Des</a:t>
                      </a:r>
                    </a:p>
                  </a:txBody>
                  <a:tcPr marL="11478" marR="11478" marT="1147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3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Jan</a:t>
                      </a:r>
                    </a:p>
                  </a:txBody>
                  <a:tcPr marL="11478" marR="11478" marT="1147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3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Feb</a:t>
                      </a:r>
                    </a:p>
                  </a:txBody>
                  <a:tcPr marL="11478" marR="11478" marT="1147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3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Mrt</a:t>
                      </a:r>
                    </a:p>
                  </a:txBody>
                  <a:tcPr marL="11478" marR="11478" marT="1147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3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Apr</a:t>
                      </a:r>
                    </a:p>
                  </a:txBody>
                  <a:tcPr marL="11478" marR="11478" marT="1147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</a:tr>
              <a:tr h="3902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</a:t>
                      </a:r>
                    </a:p>
                  </a:txBody>
                  <a:tcPr marL="11478" marR="11478" marT="1147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Persiapan dokumen unit</a:t>
                      </a:r>
                    </a:p>
                  </a:txBody>
                  <a:tcPr marL="11478" marR="11478" marT="1147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3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1478" marR="11478" marT="1147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3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1478" marR="11478" marT="1147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3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1478" marR="11478" marT="1147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3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1478" marR="11478" marT="1147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3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1478" marR="11478" marT="1147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3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1478" marR="11478" marT="1147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246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</a:t>
                      </a:r>
                    </a:p>
                  </a:txBody>
                  <a:tcPr marL="11478" marR="11478" marT="1147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Persiapan semua regulasi</a:t>
                      </a:r>
                    </a:p>
                  </a:txBody>
                  <a:tcPr marL="11478" marR="11478" marT="1147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3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1478" marR="11478" marT="1147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3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1478" marR="11478" marT="1147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3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1478" marR="11478" marT="1147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3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1478" marR="11478" marT="1147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3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1478" marR="11478" marT="1147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3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1478" marR="11478" marT="1147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2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</a:t>
                      </a:r>
                    </a:p>
                  </a:txBody>
                  <a:tcPr marL="11478" marR="11478" marT="1147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Implementasi regulasi</a:t>
                      </a:r>
                    </a:p>
                  </a:txBody>
                  <a:tcPr marL="11478" marR="11478" marT="1147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1478" marR="11478" marT="1147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1478" marR="11478" marT="1147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3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1478" marR="11478" marT="1147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3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1478" marR="11478" marT="1147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3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1478" marR="11478" marT="1147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3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1478" marR="11478" marT="1147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2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</a:t>
                      </a:r>
                    </a:p>
                  </a:txBody>
                  <a:tcPr marL="11478" marR="11478" marT="1147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Analisa data mutu</a:t>
                      </a:r>
                    </a:p>
                  </a:txBody>
                  <a:tcPr marL="11478" marR="11478" marT="1147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1478" marR="11478" marT="1147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1478" marR="11478" marT="1147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3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1478" marR="11478" marT="1147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3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1478" marR="11478" marT="1147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3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1478" marR="11478" marT="1147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3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1478" marR="11478" marT="1147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2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</a:t>
                      </a:r>
                    </a:p>
                  </a:txBody>
                  <a:tcPr marL="11478" marR="11478" marT="1147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Evaluasi kinerja</a:t>
                      </a:r>
                    </a:p>
                  </a:txBody>
                  <a:tcPr marL="11478" marR="11478" marT="1147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k-SK" sz="2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478" marR="11478" marT="1147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k-SK" sz="2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478" marR="11478" marT="1147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23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478" marR="11478" marT="1147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23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478" marR="11478" marT="1147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23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478" marR="11478" marT="1147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23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478" marR="11478" marT="1147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02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</a:t>
                      </a:r>
                    </a:p>
                  </a:txBody>
                  <a:tcPr marL="11478" marR="11478" marT="1147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Self assessment</a:t>
                      </a:r>
                    </a:p>
                  </a:txBody>
                  <a:tcPr marL="11478" marR="11478" marT="1147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1478" marR="11478" marT="1147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1478" marR="11478" marT="1147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3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1478" marR="11478" marT="1147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3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1478" marR="11478" marT="1147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3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1478" marR="11478" marT="1147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3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1478" marR="11478" marT="1147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02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7</a:t>
                      </a:r>
                    </a:p>
                  </a:txBody>
                  <a:tcPr marL="11478" marR="11478" marT="1147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Bimbingan</a:t>
                      </a:r>
                    </a:p>
                  </a:txBody>
                  <a:tcPr marL="11478" marR="11478" marT="1147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3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1478" marR="11478" marT="1147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3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1478" marR="11478" marT="1147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3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1478" marR="11478" marT="1147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3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1478" marR="11478" marT="1147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3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1478" marR="11478" marT="1147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3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1478" marR="11478" marT="1147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2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8</a:t>
                      </a:r>
                    </a:p>
                  </a:txBody>
                  <a:tcPr marL="11478" marR="11478" marT="1147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Survei simulasi</a:t>
                      </a:r>
                    </a:p>
                  </a:txBody>
                  <a:tcPr marL="11478" marR="11478" marT="1147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3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1478" marR="11478" marT="1147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3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1478" marR="11478" marT="1147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3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1478" marR="11478" marT="1147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3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1478" marR="11478" marT="1147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3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1478" marR="11478" marT="1147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3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1478" marR="11478" marT="1147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2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9</a:t>
                      </a:r>
                    </a:p>
                  </a:txBody>
                  <a:tcPr marL="11478" marR="11478" marT="1147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Survei</a:t>
                      </a:r>
                    </a:p>
                  </a:txBody>
                  <a:tcPr marL="11478" marR="11478" marT="1147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3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1478" marR="11478" marT="1147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1478" marR="11478" marT="1147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3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1478" marR="11478" marT="1147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3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1478" marR="11478" marT="1147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3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1478" marR="11478" marT="1147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1478" marR="11478" marT="1147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419872" y="620688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PLAN OF ACTION</a:t>
            </a:r>
            <a:endParaRPr lang="en-US" sz="2800" b="1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061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967" y="646293"/>
            <a:ext cx="7848433" cy="550459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>
              <a:defRPr/>
            </a:pPr>
            <a:r>
              <a:rPr lang="id-ID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entury Gothic" pitchFamily="34" charset="0"/>
              </a:rPr>
              <a:t>PEMILIHAN PENGUKURAN UTAMA  KLINIS</a:t>
            </a:r>
            <a:br>
              <a:rPr lang="id-ID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entury Gothic" pitchFamily="34" charset="0"/>
              </a:rPr>
            </a:br>
            <a:endParaRPr lang="id-ID" sz="2400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4225" y="1171575"/>
            <a:ext cx="7316788" cy="5137150"/>
          </a:xfrm>
        </p:spPr>
        <p:txBody>
          <a:bodyPr>
            <a:noAutofit/>
          </a:bodyPr>
          <a:lstStyle/>
          <a:p>
            <a:pPr marL="0" indent="0" algn="just">
              <a:buFont typeface="Arial" charset="0"/>
              <a:buNone/>
              <a:defRPr/>
            </a:pPr>
            <a:r>
              <a:rPr lang="id-ID" sz="2000" b="1" dirty="0" smtClean="0">
                <a:solidFill>
                  <a:srgbClr val="FF0000"/>
                </a:solidFill>
                <a:cs typeface="Calibri" pitchFamily="34" charset="0"/>
              </a:rPr>
              <a:t>Pemilihan indikator yang terkait dng area klinis meliputi :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id-ID" sz="2000" b="1" dirty="0" smtClean="0">
                <a:cs typeface="Calibri" pitchFamily="34" charset="0"/>
              </a:rPr>
              <a:t>a</a:t>
            </a:r>
            <a:r>
              <a:rPr lang="en-US" sz="2000" b="1" dirty="0" err="1" smtClean="0">
                <a:cs typeface="Calibri" pitchFamily="34" charset="0"/>
              </a:rPr>
              <a:t>sesmen</a:t>
            </a:r>
            <a:r>
              <a:rPr lang="en-US" sz="2000" b="1" dirty="0" smtClean="0">
                <a:cs typeface="Calibri" pitchFamily="34" charset="0"/>
              </a:rPr>
              <a:t> </a:t>
            </a:r>
            <a:r>
              <a:rPr lang="en-US" sz="2000" dirty="0" err="1" smtClean="0">
                <a:cs typeface="Calibri" pitchFamily="34" charset="0"/>
              </a:rPr>
              <a:t>pasien</a:t>
            </a:r>
            <a:r>
              <a:rPr lang="id-ID" sz="2000" dirty="0" smtClean="0">
                <a:cs typeface="Calibri" pitchFamily="34" charset="0"/>
              </a:rPr>
              <a:t>;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id-ID" sz="2000" dirty="0" smtClean="0">
                <a:cs typeface="Calibri" pitchFamily="34" charset="0"/>
              </a:rPr>
              <a:t>p</a:t>
            </a:r>
            <a:r>
              <a:rPr lang="en-US" sz="2000" dirty="0" err="1" smtClean="0">
                <a:cs typeface="Calibri" pitchFamily="34" charset="0"/>
              </a:rPr>
              <a:t>elayanan</a:t>
            </a:r>
            <a:r>
              <a:rPr lang="en-US" sz="2000" dirty="0" smtClean="0">
                <a:cs typeface="Calibri" pitchFamily="34" charset="0"/>
              </a:rPr>
              <a:t> </a:t>
            </a:r>
            <a:r>
              <a:rPr lang="en-US" sz="2000" b="1" dirty="0" err="1" smtClean="0">
                <a:cs typeface="Calibri" pitchFamily="34" charset="0"/>
              </a:rPr>
              <a:t>laboratorium</a:t>
            </a:r>
            <a:r>
              <a:rPr lang="id-ID" sz="2000" b="1" dirty="0" smtClean="0">
                <a:cs typeface="Calibri" pitchFamily="34" charset="0"/>
              </a:rPr>
              <a:t> 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id-ID" sz="2000" dirty="0" smtClean="0">
                <a:cs typeface="Calibri" pitchFamily="34" charset="0"/>
              </a:rPr>
              <a:t>p</a:t>
            </a:r>
            <a:r>
              <a:rPr lang="en-US" sz="2000" dirty="0" err="1" smtClean="0">
                <a:cs typeface="Calibri" pitchFamily="34" charset="0"/>
              </a:rPr>
              <a:t>elayanan</a:t>
            </a:r>
            <a:r>
              <a:rPr lang="en-US" sz="2000" dirty="0" smtClean="0">
                <a:cs typeface="Calibri" pitchFamily="34" charset="0"/>
              </a:rPr>
              <a:t> </a:t>
            </a:r>
            <a:r>
              <a:rPr lang="en-US" sz="2000" b="1" dirty="0" err="1" smtClean="0">
                <a:cs typeface="Calibri" pitchFamily="34" charset="0"/>
              </a:rPr>
              <a:t>radiologi</a:t>
            </a:r>
            <a:r>
              <a:rPr lang="en-US" sz="2000" b="1" dirty="0" smtClean="0">
                <a:cs typeface="Calibri" pitchFamily="34" charset="0"/>
              </a:rPr>
              <a:t> </a:t>
            </a:r>
            <a:r>
              <a:rPr lang="en-US" sz="2000" b="1" dirty="0" err="1" smtClean="0">
                <a:cs typeface="Calibri" pitchFamily="34" charset="0"/>
              </a:rPr>
              <a:t>d</a:t>
            </a:r>
            <a:r>
              <a:rPr lang="en-US" sz="2000" dirty="0" err="1" smtClean="0">
                <a:cs typeface="Calibri" pitchFamily="34" charset="0"/>
              </a:rPr>
              <a:t>an</a:t>
            </a:r>
            <a:r>
              <a:rPr lang="en-US" sz="2000" dirty="0" smtClean="0">
                <a:cs typeface="Calibri" pitchFamily="34" charset="0"/>
              </a:rPr>
              <a:t> diagnostic imaging</a:t>
            </a:r>
            <a:r>
              <a:rPr lang="id-ID" sz="2000" dirty="0" smtClean="0">
                <a:cs typeface="Calibri" pitchFamily="34" charset="0"/>
              </a:rPr>
              <a:t>;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id-ID" sz="2000" dirty="0" smtClean="0">
                <a:cs typeface="Calibri" pitchFamily="34" charset="0"/>
              </a:rPr>
              <a:t>p</a:t>
            </a:r>
            <a:r>
              <a:rPr lang="en-US" sz="2000" dirty="0" err="1" smtClean="0">
                <a:cs typeface="Calibri" pitchFamily="34" charset="0"/>
              </a:rPr>
              <a:t>rosedur</a:t>
            </a:r>
            <a:r>
              <a:rPr lang="en-US" sz="2000" dirty="0" smtClean="0">
                <a:cs typeface="Calibri" pitchFamily="34" charset="0"/>
              </a:rPr>
              <a:t> </a:t>
            </a:r>
            <a:r>
              <a:rPr lang="en-US" sz="2000" b="1" dirty="0" err="1" smtClean="0">
                <a:cs typeface="Calibri" pitchFamily="34" charset="0"/>
              </a:rPr>
              <a:t>bedah</a:t>
            </a:r>
            <a:r>
              <a:rPr lang="id-ID" sz="2000" b="1" dirty="0" smtClean="0">
                <a:cs typeface="Calibri" pitchFamily="34" charset="0"/>
              </a:rPr>
              <a:t>;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id-ID" sz="2000" b="1" dirty="0" smtClean="0">
                <a:cs typeface="Calibri" pitchFamily="34" charset="0"/>
              </a:rPr>
              <a:t>p</a:t>
            </a:r>
            <a:r>
              <a:rPr lang="en-US" sz="2000" b="1" dirty="0" err="1" smtClean="0">
                <a:cs typeface="Calibri" pitchFamily="34" charset="0"/>
              </a:rPr>
              <a:t>enggunaan</a:t>
            </a:r>
            <a:r>
              <a:rPr lang="en-US" sz="2000" b="1" dirty="0" smtClean="0">
                <a:cs typeface="Calibri" pitchFamily="34" charset="0"/>
              </a:rPr>
              <a:t> </a:t>
            </a:r>
            <a:r>
              <a:rPr lang="en-US" sz="2000" b="1" dirty="0" err="1" smtClean="0">
                <a:cs typeface="Calibri" pitchFamily="34" charset="0"/>
              </a:rPr>
              <a:t>antibiotika</a:t>
            </a:r>
            <a:r>
              <a:rPr lang="en-US" sz="2000" b="1" dirty="0" smtClean="0">
                <a:cs typeface="Calibri" pitchFamily="34" charset="0"/>
              </a:rPr>
              <a:t> </a:t>
            </a:r>
            <a:r>
              <a:rPr lang="en-US" sz="2000" dirty="0" err="1" smtClean="0">
                <a:cs typeface="Calibri" pitchFamily="34" charset="0"/>
              </a:rPr>
              <a:t>dan</a:t>
            </a:r>
            <a:r>
              <a:rPr lang="en-US" sz="2000" dirty="0" smtClean="0">
                <a:cs typeface="Calibri" pitchFamily="34" charset="0"/>
              </a:rPr>
              <a:t> </a:t>
            </a:r>
            <a:r>
              <a:rPr lang="en-US" sz="2000" dirty="0" err="1" smtClean="0">
                <a:cs typeface="Calibri" pitchFamily="34" charset="0"/>
              </a:rPr>
              <a:t>obat</a:t>
            </a:r>
            <a:r>
              <a:rPr lang="en-US" sz="2000" dirty="0" smtClean="0">
                <a:cs typeface="Calibri" pitchFamily="34" charset="0"/>
              </a:rPr>
              <a:t> </a:t>
            </a:r>
            <a:r>
              <a:rPr lang="en-US" sz="2000" dirty="0" err="1" smtClean="0">
                <a:cs typeface="Calibri" pitchFamily="34" charset="0"/>
              </a:rPr>
              <a:t>lainnya</a:t>
            </a:r>
            <a:r>
              <a:rPr lang="id-ID" sz="2000" dirty="0" smtClean="0">
                <a:cs typeface="Calibri" pitchFamily="34" charset="0"/>
              </a:rPr>
              <a:t>;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id-ID" sz="2000" dirty="0" smtClean="0">
                <a:cs typeface="Calibri" pitchFamily="34" charset="0"/>
              </a:rPr>
              <a:t>k</a:t>
            </a:r>
            <a:r>
              <a:rPr lang="es-ES" sz="2000" dirty="0" err="1" smtClean="0">
                <a:cs typeface="Calibri" pitchFamily="34" charset="0"/>
              </a:rPr>
              <a:t>esalahan</a:t>
            </a:r>
            <a:r>
              <a:rPr lang="es-ES" sz="2000" dirty="0" smtClean="0">
                <a:cs typeface="Calibri" pitchFamily="34" charset="0"/>
              </a:rPr>
              <a:t> </a:t>
            </a:r>
            <a:r>
              <a:rPr lang="id-ID" sz="2000" dirty="0" smtClean="0">
                <a:cs typeface="Calibri" pitchFamily="34" charset="0"/>
              </a:rPr>
              <a:t>medikasi </a:t>
            </a:r>
            <a:r>
              <a:rPr lang="es-ES" sz="2000" b="1" i="1" dirty="0" smtClean="0">
                <a:cs typeface="Calibri" pitchFamily="34" charset="0"/>
              </a:rPr>
              <a:t>(</a:t>
            </a:r>
            <a:r>
              <a:rPr lang="es-ES" sz="2000" b="1" i="1" dirty="0" err="1" smtClean="0">
                <a:cs typeface="Calibri" pitchFamily="34" charset="0"/>
              </a:rPr>
              <a:t>medication</a:t>
            </a:r>
            <a:r>
              <a:rPr lang="es-ES" sz="2000" b="1" i="1" dirty="0" smtClean="0">
                <a:cs typeface="Calibri" pitchFamily="34" charset="0"/>
              </a:rPr>
              <a:t> error)</a:t>
            </a:r>
            <a:r>
              <a:rPr lang="es-ES" sz="2000" b="1" dirty="0" smtClean="0">
                <a:cs typeface="Calibri" pitchFamily="34" charset="0"/>
              </a:rPr>
              <a:t> </a:t>
            </a:r>
            <a:r>
              <a:rPr lang="es-ES" sz="2000" dirty="0" smtClean="0">
                <a:cs typeface="Calibri" pitchFamily="34" charset="0"/>
              </a:rPr>
              <a:t>dan </a:t>
            </a:r>
            <a:r>
              <a:rPr lang="es-ES" sz="2000" dirty="0" err="1" smtClean="0">
                <a:cs typeface="Calibri" pitchFamily="34" charset="0"/>
              </a:rPr>
              <a:t>Kejadian</a:t>
            </a:r>
            <a:r>
              <a:rPr lang="es-ES" sz="2000" dirty="0" smtClean="0">
                <a:cs typeface="Calibri" pitchFamily="34" charset="0"/>
              </a:rPr>
              <a:t> </a:t>
            </a:r>
            <a:r>
              <a:rPr lang="es-ES" sz="2000" dirty="0" err="1" smtClean="0">
                <a:cs typeface="Calibri" pitchFamily="34" charset="0"/>
              </a:rPr>
              <a:t>Nyaris</a:t>
            </a:r>
            <a:r>
              <a:rPr lang="es-ES" sz="2000" dirty="0" smtClean="0">
                <a:cs typeface="Calibri" pitchFamily="34" charset="0"/>
              </a:rPr>
              <a:t> </a:t>
            </a:r>
            <a:r>
              <a:rPr lang="es-ES" sz="2000" dirty="0" err="1" smtClean="0">
                <a:cs typeface="Calibri" pitchFamily="34" charset="0"/>
              </a:rPr>
              <a:t>Cedera</a:t>
            </a:r>
            <a:r>
              <a:rPr lang="es-ES" sz="2000" dirty="0" smtClean="0">
                <a:cs typeface="Calibri" pitchFamily="34" charset="0"/>
              </a:rPr>
              <a:t> </a:t>
            </a:r>
            <a:r>
              <a:rPr lang="es-ES" sz="2000" b="1" dirty="0" smtClean="0">
                <a:cs typeface="Calibri" pitchFamily="34" charset="0"/>
              </a:rPr>
              <a:t>(KNC)</a:t>
            </a:r>
            <a:r>
              <a:rPr lang="id-ID" sz="2000" b="1" dirty="0" smtClean="0">
                <a:cs typeface="Calibri" pitchFamily="34" charset="0"/>
              </a:rPr>
              <a:t>;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id-ID" sz="2000" dirty="0" smtClean="0">
                <a:cs typeface="Calibri" pitchFamily="34" charset="0"/>
              </a:rPr>
              <a:t>penggunaan </a:t>
            </a:r>
            <a:r>
              <a:rPr lang="id-ID" sz="2000" b="1" dirty="0" smtClean="0">
                <a:cs typeface="Calibri" pitchFamily="34" charset="0"/>
              </a:rPr>
              <a:t>a</a:t>
            </a:r>
            <a:r>
              <a:rPr lang="en-US" sz="2000" b="1" dirty="0" err="1" smtClean="0">
                <a:cs typeface="Calibri" pitchFamily="34" charset="0"/>
              </a:rPr>
              <a:t>nestesi</a:t>
            </a:r>
            <a:r>
              <a:rPr lang="en-US" sz="2000" b="1" dirty="0" smtClean="0">
                <a:cs typeface="Calibri" pitchFamily="34" charset="0"/>
              </a:rPr>
              <a:t> </a:t>
            </a:r>
            <a:r>
              <a:rPr lang="en-US" sz="2000" b="1" dirty="0" err="1" smtClean="0">
                <a:cs typeface="Calibri" pitchFamily="34" charset="0"/>
              </a:rPr>
              <a:t>dan</a:t>
            </a:r>
            <a:r>
              <a:rPr lang="en-US" sz="2000" b="1" dirty="0" smtClean="0">
                <a:cs typeface="Calibri" pitchFamily="34" charset="0"/>
              </a:rPr>
              <a:t> </a:t>
            </a:r>
            <a:r>
              <a:rPr lang="en-US" sz="2000" b="1" dirty="0" err="1" smtClean="0">
                <a:cs typeface="Calibri" pitchFamily="34" charset="0"/>
              </a:rPr>
              <a:t>sedasi</a:t>
            </a:r>
            <a:r>
              <a:rPr lang="id-ID" sz="2000" dirty="0" smtClean="0">
                <a:cs typeface="Calibri" pitchFamily="34" charset="0"/>
              </a:rPr>
              <a:t>; 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id-ID" sz="2000" dirty="0" smtClean="0">
                <a:cs typeface="Calibri" pitchFamily="34" charset="0"/>
              </a:rPr>
              <a:t>p</a:t>
            </a:r>
            <a:r>
              <a:rPr lang="en-US" sz="2000" dirty="0" err="1" smtClean="0">
                <a:cs typeface="Calibri" pitchFamily="34" charset="0"/>
              </a:rPr>
              <a:t>enggunaan</a:t>
            </a:r>
            <a:r>
              <a:rPr lang="en-US" sz="2000" dirty="0" smtClean="0">
                <a:cs typeface="Calibri" pitchFamily="34" charset="0"/>
              </a:rPr>
              <a:t> </a:t>
            </a:r>
            <a:r>
              <a:rPr lang="en-US" sz="2000" dirty="0" err="1" smtClean="0">
                <a:cs typeface="Calibri" pitchFamily="34" charset="0"/>
              </a:rPr>
              <a:t>darah</a:t>
            </a:r>
            <a:r>
              <a:rPr lang="en-US" sz="2000" dirty="0" smtClean="0">
                <a:cs typeface="Calibri" pitchFamily="34" charset="0"/>
              </a:rPr>
              <a:t> </a:t>
            </a:r>
            <a:r>
              <a:rPr lang="en-US" sz="2000" dirty="0" err="1" smtClean="0">
                <a:cs typeface="Calibri" pitchFamily="34" charset="0"/>
              </a:rPr>
              <a:t>dan</a:t>
            </a:r>
            <a:r>
              <a:rPr lang="en-US" sz="2000" dirty="0" smtClean="0">
                <a:cs typeface="Calibri" pitchFamily="34" charset="0"/>
              </a:rPr>
              <a:t> </a:t>
            </a:r>
            <a:r>
              <a:rPr lang="en-US" sz="2000" dirty="0" err="1" smtClean="0">
                <a:cs typeface="Calibri" pitchFamily="34" charset="0"/>
              </a:rPr>
              <a:t>produk</a:t>
            </a:r>
            <a:r>
              <a:rPr lang="en-US" sz="2000" dirty="0" smtClean="0">
                <a:cs typeface="Calibri" pitchFamily="34" charset="0"/>
              </a:rPr>
              <a:t> </a:t>
            </a:r>
            <a:r>
              <a:rPr lang="en-US" sz="2000" dirty="0" err="1" smtClean="0">
                <a:cs typeface="Calibri" pitchFamily="34" charset="0"/>
              </a:rPr>
              <a:t>darah</a:t>
            </a:r>
            <a:r>
              <a:rPr lang="id-ID" sz="2000" dirty="0" smtClean="0">
                <a:cs typeface="Calibri" pitchFamily="34" charset="0"/>
              </a:rPr>
              <a:t>;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id-ID" sz="2000" dirty="0" smtClean="0">
                <a:cs typeface="Calibri" pitchFamily="34" charset="0"/>
              </a:rPr>
              <a:t>k</a:t>
            </a:r>
            <a:r>
              <a:rPr lang="en-US" sz="2000" dirty="0" err="1" smtClean="0">
                <a:cs typeface="Calibri" pitchFamily="34" charset="0"/>
              </a:rPr>
              <a:t>etersediaan</a:t>
            </a:r>
            <a:r>
              <a:rPr lang="en-US" sz="2000" dirty="0" smtClean="0">
                <a:cs typeface="Calibri" pitchFamily="34" charset="0"/>
              </a:rPr>
              <a:t>, </a:t>
            </a:r>
            <a:r>
              <a:rPr lang="en-US" sz="2000" dirty="0" err="1" smtClean="0">
                <a:cs typeface="Calibri" pitchFamily="34" charset="0"/>
              </a:rPr>
              <a:t>isi</a:t>
            </a:r>
            <a:r>
              <a:rPr lang="en-US" sz="2000" dirty="0" smtClean="0">
                <a:cs typeface="Calibri" pitchFamily="34" charset="0"/>
              </a:rPr>
              <a:t> </a:t>
            </a:r>
            <a:r>
              <a:rPr lang="en-US" sz="2000" dirty="0" err="1" smtClean="0">
                <a:cs typeface="Calibri" pitchFamily="34" charset="0"/>
              </a:rPr>
              <a:t>dan</a:t>
            </a:r>
            <a:r>
              <a:rPr lang="en-US" sz="2000" dirty="0" smtClean="0">
                <a:cs typeface="Calibri" pitchFamily="34" charset="0"/>
              </a:rPr>
              <a:t> </a:t>
            </a:r>
            <a:r>
              <a:rPr lang="en-US" sz="2000" dirty="0" err="1" smtClean="0">
                <a:cs typeface="Calibri" pitchFamily="34" charset="0"/>
              </a:rPr>
              <a:t>penggunaan</a:t>
            </a:r>
            <a:r>
              <a:rPr lang="en-US" sz="2000" dirty="0" smtClean="0">
                <a:cs typeface="Calibri" pitchFamily="34" charset="0"/>
              </a:rPr>
              <a:t> </a:t>
            </a:r>
            <a:r>
              <a:rPr lang="id-ID" sz="2000" dirty="0" smtClean="0">
                <a:cs typeface="Calibri" pitchFamily="34" charset="0"/>
              </a:rPr>
              <a:t>rekam </a:t>
            </a:r>
            <a:r>
              <a:rPr lang="en-US" sz="2000" dirty="0" err="1" smtClean="0">
                <a:cs typeface="Calibri" pitchFamily="34" charset="0"/>
              </a:rPr>
              <a:t>medis</a:t>
            </a:r>
            <a:r>
              <a:rPr lang="en-US" sz="2000" dirty="0" smtClean="0">
                <a:cs typeface="Calibri" pitchFamily="34" charset="0"/>
              </a:rPr>
              <a:t> </a:t>
            </a:r>
            <a:r>
              <a:rPr lang="en-US" sz="2000" dirty="0" err="1" smtClean="0">
                <a:cs typeface="Calibri" pitchFamily="34" charset="0"/>
              </a:rPr>
              <a:t>pasien</a:t>
            </a:r>
            <a:r>
              <a:rPr lang="en-US" sz="2000" dirty="0" smtClean="0">
                <a:cs typeface="Calibri" pitchFamily="34" charset="0"/>
              </a:rPr>
              <a:t>;</a:t>
            </a:r>
            <a:r>
              <a:rPr lang="id-ID" sz="2000" dirty="0" smtClean="0">
                <a:cs typeface="Calibri" pitchFamily="34" charset="0"/>
              </a:rPr>
              <a:t> 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id-ID" sz="2000" dirty="0" smtClean="0">
                <a:cs typeface="Calibri" pitchFamily="34" charset="0"/>
              </a:rPr>
              <a:t>p</a:t>
            </a:r>
            <a:r>
              <a:rPr lang="en-US" sz="2000" dirty="0" err="1" smtClean="0">
                <a:cs typeface="Calibri" pitchFamily="34" charset="0"/>
              </a:rPr>
              <a:t>encegahan</a:t>
            </a:r>
            <a:r>
              <a:rPr lang="en-US" sz="2000" dirty="0" smtClean="0">
                <a:cs typeface="Calibri" pitchFamily="34" charset="0"/>
              </a:rPr>
              <a:t> </a:t>
            </a:r>
            <a:r>
              <a:rPr lang="en-US" sz="2000" dirty="0" err="1" smtClean="0">
                <a:cs typeface="Calibri" pitchFamily="34" charset="0"/>
              </a:rPr>
              <a:t>dan</a:t>
            </a:r>
            <a:r>
              <a:rPr lang="id-ID" sz="2000" dirty="0" smtClean="0">
                <a:cs typeface="Calibri" pitchFamily="34" charset="0"/>
              </a:rPr>
              <a:t> pengendalian</a:t>
            </a:r>
            <a:r>
              <a:rPr lang="en-US" sz="2000" dirty="0" smtClean="0">
                <a:cs typeface="Calibri" pitchFamily="34" charset="0"/>
              </a:rPr>
              <a:t> </a:t>
            </a:r>
            <a:r>
              <a:rPr lang="en-US" sz="2000" dirty="0" err="1" smtClean="0">
                <a:cs typeface="Calibri" pitchFamily="34" charset="0"/>
              </a:rPr>
              <a:t>infeksi</a:t>
            </a:r>
            <a:r>
              <a:rPr lang="en-US" sz="2000" dirty="0" smtClean="0">
                <a:cs typeface="Calibri" pitchFamily="34" charset="0"/>
              </a:rPr>
              <a:t>, </a:t>
            </a:r>
            <a:r>
              <a:rPr lang="en-US" sz="2000" dirty="0" err="1" smtClean="0">
                <a:cs typeface="Calibri" pitchFamily="34" charset="0"/>
              </a:rPr>
              <a:t>surveilans</a:t>
            </a:r>
            <a:r>
              <a:rPr lang="en-US" sz="2000" dirty="0" smtClean="0">
                <a:cs typeface="Calibri" pitchFamily="34" charset="0"/>
              </a:rPr>
              <a:t> </a:t>
            </a:r>
            <a:r>
              <a:rPr lang="en-US" sz="2000" dirty="0" err="1" smtClean="0">
                <a:cs typeface="Calibri" pitchFamily="34" charset="0"/>
              </a:rPr>
              <a:t>dan</a:t>
            </a:r>
            <a:r>
              <a:rPr lang="en-US" sz="2000" dirty="0" smtClean="0">
                <a:cs typeface="Calibri" pitchFamily="34" charset="0"/>
              </a:rPr>
              <a:t> </a:t>
            </a:r>
            <a:r>
              <a:rPr lang="en-US" sz="2000" dirty="0" err="1" smtClean="0">
                <a:cs typeface="Calibri" pitchFamily="34" charset="0"/>
              </a:rPr>
              <a:t>pelaporan</a:t>
            </a:r>
            <a:r>
              <a:rPr lang="id-ID" sz="2000" dirty="0" smtClean="0">
                <a:cs typeface="Calibri" pitchFamily="34" charset="0"/>
              </a:rPr>
              <a:t>; 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id-ID" sz="2000" dirty="0" smtClean="0">
                <a:cs typeface="Calibri" pitchFamily="34" charset="0"/>
              </a:rPr>
              <a:t>r</a:t>
            </a:r>
            <a:r>
              <a:rPr lang="en-US" sz="2000" dirty="0" err="1" smtClean="0">
                <a:cs typeface="Calibri" pitchFamily="34" charset="0"/>
              </a:rPr>
              <a:t>iset</a:t>
            </a:r>
            <a:r>
              <a:rPr lang="en-US" sz="2000" dirty="0" smtClean="0">
                <a:cs typeface="Calibri" pitchFamily="34" charset="0"/>
              </a:rPr>
              <a:t> </a:t>
            </a:r>
            <a:r>
              <a:rPr lang="id-ID" sz="2000" dirty="0" smtClean="0">
                <a:cs typeface="Calibri" pitchFamily="34" charset="0"/>
              </a:rPr>
              <a:t>klinis</a:t>
            </a:r>
            <a:r>
              <a:rPr lang="id-ID" sz="2000" dirty="0">
                <a:cs typeface="Calibri" pitchFamily="34" charset="0"/>
              </a:rPr>
              <a:t>.</a:t>
            </a:r>
            <a:endParaRPr lang="id-ID" sz="1600" dirty="0">
              <a:cs typeface="Calibri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dr Luwi - PMKP 14 Jan</a:t>
            </a:r>
            <a:endParaRPr lang="en-US" dirty="0"/>
          </a:p>
        </p:txBody>
      </p:sp>
      <p:sp>
        <p:nvSpPr>
          <p:cNvPr id="7782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15920C00-2520-0D4C-979E-57BC7B062F49}" type="slidenum">
              <a:rPr lang="en-US" altLang="en-US" sz="1200">
                <a:solidFill>
                  <a:srgbClr val="898989"/>
                </a:solidFill>
                <a:latin typeface="Calibri" charset="0"/>
              </a:rPr>
              <a:pPr eaLnBrk="1" hangingPunct="1"/>
              <a:t>31</a:t>
            </a:fld>
            <a:endParaRPr lang="en-US" alt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13694" y="430305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44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5E6737-DAAE-9441-ABF5-58FA25133704}" type="slidenum">
              <a:rPr lang="id-ID" smtClean="0"/>
              <a:pPr>
                <a:defRPr/>
              </a:pPr>
              <a:t>32</a:t>
            </a:fld>
            <a:endParaRPr lang="id-ID"/>
          </a:p>
        </p:txBody>
      </p:sp>
      <p:sp>
        <p:nvSpPr>
          <p:cNvPr id="5" name="TextBox 4"/>
          <p:cNvSpPr txBox="1"/>
          <p:nvPr/>
        </p:nvSpPr>
        <p:spPr>
          <a:xfrm>
            <a:off x="1043608" y="476672"/>
            <a:ext cx="1963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AREA KLINIS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971600" y="1052736"/>
            <a:ext cx="749917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Asesmen</a:t>
            </a:r>
            <a:endParaRPr lang="en-US" sz="2400" dirty="0" smtClean="0"/>
          </a:p>
          <a:p>
            <a:pPr marL="800100" lvl="1" indent="-342900">
              <a:buClr>
                <a:srgbClr val="FF0000"/>
              </a:buClr>
              <a:buSzPct val="70000"/>
              <a:buFont typeface="Wingdings" charset="2"/>
              <a:buChar char="v"/>
            </a:pPr>
            <a:r>
              <a:rPr lang="en-US" sz="2400" dirty="0" err="1" smtClean="0"/>
              <a:t>Angka</a:t>
            </a:r>
            <a:r>
              <a:rPr lang="en-US" sz="2400" dirty="0" smtClean="0"/>
              <a:t> </a:t>
            </a:r>
            <a:r>
              <a:rPr lang="en-US" sz="2400" dirty="0" err="1" smtClean="0"/>
              <a:t>ketidak</a:t>
            </a:r>
            <a:r>
              <a:rPr lang="en-US" sz="2400" dirty="0" smtClean="0"/>
              <a:t> </a:t>
            </a:r>
            <a:r>
              <a:rPr lang="en-US" sz="2400" dirty="0" err="1" smtClean="0"/>
              <a:t>lengkapan</a:t>
            </a:r>
            <a:r>
              <a:rPr lang="en-US" sz="2400" dirty="0" smtClean="0"/>
              <a:t> </a:t>
            </a:r>
            <a:r>
              <a:rPr lang="en-US" sz="2400" dirty="0" err="1" smtClean="0"/>
              <a:t>asesmen</a:t>
            </a:r>
            <a:r>
              <a:rPr lang="en-US" sz="2400" dirty="0" smtClean="0"/>
              <a:t> </a:t>
            </a:r>
            <a:r>
              <a:rPr lang="en-US" sz="2400" dirty="0" err="1" smtClean="0"/>
              <a:t>awal</a:t>
            </a:r>
            <a:r>
              <a:rPr lang="en-US" sz="2400" dirty="0" smtClean="0"/>
              <a:t> </a:t>
            </a:r>
            <a:r>
              <a:rPr lang="en-US" sz="2400" dirty="0" err="1" smtClean="0"/>
              <a:t>dokter</a:t>
            </a:r>
            <a:r>
              <a:rPr lang="en-US" sz="2400" dirty="0" smtClean="0"/>
              <a:t> di </a:t>
            </a:r>
            <a:r>
              <a:rPr lang="en-US" sz="2400" dirty="0" err="1" smtClean="0"/>
              <a:t>rawat</a:t>
            </a:r>
            <a:r>
              <a:rPr lang="en-US" sz="2400" dirty="0" smtClean="0"/>
              <a:t> </a:t>
            </a:r>
            <a:r>
              <a:rPr lang="en-US" sz="2400" dirty="0" err="1" smtClean="0"/>
              <a:t>jalan</a:t>
            </a:r>
            <a:endParaRPr lang="en-US" sz="2400" dirty="0" smtClean="0"/>
          </a:p>
          <a:p>
            <a:pPr marL="800100" lvl="1" indent="-342900">
              <a:buClr>
                <a:srgbClr val="FF0000"/>
              </a:buClr>
              <a:buSzPct val="70000"/>
              <a:buFont typeface="Wingdings" charset="2"/>
              <a:buChar char="v"/>
            </a:pPr>
            <a:r>
              <a:rPr lang="en-US" sz="2400" dirty="0" err="1"/>
              <a:t>Angka</a:t>
            </a:r>
            <a:r>
              <a:rPr lang="en-US" sz="2400" dirty="0"/>
              <a:t> </a:t>
            </a:r>
            <a:r>
              <a:rPr lang="en-US" sz="2400" dirty="0" err="1"/>
              <a:t>ketidak</a:t>
            </a:r>
            <a:r>
              <a:rPr lang="en-US" sz="2400" dirty="0"/>
              <a:t> </a:t>
            </a:r>
            <a:r>
              <a:rPr lang="en-US" sz="2400" dirty="0" err="1"/>
              <a:t>lengkapan</a:t>
            </a:r>
            <a:r>
              <a:rPr lang="en-US" sz="2400" dirty="0"/>
              <a:t> </a:t>
            </a:r>
            <a:r>
              <a:rPr lang="en-US" sz="2400" dirty="0" err="1"/>
              <a:t>asesmen</a:t>
            </a:r>
            <a:r>
              <a:rPr lang="en-US" sz="2400" dirty="0"/>
              <a:t> </a:t>
            </a:r>
            <a:r>
              <a:rPr lang="en-US" sz="2400" dirty="0" err="1"/>
              <a:t>awal</a:t>
            </a:r>
            <a:r>
              <a:rPr lang="en-US" sz="2400" dirty="0"/>
              <a:t> </a:t>
            </a:r>
            <a:r>
              <a:rPr lang="en-US" sz="2400" dirty="0" err="1" smtClean="0"/>
              <a:t>perawat</a:t>
            </a:r>
            <a:r>
              <a:rPr lang="en-US" sz="2400" dirty="0" smtClean="0"/>
              <a:t> </a:t>
            </a:r>
            <a:r>
              <a:rPr lang="en-US" sz="2400" dirty="0"/>
              <a:t>di </a:t>
            </a:r>
            <a:r>
              <a:rPr lang="en-US" sz="2400" dirty="0" err="1"/>
              <a:t>rawat</a:t>
            </a:r>
            <a:r>
              <a:rPr lang="en-US" sz="2400" dirty="0"/>
              <a:t> </a:t>
            </a:r>
            <a:r>
              <a:rPr lang="en-US" sz="2400" dirty="0" err="1"/>
              <a:t>jalan</a:t>
            </a:r>
            <a:endParaRPr lang="en-US" sz="2400" dirty="0"/>
          </a:p>
          <a:p>
            <a:pPr marL="800100" lvl="1" indent="-342900">
              <a:buClr>
                <a:srgbClr val="FF0000"/>
              </a:buClr>
              <a:buSzPct val="70000"/>
              <a:buFont typeface="Wingdings" charset="2"/>
              <a:buChar char="v"/>
            </a:pPr>
            <a:r>
              <a:rPr lang="en-US" sz="2400" dirty="0" err="1"/>
              <a:t>Angka</a:t>
            </a:r>
            <a:r>
              <a:rPr lang="en-US" sz="2400" dirty="0"/>
              <a:t> </a:t>
            </a:r>
            <a:r>
              <a:rPr lang="en-US" sz="2400" dirty="0" err="1"/>
              <a:t>ketidak</a:t>
            </a:r>
            <a:r>
              <a:rPr lang="en-US" sz="2400" dirty="0"/>
              <a:t> </a:t>
            </a:r>
            <a:r>
              <a:rPr lang="en-US" sz="2400" dirty="0" err="1"/>
              <a:t>lengkapan</a:t>
            </a:r>
            <a:r>
              <a:rPr lang="en-US" sz="2400" dirty="0"/>
              <a:t> </a:t>
            </a:r>
            <a:r>
              <a:rPr lang="en-US" sz="2400" dirty="0" err="1"/>
              <a:t>asesmen</a:t>
            </a:r>
            <a:r>
              <a:rPr lang="en-US" sz="2400" dirty="0"/>
              <a:t> </a:t>
            </a:r>
            <a:r>
              <a:rPr lang="en-US" sz="2400" dirty="0" err="1"/>
              <a:t>awal</a:t>
            </a:r>
            <a:r>
              <a:rPr lang="en-US" sz="2400" dirty="0"/>
              <a:t> </a:t>
            </a:r>
            <a:r>
              <a:rPr lang="en-US" sz="2400" dirty="0" err="1"/>
              <a:t>dokter</a:t>
            </a:r>
            <a:r>
              <a:rPr lang="en-US" sz="2400" dirty="0"/>
              <a:t> di </a:t>
            </a:r>
            <a:r>
              <a:rPr lang="en-US" sz="2400" dirty="0" err="1"/>
              <a:t>rawat</a:t>
            </a:r>
            <a:r>
              <a:rPr lang="en-US" sz="2400" dirty="0"/>
              <a:t> </a:t>
            </a:r>
            <a:r>
              <a:rPr lang="en-US" sz="2400" dirty="0" err="1" smtClean="0"/>
              <a:t>inap</a:t>
            </a:r>
            <a:endParaRPr lang="en-US" sz="2400" dirty="0"/>
          </a:p>
          <a:p>
            <a:pPr marL="800100" lvl="1" indent="-342900">
              <a:buClr>
                <a:srgbClr val="FF0000"/>
              </a:buClr>
              <a:buSzPct val="70000"/>
              <a:buFont typeface="Wingdings" charset="2"/>
              <a:buChar char="v"/>
            </a:pPr>
            <a:r>
              <a:rPr lang="en-US" sz="2400" dirty="0" err="1"/>
              <a:t>Angka</a:t>
            </a:r>
            <a:r>
              <a:rPr lang="en-US" sz="2400" dirty="0"/>
              <a:t> </a:t>
            </a:r>
            <a:r>
              <a:rPr lang="en-US" sz="2400" dirty="0" err="1"/>
              <a:t>ketidak</a:t>
            </a:r>
            <a:r>
              <a:rPr lang="en-US" sz="2400" dirty="0"/>
              <a:t> </a:t>
            </a:r>
            <a:r>
              <a:rPr lang="en-US" sz="2400" dirty="0" err="1"/>
              <a:t>lengkapan</a:t>
            </a:r>
            <a:r>
              <a:rPr lang="en-US" sz="2400" dirty="0"/>
              <a:t> </a:t>
            </a:r>
            <a:r>
              <a:rPr lang="en-US" sz="2400" dirty="0" err="1"/>
              <a:t>asesmen</a:t>
            </a:r>
            <a:r>
              <a:rPr lang="en-US" sz="2400" dirty="0"/>
              <a:t> </a:t>
            </a:r>
            <a:r>
              <a:rPr lang="en-US" sz="2400" dirty="0" err="1"/>
              <a:t>awal</a:t>
            </a:r>
            <a:r>
              <a:rPr lang="en-US" sz="2400" dirty="0"/>
              <a:t> </a:t>
            </a:r>
            <a:r>
              <a:rPr lang="en-US" sz="2400" dirty="0" err="1" smtClean="0"/>
              <a:t>perawat</a:t>
            </a:r>
            <a:r>
              <a:rPr lang="en-US" sz="2400" dirty="0" smtClean="0"/>
              <a:t> </a:t>
            </a:r>
            <a:r>
              <a:rPr lang="en-US" sz="2400" dirty="0"/>
              <a:t>di </a:t>
            </a:r>
            <a:r>
              <a:rPr lang="en-US" sz="2400" dirty="0" err="1"/>
              <a:t>rawat</a:t>
            </a:r>
            <a:r>
              <a:rPr lang="en-US" sz="2400" dirty="0"/>
              <a:t> </a:t>
            </a:r>
            <a:r>
              <a:rPr lang="en-US" sz="2400" dirty="0" err="1" smtClean="0"/>
              <a:t>inap</a:t>
            </a:r>
            <a:endParaRPr lang="en-US" sz="2400" dirty="0"/>
          </a:p>
          <a:p>
            <a:pPr marL="800100" lvl="1" indent="-342900">
              <a:buClr>
                <a:srgbClr val="FF0000"/>
              </a:buClr>
              <a:buSzPct val="70000"/>
              <a:buFont typeface="Wingdings" charset="2"/>
              <a:buChar char="v"/>
            </a:pPr>
            <a:r>
              <a:rPr lang="en-US" sz="2400" dirty="0" err="1" smtClean="0"/>
              <a:t>Kejadian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dilaksanakannya</a:t>
            </a:r>
            <a:r>
              <a:rPr lang="en-US" sz="2400" dirty="0" smtClean="0"/>
              <a:t> </a:t>
            </a:r>
            <a:r>
              <a:rPr lang="en-US" sz="2400" dirty="0" err="1" smtClean="0"/>
              <a:t>asesmen</a:t>
            </a:r>
            <a:r>
              <a:rPr lang="en-US" sz="2400" dirty="0" smtClean="0"/>
              <a:t> </a:t>
            </a:r>
            <a:r>
              <a:rPr lang="en-US" sz="2400" dirty="0" err="1" smtClean="0"/>
              <a:t>pra</a:t>
            </a:r>
            <a:r>
              <a:rPr lang="en-US" sz="2400" dirty="0" smtClean="0"/>
              <a:t> </a:t>
            </a:r>
            <a:r>
              <a:rPr lang="en-US" sz="2400" dirty="0" err="1" smtClean="0"/>
              <a:t>anestesi</a:t>
            </a:r>
            <a:endParaRPr lang="en-US" sz="2400" dirty="0" smtClean="0"/>
          </a:p>
          <a:p>
            <a:pPr marL="800100" lvl="1" indent="-342900">
              <a:buClr>
                <a:srgbClr val="FF0000"/>
              </a:buClr>
              <a:buSzPct val="70000"/>
              <a:buFont typeface="Wingdings" charset="2"/>
              <a:buChar char="v"/>
            </a:pPr>
            <a:r>
              <a:rPr lang="en-US" sz="2400" dirty="0" err="1" smtClean="0"/>
              <a:t>Angka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dilaksanakannya</a:t>
            </a:r>
            <a:r>
              <a:rPr lang="en-US" sz="2400" dirty="0" smtClean="0"/>
              <a:t> </a:t>
            </a:r>
            <a:r>
              <a:rPr lang="en-US" sz="2400" dirty="0" err="1" smtClean="0"/>
              <a:t>asesmen</a:t>
            </a:r>
            <a:r>
              <a:rPr lang="en-US" sz="2400" dirty="0" smtClean="0"/>
              <a:t> </a:t>
            </a:r>
            <a:r>
              <a:rPr lang="en-US" sz="2400" dirty="0" err="1" smtClean="0"/>
              <a:t>ulang</a:t>
            </a:r>
            <a:r>
              <a:rPr lang="en-US" sz="2400" dirty="0" smtClean="0"/>
              <a:t> </a:t>
            </a:r>
            <a:r>
              <a:rPr lang="en-US" sz="2400" dirty="0" err="1" smtClean="0"/>
              <a:t>nyeri</a:t>
            </a:r>
            <a:endParaRPr lang="en-US" sz="2400" dirty="0" smtClean="0"/>
          </a:p>
          <a:p>
            <a:pPr marL="800100" lvl="1" indent="-342900">
              <a:buClr>
                <a:srgbClr val="FF0000"/>
              </a:buClr>
              <a:buSzPct val="70000"/>
              <a:buFont typeface="Wingdings" charset="2"/>
              <a:buChar char="v"/>
            </a:pPr>
            <a:r>
              <a:rPr lang="en-US" sz="2400" dirty="0" err="1" smtClean="0"/>
              <a:t>Angka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dilaksanakannya</a:t>
            </a:r>
            <a:r>
              <a:rPr lang="en-US" sz="2400" dirty="0" smtClean="0"/>
              <a:t> </a:t>
            </a:r>
            <a:r>
              <a:rPr lang="en-US" sz="2400" dirty="0" err="1" smtClean="0"/>
              <a:t>asesmen</a:t>
            </a:r>
            <a:r>
              <a:rPr lang="en-US" sz="2400" dirty="0" smtClean="0"/>
              <a:t> </a:t>
            </a:r>
            <a:r>
              <a:rPr lang="en-US" sz="2400" dirty="0" err="1" smtClean="0"/>
              <a:t>ulang</a:t>
            </a:r>
            <a:r>
              <a:rPr lang="en-US" sz="2400" dirty="0" smtClean="0"/>
              <a:t> </a:t>
            </a:r>
            <a:r>
              <a:rPr lang="en-US" sz="2400" dirty="0" err="1" smtClean="0"/>
              <a:t>pasien</a:t>
            </a:r>
            <a:r>
              <a:rPr lang="en-US" sz="2400" dirty="0" smtClean="0"/>
              <a:t> </a:t>
            </a:r>
            <a:r>
              <a:rPr lang="en-US" sz="2400" dirty="0" err="1" smtClean="0"/>
              <a:t>risiko</a:t>
            </a:r>
            <a:r>
              <a:rPr lang="en-US" sz="2400" dirty="0" smtClean="0"/>
              <a:t> </a:t>
            </a:r>
            <a:r>
              <a:rPr lang="en-US" sz="2400" dirty="0" err="1" smtClean="0"/>
              <a:t>jatuh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20682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5E6737-DAAE-9441-ABF5-58FA25133704}" type="slidenum">
              <a:rPr lang="id-ID" smtClean="0"/>
              <a:pPr>
                <a:defRPr/>
              </a:pPr>
              <a:t>33</a:t>
            </a:fld>
            <a:endParaRPr lang="id-ID"/>
          </a:p>
        </p:txBody>
      </p:sp>
      <p:sp>
        <p:nvSpPr>
          <p:cNvPr id="5" name="TextBox 4"/>
          <p:cNvSpPr txBox="1"/>
          <p:nvPr/>
        </p:nvSpPr>
        <p:spPr>
          <a:xfrm>
            <a:off x="1043608" y="476672"/>
            <a:ext cx="1963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AREA KLINIS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971600" y="1052736"/>
            <a:ext cx="749917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Pelayanan</a:t>
            </a:r>
            <a:r>
              <a:rPr lang="en-US" sz="2400" dirty="0" smtClean="0"/>
              <a:t> </a:t>
            </a:r>
            <a:r>
              <a:rPr lang="en-US" sz="2400" dirty="0" err="1" smtClean="0"/>
              <a:t>Laboratorium</a:t>
            </a:r>
            <a:endParaRPr lang="en-US" sz="2400" dirty="0" smtClean="0"/>
          </a:p>
          <a:p>
            <a:pPr marL="800100" lvl="1" indent="-342900">
              <a:buClr>
                <a:srgbClr val="FF0000"/>
              </a:buClr>
              <a:buSzPct val="70000"/>
              <a:buFont typeface="Wingdings" charset="2"/>
              <a:buChar char="v"/>
            </a:pPr>
            <a:r>
              <a:rPr lang="en-US" sz="2400" dirty="0" err="1" smtClean="0"/>
              <a:t>Angka</a:t>
            </a:r>
            <a:r>
              <a:rPr lang="en-US" sz="2400" dirty="0" smtClean="0"/>
              <a:t> </a:t>
            </a:r>
            <a:r>
              <a:rPr lang="en-US" sz="2400" dirty="0" err="1" smtClean="0"/>
              <a:t>keterlambatan</a:t>
            </a:r>
            <a:r>
              <a:rPr lang="en-US" sz="2400" dirty="0" smtClean="0"/>
              <a:t> </a:t>
            </a:r>
            <a:r>
              <a:rPr lang="en-US" sz="2400" dirty="0" err="1" smtClean="0"/>
              <a:t>penyerahan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laboratorium</a:t>
            </a:r>
            <a:r>
              <a:rPr lang="en-US" sz="2400" dirty="0" smtClean="0"/>
              <a:t> </a:t>
            </a:r>
            <a:r>
              <a:rPr lang="en-US" sz="2400" dirty="0" err="1" smtClean="0"/>
              <a:t>rutin</a:t>
            </a:r>
            <a:endParaRPr lang="en-US" sz="2400" dirty="0" smtClean="0"/>
          </a:p>
          <a:p>
            <a:pPr marL="800100" lvl="1" indent="-342900">
              <a:buClr>
                <a:srgbClr val="FF0000"/>
              </a:buClr>
              <a:buSzPct val="70000"/>
              <a:buFont typeface="Wingdings" charset="2"/>
              <a:buChar char="v"/>
            </a:pPr>
            <a:r>
              <a:rPr lang="en-US" sz="2400" dirty="0" err="1"/>
              <a:t>Angka</a:t>
            </a:r>
            <a:r>
              <a:rPr lang="en-US" sz="2400" dirty="0"/>
              <a:t> </a:t>
            </a:r>
            <a:r>
              <a:rPr lang="en-US" sz="2400" dirty="0" err="1" smtClean="0"/>
              <a:t>keterlambatan</a:t>
            </a:r>
            <a:r>
              <a:rPr lang="en-US" sz="2400" dirty="0" smtClean="0"/>
              <a:t> </a:t>
            </a:r>
            <a:r>
              <a:rPr lang="en-US" sz="2400" dirty="0" err="1" smtClean="0"/>
              <a:t>pemeriksaan</a:t>
            </a:r>
            <a:r>
              <a:rPr lang="en-US" sz="2400" dirty="0" smtClean="0"/>
              <a:t> </a:t>
            </a:r>
            <a:r>
              <a:rPr lang="en-US" sz="2400" dirty="0" err="1" smtClean="0"/>
              <a:t>cito</a:t>
            </a:r>
            <a:r>
              <a:rPr lang="en-US" sz="2400" dirty="0" smtClean="0"/>
              <a:t> AGD </a:t>
            </a:r>
            <a:r>
              <a:rPr lang="en-US" sz="2400" dirty="0" err="1" smtClean="0"/>
              <a:t>untuk</a:t>
            </a:r>
            <a:r>
              <a:rPr lang="en-US" sz="2400" dirty="0" smtClean="0"/>
              <a:t> ICU</a:t>
            </a:r>
            <a:endParaRPr lang="en-US" sz="2400" dirty="0"/>
          </a:p>
          <a:p>
            <a:pPr marL="800100" lvl="1" indent="-342900">
              <a:buClr>
                <a:srgbClr val="FF0000"/>
              </a:buClr>
              <a:buSzPct val="70000"/>
              <a:buFont typeface="Wingdings" charset="2"/>
              <a:buChar char="v"/>
            </a:pPr>
            <a:r>
              <a:rPr lang="en-US" sz="2400" dirty="0" err="1" smtClean="0"/>
              <a:t>Angka</a:t>
            </a:r>
            <a:r>
              <a:rPr lang="en-US" sz="2400" dirty="0" smtClean="0"/>
              <a:t> </a:t>
            </a:r>
            <a:r>
              <a:rPr lang="en-US" sz="2400" dirty="0" err="1" smtClean="0"/>
              <a:t>pengulangan</a:t>
            </a:r>
            <a:r>
              <a:rPr lang="en-US" sz="2400" dirty="0" smtClean="0"/>
              <a:t> </a:t>
            </a:r>
            <a:r>
              <a:rPr lang="en-US" sz="2400" dirty="0" err="1" smtClean="0"/>
              <a:t>pengambilan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  <a:r>
              <a:rPr lang="en-US" sz="2400" dirty="0" err="1" smtClean="0"/>
              <a:t>darah</a:t>
            </a:r>
            <a:endParaRPr lang="en-US" sz="2400" dirty="0"/>
          </a:p>
          <a:p>
            <a:pPr marL="800100" lvl="1" indent="-342900">
              <a:buClr>
                <a:srgbClr val="FF0000"/>
              </a:buClr>
              <a:buSzPct val="70000"/>
              <a:buFont typeface="Wingdings" charset="2"/>
              <a:buChar char="v"/>
            </a:pPr>
            <a:r>
              <a:rPr lang="en-US" sz="2400" dirty="0" err="1" smtClean="0"/>
              <a:t>Angka</a:t>
            </a:r>
            <a:r>
              <a:rPr lang="en-US" sz="2400" dirty="0" smtClean="0"/>
              <a:t> </a:t>
            </a:r>
            <a:r>
              <a:rPr lang="en-US" sz="2400" dirty="0" err="1" smtClean="0"/>
              <a:t>kerusakan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  <a:r>
              <a:rPr lang="en-US" sz="2400" dirty="0" err="1" smtClean="0"/>
              <a:t>darah</a:t>
            </a:r>
            <a:endParaRPr lang="en-US" sz="2400" dirty="0"/>
          </a:p>
          <a:p>
            <a:pPr marL="800100" lvl="1" indent="-342900">
              <a:buClr>
                <a:srgbClr val="FF0000"/>
              </a:buClr>
              <a:buSzPct val="70000"/>
              <a:buFont typeface="Wingdings" charset="2"/>
              <a:buChar char="v"/>
            </a:pPr>
            <a:r>
              <a:rPr lang="en-US" sz="2400" dirty="0" err="1" smtClean="0"/>
              <a:t>Kejadian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dilaporkannya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kritis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2909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5E6737-DAAE-9441-ABF5-58FA25133704}" type="slidenum">
              <a:rPr lang="id-ID" smtClean="0"/>
              <a:pPr>
                <a:defRPr/>
              </a:pPr>
              <a:t>34</a:t>
            </a:fld>
            <a:endParaRPr lang="id-ID"/>
          </a:p>
        </p:txBody>
      </p:sp>
      <p:sp>
        <p:nvSpPr>
          <p:cNvPr id="5" name="TextBox 4"/>
          <p:cNvSpPr txBox="1"/>
          <p:nvPr/>
        </p:nvSpPr>
        <p:spPr>
          <a:xfrm>
            <a:off x="1043608" y="476672"/>
            <a:ext cx="1963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AREA KLINIS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971600" y="1052736"/>
            <a:ext cx="74991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Pelayanan</a:t>
            </a:r>
            <a:r>
              <a:rPr lang="en-US" sz="2400" dirty="0" smtClean="0"/>
              <a:t> </a:t>
            </a:r>
            <a:r>
              <a:rPr lang="en-US" sz="2400" dirty="0" err="1" smtClean="0"/>
              <a:t>Radiologi</a:t>
            </a:r>
            <a:endParaRPr lang="en-US" sz="2400" dirty="0" smtClean="0"/>
          </a:p>
          <a:p>
            <a:pPr marL="800100" lvl="1" indent="-342900">
              <a:buClr>
                <a:srgbClr val="FF0000"/>
              </a:buClr>
              <a:buSzPct val="70000"/>
              <a:buFont typeface="Wingdings" charset="2"/>
              <a:buChar char="v"/>
            </a:pPr>
            <a:r>
              <a:rPr lang="en-US" sz="2400" dirty="0" err="1" smtClean="0"/>
              <a:t>Angka</a:t>
            </a:r>
            <a:r>
              <a:rPr lang="en-US" sz="2400" dirty="0" smtClean="0"/>
              <a:t> </a:t>
            </a:r>
            <a:r>
              <a:rPr lang="en-US" sz="2400" dirty="0" err="1" smtClean="0"/>
              <a:t>keterlambatan</a:t>
            </a:r>
            <a:r>
              <a:rPr lang="en-US" sz="2400" dirty="0" smtClean="0"/>
              <a:t> </a:t>
            </a:r>
            <a:r>
              <a:rPr lang="en-US" sz="2400" dirty="0" err="1" smtClean="0"/>
              <a:t>penyerahan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pemeriksaan</a:t>
            </a:r>
            <a:r>
              <a:rPr lang="en-US" sz="2400" dirty="0" smtClean="0"/>
              <a:t> </a:t>
            </a:r>
            <a:r>
              <a:rPr lang="en-US" sz="2400" dirty="0" err="1" smtClean="0"/>
              <a:t>radiologi</a:t>
            </a:r>
            <a:r>
              <a:rPr lang="en-US" sz="2400" dirty="0" smtClean="0"/>
              <a:t> </a:t>
            </a:r>
            <a:r>
              <a:rPr lang="en-US" sz="2400" dirty="0" err="1" smtClean="0"/>
              <a:t>tanpa</a:t>
            </a:r>
            <a:r>
              <a:rPr lang="en-US" sz="2400" dirty="0" smtClean="0"/>
              <a:t> </a:t>
            </a:r>
            <a:r>
              <a:rPr lang="en-US" sz="2400" dirty="0" err="1" smtClean="0"/>
              <a:t>kontras</a:t>
            </a:r>
            <a:endParaRPr lang="en-US" sz="2400" dirty="0" smtClean="0"/>
          </a:p>
          <a:p>
            <a:pPr marL="800100" lvl="1" indent="-342900">
              <a:buClr>
                <a:srgbClr val="FF0000"/>
              </a:buClr>
              <a:buSzPct val="70000"/>
              <a:buFont typeface="Wingdings" charset="2"/>
              <a:buChar char="v"/>
            </a:pPr>
            <a:r>
              <a:rPr lang="en-US" sz="2400" dirty="0" err="1"/>
              <a:t>Angka</a:t>
            </a:r>
            <a:r>
              <a:rPr lang="en-US" sz="2400" dirty="0"/>
              <a:t> </a:t>
            </a:r>
            <a:r>
              <a:rPr lang="en-US" sz="2400" dirty="0" err="1" smtClean="0"/>
              <a:t>pengulangan</a:t>
            </a:r>
            <a:r>
              <a:rPr lang="en-US" sz="2400" dirty="0" smtClean="0"/>
              <a:t> </a:t>
            </a:r>
            <a:r>
              <a:rPr lang="en-US" sz="2400" dirty="0" err="1" smtClean="0"/>
              <a:t>pemeriksaan</a:t>
            </a:r>
            <a:r>
              <a:rPr lang="en-US" sz="2400" dirty="0" smtClean="0"/>
              <a:t> </a:t>
            </a:r>
            <a:r>
              <a:rPr lang="en-US" sz="2400" dirty="0" err="1" smtClean="0"/>
              <a:t>radiologi</a:t>
            </a:r>
            <a:endParaRPr lang="en-US" sz="2400" dirty="0"/>
          </a:p>
          <a:p>
            <a:pPr marL="800100" lvl="1" indent="-342900">
              <a:buClr>
                <a:srgbClr val="FF0000"/>
              </a:buClr>
              <a:buSzPct val="70000"/>
              <a:buFont typeface="Wingdings" charset="2"/>
              <a:buChar char="v"/>
            </a:pPr>
            <a:r>
              <a:rPr lang="en-US" sz="2400" dirty="0" err="1" smtClean="0"/>
              <a:t>Angka</a:t>
            </a:r>
            <a:r>
              <a:rPr lang="en-US" sz="2400" dirty="0" smtClean="0"/>
              <a:t> </a:t>
            </a:r>
            <a:r>
              <a:rPr lang="en-US" sz="2400" dirty="0" err="1" smtClean="0"/>
              <a:t>penolakan</a:t>
            </a:r>
            <a:r>
              <a:rPr lang="en-US" sz="2400" dirty="0" smtClean="0"/>
              <a:t> </a:t>
            </a:r>
            <a:r>
              <a:rPr lang="en-US" sz="2400" dirty="0" err="1" smtClean="0"/>
              <a:t>ekspertis</a:t>
            </a:r>
            <a:endParaRPr lang="en-US" sz="2400" dirty="0"/>
          </a:p>
          <a:p>
            <a:pPr marL="800100" lvl="1" indent="-342900">
              <a:buClr>
                <a:srgbClr val="FF0000"/>
              </a:buClr>
              <a:buSzPct val="70000"/>
              <a:buFont typeface="Wingdings" charset="2"/>
              <a:buChar char="v"/>
            </a:pPr>
            <a:r>
              <a:rPr lang="en-US" sz="2400" dirty="0" err="1" smtClean="0"/>
              <a:t>Kejadian</a:t>
            </a:r>
            <a:r>
              <a:rPr lang="en-US" sz="2400" dirty="0" smtClean="0"/>
              <a:t> </a:t>
            </a:r>
            <a:r>
              <a:rPr lang="en-US" sz="2400" dirty="0" err="1" smtClean="0"/>
              <a:t>kesalahan</a:t>
            </a:r>
            <a:r>
              <a:rPr lang="en-US" sz="2400" dirty="0" smtClean="0"/>
              <a:t> </a:t>
            </a:r>
            <a:r>
              <a:rPr lang="en-US" sz="2400" dirty="0" err="1" smtClean="0"/>
              <a:t>ekspertis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80681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5E6737-DAAE-9441-ABF5-58FA25133704}" type="slidenum">
              <a:rPr lang="id-ID" smtClean="0"/>
              <a:pPr>
                <a:defRPr/>
              </a:pPr>
              <a:t>35</a:t>
            </a:fld>
            <a:endParaRPr lang="id-ID"/>
          </a:p>
        </p:txBody>
      </p:sp>
      <p:sp>
        <p:nvSpPr>
          <p:cNvPr id="5" name="TextBox 4"/>
          <p:cNvSpPr txBox="1"/>
          <p:nvPr/>
        </p:nvSpPr>
        <p:spPr>
          <a:xfrm>
            <a:off x="1043608" y="476672"/>
            <a:ext cx="1963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AREA KLINIS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971600" y="1052736"/>
            <a:ext cx="74991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Prosedur</a:t>
            </a:r>
            <a:r>
              <a:rPr lang="en-US" sz="2400" dirty="0" smtClean="0"/>
              <a:t> </a:t>
            </a:r>
            <a:r>
              <a:rPr lang="en-US" sz="2400" dirty="0" err="1" smtClean="0"/>
              <a:t>Bedah</a:t>
            </a:r>
            <a:endParaRPr lang="en-US" sz="2400" dirty="0" smtClean="0"/>
          </a:p>
          <a:p>
            <a:pPr marL="800100" lvl="1" indent="-342900">
              <a:buClr>
                <a:srgbClr val="FF0000"/>
              </a:buClr>
              <a:buSzPct val="70000"/>
              <a:buFont typeface="Wingdings" charset="2"/>
              <a:buChar char="v"/>
            </a:pPr>
            <a:r>
              <a:rPr lang="en-US" sz="2400" dirty="0" err="1" smtClean="0"/>
              <a:t>Angka</a:t>
            </a:r>
            <a:r>
              <a:rPr lang="en-US" sz="2400" dirty="0" smtClean="0"/>
              <a:t> </a:t>
            </a:r>
            <a:r>
              <a:rPr lang="en-US" sz="2400" dirty="0" err="1" smtClean="0"/>
              <a:t>penundaan</a:t>
            </a:r>
            <a:r>
              <a:rPr lang="en-US" sz="2400" dirty="0" smtClean="0"/>
              <a:t> </a:t>
            </a:r>
            <a:r>
              <a:rPr lang="en-US" sz="2400" dirty="0" err="1" smtClean="0"/>
              <a:t>operasi</a:t>
            </a:r>
            <a:r>
              <a:rPr lang="en-US" sz="2400" dirty="0" smtClean="0"/>
              <a:t> </a:t>
            </a:r>
            <a:r>
              <a:rPr lang="en-US" sz="2400" dirty="0" err="1" smtClean="0"/>
              <a:t>elektif</a:t>
            </a:r>
            <a:endParaRPr lang="en-US" sz="2400" dirty="0" smtClean="0"/>
          </a:p>
          <a:p>
            <a:pPr marL="800100" lvl="1" indent="-342900">
              <a:buClr>
                <a:srgbClr val="FF0000"/>
              </a:buClr>
              <a:buSzPct val="70000"/>
              <a:buFont typeface="Wingdings" charset="2"/>
              <a:buChar char="v"/>
            </a:pPr>
            <a:r>
              <a:rPr lang="en-US" sz="2400" dirty="0" err="1"/>
              <a:t>Angka</a:t>
            </a:r>
            <a:r>
              <a:rPr lang="en-US" sz="2400" dirty="0"/>
              <a:t> </a:t>
            </a:r>
            <a:r>
              <a:rPr lang="en-US" sz="2400" dirty="0" err="1" smtClean="0"/>
              <a:t>ketidak</a:t>
            </a:r>
            <a:r>
              <a:rPr lang="en-US" sz="2400" dirty="0" smtClean="0"/>
              <a:t> </a:t>
            </a:r>
            <a:r>
              <a:rPr lang="en-US" sz="2400" dirty="0" err="1" smtClean="0"/>
              <a:t>lengkapan</a:t>
            </a:r>
            <a:r>
              <a:rPr lang="en-US" sz="2400" dirty="0" smtClean="0"/>
              <a:t> surgical check list</a:t>
            </a:r>
            <a:endParaRPr lang="en-US" sz="2400" dirty="0"/>
          </a:p>
          <a:p>
            <a:pPr marL="800100" lvl="1" indent="-342900">
              <a:buClr>
                <a:srgbClr val="FF0000"/>
              </a:buClr>
              <a:buSzPct val="70000"/>
              <a:buFont typeface="Wingdings" charset="2"/>
              <a:buChar char="v"/>
            </a:pPr>
            <a:r>
              <a:rPr lang="en-US" sz="2400" dirty="0" err="1" smtClean="0"/>
              <a:t>Angka</a:t>
            </a:r>
            <a:r>
              <a:rPr lang="en-US" sz="2400" dirty="0" smtClean="0"/>
              <a:t> </a:t>
            </a:r>
            <a:r>
              <a:rPr lang="en-US" sz="2400" dirty="0" err="1" smtClean="0"/>
              <a:t>ketidak</a:t>
            </a:r>
            <a:r>
              <a:rPr lang="en-US" sz="2400" dirty="0" smtClean="0"/>
              <a:t> </a:t>
            </a:r>
            <a:r>
              <a:rPr lang="en-US" sz="2400" dirty="0" err="1" smtClean="0"/>
              <a:t>lengkapan</a:t>
            </a:r>
            <a:r>
              <a:rPr lang="en-US" sz="2400" dirty="0" smtClean="0"/>
              <a:t> </a:t>
            </a:r>
            <a:r>
              <a:rPr lang="en-US" sz="2400" dirty="0" err="1" smtClean="0"/>
              <a:t>dokumen</a:t>
            </a:r>
            <a:r>
              <a:rPr lang="en-US" sz="2400" dirty="0" smtClean="0"/>
              <a:t> site marking</a:t>
            </a:r>
            <a:endParaRPr lang="en-US" sz="2400" dirty="0"/>
          </a:p>
          <a:p>
            <a:pPr marL="800100" lvl="1" indent="-342900">
              <a:buClr>
                <a:srgbClr val="FF0000"/>
              </a:buClr>
              <a:buSzPct val="70000"/>
              <a:buFont typeface="Wingdings" charset="2"/>
              <a:buChar char="v"/>
            </a:pPr>
            <a:r>
              <a:rPr lang="en-US" sz="2400" dirty="0" err="1" smtClean="0"/>
              <a:t>Kejadian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dilaksanakannya</a:t>
            </a:r>
            <a:r>
              <a:rPr lang="en-US" sz="2400" dirty="0" smtClean="0"/>
              <a:t> </a:t>
            </a:r>
            <a:r>
              <a:rPr lang="en-US" sz="2400" dirty="0" err="1" smtClean="0"/>
              <a:t>penandaan</a:t>
            </a:r>
            <a:r>
              <a:rPr lang="en-US" sz="2400" dirty="0" smtClean="0"/>
              <a:t> </a:t>
            </a:r>
            <a:r>
              <a:rPr lang="en-US" sz="2400" dirty="0" err="1" smtClean="0"/>
              <a:t>lokasi</a:t>
            </a:r>
            <a:r>
              <a:rPr lang="en-US" sz="2400" dirty="0" smtClean="0"/>
              <a:t> </a:t>
            </a:r>
            <a:r>
              <a:rPr lang="en-US" sz="2400" dirty="0" err="1" smtClean="0"/>
              <a:t>operasi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operasi</a:t>
            </a:r>
            <a:r>
              <a:rPr lang="en-US" sz="2400" dirty="0" smtClean="0"/>
              <a:t> organ 2 </a:t>
            </a:r>
            <a:r>
              <a:rPr lang="en-US" sz="2400" smtClean="0"/>
              <a:t>sisi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89207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5E6737-DAAE-9441-ABF5-58FA25133704}" type="slidenum">
              <a:rPr lang="id-ID" smtClean="0"/>
              <a:pPr>
                <a:defRPr/>
              </a:pPr>
              <a:t>36</a:t>
            </a:fld>
            <a:endParaRPr lang="id-ID"/>
          </a:p>
        </p:txBody>
      </p:sp>
      <p:sp>
        <p:nvSpPr>
          <p:cNvPr id="5" name="TextBox 4"/>
          <p:cNvSpPr txBox="1"/>
          <p:nvPr/>
        </p:nvSpPr>
        <p:spPr>
          <a:xfrm>
            <a:off x="1043608" y="476672"/>
            <a:ext cx="1963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AREA KLINIS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971600" y="1052736"/>
            <a:ext cx="74991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Penggunaan</a:t>
            </a:r>
            <a:r>
              <a:rPr lang="en-US" sz="2400" dirty="0" smtClean="0"/>
              <a:t> </a:t>
            </a:r>
            <a:r>
              <a:rPr lang="en-US" sz="2400" dirty="0" err="1" smtClean="0"/>
              <a:t>antibiotik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obat</a:t>
            </a:r>
            <a:r>
              <a:rPr lang="en-US" sz="2400" dirty="0" smtClean="0"/>
              <a:t> </a:t>
            </a:r>
            <a:r>
              <a:rPr lang="en-US" sz="2400" dirty="0" err="1" smtClean="0"/>
              <a:t>lainnya</a:t>
            </a:r>
            <a:endParaRPr lang="en-US" sz="2400" dirty="0" smtClean="0"/>
          </a:p>
          <a:p>
            <a:pPr marL="800100" lvl="1" indent="-342900">
              <a:buClr>
                <a:srgbClr val="FF0000"/>
              </a:buClr>
              <a:buSzPct val="70000"/>
              <a:buFont typeface="Wingdings" charset="2"/>
              <a:buChar char="v"/>
            </a:pPr>
            <a:r>
              <a:rPr lang="en-US" sz="2400" dirty="0" err="1" smtClean="0"/>
              <a:t>Angka</a:t>
            </a:r>
            <a:r>
              <a:rPr lang="en-US" sz="2400" dirty="0" smtClean="0"/>
              <a:t> </a:t>
            </a:r>
            <a:r>
              <a:rPr lang="en-US" sz="2400" dirty="0" err="1" smtClean="0"/>
              <a:t>pemberian</a:t>
            </a:r>
            <a:r>
              <a:rPr lang="en-US" sz="2400" dirty="0" smtClean="0"/>
              <a:t> </a:t>
            </a:r>
            <a:r>
              <a:rPr lang="en-US" sz="2400" dirty="0" err="1" smtClean="0"/>
              <a:t>antibiotika</a:t>
            </a:r>
            <a:r>
              <a:rPr lang="en-US" sz="2400" dirty="0" smtClean="0"/>
              <a:t> </a:t>
            </a:r>
            <a:r>
              <a:rPr lang="en-US" sz="2400" dirty="0" err="1" smtClean="0"/>
              <a:t>ganda</a:t>
            </a:r>
            <a:endParaRPr lang="en-US" sz="2400" dirty="0" smtClean="0"/>
          </a:p>
          <a:p>
            <a:pPr marL="800100" lvl="1" indent="-342900">
              <a:buClr>
                <a:srgbClr val="FF0000"/>
              </a:buClr>
              <a:buSzPct val="70000"/>
              <a:buFont typeface="Wingdings" charset="2"/>
              <a:buChar char="v"/>
            </a:pPr>
            <a:r>
              <a:rPr lang="en-US" sz="2400" dirty="0" err="1" smtClean="0"/>
              <a:t>Kejadian</a:t>
            </a:r>
            <a:r>
              <a:rPr lang="en-US" sz="2400" dirty="0" smtClean="0"/>
              <a:t> </a:t>
            </a:r>
            <a:r>
              <a:rPr lang="en-US" sz="2400" dirty="0" err="1" smtClean="0"/>
              <a:t>pemberian</a:t>
            </a:r>
            <a:r>
              <a:rPr lang="en-US" sz="2400" dirty="0" smtClean="0"/>
              <a:t> </a:t>
            </a:r>
            <a:r>
              <a:rPr lang="en-US" sz="2400" dirty="0" err="1" smtClean="0"/>
              <a:t>antibiotika</a:t>
            </a:r>
            <a:r>
              <a:rPr lang="en-US" sz="2400" dirty="0" smtClean="0"/>
              <a:t> &gt; 1</a:t>
            </a:r>
          </a:p>
          <a:p>
            <a:pPr marL="800100" lvl="1" indent="-342900">
              <a:buClr>
                <a:srgbClr val="FF0000"/>
              </a:buClr>
              <a:buSzPct val="70000"/>
              <a:buFont typeface="Wingdings" charset="2"/>
              <a:buChar char="v"/>
            </a:pPr>
            <a:r>
              <a:rPr lang="en-US" sz="2400" dirty="0" err="1" smtClean="0"/>
              <a:t>Kejadian</a:t>
            </a:r>
            <a:r>
              <a:rPr lang="en-US" sz="2400" dirty="0" smtClean="0"/>
              <a:t> </a:t>
            </a:r>
            <a:r>
              <a:rPr lang="en-US" sz="2400" dirty="0" err="1" smtClean="0"/>
              <a:t>pemberian</a:t>
            </a:r>
            <a:r>
              <a:rPr lang="en-US" sz="2400" dirty="0" smtClean="0"/>
              <a:t> </a:t>
            </a:r>
            <a:r>
              <a:rPr lang="en-US" sz="2400" dirty="0" err="1" smtClean="0"/>
              <a:t>antibiotika</a:t>
            </a:r>
            <a:r>
              <a:rPr lang="en-US" sz="2400" dirty="0" smtClean="0"/>
              <a:t> </a:t>
            </a:r>
            <a:r>
              <a:rPr lang="en-US" sz="2400" dirty="0" err="1" smtClean="0"/>
              <a:t>profilaksis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terapeutik</a:t>
            </a:r>
            <a:endParaRPr lang="en-US" sz="2400" dirty="0" smtClean="0"/>
          </a:p>
          <a:p>
            <a:pPr marL="800100" lvl="1" indent="-342900">
              <a:buClr>
                <a:srgbClr val="FF0000"/>
              </a:buClr>
              <a:buSzPct val="70000"/>
              <a:buFont typeface="Wingdings" charset="2"/>
              <a:buChar char="v"/>
            </a:pPr>
            <a:r>
              <a:rPr lang="en-US" sz="2400" dirty="0" err="1" smtClean="0"/>
              <a:t>Kejadian</a:t>
            </a:r>
            <a:r>
              <a:rPr lang="en-US" sz="2400" dirty="0" smtClean="0"/>
              <a:t> </a:t>
            </a:r>
            <a:r>
              <a:rPr lang="en-US" sz="2400" dirty="0" err="1" smtClean="0"/>
              <a:t>pemberian</a:t>
            </a:r>
            <a:r>
              <a:rPr lang="en-US" sz="2400" dirty="0" smtClean="0"/>
              <a:t> </a:t>
            </a:r>
            <a:r>
              <a:rPr lang="en-US" sz="2400" dirty="0" err="1" smtClean="0"/>
              <a:t>terapi</a:t>
            </a:r>
            <a:r>
              <a:rPr lang="en-US" sz="2400" dirty="0" smtClean="0"/>
              <a:t> </a:t>
            </a:r>
            <a:r>
              <a:rPr lang="en-US" sz="2400" dirty="0" err="1" smtClean="0"/>
              <a:t>polifarmasi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51945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5E6737-DAAE-9441-ABF5-58FA25133704}" type="slidenum">
              <a:rPr lang="id-ID" smtClean="0"/>
              <a:pPr>
                <a:defRPr/>
              </a:pPr>
              <a:t>37</a:t>
            </a:fld>
            <a:endParaRPr lang="id-ID"/>
          </a:p>
        </p:txBody>
      </p:sp>
      <p:sp>
        <p:nvSpPr>
          <p:cNvPr id="5" name="TextBox 4"/>
          <p:cNvSpPr txBox="1"/>
          <p:nvPr/>
        </p:nvSpPr>
        <p:spPr>
          <a:xfrm>
            <a:off x="1043608" y="476672"/>
            <a:ext cx="1963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AREA KLINIS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971600" y="1052736"/>
            <a:ext cx="749917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Medication error</a:t>
            </a:r>
          </a:p>
          <a:p>
            <a:pPr marL="800100" lvl="1" indent="-342900">
              <a:buClr>
                <a:srgbClr val="FF0000"/>
              </a:buClr>
              <a:buSzPct val="70000"/>
              <a:buFont typeface="Wingdings" charset="2"/>
              <a:buChar char="v"/>
            </a:pPr>
            <a:r>
              <a:rPr lang="en-US" sz="2400" dirty="0" err="1" smtClean="0"/>
              <a:t>Kejadian</a:t>
            </a:r>
            <a:r>
              <a:rPr lang="en-US" sz="2400" dirty="0" smtClean="0"/>
              <a:t> </a:t>
            </a:r>
            <a:r>
              <a:rPr lang="en-US" sz="2400" dirty="0" err="1" smtClean="0"/>
              <a:t>kesalahan</a:t>
            </a:r>
            <a:r>
              <a:rPr lang="en-US" sz="2400" dirty="0" smtClean="0"/>
              <a:t> </a:t>
            </a:r>
            <a:r>
              <a:rPr lang="en-US" sz="2400" dirty="0" err="1" smtClean="0"/>
              <a:t>penyiapan</a:t>
            </a:r>
            <a:r>
              <a:rPr lang="en-US" sz="2400" dirty="0" smtClean="0"/>
              <a:t> </a:t>
            </a:r>
            <a:r>
              <a:rPr lang="en-US" sz="2400" dirty="0" err="1" smtClean="0"/>
              <a:t>obat</a:t>
            </a:r>
            <a:r>
              <a:rPr lang="en-US" sz="2400" dirty="0" smtClean="0"/>
              <a:t> </a:t>
            </a:r>
            <a:r>
              <a:rPr lang="en-US" sz="2400" dirty="0" err="1" smtClean="0"/>
              <a:t>rawat</a:t>
            </a:r>
            <a:r>
              <a:rPr lang="en-US" sz="2400" dirty="0" smtClean="0"/>
              <a:t> </a:t>
            </a:r>
            <a:r>
              <a:rPr lang="en-US" sz="2400" dirty="0" err="1" smtClean="0"/>
              <a:t>jalan</a:t>
            </a:r>
            <a:endParaRPr lang="en-US" sz="2400" dirty="0" smtClean="0"/>
          </a:p>
          <a:p>
            <a:pPr marL="800100" lvl="1" indent="-342900">
              <a:buClr>
                <a:srgbClr val="FF0000"/>
              </a:buClr>
              <a:buSzPct val="70000"/>
              <a:buFont typeface="Wingdings" charset="2"/>
              <a:buChar char="v"/>
            </a:pPr>
            <a:r>
              <a:rPr lang="en-US" sz="2400" dirty="0" err="1" smtClean="0"/>
              <a:t>Kejadian</a:t>
            </a:r>
            <a:r>
              <a:rPr lang="en-US" sz="2400" dirty="0" smtClean="0"/>
              <a:t> </a:t>
            </a:r>
            <a:r>
              <a:rPr lang="en-US" sz="2400" dirty="0" err="1" smtClean="0"/>
              <a:t>kesalahan</a:t>
            </a:r>
            <a:r>
              <a:rPr lang="en-US" sz="2400" dirty="0" smtClean="0"/>
              <a:t> </a:t>
            </a:r>
            <a:r>
              <a:rPr lang="en-US" sz="2400" dirty="0" err="1" smtClean="0"/>
              <a:t>penyiapan</a:t>
            </a:r>
            <a:r>
              <a:rPr lang="en-US" sz="2400" dirty="0" smtClean="0"/>
              <a:t> </a:t>
            </a:r>
            <a:r>
              <a:rPr lang="en-US" sz="2400" dirty="0" err="1" smtClean="0"/>
              <a:t>obat</a:t>
            </a:r>
            <a:r>
              <a:rPr lang="en-US" sz="2400" dirty="0" smtClean="0"/>
              <a:t> </a:t>
            </a:r>
            <a:r>
              <a:rPr lang="en-US" sz="2400" dirty="0" err="1" smtClean="0"/>
              <a:t>rawat</a:t>
            </a:r>
            <a:r>
              <a:rPr lang="en-US" sz="2400" dirty="0" smtClean="0"/>
              <a:t> </a:t>
            </a:r>
            <a:r>
              <a:rPr lang="en-US" sz="2400" dirty="0" err="1" smtClean="0"/>
              <a:t>inap</a:t>
            </a:r>
            <a:endParaRPr lang="en-US" sz="2400" dirty="0" smtClean="0"/>
          </a:p>
          <a:p>
            <a:pPr marL="800100" lvl="1" indent="-342900">
              <a:buClr>
                <a:srgbClr val="FF0000"/>
              </a:buClr>
              <a:buSzPct val="70000"/>
              <a:buFont typeface="Wingdings" charset="2"/>
              <a:buChar char="v"/>
            </a:pPr>
            <a:r>
              <a:rPr lang="en-US" sz="2400" dirty="0" err="1" smtClean="0"/>
              <a:t>Kejadian</a:t>
            </a:r>
            <a:r>
              <a:rPr lang="en-US" sz="2400" dirty="0" smtClean="0"/>
              <a:t> </a:t>
            </a:r>
            <a:r>
              <a:rPr lang="en-US" sz="2400" dirty="0" err="1" smtClean="0"/>
              <a:t>kesalahan</a:t>
            </a:r>
            <a:r>
              <a:rPr lang="en-US" sz="2400" dirty="0" smtClean="0"/>
              <a:t> </a:t>
            </a:r>
            <a:r>
              <a:rPr lang="en-US" sz="2400" dirty="0" err="1" smtClean="0"/>
              <a:t>penyiapan</a:t>
            </a:r>
            <a:r>
              <a:rPr lang="en-US" sz="2400" dirty="0" smtClean="0"/>
              <a:t> </a:t>
            </a:r>
            <a:r>
              <a:rPr lang="en-US" sz="2400" dirty="0" err="1" smtClean="0"/>
              <a:t>obat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double check</a:t>
            </a:r>
          </a:p>
          <a:p>
            <a:pPr marL="800100" lvl="1" indent="-342900">
              <a:buClr>
                <a:srgbClr val="FF0000"/>
              </a:buClr>
              <a:buSzPct val="70000"/>
              <a:buFont typeface="Wingdings" charset="2"/>
              <a:buChar char="v"/>
            </a:pPr>
            <a:r>
              <a:rPr lang="en-US" sz="2400" dirty="0" err="1" smtClean="0"/>
              <a:t>Kejadian</a:t>
            </a:r>
            <a:r>
              <a:rPr lang="en-US" sz="2400" dirty="0" smtClean="0"/>
              <a:t> </a:t>
            </a:r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  <a:r>
              <a:rPr lang="en-US" sz="2400" dirty="0" err="1" smtClean="0"/>
              <a:t>dosis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resep</a:t>
            </a:r>
            <a:endParaRPr lang="en-US" sz="2400" dirty="0" smtClean="0"/>
          </a:p>
          <a:p>
            <a:pPr marL="800100" lvl="1" indent="-342900">
              <a:buClr>
                <a:srgbClr val="FF0000"/>
              </a:buClr>
              <a:buSzPct val="70000"/>
              <a:buFont typeface="Wingdings" charset="2"/>
              <a:buChar char="v"/>
            </a:pPr>
            <a:r>
              <a:rPr lang="en-US" sz="2400" dirty="0" err="1" smtClean="0"/>
              <a:t>Kejadian</a:t>
            </a:r>
            <a:r>
              <a:rPr lang="en-US" sz="2400" dirty="0" smtClean="0"/>
              <a:t> </a:t>
            </a:r>
            <a:r>
              <a:rPr lang="en-US" sz="2400" dirty="0" err="1" smtClean="0"/>
              <a:t>kesalahan</a:t>
            </a:r>
            <a:r>
              <a:rPr lang="en-US" sz="2400" dirty="0" smtClean="0"/>
              <a:t> </a:t>
            </a:r>
            <a:r>
              <a:rPr lang="en-US" sz="2400" dirty="0" err="1" smtClean="0"/>
              <a:t>baca</a:t>
            </a:r>
            <a:r>
              <a:rPr lang="en-US" sz="2400" dirty="0" smtClean="0"/>
              <a:t> </a:t>
            </a:r>
            <a:r>
              <a:rPr lang="en-US" sz="2400" dirty="0" err="1" smtClean="0"/>
              <a:t>resep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73822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5E6737-DAAE-9441-ABF5-58FA25133704}" type="slidenum">
              <a:rPr lang="id-ID" smtClean="0"/>
              <a:pPr>
                <a:defRPr/>
              </a:pPr>
              <a:t>38</a:t>
            </a:fld>
            <a:endParaRPr lang="id-ID"/>
          </a:p>
        </p:txBody>
      </p:sp>
      <p:sp>
        <p:nvSpPr>
          <p:cNvPr id="5" name="TextBox 4"/>
          <p:cNvSpPr txBox="1"/>
          <p:nvPr/>
        </p:nvSpPr>
        <p:spPr>
          <a:xfrm>
            <a:off x="1043608" y="476672"/>
            <a:ext cx="1963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AREA KLINIS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971600" y="1052736"/>
            <a:ext cx="749917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Penggunaan</a:t>
            </a:r>
            <a:r>
              <a:rPr lang="en-US" sz="2400" dirty="0" smtClean="0"/>
              <a:t> </a:t>
            </a:r>
            <a:r>
              <a:rPr lang="en-US" sz="2400" dirty="0" err="1" smtClean="0"/>
              <a:t>anestesi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sedasi</a:t>
            </a:r>
            <a:r>
              <a:rPr lang="en-US" sz="2400" dirty="0" smtClean="0"/>
              <a:t> </a:t>
            </a:r>
            <a:r>
              <a:rPr lang="en-US" sz="2400" dirty="0" err="1" smtClean="0"/>
              <a:t>induksi</a:t>
            </a:r>
            <a:endParaRPr lang="en-US" sz="2400" dirty="0" smtClean="0"/>
          </a:p>
          <a:p>
            <a:pPr marL="800100" lvl="1" indent="-342900">
              <a:buClr>
                <a:srgbClr val="FF0000"/>
              </a:buClr>
              <a:buSzPct val="70000"/>
              <a:buFont typeface="Wingdings" charset="2"/>
              <a:buChar char="v"/>
            </a:pPr>
            <a:r>
              <a:rPr lang="en-US" sz="2400" dirty="0" err="1" smtClean="0"/>
              <a:t>Angka</a:t>
            </a:r>
            <a:r>
              <a:rPr lang="en-US" sz="2400" dirty="0" smtClean="0"/>
              <a:t> </a:t>
            </a:r>
            <a:r>
              <a:rPr lang="en-US" sz="2400" dirty="0" err="1" smtClean="0"/>
              <a:t>ketidak</a:t>
            </a:r>
            <a:r>
              <a:rPr lang="en-US" sz="2400" dirty="0" smtClean="0"/>
              <a:t> </a:t>
            </a:r>
            <a:r>
              <a:rPr lang="en-US" sz="2400" dirty="0" err="1" smtClean="0"/>
              <a:t>lengkapan</a:t>
            </a:r>
            <a:r>
              <a:rPr lang="en-US" sz="2400" dirty="0" smtClean="0"/>
              <a:t> </a:t>
            </a:r>
            <a:r>
              <a:rPr lang="en-US" sz="2400" dirty="0" err="1" smtClean="0"/>
              <a:t>asesmen</a:t>
            </a:r>
            <a:r>
              <a:rPr lang="en-US" sz="2400" dirty="0" smtClean="0"/>
              <a:t> pra anestesi</a:t>
            </a:r>
          </a:p>
          <a:p>
            <a:pPr marL="800100" lvl="1" indent="-342900">
              <a:buClr>
                <a:srgbClr val="FF0000"/>
              </a:buClr>
              <a:buSzPct val="70000"/>
              <a:buFont typeface="Wingdings" charset="2"/>
              <a:buChar char="v"/>
            </a:pPr>
            <a:r>
              <a:rPr lang="en-US" sz="2400" dirty="0" err="1" smtClean="0"/>
              <a:t>Angka</a:t>
            </a:r>
            <a:r>
              <a:rPr lang="en-US" sz="2400" dirty="0" smtClean="0"/>
              <a:t> </a:t>
            </a:r>
            <a:r>
              <a:rPr lang="en-US" sz="2400" dirty="0" err="1" smtClean="0"/>
              <a:t>ketidak</a:t>
            </a:r>
            <a:r>
              <a:rPr lang="en-US" sz="2400" dirty="0" smtClean="0"/>
              <a:t> </a:t>
            </a:r>
            <a:r>
              <a:rPr lang="en-US" sz="2400" dirty="0" err="1" smtClean="0"/>
              <a:t>lengkapan</a:t>
            </a:r>
            <a:r>
              <a:rPr lang="en-US" sz="2400" dirty="0" smtClean="0"/>
              <a:t> monitoring status </a:t>
            </a:r>
            <a:r>
              <a:rPr lang="en-US" sz="2400" dirty="0" err="1" smtClean="0"/>
              <a:t>fisiologis</a:t>
            </a:r>
            <a:endParaRPr lang="en-US" sz="2400" dirty="0" smtClean="0"/>
          </a:p>
          <a:p>
            <a:pPr marL="800100" lvl="1" indent="-342900">
              <a:buClr>
                <a:srgbClr val="FF0000"/>
              </a:buClr>
              <a:buSzPct val="70000"/>
              <a:buFont typeface="Wingdings" charset="2"/>
              <a:buChar char="v"/>
            </a:pPr>
            <a:r>
              <a:rPr lang="en-US" sz="2400" dirty="0" err="1" smtClean="0"/>
              <a:t>Kejadian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dilaksanakannya</a:t>
            </a:r>
            <a:r>
              <a:rPr lang="en-US" sz="2400" dirty="0" smtClean="0"/>
              <a:t> monitoring status </a:t>
            </a:r>
            <a:r>
              <a:rPr lang="en-US" sz="2400" dirty="0" err="1" smtClean="0"/>
              <a:t>fisiologis</a:t>
            </a:r>
            <a:r>
              <a:rPr lang="en-US" sz="2400" dirty="0" smtClean="0"/>
              <a:t> </a:t>
            </a:r>
            <a:r>
              <a:rPr lang="en-US" sz="2400" dirty="0" err="1" smtClean="0"/>
              <a:t>pemberian</a:t>
            </a:r>
            <a:r>
              <a:rPr lang="en-US" sz="2400" dirty="0" smtClean="0"/>
              <a:t> </a:t>
            </a:r>
            <a:r>
              <a:rPr lang="en-US" sz="2400" dirty="0" err="1" smtClean="0"/>
              <a:t>sedasi</a:t>
            </a:r>
            <a:endParaRPr lang="en-US" sz="2400" dirty="0" smtClean="0"/>
          </a:p>
          <a:p>
            <a:pPr marL="800100" lvl="1" indent="-342900">
              <a:buClr>
                <a:srgbClr val="FF0000"/>
              </a:buClr>
              <a:buSzPct val="70000"/>
              <a:buFont typeface="Wingdings" charset="2"/>
              <a:buChar char="v"/>
            </a:pPr>
            <a:r>
              <a:rPr lang="en-US" sz="2400" dirty="0" err="1" smtClean="0"/>
              <a:t>Kejadian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dilaksanakannya</a:t>
            </a:r>
            <a:r>
              <a:rPr lang="en-US" sz="2400" dirty="0" smtClean="0"/>
              <a:t> monitoring status </a:t>
            </a:r>
            <a:r>
              <a:rPr lang="en-US" sz="2400" dirty="0" err="1" smtClean="0"/>
              <a:t>fisiologis</a:t>
            </a:r>
            <a:r>
              <a:rPr lang="en-US" sz="2400" dirty="0" smtClean="0"/>
              <a:t> </a:t>
            </a:r>
            <a:r>
              <a:rPr lang="en-US" sz="2400" dirty="0" err="1" smtClean="0"/>
              <a:t>tindakan</a:t>
            </a:r>
            <a:r>
              <a:rPr lang="en-US" sz="2400" dirty="0" smtClean="0"/>
              <a:t> </a:t>
            </a:r>
            <a:r>
              <a:rPr lang="en-US" sz="2400" dirty="0" err="1" smtClean="0"/>
              <a:t>bedah</a:t>
            </a:r>
            <a:r>
              <a:rPr lang="en-US" sz="2400" dirty="0" smtClean="0"/>
              <a:t> </a:t>
            </a:r>
            <a:r>
              <a:rPr lang="en-US" sz="2400" dirty="0" err="1" smtClean="0"/>
              <a:t>tanpa</a:t>
            </a:r>
            <a:r>
              <a:rPr lang="en-US" sz="2400" dirty="0" smtClean="0"/>
              <a:t> </a:t>
            </a:r>
            <a:r>
              <a:rPr lang="en-US" sz="2400" dirty="0" err="1" smtClean="0"/>
              <a:t>anestesi</a:t>
            </a:r>
            <a:r>
              <a:rPr lang="en-US" sz="2400" dirty="0" smtClean="0"/>
              <a:t> </a:t>
            </a:r>
            <a:r>
              <a:rPr lang="en-US" sz="2400" dirty="0" err="1" smtClean="0"/>
              <a:t>umum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08259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5E6737-DAAE-9441-ABF5-58FA25133704}" type="slidenum">
              <a:rPr lang="id-ID" smtClean="0"/>
              <a:pPr>
                <a:defRPr/>
              </a:pPr>
              <a:t>39</a:t>
            </a:fld>
            <a:endParaRPr lang="id-ID"/>
          </a:p>
        </p:txBody>
      </p:sp>
      <p:sp>
        <p:nvSpPr>
          <p:cNvPr id="5" name="TextBox 4"/>
          <p:cNvSpPr txBox="1"/>
          <p:nvPr/>
        </p:nvSpPr>
        <p:spPr>
          <a:xfrm>
            <a:off x="1043608" y="476672"/>
            <a:ext cx="1963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AREA KLINIS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971600" y="1052736"/>
            <a:ext cx="74991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Rekam</a:t>
            </a:r>
            <a:r>
              <a:rPr lang="en-US" sz="2400" dirty="0" smtClean="0"/>
              <a:t> </a:t>
            </a:r>
            <a:r>
              <a:rPr lang="en-US" sz="2400" dirty="0" err="1" smtClean="0"/>
              <a:t>medis</a:t>
            </a:r>
            <a:endParaRPr lang="en-US" sz="2400" dirty="0" smtClean="0"/>
          </a:p>
          <a:p>
            <a:pPr marL="800100" lvl="1" indent="-342900">
              <a:buClr>
                <a:srgbClr val="FF0000"/>
              </a:buClr>
              <a:buSzPct val="70000"/>
              <a:buFont typeface="Wingdings" charset="2"/>
              <a:buChar char="v"/>
            </a:pPr>
            <a:r>
              <a:rPr lang="en-US" sz="2400" dirty="0" err="1" smtClean="0"/>
              <a:t>Angka</a:t>
            </a:r>
            <a:r>
              <a:rPr lang="en-US" sz="2400" dirty="0" smtClean="0"/>
              <a:t> </a:t>
            </a:r>
            <a:r>
              <a:rPr lang="en-US" sz="2400" dirty="0" err="1" smtClean="0"/>
              <a:t>keterlambatan</a:t>
            </a:r>
            <a:r>
              <a:rPr lang="en-US" sz="2400" dirty="0" smtClean="0"/>
              <a:t> </a:t>
            </a:r>
            <a:r>
              <a:rPr lang="en-US" sz="2400" dirty="0" err="1" smtClean="0"/>
              <a:t>penyediaan</a:t>
            </a:r>
            <a:r>
              <a:rPr lang="en-US" sz="2400" dirty="0" smtClean="0"/>
              <a:t> </a:t>
            </a:r>
            <a:r>
              <a:rPr lang="en-US" sz="2400" dirty="0" err="1" smtClean="0"/>
              <a:t>rekam</a:t>
            </a:r>
            <a:r>
              <a:rPr lang="en-US" sz="2400" dirty="0" smtClean="0"/>
              <a:t> </a:t>
            </a:r>
            <a:r>
              <a:rPr lang="en-US" sz="2400" dirty="0" err="1" smtClean="0"/>
              <a:t>medis</a:t>
            </a:r>
            <a:r>
              <a:rPr lang="en-US" sz="2400" dirty="0" smtClean="0"/>
              <a:t> </a:t>
            </a:r>
            <a:r>
              <a:rPr lang="en-US" sz="2400" dirty="0" err="1" smtClean="0"/>
              <a:t>rawat</a:t>
            </a:r>
            <a:r>
              <a:rPr lang="en-US" sz="2400" dirty="0" smtClean="0"/>
              <a:t> </a:t>
            </a:r>
            <a:r>
              <a:rPr lang="en-US" sz="2400" dirty="0" err="1" smtClean="0"/>
              <a:t>jalan</a:t>
            </a:r>
            <a:endParaRPr lang="en-US" sz="2400" dirty="0" smtClean="0"/>
          </a:p>
          <a:p>
            <a:pPr marL="800100" lvl="1" indent="-342900">
              <a:buClr>
                <a:srgbClr val="FF0000"/>
              </a:buClr>
              <a:buSzPct val="70000"/>
              <a:buFont typeface="Wingdings" charset="2"/>
              <a:buChar char="v"/>
            </a:pPr>
            <a:r>
              <a:rPr lang="en-US" sz="2400" dirty="0" err="1" smtClean="0"/>
              <a:t>Kejadian</a:t>
            </a:r>
            <a:r>
              <a:rPr lang="en-US" sz="2400" dirty="0" smtClean="0"/>
              <a:t> </a:t>
            </a:r>
            <a:r>
              <a:rPr lang="en-US" sz="2400" dirty="0" err="1" smtClean="0"/>
              <a:t>keterlambatan</a:t>
            </a:r>
            <a:r>
              <a:rPr lang="en-US" sz="2400" dirty="0" smtClean="0"/>
              <a:t> </a:t>
            </a:r>
            <a:r>
              <a:rPr lang="en-US" sz="2400" dirty="0" err="1" smtClean="0"/>
              <a:t>pelaporan</a:t>
            </a:r>
            <a:r>
              <a:rPr lang="en-US" sz="2400" dirty="0" smtClean="0"/>
              <a:t> data (RL)</a:t>
            </a:r>
          </a:p>
          <a:p>
            <a:pPr marL="800100" lvl="1" indent="-342900">
              <a:buClr>
                <a:srgbClr val="FF0000"/>
              </a:buClr>
              <a:buSzPct val="70000"/>
              <a:buFont typeface="Wingdings" charset="2"/>
              <a:buChar char="v"/>
            </a:pPr>
            <a:r>
              <a:rPr lang="en-US" sz="2400" dirty="0" err="1" smtClean="0"/>
              <a:t>Angka</a:t>
            </a:r>
            <a:r>
              <a:rPr lang="en-US" sz="2400" dirty="0" smtClean="0"/>
              <a:t> </a:t>
            </a:r>
            <a:r>
              <a:rPr lang="en-US" sz="2400" dirty="0" err="1" smtClean="0"/>
              <a:t>ketidak</a:t>
            </a:r>
            <a:r>
              <a:rPr lang="en-US" sz="2400" dirty="0" smtClean="0"/>
              <a:t> </a:t>
            </a:r>
            <a:r>
              <a:rPr lang="en-US" sz="2400" dirty="0" err="1" smtClean="0"/>
              <a:t>lengkapan</a:t>
            </a:r>
            <a:r>
              <a:rPr lang="en-US" sz="2400" dirty="0" smtClean="0"/>
              <a:t> </a:t>
            </a:r>
            <a:r>
              <a:rPr lang="en-US" sz="2400" dirty="0" err="1" smtClean="0"/>
              <a:t>rekam</a:t>
            </a:r>
            <a:r>
              <a:rPr lang="en-US" sz="2400" dirty="0" smtClean="0"/>
              <a:t> </a:t>
            </a:r>
            <a:r>
              <a:rPr lang="en-US" sz="2400" dirty="0" err="1" smtClean="0"/>
              <a:t>medis</a:t>
            </a:r>
            <a:r>
              <a:rPr lang="en-US" sz="2400" dirty="0" smtClean="0"/>
              <a:t> dokter </a:t>
            </a:r>
            <a:r>
              <a:rPr lang="en-US" sz="2400" dirty="0" err="1" smtClean="0"/>
              <a:t>rawat</a:t>
            </a:r>
            <a:r>
              <a:rPr lang="en-US" sz="2400" dirty="0" smtClean="0"/>
              <a:t> </a:t>
            </a:r>
            <a:r>
              <a:rPr lang="en-US" sz="2400" dirty="0" err="1" smtClean="0"/>
              <a:t>inap</a:t>
            </a:r>
          </a:p>
          <a:p>
            <a:pPr marL="800100" lvl="1" indent="-342900">
              <a:buClr>
                <a:srgbClr val="FF0000"/>
              </a:buClr>
              <a:buSzPct val="70000"/>
              <a:buFont typeface="Wingdings" charset="2"/>
              <a:buChar char="v"/>
            </a:pPr>
            <a:r>
              <a:rPr lang="en-US" sz="2400" dirty="0" err="1"/>
              <a:t>Angka</a:t>
            </a:r>
            <a:r>
              <a:rPr lang="en-US" sz="2400" dirty="0"/>
              <a:t> </a:t>
            </a:r>
            <a:r>
              <a:rPr lang="en-US" sz="2400" dirty="0" err="1"/>
              <a:t>ketidak</a:t>
            </a:r>
            <a:r>
              <a:rPr lang="en-US" sz="2400" dirty="0"/>
              <a:t> </a:t>
            </a:r>
            <a:r>
              <a:rPr lang="en-US" sz="2400" dirty="0" err="1"/>
              <a:t>lengkapan</a:t>
            </a:r>
            <a:r>
              <a:rPr lang="en-US" sz="2400" dirty="0"/>
              <a:t> </a:t>
            </a:r>
            <a:r>
              <a:rPr lang="en-US" sz="2400" dirty="0" err="1"/>
              <a:t>rekam</a:t>
            </a:r>
            <a:r>
              <a:rPr lang="en-US" sz="2400" dirty="0"/>
              <a:t> </a:t>
            </a:r>
            <a:r>
              <a:rPr lang="en-US" sz="2400" dirty="0" err="1"/>
              <a:t>medis</a:t>
            </a:r>
            <a:r>
              <a:rPr lang="en-US" sz="2400" dirty="0"/>
              <a:t> perawat </a:t>
            </a:r>
            <a:r>
              <a:rPr lang="en-US" sz="2400" dirty="0" err="1"/>
              <a:t>rawat</a:t>
            </a:r>
            <a:r>
              <a:rPr lang="en-US" sz="2400" dirty="0"/>
              <a:t> </a:t>
            </a:r>
            <a:r>
              <a:rPr lang="en-US" sz="2400" dirty="0" err="1"/>
              <a:t>inap</a:t>
            </a:r>
            <a:endParaRPr lang="en-US" sz="2400" dirty="0" smtClean="0"/>
          </a:p>
          <a:p>
            <a:pPr marL="800100" lvl="1" indent="-342900">
              <a:buClr>
                <a:srgbClr val="FF0000"/>
              </a:buClr>
              <a:buSzPct val="70000"/>
              <a:buFont typeface="Wingdings" charset="2"/>
              <a:buChar char="v"/>
            </a:pPr>
            <a:r>
              <a:rPr lang="en-US" sz="2400" dirty="0" err="1" smtClean="0"/>
              <a:t>Angka</a:t>
            </a:r>
            <a:r>
              <a:rPr lang="en-US" sz="2400" dirty="0" smtClean="0"/>
              <a:t> </a:t>
            </a:r>
            <a:r>
              <a:rPr lang="en-US" sz="2400" dirty="0" err="1" smtClean="0"/>
              <a:t>ketidak</a:t>
            </a:r>
            <a:r>
              <a:rPr lang="en-US" sz="2400" dirty="0" smtClean="0"/>
              <a:t> </a:t>
            </a:r>
            <a:r>
              <a:rPr lang="en-US" sz="2400" dirty="0" err="1" smtClean="0"/>
              <a:t>lengkapan</a:t>
            </a:r>
            <a:r>
              <a:rPr lang="en-US" sz="2400" dirty="0" smtClean="0"/>
              <a:t> </a:t>
            </a:r>
            <a:r>
              <a:rPr lang="en-US" sz="2400" dirty="0" err="1" smtClean="0"/>
              <a:t>ringkasan</a:t>
            </a:r>
            <a:r>
              <a:rPr lang="en-US" sz="2400" dirty="0" smtClean="0"/>
              <a:t> </a:t>
            </a:r>
            <a:r>
              <a:rPr lang="en-US" sz="2400" dirty="0" err="1" smtClean="0"/>
              <a:t>rawat</a:t>
            </a:r>
            <a:r>
              <a:rPr lang="en-US" sz="2400" dirty="0" smtClean="0"/>
              <a:t> </a:t>
            </a:r>
            <a:r>
              <a:rPr lang="en-US" sz="2400" dirty="0" err="1" smtClean="0"/>
              <a:t>jalan</a:t>
            </a:r>
            <a:endParaRPr lang="en-US" sz="2400" dirty="0" smtClean="0"/>
          </a:p>
          <a:p>
            <a:pPr marL="800100" lvl="1" indent="-342900">
              <a:buClr>
                <a:srgbClr val="FF0000"/>
              </a:buClr>
              <a:buSzPct val="70000"/>
              <a:buFont typeface="Wingdings" charset="2"/>
              <a:buChar char="v"/>
            </a:pPr>
            <a:r>
              <a:rPr lang="en-US" sz="2400" dirty="0" err="1" smtClean="0"/>
              <a:t>Angka</a:t>
            </a:r>
            <a:r>
              <a:rPr lang="en-US" sz="2400" dirty="0" smtClean="0"/>
              <a:t> </a:t>
            </a:r>
            <a:r>
              <a:rPr lang="en-US" sz="2400" dirty="0" err="1" smtClean="0"/>
              <a:t>ketidak</a:t>
            </a:r>
            <a:r>
              <a:rPr lang="en-US" sz="2400" dirty="0" smtClean="0"/>
              <a:t> </a:t>
            </a:r>
            <a:r>
              <a:rPr lang="en-US" sz="2400" dirty="0" err="1" smtClean="0"/>
              <a:t>lengkapan</a:t>
            </a:r>
            <a:r>
              <a:rPr lang="en-US" sz="2400" dirty="0" smtClean="0"/>
              <a:t> </a:t>
            </a:r>
            <a:r>
              <a:rPr lang="en-US" sz="2400" dirty="0" err="1" smtClean="0"/>
              <a:t>ringkasan</a:t>
            </a:r>
            <a:r>
              <a:rPr lang="en-US" sz="2400" dirty="0" smtClean="0"/>
              <a:t> </a:t>
            </a:r>
            <a:r>
              <a:rPr lang="en-US" sz="2400" dirty="0" err="1" smtClean="0"/>
              <a:t>pulang</a:t>
            </a:r>
          </a:p>
          <a:p>
            <a:pPr marL="800100" lvl="1" indent="-342900">
              <a:buClr>
                <a:srgbClr val="FF0000"/>
              </a:buClr>
              <a:buSzPct val="70000"/>
              <a:buFont typeface="Wingdings" charset="2"/>
              <a:buChar char="v"/>
            </a:pPr>
            <a:r>
              <a:rPr lang="en-US" sz="2400" dirty="0" err="1"/>
              <a:t>Kejadian tidak diserahkannya ringkasan pulang pasien pulang rawat inap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1800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9408" y="548680"/>
            <a:ext cx="7935776" cy="1752600"/>
          </a:xfrm>
        </p:spPr>
        <p:txBody>
          <a:bodyPr>
            <a:normAutofit fontScale="70000" lnSpcReduction="20000"/>
          </a:bodyPr>
          <a:lstStyle/>
          <a:p>
            <a:pPr lvl="0" algn="l"/>
            <a:r>
              <a:rPr lang="id-ID" b="1" dirty="0" smtClean="0">
                <a:solidFill>
                  <a:srgbClr val="000000"/>
                </a:solidFill>
                <a:latin typeface="Arial Narrow" pitchFamily="34" charset="0"/>
              </a:rPr>
              <a:t>Standar TKP.4</a:t>
            </a:r>
            <a:endParaRPr lang="id-ID" dirty="0" smtClean="0">
              <a:solidFill>
                <a:srgbClr val="000000"/>
              </a:solidFill>
              <a:latin typeface="Arial Narrow" pitchFamily="34" charset="0"/>
            </a:endParaRPr>
          </a:p>
          <a:p>
            <a:pPr algn="l">
              <a:lnSpc>
                <a:spcPct val="110000"/>
              </a:lnSpc>
            </a:pPr>
            <a:r>
              <a:rPr lang="id-ID" dirty="0" smtClean="0">
                <a:solidFill>
                  <a:srgbClr val="000000"/>
                </a:solidFill>
                <a:latin typeface="Arial Narrow" pitchFamily="34" charset="0"/>
              </a:rPr>
              <a:t>Pimpinan   medis, keperawatan dan pelayanan klinik lainnya merencanakan dan melaksanakan struktur organisasi yang efektif untuk mendukung tanggung jawab dan kewenangan mereka.</a:t>
            </a:r>
          </a:p>
          <a:p>
            <a:pPr algn="l"/>
            <a:r>
              <a:rPr lang="id-ID" dirty="0" smtClean="0">
                <a:solidFill>
                  <a:srgbClr val="000000"/>
                </a:solidFill>
                <a:latin typeface="Arial Narrow" pitchFamily="34" charset="0"/>
              </a:rPr>
              <a:t> </a:t>
            </a:r>
          </a:p>
          <a:p>
            <a:pPr algn="l"/>
            <a:endParaRPr lang="id-ID" dirty="0">
              <a:solidFill>
                <a:srgbClr val="000000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755576" y="2050018"/>
            <a:ext cx="7935776" cy="4572008"/>
          </a:xfrm>
          <a:prstGeom prst="rect">
            <a:avLst/>
          </a:prstGeom>
        </p:spPr>
        <p:txBody>
          <a:bodyPr tIns="0">
            <a:noAutofit/>
          </a:bodyPr>
          <a:lstStyle/>
          <a:p>
            <a:pPr lvl="0"/>
            <a:r>
              <a:rPr lang="fi-FI" sz="2200" b="1" dirty="0" smtClean="0">
                <a:latin typeface="Arial Narrow" pitchFamily="34" charset="0"/>
              </a:rPr>
              <a:t>Elemen Penilaian TKP.4.</a:t>
            </a:r>
            <a:endParaRPr lang="id-ID" sz="2200" dirty="0" smtClean="0">
              <a:latin typeface="Arial Narrow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fi-FI" sz="2200" dirty="0" smtClean="0">
                <a:latin typeface="Arial Narrow" pitchFamily="34" charset="0"/>
              </a:rPr>
              <a:t>Ada struktur organisasi yang efektif yang digunakan oleh  pimpinan  medis, keperawatan dan pimpinan  lainnya untuk melaksanakan tanggung jawab dan kewenangan mereka</a:t>
            </a:r>
            <a:endParaRPr lang="id-ID" sz="2200" dirty="0" smtClean="0">
              <a:latin typeface="Arial Narrow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id-ID" sz="2200" dirty="0" smtClean="0">
                <a:latin typeface="Arial Narrow" pitchFamily="34" charset="0"/>
              </a:rPr>
              <a:t>Struktur sesuai dengan besaran dan kompleksitas rumah sakit</a:t>
            </a:r>
          </a:p>
          <a:p>
            <a:pPr marL="457200" lvl="0" indent="-457200">
              <a:buFont typeface="+mj-lt"/>
              <a:buAutoNum type="arabicPeriod"/>
            </a:pPr>
            <a:r>
              <a:rPr lang="id-ID" sz="2200" dirty="0" smtClean="0">
                <a:latin typeface="Arial Narrow" pitchFamily="34" charset="0"/>
              </a:rPr>
              <a:t>Struktur organisasi dan  tata laksananya mendukung adanya komunikasi antar profesi</a:t>
            </a:r>
          </a:p>
          <a:p>
            <a:pPr marL="457200" lvl="0" indent="-457200">
              <a:buFont typeface="+mj-lt"/>
              <a:buAutoNum type="arabicPeriod"/>
            </a:pPr>
            <a:r>
              <a:rPr lang="id-ID" sz="2200" dirty="0" smtClean="0">
                <a:latin typeface="Arial Narrow" pitchFamily="34" charset="0"/>
              </a:rPr>
              <a:t>Struktur organisasi dan  tata laksananya mendukung perencanaan klinik dan pengembangan kebijakan</a:t>
            </a:r>
          </a:p>
          <a:p>
            <a:pPr marL="457200" lvl="0" indent="-457200">
              <a:buFont typeface="+mj-lt"/>
              <a:buAutoNum type="arabicPeriod"/>
            </a:pPr>
            <a:r>
              <a:rPr lang="id-ID" sz="2200" dirty="0" smtClean="0">
                <a:latin typeface="Arial Narrow" pitchFamily="34" charset="0"/>
              </a:rPr>
              <a:t>Struktur organisasi dan  tata laksananya  mendukung  pengawasan atas berbagai isu etika profesi</a:t>
            </a:r>
          </a:p>
          <a:p>
            <a:pPr marL="457200" lvl="0" indent="-457200">
              <a:buFont typeface="+mj-lt"/>
              <a:buAutoNum type="arabicPeriod"/>
            </a:pPr>
            <a:r>
              <a:rPr lang="id-ID" sz="2200" dirty="0" smtClean="0">
                <a:latin typeface="Arial Narrow" pitchFamily="34" charset="0"/>
              </a:rPr>
              <a:t>Struktur organisasi dan  tata laksananya mendukung pengawasan atas mutu pelayanan klinik </a:t>
            </a:r>
          </a:p>
          <a:p>
            <a:r>
              <a:rPr lang="id-ID" sz="2200" dirty="0" smtClean="0">
                <a:latin typeface="Arial Narrow" pitchFamily="34" charset="0"/>
              </a:rPr>
              <a:t> </a:t>
            </a: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id-ID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Arial Narrow" pitchFamily="34" charset="0"/>
            </a:endParaRP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id-ID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 </a:t>
            </a: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id-ID" sz="22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 rot="19870207">
            <a:off x="1276426" y="2744634"/>
            <a:ext cx="619863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Pedoman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Pengorganisasian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62537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5E6737-DAAE-9441-ABF5-58FA25133704}" type="slidenum">
              <a:rPr lang="id-ID" smtClean="0"/>
              <a:pPr>
                <a:defRPr/>
              </a:pPr>
              <a:t>40</a:t>
            </a:fld>
            <a:endParaRPr lang="id-ID"/>
          </a:p>
        </p:txBody>
      </p:sp>
      <p:sp>
        <p:nvSpPr>
          <p:cNvPr id="5" name="TextBox 4"/>
          <p:cNvSpPr txBox="1"/>
          <p:nvPr/>
        </p:nvSpPr>
        <p:spPr>
          <a:xfrm>
            <a:off x="1043608" y="476672"/>
            <a:ext cx="1963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AREA KLINIS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971600" y="1052736"/>
            <a:ext cx="749917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PPI</a:t>
            </a:r>
          </a:p>
          <a:p>
            <a:pPr marL="800100" lvl="1" indent="-342900">
              <a:buClr>
                <a:srgbClr val="FF0000"/>
              </a:buClr>
              <a:buSzPct val="70000"/>
              <a:buFont typeface="Wingdings" charset="2"/>
              <a:buChar char="v"/>
            </a:pPr>
            <a:r>
              <a:rPr lang="en-US" sz="2400" dirty="0" err="1" smtClean="0"/>
              <a:t>Angka</a:t>
            </a:r>
            <a:r>
              <a:rPr lang="en-US" sz="2400" dirty="0" smtClean="0"/>
              <a:t> </a:t>
            </a:r>
            <a:r>
              <a:rPr lang="en-US" sz="2400" dirty="0" err="1" smtClean="0"/>
              <a:t>infeksi</a:t>
            </a:r>
            <a:r>
              <a:rPr lang="en-US" sz="2400" dirty="0" smtClean="0"/>
              <a:t> </a:t>
            </a:r>
            <a:r>
              <a:rPr lang="en-US" sz="2400" dirty="0" err="1" smtClean="0"/>
              <a:t>jarum</a:t>
            </a:r>
            <a:r>
              <a:rPr lang="en-US" sz="2400" dirty="0" smtClean="0"/>
              <a:t> </a:t>
            </a:r>
            <a:r>
              <a:rPr lang="en-US" sz="2400" dirty="0" err="1" smtClean="0"/>
              <a:t>infus</a:t>
            </a:r>
            <a:endParaRPr lang="en-US" sz="2400" dirty="0" smtClean="0"/>
          </a:p>
          <a:p>
            <a:pPr marL="800100" lvl="1" indent="-342900">
              <a:buClr>
                <a:srgbClr val="FF0000"/>
              </a:buClr>
              <a:buSzPct val="70000"/>
              <a:buFont typeface="Wingdings" charset="2"/>
              <a:buChar char="v"/>
            </a:pPr>
            <a:r>
              <a:rPr lang="en-US" sz="2400" dirty="0" err="1" smtClean="0"/>
              <a:t>Angka</a:t>
            </a:r>
            <a:r>
              <a:rPr lang="en-US" sz="2400" dirty="0" smtClean="0"/>
              <a:t> </a:t>
            </a:r>
            <a:r>
              <a:rPr lang="en-US" sz="2400" dirty="0" err="1" smtClean="0"/>
              <a:t>infeksi</a:t>
            </a:r>
            <a:r>
              <a:rPr lang="en-US" sz="2400" dirty="0" smtClean="0"/>
              <a:t> </a:t>
            </a:r>
            <a:r>
              <a:rPr lang="en-US" sz="2400" dirty="0" err="1" smtClean="0"/>
              <a:t>kateter</a:t>
            </a:r>
            <a:endParaRPr lang="en-US" sz="2400" dirty="0" smtClean="0"/>
          </a:p>
          <a:p>
            <a:pPr marL="800100" lvl="1" indent="-342900">
              <a:buClr>
                <a:srgbClr val="FF0000"/>
              </a:buClr>
              <a:buSzPct val="70000"/>
              <a:buFont typeface="Wingdings" charset="2"/>
              <a:buChar char="v"/>
            </a:pPr>
            <a:r>
              <a:rPr lang="en-US" sz="2400" dirty="0" err="1" smtClean="0"/>
              <a:t>Angka</a:t>
            </a:r>
            <a:r>
              <a:rPr lang="en-US" sz="2400" dirty="0" smtClean="0"/>
              <a:t> </a:t>
            </a:r>
            <a:r>
              <a:rPr lang="en-US" sz="2400" dirty="0" err="1" smtClean="0"/>
              <a:t>infeksi</a:t>
            </a:r>
            <a:r>
              <a:rPr lang="en-US" sz="2400" dirty="0" smtClean="0"/>
              <a:t> </a:t>
            </a:r>
            <a:r>
              <a:rPr lang="en-US" sz="2400" dirty="0" err="1" smtClean="0"/>
              <a:t>daerah</a:t>
            </a:r>
            <a:r>
              <a:rPr lang="en-US" sz="2400" dirty="0" smtClean="0"/>
              <a:t> </a:t>
            </a:r>
            <a:r>
              <a:rPr lang="en-US" sz="2400" dirty="0" err="1" smtClean="0"/>
              <a:t>operasi</a:t>
            </a:r>
            <a:endParaRPr lang="en-US" sz="2400" dirty="0" smtClean="0"/>
          </a:p>
          <a:p>
            <a:pPr marL="800100" lvl="1" indent="-342900">
              <a:buClr>
                <a:srgbClr val="FF0000"/>
              </a:buClr>
              <a:buSzPct val="70000"/>
              <a:buFont typeface="Wingdings" charset="2"/>
              <a:buChar char="v"/>
            </a:pPr>
            <a:r>
              <a:rPr lang="en-US" sz="2400" dirty="0" err="1" smtClean="0"/>
              <a:t>Angka</a:t>
            </a:r>
            <a:r>
              <a:rPr lang="en-US" sz="2400" dirty="0" smtClean="0"/>
              <a:t> </a:t>
            </a:r>
            <a:r>
              <a:rPr lang="en-US" sz="2400" dirty="0" err="1" smtClean="0"/>
              <a:t>infeksi</a:t>
            </a:r>
            <a:r>
              <a:rPr lang="en-US" sz="2400" dirty="0" smtClean="0"/>
              <a:t> pneumonia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penggunaan</a:t>
            </a:r>
            <a:r>
              <a:rPr lang="en-US" sz="2400" dirty="0" smtClean="0"/>
              <a:t> ventilator</a:t>
            </a:r>
          </a:p>
          <a:p>
            <a:pPr marL="800100" lvl="1" indent="-342900">
              <a:buClr>
                <a:srgbClr val="FF0000"/>
              </a:buClr>
              <a:buSzPct val="70000"/>
              <a:buFont typeface="Wingdings" charset="2"/>
              <a:buChar char="v"/>
            </a:pPr>
            <a:r>
              <a:rPr lang="en-US" sz="2400" dirty="0" err="1" smtClean="0"/>
              <a:t>Kejadian</a:t>
            </a:r>
            <a:r>
              <a:rPr lang="en-US" sz="2400" dirty="0" smtClean="0"/>
              <a:t> </a:t>
            </a:r>
            <a:r>
              <a:rPr lang="en-US" sz="2400" dirty="0" err="1" smtClean="0"/>
              <a:t>didapatkannya</a:t>
            </a:r>
            <a:r>
              <a:rPr lang="en-US" sz="2400" dirty="0" smtClean="0"/>
              <a:t> </a:t>
            </a:r>
            <a:r>
              <a:rPr lang="en-US" sz="2400" dirty="0" err="1" smtClean="0"/>
              <a:t>biakan</a:t>
            </a:r>
            <a:r>
              <a:rPr lang="en-US" sz="2400" dirty="0" smtClean="0"/>
              <a:t> </a:t>
            </a:r>
            <a:r>
              <a:rPr lang="en-US" sz="2400" dirty="0" err="1" smtClean="0"/>
              <a:t>kuman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alat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disterilkan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94368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>
              <a:defRPr/>
            </a:pPr>
            <a:r>
              <a:rPr lang="id-ID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entury Gothic" pitchFamily="34" charset="0"/>
              </a:rPr>
              <a:t/>
            </a:r>
            <a:br>
              <a:rPr lang="id-ID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entury Gothic" pitchFamily="34" charset="0"/>
              </a:rPr>
            </a:br>
            <a:r>
              <a:rPr lang="id-ID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entury Gothic" pitchFamily="34" charset="0"/>
              </a:rPr>
              <a:t>PEMILIHAN PENGUKURAN UTAMA  MANAJEMEN</a:t>
            </a:r>
            <a:br>
              <a:rPr lang="id-ID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entury Gothic" pitchFamily="34" charset="0"/>
              </a:rPr>
            </a:br>
            <a:endParaRPr lang="id-ID" sz="2800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18488" cy="5400675"/>
          </a:xfrm>
        </p:spPr>
        <p:txBody>
          <a:bodyPr>
            <a:noAutofit/>
          </a:bodyPr>
          <a:lstStyle/>
          <a:p>
            <a:pPr marL="0" indent="0" algn="just">
              <a:buFont typeface="Arial" charset="0"/>
              <a:buNone/>
              <a:defRPr/>
            </a:pPr>
            <a:r>
              <a:rPr lang="en-US" sz="2000" b="1" dirty="0" err="1" smtClean="0">
                <a:latin typeface="Century Gothic" pitchFamily="34" charset="0"/>
                <a:cs typeface="Calibri" pitchFamily="34" charset="0"/>
              </a:rPr>
              <a:t>Indikator</a:t>
            </a:r>
            <a:r>
              <a:rPr lang="en-US" sz="2000" b="1" dirty="0" smtClean="0">
                <a:latin typeface="Century Gothic" pitchFamily="34" charset="0"/>
                <a:cs typeface="Calibri" pitchFamily="34" charset="0"/>
              </a:rPr>
              <a:t> </a:t>
            </a:r>
            <a:r>
              <a:rPr lang="en-US" sz="2000" b="1" dirty="0" err="1" smtClean="0">
                <a:latin typeface="Century Gothic" pitchFamily="34" charset="0"/>
                <a:cs typeface="Calibri" pitchFamily="34" charset="0"/>
              </a:rPr>
              <a:t>yg</a:t>
            </a:r>
            <a:r>
              <a:rPr lang="en-US" sz="2000" b="1" dirty="0" smtClean="0">
                <a:latin typeface="Century Gothic" pitchFamily="34" charset="0"/>
                <a:cs typeface="Calibri" pitchFamily="34" charset="0"/>
              </a:rPr>
              <a:t> </a:t>
            </a:r>
            <a:r>
              <a:rPr lang="en-US" sz="2000" b="1" dirty="0" err="1" smtClean="0">
                <a:latin typeface="Century Gothic" pitchFamily="34" charset="0"/>
                <a:cs typeface="Calibri" pitchFamily="34" charset="0"/>
              </a:rPr>
              <a:t>dipilih</a:t>
            </a:r>
            <a:r>
              <a:rPr lang="en-US" sz="2000" b="1" dirty="0" smtClean="0">
                <a:latin typeface="Century Gothic" pitchFamily="34" charset="0"/>
                <a:cs typeface="Calibri" pitchFamily="34" charset="0"/>
              </a:rPr>
              <a:t> </a:t>
            </a:r>
            <a:r>
              <a:rPr lang="en-US" sz="2000" b="1" dirty="0" err="1" smtClean="0">
                <a:latin typeface="Century Gothic" pitchFamily="34" charset="0"/>
                <a:cs typeface="Calibri" pitchFamily="34" charset="0"/>
              </a:rPr>
              <a:t>terkait</a:t>
            </a:r>
            <a:r>
              <a:rPr lang="en-US" sz="2000" b="1" dirty="0" smtClean="0">
                <a:latin typeface="Century Gothic" pitchFamily="34" charset="0"/>
                <a:cs typeface="Calibri" pitchFamily="34" charset="0"/>
              </a:rPr>
              <a:t> </a:t>
            </a:r>
            <a:r>
              <a:rPr lang="en-US" sz="2000" b="1" dirty="0" err="1" smtClean="0">
                <a:latin typeface="Century Gothic" pitchFamily="34" charset="0"/>
                <a:cs typeface="Calibri" pitchFamily="34" charset="0"/>
              </a:rPr>
              <a:t>dengan</a:t>
            </a:r>
            <a:r>
              <a:rPr lang="en-US" sz="2000" b="1" dirty="0" smtClean="0">
                <a:latin typeface="Century Gothic" pitchFamily="34" charset="0"/>
                <a:cs typeface="Calibri" pitchFamily="34" charset="0"/>
              </a:rPr>
              <a:t> </a:t>
            </a:r>
            <a:r>
              <a:rPr lang="en-US" sz="2000" b="1" dirty="0" err="1" smtClean="0">
                <a:latin typeface="Century Gothic" pitchFamily="34" charset="0"/>
                <a:cs typeface="Calibri" pitchFamily="34" charset="0"/>
              </a:rPr>
              <a:t>upaya</a:t>
            </a:r>
            <a:r>
              <a:rPr lang="en-US" sz="2000" b="1" dirty="0" smtClean="0">
                <a:latin typeface="Century Gothic" pitchFamily="34" charset="0"/>
                <a:cs typeface="Calibri" pitchFamily="34" charset="0"/>
              </a:rPr>
              <a:t> </a:t>
            </a:r>
            <a:r>
              <a:rPr lang="en-US" sz="2000" b="1" dirty="0" err="1" smtClean="0">
                <a:latin typeface="Century Gothic" pitchFamily="34" charset="0"/>
                <a:cs typeface="Calibri" pitchFamily="34" charset="0"/>
              </a:rPr>
              <a:t>manajemen</a:t>
            </a:r>
            <a:r>
              <a:rPr lang="en-US" sz="2000" b="1" dirty="0" smtClean="0">
                <a:latin typeface="Century Gothic" pitchFamily="34" charset="0"/>
                <a:cs typeface="Calibri" pitchFamily="34" charset="0"/>
              </a:rPr>
              <a:t> </a:t>
            </a:r>
            <a:r>
              <a:rPr lang="en-US" sz="2000" b="1" dirty="0" err="1" smtClean="0">
                <a:latin typeface="Century Gothic" pitchFamily="34" charset="0"/>
                <a:cs typeface="Calibri" pitchFamily="34" charset="0"/>
              </a:rPr>
              <a:t>meliputi</a:t>
            </a:r>
            <a:r>
              <a:rPr lang="en-US" sz="2000" b="1" dirty="0" smtClean="0">
                <a:latin typeface="Century Gothic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entury Gothic" pitchFamily="34" charset="0"/>
                <a:cs typeface="Calibri" pitchFamily="34" charset="0"/>
              </a:rPr>
              <a:t>:</a:t>
            </a:r>
            <a:endParaRPr lang="id-ID" sz="2000" dirty="0" smtClean="0">
              <a:latin typeface="Century Gothic" pitchFamily="34" charset="0"/>
              <a:cs typeface="Calibri" pitchFamily="34" charset="0"/>
            </a:endParaRPr>
          </a:p>
          <a:p>
            <a:pPr marL="514350" indent="-514350" algn="just">
              <a:buFont typeface="+mj-lt"/>
              <a:buAutoNum type="alphaLcPeriod"/>
              <a:defRPr/>
            </a:pPr>
            <a:r>
              <a:rPr lang="id-ID" sz="2000" b="1" dirty="0" smtClean="0">
                <a:latin typeface="Century Gothic" pitchFamily="34" charset="0"/>
                <a:cs typeface="Calibri" pitchFamily="34" charset="0"/>
              </a:rPr>
              <a:t>p</a:t>
            </a:r>
            <a:r>
              <a:rPr lang="fi-FI" sz="2000" b="1" dirty="0" smtClean="0">
                <a:latin typeface="Century Gothic" pitchFamily="34" charset="0"/>
                <a:cs typeface="Calibri" pitchFamily="34" charset="0"/>
              </a:rPr>
              <a:t>engadaan rutin </a:t>
            </a:r>
            <a:r>
              <a:rPr lang="fi-FI" sz="2000" dirty="0" smtClean="0">
                <a:latin typeface="Century Gothic" pitchFamily="34" charset="0"/>
                <a:cs typeface="Calibri" pitchFamily="34" charset="0"/>
              </a:rPr>
              <a:t>peralatan kesehatan dan obat </a:t>
            </a:r>
            <a:r>
              <a:rPr lang="id-ID" sz="2000" dirty="0" smtClean="0">
                <a:latin typeface="Century Gothic" pitchFamily="34" charset="0"/>
                <a:cs typeface="Calibri" pitchFamily="34" charset="0"/>
              </a:rPr>
              <a:t>penting </a:t>
            </a:r>
            <a:r>
              <a:rPr lang="fi-FI" sz="2000" dirty="0" smtClean="0">
                <a:latin typeface="Century Gothic" pitchFamily="34" charset="0"/>
                <a:cs typeface="Calibri" pitchFamily="34" charset="0"/>
              </a:rPr>
              <a:t>untuk mem</a:t>
            </a:r>
            <a:r>
              <a:rPr lang="id-ID" sz="2000" dirty="0" smtClean="0">
                <a:latin typeface="Century Gothic" pitchFamily="34" charset="0"/>
                <a:cs typeface="Calibri" pitchFamily="34" charset="0"/>
              </a:rPr>
              <a:t>e</a:t>
            </a:r>
            <a:r>
              <a:rPr lang="fi-FI" sz="2000" dirty="0" smtClean="0">
                <a:latin typeface="Century Gothic" pitchFamily="34" charset="0"/>
                <a:cs typeface="Calibri" pitchFamily="34" charset="0"/>
              </a:rPr>
              <a:t>nuhi kebutuhan pasien</a:t>
            </a:r>
            <a:r>
              <a:rPr lang="id-ID" sz="2000" dirty="0" smtClean="0">
                <a:latin typeface="Century Gothic" pitchFamily="34" charset="0"/>
                <a:cs typeface="Calibri" pitchFamily="34" charset="0"/>
              </a:rPr>
              <a:t>; </a:t>
            </a:r>
            <a:r>
              <a:rPr lang="id-ID" sz="2000" b="1" dirty="0" smtClean="0">
                <a:solidFill>
                  <a:srgbClr val="C00000"/>
                </a:solidFill>
                <a:latin typeface="Century Gothic" pitchFamily="34" charset="0"/>
                <a:cs typeface="Calibri" pitchFamily="34" charset="0"/>
              </a:rPr>
              <a:t>(IAM 1)</a:t>
            </a:r>
            <a:endParaRPr lang="id-ID" sz="2000" b="1" dirty="0" smtClean="0">
              <a:latin typeface="Century Gothic" pitchFamily="34" charset="0"/>
              <a:cs typeface="Calibri" pitchFamily="34" charset="0"/>
            </a:endParaRPr>
          </a:p>
          <a:p>
            <a:pPr marL="514350" indent="-514350" algn="just">
              <a:buFont typeface="+mj-lt"/>
              <a:buAutoNum type="alphaLcPeriod"/>
              <a:defRPr/>
            </a:pPr>
            <a:r>
              <a:rPr lang="id-ID" sz="2000" b="1" dirty="0" smtClean="0">
                <a:latin typeface="Century Gothic" pitchFamily="34" charset="0"/>
                <a:cs typeface="Calibri" pitchFamily="34" charset="0"/>
              </a:rPr>
              <a:t>p</a:t>
            </a:r>
            <a:r>
              <a:rPr lang="fi-FI" sz="2000" b="1" dirty="0" smtClean="0">
                <a:latin typeface="Century Gothic" pitchFamily="34" charset="0"/>
                <a:cs typeface="Calibri" pitchFamily="34" charset="0"/>
              </a:rPr>
              <a:t>elapora</a:t>
            </a:r>
            <a:r>
              <a:rPr lang="id-ID" sz="2000" b="1" dirty="0" smtClean="0">
                <a:latin typeface="Century Gothic" pitchFamily="34" charset="0"/>
                <a:cs typeface="Calibri" pitchFamily="34" charset="0"/>
              </a:rPr>
              <a:t>n </a:t>
            </a:r>
            <a:r>
              <a:rPr lang="id-ID" sz="2000" dirty="0" smtClean="0">
                <a:latin typeface="Century Gothic" pitchFamily="34" charset="0"/>
                <a:cs typeface="Calibri" pitchFamily="34" charset="0"/>
              </a:rPr>
              <a:t>aktivitas</a:t>
            </a:r>
            <a:r>
              <a:rPr lang="fi-FI" sz="2000" dirty="0" smtClean="0">
                <a:latin typeface="Century Gothic" pitchFamily="34" charset="0"/>
                <a:cs typeface="Calibri" pitchFamily="34" charset="0"/>
              </a:rPr>
              <a:t> yang diwajibkan oleh peraturan perundang-undangan</a:t>
            </a:r>
            <a:r>
              <a:rPr lang="id-ID" sz="2000" dirty="0" smtClean="0">
                <a:latin typeface="Century Gothic" pitchFamily="34" charset="0"/>
                <a:cs typeface="Calibri" pitchFamily="34" charset="0"/>
              </a:rPr>
              <a:t>; </a:t>
            </a:r>
            <a:r>
              <a:rPr lang="id-ID" sz="2000" b="1" dirty="0">
                <a:solidFill>
                  <a:srgbClr val="C00000"/>
                </a:solidFill>
                <a:latin typeface="Century Gothic" pitchFamily="34" charset="0"/>
                <a:cs typeface="Calibri" pitchFamily="34" charset="0"/>
              </a:rPr>
              <a:t>(IAM </a:t>
            </a:r>
            <a:r>
              <a:rPr lang="id-ID" sz="2000" b="1" dirty="0" smtClean="0">
                <a:solidFill>
                  <a:srgbClr val="C00000"/>
                </a:solidFill>
                <a:latin typeface="Century Gothic" pitchFamily="34" charset="0"/>
                <a:cs typeface="Calibri" pitchFamily="34" charset="0"/>
              </a:rPr>
              <a:t>2)</a:t>
            </a:r>
            <a:endParaRPr lang="id-ID" sz="2000" dirty="0" smtClean="0">
              <a:latin typeface="Century Gothic" pitchFamily="34" charset="0"/>
              <a:cs typeface="Calibri" pitchFamily="34" charset="0"/>
            </a:endParaRPr>
          </a:p>
          <a:p>
            <a:pPr marL="514350" indent="-514350" algn="just">
              <a:buFont typeface="+mj-lt"/>
              <a:buAutoNum type="alphaLcPeriod"/>
              <a:defRPr/>
            </a:pPr>
            <a:r>
              <a:rPr lang="id-ID" sz="2000" b="1" dirty="0" smtClean="0">
                <a:latin typeface="Century Gothic" pitchFamily="34" charset="0"/>
                <a:cs typeface="Calibri" pitchFamily="34" charset="0"/>
              </a:rPr>
              <a:t>m</a:t>
            </a:r>
            <a:r>
              <a:rPr lang="en-US" sz="2000" b="1" dirty="0" err="1" smtClean="0">
                <a:latin typeface="Century Gothic" pitchFamily="34" charset="0"/>
                <a:cs typeface="Calibri" pitchFamily="34" charset="0"/>
              </a:rPr>
              <a:t>anajemen</a:t>
            </a:r>
            <a:r>
              <a:rPr lang="en-US" sz="2000" b="1" dirty="0" smtClean="0">
                <a:latin typeface="Century Gothic" pitchFamily="34" charset="0"/>
                <a:cs typeface="Calibri" pitchFamily="34" charset="0"/>
              </a:rPr>
              <a:t> </a:t>
            </a:r>
            <a:r>
              <a:rPr lang="en-US" sz="2000" b="1" dirty="0" err="1" smtClean="0">
                <a:latin typeface="Century Gothic" pitchFamily="34" charset="0"/>
                <a:cs typeface="Calibri" pitchFamily="34" charset="0"/>
              </a:rPr>
              <a:t>risiko</a:t>
            </a:r>
            <a:r>
              <a:rPr lang="id-ID" sz="2000" b="1" dirty="0" smtClean="0">
                <a:latin typeface="Century Gothic" pitchFamily="34" charset="0"/>
                <a:cs typeface="Calibri" pitchFamily="34" charset="0"/>
              </a:rPr>
              <a:t>; </a:t>
            </a:r>
            <a:r>
              <a:rPr lang="id-ID" sz="2000" b="1" dirty="0">
                <a:solidFill>
                  <a:srgbClr val="C00000"/>
                </a:solidFill>
                <a:latin typeface="Century Gothic" pitchFamily="34" charset="0"/>
                <a:cs typeface="Calibri" pitchFamily="34" charset="0"/>
              </a:rPr>
              <a:t>(IAM </a:t>
            </a:r>
            <a:r>
              <a:rPr lang="id-ID" sz="2000" b="1" dirty="0" smtClean="0">
                <a:solidFill>
                  <a:srgbClr val="C00000"/>
                </a:solidFill>
                <a:latin typeface="Century Gothic" pitchFamily="34" charset="0"/>
                <a:cs typeface="Calibri" pitchFamily="34" charset="0"/>
              </a:rPr>
              <a:t>3)</a:t>
            </a:r>
            <a:endParaRPr lang="id-ID" sz="2000" b="1" dirty="0">
              <a:latin typeface="Century Gothic" pitchFamily="34" charset="0"/>
              <a:cs typeface="Calibri" pitchFamily="34" charset="0"/>
            </a:endParaRPr>
          </a:p>
          <a:p>
            <a:pPr marL="514350" indent="-514350" algn="just">
              <a:buFont typeface="+mj-lt"/>
              <a:buAutoNum type="alphaLcPeriod"/>
              <a:defRPr/>
            </a:pPr>
            <a:r>
              <a:rPr lang="id-ID" sz="2000" dirty="0" smtClean="0">
                <a:latin typeface="Century Gothic" pitchFamily="34" charset="0"/>
                <a:cs typeface="Calibri" pitchFamily="34" charset="0"/>
              </a:rPr>
              <a:t>m</a:t>
            </a:r>
            <a:r>
              <a:rPr lang="en-US" sz="2000" dirty="0" smtClean="0">
                <a:latin typeface="Century Gothic" pitchFamily="34" charset="0"/>
                <a:cs typeface="Calibri" pitchFamily="34" charset="0"/>
              </a:rPr>
              <a:t>an</a:t>
            </a:r>
            <a:r>
              <a:rPr lang="id-ID" sz="2000" dirty="0" smtClean="0">
                <a:latin typeface="Century Gothic" pitchFamily="34" charset="0"/>
                <a:cs typeface="Calibri" pitchFamily="34" charset="0"/>
              </a:rPr>
              <a:t>a</a:t>
            </a:r>
            <a:r>
              <a:rPr lang="en-US" sz="2000" dirty="0" err="1" smtClean="0">
                <a:latin typeface="Century Gothic" pitchFamily="34" charset="0"/>
                <a:cs typeface="Calibri" pitchFamily="34" charset="0"/>
              </a:rPr>
              <a:t>jemen</a:t>
            </a:r>
            <a:r>
              <a:rPr lang="en-US" sz="2000" dirty="0" smtClean="0">
                <a:latin typeface="Century Gothic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entury Gothic" pitchFamily="34" charset="0"/>
                <a:cs typeface="Calibri" pitchFamily="34" charset="0"/>
              </a:rPr>
              <a:t>penggunaan</a:t>
            </a:r>
            <a:r>
              <a:rPr lang="en-US" sz="2000" dirty="0" smtClean="0">
                <a:latin typeface="Century Gothic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entury Gothic" pitchFamily="34" charset="0"/>
                <a:cs typeface="Calibri" pitchFamily="34" charset="0"/>
              </a:rPr>
              <a:t>sumber</a:t>
            </a:r>
            <a:r>
              <a:rPr lang="en-US" sz="2000" dirty="0" smtClean="0">
                <a:latin typeface="Century Gothic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entury Gothic" pitchFamily="34" charset="0"/>
                <a:cs typeface="Calibri" pitchFamily="34" charset="0"/>
              </a:rPr>
              <a:t>daya</a:t>
            </a:r>
            <a:r>
              <a:rPr lang="id-ID" sz="2000" dirty="0" smtClean="0">
                <a:latin typeface="Century Gothic" pitchFamily="34" charset="0"/>
                <a:cs typeface="Calibri" pitchFamily="34" charset="0"/>
              </a:rPr>
              <a:t>; </a:t>
            </a:r>
            <a:r>
              <a:rPr lang="id-ID" sz="2000" b="1" dirty="0">
                <a:solidFill>
                  <a:srgbClr val="C00000"/>
                </a:solidFill>
                <a:latin typeface="Century Gothic" pitchFamily="34" charset="0"/>
                <a:cs typeface="Calibri" pitchFamily="34" charset="0"/>
              </a:rPr>
              <a:t>(IAM </a:t>
            </a:r>
            <a:r>
              <a:rPr lang="id-ID" sz="2000" b="1" dirty="0" smtClean="0">
                <a:solidFill>
                  <a:srgbClr val="C00000"/>
                </a:solidFill>
                <a:latin typeface="Century Gothic" pitchFamily="34" charset="0"/>
                <a:cs typeface="Calibri" pitchFamily="34" charset="0"/>
              </a:rPr>
              <a:t>4)</a:t>
            </a:r>
            <a:endParaRPr lang="id-ID" sz="2000" dirty="0" smtClean="0">
              <a:latin typeface="Century Gothic" pitchFamily="34" charset="0"/>
              <a:cs typeface="Calibri" pitchFamily="34" charset="0"/>
            </a:endParaRPr>
          </a:p>
          <a:p>
            <a:pPr marL="514350" indent="-514350" algn="just">
              <a:buFont typeface="+mj-lt"/>
              <a:buAutoNum type="alphaLcPeriod"/>
              <a:defRPr/>
            </a:pPr>
            <a:r>
              <a:rPr lang="id-ID" sz="2000" dirty="0" smtClean="0">
                <a:latin typeface="Century Gothic" pitchFamily="34" charset="0"/>
                <a:cs typeface="Calibri" pitchFamily="34" charset="0"/>
              </a:rPr>
              <a:t>h</a:t>
            </a:r>
            <a:r>
              <a:rPr lang="en-US" sz="2000" dirty="0" err="1" smtClean="0">
                <a:latin typeface="Century Gothic" pitchFamily="34" charset="0"/>
                <a:cs typeface="Calibri" pitchFamily="34" charset="0"/>
              </a:rPr>
              <a:t>arapan</a:t>
            </a:r>
            <a:r>
              <a:rPr lang="en-US" sz="2000" dirty="0" smtClean="0">
                <a:latin typeface="Century Gothic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entury Gothic" pitchFamily="34" charset="0"/>
                <a:cs typeface="Calibri" pitchFamily="34" charset="0"/>
              </a:rPr>
              <a:t>dan</a:t>
            </a:r>
            <a:r>
              <a:rPr lang="en-US" sz="2000" dirty="0" smtClean="0">
                <a:latin typeface="Century Gothic" pitchFamily="34" charset="0"/>
                <a:cs typeface="Calibri" pitchFamily="34" charset="0"/>
              </a:rPr>
              <a:t> </a:t>
            </a:r>
            <a:r>
              <a:rPr lang="en-US" sz="2000" b="1" dirty="0" err="1" smtClean="0">
                <a:latin typeface="Century Gothic" pitchFamily="34" charset="0"/>
                <a:cs typeface="Calibri" pitchFamily="34" charset="0"/>
              </a:rPr>
              <a:t>kepuasan</a:t>
            </a:r>
            <a:r>
              <a:rPr lang="en-US" sz="2000" b="1" dirty="0" smtClean="0">
                <a:latin typeface="Century Gothic" pitchFamily="34" charset="0"/>
                <a:cs typeface="Calibri" pitchFamily="34" charset="0"/>
              </a:rPr>
              <a:t> </a:t>
            </a:r>
            <a:r>
              <a:rPr lang="en-US" sz="2000" b="1" dirty="0" err="1" smtClean="0">
                <a:latin typeface="Century Gothic" pitchFamily="34" charset="0"/>
                <a:cs typeface="Calibri" pitchFamily="34" charset="0"/>
              </a:rPr>
              <a:t>pasien</a:t>
            </a:r>
            <a:r>
              <a:rPr lang="en-US" sz="2000" b="1" dirty="0" smtClean="0">
                <a:latin typeface="Century Gothic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entury Gothic" pitchFamily="34" charset="0"/>
                <a:cs typeface="Calibri" pitchFamily="34" charset="0"/>
              </a:rPr>
              <a:t>dan</a:t>
            </a:r>
            <a:r>
              <a:rPr lang="en-US" sz="2000" dirty="0" smtClean="0">
                <a:latin typeface="Century Gothic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entury Gothic" pitchFamily="34" charset="0"/>
                <a:cs typeface="Calibri" pitchFamily="34" charset="0"/>
              </a:rPr>
              <a:t>keluarga</a:t>
            </a:r>
            <a:r>
              <a:rPr lang="id-ID" sz="2000" dirty="0" smtClean="0">
                <a:latin typeface="Century Gothic" pitchFamily="34" charset="0"/>
                <a:cs typeface="Calibri" pitchFamily="34" charset="0"/>
              </a:rPr>
              <a:t>; </a:t>
            </a:r>
            <a:r>
              <a:rPr lang="id-ID" sz="2000" b="1" dirty="0">
                <a:solidFill>
                  <a:srgbClr val="C00000"/>
                </a:solidFill>
                <a:latin typeface="Century Gothic" pitchFamily="34" charset="0"/>
                <a:cs typeface="Calibri" pitchFamily="34" charset="0"/>
              </a:rPr>
              <a:t>(IAM </a:t>
            </a:r>
            <a:r>
              <a:rPr lang="id-ID" sz="2000" b="1" dirty="0" smtClean="0">
                <a:solidFill>
                  <a:srgbClr val="C00000"/>
                </a:solidFill>
                <a:latin typeface="Century Gothic" pitchFamily="34" charset="0"/>
                <a:cs typeface="Calibri" pitchFamily="34" charset="0"/>
              </a:rPr>
              <a:t>5)</a:t>
            </a:r>
            <a:endParaRPr lang="id-ID" sz="2000" dirty="0" smtClean="0">
              <a:latin typeface="Century Gothic" pitchFamily="34" charset="0"/>
              <a:cs typeface="Calibri" pitchFamily="34" charset="0"/>
            </a:endParaRPr>
          </a:p>
          <a:p>
            <a:pPr marL="514350" indent="-514350" algn="just">
              <a:buFont typeface="+mj-lt"/>
              <a:buAutoNum type="alphaLcPeriod"/>
              <a:defRPr/>
            </a:pPr>
            <a:r>
              <a:rPr lang="id-ID" sz="2000" dirty="0" smtClean="0">
                <a:latin typeface="Century Gothic" pitchFamily="34" charset="0"/>
                <a:cs typeface="Calibri" pitchFamily="34" charset="0"/>
              </a:rPr>
              <a:t>h</a:t>
            </a:r>
            <a:r>
              <a:rPr lang="en-US" sz="2000" dirty="0" err="1" smtClean="0">
                <a:latin typeface="Century Gothic" pitchFamily="34" charset="0"/>
                <a:cs typeface="Calibri" pitchFamily="34" charset="0"/>
              </a:rPr>
              <a:t>arapan</a:t>
            </a:r>
            <a:r>
              <a:rPr lang="en-US" sz="2000" dirty="0" smtClean="0">
                <a:latin typeface="Century Gothic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entury Gothic" pitchFamily="34" charset="0"/>
                <a:cs typeface="Calibri" pitchFamily="34" charset="0"/>
              </a:rPr>
              <a:t>dan</a:t>
            </a:r>
            <a:r>
              <a:rPr lang="en-US" sz="2000" dirty="0" smtClean="0">
                <a:latin typeface="Century Gothic" pitchFamily="34" charset="0"/>
                <a:cs typeface="Calibri" pitchFamily="34" charset="0"/>
              </a:rPr>
              <a:t> </a:t>
            </a:r>
            <a:r>
              <a:rPr lang="en-US" sz="2000" b="1" dirty="0" err="1" smtClean="0">
                <a:latin typeface="Century Gothic" pitchFamily="34" charset="0"/>
                <a:cs typeface="Calibri" pitchFamily="34" charset="0"/>
              </a:rPr>
              <a:t>kepuasan</a:t>
            </a:r>
            <a:r>
              <a:rPr lang="en-US" sz="2000" b="1" dirty="0" smtClean="0">
                <a:latin typeface="Century Gothic" pitchFamily="34" charset="0"/>
                <a:cs typeface="Calibri" pitchFamily="34" charset="0"/>
              </a:rPr>
              <a:t> </a:t>
            </a:r>
            <a:r>
              <a:rPr lang="en-US" sz="2000" b="1" dirty="0" err="1" smtClean="0">
                <a:latin typeface="Century Gothic" pitchFamily="34" charset="0"/>
                <a:cs typeface="Calibri" pitchFamily="34" charset="0"/>
              </a:rPr>
              <a:t>staf</a:t>
            </a:r>
            <a:r>
              <a:rPr lang="id-ID" sz="2000" dirty="0" smtClean="0">
                <a:latin typeface="Century Gothic" pitchFamily="34" charset="0"/>
                <a:cs typeface="Calibri" pitchFamily="34" charset="0"/>
              </a:rPr>
              <a:t>; </a:t>
            </a:r>
            <a:r>
              <a:rPr lang="id-ID" sz="2000" b="1" dirty="0">
                <a:solidFill>
                  <a:srgbClr val="C00000"/>
                </a:solidFill>
                <a:latin typeface="Century Gothic" pitchFamily="34" charset="0"/>
                <a:cs typeface="Calibri" pitchFamily="34" charset="0"/>
              </a:rPr>
              <a:t>(IAM </a:t>
            </a:r>
            <a:r>
              <a:rPr lang="id-ID" sz="2000" b="1" dirty="0" smtClean="0">
                <a:solidFill>
                  <a:srgbClr val="C00000"/>
                </a:solidFill>
                <a:latin typeface="Century Gothic" pitchFamily="34" charset="0"/>
                <a:cs typeface="Calibri" pitchFamily="34" charset="0"/>
              </a:rPr>
              <a:t>6)</a:t>
            </a:r>
            <a:endParaRPr lang="id-ID" sz="2000" dirty="0" smtClean="0">
              <a:latin typeface="Century Gothic" pitchFamily="34" charset="0"/>
              <a:cs typeface="Calibri" pitchFamily="34" charset="0"/>
            </a:endParaRPr>
          </a:p>
          <a:p>
            <a:pPr marL="514350" indent="-514350" algn="just">
              <a:buFont typeface="+mj-lt"/>
              <a:buAutoNum type="alphaLcPeriod"/>
              <a:defRPr/>
            </a:pPr>
            <a:r>
              <a:rPr lang="id-ID" sz="2000" b="1" dirty="0" smtClean="0">
                <a:latin typeface="Century Gothic" pitchFamily="34" charset="0"/>
                <a:cs typeface="Calibri" pitchFamily="34" charset="0"/>
              </a:rPr>
              <a:t>d</a:t>
            </a:r>
            <a:r>
              <a:rPr lang="en-US" sz="2000" b="1" dirty="0" err="1" smtClean="0">
                <a:latin typeface="Century Gothic" pitchFamily="34" charset="0"/>
                <a:cs typeface="Calibri" pitchFamily="34" charset="0"/>
              </a:rPr>
              <a:t>emografi</a:t>
            </a:r>
            <a:r>
              <a:rPr lang="en-US" sz="2000" b="1" dirty="0" smtClean="0">
                <a:latin typeface="Century Gothic" pitchFamily="34" charset="0"/>
                <a:cs typeface="Calibri" pitchFamily="34" charset="0"/>
              </a:rPr>
              <a:t> </a:t>
            </a:r>
            <a:r>
              <a:rPr lang="en-US" sz="2000" b="1" dirty="0" err="1" smtClean="0">
                <a:latin typeface="Century Gothic" pitchFamily="34" charset="0"/>
                <a:cs typeface="Calibri" pitchFamily="34" charset="0"/>
              </a:rPr>
              <a:t>pasien</a:t>
            </a:r>
            <a:r>
              <a:rPr lang="en-US" sz="2000" b="1" dirty="0" smtClean="0">
                <a:latin typeface="Century Gothic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entury Gothic" pitchFamily="34" charset="0"/>
                <a:cs typeface="Calibri" pitchFamily="34" charset="0"/>
              </a:rPr>
              <a:t>dan</a:t>
            </a:r>
            <a:r>
              <a:rPr lang="en-US" sz="2000" dirty="0" smtClean="0">
                <a:latin typeface="Century Gothic" pitchFamily="34" charset="0"/>
                <a:cs typeface="Calibri" pitchFamily="34" charset="0"/>
              </a:rPr>
              <a:t> diagnosis </a:t>
            </a:r>
            <a:r>
              <a:rPr lang="id-ID" sz="2000" dirty="0" smtClean="0">
                <a:latin typeface="Century Gothic" pitchFamily="34" charset="0"/>
                <a:cs typeface="Calibri" pitchFamily="34" charset="0"/>
              </a:rPr>
              <a:t>klinis; </a:t>
            </a:r>
            <a:r>
              <a:rPr lang="id-ID" sz="2000" b="1" dirty="0">
                <a:solidFill>
                  <a:srgbClr val="C00000"/>
                </a:solidFill>
                <a:latin typeface="Century Gothic" pitchFamily="34" charset="0"/>
                <a:cs typeface="Calibri" pitchFamily="34" charset="0"/>
              </a:rPr>
              <a:t>(IAM </a:t>
            </a:r>
            <a:r>
              <a:rPr lang="id-ID" sz="2000" b="1" dirty="0" smtClean="0">
                <a:solidFill>
                  <a:srgbClr val="C00000"/>
                </a:solidFill>
                <a:latin typeface="Century Gothic" pitchFamily="34" charset="0"/>
                <a:cs typeface="Calibri" pitchFamily="34" charset="0"/>
              </a:rPr>
              <a:t>7)</a:t>
            </a:r>
            <a:endParaRPr lang="id-ID" sz="2000" dirty="0" smtClean="0">
              <a:latin typeface="Century Gothic" pitchFamily="34" charset="0"/>
              <a:cs typeface="Calibri" pitchFamily="34" charset="0"/>
            </a:endParaRPr>
          </a:p>
          <a:p>
            <a:pPr marL="514350" indent="-514350" algn="just">
              <a:buFont typeface="+mj-lt"/>
              <a:buAutoNum type="alphaLcPeriod"/>
              <a:defRPr/>
            </a:pPr>
            <a:r>
              <a:rPr lang="id-ID" sz="2000" dirty="0" smtClean="0">
                <a:latin typeface="Century Gothic" pitchFamily="34" charset="0"/>
                <a:cs typeface="Calibri" pitchFamily="34" charset="0"/>
              </a:rPr>
              <a:t>m</a:t>
            </a:r>
            <a:r>
              <a:rPr lang="en-US" sz="2000" dirty="0" err="1" smtClean="0">
                <a:latin typeface="Century Gothic" pitchFamily="34" charset="0"/>
                <a:cs typeface="Calibri" pitchFamily="34" charset="0"/>
              </a:rPr>
              <a:t>anajemen</a:t>
            </a:r>
            <a:r>
              <a:rPr lang="en-US" sz="2000" dirty="0" smtClean="0">
                <a:latin typeface="Century Gothic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entury Gothic" pitchFamily="34" charset="0"/>
                <a:cs typeface="Calibri" pitchFamily="34" charset="0"/>
              </a:rPr>
              <a:t>keuangan</a:t>
            </a:r>
            <a:r>
              <a:rPr lang="id-ID" sz="2000" dirty="0" smtClean="0">
                <a:latin typeface="Century Gothic" pitchFamily="34" charset="0"/>
                <a:cs typeface="Calibri" pitchFamily="34" charset="0"/>
              </a:rPr>
              <a:t>;</a:t>
            </a:r>
            <a:r>
              <a:rPr lang="en-US" sz="2000" dirty="0" smtClean="0">
                <a:latin typeface="Century Gothic" pitchFamily="34" charset="0"/>
                <a:cs typeface="Calibri" pitchFamily="34" charset="0"/>
              </a:rPr>
              <a:t> </a:t>
            </a:r>
            <a:r>
              <a:rPr lang="id-ID" sz="2000" b="1" dirty="0">
                <a:solidFill>
                  <a:srgbClr val="C00000"/>
                </a:solidFill>
                <a:latin typeface="Century Gothic" pitchFamily="34" charset="0"/>
                <a:cs typeface="Calibri" pitchFamily="34" charset="0"/>
              </a:rPr>
              <a:t>(IAM </a:t>
            </a:r>
            <a:r>
              <a:rPr lang="id-ID" sz="2000" b="1" dirty="0" smtClean="0">
                <a:solidFill>
                  <a:srgbClr val="C00000"/>
                </a:solidFill>
                <a:latin typeface="Century Gothic" pitchFamily="34" charset="0"/>
                <a:cs typeface="Calibri" pitchFamily="34" charset="0"/>
              </a:rPr>
              <a:t>8)</a:t>
            </a:r>
            <a:endParaRPr lang="id-ID" sz="2000" dirty="0" smtClean="0">
              <a:latin typeface="Century Gothic" pitchFamily="34" charset="0"/>
              <a:cs typeface="Calibri" pitchFamily="34" charset="0"/>
            </a:endParaRPr>
          </a:p>
          <a:p>
            <a:pPr marL="514350" indent="-514350" algn="just">
              <a:buFont typeface="+mj-lt"/>
              <a:buAutoNum type="alphaLcPeriod"/>
              <a:defRPr/>
            </a:pPr>
            <a:r>
              <a:rPr lang="id-ID" sz="2000" dirty="0" smtClean="0">
                <a:latin typeface="Century Gothic" pitchFamily="34" charset="0"/>
                <a:cs typeface="Calibri" pitchFamily="34" charset="0"/>
              </a:rPr>
              <a:t>p</a:t>
            </a:r>
            <a:r>
              <a:rPr lang="en-US" sz="2000" dirty="0" err="1" smtClean="0">
                <a:latin typeface="Century Gothic" pitchFamily="34" charset="0"/>
                <a:cs typeface="Calibri" pitchFamily="34" charset="0"/>
              </a:rPr>
              <a:t>encegahan</a:t>
            </a:r>
            <a:r>
              <a:rPr lang="en-US" sz="2000" dirty="0" smtClean="0">
                <a:latin typeface="Century Gothic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entury Gothic" pitchFamily="34" charset="0"/>
                <a:cs typeface="Calibri" pitchFamily="34" charset="0"/>
              </a:rPr>
              <a:t>dan</a:t>
            </a:r>
            <a:r>
              <a:rPr lang="en-US" sz="2000" dirty="0" smtClean="0">
                <a:latin typeface="Century Gothic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entury Gothic" pitchFamily="34" charset="0"/>
                <a:cs typeface="Calibri" pitchFamily="34" charset="0"/>
              </a:rPr>
              <a:t>pengendalian</a:t>
            </a:r>
            <a:r>
              <a:rPr lang="en-US" sz="2000" dirty="0" smtClean="0">
                <a:latin typeface="Century Gothic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entury Gothic" pitchFamily="34" charset="0"/>
                <a:cs typeface="Calibri" pitchFamily="34" charset="0"/>
              </a:rPr>
              <a:t>dari</a:t>
            </a:r>
            <a:r>
              <a:rPr lang="en-US" sz="2000" dirty="0" smtClean="0">
                <a:latin typeface="Century Gothic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entury Gothic" pitchFamily="34" charset="0"/>
                <a:cs typeface="Calibri" pitchFamily="34" charset="0"/>
              </a:rPr>
              <a:t>kejadian</a:t>
            </a:r>
            <a:r>
              <a:rPr lang="en-US" sz="2000" dirty="0" smtClean="0">
                <a:latin typeface="Century Gothic" pitchFamily="34" charset="0"/>
                <a:cs typeface="Calibri" pitchFamily="34" charset="0"/>
              </a:rPr>
              <a:t> yang </a:t>
            </a:r>
            <a:r>
              <a:rPr lang="en-US" sz="2000" dirty="0" err="1" smtClean="0">
                <a:latin typeface="Century Gothic" pitchFamily="34" charset="0"/>
                <a:cs typeface="Calibri" pitchFamily="34" charset="0"/>
              </a:rPr>
              <a:t>dapat</a:t>
            </a:r>
            <a:r>
              <a:rPr lang="en-US" sz="2000" dirty="0" smtClean="0">
                <a:latin typeface="Century Gothic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entury Gothic" pitchFamily="34" charset="0"/>
                <a:cs typeface="Calibri" pitchFamily="34" charset="0"/>
              </a:rPr>
              <a:t>menimbulkan</a:t>
            </a:r>
            <a:r>
              <a:rPr lang="en-US" sz="2000" dirty="0" smtClean="0">
                <a:latin typeface="Century Gothic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entury Gothic" pitchFamily="34" charset="0"/>
                <a:cs typeface="Calibri" pitchFamily="34" charset="0"/>
              </a:rPr>
              <a:t>masalah</a:t>
            </a:r>
            <a:r>
              <a:rPr lang="en-US" sz="2000" dirty="0" smtClean="0">
                <a:latin typeface="Century Gothic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entury Gothic" pitchFamily="34" charset="0"/>
                <a:cs typeface="Calibri" pitchFamily="34" charset="0"/>
              </a:rPr>
              <a:t>bagi</a:t>
            </a:r>
            <a:r>
              <a:rPr lang="en-US" sz="2000" dirty="0" smtClean="0">
                <a:latin typeface="Century Gothic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entury Gothic" pitchFamily="34" charset="0"/>
                <a:cs typeface="Calibri" pitchFamily="34" charset="0"/>
              </a:rPr>
              <a:t>keselamatan</a:t>
            </a:r>
            <a:r>
              <a:rPr lang="en-US" sz="2000" dirty="0" smtClean="0">
                <a:latin typeface="Century Gothic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entury Gothic" pitchFamily="34" charset="0"/>
                <a:cs typeface="Calibri" pitchFamily="34" charset="0"/>
              </a:rPr>
              <a:t>pasien</a:t>
            </a:r>
            <a:r>
              <a:rPr lang="en-US" sz="2000" dirty="0" smtClean="0">
                <a:latin typeface="Century Gothic" pitchFamily="34" charset="0"/>
                <a:cs typeface="Calibri" pitchFamily="34" charset="0"/>
              </a:rPr>
              <a:t>, </a:t>
            </a:r>
            <a:r>
              <a:rPr lang="en-US" sz="2000" dirty="0" err="1" smtClean="0">
                <a:latin typeface="Century Gothic" pitchFamily="34" charset="0"/>
                <a:cs typeface="Calibri" pitchFamily="34" charset="0"/>
              </a:rPr>
              <a:t>keluarga</a:t>
            </a:r>
            <a:r>
              <a:rPr lang="en-US" sz="2000" dirty="0" smtClean="0">
                <a:latin typeface="Century Gothic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entury Gothic" pitchFamily="34" charset="0"/>
                <a:cs typeface="Calibri" pitchFamily="34" charset="0"/>
              </a:rPr>
              <a:t>pasien</a:t>
            </a:r>
            <a:r>
              <a:rPr lang="en-US" sz="2000" dirty="0" smtClean="0">
                <a:latin typeface="Century Gothic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entury Gothic" pitchFamily="34" charset="0"/>
                <a:cs typeface="Calibri" pitchFamily="34" charset="0"/>
              </a:rPr>
              <a:t>dan</a:t>
            </a:r>
            <a:r>
              <a:rPr lang="en-US" sz="2000" dirty="0" smtClean="0">
                <a:latin typeface="Century Gothic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entury Gothic" pitchFamily="34" charset="0"/>
                <a:cs typeface="Calibri" pitchFamily="34" charset="0"/>
              </a:rPr>
              <a:t>staf</a:t>
            </a:r>
            <a:r>
              <a:rPr lang="id-ID" sz="2000" dirty="0" smtClean="0">
                <a:latin typeface="Century Gothic" pitchFamily="34" charset="0"/>
                <a:cs typeface="Calibri" pitchFamily="34" charset="0"/>
              </a:rPr>
              <a:t>. </a:t>
            </a:r>
            <a:r>
              <a:rPr lang="id-ID" sz="2000" b="1" dirty="0">
                <a:solidFill>
                  <a:srgbClr val="C00000"/>
                </a:solidFill>
                <a:latin typeface="Century Gothic" pitchFamily="34" charset="0"/>
                <a:cs typeface="Calibri" pitchFamily="34" charset="0"/>
              </a:rPr>
              <a:t>(IAM </a:t>
            </a:r>
            <a:r>
              <a:rPr lang="id-ID" sz="2000" b="1" dirty="0" smtClean="0">
                <a:solidFill>
                  <a:srgbClr val="C00000"/>
                </a:solidFill>
                <a:latin typeface="Century Gothic" pitchFamily="34" charset="0"/>
                <a:cs typeface="Calibri" pitchFamily="34" charset="0"/>
              </a:rPr>
              <a:t>9)</a:t>
            </a:r>
            <a:endParaRPr lang="id-ID" sz="2000" b="1" dirty="0">
              <a:latin typeface="Century Gothic" pitchFamily="34" charset="0"/>
              <a:cs typeface="Calibri" pitchFamily="34" charset="0"/>
            </a:endParaRPr>
          </a:p>
          <a:p>
            <a:pPr marL="514350" indent="-514350" algn="just">
              <a:buFont typeface="+mj-lt"/>
              <a:buAutoNum type="alphaLcPeriod"/>
              <a:defRPr/>
            </a:pPr>
            <a:endParaRPr lang="id-ID" sz="2000" dirty="0" smtClean="0">
              <a:latin typeface="Century Gothic" pitchFamily="34" charset="0"/>
              <a:cs typeface="Calibri" pitchFamily="34" charset="0"/>
            </a:endParaRPr>
          </a:p>
          <a:p>
            <a:pPr marL="514350" indent="-514350" algn="just">
              <a:buFont typeface="+mj-lt"/>
              <a:buAutoNum type="alphaLcPeriod"/>
              <a:defRPr/>
            </a:pPr>
            <a:endParaRPr lang="id-ID" sz="2000" dirty="0" smtClean="0">
              <a:latin typeface="Century Gothic" pitchFamily="34" charset="0"/>
              <a:cs typeface="Calibri" pitchFamily="34" charset="0"/>
            </a:endParaRPr>
          </a:p>
          <a:p>
            <a:pPr marL="514350" indent="-514350" algn="just">
              <a:buFont typeface="+mj-lt"/>
              <a:buAutoNum type="alphaLcPeriod"/>
              <a:defRPr/>
            </a:pPr>
            <a:endParaRPr lang="id-ID" sz="2000" dirty="0">
              <a:latin typeface="Century Gothic" pitchFamily="34" charset="0"/>
              <a:cs typeface="Calibri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dr Luwi - PMKP 14 Jan</a:t>
            </a:r>
            <a:endParaRPr lang="en-US"/>
          </a:p>
        </p:txBody>
      </p:sp>
      <p:sp>
        <p:nvSpPr>
          <p:cNvPr id="7885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734608D2-1440-5249-903F-F0AE0F912CF8}" type="slidenum">
              <a:rPr lang="en-US" altLang="en-US" sz="1200">
                <a:solidFill>
                  <a:srgbClr val="898989"/>
                </a:solidFill>
                <a:latin typeface="Calibri" charset="0"/>
              </a:rPr>
              <a:pPr eaLnBrk="1" hangingPunct="1"/>
              <a:t>41</a:t>
            </a:fld>
            <a:endParaRPr lang="en-US" altLang="en-US" sz="1200">
              <a:solidFill>
                <a:srgbClr val="898989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880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5E6737-DAAE-9441-ABF5-58FA25133704}" type="slidenum">
              <a:rPr lang="id-ID" smtClean="0"/>
              <a:pPr>
                <a:defRPr/>
              </a:pPr>
              <a:t>42</a:t>
            </a:fld>
            <a:endParaRPr lang="id-ID"/>
          </a:p>
        </p:txBody>
      </p:sp>
      <p:sp>
        <p:nvSpPr>
          <p:cNvPr id="5" name="TextBox 4"/>
          <p:cNvSpPr txBox="1"/>
          <p:nvPr/>
        </p:nvSpPr>
        <p:spPr>
          <a:xfrm>
            <a:off x="1043608" y="476672"/>
            <a:ext cx="30143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AREA MANAJEMEN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971600" y="1052736"/>
            <a:ext cx="74991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PENGADAAN SEDIAAN FARMASI</a:t>
            </a:r>
          </a:p>
          <a:p>
            <a:pPr marL="800100" lvl="1" indent="-342900">
              <a:buClr>
                <a:srgbClr val="FF0000"/>
              </a:buClr>
              <a:buSzPct val="70000"/>
              <a:buFont typeface="Wingdings" charset="2"/>
              <a:buChar char="v"/>
            </a:pPr>
            <a:r>
              <a:rPr lang="en-US" sz="2400" dirty="0" err="1" smtClean="0"/>
              <a:t>Kejadian kekosongan obat emergency</a:t>
            </a:r>
            <a:endParaRPr lang="en-US" sz="2400" dirty="0" smtClean="0"/>
          </a:p>
          <a:p>
            <a:pPr marL="800100" lvl="1" indent="-342900">
              <a:buClr>
                <a:srgbClr val="FF0000"/>
              </a:buClr>
              <a:buSzPct val="70000"/>
              <a:buFont typeface="Wingdings" charset="2"/>
              <a:buChar char="v"/>
            </a:pPr>
            <a:r>
              <a:rPr lang="en-US" sz="2400" dirty="0" err="1" smtClean="0"/>
              <a:t>Kejadian tidak tersedianya kebutuhan pasien ICU</a:t>
            </a:r>
            <a:endParaRPr lang="en-US" sz="2400" dirty="0" smtClean="0"/>
          </a:p>
          <a:p>
            <a:pPr marL="800100" lvl="1" indent="-342900">
              <a:buClr>
                <a:srgbClr val="FF0000"/>
              </a:buClr>
              <a:buSzPct val="70000"/>
              <a:buFont typeface="Wingdings" charset="2"/>
              <a:buChar char="v"/>
            </a:pPr>
            <a:r>
              <a:rPr lang="en-US" sz="2400" dirty="0" err="1" smtClean="0"/>
              <a:t>Kejadian tidak tersedianya alkes sesuai kebutuhan pasien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5206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5E6737-DAAE-9441-ABF5-58FA25133704}" type="slidenum">
              <a:rPr lang="id-ID" smtClean="0"/>
              <a:pPr>
                <a:defRPr/>
              </a:pPr>
              <a:t>43</a:t>
            </a:fld>
            <a:endParaRPr lang="id-ID"/>
          </a:p>
        </p:txBody>
      </p:sp>
      <p:sp>
        <p:nvSpPr>
          <p:cNvPr id="5" name="TextBox 4"/>
          <p:cNvSpPr txBox="1"/>
          <p:nvPr/>
        </p:nvSpPr>
        <p:spPr>
          <a:xfrm>
            <a:off x="1043608" y="476672"/>
            <a:ext cx="30143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AREA MANAJEMEN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971600" y="1052736"/>
            <a:ext cx="74991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PELAPORAN</a:t>
            </a:r>
            <a:endParaRPr lang="en-US" sz="2400" dirty="0" smtClean="0"/>
          </a:p>
          <a:p>
            <a:pPr marL="800100" lvl="1" indent="-342900">
              <a:buClr>
                <a:srgbClr val="FF0000"/>
              </a:buClr>
              <a:buSzPct val="70000"/>
              <a:buFont typeface="Wingdings" charset="2"/>
              <a:buChar char="v"/>
            </a:pPr>
            <a:r>
              <a:rPr lang="en-US" sz="2400" dirty="0" err="1" smtClean="0"/>
              <a:t>Kejadian keterlambatan RL</a:t>
            </a:r>
            <a:endParaRPr lang="en-US" sz="2400" dirty="0" smtClean="0"/>
          </a:p>
          <a:p>
            <a:pPr marL="800100" lvl="1" indent="-342900">
              <a:buClr>
                <a:srgbClr val="FF0000"/>
              </a:buClr>
              <a:buSzPct val="70000"/>
              <a:buFont typeface="Wingdings" charset="2"/>
              <a:buChar char="v"/>
            </a:pPr>
            <a:r>
              <a:rPr lang="en-US" sz="2400" dirty="0" err="1" smtClean="0"/>
              <a:t>Kejadian keterlambatan laporan obat narkotik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81011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5E6737-DAAE-9441-ABF5-58FA25133704}" type="slidenum">
              <a:rPr lang="id-ID" smtClean="0"/>
              <a:pPr>
                <a:defRPr/>
              </a:pPr>
              <a:t>44</a:t>
            </a:fld>
            <a:endParaRPr lang="id-ID"/>
          </a:p>
        </p:txBody>
      </p:sp>
      <p:sp>
        <p:nvSpPr>
          <p:cNvPr id="5" name="TextBox 4"/>
          <p:cNvSpPr txBox="1"/>
          <p:nvPr/>
        </p:nvSpPr>
        <p:spPr>
          <a:xfrm>
            <a:off x="1043608" y="476672"/>
            <a:ext cx="30143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AREA MANAJEMEN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971600" y="1052736"/>
            <a:ext cx="74991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MANAJEMEN RISIKO</a:t>
            </a:r>
          </a:p>
          <a:p>
            <a:pPr marL="800100" lvl="1" indent="-342900">
              <a:buClr>
                <a:srgbClr val="FF0000"/>
              </a:buClr>
              <a:buSzPct val="70000"/>
              <a:buFont typeface="Wingdings" charset="2"/>
              <a:buChar char="v"/>
            </a:pPr>
            <a:r>
              <a:rPr lang="en-US" sz="2400" dirty="0" err="1" smtClean="0"/>
              <a:t>Kejadian staf tertusuk benda tajam</a:t>
            </a:r>
          </a:p>
          <a:p>
            <a:pPr marL="800100" lvl="1" indent="-342900">
              <a:buClr>
                <a:srgbClr val="FF0000"/>
              </a:buClr>
              <a:buSzPct val="70000"/>
              <a:buFont typeface="Wingdings" charset="2"/>
              <a:buChar char="v"/>
            </a:pPr>
            <a:r>
              <a:rPr lang="en-US" sz="2400" dirty="0" err="1"/>
              <a:t>Kejadian tidak dilaksanakannya asesmen ulang pasien rawat inap dengan risiko jatuh</a:t>
            </a:r>
          </a:p>
          <a:p>
            <a:pPr marL="800100" lvl="1" indent="-342900">
              <a:buClr>
                <a:srgbClr val="FF0000"/>
              </a:buClr>
              <a:buSzPct val="70000"/>
              <a:buFont typeface="Wingdings" charset="2"/>
              <a:buChar char="v"/>
            </a:pPr>
            <a:r>
              <a:rPr lang="en-US" sz="2400" dirty="0" err="1" smtClean="0"/>
              <a:t>Kejadian ketidak pahaman staf dalam proses dekontaminasi bahan berbahaya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57802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5E6737-DAAE-9441-ABF5-58FA25133704}" type="slidenum">
              <a:rPr lang="id-ID" smtClean="0"/>
              <a:pPr>
                <a:defRPr/>
              </a:pPr>
              <a:t>45</a:t>
            </a:fld>
            <a:endParaRPr lang="id-ID"/>
          </a:p>
        </p:txBody>
      </p:sp>
      <p:sp>
        <p:nvSpPr>
          <p:cNvPr id="5" name="TextBox 4"/>
          <p:cNvSpPr txBox="1"/>
          <p:nvPr/>
        </p:nvSpPr>
        <p:spPr>
          <a:xfrm>
            <a:off x="1043608" y="476672"/>
            <a:ext cx="30143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AREA MANAJEMEN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971600" y="1052736"/>
            <a:ext cx="74991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MANAJEMEN SUMBER DAYA</a:t>
            </a:r>
          </a:p>
          <a:p>
            <a:pPr marL="800100" lvl="1" indent="-342900">
              <a:buClr>
                <a:srgbClr val="FF0000"/>
              </a:buClr>
              <a:buSzPct val="70000"/>
              <a:buFont typeface="Wingdings" charset="2"/>
              <a:buChar char="v"/>
            </a:pPr>
            <a:r>
              <a:rPr lang="en-US" sz="2400" dirty="0" err="1"/>
              <a:t>Angka efektifitas penggunaan alat canggih</a:t>
            </a:r>
          </a:p>
          <a:p>
            <a:pPr marL="800100" lvl="1" indent="-342900">
              <a:buClr>
                <a:srgbClr val="FF0000"/>
              </a:buClr>
              <a:buSzPct val="70000"/>
              <a:buFont typeface="Wingdings" charset="2"/>
              <a:buChar char="v"/>
            </a:pPr>
            <a:r>
              <a:rPr lang="en-US" sz="2400" dirty="0" err="1" smtClean="0"/>
              <a:t>Kejadian listrik padam &gt; 7 detik di area kritis</a:t>
            </a:r>
            <a:endParaRPr lang="en-US" sz="24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971600" y="2636912"/>
            <a:ext cx="74991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KEPUASAN PASIEN</a:t>
            </a:r>
          </a:p>
          <a:p>
            <a:pPr marL="800100" lvl="1" indent="-342900">
              <a:buClr>
                <a:srgbClr val="FF0000"/>
              </a:buClr>
              <a:buSzPct val="70000"/>
              <a:buFont typeface="Wingdings" charset="2"/>
              <a:buChar char="v"/>
            </a:pPr>
            <a:r>
              <a:rPr lang="en-US" sz="2400" dirty="0" err="1" smtClean="0"/>
              <a:t>Survei kepuasan pelayanan unit kerja</a:t>
            </a:r>
          </a:p>
          <a:p>
            <a:pPr marL="800100" lvl="1" indent="-342900">
              <a:buClr>
                <a:srgbClr val="FF0000"/>
              </a:buClr>
              <a:buSzPct val="70000"/>
              <a:buFont typeface="Wingdings" charset="2"/>
              <a:buChar char="v"/>
            </a:pPr>
            <a:r>
              <a:rPr lang="en-US" sz="2400" dirty="0" err="1"/>
              <a:t>Survei kepuasan asuhan dokter, perawat dan nakes lainnya</a:t>
            </a:r>
            <a:endParaRPr lang="en-US" sz="24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971600" y="4451628"/>
            <a:ext cx="74991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KEPUASAN STAF</a:t>
            </a:r>
          </a:p>
          <a:p>
            <a:pPr marL="800100" lvl="1" indent="-342900">
              <a:buClr>
                <a:srgbClr val="FF0000"/>
              </a:buClr>
              <a:buSzPct val="70000"/>
              <a:buFont typeface="Wingdings" charset="2"/>
              <a:buChar char="v"/>
            </a:pPr>
            <a:r>
              <a:rPr lang="en-US" sz="2400" dirty="0" err="1" smtClean="0"/>
              <a:t>Survei kepuasan staf RS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87485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5E6737-DAAE-9441-ABF5-58FA25133704}" type="slidenum">
              <a:rPr lang="id-ID" smtClean="0"/>
              <a:pPr>
                <a:defRPr/>
              </a:pPr>
              <a:t>46</a:t>
            </a:fld>
            <a:endParaRPr lang="id-ID"/>
          </a:p>
        </p:txBody>
      </p:sp>
      <p:sp>
        <p:nvSpPr>
          <p:cNvPr id="5" name="TextBox 4"/>
          <p:cNvSpPr txBox="1"/>
          <p:nvPr/>
        </p:nvSpPr>
        <p:spPr>
          <a:xfrm>
            <a:off x="1043608" y="476672"/>
            <a:ext cx="30143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AREA MANAJEMEN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971600" y="1052736"/>
            <a:ext cx="749917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DEMOGRAFI</a:t>
            </a:r>
          </a:p>
          <a:p>
            <a:pPr marL="800100" lvl="1" indent="-342900">
              <a:buClr>
                <a:srgbClr val="FF0000"/>
              </a:buClr>
              <a:buSzPct val="70000"/>
              <a:buFont typeface="Wingdings" charset="2"/>
              <a:buChar char="v"/>
            </a:pPr>
            <a:r>
              <a:rPr lang="en-US" sz="2400" dirty="0" err="1" smtClean="0"/>
              <a:t>Pola pendidikan pasien, termasuk yang buta huruf</a:t>
            </a:r>
          </a:p>
          <a:p>
            <a:pPr marL="800100" lvl="1" indent="-342900">
              <a:buClr>
                <a:srgbClr val="FF0000"/>
              </a:buClr>
              <a:buSzPct val="70000"/>
              <a:buFont typeface="Wingdings" charset="2"/>
              <a:buChar char="v"/>
            </a:pPr>
            <a:r>
              <a:rPr lang="en-US" sz="2400" dirty="0" err="1"/>
              <a:t>Pola bahasa yang digunakan pasien</a:t>
            </a:r>
          </a:p>
          <a:p>
            <a:pPr marL="800100" lvl="1" indent="-342900">
              <a:buClr>
                <a:srgbClr val="FF0000"/>
              </a:buClr>
              <a:buSzPct val="70000"/>
              <a:buFont typeface="Wingdings" charset="2"/>
              <a:buChar char="v"/>
            </a:pPr>
            <a:r>
              <a:rPr lang="en-US" sz="2400" dirty="0" err="1" smtClean="0"/>
              <a:t>Pola kondisi pasien dengan hambatan fisik dalam berkomunikasi</a:t>
            </a:r>
          </a:p>
          <a:p>
            <a:pPr marL="800100" lvl="1" indent="-342900">
              <a:buClr>
                <a:srgbClr val="FF0000"/>
              </a:buClr>
              <a:buSzPct val="70000"/>
              <a:buFont typeface="Wingdings" charset="2"/>
              <a:buChar char="v"/>
            </a:pPr>
            <a:r>
              <a:rPr lang="en-US" sz="2400" dirty="0" err="1"/>
              <a:t>Pola 10 diagnosis atau kondisi pasien terbanyak yang dirawat</a:t>
            </a:r>
            <a:endParaRPr lang="en-US" sz="24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971600" y="3794264"/>
            <a:ext cx="74991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400" dirty="0" smtClean="0"/>
              <a:t>MANAJEMEN KEUANGAN</a:t>
            </a:r>
          </a:p>
          <a:p>
            <a:pPr marL="800100" lvl="1" indent="-342900">
              <a:buClr>
                <a:srgbClr val="FF0000"/>
              </a:buClr>
              <a:buSzPct val="70000"/>
              <a:buFont typeface="Wingdings" charset="2"/>
              <a:buChar char="v"/>
            </a:pPr>
            <a:r>
              <a:rPr lang="en-US" sz="2400" dirty="0" err="1" smtClean="0"/>
              <a:t>Kejadian keterlambatan pengajuan klaim asuransi atau BPJS</a:t>
            </a:r>
          </a:p>
          <a:p>
            <a:pPr marL="800100" lvl="1" indent="-342900">
              <a:buClr>
                <a:srgbClr val="FF0000"/>
              </a:buClr>
              <a:buSzPct val="70000"/>
              <a:buFont typeface="Wingdings" charset="2"/>
              <a:buChar char="v"/>
            </a:pPr>
            <a:r>
              <a:rPr lang="en-US" sz="2400" dirty="0" err="1"/>
              <a:t>Rasio keuangan</a:t>
            </a:r>
          </a:p>
          <a:p>
            <a:pPr marL="800100" lvl="1" indent="-342900">
              <a:buClr>
                <a:srgbClr val="FF0000"/>
              </a:buClr>
              <a:buSzPct val="70000"/>
              <a:buFont typeface="Wingdings" charset="2"/>
              <a:buChar char="v"/>
            </a:pPr>
            <a:r>
              <a:rPr lang="en-US" sz="2400" dirty="0" err="1" smtClean="0"/>
              <a:t>Angka piutang yang tidak tertagih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59281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5E6737-DAAE-9441-ABF5-58FA25133704}" type="slidenum">
              <a:rPr lang="id-ID" smtClean="0"/>
              <a:pPr>
                <a:defRPr/>
              </a:pPr>
              <a:t>47</a:t>
            </a:fld>
            <a:endParaRPr lang="id-ID"/>
          </a:p>
        </p:txBody>
      </p:sp>
      <p:sp>
        <p:nvSpPr>
          <p:cNvPr id="5" name="TextBox 4"/>
          <p:cNvSpPr txBox="1"/>
          <p:nvPr/>
        </p:nvSpPr>
        <p:spPr>
          <a:xfrm>
            <a:off x="1043608" y="476672"/>
            <a:ext cx="30143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AREA MANAJEMEN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971600" y="1052736"/>
            <a:ext cx="74991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>
                <a:latin typeface="+mn-lt"/>
                <a:cs typeface="Calibri" pitchFamily="34" charset="0"/>
              </a:rPr>
              <a:t>P</a:t>
            </a:r>
            <a:r>
              <a:rPr lang="en-US" sz="2400" dirty="0" err="1">
                <a:latin typeface="+mn-lt"/>
                <a:cs typeface="Calibri" pitchFamily="34" charset="0"/>
              </a:rPr>
              <a:t>ENCEGAHAN</a:t>
            </a:r>
            <a:r>
              <a:rPr lang="en-US" sz="2400" dirty="0">
                <a:latin typeface="+mn-lt"/>
                <a:cs typeface="Calibri" pitchFamily="34" charset="0"/>
              </a:rPr>
              <a:t> </a:t>
            </a:r>
            <a:r>
              <a:rPr lang="en-US" sz="2400" dirty="0" err="1">
                <a:latin typeface="+mn-lt"/>
                <a:cs typeface="Calibri" pitchFamily="34" charset="0"/>
              </a:rPr>
              <a:t>DAN</a:t>
            </a:r>
            <a:r>
              <a:rPr lang="en-US" sz="2400" dirty="0">
                <a:latin typeface="+mn-lt"/>
                <a:cs typeface="Calibri" pitchFamily="34" charset="0"/>
              </a:rPr>
              <a:t> </a:t>
            </a:r>
            <a:r>
              <a:rPr lang="en-US" sz="2400" dirty="0" err="1">
                <a:latin typeface="+mn-lt"/>
                <a:cs typeface="Calibri" pitchFamily="34" charset="0"/>
              </a:rPr>
              <a:t>PENGENDALIAN</a:t>
            </a:r>
            <a:r>
              <a:rPr lang="en-US" sz="2400" dirty="0">
                <a:latin typeface="+mn-lt"/>
                <a:cs typeface="Calibri" pitchFamily="34" charset="0"/>
              </a:rPr>
              <a:t> </a:t>
            </a:r>
            <a:r>
              <a:rPr lang="en-US" sz="2400" dirty="0" err="1">
                <a:latin typeface="+mn-lt"/>
                <a:cs typeface="Calibri" pitchFamily="34" charset="0"/>
              </a:rPr>
              <a:t>DARI</a:t>
            </a:r>
            <a:r>
              <a:rPr lang="en-US" sz="2400" dirty="0">
                <a:latin typeface="+mn-lt"/>
                <a:cs typeface="Calibri" pitchFamily="34" charset="0"/>
              </a:rPr>
              <a:t> </a:t>
            </a:r>
            <a:r>
              <a:rPr lang="en-US" sz="2400" dirty="0" err="1">
                <a:latin typeface="+mn-lt"/>
                <a:cs typeface="Calibri" pitchFamily="34" charset="0"/>
              </a:rPr>
              <a:t>KEJADIAN</a:t>
            </a:r>
            <a:r>
              <a:rPr lang="en-US" sz="2400" dirty="0">
                <a:latin typeface="+mn-lt"/>
                <a:cs typeface="Calibri" pitchFamily="34" charset="0"/>
              </a:rPr>
              <a:t> YANG </a:t>
            </a:r>
            <a:r>
              <a:rPr lang="en-US" sz="2400" dirty="0" err="1">
                <a:latin typeface="+mn-lt"/>
                <a:cs typeface="Calibri" pitchFamily="34" charset="0"/>
              </a:rPr>
              <a:t>DAPAT</a:t>
            </a:r>
            <a:r>
              <a:rPr lang="en-US" sz="2400" dirty="0">
                <a:latin typeface="+mn-lt"/>
                <a:cs typeface="Calibri" pitchFamily="34" charset="0"/>
              </a:rPr>
              <a:t> </a:t>
            </a:r>
            <a:r>
              <a:rPr lang="en-US" sz="2400" dirty="0" err="1">
                <a:latin typeface="+mn-lt"/>
                <a:cs typeface="Calibri" pitchFamily="34" charset="0"/>
              </a:rPr>
              <a:t>MENIMBULKAN</a:t>
            </a:r>
            <a:r>
              <a:rPr lang="en-US" sz="2400" dirty="0">
                <a:latin typeface="+mn-lt"/>
                <a:cs typeface="Calibri" pitchFamily="34" charset="0"/>
              </a:rPr>
              <a:t> </a:t>
            </a:r>
            <a:r>
              <a:rPr lang="en-US" sz="2400" dirty="0" err="1">
                <a:latin typeface="+mn-lt"/>
                <a:cs typeface="Calibri" pitchFamily="34" charset="0"/>
              </a:rPr>
              <a:t>MASALAH</a:t>
            </a:r>
            <a:r>
              <a:rPr lang="en-US" sz="2400" dirty="0">
                <a:latin typeface="+mn-lt"/>
                <a:cs typeface="Calibri" pitchFamily="34" charset="0"/>
              </a:rPr>
              <a:t> </a:t>
            </a:r>
            <a:r>
              <a:rPr lang="en-US" sz="2400" dirty="0" err="1">
                <a:latin typeface="+mn-lt"/>
                <a:cs typeface="Calibri" pitchFamily="34" charset="0"/>
              </a:rPr>
              <a:t>BAGI</a:t>
            </a:r>
            <a:r>
              <a:rPr lang="en-US" sz="2400" dirty="0">
                <a:latin typeface="+mn-lt"/>
                <a:cs typeface="Calibri" pitchFamily="34" charset="0"/>
              </a:rPr>
              <a:t> </a:t>
            </a:r>
            <a:r>
              <a:rPr lang="en-US" sz="2400" dirty="0" err="1">
                <a:latin typeface="+mn-lt"/>
                <a:cs typeface="Calibri" pitchFamily="34" charset="0"/>
              </a:rPr>
              <a:t>KESELAMATAN</a:t>
            </a:r>
            <a:r>
              <a:rPr lang="en-US" sz="2400" dirty="0">
                <a:latin typeface="+mn-lt"/>
                <a:cs typeface="Calibri" pitchFamily="34" charset="0"/>
              </a:rPr>
              <a:t> </a:t>
            </a:r>
            <a:r>
              <a:rPr lang="en-US" sz="2400" dirty="0" err="1">
                <a:latin typeface="+mn-lt"/>
                <a:cs typeface="Calibri" pitchFamily="34" charset="0"/>
              </a:rPr>
              <a:t>PASIEN</a:t>
            </a:r>
            <a:r>
              <a:rPr lang="en-US" sz="2400" dirty="0">
                <a:latin typeface="+mn-lt"/>
                <a:cs typeface="Calibri" pitchFamily="34" charset="0"/>
              </a:rPr>
              <a:t>, </a:t>
            </a:r>
            <a:r>
              <a:rPr lang="en-US" sz="2400" dirty="0" err="1">
                <a:latin typeface="+mn-lt"/>
                <a:cs typeface="Calibri" pitchFamily="34" charset="0"/>
              </a:rPr>
              <a:t>KELUARGA</a:t>
            </a:r>
            <a:r>
              <a:rPr lang="en-US" sz="2400" dirty="0">
                <a:latin typeface="+mn-lt"/>
                <a:cs typeface="Calibri" pitchFamily="34" charset="0"/>
              </a:rPr>
              <a:t> </a:t>
            </a:r>
            <a:r>
              <a:rPr lang="en-US" sz="2400" dirty="0" err="1">
                <a:latin typeface="+mn-lt"/>
                <a:cs typeface="Calibri" pitchFamily="34" charset="0"/>
              </a:rPr>
              <a:t>PASIEN</a:t>
            </a:r>
            <a:r>
              <a:rPr lang="en-US" sz="2400" dirty="0">
                <a:latin typeface="+mn-lt"/>
                <a:cs typeface="Calibri" pitchFamily="34" charset="0"/>
              </a:rPr>
              <a:t> </a:t>
            </a:r>
            <a:r>
              <a:rPr lang="en-US" sz="2400" dirty="0" err="1">
                <a:latin typeface="+mn-lt"/>
                <a:cs typeface="Calibri" pitchFamily="34" charset="0"/>
              </a:rPr>
              <a:t>DAN</a:t>
            </a:r>
            <a:r>
              <a:rPr lang="en-US" sz="2400" dirty="0">
                <a:latin typeface="+mn-lt"/>
                <a:cs typeface="Calibri" pitchFamily="34" charset="0"/>
              </a:rPr>
              <a:t> </a:t>
            </a:r>
            <a:r>
              <a:rPr lang="en-US" sz="2400" dirty="0" err="1">
                <a:latin typeface="+mn-lt"/>
                <a:cs typeface="Calibri" pitchFamily="34" charset="0"/>
              </a:rPr>
              <a:t>STAF </a:t>
            </a:r>
          </a:p>
          <a:p>
            <a:pPr marL="406400" lvl="1" indent="-360363">
              <a:buClr>
                <a:srgbClr val="FF0000"/>
              </a:buClr>
              <a:buSzPct val="70000"/>
              <a:buFont typeface="Wingdings" charset="2"/>
              <a:buChar char="v"/>
            </a:pPr>
            <a:r>
              <a:rPr lang="en-US" sz="2400" dirty="0" err="1" smtClean="0"/>
              <a:t>Pola pemahaman staf dalam penangan bencana</a:t>
            </a:r>
          </a:p>
          <a:p>
            <a:pPr marL="406400" lvl="1" indent="-360363">
              <a:buClr>
                <a:srgbClr val="FF0000"/>
              </a:buClr>
              <a:buSzPct val="70000"/>
              <a:buFont typeface="Wingdings" charset="2"/>
              <a:buChar char="v"/>
            </a:pPr>
            <a:r>
              <a:rPr lang="en-US" sz="2400" dirty="0" err="1"/>
              <a:t>Pola pemahaman staf dalam melaksanakan cara cuci tangan yang benar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31562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Title 1"/>
          <p:cNvSpPr>
            <a:spLocks noGrp="1"/>
          </p:cNvSpPr>
          <p:nvPr>
            <p:ph type="title"/>
          </p:nvPr>
        </p:nvSpPr>
        <p:spPr>
          <a:xfrm>
            <a:off x="457200" y="485775"/>
            <a:ext cx="8229600" cy="1143000"/>
          </a:xfrm>
        </p:spPr>
        <p:txBody>
          <a:bodyPr/>
          <a:lstStyle/>
          <a:p>
            <a:r>
              <a:rPr lang="fi-FI" altLang="en-US" sz="2800">
                <a:ea typeface="MS PGothic" charset="-128"/>
              </a:rPr>
              <a:t>PENGUKURAN KEPATUHAN</a:t>
            </a:r>
            <a:br>
              <a:rPr lang="fi-FI" altLang="en-US" sz="2800">
                <a:ea typeface="MS PGothic" charset="-128"/>
              </a:rPr>
            </a:br>
            <a:r>
              <a:rPr lang="fi-FI" altLang="en-US" sz="2800">
                <a:ea typeface="MS PGothic" charset="-128"/>
              </a:rPr>
              <a:t>ENAM SASARAN KESELAMATAN PASIEN</a:t>
            </a:r>
            <a:endParaRPr lang="en-US" altLang="en-US" sz="2800">
              <a:ea typeface="MS PGothic" charset="-12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4213" y="1708150"/>
          <a:ext cx="7775575" cy="4312274"/>
        </p:xfrm>
        <a:graphic>
          <a:graphicData uri="http://schemas.openxmlformats.org/drawingml/2006/table">
            <a:tbl>
              <a:tblPr/>
              <a:tblGrid>
                <a:gridCol w="1511300"/>
                <a:gridCol w="6264275"/>
              </a:tblGrid>
              <a:tr h="5508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Sasaran I 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1425" marR="91425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Ketepatan i</a:t>
                      </a:r>
                      <a:r>
                        <a:rPr kumimoji="0" lang="fi-FI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dentifikasi pasien 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1425" marR="91425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Sasaran II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1425" marR="91425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Peningkatan </a:t>
                      </a:r>
                      <a:r>
                        <a:rPr kumimoji="0" lang="fi-FI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komunikasi yang efektif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1425" marR="91425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>
                        <a:alpha val="20000"/>
                      </a:srgbClr>
                    </a:solidFill>
                  </a:tcPr>
                </a:tc>
              </a:tr>
              <a:tr h="8715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Sasaran III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1425" marR="91425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Peningkatan 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keamanan obat yang perlu diwaspadai (high-alert)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1425" marR="91425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3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Sasaran lV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1425" marR="91425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Kep</a:t>
                      </a:r>
                      <a:r>
                        <a:rPr kumimoji="0" lang="fi-FI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astian tepat-lokasi, tepat-prosedur, tepat-pasien operasi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1425" marR="91425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>
                        <a:alpha val="20000"/>
                      </a:srgbClr>
                    </a:solidFill>
                  </a:tcPr>
                </a:tc>
              </a:tr>
              <a:tr h="904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Sasaran V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1425" marR="91425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Pengurangan</a:t>
                      </a:r>
                      <a:r>
                        <a:rPr kumimoji="0" lang="fi-FI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 risiko infeksi terkait pelayanan kesehatan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1425" marR="91425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Sasaran VI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1425" marR="91425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Pengurangan </a:t>
                      </a:r>
                      <a:r>
                        <a:rPr kumimoji="0" lang="fi-FI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risiko pasien jatuh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1425" marR="91425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771104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5E6737-DAAE-9441-ABF5-58FA25133704}" type="slidenum">
              <a:rPr lang="id-ID" smtClean="0"/>
              <a:pPr>
                <a:defRPr/>
              </a:pPr>
              <a:t>49</a:t>
            </a:fld>
            <a:endParaRPr lang="id-ID"/>
          </a:p>
        </p:txBody>
      </p:sp>
      <p:sp>
        <p:nvSpPr>
          <p:cNvPr id="5" name="TextBox 4"/>
          <p:cNvSpPr txBox="1"/>
          <p:nvPr/>
        </p:nvSpPr>
        <p:spPr>
          <a:xfrm>
            <a:off x="1043608" y="476672"/>
            <a:ext cx="48887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SASARAN KESELAMATAN PASIEN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971600" y="1052736"/>
            <a:ext cx="749917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n-lt"/>
                <a:cs typeface="Calibri" pitchFamily="34" charset="0"/>
              </a:rPr>
              <a:t>IDENTIFIKASI PASIEN</a:t>
            </a:r>
            <a:endParaRPr lang="en-US" sz="2400" dirty="0" err="1">
              <a:latin typeface="+mn-lt"/>
              <a:cs typeface="Calibri" pitchFamily="34" charset="0"/>
            </a:endParaRPr>
          </a:p>
          <a:p>
            <a:pPr marL="800100" lvl="1" indent="-342900">
              <a:buClr>
                <a:srgbClr val="FF0000"/>
              </a:buClr>
              <a:buSzPct val="70000"/>
              <a:buFont typeface="Wingdings" charset="2"/>
              <a:buChar char="v"/>
            </a:pPr>
            <a:r>
              <a:rPr lang="en-US" sz="2400" dirty="0" err="1" smtClean="0"/>
              <a:t>Survei pelaksanaan identifikasi sebelum pemberian obat</a:t>
            </a:r>
          </a:p>
          <a:p>
            <a:pPr marL="800100" lvl="1" indent="-342900">
              <a:buClr>
                <a:srgbClr val="FF0000"/>
              </a:buClr>
              <a:buSzPct val="70000"/>
              <a:buFont typeface="Wingdings" charset="2"/>
              <a:buChar char="v"/>
            </a:pPr>
            <a:r>
              <a:rPr lang="en-US" sz="2400" dirty="0" err="1"/>
              <a:t>Survei pelaksanaan identifikasi sebelum pengambilan spesimen</a:t>
            </a:r>
          </a:p>
          <a:p>
            <a:pPr marL="800100" lvl="1" indent="-342900">
              <a:buClr>
                <a:srgbClr val="FF0000"/>
              </a:buClr>
              <a:buSzPct val="70000"/>
              <a:buFont typeface="Wingdings" charset="2"/>
              <a:buChar char="v"/>
            </a:pPr>
            <a:r>
              <a:rPr lang="en-US" sz="2400" dirty="0" err="1"/>
              <a:t>Kejadian ketidak lengkapan identitas pada gelang pasien</a:t>
            </a:r>
          </a:p>
          <a:p>
            <a:pPr marL="800100" lvl="1" indent="-342900">
              <a:buClr>
                <a:srgbClr val="FF0000"/>
              </a:buClr>
              <a:buSzPct val="70000"/>
              <a:buFont typeface="Wingdings" charset="2"/>
              <a:buChar char="v"/>
            </a:pPr>
            <a:r>
              <a:rPr lang="en-US" sz="2400" dirty="0" err="1"/>
              <a:t>Kejadian kesalahan identitas pada gelang pasien</a:t>
            </a:r>
            <a:endParaRPr lang="en-US" sz="24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043608" y="4082296"/>
            <a:ext cx="74991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n-lt"/>
                <a:cs typeface="Calibri" pitchFamily="34" charset="0"/>
              </a:rPr>
              <a:t>PENINGKATAN KOMUNIKASI EFEKTIF</a:t>
            </a:r>
            <a:endParaRPr lang="en-US" sz="2400" dirty="0" err="1">
              <a:latin typeface="+mn-lt"/>
              <a:cs typeface="Calibri" pitchFamily="34" charset="0"/>
            </a:endParaRPr>
          </a:p>
          <a:p>
            <a:pPr marL="800100" lvl="1" indent="-342900">
              <a:buClr>
                <a:srgbClr val="FF0000"/>
              </a:buClr>
              <a:buSzPct val="70000"/>
              <a:buFont typeface="Wingdings" charset="2"/>
              <a:buChar char="v"/>
            </a:pPr>
            <a:r>
              <a:rPr lang="en-US" sz="2400" dirty="0" err="1" smtClean="0"/>
              <a:t>Kejadian ketidak lengkapan verifikasi </a:t>
            </a:r>
            <a:r>
              <a:rPr lang="en-US" sz="2400" i="1" dirty="0" err="1" smtClean="0"/>
              <a:t>the read back process</a:t>
            </a:r>
          </a:p>
          <a:p>
            <a:pPr marL="800100" lvl="1" indent="-342900">
              <a:buClr>
                <a:srgbClr val="FF0000"/>
              </a:buClr>
              <a:buSzPct val="70000"/>
              <a:buFont typeface="Wingdings" charset="2"/>
              <a:buChar char="v"/>
            </a:pPr>
            <a:r>
              <a:rPr lang="en-US" sz="2400" dirty="0" err="1"/>
              <a:t>Survei pemahaman staf dalam komunikasi </a:t>
            </a:r>
            <a:r>
              <a:rPr lang="en-US" sz="2400" i="1" dirty="0" err="1"/>
              <a:t>the read back process</a:t>
            </a:r>
            <a:endParaRPr lang="en-US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201403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5392" y="116632"/>
            <a:ext cx="7838688" cy="1285884"/>
          </a:xfrm>
        </p:spPr>
        <p:txBody>
          <a:bodyPr/>
          <a:lstStyle/>
          <a:p>
            <a:pPr lvl="0" algn="l"/>
            <a:r>
              <a:rPr lang="fi-FI" sz="2400" b="1" dirty="0" err="1" smtClean="0">
                <a:solidFill>
                  <a:srgbClr val="000000"/>
                </a:solidFill>
                <a:latin typeface="Arial Narrow"/>
                <a:cs typeface="Arial Narrow"/>
              </a:rPr>
              <a:t>Standar</a:t>
            </a:r>
            <a:r>
              <a:rPr lang="fi-FI" sz="2400" b="1" dirty="0" smtClean="0">
                <a:solidFill>
                  <a:srgbClr val="000000"/>
                </a:solidFill>
                <a:latin typeface="Arial Narrow"/>
                <a:cs typeface="Arial Narrow"/>
              </a:rPr>
              <a:t> TKP 5.1</a:t>
            </a:r>
            <a:endParaRPr lang="id-ID" sz="2400" dirty="0" smtClean="0">
              <a:solidFill>
                <a:srgbClr val="000000"/>
              </a:solidFill>
              <a:latin typeface="Arial Narrow"/>
              <a:cs typeface="Arial Narrow"/>
            </a:endParaRPr>
          </a:p>
          <a:p>
            <a:pPr algn="l">
              <a:lnSpc>
                <a:spcPct val="90000"/>
              </a:lnSpc>
            </a:pPr>
            <a:r>
              <a:rPr lang="fi-FI" sz="2400" dirty="0" smtClean="0">
                <a:solidFill>
                  <a:srgbClr val="000000"/>
                </a:solidFill>
                <a:latin typeface="Arial Narrow"/>
                <a:cs typeface="Arial Narrow"/>
              </a:rPr>
              <a:t>Pimpinan dari setiap Departemen  melakukan identifikasi secara tertulis tentang  pelayanan yang harus diberikan oleh unitnya.</a:t>
            </a:r>
            <a:endParaRPr lang="id-ID" sz="2400" dirty="0" smtClean="0">
              <a:solidFill>
                <a:srgbClr val="000000"/>
              </a:solidFill>
              <a:latin typeface="Arial Narrow"/>
              <a:cs typeface="Arial Narrow"/>
            </a:endParaRPr>
          </a:p>
          <a:p>
            <a:endParaRPr lang="id-ID" sz="2400" dirty="0">
              <a:solidFill>
                <a:srgbClr val="000000"/>
              </a:solidFill>
              <a:latin typeface="Arial Narrow"/>
              <a:cs typeface="Arial Narrow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11560" y="1473978"/>
            <a:ext cx="7838688" cy="4643446"/>
          </a:xfrm>
          <a:prstGeom prst="rect">
            <a:avLst/>
          </a:prstGeom>
        </p:spPr>
        <p:txBody>
          <a:bodyPr tIns="0">
            <a:noAutofit/>
          </a:bodyPr>
          <a:lstStyle/>
          <a:p>
            <a:pPr lvl="0"/>
            <a:r>
              <a:rPr lang="fi-FI" sz="2400" b="1" dirty="0" smtClean="0">
                <a:latin typeface="Arial Narrow"/>
                <a:cs typeface="Arial Narrow"/>
              </a:rPr>
              <a:t>Elemen </a:t>
            </a:r>
            <a:r>
              <a:rPr lang="fi-FI" sz="2400" b="1" dirty="0" err="1" smtClean="0">
                <a:latin typeface="Arial Narrow"/>
                <a:cs typeface="Arial Narrow"/>
              </a:rPr>
              <a:t>Penilaian</a:t>
            </a:r>
            <a:r>
              <a:rPr lang="fi-FI" sz="2400" b="1" dirty="0" smtClean="0">
                <a:latin typeface="Arial Narrow"/>
                <a:cs typeface="Arial Narrow"/>
              </a:rPr>
              <a:t> TKP 5.1</a:t>
            </a:r>
            <a:endParaRPr lang="id-ID" sz="2400" dirty="0" smtClean="0">
              <a:latin typeface="Arial Narrow"/>
              <a:cs typeface="Arial Narrow"/>
            </a:endParaRPr>
          </a:p>
          <a:p>
            <a:pPr marL="361950" lvl="0" indent="-361950"/>
            <a:r>
              <a:rPr lang="fi-FI" sz="2400" dirty="0" smtClean="0">
                <a:latin typeface="Arial Narrow"/>
                <a:cs typeface="Arial Narrow"/>
              </a:rPr>
              <a:t>1.	Pimpinan  Departemen  atau  pelayanan  klinik memilih dan  menggunakan format dan isi seragam untuk membuat dokumen perencanaan</a:t>
            </a:r>
            <a:endParaRPr lang="id-ID" sz="2400" dirty="0" smtClean="0">
              <a:latin typeface="Arial Narrow"/>
              <a:cs typeface="Arial Narrow"/>
            </a:endParaRPr>
          </a:p>
          <a:p>
            <a:pPr marL="361950" lvl="0" indent="-361950"/>
            <a:r>
              <a:rPr lang="en-US" sz="2400" dirty="0" smtClean="0">
                <a:latin typeface="Arial Narrow"/>
                <a:cs typeface="Arial Narrow"/>
              </a:rPr>
              <a:t>2.	</a:t>
            </a:r>
            <a:r>
              <a:rPr lang="id-ID" sz="2400" dirty="0" smtClean="0">
                <a:latin typeface="Arial Narrow"/>
                <a:cs typeface="Arial Narrow"/>
              </a:rPr>
              <a:t>Dokumen perencanaan  menjelaskan  tentang pelayanan pada saat ini dan pelayanan yang direncanakan dikemudian hari oleh masing-masing Departemen dan pelayanan klinik </a:t>
            </a:r>
          </a:p>
          <a:p>
            <a:pPr marL="361950" lvl="0" indent="-361950"/>
            <a:r>
              <a:rPr lang="en-US" sz="2400" dirty="0" smtClean="0">
                <a:latin typeface="Arial Narrow"/>
                <a:cs typeface="Arial Narrow"/>
              </a:rPr>
              <a:t>3.	</a:t>
            </a:r>
            <a:r>
              <a:rPr lang="id-ID" sz="2400" dirty="0" smtClean="0">
                <a:latin typeface="Arial Narrow"/>
                <a:cs typeface="Arial Narrow"/>
              </a:rPr>
              <a:t>Setiap kebijakan dan  prosedur dari Departemen  atau  pelayanan klinik  dipakai sebagai pedoman melaksanakan pelayanan yang diberikan</a:t>
            </a:r>
          </a:p>
          <a:p>
            <a:pPr marL="361950" lvl="0" indent="-361950"/>
            <a:r>
              <a:rPr lang="en-US" sz="2400" dirty="0" smtClean="0">
                <a:latin typeface="Arial Narrow"/>
                <a:cs typeface="Arial Narrow"/>
              </a:rPr>
              <a:t>4.	</a:t>
            </a:r>
            <a:r>
              <a:rPr lang="id-ID" sz="2400" dirty="0" smtClean="0">
                <a:latin typeface="Arial Narrow"/>
                <a:cs typeface="Arial Narrow"/>
              </a:rPr>
              <a:t>Kebijakan dan prosedur dari setiap Departemen atau  pelayanan klinik  ditetapkan dengan memperhitungkan pengetahuan dan keterampilan dari staf yang diperlukan untuk memenuhi kebutuhan pasien.</a:t>
            </a:r>
          </a:p>
          <a:p>
            <a:r>
              <a:rPr lang="id-ID" sz="2400" dirty="0" smtClean="0">
                <a:latin typeface="Arial Narrow"/>
                <a:cs typeface="Arial Narrow"/>
              </a:rPr>
              <a:t> </a:t>
            </a: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id-ID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Arial Narrow"/>
              <a:cs typeface="Arial Narrow"/>
            </a:endParaRP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id-ID" sz="2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Arial Narrow"/>
              <a:cs typeface="Arial Narrow"/>
            </a:endParaRPr>
          </a:p>
        </p:txBody>
      </p:sp>
      <p:sp>
        <p:nvSpPr>
          <p:cNvPr id="5" name="Rectangle 4"/>
          <p:cNvSpPr/>
          <p:nvPr/>
        </p:nvSpPr>
        <p:spPr>
          <a:xfrm rot="19870207">
            <a:off x="2054910" y="3938043"/>
            <a:ext cx="464166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Pedoman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Pelayanan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 rot="19870207">
            <a:off x="3502987" y="1924040"/>
            <a:ext cx="205031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Program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45521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5E6737-DAAE-9441-ABF5-58FA25133704}" type="slidenum">
              <a:rPr lang="id-ID" smtClean="0"/>
              <a:pPr>
                <a:defRPr/>
              </a:pPr>
              <a:t>50</a:t>
            </a:fld>
            <a:endParaRPr lang="id-ID"/>
          </a:p>
        </p:txBody>
      </p:sp>
      <p:sp>
        <p:nvSpPr>
          <p:cNvPr id="5" name="TextBox 4"/>
          <p:cNvSpPr txBox="1"/>
          <p:nvPr/>
        </p:nvSpPr>
        <p:spPr>
          <a:xfrm>
            <a:off x="1043608" y="476672"/>
            <a:ext cx="48887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SASARAN KESELAMATAN PASIEN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971600" y="1052736"/>
            <a:ext cx="74991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n-lt"/>
                <a:cs typeface="Calibri" pitchFamily="34" charset="0"/>
              </a:rPr>
              <a:t>HIGH ALERT MEDICATION</a:t>
            </a:r>
            <a:endParaRPr lang="en-US" sz="2400" dirty="0" err="1">
              <a:latin typeface="+mn-lt"/>
              <a:cs typeface="Calibri" pitchFamily="34" charset="0"/>
            </a:endParaRPr>
          </a:p>
          <a:p>
            <a:pPr marL="800100" lvl="1" indent="-342900">
              <a:buClr>
                <a:srgbClr val="FF0000"/>
              </a:buClr>
              <a:buSzPct val="70000"/>
              <a:buFont typeface="Wingdings" charset="2"/>
              <a:buChar char="v"/>
            </a:pPr>
            <a:r>
              <a:rPr lang="en-US" sz="2400" dirty="0" err="1" smtClean="0"/>
              <a:t>Kejadian kesalahan label pada obat LASA</a:t>
            </a:r>
          </a:p>
          <a:p>
            <a:pPr marL="800100" lvl="1" indent="-342900">
              <a:buClr>
                <a:srgbClr val="FF0000"/>
              </a:buClr>
              <a:buSzPct val="70000"/>
              <a:buFont typeface="Wingdings" charset="2"/>
              <a:buChar char="v"/>
            </a:pPr>
            <a:r>
              <a:rPr lang="en-US" sz="2400" dirty="0" err="1"/>
              <a:t>Kejadian tidak adanya label high alert pada obat high alert di unit kerja (IGD, ICU, kamar operasi)</a:t>
            </a:r>
            <a:endParaRPr lang="en-US" sz="24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043608" y="3218200"/>
            <a:ext cx="74991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/>
            <a:r>
              <a:rPr lang="id-ID" altLang="en-US" sz="2400">
                <a:ea typeface="ＭＳ Ｐゴシック" charset="-128"/>
              </a:rPr>
              <a:t>KEP</a:t>
            </a:r>
            <a:r>
              <a:rPr lang="fi-FI" altLang="en-US" sz="2400">
                <a:ea typeface="ＭＳ Ｐゴシック" charset="-128"/>
              </a:rPr>
              <a:t>ASTIAN TEPAT-LOKASI, TEPAT-PROSEDUR, TEPAT-PASIEN OPERASI</a:t>
            </a:r>
            <a:endParaRPr lang="en-US" altLang="en-US" sz="2400">
              <a:latin typeface="Arial" charset="0"/>
              <a:ea typeface="ＭＳ Ｐゴシック" charset="-128"/>
            </a:endParaRPr>
          </a:p>
          <a:p>
            <a:pPr marL="800100" lvl="1" indent="-342900">
              <a:buClr>
                <a:srgbClr val="FF0000"/>
              </a:buClr>
              <a:buSzPct val="70000"/>
              <a:buFont typeface="Wingdings" charset="2"/>
              <a:buChar char="v"/>
            </a:pPr>
            <a:r>
              <a:rPr lang="en-US" sz="2400" dirty="0" err="1" smtClean="0"/>
              <a:t>Kejadian ketidak lengkapan penandaan lokasi operasi</a:t>
            </a:r>
            <a:endParaRPr lang="en-US" sz="2400" i="1" dirty="0" err="1" smtClean="0"/>
          </a:p>
          <a:p>
            <a:pPr marL="800100" lvl="1" indent="-342900">
              <a:buClr>
                <a:srgbClr val="FF0000"/>
              </a:buClr>
              <a:buSzPct val="70000"/>
              <a:buFont typeface="Wingdings" charset="2"/>
              <a:buChar char="v"/>
            </a:pPr>
            <a:r>
              <a:rPr lang="en-US" sz="2400" dirty="0" err="1"/>
              <a:t>Angka ketidak lengkapan </a:t>
            </a:r>
            <a:r>
              <a:rPr lang="en-US" sz="2400" i="1" dirty="0" err="1"/>
              <a:t>surgical safety check list</a:t>
            </a:r>
            <a:endParaRPr lang="en-US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123651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5E6737-DAAE-9441-ABF5-58FA25133704}" type="slidenum">
              <a:rPr lang="id-ID" smtClean="0"/>
              <a:pPr>
                <a:defRPr/>
              </a:pPr>
              <a:t>51</a:t>
            </a:fld>
            <a:endParaRPr lang="id-ID"/>
          </a:p>
        </p:txBody>
      </p:sp>
      <p:sp>
        <p:nvSpPr>
          <p:cNvPr id="5" name="TextBox 4"/>
          <p:cNvSpPr txBox="1"/>
          <p:nvPr/>
        </p:nvSpPr>
        <p:spPr>
          <a:xfrm>
            <a:off x="1043608" y="476672"/>
            <a:ext cx="48887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SASARAN KESELAMATAN PASIEN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971600" y="1052736"/>
            <a:ext cx="74991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n-lt"/>
                <a:cs typeface="Calibri" pitchFamily="34" charset="0"/>
              </a:rPr>
              <a:t>HAND HYGIENE</a:t>
            </a:r>
            <a:endParaRPr lang="en-US" sz="2400" dirty="0" err="1">
              <a:latin typeface="+mn-lt"/>
              <a:cs typeface="Calibri" pitchFamily="34" charset="0"/>
            </a:endParaRPr>
          </a:p>
          <a:p>
            <a:pPr marL="800100" lvl="1" indent="-342900">
              <a:buClr>
                <a:srgbClr val="FF0000"/>
              </a:buClr>
              <a:buSzPct val="70000"/>
              <a:buFont typeface="Wingdings" charset="2"/>
              <a:buChar char="v"/>
            </a:pPr>
            <a:r>
              <a:rPr lang="en-US" sz="2400" dirty="0" err="1" smtClean="0"/>
              <a:t>Survei pelaksanaan cuci tangan sebelum pemeriksaan pasien oleh dokter</a:t>
            </a:r>
          </a:p>
          <a:p>
            <a:pPr marL="800100" lvl="1" indent="-342900">
              <a:buClr>
                <a:srgbClr val="FF0000"/>
              </a:buClr>
              <a:buSzPct val="70000"/>
              <a:buFont typeface="Wingdings" charset="2"/>
              <a:buChar char="v"/>
            </a:pPr>
            <a:r>
              <a:rPr lang="en-US" sz="2400" dirty="0" err="1"/>
              <a:t>Survei pelaksanaan cuci tangan sebelum pemeriksaan pasien oleh perawat/bidan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43608" y="3218200"/>
            <a:ext cx="749917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/>
            <a:r>
              <a:rPr lang="en-US" altLang="en-US" sz="2400">
                <a:ea typeface="ＭＳ Ｐゴシック" charset="-128"/>
              </a:rPr>
              <a:t>PASIEN RISIKO JATUH</a:t>
            </a:r>
            <a:endParaRPr lang="en-US" altLang="en-US" sz="2400">
              <a:latin typeface="Arial" charset="0"/>
              <a:ea typeface="ＭＳ Ｐゴシック" charset="-128"/>
            </a:endParaRPr>
          </a:p>
          <a:p>
            <a:pPr marL="800100" lvl="1" indent="-342900">
              <a:buClr>
                <a:srgbClr val="FF0000"/>
              </a:buClr>
              <a:buSzPct val="70000"/>
              <a:buFont typeface="Wingdings" charset="2"/>
              <a:buChar char="v"/>
            </a:pPr>
            <a:r>
              <a:rPr lang="en-US" sz="2400" dirty="0" err="1" smtClean="0"/>
              <a:t>Survei pemahaman pasien tentang risiko jatuh</a:t>
            </a:r>
          </a:p>
          <a:p>
            <a:pPr marL="800100" lvl="1" indent="-342900">
              <a:buClr>
                <a:srgbClr val="FF0000"/>
              </a:buClr>
              <a:buSzPct val="70000"/>
              <a:buFont typeface="Wingdings" charset="2"/>
              <a:buChar char="v"/>
            </a:pPr>
            <a:r>
              <a:rPr lang="en-US" sz="2400" dirty="0" err="1"/>
              <a:t>Kejadian tidak dilaksanakannya asesmen ulang pasien risiko jatuh</a:t>
            </a:r>
          </a:p>
          <a:p>
            <a:pPr marL="800100" lvl="1" indent="-342900">
              <a:buClr>
                <a:srgbClr val="FF0000"/>
              </a:buClr>
              <a:buSzPct val="70000"/>
              <a:buFont typeface="Wingdings" charset="2"/>
              <a:buChar char="v"/>
            </a:pPr>
            <a:r>
              <a:rPr lang="en-US" sz="2400" dirty="0" err="1" smtClean="0"/>
              <a:t>Kejadian tidak terpasangnya gelang pada pasien risiko jatuh</a:t>
            </a:r>
          </a:p>
          <a:p>
            <a:pPr marL="800100" lvl="1" indent="-342900">
              <a:buClr>
                <a:srgbClr val="FF0000"/>
              </a:buClr>
              <a:buSzPct val="70000"/>
              <a:buFont typeface="Wingdings" charset="2"/>
              <a:buChar char="v"/>
            </a:pPr>
            <a:r>
              <a:rPr lang="en-US" sz="2400" dirty="0" err="1"/>
              <a:t>Kejadian tidak terpasangnya </a:t>
            </a:r>
            <a:r>
              <a:rPr lang="en-US" sz="2400" i="1" dirty="0" err="1"/>
              <a:t>bed rail </a:t>
            </a:r>
            <a:r>
              <a:rPr lang="en-US" sz="2400" dirty="0" err="1"/>
              <a:t>pada pasien risiko jatuh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88120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5E6737-DAAE-9441-ABF5-58FA25133704}" type="slidenum">
              <a:rPr lang="id-ID"/>
              <a:pPr>
                <a:defRPr/>
              </a:pPr>
              <a:t>52</a:t>
            </a:fld>
            <a:endParaRPr lang="id-ID"/>
          </a:p>
        </p:txBody>
      </p:sp>
      <p:sp>
        <p:nvSpPr>
          <p:cNvPr id="5" name="TextBox 4"/>
          <p:cNvSpPr txBox="1"/>
          <p:nvPr/>
        </p:nvSpPr>
        <p:spPr>
          <a:xfrm>
            <a:off x="1043608" y="692696"/>
            <a:ext cx="684076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CLINICAL PATHWAY</a:t>
            </a:r>
          </a:p>
          <a:p>
            <a:r>
              <a:rPr lang="en-US" sz="2400"/>
              <a:t>Hernia inguinalis/skrotalis</a:t>
            </a:r>
          </a:p>
          <a:p>
            <a:r>
              <a:rPr lang="en-US" sz="2400"/>
              <a:t>Apendisitis akut</a:t>
            </a:r>
          </a:p>
          <a:p>
            <a:r>
              <a:rPr lang="en-US" sz="2400"/>
              <a:t>Partus macet dengan SC</a:t>
            </a:r>
          </a:p>
          <a:p>
            <a:r>
              <a:rPr lang="en-US" sz="2400"/>
              <a:t>FAM</a:t>
            </a:r>
          </a:p>
          <a:p>
            <a:r>
              <a:rPr lang="en-US" sz="2400"/>
              <a:t>Mioma uteri</a:t>
            </a:r>
          </a:p>
          <a:p>
            <a:r>
              <a:rPr lang="en-US" sz="2400"/>
              <a:t>Fraktur clavicula tertutus</a:t>
            </a:r>
          </a:p>
          <a:p>
            <a:r>
              <a:rPr lang="en-US" sz="2400"/>
              <a:t>Tonsilitis kronis dengan TE</a:t>
            </a:r>
          </a:p>
          <a:p>
            <a:r>
              <a:rPr lang="en-US" sz="2400"/>
              <a:t>Stroke non hemoragik</a:t>
            </a:r>
          </a:p>
          <a:p>
            <a:r>
              <a:rPr lang="en-US" sz="2400"/>
              <a:t>Kejang demam sederhana</a:t>
            </a:r>
          </a:p>
          <a:p>
            <a:endParaRPr lang="en-US" sz="2400"/>
          </a:p>
          <a:p>
            <a:r>
              <a:rPr lang="en-US" sz="2400"/>
              <a:t>PROTOKOL</a:t>
            </a:r>
          </a:p>
          <a:p>
            <a:r>
              <a:rPr lang="en-US" sz="2400"/>
              <a:t>Asma</a:t>
            </a:r>
          </a:p>
          <a:p>
            <a:r>
              <a:rPr lang="en-US" sz="2400"/>
              <a:t>Stroke</a:t>
            </a:r>
          </a:p>
          <a:p>
            <a:r>
              <a:rPr lang="en-US" sz="2400"/>
              <a:t>AMI</a:t>
            </a:r>
          </a:p>
          <a:p>
            <a:r>
              <a:rPr lang="en-US" sz="2400"/>
              <a:t>Syok hipovolemik</a:t>
            </a:r>
          </a:p>
        </p:txBody>
      </p:sp>
      <p:sp>
        <p:nvSpPr>
          <p:cNvPr id="6" name="Right Brace 5"/>
          <p:cNvSpPr/>
          <p:nvPr/>
        </p:nvSpPr>
        <p:spPr>
          <a:xfrm>
            <a:off x="4860032" y="1484784"/>
            <a:ext cx="1008112" cy="453650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955001" y="3297758"/>
            <a:ext cx="24334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Pemeriksaan penunjang</a:t>
            </a:r>
          </a:p>
          <a:p>
            <a:r>
              <a:rPr lang="en-US"/>
              <a:t>Pemberian obat</a:t>
            </a:r>
          </a:p>
          <a:p>
            <a:r>
              <a:rPr lang="en-US"/>
              <a:t>LOS</a:t>
            </a:r>
          </a:p>
        </p:txBody>
      </p:sp>
    </p:spTree>
    <p:extLst>
      <p:ext uri="{BB962C8B-B14F-4D97-AF65-F5344CB8AC3E}">
        <p14:creationId xmlns:p14="http://schemas.microsoft.com/office/powerpoint/2010/main" val="21286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5392" y="285728"/>
            <a:ext cx="7766680" cy="1500198"/>
          </a:xfrm>
        </p:spPr>
        <p:txBody>
          <a:bodyPr>
            <a:normAutofit fontScale="92500" lnSpcReduction="10000"/>
          </a:bodyPr>
          <a:lstStyle/>
          <a:p>
            <a:pPr lvl="0" algn="l"/>
            <a:r>
              <a:rPr lang="it-IT" sz="2100" b="1" dirty="0" smtClean="0">
                <a:solidFill>
                  <a:srgbClr val="000000"/>
                </a:solidFill>
                <a:latin typeface="Arial Narrow"/>
                <a:cs typeface="Arial Narrow"/>
              </a:rPr>
              <a:t>Standar TKP.5.5.</a:t>
            </a:r>
            <a:endParaRPr lang="id-ID" sz="2100" dirty="0" smtClean="0">
              <a:solidFill>
                <a:srgbClr val="000000"/>
              </a:solidFill>
              <a:latin typeface="Arial Narrow"/>
              <a:cs typeface="Arial Narrow"/>
            </a:endParaRPr>
          </a:p>
          <a:p>
            <a:pPr algn="l"/>
            <a:r>
              <a:rPr lang="it-IT" sz="2100" dirty="0" smtClean="0">
                <a:solidFill>
                  <a:srgbClr val="000000"/>
                </a:solidFill>
                <a:latin typeface="Arial Narrow"/>
                <a:cs typeface="Arial Narrow"/>
              </a:rPr>
              <a:t>Pimpinan  melakukan </a:t>
            </a:r>
            <a:r>
              <a:rPr lang="id-ID" sz="2100" dirty="0" smtClean="0">
                <a:solidFill>
                  <a:srgbClr val="000000"/>
                </a:solidFill>
                <a:latin typeface="Arial Narrow"/>
                <a:cs typeface="Arial Narrow"/>
              </a:rPr>
              <a:t>evaluasi</a:t>
            </a:r>
            <a:r>
              <a:rPr lang="it-IT" sz="2100" dirty="0" smtClean="0">
                <a:solidFill>
                  <a:srgbClr val="000000"/>
                </a:solidFill>
                <a:latin typeface="Arial Narrow"/>
                <a:cs typeface="Arial Narrow"/>
              </a:rPr>
              <a:t> kinerja Departemen atau pelayanan klinik  dan kinerja stafnya.</a:t>
            </a:r>
            <a:endParaRPr lang="id-ID" sz="2100" dirty="0" smtClean="0">
              <a:solidFill>
                <a:srgbClr val="000000"/>
              </a:solidFill>
              <a:latin typeface="Arial Narrow"/>
              <a:cs typeface="Arial Narrow"/>
            </a:endParaRPr>
          </a:p>
          <a:p>
            <a:r>
              <a:rPr lang="it-IT" dirty="0" smtClean="0">
                <a:solidFill>
                  <a:srgbClr val="000000"/>
                </a:solidFill>
                <a:latin typeface="Arial Narrow"/>
                <a:cs typeface="Arial Narrow"/>
              </a:rPr>
              <a:t> </a:t>
            </a:r>
            <a:endParaRPr lang="id-ID" dirty="0" smtClean="0">
              <a:solidFill>
                <a:srgbClr val="000000"/>
              </a:solidFill>
              <a:latin typeface="Arial Narrow"/>
              <a:cs typeface="Arial Narrow"/>
            </a:endParaRPr>
          </a:p>
          <a:p>
            <a:endParaRPr lang="id-ID" dirty="0">
              <a:solidFill>
                <a:srgbClr val="000000"/>
              </a:solidFill>
              <a:latin typeface="Arial Narrow"/>
              <a:cs typeface="Arial Narrow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11560" y="1428736"/>
            <a:ext cx="7766680" cy="5143536"/>
          </a:xfrm>
          <a:prstGeom prst="rect">
            <a:avLst/>
          </a:prstGeom>
        </p:spPr>
        <p:txBody>
          <a:bodyPr tIns="0">
            <a:noAutofit/>
          </a:bodyPr>
          <a:lstStyle/>
          <a:p>
            <a:pPr lvl="0"/>
            <a:r>
              <a:rPr lang="fi-FI" sz="2200" b="1" dirty="0" smtClean="0">
                <a:latin typeface="Arial Narrow"/>
                <a:cs typeface="Arial Narrow"/>
              </a:rPr>
              <a:t>Elemen Penilaian TKP.5.5.</a:t>
            </a:r>
            <a:endParaRPr lang="id-ID" sz="2200" dirty="0" smtClean="0">
              <a:latin typeface="Arial Narrow"/>
              <a:cs typeface="Arial Narrow"/>
            </a:endParaRPr>
          </a:p>
          <a:p>
            <a:pPr marL="361950" lvl="0" indent="-361950"/>
            <a:r>
              <a:rPr lang="fi-FI" sz="2200" dirty="0" smtClean="0">
                <a:latin typeface="Arial Narrow"/>
                <a:cs typeface="Arial Narrow"/>
              </a:rPr>
              <a:t>1.	</a:t>
            </a:r>
            <a:r>
              <a:rPr lang="fi-FI" sz="2100" dirty="0" smtClean="0">
                <a:latin typeface="Arial Narrow"/>
                <a:cs typeface="Arial Narrow"/>
              </a:rPr>
              <a:t>Pimpinan melaksanakan</a:t>
            </a:r>
            <a:r>
              <a:rPr lang="id-ID" sz="2100" dirty="0" smtClean="0">
                <a:latin typeface="Arial Narrow"/>
                <a:cs typeface="Arial Narrow"/>
              </a:rPr>
              <a:t> pengukuran </a:t>
            </a:r>
            <a:r>
              <a:rPr lang="fi-FI" sz="2100" dirty="0" smtClean="0">
                <a:latin typeface="Arial Narrow"/>
                <a:cs typeface="Arial Narrow"/>
              </a:rPr>
              <a:t> mutu (quality monitors) terkait pelayanan yang disediakan dalam  Departemen atau pelayanan klinik  termasuk melaksanakan kriteria a) sampai d) yang dinyatakan di </a:t>
            </a:r>
            <a:r>
              <a:rPr lang="id-ID" sz="2100" dirty="0" smtClean="0">
                <a:latin typeface="Arial Narrow"/>
                <a:cs typeface="Arial Narrow"/>
              </a:rPr>
              <a:t>m</a:t>
            </a:r>
            <a:r>
              <a:rPr lang="fi-FI" sz="2100" dirty="0" smtClean="0">
                <a:latin typeface="Arial Narrow"/>
                <a:cs typeface="Arial Narrow"/>
              </a:rPr>
              <a:t>aksud dan tujuan.</a:t>
            </a:r>
            <a:endParaRPr lang="id-ID" sz="2100" dirty="0" smtClean="0">
              <a:latin typeface="Arial Narrow"/>
              <a:cs typeface="Arial Narrow"/>
            </a:endParaRPr>
          </a:p>
          <a:p>
            <a:pPr marL="361950" lvl="0" indent="-361950"/>
            <a:r>
              <a:rPr lang="fi-FI" sz="2100" dirty="0" smtClean="0">
                <a:latin typeface="Arial Narrow"/>
                <a:cs typeface="Arial Narrow"/>
              </a:rPr>
              <a:t>2.	Pimpinan  melaksanakan  pemantauan  mutu (quality monitors) terkait dengan kinerja staf dalam  menjalankan  tanggung  jawab  mereka di Departemen atau  di pelayanan klinik  mereka</a:t>
            </a:r>
            <a:endParaRPr lang="id-ID" sz="2100" dirty="0" smtClean="0">
              <a:latin typeface="Arial Narrow"/>
              <a:cs typeface="Arial Narrow"/>
            </a:endParaRPr>
          </a:p>
          <a:p>
            <a:pPr marL="361950" lvl="0" indent="-361950"/>
            <a:r>
              <a:rPr lang="fi-FI" sz="2100" dirty="0" smtClean="0">
                <a:latin typeface="Arial Narrow"/>
                <a:cs typeface="Arial Narrow"/>
              </a:rPr>
              <a:t>3.	Pimpinan melaksanakan program pengendalian mutu apabila dibutuhkan</a:t>
            </a:r>
            <a:endParaRPr lang="id-ID" sz="2100" dirty="0" smtClean="0">
              <a:latin typeface="Arial Narrow"/>
              <a:cs typeface="Arial Narrow"/>
            </a:endParaRPr>
          </a:p>
          <a:p>
            <a:pPr marL="361950" lvl="0" indent="-361950"/>
            <a:r>
              <a:rPr lang="en-US" sz="2100" dirty="0" smtClean="0">
                <a:latin typeface="Arial Narrow"/>
                <a:cs typeface="Arial Narrow"/>
              </a:rPr>
              <a:t>4.	</a:t>
            </a:r>
            <a:r>
              <a:rPr lang="id-ID" sz="2100" dirty="0" smtClean="0">
                <a:latin typeface="Arial Narrow"/>
                <a:cs typeface="Arial Narrow"/>
              </a:rPr>
              <a:t>Pimpinan  Departemen  atau pelayanan klinik diberikan data dan informasi yang dibutuhkan untuk mengelola dan meningkatkan asuhan dan pelayanan</a:t>
            </a:r>
          </a:p>
          <a:p>
            <a:pPr marL="361950" lvl="0" indent="-361950"/>
            <a:r>
              <a:rPr lang="en-US" sz="2100" dirty="0" smtClean="0">
                <a:latin typeface="Arial Narrow"/>
                <a:cs typeface="Arial Narrow"/>
              </a:rPr>
              <a:t>5.	</a:t>
            </a:r>
            <a:r>
              <a:rPr lang="id-ID" sz="2100" dirty="0" smtClean="0">
                <a:latin typeface="Arial Narrow"/>
                <a:cs typeface="Arial Narrow"/>
              </a:rPr>
              <a:t>Kegiatan  pemantauan dan peningkatan mutu di Departemen  atau di pelayanan klinik  dilaporkan secara berkala sesuai mekanisme pengawasan mutu dari rumah sakit.</a:t>
            </a:r>
          </a:p>
          <a:p>
            <a:r>
              <a:rPr lang="id-ID" sz="2200" dirty="0" smtClean="0">
                <a:latin typeface="Arial Narrow"/>
                <a:cs typeface="Arial Narrow"/>
              </a:rPr>
              <a:t> </a:t>
            </a: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id-ID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Arial Narrow"/>
              <a:cs typeface="Arial Narrow"/>
            </a:endParaRP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Arial Narrow"/>
                <a:cs typeface="Arial Narrow"/>
              </a:rPr>
              <a:t> </a:t>
            </a:r>
            <a:endParaRPr kumimoji="0" lang="id-ID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Arial Narrow"/>
              <a:cs typeface="Arial Narrow"/>
            </a:endParaRP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id-ID" sz="22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Arial Narrow"/>
              <a:cs typeface="Arial Narrow"/>
            </a:endParaRPr>
          </a:p>
        </p:txBody>
      </p:sp>
      <p:sp>
        <p:nvSpPr>
          <p:cNvPr id="5" name="Rectangle 4"/>
          <p:cNvSpPr/>
          <p:nvPr/>
        </p:nvSpPr>
        <p:spPr>
          <a:xfrm rot="19870207">
            <a:off x="2688222" y="2284080"/>
            <a:ext cx="337504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Program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Mutu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 rot="19870207">
            <a:off x="3550578" y="5149771"/>
            <a:ext cx="195513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Laporan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77518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817224-C598-CB4B-8E49-16EBF06AE0BA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  <p:sp>
        <p:nvSpPr>
          <p:cNvPr id="3" name="Rectangle 2"/>
          <p:cNvSpPr/>
          <p:nvPr/>
        </p:nvSpPr>
        <p:spPr>
          <a:xfrm>
            <a:off x="1691680" y="1716485"/>
            <a:ext cx="5611983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Kebijakan</a:t>
            </a:r>
            <a:endParaRPr lang="en-US" sz="36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Pedoman </a:t>
            </a:r>
            <a:r>
              <a:rPr lang="en-US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Pengorganisasian</a:t>
            </a:r>
            <a:endParaRPr lang="en-US" sz="36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Pedoman </a:t>
            </a:r>
            <a:r>
              <a:rPr lang="en-US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Pelayanan</a:t>
            </a:r>
            <a:endParaRPr lang="en-US" sz="36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SPO</a:t>
            </a:r>
          </a:p>
          <a:p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Program</a:t>
            </a:r>
          </a:p>
          <a:p>
            <a:r>
              <a:rPr lang="en-US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Laporan</a:t>
            </a:r>
            <a:endParaRPr lang="en-US" sz="36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19672" y="836712"/>
            <a:ext cx="58326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 Rounded MT Bold"/>
                <a:cs typeface="Arial Rounded MT Bold"/>
              </a:rPr>
              <a:t>DOKUMEN UNIT KERJA</a:t>
            </a:r>
          </a:p>
        </p:txBody>
      </p:sp>
      <p:sp>
        <p:nvSpPr>
          <p:cNvPr id="5" name="Rectangle 4"/>
          <p:cNvSpPr/>
          <p:nvPr/>
        </p:nvSpPr>
        <p:spPr>
          <a:xfrm>
            <a:off x="3275856" y="5374957"/>
            <a:ext cx="314062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Dokumen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bukti</a:t>
            </a:r>
            <a:endParaRPr lang="en-US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4499992" y="4653136"/>
            <a:ext cx="648072" cy="57606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344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  <p:bldP spid="5" grpId="0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817224-C598-CB4B-8E49-16EBF06AE0BA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  <p:sp>
        <p:nvSpPr>
          <p:cNvPr id="3" name="Rectangle 2"/>
          <p:cNvSpPr/>
          <p:nvPr/>
        </p:nvSpPr>
        <p:spPr>
          <a:xfrm>
            <a:off x="1691680" y="1716485"/>
            <a:ext cx="5590248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Pedoman </a:t>
            </a:r>
            <a:r>
              <a:rPr lang="en-US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Pengorganisasian</a:t>
            </a:r>
            <a:endParaRPr lang="en-US" sz="36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Pedoman </a:t>
            </a:r>
            <a:r>
              <a:rPr lang="en-US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Pelayanan</a:t>
            </a:r>
            <a:endParaRPr lang="en-US" sz="36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SPO</a:t>
            </a:r>
          </a:p>
          <a:p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Program</a:t>
            </a:r>
          </a:p>
          <a:p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Laporan</a:t>
            </a:r>
            <a:endParaRPr lang="en-US" sz="36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19672" y="836712"/>
            <a:ext cx="58326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 Rounded MT Bold"/>
                <a:cs typeface="Arial Rounded MT Bold"/>
              </a:rPr>
              <a:t>DOKUMEN UNIT KERJA</a:t>
            </a:r>
          </a:p>
        </p:txBody>
      </p:sp>
      <p:sp>
        <p:nvSpPr>
          <p:cNvPr id="5" name="Rectangle 4"/>
          <p:cNvSpPr/>
          <p:nvPr/>
        </p:nvSpPr>
        <p:spPr>
          <a:xfrm>
            <a:off x="3275856" y="5374957"/>
            <a:ext cx="314062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Dokumen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bukti</a:t>
            </a:r>
            <a:endParaRPr lang="en-US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4499992" y="4653136"/>
            <a:ext cx="648072" cy="57606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623463" y="2278613"/>
            <a:ext cx="2125001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Kebijakan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Left Arrow 7"/>
          <p:cNvSpPr/>
          <p:nvPr/>
        </p:nvSpPr>
        <p:spPr>
          <a:xfrm>
            <a:off x="6084168" y="2492896"/>
            <a:ext cx="360040" cy="288032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58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WordArt 16"/>
          <p:cNvSpPr>
            <a:spLocks noChangeArrowheads="1" noChangeShapeType="1" noTextEdit="1"/>
          </p:cNvSpPr>
          <p:nvPr/>
        </p:nvSpPr>
        <p:spPr bwMode="auto">
          <a:xfrm>
            <a:off x="684212" y="133832"/>
            <a:ext cx="3671763" cy="43204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800" b="1" kern="1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/>
                <a:ea typeface="Arial Black"/>
                <a:cs typeface="Arial Black"/>
              </a:rPr>
              <a:t>Regulasi</a:t>
            </a:r>
            <a:r>
              <a:rPr lang="en-US" sz="2800" b="1" kern="1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/>
                <a:ea typeface="Arial Black"/>
                <a:cs typeface="Arial Black"/>
              </a:rPr>
              <a:t> </a:t>
            </a:r>
            <a:r>
              <a:rPr lang="en-US" sz="28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/>
                <a:ea typeface="Arial Black"/>
                <a:cs typeface="Arial Black"/>
              </a:rPr>
              <a:t>Unit </a:t>
            </a:r>
            <a:r>
              <a:rPr lang="en-US" sz="2800" b="1" kern="1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/>
                <a:ea typeface="Arial Black"/>
                <a:cs typeface="Arial Black"/>
              </a:rPr>
              <a:t>Kerja</a:t>
            </a:r>
            <a:endParaRPr lang="en-US" sz="2800" b="1" kern="1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/>
              <a:ea typeface="Arial Black"/>
              <a:cs typeface="Arial Black"/>
            </a:endParaRPr>
          </a:p>
        </p:txBody>
      </p:sp>
      <p:sp>
        <p:nvSpPr>
          <p:cNvPr id="68610" name="TextBox 3"/>
          <p:cNvSpPr txBox="1">
            <a:spLocks noChangeArrowheads="1"/>
          </p:cNvSpPr>
          <p:nvPr/>
        </p:nvSpPr>
        <p:spPr bwMode="auto">
          <a:xfrm>
            <a:off x="571500" y="548680"/>
            <a:ext cx="5981700" cy="6370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3538" indent="-363538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800100" indent="-3429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buSzPct val="75000"/>
              <a:buFontTx/>
              <a:buBlip>
                <a:blip r:embed="rId2"/>
              </a:buBlip>
            </a:pPr>
            <a:r>
              <a:rPr lang="id-ID" dirty="0">
                <a:latin typeface="Arial Rounded MT Bold" charset="0"/>
                <a:cs typeface="Arial Rounded MT Bold" charset="0"/>
              </a:rPr>
              <a:t>Kebijakan pelayanan</a:t>
            </a:r>
          </a:p>
          <a:p>
            <a:pPr eaLnBrk="1" hangingPunct="1">
              <a:buSzPct val="75000"/>
              <a:buFontTx/>
              <a:buBlip>
                <a:blip r:embed="rId2"/>
              </a:buBlip>
            </a:pPr>
            <a:r>
              <a:rPr lang="id-ID" dirty="0">
                <a:latin typeface="Arial Rounded MT Bold" charset="0"/>
                <a:cs typeface="Arial Rounded MT Bold" charset="0"/>
              </a:rPr>
              <a:t>Pedoman pengorganisasian</a:t>
            </a:r>
          </a:p>
          <a:p>
            <a:pPr lvl="1" eaLnBrk="1" hangingPunct="1">
              <a:buClr>
                <a:schemeClr val="tx2"/>
              </a:buClr>
              <a:buSzPct val="75000"/>
              <a:buFont typeface="Wingdings" charset="0"/>
              <a:buChar char="u"/>
            </a:pPr>
            <a:r>
              <a:rPr lang="id-ID" dirty="0">
                <a:latin typeface="Arial Rounded MT Bold" charset="0"/>
                <a:cs typeface="Arial Rounded MT Bold" charset="0"/>
              </a:rPr>
              <a:t>Struktur </a:t>
            </a:r>
            <a:r>
              <a:rPr lang="id-ID" dirty="0" smtClean="0">
                <a:latin typeface="Arial Rounded MT Bold" charset="0"/>
                <a:cs typeface="Arial Rounded MT Bold" charset="0"/>
              </a:rPr>
              <a:t>organisasi</a:t>
            </a:r>
          </a:p>
          <a:p>
            <a:pPr lvl="1" eaLnBrk="1" hangingPunct="1">
              <a:buClr>
                <a:schemeClr val="tx2"/>
              </a:buClr>
              <a:buSzPct val="75000"/>
              <a:buFont typeface="Wingdings" charset="0"/>
              <a:buChar char="u"/>
            </a:pPr>
            <a:r>
              <a:rPr lang="id-ID" dirty="0" smtClean="0">
                <a:latin typeface="Arial Rounded MT Bold" charset="0"/>
                <a:cs typeface="Arial Rounded MT Bold" charset="0"/>
              </a:rPr>
              <a:t>Nama jabatan</a:t>
            </a:r>
            <a:endParaRPr lang="id-ID" dirty="0">
              <a:latin typeface="Arial Rounded MT Bold" charset="0"/>
              <a:cs typeface="Arial Rounded MT Bold" charset="0"/>
            </a:endParaRPr>
          </a:p>
          <a:p>
            <a:pPr lvl="1" eaLnBrk="1" hangingPunct="1">
              <a:buClr>
                <a:schemeClr val="tx2"/>
              </a:buClr>
              <a:buSzPct val="75000"/>
              <a:buFont typeface="Wingdings" charset="0"/>
              <a:buChar char="u"/>
            </a:pPr>
            <a:r>
              <a:rPr lang="id-ID" dirty="0">
                <a:latin typeface="Arial Rounded MT Bold" charset="0"/>
                <a:cs typeface="Arial Rounded MT Bold" charset="0"/>
              </a:rPr>
              <a:t>Persyaratan </a:t>
            </a:r>
            <a:r>
              <a:rPr lang="id-ID" dirty="0" smtClean="0">
                <a:latin typeface="Arial Rounded MT Bold" charset="0"/>
                <a:cs typeface="Arial Rounded MT Bold" charset="0"/>
              </a:rPr>
              <a:t>jabatan</a:t>
            </a:r>
          </a:p>
          <a:p>
            <a:pPr lvl="1" eaLnBrk="1" hangingPunct="1">
              <a:buClr>
                <a:schemeClr val="tx2"/>
              </a:buClr>
              <a:buSzPct val="75000"/>
              <a:buFont typeface="Wingdings" charset="0"/>
              <a:buChar char="u"/>
            </a:pPr>
            <a:r>
              <a:rPr lang="id-ID" dirty="0" smtClean="0">
                <a:latin typeface="Arial Rounded MT Bold" charset="0"/>
                <a:cs typeface="Arial Rounded MT Bold" charset="0"/>
              </a:rPr>
              <a:t>Uraian </a:t>
            </a:r>
            <a:r>
              <a:rPr lang="id-ID" dirty="0">
                <a:latin typeface="Arial Rounded MT Bold" charset="0"/>
                <a:cs typeface="Arial Rounded MT Bold" charset="0"/>
              </a:rPr>
              <a:t>tugas</a:t>
            </a:r>
          </a:p>
          <a:p>
            <a:pPr lvl="1" eaLnBrk="1" hangingPunct="1">
              <a:buClr>
                <a:schemeClr val="tx2"/>
              </a:buClr>
              <a:buSzPct val="75000"/>
              <a:buFont typeface="Wingdings" charset="0"/>
              <a:buChar char="u"/>
            </a:pPr>
            <a:r>
              <a:rPr lang="id-ID" dirty="0" smtClean="0">
                <a:latin typeface="Arial Rounded MT Bold" charset="0"/>
                <a:cs typeface="Arial Rounded MT Bold" charset="0"/>
              </a:rPr>
              <a:t>Pola ketenagaan</a:t>
            </a:r>
          </a:p>
          <a:p>
            <a:pPr lvl="1" eaLnBrk="1" hangingPunct="1">
              <a:buClr>
                <a:schemeClr val="tx2"/>
              </a:buClr>
              <a:buSzPct val="75000"/>
              <a:buFont typeface="Wingdings" charset="0"/>
              <a:buChar char="u"/>
            </a:pPr>
            <a:r>
              <a:rPr lang="id-ID" dirty="0" smtClean="0">
                <a:latin typeface="Arial Rounded MT Bold" charset="0"/>
                <a:cs typeface="Arial Rounded MT Bold" charset="0"/>
              </a:rPr>
              <a:t>Orientasi</a:t>
            </a:r>
            <a:endParaRPr lang="id-ID" dirty="0">
              <a:latin typeface="Arial Rounded MT Bold" charset="0"/>
              <a:cs typeface="Arial Rounded MT Bold" charset="0"/>
            </a:endParaRPr>
          </a:p>
          <a:p>
            <a:pPr lvl="1" eaLnBrk="1" hangingPunct="1">
              <a:buClr>
                <a:schemeClr val="tx2"/>
              </a:buClr>
              <a:buSzPct val="75000"/>
              <a:buFont typeface="Wingdings" charset="0"/>
              <a:buChar char="u"/>
            </a:pPr>
            <a:r>
              <a:rPr lang="id-ID" dirty="0">
                <a:latin typeface="Arial Rounded MT Bold" charset="0"/>
                <a:cs typeface="Arial Rounded MT Bold" charset="0"/>
              </a:rPr>
              <a:t>Penilaian kinerja</a:t>
            </a:r>
          </a:p>
          <a:p>
            <a:pPr eaLnBrk="1" hangingPunct="1">
              <a:buSzPct val="75000"/>
              <a:buFontTx/>
              <a:buBlip>
                <a:blip r:embed="rId2"/>
              </a:buBlip>
            </a:pPr>
            <a:r>
              <a:rPr lang="id-ID" dirty="0">
                <a:latin typeface="Arial Rounded MT Bold" charset="0"/>
                <a:cs typeface="Arial Rounded MT Bold" charset="0"/>
              </a:rPr>
              <a:t>Pedoman Pelayanan</a:t>
            </a:r>
          </a:p>
          <a:p>
            <a:pPr eaLnBrk="1" hangingPunct="1">
              <a:buSzPct val="75000"/>
              <a:buFontTx/>
              <a:buBlip>
                <a:blip r:embed="rId2"/>
              </a:buBlip>
            </a:pPr>
            <a:r>
              <a:rPr lang="id-ID" dirty="0">
                <a:latin typeface="Arial Rounded MT Bold" charset="0"/>
                <a:cs typeface="Arial Rounded MT Bold" charset="0"/>
              </a:rPr>
              <a:t>SPO</a:t>
            </a:r>
          </a:p>
          <a:p>
            <a:pPr eaLnBrk="1" hangingPunct="1">
              <a:buSzPct val="75000"/>
              <a:buFontTx/>
              <a:buBlip>
                <a:blip r:embed="rId2"/>
              </a:buBlip>
            </a:pPr>
            <a:r>
              <a:rPr lang="id-ID" dirty="0">
                <a:latin typeface="Arial Rounded MT Bold" charset="0"/>
                <a:cs typeface="Arial Rounded MT Bold" charset="0"/>
              </a:rPr>
              <a:t>Program ( Rencana Kerja Tahunan )</a:t>
            </a:r>
          </a:p>
          <a:p>
            <a:pPr eaLnBrk="1" hangingPunct="1">
              <a:buSzPct val="75000"/>
              <a:buFontTx/>
              <a:buBlip>
                <a:blip r:embed="rId2"/>
              </a:buBlip>
            </a:pPr>
            <a:r>
              <a:rPr lang="id-ID" dirty="0">
                <a:latin typeface="Arial Rounded MT Bold" charset="0"/>
                <a:cs typeface="Arial Rounded MT Bold" charset="0"/>
              </a:rPr>
              <a:t>Bukti pelaksanaan</a:t>
            </a:r>
          </a:p>
          <a:p>
            <a:pPr lvl="1" eaLnBrk="1" hangingPunct="1">
              <a:buClr>
                <a:srgbClr val="0000FF"/>
              </a:buClr>
              <a:buSzPct val="75000"/>
              <a:buFont typeface="Wingdings" charset="2"/>
              <a:buChar char="v"/>
            </a:pPr>
            <a:r>
              <a:rPr lang="id-ID" dirty="0">
                <a:latin typeface="Arial Rounded MT Bold" charset="0"/>
                <a:cs typeface="Arial Rounded MT Bold" charset="0"/>
              </a:rPr>
              <a:t>Laporan bulanan</a:t>
            </a:r>
          </a:p>
          <a:p>
            <a:pPr lvl="1" eaLnBrk="1" hangingPunct="1">
              <a:buClr>
                <a:srgbClr val="0000FF"/>
              </a:buClr>
              <a:buSzPct val="75000"/>
              <a:buFont typeface="Wingdings" charset="2"/>
              <a:buChar char="v"/>
            </a:pPr>
            <a:r>
              <a:rPr lang="id-ID" dirty="0">
                <a:latin typeface="Arial Rounded MT Bold" charset="0"/>
                <a:cs typeface="Arial Rounded MT Bold" charset="0"/>
              </a:rPr>
              <a:t>Rapat</a:t>
            </a:r>
          </a:p>
          <a:p>
            <a:pPr lvl="1" eaLnBrk="1" hangingPunct="1">
              <a:buClr>
                <a:srgbClr val="0000FF"/>
              </a:buClr>
              <a:buSzPct val="75000"/>
              <a:buFont typeface="Wingdings" charset="2"/>
              <a:buChar char="v"/>
            </a:pPr>
            <a:r>
              <a:rPr lang="id-ID" dirty="0">
                <a:latin typeface="Arial Rounded MT Bold" charset="0"/>
                <a:cs typeface="Arial Rounded MT Bold" charset="0"/>
              </a:rPr>
              <a:t>Orientasi</a:t>
            </a:r>
          </a:p>
          <a:p>
            <a:pPr lvl="1" eaLnBrk="1" hangingPunct="1">
              <a:buClr>
                <a:srgbClr val="0000FF"/>
              </a:buClr>
              <a:buSzPct val="75000"/>
              <a:buFont typeface="Wingdings" charset="2"/>
              <a:buChar char="v"/>
            </a:pPr>
            <a:r>
              <a:rPr lang="id-ID" dirty="0">
                <a:latin typeface="Arial Rounded MT Bold" charset="0"/>
                <a:cs typeface="Arial Rounded MT Bold" charset="0"/>
              </a:rPr>
              <a:t>Pelatihan</a:t>
            </a:r>
          </a:p>
        </p:txBody>
      </p:sp>
      <p:sp>
        <p:nvSpPr>
          <p:cNvPr id="68611" name="TextBox 4"/>
          <p:cNvSpPr txBox="1">
            <a:spLocks noChangeArrowheads="1"/>
          </p:cNvSpPr>
          <p:nvPr/>
        </p:nvSpPr>
        <p:spPr bwMode="auto">
          <a:xfrm>
            <a:off x="3059559" y="5685234"/>
            <a:ext cx="59769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3538" indent="-363538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buFontTx/>
              <a:buBlip>
                <a:blip r:embed="rId3"/>
              </a:buBlip>
            </a:pPr>
            <a:r>
              <a:rPr lang="id-ID" sz="1800" dirty="0">
                <a:latin typeface="Arial Rounded MT Bold" charset="0"/>
              </a:rPr>
              <a:t>Kerangka acuan / TOR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id-ID" sz="1800" dirty="0">
                <a:latin typeface="Arial Rounded MT Bold" charset="0"/>
              </a:rPr>
              <a:t>Bukti kegiatan (jadwal, tanda tangan kehadiran)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id-ID" sz="1800" dirty="0">
                <a:latin typeface="Arial Rounded MT Bold" charset="0"/>
              </a:rPr>
              <a:t>Pre test dan Post test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id-ID" sz="1800" dirty="0">
                <a:latin typeface="Arial Rounded MT Bold" charset="0"/>
              </a:rPr>
              <a:t>Laporan kegiatan</a:t>
            </a:r>
          </a:p>
        </p:txBody>
      </p:sp>
      <p:sp>
        <p:nvSpPr>
          <p:cNvPr id="68612" name="Right Brace 5"/>
          <p:cNvSpPr>
            <a:spLocks/>
          </p:cNvSpPr>
          <p:nvPr/>
        </p:nvSpPr>
        <p:spPr bwMode="auto">
          <a:xfrm>
            <a:off x="2917528" y="6169298"/>
            <a:ext cx="214312" cy="500062"/>
          </a:xfrm>
          <a:prstGeom prst="rightBrace">
            <a:avLst>
              <a:gd name="adj1" fmla="val 8329"/>
              <a:gd name="adj2" fmla="val 50000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85421" y="2329716"/>
            <a:ext cx="128292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KPS 1.1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75284" y="2708920"/>
            <a:ext cx="100502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KPS 6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372200" y="6237312"/>
            <a:ext cx="135165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KPS 7  8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377356" y="4563125"/>
            <a:ext cx="1290988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TKP 5.1</a:t>
            </a:r>
          </a:p>
          <a:p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TKP 5.5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67219" y="61824"/>
            <a:ext cx="101309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TKP 5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372200" y="1988840"/>
            <a:ext cx="10050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KPS 1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6396206" y="3429000"/>
            <a:ext cx="16321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KPS 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14 17</a:t>
            </a:r>
            <a:endParaRPr lang="en-US" sz="2800" dirty="0"/>
          </a:p>
        </p:txBody>
      </p:sp>
      <p:sp>
        <p:nvSpPr>
          <p:cNvPr id="13" name="Rectangle 12"/>
          <p:cNvSpPr/>
          <p:nvPr/>
        </p:nvSpPr>
        <p:spPr>
          <a:xfrm>
            <a:off x="6377356" y="3789040"/>
            <a:ext cx="129098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TKP 5.1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367219" y="1268760"/>
            <a:ext cx="101309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TKP 4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375284" y="3068960"/>
            <a:ext cx="100502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KPS 7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93725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2" grpId="0"/>
      <p:bldP spid="3" grpId="0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1511</TotalTime>
  <Words>2337</Words>
  <Application>Microsoft Macintosh PowerPoint</Application>
  <PresentationFormat>On-screen Show (4:3)</PresentationFormat>
  <Paragraphs>866</Paragraphs>
  <Slides>52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65" baseType="lpstr">
      <vt:lpstr>Arial</vt:lpstr>
      <vt:lpstr>Arial Black</vt:lpstr>
      <vt:lpstr>Arial Narrow</vt:lpstr>
      <vt:lpstr>Arial Rounded MT Bold</vt:lpstr>
      <vt:lpstr>Calibri</vt:lpstr>
      <vt:lpstr>Century Gothic</vt:lpstr>
      <vt:lpstr>Franklin Gothic Demi</vt:lpstr>
      <vt:lpstr>MS PGothic</vt:lpstr>
      <vt:lpstr>ＭＳ Ｐゴシック</vt:lpstr>
      <vt:lpstr>Times New Roman</vt:lpstr>
      <vt:lpstr>Wingdings</vt:lpstr>
      <vt:lpstr>Wingdings 2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PEMILIHAN PENGUKURAN UTAMA  KLINIS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PEMILIHAN PENGUKURAN UTAMA  MANAJEMEN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PENGUKURAN KEPATUHAN ENAM SASARAN KESELAMATAN PASIEN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Djoti Atmodjo</dc:creator>
  <cp:lastModifiedBy>Djoti Atmodjo</cp:lastModifiedBy>
  <cp:revision>68</cp:revision>
  <dcterms:created xsi:type="dcterms:W3CDTF">2013-07-15T03:00:11Z</dcterms:created>
  <dcterms:modified xsi:type="dcterms:W3CDTF">2016-04-27T04:38:35Z</dcterms:modified>
</cp:coreProperties>
</file>