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0" r:id="rId3"/>
    <p:sldId id="302" r:id="rId4"/>
    <p:sldId id="312" r:id="rId5"/>
    <p:sldId id="313" r:id="rId6"/>
    <p:sldId id="314" r:id="rId7"/>
    <p:sldId id="315" r:id="rId8"/>
    <p:sldId id="316" r:id="rId9"/>
    <p:sldId id="317" r:id="rId10"/>
    <p:sldId id="318" r:id="rId11"/>
    <p:sldId id="278" r:id="rId12"/>
    <p:sldId id="307" r:id="rId13"/>
    <p:sldId id="303" r:id="rId14"/>
    <p:sldId id="304" r:id="rId15"/>
    <p:sldId id="305" r:id="rId16"/>
    <p:sldId id="282" r:id="rId17"/>
    <p:sldId id="285" r:id="rId18"/>
    <p:sldId id="287" r:id="rId19"/>
    <p:sldId id="288" r:id="rId20"/>
    <p:sldId id="308" r:id="rId21"/>
    <p:sldId id="310" r:id="rId22"/>
    <p:sldId id="311" r:id="rId23"/>
    <p:sldId id="306" r:id="rId24"/>
    <p:sldId id="309" r:id="rId25"/>
    <p:sldId id="259" r:id="rId26"/>
    <p:sldId id="260" r:id="rId27"/>
    <p:sldId id="261" r:id="rId28"/>
    <p:sldId id="262" r:id="rId29"/>
    <p:sldId id="270" r:id="rId30"/>
    <p:sldId id="271" r:id="rId31"/>
    <p:sldId id="272" r:id="rId32"/>
    <p:sldId id="274" r:id="rId33"/>
    <p:sldId id="319" r:id="rId3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4662" autoAdjust="0"/>
  </p:normalViewPr>
  <p:slideViewPr>
    <p:cSldViewPr>
      <p:cViewPr>
        <p:scale>
          <a:sx n="73" d="100"/>
          <a:sy n="73" d="100"/>
        </p:scale>
        <p:origin x="-120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20D514-C87F-4EAF-9955-FA4B74F0685C}" type="datetimeFigureOut">
              <a:rPr lang="id-ID" smtClean="0"/>
              <a:t>15/05/2016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0D514-C87F-4EAF-9955-FA4B74F0685C}" type="datetimeFigureOut">
              <a:rPr lang="id-ID" smtClean="0"/>
              <a:t>15/05/2016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0D514-C87F-4EAF-9955-FA4B74F0685C}" type="datetimeFigureOut">
              <a:rPr lang="id-ID" smtClean="0"/>
              <a:t>15/05/2016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20D514-C87F-4EAF-9955-FA4B74F0685C}" type="datetimeFigureOut">
              <a:rPr lang="id-ID" smtClean="0"/>
              <a:t>15/05/2016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720D514-C87F-4EAF-9955-FA4B74F0685C}" type="datetimeFigureOut">
              <a:rPr lang="id-ID" smtClean="0"/>
              <a:t>15/05/2016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20D514-C87F-4EAF-9955-FA4B74F0685C}" type="datetimeFigureOut">
              <a:rPr lang="id-ID" smtClean="0"/>
              <a:t>15/05/2016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2EED6B-C4A4-4210-8150-4F1CC30981CA}"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20D514-C87F-4EAF-9955-FA4B74F0685C}" type="datetimeFigureOut">
              <a:rPr lang="id-ID" smtClean="0"/>
              <a:t>15/05/2016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20D514-C87F-4EAF-9955-FA4B74F0685C}" type="datetimeFigureOut">
              <a:rPr lang="id-ID" smtClean="0"/>
              <a:t>15/05/2016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0D514-C87F-4EAF-9955-FA4B74F0685C}" type="datetimeFigureOut">
              <a:rPr lang="id-ID" smtClean="0"/>
              <a:t>15/05/2016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720D514-C87F-4EAF-9955-FA4B74F0685C}" type="datetimeFigureOut">
              <a:rPr lang="id-ID" smtClean="0"/>
              <a:t>15/05/2016</a:t>
            </a:fld>
            <a:endParaRPr lang="id-ID"/>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A2EED6B-C4A4-4210-8150-4F1CC30981C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0D514-C87F-4EAF-9955-FA4B74F0685C}" type="datetimeFigureOut">
              <a:rPr lang="id-ID" smtClean="0"/>
              <a:t>15/05/2016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2EED6B-C4A4-4210-8150-4F1CC30981C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720D514-C87F-4EAF-9955-FA4B74F0685C}" type="datetimeFigureOut">
              <a:rPr lang="id-ID" smtClean="0"/>
              <a:t>15/05/2016</a:t>
            </a:fld>
            <a:endParaRPr lang="id-ID"/>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d-ID"/>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A2EED6B-C4A4-4210-8150-4F1CC30981C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080119"/>
          </a:xfrm>
        </p:spPr>
        <p:txBody>
          <a:bodyPr>
            <a:normAutofit/>
          </a:bodyPr>
          <a:lstStyle/>
          <a:p>
            <a:r>
              <a:rPr lang="id-ID" dirty="0" smtClean="0"/>
              <a:t>ASPEK HUKUM </a:t>
            </a:r>
            <a:br>
              <a:rPr lang="id-ID" dirty="0" smtClean="0"/>
            </a:br>
            <a:r>
              <a:rPr lang="id-ID" dirty="0" smtClean="0"/>
              <a:t>ASUHAN BERFOKUS PADA PASIEN</a:t>
            </a:r>
            <a:endParaRPr lang="id-ID" dirty="0"/>
          </a:p>
        </p:txBody>
      </p:sp>
      <p:sp>
        <p:nvSpPr>
          <p:cNvPr id="3" name="Subtitle 2"/>
          <p:cNvSpPr>
            <a:spLocks noGrp="1"/>
          </p:cNvSpPr>
          <p:nvPr>
            <p:ph type="subTitle" idx="1"/>
          </p:nvPr>
        </p:nvSpPr>
        <p:spPr>
          <a:xfrm rot="19140000">
            <a:off x="2528730" y="3032508"/>
            <a:ext cx="6511131" cy="2234906"/>
          </a:xfrm>
        </p:spPr>
        <p:txBody>
          <a:bodyPr>
            <a:normAutofit/>
          </a:bodyPr>
          <a:lstStyle/>
          <a:p>
            <a:pPr algn="r"/>
            <a:r>
              <a:rPr lang="id-ID" dirty="0" smtClean="0">
                <a:solidFill>
                  <a:schemeClr val="tx1"/>
                </a:solidFill>
              </a:rPr>
              <a:t>Kelompok  I :</a:t>
            </a:r>
          </a:p>
          <a:p>
            <a:pPr marL="457200" indent="-457200" algn="r">
              <a:buFontTx/>
              <a:buChar char="-"/>
            </a:pPr>
            <a:r>
              <a:rPr lang="id-ID" dirty="0" smtClean="0">
                <a:solidFill>
                  <a:schemeClr val="tx1"/>
                </a:solidFill>
              </a:rPr>
              <a:t>Sri Sugiarti R.</a:t>
            </a:r>
          </a:p>
          <a:p>
            <a:pPr marL="457200" indent="-457200" algn="r">
              <a:buFontTx/>
              <a:buChar char="-"/>
            </a:pPr>
            <a:r>
              <a:rPr lang="id-ID" dirty="0" smtClean="0">
                <a:solidFill>
                  <a:schemeClr val="tx1"/>
                </a:solidFill>
              </a:rPr>
              <a:t>Dian</a:t>
            </a:r>
          </a:p>
          <a:p>
            <a:pPr marL="457200" indent="-457200" algn="r">
              <a:buFontTx/>
              <a:buChar char="-"/>
            </a:pPr>
            <a:r>
              <a:rPr lang="id-ID" dirty="0" smtClean="0">
                <a:solidFill>
                  <a:schemeClr val="tx1"/>
                </a:solidFill>
              </a:rPr>
              <a:t>Albert</a:t>
            </a:r>
          </a:p>
          <a:p>
            <a:pPr marL="457200" indent="-457200" algn="r">
              <a:buFontTx/>
              <a:buChar char="-"/>
            </a:pPr>
            <a:r>
              <a:rPr lang="id-ID" dirty="0" smtClean="0">
                <a:solidFill>
                  <a:schemeClr val="tx1"/>
                </a:solidFill>
              </a:rPr>
              <a:t>Aulia</a:t>
            </a:r>
          </a:p>
          <a:p>
            <a:pPr marL="457200" indent="-457200" algn="r">
              <a:buFontTx/>
              <a:buChar char="-"/>
            </a:pPr>
            <a:r>
              <a:rPr lang="id-ID" dirty="0" smtClean="0">
                <a:solidFill>
                  <a:schemeClr val="tx1"/>
                </a:solidFill>
              </a:rPr>
              <a:t>Happy</a:t>
            </a:r>
          </a:p>
          <a:p>
            <a:pPr marL="457200" indent="-457200" algn="r">
              <a:buFontTx/>
              <a:buChar char="-"/>
            </a:pPr>
            <a:r>
              <a:rPr lang="id-ID" dirty="0" smtClean="0">
                <a:solidFill>
                  <a:schemeClr val="tx1"/>
                </a:solidFill>
              </a:rPr>
              <a:t>M.SYAH</a:t>
            </a:r>
          </a:p>
          <a:p>
            <a:endParaRPr lang="id-ID" dirty="0"/>
          </a:p>
        </p:txBody>
      </p:sp>
    </p:spTree>
    <p:extLst>
      <p:ext uri="{BB962C8B-B14F-4D97-AF65-F5344CB8AC3E}">
        <p14:creationId xmlns:p14="http://schemas.microsoft.com/office/powerpoint/2010/main" val="3091841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760"/>
            <a:ext cx="8568952" cy="548640"/>
          </a:xfrm>
        </p:spPr>
        <p:txBody>
          <a:bodyPr/>
          <a:lstStyle/>
          <a:p>
            <a:r>
              <a:rPr lang="id-ID" dirty="0"/>
              <a:t>BAB </a:t>
            </a:r>
            <a:r>
              <a:rPr lang="id-ID" dirty="0" smtClean="0"/>
              <a:t>7.</a:t>
            </a:r>
            <a:br>
              <a:rPr lang="id-ID" dirty="0" smtClean="0"/>
            </a:br>
            <a:r>
              <a:rPr lang="id-ID" dirty="0" smtClean="0"/>
              <a:t>( PPK ) PENDIDIKAN PASIEN DAN KELUARGA</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98502840"/>
              </p:ext>
            </p:extLst>
          </p:nvPr>
        </p:nvGraphicFramePr>
        <p:xfrm>
          <a:off x="395533" y="1100138"/>
          <a:ext cx="8424938" cy="4206240"/>
        </p:xfrm>
        <a:graphic>
          <a:graphicData uri="http://schemas.openxmlformats.org/drawingml/2006/table">
            <a:tbl>
              <a:tblPr firstRow="1" bandRow="1">
                <a:tableStyleId>{5C22544A-7EE6-4342-B048-85BDC9FD1C3A}</a:tableStyleId>
              </a:tblPr>
              <a:tblGrid>
                <a:gridCol w="3739950"/>
                <a:gridCol w="2976694"/>
                <a:gridCol w="1708294"/>
              </a:tblGrid>
              <a:tr h="370840">
                <a:tc>
                  <a:txBody>
                    <a:bodyPr/>
                    <a:lstStyle/>
                    <a:p>
                      <a:pPr algn="ctr">
                        <a:lnSpc>
                          <a:spcPct val="115000"/>
                        </a:lnSpc>
                        <a:spcAft>
                          <a:spcPts val="0"/>
                        </a:spcAft>
                      </a:pPr>
                      <a:r>
                        <a:rPr lang="id-ID" sz="2400" b="1" dirty="0">
                          <a:effectLst/>
                          <a:latin typeface="Calibri"/>
                          <a:ea typeface="Times New Roman"/>
                          <a:cs typeface="Calibri"/>
                        </a:rPr>
                        <a:t>KEBIJAKAN</a:t>
                      </a:r>
                      <a:endParaRPr lang="id-ID" sz="24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id-ID" sz="2400" b="1">
                          <a:effectLst/>
                          <a:latin typeface="Calibri"/>
                          <a:ea typeface="Times New Roman"/>
                          <a:cs typeface="Calibri"/>
                        </a:rPr>
                        <a:t>PANDUAN</a:t>
                      </a:r>
                      <a:endParaRPr lang="id-ID" sz="24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tcPr>
                </a:tc>
              </a:tr>
              <a:tr h="229830">
                <a:tc>
                  <a:txBody>
                    <a:bodyPr/>
                    <a:lstStyle/>
                    <a:p>
                      <a:pPr>
                        <a:lnSpc>
                          <a:spcPct val="115000"/>
                        </a:lnSpc>
                        <a:spcAft>
                          <a:spcPts val="0"/>
                        </a:spcAft>
                      </a:pPr>
                      <a:r>
                        <a:rPr lang="id-ID" sz="2400" dirty="0">
                          <a:solidFill>
                            <a:srgbClr val="000000"/>
                          </a:solidFill>
                          <a:effectLst/>
                          <a:latin typeface="Calibri"/>
                          <a:ea typeface="Times New Roman"/>
                          <a:cs typeface="Calibri"/>
                        </a:rPr>
                        <a:t>Rumah sakit memberikan edukasi utnuk menunjang partisipasi pasien dan keluarga dalam pengambilan keputusan dan proses pelayanan.</a:t>
                      </a:r>
                      <a:endParaRPr lang="id-ID" sz="2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400" b="0" dirty="0">
                          <a:solidFill>
                            <a:srgbClr val="000000"/>
                          </a:solidFill>
                          <a:effectLst/>
                          <a:latin typeface="Calibri"/>
                          <a:ea typeface="Times New Roman"/>
                          <a:cs typeface="Calibri"/>
                        </a:rPr>
                        <a:t>Pedoman Pelayanan &amp; Pengorganisasian PKRS</a:t>
                      </a:r>
                      <a:endParaRPr lang="id-ID" sz="24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24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endParaRPr lang="id-ID" sz="2400" dirty="0">
                        <a:solidFill>
                          <a:srgbClr val="000000"/>
                        </a:solidFill>
                        <a:effectLst/>
                        <a:latin typeface="Calibri"/>
                        <a:ea typeface="Times New Roman"/>
                        <a:cs typeface="Calibri"/>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400" b="0" dirty="0">
                          <a:solidFill>
                            <a:srgbClr val="000000"/>
                          </a:solidFill>
                          <a:effectLst/>
                          <a:latin typeface="Calibri"/>
                          <a:ea typeface="Times New Roman"/>
                          <a:cs typeface="Calibri"/>
                        </a:rPr>
                        <a:t>Panduan Komunikasi Yang Efektif</a:t>
                      </a:r>
                      <a:endParaRPr lang="id-ID" sz="24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400" b="0" dirty="0" smtClean="0">
                          <a:effectLst/>
                          <a:latin typeface="Calibri"/>
                          <a:ea typeface="Calibri"/>
                          <a:cs typeface="Times New Roman"/>
                        </a:rPr>
                        <a:t>UU NO 44 Pasal 29</a:t>
                      </a:r>
                      <a:endParaRPr lang="id-ID" sz="24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318">
                <a:tc>
                  <a:txBody>
                    <a:bodyPr/>
                    <a:lstStyle/>
                    <a:p>
                      <a:pPr>
                        <a:lnSpc>
                          <a:spcPct val="115000"/>
                        </a:lnSpc>
                        <a:spcAft>
                          <a:spcPts val="0"/>
                        </a:spcAft>
                      </a:pPr>
                      <a:endParaRPr lang="id-ID" sz="24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endParaRPr lang="id-ID" sz="2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46857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id-ID" sz="2800" dirty="0" smtClean="0"/>
              <a:t>UU 44/2009 Pasal 29</a:t>
            </a:r>
            <a:endParaRPr lang="en-US" sz="2800" dirty="0" smtClean="0"/>
          </a:p>
        </p:txBody>
      </p:sp>
      <p:sp>
        <p:nvSpPr>
          <p:cNvPr id="49155" name="Rectangle 3"/>
          <p:cNvSpPr>
            <a:spLocks noGrp="1" noChangeArrowheads="1"/>
          </p:cNvSpPr>
          <p:nvPr>
            <p:ph idx="1"/>
          </p:nvPr>
        </p:nvSpPr>
        <p:spPr>
          <a:xfrm>
            <a:off x="539552" y="1196752"/>
            <a:ext cx="8064896" cy="5112568"/>
          </a:xfrm>
        </p:spPr>
        <p:txBody>
          <a:bodyPr>
            <a:noAutofit/>
          </a:bodyPr>
          <a:lstStyle/>
          <a:p>
            <a:pPr marL="609600" indent="-609600" algn="just">
              <a:lnSpc>
                <a:spcPct val="90000"/>
              </a:lnSpc>
              <a:spcAft>
                <a:spcPts val="1200"/>
              </a:spcAft>
              <a:buFont typeface="Arial" charset="0"/>
              <a:buNone/>
              <a:defRPr/>
            </a:pPr>
            <a:r>
              <a:rPr lang="en-US" sz="3200" b="0" dirty="0" err="1">
                <a:latin typeface="Arial Narrow"/>
                <a:ea typeface="ＭＳ Ｐゴシック" charset="0"/>
                <a:cs typeface="Arial Narrow"/>
              </a:rPr>
              <a:t>Setiap</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Rumah</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Sakit</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mempunyai</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kewajiban</a:t>
            </a:r>
            <a:r>
              <a:rPr lang="en-US" sz="3200" b="0" dirty="0">
                <a:latin typeface="Arial Narrow"/>
                <a:ea typeface="ＭＳ Ｐゴシック" charset="0"/>
                <a:cs typeface="Arial Narrow"/>
              </a:rPr>
              <a:t> </a:t>
            </a:r>
            <a:r>
              <a:rPr lang="en-US" sz="3200" b="0" dirty="0" smtClean="0">
                <a:latin typeface="Arial Narrow"/>
                <a:ea typeface="ＭＳ Ｐゴシック" charset="0"/>
                <a:cs typeface="Arial Narrow"/>
              </a:rPr>
              <a:t>:</a:t>
            </a:r>
          </a:p>
          <a:p>
            <a:pPr marL="531813" indent="-531813" algn="just">
              <a:lnSpc>
                <a:spcPct val="90000"/>
              </a:lnSpc>
              <a:spcAft>
                <a:spcPts val="1200"/>
              </a:spcAft>
              <a:buFont typeface="Arial" charset="0"/>
              <a:buNone/>
              <a:tabLst>
                <a:tab pos="531813" algn="l"/>
              </a:tabLst>
              <a:defRPr/>
            </a:pPr>
            <a:r>
              <a:rPr lang="id-ID" sz="3200" b="0" dirty="0" smtClean="0">
                <a:latin typeface="Arial Narrow"/>
                <a:ea typeface="ＭＳ Ｐゴシック" charset="0"/>
                <a:cs typeface="Arial Narrow"/>
              </a:rPr>
              <a:t>a.</a:t>
            </a:r>
            <a:r>
              <a:rPr lang="id-ID" sz="3200" b="0" dirty="0">
                <a:latin typeface="Arial Narrow"/>
                <a:ea typeface="ＭＳ Ｐゴシック" charset="0"/>
                <a:cs typeface="Arial Narrow"/>
              </a:rPr>
              <a:t> </a:t>
            </a:r>
            <a:r>
              <a:rPr lang="id-ID" sz="3200" b="0" dirty="0" smtClean="0">
                <a:latin typeface="Arial Narrow"/>
                <a:ea typeface="ＭＳ Ｐゴシック" charset="0"/>
                <a:cs typeface="Arial Narrow"/>
              </a:rPr>
              <a:t>M</a:t>
            </a:r>
            <a:r>
              <a:rPr lang="en-US" sz="3200" b="0" dirty="0" err="1" smtClean="0">
                <a:latin typeface="Arial Narrow"/>
                <a:ea typeface="ＭＳ Ｐゴシック" charset="0"/>
                <a:cs typeface="Arial Narrow"/>
              </a:rPr>
              <a:t>emberi</a:t>
            </a:r>
            <a:r>
              <a:rPr lang="en-US" sz="3200" b="0" dirty="0" smtClean="0">
                <a:latin typeface="Arial Narrow"/>
                <a:ea typeface="ＭＳ Ｐゴシック" charset="0"/>
                <a:cs typeface="Arial Narrow"/>
              </a:rPr>
              <a:t> </a:t>
            </a:r>
            <a:r>
              <a:rPr lang="en-US" sz="3200" b="0" dirty="0" err="1">
                <a:latin typeface="Arial Narrow"/>
                <a:ea typeface="ＭＳ Ｐゴシック" charset="0"/>
                <a:cs typeface="Arial Narrow"/>
              </a:rPr>
              <a:t>pelayanan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kesehatan</a:t>
            </a:r>
            <a:r>
              <a:rPr lang="en-US" sz="3200" b="0" dirty="0">
                <a:latin typeface="Arial Narrow"/>
                <a:ea typeface="ＭＳ Ｐゴシック" charset="0"/>
                <a:cs typeface="Arial Narrow"/>
              </a:rPr>
              <a:t> yang </a:t>
            </a:r>
            <a:r>
              <a:rPr lang="en-US" sz="3200" b="0" dirty="0" err="1">
                <a:latin typeface="Arial Narrow"/>
                <a:ea typeface="ＭＳ Ｐゴシック" charset="0"/>
                <a:cs typeface="Arial Narrow"/>
              </a:rPr>
              <a:t>aman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bermutu</a:t>
            </a:r>
            <a:r>
              <a:rPr lang="en-US" sz="3200" b="0" dirty="0">
                <a:latin typeface="Arial Narrow"/>
                <a:ea typeface="ＭＳ Ｐゴシック" charset="0"/>
                <a:cs typeface="Arial Narrow"/>
              </a:rPr>
              <a:t>, </a:t>
            </a:r>
            <a:r>
              <a:rPr lang="en-US" sz="3200" b="0" dirty="0" smtClean="0">
                <a:latin typeface="Arial Narrow"/>
                <a:ea typeface="ＭＳ Ｐゴシック" charset="0"/>
                <a:cs typeface="Arial Narrow"/>
              </a:rPr>
              <a:t>anti</a:t>
            </a:r>
            <a:r>
              <a:rPr lang="id-ID" sz="3200" b="0" dirty="0" smtClean="0">
                <a:latin typeface="Arial Narrow"/>
                <a:ea typeface="ＭＳ Ｐゴシック" charset="0"/>
                <a:cs typeface="Arial Narrow"/>
              </a:rPr>
              <a:t> </a:t>
            </a:r>
            <a:r>
              <a:rPr lang="en-US" sz="3200" b="0" dirty="0" err="1" smtClean="0">
                <a:latin typeface="Arial Narrow"/>
                <a:ea typeface="ＭＳ Ｐゴシック" charset="0"/>
                <a:cs typeface="Arial Narrow"/>
              </a:rPr>
              <a:t>diskriminasi</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dan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efektif</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dengan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mengutamakan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kepentingan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pasien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sesuai</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dengan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standar</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pelayanan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Rumah</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Sakit</a:t>
            </a:r>
            <a:r>
              <a:rPr lang="en-US" sz="3200" b="0" dirty="0">
                <a:latin typeface="Arial Narrow"/>
                <a:ea typeface="ＭＳ Ｐゴシック" charset="0"/>
                <a:cs typeface="Arial Narrow"/>
              </a:rPr>
              <a:t>;</a:t>
            </a:r>
            <a:endParaRPr lang="en-US" sz="3200" b="0" dirty="0" smtClean="0">
              <a:latin typeface="Arial Narrow"/>
              <a:ea typeface="ＭＳ Ｐゴシック" charset="0"/>
              <a:cs typeface="Arial Narrow"/>
            </a:endParaRPr>
          </a:p>
          <a:p>
            <a:pPr marL="0" indent="0" algn="just">
              <a:spcBef>
                <a:spcPts val="0"/>
              </a:spcBef>
              <a:tabLst>
                <a:tab pos="531813" algn="l"/>
              </a:tabLst>
              <a:defRPr/>
            </a:pPr>
            <a:r>
              <a:rPr lang="id-ID" sz="3200" b="0" dirty="0" smtClean="0">
                <a:latin typeface="Arial Narrow"/>
                <a:ea typeface="ＭＳ Ｐゴシック" charset="0"/>
                <a:cs typeface="Arial Narrow"/>
              </a:rPr>
              <a:t>b.  M</a:t>
            </a:r>
            <a:r>
              <a:rPr lang="en-US" sz="3200" b="0" dirty="0" err="1" smtClean="0">
                <a:latin typeface="Arial Narrow"/>
                <a:ea typeface="ＭＳ Ｐゴシック" charset="0"/>
                <a:cs typeface="Arial Narrow"/>
              </a:rPr>
              <a:t>embuat</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melaksanakan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dan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menjaga</a:t>
            </a:r>
            <a:r>
              <a:rPr lang="en-US" sz="3200" b="0" dirty="0">
                <a:latin typeface="Arial Narrow"/>
                <a:ea typeface="ＭＳ Ｐゴシック" charset="0"/>
                <a:cs typeface="Arial Narrow"/>
              </a:rPr>
              <a:t> </a:t>
            </a:r>
            <a:r>
              <a:rPr lang="en-US" sz="3200" b="0" dirty="0" err="1" smtClean="0">
                <a:latin typeface="Arial Narrow"/>
                <a:ea typeface="ＭＳ Ｐゴシック" charset="0"/>
                <a:cs typeface="Arial Narrow"/>
              </a:rPr>
              <a:t>standar</a:t>
            </a:r>
            <a:endParaRPr lang="id-ID" sz="3200" b="0" dirty="0" smtClean="0">
              <a:latin typeface="Arial Narrow"/>
              <a:ea typeface="ＭＳ Ｐゴシック" charset="0"/>
              <a:cs typeface="Arial Narrow"/>
            </a:endParaRPr>
          </a:p>
          <a:p>
            <a:pPr marL="0" indent="0" algn="just">
              <a:spcBef>
                <a:spcPts val="0"/>
              </a:spcBef>
              <a:tabLst>
                <a:tab pos="449263" algn="l"/>
                <a:tab pos="536575" algn="l"/>
              </a:tabLst>
              <a:defRPr/>
            </a:pPr>
            <a:r>
              <a:rPr lang="id-ID" sz="3200" b="0" dirty="0">
                <a:latin typeface="Arial Narrow"/>
                <a:ea typeface="ＭＳ Ｐゴシック" charset="0"/>
                <a:cs typeface="Arial Narrow"/>
              </a:rPr>
              <a:t> </a:t>
            </a:r>
            <a:r>
              <a:rPr lang="id-ID" sz="3200" b="0" dirty="0" smtClean="0">
                <a:latin typeface="Arial Narrow"/>
                <a:ea typeface="ＭＳ Ｐゴシック" charset="0"/>
                <a:cs typeface="Arial Narrow"/>
              </a:rPr>
              <a:t>  </a:t>
            </a:r>
            <a:r>
              <a:rPr lang="en-US" sz="3200" b="0" dirty="0" smtClean="0">
                <a:latin typeface="Arial Narrow"/>
                <a:ea typeface="ＭＳ Ｐゴシック" charset="0"/>
                <a:cs typeface="Arial Narrow"/>
              </a:rPr>
              <a:t> </a:t>
            </a:r>
            <a:r>
              <a:rPr lang="en-US" sz="3200" b="0" dirty="0" err="1">
                <a:latin typeface="Arial Narrow"/>
                <a:ea typeface="ＭＳ Ｐゴシック" charset="0"/>
                <a:cs typeface="Arial Narrow"/>
              </a:rPr>
              <a:t>mutu</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pelayanan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kesehatan</a:t>
            </a:r>
            <a:r>
              <a:rPr lang="en-US" sz="3200" b="0" dirty="0">
                <a:latin typeface="Arial Narrow"/>
                <a:ea typeface="ＭＳ Ｐゴシック" charset="0"/>
                <a:cs typeface="Arial Narrow"/>
              </a:rPr>
              <a:t> di </a:t>
            </a:r>
            <a:r>
              <a:rPr lang="en-US" sz="3200" b="0" dirty="0" err="1">
                <a:latin typeface="Arial Narrow"/>
                <a:ea typeface="ＭＳ Ｐゴシック" charset="0"/>
                <a:cs typeface="Arial Narrow"/>
              </a:rPr>
              <a:t>Rumah</a:t>
            </a:r>
            <a:r>
              <a:rPr lang="en-US" sz="3200" b="0" dirty="0">
                <a:latin typeface="Arial Narrow"/>
                <a:ea typeface="ＭＳ Ｐゴシック" charset="0"/>
                <a:cs typeface="Arial Narrow"/>
              </a:rPr>
              <a:t> </a:t>
            </a:r>
            <a:r>
              <a:rPr lang="en-US" sz="3200" b="0" dirty="0" err="1" smtClean="0">
                <a:latin typeface="Arial Narrow"/>
                <a:ea typeface="ＭＳ Ｐゴシック" charset="0"/>
                <a:cs typeface="Arial Narrow"/>
              </a:rPr>
              <a:t>Sakit</a:t>
            </a:r>
            <a:endParaRPr lang="id-ID" sz="3200" b="0" dirty="0" smtClean="0">
              <a:latin typeface="Arial Narrow"/>
              <a:ea typeface="ＭＳ Ｐゴシック" charset="0"/>
              <a:cs typeface="Arial Narrow"/>
            </a:endParaRPr>
          </a:p>
          <a:p>
            <a:pPr marL="0" indent="0" algn="just">
              <a:spcBef>
                <a:spcPts val="0"/>
              </a:spcBef>
              <a:tabLst>
                <a:tab pos="449263" algn="l"/>
                <a:tab pos="536575" algn="l"/>
              </a:tabLst>
              <a:defRPr/>
            </a:pPr>
            <a:r>
              <a:rPr lang="id-ID" sz="3200" b="0" dirty="0">
                <a:latin typeface="Arial Narrow"/>
                <a:ea typeface="ＭＳ Ｐゴシック" charset="0"/>
                <a:cs typeface="Arial Narrow"/>
              </a:rPr>
              <a:t> </a:t>
            </a:r>
            <a:r>
              <a:rPr lang="id-ID" sz="3200" b="0" dirty="0" smtClean="0">
                <a:latin typeface="Arial Narrow"/>
                <a:ea typeface="ＭＳ Ｐゴシック" charset="0"/>
                <a:cs typeface="Arial Narrow"/>
              </a:rPr>
              <a:t>  </a:t>
            </a:r>
            <a:r>
              <a:rPr lang="en-US" sz="3200" b="0" dirty="0" smtClean="0">
                <a:latin typeface="Arial Narrow"/>
                <a:ea typeface="ＭＳ Ｐゴシック" charset="0"/>
                <a:cs typeface="Arial Narrow"/>
              </a:rPr>
              <a:t> </a:t>
            </a:r>
            <a:r>
              <a:rPr lang="en-US" sz="3200" b="0" dirty="0" err="1">
                <a:latin typeface="Arial Narrow"/>
                <a:ea typeface="ＭＳ Ｐゴシック" charset="0"/>
                <a:cs typeface="Arial Narrow"/>
              </a:rPr>
              <a:t>sebagai</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acuan</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dalam</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melayani</a:t>
            </a:r>
            <a:r>
              <a:rPr lang="en-US" sz="3200" b="0" dirty="0">
                <a:latin typeface="Arial Narrow"/>
                <a:ea typeface="ＭＳ Ｐゴシック" charset="0"/>
                <a:cs typeface="Arial Narrow"/>
              </a:rPr>
              <a:t> </a:t>
            </a:r>
            <a:r>
              <a:rPr lang="en-US" sz="3200" b="0" dirty="0" err="1">
                <a:latin typeface="Arial Narrow"/>
                <a:ea typeface="ＭＳ Ｐゴシック" charset="0"/>
                <a:cs typeface="Arial Narrow"/>
              </a:rPr>
              <a:t>pasien</a:t>
            </a:r>
            <a:r>
              <a:rPr lang="en-US" sz="3200" b="0" dirty="0" smtClean="0">
                <a:latin typeface="Arial Narrow"/>
                <a:ea typeface="ＭＳ Ｐゴシック" charset="0"/>
                <a:cs typeface="Arial Narrow"/>
              </a:rPr>
              <a:t>;</a:t>
            </a:r>
          </a:p>
        </p:txBody>
      </p:sp>
    </p:spTree>
    <p:extLst>
      <p:ext uri="{BB962C8B-B14F-4D97-AF65-F5344CB8AC3E}">
        <p14:creationId xmlns:p14="http://schemas.microsoft.com/office/powerpoint/2010/main" val="464921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id-ID" sz="2800" dirty="0" smtClean="0"/>
              <a:t>UU 44/2009 TTG RUMAH SAKIT</a:t>
            </a:r>
            <a:br>
              <a:rPr lang="id-ID" sz="2800" dirty="0" smtClean="0"/>
            </a:br>
            <a:endParaRPr lang="en-US" sz="2800" dirty="0" smtClean="0"/>
          </a:p>
        </p:txBody>
      </p:sp>
      <p:sp>
        <p:nvSpPr>
          <p:cNvPr id="49155" name="Rectangle 3"/>
          <p:cNvSpPr>
            <a:spLocks noGrp="1" noChangeArrowheads="1"/>
          </p:cNvSpPr>
          <p:nvPr>
            <p:ph idx="1"/>
          </p:nvPr>
        </p:nvSpPr>
        <p:spPr>
          <a:xfrm>
            <a:off x="827088" y="1052737"/>
            <a:ext cx="7493000" cy="1944216"/>
          </a:xfrm>
        </p:spPr>
        <p:txBody>
          <a:bodyPr>
            <a:noAutofit/>
          </a:bodyPr>
          <a:lstStyle/>
          <a:p>
            <a:pPr marL="444500" indent="-444500" algn="just">
              <a:lnSpc>
                <a:spcPct val="90000"/>
              </a:lnSpc>
              <a:spcAft>
                <a:spcPts val="1200"/>
              </a:spcAft>
              <a:buFont typeface="Arial" charset="0"/>
              <a:buNone/>
              <a:tabLst>
                <a:tab pos="444500" algn="l"/>
              </a:tabLst>
              <a:defRPr/>
            </a:pPr>
            <a:r>
              <a:rPr lang="id-ID" sz="2800" b="0" dirty="0" smtClean="0">
                <a:latin typeface="Arial Narrow"/>
                <a:ea typeface="ＭＳ Ｐゴシック" charset="0"/>
                <a:cs typeface="Arial Narrow"/>
              </a:rPr>
              <a:t>     </a:t>
            </a:r>
            <a:r>
              <a:rPr lang="id-ID" sz="2400" b="0" dirty="0" smtClean="0">
                <a:latin typeface="Arial" pitchFamily="34" charset="0"/>
                <a:ea typeface="ＭＳ Ｐゴシック" charset="0"/>
                <a:cs typeface="Arial" pitchFamily="34" charset="0"/>
              </a:rPr>
              <a:t>Pasal 29 : </a:t>
            </a:r>
            <a:r>
              <a:rPr lang="en-US" sz="2400" b="0" dirty="0" err="1" smtClean="0">
                <a:latin typeface="Arial" pitchFamily="34" charset="0"/>
                <a:ea typeface="ＭＳ Ｐゴシック" charset="0"/>
                <a:cs typeface="Arial" pitchFamily="34" charset="0"/>
              </a:rPr>
              <a:t>Setiap</a:t>
            </a:r>
            <a:r>
              <a:rPr lang="en-US" sz="2400" b="0" dirty="0" smtClean="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Rumah</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Sakit</a:t>
            </a:r>
            <a:r>
              <a:rPr lang="en-US" sz="2400" b="0" dirty="0">
                <a:latin typeface="Arial" pitchFamily="34" charset="0"/>
                <a:ea typeface="ＭＳ Ｐゴシック" charset="0"/>
                <a:cs typeface="Arial" pitchFamily="34" charset="0"/>
              </a:rPr>
              <a:t> </a:t>
            </a:r>
            <a:r>
              <a:rPr lang="en-US" sz="2400" b="0" dirty="0" err="1" smtClean="0">
                <a:latin typeface="Arial" pitchFamily="34" charset="0"/>
                <a:ea typeface="ＭＳ Ｐゴシック" charset="0"/>
                <a:cs typeface="Arial" pitchFamily="34" charset="0"/>
              </a:rPr>
              <a:t>mempunyai</a:t>
            </a:r>
            <a:r>
              <a:rPr lang="en-US" sz="2400" b="0" dirty="0" smtClean="0">
                <a:latin typeface="Arial" pitchFamily="34" charset="0"/>
                <a:ea typeface="ＭＳ Ｐゴシック" charset="0"/>
                <a:cs typeface="Arial" pitchFamily="34" charset="0"/>
              </a:rPr>
              <a:t> </a:t>
            </a:r>
            <a:r>
              <a:rPr lang="en-US" sz="2400" b="0" dirty="0" err="1" smtClean="0">
                <a:latin typeface="Arial" pitchFamily="34" charset="0"/>
                <a:ea typeface="ＭＳ Ｐゴシック" charset="0"/>
                <a:cs typeface="Arial" pitchFamily="34" charset="0"/>
              </a:rPr>
              <a:t>kewajiban</a:t>
            </a:r>
            <a:r>
              <a:rPr lang="en-US" sz="2400" b="0" dirty="0" smtClean="0">
                <a:latin typeface="Arial" pitchFamily="34" charset="0"/>
                <a:ea typeface="ＭＳ Ｐゴシック" charset="0"/>
                <a:cs typeface="Arial" pitchFamily="34" charset="0"/>
              </a:rPr>
              <a:t> </a:t>
            </a:r>
            <a:r>
              <a:rPr lang="id-ID" sz="2400" b="0" dirty="0" smtClean="0">
                <a:latin typeface="Arial" pitchFamily="34" charset="0"/>
                <a:ea typeface="ＭＳ Ｐゴシック" charset="0"/>
                <a:cs typeface="Arial" pitchFamily="34" charset="0"/>
              </a:rPr>
              <a:t>   </a:t>
            </a:r>
            <a:r>
              <a:rPr lang="en-US" sz="2400" b="0" dirty="0" err="1" smtClean="0">
                <a:latin typeface="Arial" pitchFamily="34" charset="0"/>
                <a:ea typeface="ＭＳ Ｐゴシック" charset="0"/>
                <a:cs typeface="Arial" pitchFamily="34" charset="0"/>
              </a:rPr>
              <a:t>melindungi</a:t>
            </a:r>
            <a:r>
              <a:rPr lang="en-US" sz="2400" b="0" dirty="0" smtClean="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dan</a:t>
            </a:r>
            <a:r>
              <a:rPr lang="en-US" sz="2400" b="0" dirty="0">
                <a:latin typeface="Arial" pitchFamily="34" charset="0"/>
                <a:ea typeface="ＭＳ Ｐゴシック" charset="0"/>
                <a:cs typeface="Arial" pitchFamily="34" charset="0"/>
              </a:rPr>
              <a:t> </a:t>
            </a:r>
            <a:r>
              <a:rPr lang="en-US" sz="2400" b="0" dirty="0" err="1">
                <a:solidFill>
                  <a:srgbClr val="0000CC"/>
                </a:solidFill>
                <a:latin typeface="Arial" pitchFamily="34" charset="0"/>
                <a:ea typeface="ＭＳ Ｐゴシック" charset="0"/>
                <a:cs typeface="Arial" pitchFamily="34" charset="0"/>
              </a:rPr>
              <a:t>memberikan</a:t>
            </a:r>
            <a:r>
              <a:rPr lang="en-US" sz="2400" b="0" dirty="0">
                <a:solidFill>
                  <a:srgbClr val="0000CC"/>
                </a:solidFill>
                <a:latin typeface="Arial" pitchFamily="34" charset="0"/>
                <a:ea typeface="ＭＳ Ｐゴシック" charset="0"/>
                <a:cs typeface="Arial" pitchFamily="34" charset="0"/>
              </a:rPr>
              <a:t> </a:t>
            </a:r>
            <a:r>
              <a:rPr lang="en-US" sz="2400" b="0" dirty="0" err="1">
                <a:solidFill>
                  <a:srgbClr val="0000CC"/>
                </a:solidFill>
                <a:latin typeface="Arial" pitchFamily="34" charset="0"/>
                <a:ea typeface="ＭＳ Ｐゴシック" charset="0"/>
                <a:cs typeface="Arial" pitchFamily="34" charset="0"/>
              </a:rPr>
              <a:t>bantuan</a:t>
            </a:r>
            <a:r>
              <a:rPr lang="en-US" sz="2400" b="0" dirty="0">
                <a:solidFill>
                  <a:srgbClr val="0000CC"/>
                </a:solidFill>
                <a:latin typeface="Arial" pitchFamily="34" charset="0"/>
                <a:ea typeface="ＭＳ Ｐゴシック" charset="0"/>
                <a:cs typeface="Arial" pitchFamily="34" charset="0"/>
              </a:rPr>
              <a:t> </a:t>
            </a:r>
            <a:r>
              <a:rPr lang="en-US" sz="2400" b="0" dirty="0" err="1">
                <a:solidFill>
                  <a:srgbClr val="0000CC"/>
                </a:solidFill>
                <a:latin typeface="Arial" pitchFamily="34" charset="0"/>
                <a:ea typeface="ＭＳ Ｐゴシック" charset="0"/>
                <a:cs typeface="Arial" pitchFamily="34" charset="0"/>
              </a:rPr>
              <a:t>hukum</a:t>
            </a:r>
            <a:r>
              <a:rPr lang="en-US" sz="2400" b="0" dirty="0">
                <a:solidFill>
                  <a:srgbClr val="0000CC"/>
                </a:solidFill>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bagi</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semua</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petugas</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Rumah</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Sakit</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dalam</a:t>
            </a:r>
            <a:r>
              <a:rPr lang="en-US" sz="2400" b="0" dirty="0">
                <a:latin typeface="Arial" pitchFamily="34" charset="0"/>
                <a:ea typeface="ＭＳ Ｐゴシック" charset="0"/>
                <a:cs typeface="Arial" pitchFamily="34" charset="0"/>
              </a:rPr>
              <a:t> </a:t>
            </a:r>
            <a:r>
              <a:rPr lang="en-US" sz="2400" b="0" dirty="0" err="1">
                <a:latin typeface="Arial" pitchFamily="34" charset="0"/>
                <a:ea typeface="ＭＳ Ｐゴシック" charset="0"/>
                <a:cs typeface="Arial" pitchFamily="34" charset="0"/>
              </a:rPr>
              <a:t>melaksanakan</a:t>
            </a:r>
            <a:r>
              <a:rPr lang="en-US" sz="2400" b="0" dirty="0">
                <a:latin typeface="Arial" pitchFamily="34" charset="0"/>
                <a:ea typeface="ＭＳ Ｐゴシック" charset="0"/>
                <a:cs typeface="Arial" pitchFamily="34" charset="0"/>
              </a:rPr>
              <a:t> </a:t>
            </a:r>
            <a:r>
              <a:rPr lang="en-US" sz="2400" b="0" dirty="0" err="1" smtClean="0">
                <a:latin typeface="Arial" pitchFamily="34" charset="0"/>
                <a:ea typeface="ＭＳ Ｐゴシック" charset="0"/>
                <a:cs typeface="Arial" pitchFamily="34" charset="0"/>
              </a:rPr>
              <a:t>tugas</a:t>
            </a:r>
            <a:endParaRPr lang="id-ID" sz="2400" b="0" dirty="0" smtClean="0">
              <a:latin typeface="Arial" pitchFamily="34" charset="0"/>
              <a:ea typeface="ＭＳ Ｐゴシック" charset="0"/>
              <a:cs typeface="Arial" pitchFamily="34" charset="0"/>
            </a:endParaRPr>
          </a:p>
          <a:p>
            <a:pPr marL="439738" lvl="1" indent="-439738" algn="just">
              <a:lnSpc>
                <a:spcPct val="90000"/>
              </a:lnSpc>
              <a:spcBef>
                <a:spcPts val="800"/>
              </a:spcBef>
              <a:spcAft>
                <a:spcPts val="1200"/>
              </a:spcAft>
              <a:buClrTx/>
              <a:buNone/>
              <a:tabLst>
                <a:tab pos="444500" algn="l"/>
              </a:tabLst>
              <a:defRPr/>
            </a:pPr>
            <a:r>
              <a:rPr lang="id-ID" sz="2400" dirty="0" smtClean="0">
                <a:latin typeface="Arial" pitchFamily="34" charset="0"/>
                <a:cs typeface="Arial" pitchFamily="34" charset="0"/>
              </a:rPr>
              <a:t>     Pasal 46: </a:t>
            </a:r>
            <a:r>
              <a:rPr lang="en-US" sz="2400" dirty="0" err="1" smtClean="0">
                <a:latin typeface="Arial" pitchFamily="34" charset="0"/>
                <a:cs typeface="Arial" pitchFamily="34" charset="0"/>
              </a:rPr>
              <a:t>Rumah</a:t>
            </a:r>
            <a:r>
              <a:rPr lang="en-US" sz="2400" dirty="0" smtClean="0">
                <a:latin typeface="Arial" pitchFamily="34" charset="0"/>
                <a:cs typeface="Arial" pitchFamily="34" charset="0"/>
              </a:rPr>
              <a:t> </a:t>
            </a:r>
            <a:r>
              <a:rPr lang="en-US" sz="2400" dirty="0" err="1">
                <a:latin typeface="Arial" pitchFamily="34" charset="0"/>
                <a:cs typeface="Arial" pitchFamily="34" charset="0"/>
              </a:rPr>
              <a:t>Sakit</a:t>
            </a:r>
            <a:r>
              <a:rPr lang="en-US" sz="2400" dirty="0">
                <a:latin typeface="Arial" pitchFamily="34" charset="0"/>
                <a:cs typeface="Arial" pitchFamily="34" charset="0"/>
              </a:rPr>
              <a:t> </a:t>
            </a:r>
            <a:r>
              <a:rPr lang="en-US" sz="2400" dirty="0" err="1">
                <a:latin typeface="Arial" pitchFamily="34" charset="0"/>
                <a:cs typeface="Arial" pitchFamily="34" charset="0"/>
              </a:rPr>
              <a:t>bertanggung</a:t>
            </a:r>
            <a:r>
              <a:rPr lang="en-US" sz="2400" dirty="0">
                <a:latin typeface="Arial" pitchFamily="34" charset="0"/>
                <a:cs typeface="Arial" pitchFamily="34" charset="0"/>
              </a:rPr>
              <a:t> </a:t>
            </a:r>
            <a:r>
              <a:rPr lang="en-US" sz="2400" dirty="0" err="1">
                <a:latin typeface="Arial" pitchFamily="34" charset="0"/>
                <a:cs typeface="Arial" pitchFamily="34" charset="0"/>
              </a:rPr>
              <a:t>jawab</a:t>
            </a:r>
            <a:r>
              <a:rPr lang="en-US" sz="2400" dirty="0">
                <a:latin typeface="Arial" pitchFamily="34" charset="0"/>
                <a:cs typeface="Arial" pitchFamily="34" charset="0"/>
              </a:rPr>
              <a:t> </a:t>
            </a:r>
            <a:r>
              <a:rPr lang="en-US" sz="2400" dirty="0" err="1">
                <a:latin typeface="Arial" pitchFamily="34" charset="0"/>
                <a:cs typeface="Arial" pitchFamily="34" charset="0"/>
              </a:rPr>
              <a:t>secara</a:t>
            </a:r>
            <a:r>
              <a:rPr lang="en-US" sz="2400" dirty="0">
                <a:latin typeface="Arial" pitchFamily="34" charset="0"/>
                <a:cs typeface="Arial" pitchFamily="34" charset="0"/>
              </a:rPr>
              <a:t> </a:t>
            </a:r>
            <a:r>
              <a:rPr lang="en-US" sz="2400" dirty="0" err="1">
                <a:latin typeface="Arial" pitchFamily="34" charset="0"/>
                <a:cs typeface="Arial" pitchFamily="34" charset="0"/>
              </a:rPr>
              <a:t>hukum</a:t>
            </a:r>
            <a:r>
              <a:rPr lang="en-US" sz="2400" dirty="0">
                <a:latin typeface="Arial" pitchFamily="34" charset="0"/>
                <a:cs typeface="Arial" pitchFamily="34" charset="0"/>
              </a:rPr>
              <a:t> </a:t>
            </a:r>
            <a:r>
              <a:rPr lang="en-US" sz="2400" dirty="0" err="1">
                <a:latin typeface="Arial" pitchFamily="34" charset="0"/>
                <a:cs typeface="Arial" pitchFamily="34" charset="0"/>
              </a:rPr>
              <a:t>terhadap</a:t>
            </a:r>
            <a:r>
              <a:rPr lang="en-US" sz="2400" dirty="0">
                <a:latin typeface="Arial" pitchFamily="34" charset="0"/>
                <a:cs typeface="Arial" pitchFamily="34" charset="0"/>
              </a:rPr>
              <a:t> </a:t>
            </a:r>
            <a:r>
              <a:rPr lang="en-US" sz="2400" dirty="0" err="1">
                <a:latin typeface="Arial" pitchFamily="34" charset="0"/>
                <a:cs typeface="Arial" pitchFamily="34" charset="0"/>
              </a:rPr>
              <a:t>semua</a:t>
            </a:r>
            <a:r>
              <a:rPr lang="en-US" sz="2400" dirty="0">
                <a:latin typeface="Arial" pitchFamily="34" charset="0"/>
                <a:cs typeface="Arial" pitchFamily="34" charset="0"/>
              </a:rPr>
              <a:t> </a:t>
            </a:r>
            <a:r>
              <a:rPr lang="en-US" sz="2400" dirty="0" err="1">
                <a:latin typeface="Arial" pitchFamily="34" charset="0"/>
                <a:cs typeface="Arial" pitchFamily="34" charset="0"/>
              </a:rPr>
              <a:t>kerugian</a:t>
            </a:r>
            <a:r>
              <a:rPr lang="en-US" sz="2400" dirty="0">
                <a:latin typeface="Arial" pitchFamily="34" charset="0"/>
                <a:cs typeface="Arial" pitchFamily="34" charset="0"/>
              </a:rPr>
              <a:t> yang </a:t>
            </a:r>
            <a:r>
              <a:rPr lang="en-US" sz="2400" dirty="0" err="1">
                <a:latin typeface="Arial" pitchFamily="34" charset="0"/>
                <a:cs typeface="Arial" pitchFamily="34" charset="0"/>
              </a:rPr>
              <a:t>ditimbulkan</a:t>
            </a:r>
            <a:r>
              <a:rPr lang="en-US" sz="2400" dirty="0">
                <a:latin typeface="Arial" pitchFamily="34" charset="0"/>
                <a:cs typeface="Arial" pitchFamily="34" charset="0"/>
              </a:rPr>
              <a:t> </a:t>
            </a:r>
            <a:r>
              <a:rPr lang="en-US" sz="2400" dirty="0" err="1">
                <a:latin typeface="Arial" pitchFamily="34" charset="0"/>
                <a:cs typeface="Arial" pitchFamily="34" charset="0"/>
              </a:rPr>
              <a:t>atas</a:t>
            </a:r>
            <a:r>
              <a:rPr lang="en-US" sz="2400" dirty="0">
                <a:latin typeface="Arial" pitchFamily="34" charset="0"/>
                <a:cs typeface="Arial" pitchFamily="34" charset="0"/>
              </a:rPr>
              <a:t> </a:t>
            </a:r>
            <a:r>
              <a:rPr lang="en-US" sz="2400" dirty="0" err="1">
                <a:latin typeface="Arial" pitchFamily="34" charset="0"/>
                <a:cs typeface="Arial" pitchFamily="34" charset="0"/>
              </a:rPr>
              <a:t>kelalaian</a:t>
            </a:r>
            <a:r>
              <a:rPr lang="en-US" sz="2400" dirty="0">
                <a:latin typeface="Arial" pitchFamily="34" charset="0"/>
                <a:cs typeface="Arial" pitchFamily="34" charset="0"/>
              </a:rPr>
              <a:t> yang </a:t>
            </a:r>
            <a:r>
              <a:rPr lang="en-US" sz="2400" dirty="0" err="1">
                <a:latin typeface="Arial" pitchFamily="34" charset="0"/>
                <a:cs typeface="Arial" pitchFamily="34" charset="0"/>
              </a:rPr>
              <a:t>dilakukan</a:t>
            </a:r>
            <a:r>
              <a:rPr lang="en-US" sz="2400" dirty="0">
                <a:latin typeface="Arial" pitchFamily="34" charset="0"/>
                <a:cs typeface="Arial" pitchFamily="34" charset="0"/>
              </a:rPr>
              <a:t> </a:t>
            </a:r>
            <a:r>
              <a:rPr lang="en-US" sz="2400" dirty="0" err="1">
                <a:latin typeface="Arial" pitchFamily="34" charset="0"/>
                <a:cs typeface="Arial" pitchFamily="34" charset="0"/>
              </a:rPr>
              <a:t>oleh</a:t>
            </a:r>
            <a:r>
              <a:rPr lang="en-US" sz="2400" dirty="0">
                <a:latin typeface="Arial" pitchFamily="34" charset="0"/>
                <a:cs typeface="Arial" pitchFamily="34" charset="0"/>
              </a:rPr>
              <a:t> </a:t>
            </a:r>
            <a:r>
              <a:rPr lang="en-US" sz="2400" dirty="0" err="1">
                <a:latin typeface="Arial" pitchFamily="34" charset="0"/>
                <a:cs typeface="Arial" pitchFamily="34" charset="0"/>
              </a:rPr>
              <a:t>tenaga</a:t>
            </a:r>
            <a:r>
              <a:rPr lang="en-US" sz="2400" dirty="0">
                <a:latin typeface="Arial" pitchFamily="34" charset="0"/>
                <a:cs typeface="Arial" pitchFamily="34" charset="0"/>
              </a:rPr>
              <a:t> </a:t>
            </a:r>
            <a:r>
              <a:rPr lang="en-US" sz="2400" dirty="0" err="1">
                <a:latin typeface="Arial" pitchFamily="34" charset="0"/>
                <a:cs typeface="Arial" pitchFamily="34" charset="0"/>
              </a:rPr>
              <a:t>kesehatan</a:t>
            </a:r>
            <a:r>
              <a:rPr lang="en-US" sz="2400" dirty="0">
                <a:latin typeface="Arial" pitchFamily="34" charset="0"/>
                <a:cs typeface="Arial" pitchFamily="34" charset="0"/>
              </a:rPr>
              <a:t> di </a:t>
            </a:r>
            <a:r>
              <a:rPr lang="en-US" sz="2400" dirty="0" err="1">
                <a:latin typeface="Arial" pitchFamily="34" charset="0"/>
                <a:cs typeface="Arial" pitchFamily="34" charset="0"/>
              </a:rPr>
              <a:t>Rumah</a:t>
            </a:r>
            <a:r>
              <a:rPr lang="en-US" sz="2400" dirty="0">
                <a:latin typeface="Arial" pitchFamily="34" charset="0"/>
                <a:cs typeface="Arial" pitchFamily="34" charset="0"/>
              </a:rPr>
              <a:t> </a:t>
            </a:r>
            <a:r>
              <a:rPr lang="en-US" sz="2400" dirty="0" err="1">
                <a:latin typeface="Arial" pitchFamily="34" charset="0"/>
                <a:cs typeface="Arial" pitchFamily="34" charset="0"/>
              </a:rPr>
              <a:t>Sakit</a:t>
            </a:r>
            <a:endParaRPr lang="en-US" sz="2400" dirty="0">
              <a:latin typeface="Arial" pitchFamily="34" charset="0"/>
              <a:cs typeface="Arial" pitchFamily="34" charset="0"/>
            </a:endParaRPr>
          </a:p>
          <a:p>
            <a:pPr marL="439738" indent="-439738" algn="just">
              <a:lnSpc>
                <a:spcPct val="90000"/>
              </a:lnSpc>
              <a:spcAft>
                <a:spcPts val="1200"/>
              </a:spcAft>
              <a:buFont typeface="Arial" charset="0"/>
              <a:buNone/>
              <a:tabLst>
                <a:tab pos="449263" algn="l"/>
              </a:tabLst>
              <a:defRPr/>
            </a:pPr>
            <a:endParaRPr lang="en-US" sz="2800" b="0" dirty="0" smtClean="0">
              <a:latin typeface="Arial Narrow"/>
              <a:ea typeface="ＭＳ Ｐゴシック" charset="0"/>
              <a:cs typeface="Arial Narrow"/>
            </a:endParaRPr>
          </a:p>
        </p:txBody>
      </p:sp>
    </p:spTree>
    <p:extLst>
      <p:ext uri="{BB962C8B-B14F-4D97-AF65-F5344CB8AC3E}">
        <p14:creationId xmlns:p14="http://schemas.microsoft.com/office/powerpoint/2010/main" val="1327888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263040"/>
          </a:xfrm>
        </p:spPr>
        <p:txBody>
          <a:bodyPr/>
          <a:lstStyle/>
          <a:p>
            <a:pPr>
              <a:spcAft>
                <a:spcPts val="1200"/>
              </a:spcAft>
            </a:pPr>
            <a:r>
              <a:rPr lang="id-ID" sz="2400" dirty="0">
                <a:latin typeface="Arial" pitchFamily="34" charset="0"/>
                <a:cs typeface="Arial" pitchFamily="34" charset="0"/>
              </a:rPr>
              <a:t>UU 44/2009 </a:t>
            </a:r>
            <a:r>
              <a:rPr lang="en-US" sz="2400" dirty="0" err="1" smtClean="0">
                <a:latin typeface="Arial" pitchFamily="34" charset="0"/>
                <a:cs typeface="Arial" pitchFamily="34" charset="0"/>
              </a:rPr>
              <a:t>Pasal</a:t>
            </a:r>
            <a:r>
              <a:rPr lang="en-US" sz="2400" dirty="0" smtClean="0">
                <a:latin typeface="Arial" pitchFamily="34" charset="0"/>
                <a:cs typeface="Arial" pitchFamily="34" charset="0"/>
              </a:rPr>
              <a:t> </a:t>
            </a:r>
            <a:r>
              <a:rPr lang="en-US" sz="2400" dirty="0">
                <a:latin typeface="Arial" pitchFamily="34" charset="0"/>
                <a:cs typeface="Arial" pitchFamily="34" charset="0"/>
              </a:rPr>
              <a:t>36</a:t>
            </a:r>
            <a:br>
              <a:rPr lang="en-US" sz="2400" dirty="0">
                <a:latin typeface="Arial" pitchFamily="34" charset="0"/>
                <a:cs typeface="Arial" pitchFamily="34" charset="0"/>
              </a:rPr>
            </a:br>
            <a:r>
              <a:rPr lang="en-US" sz="2400" dirty="0" err="1">
                <a:latin typeface="Arial" pitchFamily="34" charset="0"/>
                <a:cs typeface="Arial" pitchFamily="34" charset="0"/>
              </a:rPr>
              <a:t>Setiap</a:t>
            </a:r>
            <a:r>
              <a:rPr lang="en-US" sz="2400" dirty="0">
                <a:latin typeface="Arial" pitchFamily="34" charset="0"/>
                <a:cs typeface="Arial" pitchFamily="34" charset="0"/>
              </a:rPr>
              <a:t> </a:t>
            </a:r>
            <a:r>
              <a:rPr lang="en-US" sz="2400" dirty="0" err="1">
                <a:latin typeface="Arial" pitchFamily="34" charset="0"/>
                <a:cs typeface="Arial" pitchFamily="34" charset="0"/>
              </a:rPr>
              <a:t>Rumah</a:t>
            </a:r>
            <a:r>
              <a:rPr lang="en-US" sz="2400" dirty="0">
                <a:latin typeface="Arial" pitchFamily="34" charset="0"/>
                <a:cs typeface="Arial" pitchFamily="34" charset="0"/>
              </a:rPr>
              <a:t> </a:t>
            </a:r>
            <a:r>
              <a:rPr lang="en-US" sz="2400" dirty="0" err="1">
                <a:latin typeface="Arial" pitchFamily="34" charset="0"/>
                <a:cs typeface="Arial" pitchFamily="34" charset="0"/>
              </a:rPr>
              <a:t>Sakit</a:t>
            </a:r>
            <a:r>
              <a:rPr lang="en-US" sz="2400" dirty="0">
                <a:latin typeface="Arial" pitchFamily="34" charset="0"/>
                <a:cs typeface="Arial" pitchFamily="34" charset="0"/>
              </a:rPr>
              <a:t> </a:t>
            </a:r>
            <a:r>
              <a:rPr lang="en-US" sz="2400" dirty="0" err="1">
                <a:latin typeface="Arial" pitchFamily="34" charset="0"/>
                <a:cs typeface="Arial" pitchFamily="34" charset="0"/>
              </a:rPr>
              <a:t>harus</a:t>
            </a:r>
            <a:r>
              <a:rPr lang="en-US" sz="2400" dirty="0">
                <a:latin typeface="Arial" pitchFamily="34" charset="0"/>
                <a:cs typeface="Arial" pitchFamily="34" charset="0"/>
              </a:rPr>
              <a:t> </a:t>
            </a:r>
            <a:r>
              <a:rPr lang="en-US" sz="2400" dirty="0" err="1">
                <a:latin typeface="Arial" pitchFamily="34" charset="0"/>
                <a:cs typeface="Arial" pitchFamily="34" charset="0"/>
              </a:rPr>
              <a:t>menyelenggarakan</a:t>
            </a:r>
            <a:r>
              <a:rPr lang="en-US" sz="2400" dirty="0">
                <a:latin typeface="Arial" pitchFamily="34" charset="0"/>
                <a:cs typeface="Arial" pitchFamily="34" charset="0"/>
              </a:rPr>
              <a:t> </a:t>
            </a:r>
            <a:r>
              <a:rPr lang="en-US" sz="2400" dirty="0" err="1">
                <a:latin typeface="Arial" pitchFamily="34" charset="0"/>
                <a:cs typeface="Arial" pitchFamily="34" charset="0"/>
              </a:rPr>
              <a:t>tata</a:t>
            </a:r>
            <a:r>
              <a:rPr lang="en-US" sz="2400" dirty="0">
                <a:latin typeface="Arial" pitchFamily="34" charset="0"/>
                <a:cs typeface="Arial" pitchFamily="34" charset="0"/>
              </a:rPr>
              <a:t> </a:t>
            </a:r>
            <a:r>
              <a:rPr lang="en-US" sz="2400" dirty="0" err="1">
                <a:latin typeface="Arial" pitchFamily="34" charset="0"/>
                <a:cs typeface="Arial" pitchFamily="34" charset="0"/>
              </a:rPr>
              <a:t>kelola</a:t>
            </a:r>
            <a:r>
              <a:rPr lang="en-US" sz="2400" dirty="0">
                <a:latin typeface="Arial" pitchFamily="34" charset="0"/>
                <a:cs typeface="Arial" pitchFamily="34" charset="0"/>
              </a:rPr>
              <a:t> </a:t>
            </a:r>
            <a:r>
              <a:rPr lang="en-US" sz="2400" dirty="0" err="1">
                <a:latin typeface="Arial" pitchFamily="34" charset="0"/>
                <a:cs typeface="Arial" pitchFamily="34" charset="0"/>
              </a:rPr>
              <a:t>Rumah</a:t>
            </a:r>
            <a:r>
              <a:rPr lang="en-US" sz="2400" dirty="0">
                <a:latin typeface="Arial" pitchFamily="34" charset="0"/>
                <a:cs typeface="Arial" pitchFamily="34" charset="0"/>
              </a:rPr>
              <a:t> </a:t>
            </a:r>
            <a:r>
              <a:rPr lang="en-US" sz="2400" dirty="0" err="1">
                <a:latin typeface="Arial" pitchFamily="34" charset="0"/>
                <a:cs typeface="Arial" pitchFamily="34" charset="0"/>
              </a:rPr>
              <a:t>Sakit</a:t>
            </a:r>
            <a:r>
              <a:rPr lang="en-US" sz="2400" dirty="0">
                <a:latin typeface="Arial" pitchFamily="34" charset="0"/>
                <a:cs typeface="Arial" pitchFamily="34" charset="0"/>
              </a:rPr>
              <a:t> </a:t>
            </a:r>
            <a:r>
              <a:rPr lang="en-US" sz="2400" dirty="0" err="1">
                <a:latin typeface="Arial" pitchFamily="34" charset="0"/>
                <a:cs typeface="Arial" pitchFamily="34" charset="0"/>
              </a:rPr>
              <a:t>dan</a:t>
            </a:r>
            <a:r>
              <a:rPr lang="en-US" sz="2400" dirty="0">
                <a:latin typeface="Arial" pitchFamily="34" charset="0"/>
                <a:cs typeface="Arial" pitchFamily="34" charset="0"/>
              </a:rPr>
              <a:t> </a:t>
            </a:r>
            <a:r>
              <a:rPr lang="en-US" sz="2400" dirty="0" err="1">
                <a:latin typeface="Arial" pitchFamily="34" charset="0"/>
                <a:cs typeface="Arial" pitchFamily="34" charset="0"/>
              </a:rPr>
              <a:t>tata</a:t>
            </a:r>
            <a:r>
              <a:rPr lang="en-US" sz="2400" dirty="0">
                <a:latin typeface="Arial" pitchFamily="34" charset="0"/>
                <a:cs typeface="Arial" pitchFamily="34" charset="0"/>
              </a:rPr>
              <a:t> </a:t>
            </a:r>
            <a:r>
              <a:rPr lang="en-US" sz="2400" dirty="0" err="1">
                <a:latin typeface="Arial" pitchFamily="34" charset="0"/>
                <a:cs typeface="Arial" pitchFamily="34" charset="0"/>
              </a:rPr>
              <a:t>kelola</a:t>
            </a:r>
            <a:r>
              <a:rPr lang="en-US" sz="2400" dirty="0">
                <a:latin typeface="Arial" pitchFamily="34" charset="0"/>
                <a:cs typeface="Arial" pitchFamily="34" charset="0"/>
              </a:rPr>
              <a:t> </a:t>
            </a:r>
            <a:r>
              <a:rPr lang="en-US" sz="2400" dirty="0" err="1">
                <a:latin typeface="Arial" pitchFamily="34" charset="0"/>
                <a:cs typeface="Arial" pitchFamily="34" charset="0"/>
              </a:rPr>
              <a:t>klinis</a:t>
            </a:r>
            <a:r>
              <a:rPr lang="en-US" sz="2400" dirty="0">
                <a:latin typeface="Arial" pitchFamily="34" charset="0"/>
                <a:cs typeface="Arial" pitchFamily="34" charset="0"/>
              </a:rPr>
              <a:t> yang </a:t>
            </a:r>
            <a:r>
              <a:rPr lang="en-US" sz="2400" dirty="0" err="1">
                <a:latin typeface="Arial" pitchFamily="34" charset="0"/>
                <a:cs typeface="Arial" pitchFamily="34" charset="0"/>
              </a:rPr>
              <a:t>baik</a:t>
            </a:r>
            <a:r>
              <a:rPr lang="en-US" sz="2400" dirty="0">
                <a:latin typeface="Arial" pitchFamily="34" charset="0"/>
                <a:cs typeface="Arial" pitchFamily="34" charset="0"/>
              </a:rPr>
              <a:t/>
            </a:r>
            <a:br>
              <a:rPr lang="en-US" sz="2400" dirty="0">
                <a:latin typeface="Arial" pitchFamily="34" charset="0"/>
                <a:cs typeface="Arial" pitchFamily="34" charset="0"/>
              </a:rPr>
            </a:br>
            <a:endParaRPr lang="id-ID" sz="2400" dirty="0">
              <a:latin typeface="Arial" pitchFamily="34" charset="0"/>
              <a:cs typeface="Arial" pitchFamily="34" charset="0"/>
            </a:endParaRPr>
          </a:p>
        </p:txBody>
      </p:sp>
      <p:sp>
        <p:nvSpPr>
          <p:cNvPr id="3" name="Content Placeholder 2"/>
          <p:cNvSpPr>
            <a:spLocks noGrp="1"/>
          </p:cNvSpPr>
          <p:nvPr>
            <p:ph idx="1"/>
          </p:nvPr>
        </p:nvSpPr>
        <p:spPr>
          <a:xfrm>
            <a:off x="395536" y="1700808"/>
            <a:ext cx="8568952" cy="4968552"/>
          </a:xfrm>
        </p:spPr>
        <p:txBody>
          <a:bodyPr>
            <a:normAutofit/>
          </a:bodyPr>
          <a:lstStyle/>
          <a:p>
            <a:r>
              <a:rPr lang="en-US" sz="2800" b="0" dirty="0">
                <a:latin typeface="Arial Narrow" pitchFamily="34" charset="0"/>
              </a:rPr>
              <a:t>UU </a:t>
            </a:r>
            <a:r>
              <a:rPr lang="en-US" sz="2800" b="0" dirty="0" err="1">
                <a:latin typeface="Arial Narrow" pitchFamily="34" charset="0"/>
              </a:rPr>
              <a:t>Nomor</a:t>
            </a:r>
            <a:r>
              <a:rPr lang="en-US" sz="2800" b="0" dirty="0">
                <a:latin typeface="Arial Narrow" pitchFamily="34" charset="0"/>
              </a:rPr>
              <a:t> 29 </a:t>
            </a:r>
            <a:r>
              <a:rPr lang="en-US" sz="2800" b="0" dirty="0" err="1">
                <a:latin typeface="Arial Narrow" pitchFamily="34" charset="0"/>
              </a:rPr>
              <a:t>Tahun</a:t>
            </a:r>
            <a:r>
              <a:rPr lang="en-US" sz="2800" b="0" dirty="0">
                <a:latin typeface="Arial Narrow" pitchFamily="34" charset="0"/>
              </a:rPr>
              <a:t> 2004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Praktik</a:t>
            </a:r>
            <a:r>
              <a:rPr lang="en-US" sz="2800" b="0" dirty="0">
                <a:latin typeface="Arial Narrow" pitchFamily="34" charset="0"/>
              </a:rPr>
              <a:t> </a:t>
            </a:r>
            <a:r>
              <a:rPr lang="en-US" sz="2800" b="0" dirty="0" err="1" smtClean="0">
                <a:latin typeface="Arial Narrow" pitchFamily="34" charset="0"/>
              </a:rPr>
              <a:t>Kedok</a:t>
            </a:r>
            <a:r>
              <a:rPr lang="id-ID" sz="2800" b="0" dirty="0" smtClean="0">
                <a:latin typeface="Arial Narrow" pitchFamily="34" charset="0"/>
              </a:rPr>
              <a:t>t</a:t>
            </a:r>
            <a:r>
              <a:rPr lang="en-US" sz="2800" b="0" dirty="0" err="1" smtClean="0">
                <a:latin typeface="Arial Narrow" pitchFamily="34" charset="0"/>
              </a:rPr>
              <a:t>eran</a:t>
            </a:r>
            <a:endParaRPr lang="en-US" sz="2800" b="0" dirty="0">
              <a:latin typeface="Arial Narrow" pitchFamily="34" charset="0"/>
            </a:endParaRPr>
          </a:p>
          <a:p>
            <a:r>
              <a:rPr lang="en-US" sz="2800" b="0" dirty="0">
                <a:latin typeface="Arial Narrow" pitchFamily="34" charset="0"/>
              </a:rPr>
              <a:t>UU </a:t>
            </a:r>
            <a:r>
              <a:rPr lang="en-US" sz="2800" b="0" dirty="0" err="1">
                <a:latin typeface="Arial Narrow" pitchFamily="34" charset="0"/>
              </a:rPr>
              <a:t>Nomor</a:t>
            </a:r>
            <a:r>
              <a:rPr lang="en-US" sz="2800" b="0" dirty="0">
                <a:latin typeface="Arial Narrow" pitchFamily="34" charset="0"/>
              </a:rPr>
              <a:t> 36 </a:t>
            </a:r>
            <a:r>
              <a:rPr lang="en-US" sz="2800" b="0" dirty="0" err="1">
                <a:latin typeface="Arial Narrow" pitchFamily="34" charset="0"/>
              </a:rPr>
              <a:t>Tahun</a:t>
            </a:r>
            <a:r>
              <a:rPr lang="en-US" sz="2800" b="0" dirty="0">
                <a:latin typeface="Arial Narrow" pitchFamily="34" charset="0"/>
              </a:rPr>
              <a:t> 2009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Kesehatan</a:t>
            </a:r>
            <a:endParaRPr lang="en-US" sz="2800" b="0" dirty="0">
              <a:latin typeface="Arial Narrow" pitchFamily="34" charset="0"/>
            </a:endParaRPr>
          </a:p>
          <a:p>
            <a:r>
              <a:rPr lang="en-US" sz="2800" b="0" dirty="0">
                <a:latin typeface="Arial Narrow" pitchFamily="34" charset="0"/>
              </a:rPr>
              <a:t>UU </a:t>
            </a:r>
            <a:r>
              <a:rPr lang="en-US" sz="2800" b="0" dirty="0" err="1">
                <a:latin typeface="Arial Narrow" pitchFamily="34" charset="0"/>
              </a:rPr>
              <a:t>Nomor</a:t>
            </a:r>
            <a:r>
              <a:rPr lang="en-US" sz="2800" b="0" dirty="0">
                <a:latin typeface="Arial Narrow" pitchFamily="34" charset="0"/>
              </a:rPr>
              <a:t> 44 </a:t>
            </a:r>
            <a:r>
              <a:rPr lang="en-US" sz="2800" b="0" dirty="0" err="1">
                <a:latin typeface="Arial Narrow" pitchFamily="34" charset="0"/>
              </a:rPr>
              <a:t>Tahun</a:t>
            </a:r>
            <a:r>
              <a:rPr lang="en-US" sz="2800" b="0" dirty="0">
                <a:latin typeface="Arial Narrow" pitchFamily="34" charset="0"/>
              </a:rPr>
              <a:t> 2009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Rumah</a:t>
            </a:r>
            <a:r>
              <a:rPr lang="en-US" sz="2800" b="0" dirty="0">
                <a:latin typeface="Arial Narrow" pitchFamily="34" charset="0"/>
              </a:rPr>
              <a:t> </a:t>
            </a:r>
            <a:r>
              <a:rPr lang="en-US" sz="2800" b="0" dirty="0" err="1">
                <a:latin typeface="Arial Narrow" pitchFamily="34" charset="0"/>
              </a:rPr>
              <a:t>Sakit</a:t>
            </a:r>
            <a:endParaRPr lang="en-US" sz="2800" b="0" dirty="0">
              <a:latin typeface="Arial Narrow" pitchFamily="34" charset="0"/>
            </a:endParaRPr>
          </a:p>
          <a:p>
            <a:r>
              <a:rPr lang="en-US" sz="2800" b="0" dirty="0" err="1">
                <a:latin typeface="Arial Narrow" pitchFamily="34" charset="0"/>
              </a:rPr>
              <a:t>Permenkes</a:t>
            </a:r>
            <a:r>
              <a:rPr lang="en-US" sz="2800" b="0" dirty="0">
                <a:latin typeface="Arial Narrow" pitchFamily="34" charset="0"/>
              </a:rPr>
              <a:t> 269/2008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Rekam</a:t>
            </a:r>
            <a:r>
              <a:rPr lang="en-US" sz="2800" b="0" dirty="0">
                <a:latin typeface="Arial Narrow" pitchFamily="34" charset="0"/>
              </a:rPr>
              <a:t> </a:t>
            </a:r>
            <a:r>
              <a:rPr lang="en-US" sz="2800" b="0" dirty="0" err="1">
                <a:latin typeface="Arial Narrow" pitchFamily="34" charset="0"/>
              </a:rPr>
              <a:t>Medis</a:t>
            </a:r>
            <a:endParaRPr lang="en-US" sz="2800" b="0" dirty="0">
              <a:latin typeface="Arial Narrow" pitchFamily="34" charset="0"/>
            </a:endParaRPr>
          </a:p>
          <a:p>
            <a:r>
              <a:rPr lang="en-US" sz="2800" b="0" dirty="0" err="1">
                <a:latin typeface="Arial Narrow" pitchFamily="34" charset="0"/>
              </a:rPr>
              <a:t>Permenkes</a:t>
            </a:r>
            <a:r>
              <a:rPr lang="en-US" sz="2800" b="0" dirty="0">
                <a:latin typeface="Arial Narrow" pitchFamily="34" charset="0"/>
              </a:rPr>
              <a:t> 290/2008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Persetujuan</a:t>
            </a:r>
            <a:r>
              <a:rPr lang="en-US" sz="2800" b="0" dirty="0">
                <a:latin typeface="Arial Narrow" pitchFamily="34" charset="0"/>
              </a:rPr>
              <a:t> </a:t>
            </a:r>
            <a:r>
              <a:rPr lang="en-US" sz="2800" b="0" dirty="0" err="1">
                <a:latin typeface="Arial Narrow" pitchFamily="34" charset="0"/>
              </a:rPr>
              <a:t>Tindakan</a:t>
            </a:r>
            <a:r>
              <a:rPr lang="en-US" sz="2800" b="0" dirty="0">
                <a:latin typeface="Arial Narrow" pitchFamily="34" charset="0"/>
              </a:rPr>
              <a:t> </a:t>
            </a:r>
            <a:r>
              <a:rPr lang="en-US" sz="2800" b="0" dirty="0" err="1">
                <a:latin typeface="Arial Narrow" pitchFamily="34" charset="0"/>
              </a:rPr>
              <a:t>Kedokteran</a:t>
            </a:r>
            <a:endParaRPr lang="en-US" sz="2800" b="0" dirty="0">
              <a:latin typeface="Arial Narrow" pitchFamily="34" charset="0"/>
            </a:endParaRPr>
          </a:p>
          <a:p>
            <a:r>
              <a:rPr lang="en-US" sz="2800" b="0" dirty="0" err="1">
                <a:latin typeface="Arial Narrow" pitchFamily="34" charset="0"/>
              </a:rPr>
              <a:t>Permenkes</a:t>
            </a:r>
            <a:r>
              <a:rPr lang="en-US" sz="2800" b="0" dirty="0">
                <a:latin typeface="Arial Narrow" pitchFamily="34" charset="0"/>
              </a:rPr>
              <a:t> 1438/2010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Standar</a:t>
            </a:r>
            <a:r>
              <a:rPr lang="en-US" sz="2800" b="0" dirty="0">
                <a:latin typeface="Arial Narrow" pitchFamily="34" charset="0"/>
              </a:rPr>
              <a:t> </a:t>
            </a:r>
            <a:r>
              <a:rPr lang="en-US" sz="2800" b="0" dirty="0" err="1">
                <a:latin typeface="Arial Narrow" pitchFamily="34" charset="0"/>
              </a:rPr>
              <a:t>Pelayanan</a:t>
            </a:r>
            <a:r>
              <a:rPr lang="en-US" sz="2800" b="0" dirty="0">
                <a:latin typeface="Arial Narrow" pitchFamily="34" charset="0"/>
              </a:rPr>
              <a:t> </a:t>
            </a:r>
            <a:r>
              <a:rPr lang="en-US" sz="2800" b="0" dirty="0" err="1">
                <a:latin typeface="Arial Narrow" pitchFamily="34" charset="0"/>
              </a:rPr>
              <a:t>Kedokteran</a:t>
            </a:r>
            <a:endParaRPr lang="en-US" sz="2800" b="0" dirty="0">
              <a:latin typeface="Arial Narrow" pitchFamily="34" charset="0"/>
            </a:endParaRPr>
          </a:p>
          <a:p>
            <a:r>
              <a:rPr lang="en-US" sz="2800" b="0" dirty="0" err="1">
                <a:latin typeface="Arial Narrow" pitchFamily="34" charset="0"/>
              </a:rPr>
              <a:t>Permenkes</a:t>
            </a:r>
            <a:r>
              <a:rPr lang="en-US" sz="2800" b="0" dirty="0">
                <a:latin typeface="Arial Narrow" pitchFamily="34" charset="0"/>
              </a:rPr>
              <a:t> 755/2011 </a:t>
            </a:r>
            <a:r>
              <a:rPr lang="en-US" sz="2800" b="0" dirty="0" err="1">
                <a:latin typeface="Arial Narrow" pitchFamily="34" charset="0"/>
              </a:rPr>
              <a:t>Tentang</a:t>
            </a:r>
            <a:r>
              <a:rPr lang="en-US" sz="2800" b="0" dirty="0">
                <a:latin typeface="Arial Narrow" pitchFamily="34" charset="0"/>
              </a:rPr>
              <a:t> </a:t>
            </a:r>
            <a:r>
              <a:rPr lang="en-US" sz="2800" b="0" dirty="0" err="1">
                <a:latin typeface="Arial Narrow" pitchFamily="34" charset="0"/>
              </a:rPr>
              <a:t>Penyelenggaraan</a:t>
            </a:r>
            <a:r>
              <a:rPr lang="en-US" sz="2800" b="0" dirty="0">
                <a:latin typeface="Arial Narrow" pitchFamily="34" charset="0"/>
              </a:rPr>
              <a:t> </a:t>
            </a:r>
            <a:r>
              <a:rPr lang="en-US" sz="2800" b="0" dirty="0" err="1">
                <a:latin typeface="Arial Narrow" pitchFamily="34" charset="0"/>
              </a:rPr>
              <a:t>Komite</a:t>
            </a:r>
            <a:r>
              <a:rPr lang="en-US" sz="2800" b="0" dirty="0">
                <a:latin typeface="Arial Narrow" pitchFamily="34" charset="0"/>
              </a:rPr>
              <a:t> </a:t>
            </a:r>
            <a:r>
              <a:rPr lang="en-US" sz="2800" b="0" dirty="0" err="1">
                <a:latin typeface="Arial Narrow" pitchFamily="34" charset="0"/>
              </a:rPr>
              <a:t>Medik</a:t>
            </a:r>
            <a:r>
              <a:rPr lang="en-US" sz="2800" b="0" dirty="0">
                <a:latin typeface="Arial Narrow" pitchFamily="34" charset="0"/>
              </a:rPr>
              <a:t> </a:t>
            </a:r>
          </a:p>
          <a:p>
            <a:endParaRPr lang="id-ID" sz="2800" dirty="0"/>
          </a:p>
        </p:txBody>
      </p:sp>
    </p:spTree>
    <p:extLst>
      <p:ext uri="{BB962C8B-B14F-4D97-AF65-F5344CB8AC3E}">
        <p14:creationId xmlns:p14="http://schemas.microsoft.com/office/powerpoint/2010/main" val="2961607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p:txBody>
          <a:bodyPr>
            <a:normAutofit fontScale="90000"/>
          </a:bodyPr>
          <a:lstStyle/>
          <a:p>
            <a:r>
              <a:rPr lang="en-US" sz="2800" dirty="0" smtClean="0"/>
              <a:t/>
            </a:r>
            <a:br>
              <a:rPr lang="en-US" sz="2800" dirty="0" smtClean="0"/>
            </a:br>
            <a:r>
              <a:rPr lang="id-ID" dirty="0">
                <a:latin typeface="Arial" pitchFamily="34" charset="0"/>
                <a:cs typeface="Arial" pitchFamily="34" charset="0"/>
              </a:rPr>
              <a:t>UU 44/2009 </a:t>
            </a:r>
            <a:r>
              <a:rPr lang="id-ID" sz="2800" dirty="0" smtClean="0">
                <a:latin typeface="Arial" pitchFamily="34" charset="0"/>
                <a:cs typeface="Arial" pitchFamily="34" charset="0"/>
              </a:rPr>
              <a:t>Pasal </a:t>
            </a:r>
            <a:r>
              <a:rPr lang="en-US" sz="2800" dirty="0" smtClean="0">
                <a:latin typeface="Arial" pitchFamily="34" charset="0"/>
                <a:cs typeface="Arial" pitchFamily="34" charset="0"/>
              </a:rPr>
              <a:t>32 </a:t>
            </a:r>
            <a:br>
              <a:rPr lang="en-US" sz="2800" dirty="0" smtClean="0">
                <a:latin typeface="Arial" pitchFamily="34" charset="0"/>
                <a:cs typeface="Arial" pitchFamily="34" charset="0"/>
              </a:rPr>
            </a:br>
            <a:r>
              <a:rPr lang="en-US" sz="2800" dirty="0" err="1" smtClean="0">
                <a:latin typeface="Arial" pitchFamily="34" charset="0"/>
                <a:cs typeface="Arial" pitchFamily="34" charset="0"/>
              </a:rPr>
              <a:t>Hak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Pasien</a:t>
            </a:r>
            <a:r>
              <a:rPr lang="en-US" sz="2800" dirty="0" smtClean="0"/>
              <a:t/>
            </a:r>
            <a:br>
              <a:rPr lang="en-US" sz="2800" dirty="0" smtClean="0"/>
            </a:br>
            <a:endParaRPr lang="en-US" sz="2800" dirty="0" smtClean="0"/>
          </a:p>
        </p:txBody>
      </p:sp>
      <p:sp>
        <p:nvSpPr>
          <p:cNvPr id="133122" name="TextBox 4"/>
          <p:cNvSpPr txBox="1">
            <a:spLocks noChangeArrowheads="1"/>
          </p:cNvSpPr>
          <p:nvPr/>
        </p:nvSpPr>
        <p:spPr bwMode="auto">
          <a:xfrm>
            <a:off x="899592" y="2100263"/>
            <a:ext cx="7344816"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tabLst>
                <a:tab pos="360363" algn="l"/>
              </a:tabLst>
              <a:defRPr sz="2400">
                <a:solidFill>
                  <a:schemeClr val="tx1"/>
                </a:solidFill>
                <a:latin typeface="Calibri" pitchFamily="34" charset="0"/>
                <a:ea typeface="MS PGothic" pitchFamily="34" charset="-128"/>
              </a:defRPr>
            </a:lvl1pPr>
            <a:lvl2pPr marL="742950" indent="-285750" eaLnBrk="0" hangingPunct="0">
              <a:tabLst>
                <a:tab pos="360363" algn="l"/>
              </a:tabLst>
              <a:defRPr sz="2400">
                <a:solidFill>
                  <a:schemeClr val="tx1"/>
                </a:solidFill>
                <a:latin typeface="Calibri" pitchFamily="34" charset="0"/>
                <a:ea typeface="MS PGothic" pitchFamily="34" charset="-128"/>
              </a:defRPr>
            </a:lvl2pPr>
            <a:lvl3pPr marL="1143000" indent="-228600" eaLnBrk="0" hangingPunct="0">
              <a:tabLst>
                <a:tab pos="360363" algn="l"/>
              </a:tabLst>
              <a:defRPr sz="2400">
                <a:solidFill>
                  <a:schemeClr val="tx1"/>
                </a:solidFill>
                <a:latin typeface="Calibri" pitchFamily="34" charset="0"/>
                <a:ea typeface="MS PGothic" pitchFamily="34" charset="-128"/>
              </a:defRPr>
            </a:lvl3pPr>
            <a:lvl4pPr marL="1600200" indent="-228600" eaLnBrk="0" hangingPunct="0">
              <a:tabLst>
                <a:tab pos="360363" algn="l"/>
              </a:tabLst>
              <a:defRPr sz="2400">
                <a:solidFill>
                  <a:schemeClr val="tx1"/>
                </a:solidFill>
                <a:latin typeface="Calibri" pitchFamily="34" charset="0"/>
                <a:ea typeface="MS PGothic" pitchFamily="34" charset="-128"/>
              </a:defRPr>
            </a:lvl4pPr>
            <a:lvl5pPr marL="2057400" indent="-228600" eaLnBrk="0" hangingPunct="0">
              <a:tabLst>
                <a:tab pos="360363" algn="l"/>
              </a:tabLst>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tabLst>
                <a:tab pos="360363" algn="l"/>
              </a:tabLs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tabLst>
                <a:tab pos="360363" algn="l"/>
              </a:tabLs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tabLst>
                <a:tab pos="360363" algn="l"/>
              </a:tabLs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tabLst>
                <a:tab pos="360363" algn="l"/>
              </a:tabLst>
              <a:defRPr sz="2400">
                <a:solidFill>
                  <a:schemeClr val="tx1"/>
                </a:solidFill>
                <a:latin typeface="Calibri" pitchFamily="34" charset="0"/>
                <a:ea typeface="MS PGothic" pitchFamily="34" charset="-128"/>
              </a:defRPr>
            </a:lvl9pPr>
          </a:lstStyle>
          <a:p>
            <a:pPr marL="623888" indent="-623888" algn="just" eaLnBrk="1" hangingPunct="1">
              <a:spcAft>
                <a:spcPts val="1200"/>
              </a:spcAft>
            </a:pPr>
            <a:r>
              <a:rPr lang="id-ID" dirty="0" smtClean="0">
                <a:latin typeface="Arial" pitchFamily="34" charset="0"/>
                <a:cs typeface="Arial" pitchFamily="34" charset="0"/>
              </a:rPr>
              <a:t>a. M</a:t>
            </a:r>
            <a:r>
              <a:rPr lang="en-US" dirty="0" err="1" smtClean="0">
                <a:latin typeface="Arial" pitchFamily="34" charset="0"/>
                <a:cs typeface="Arial" pitchFamily="34" charset="0"/>
              </a:rPr>
              <a:t>enggugat</a:t>
            </a:r>
            <a:r>
              <a:rPr lang="en-US" dirty="0" smtClean="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menuntut</a:t>
            </a:r>
            <a:r>
              <a:rPr lang="en-US" dirty="0">
                <a:latin typeface="Arial" pitchFamily="34" charset="0"/>
                <a:cs typeface="Arial" pitchFamily="34" charset="0"/>
              </a:rPr>
              <a:t> </a:t>
            </a:r>
            <a:r>
              <a:rPr lang="en-US" dirty="0" err="1">
                <a:latin typeface="Arial" pitchFamily="34" charset="0"/>
                <a:cs typeface="Arial" pitchFamily="34" charset="0"/>
              </a:rPr>
              <a:t>Rumah</a:t>
            </a:r>
            <a:r>
              <a:rPr lang="en-US" dirty="0">
                <a:latin typeface="Arial" pitchFamily="34" charset="0"/>
                <a:cs typeface="Arial" pitchFamily="34" charset="0"/>
              </a:rPr>
              <a:t> </a:t>
            </a:r>
            <a:r>
              <a:rPr lang="en-US" dirty="0" err="1">
                <a:latin typeface="Arial" pitchFamily="34" charset="0"/>
                <a:cs typeface="Arial" pitchFamily="34" charset="0"/>
              </a:rPr>
              <a:t>Sakit</a:t>
            </a:r>
            <a:r>
              <a:rPr lang="en-US" dirty="0">
                <a:latin typeface="Arial" pitchFamily="34" charset="0"/>
                <a:cs typeface="Arial" pitchFamily="34" charset="0"/>
              </a:rPr>
              <a:t> </a:t>
            </a:r>
            <a:r>
              <a:rPr lang="en-US" dirty="0" err="1">
                <a:latin typeface="Arial" pitchFamily="34" charset="0"/>
                <a:cs typeface="Arial" pitchFamily="34" charset="0"/>
              </a:rPr>
              <a:t>apabila</a:t>
            </a:r>
            <a:r>
              <a:rPr lang="en-US" dirty="0">
                <a:latin typeface="Arial" pitchFamily="34" charset="0"/>
                <a:cs typeface="Arial" pitchFamily="34" charset="0"/>
              </a:rPr>
              <a:t> </a:t>
            </a:r>
            <a:r>
              <a:rPr lang="en-US" dirty="0" err="1">
                <a:latin typeface="Arial" pitchFamily="34" charset="0"/>
                <a:cs typeface="Arial" pitchFamily="34" charset="0"/>
              </a:rPr>
              <a:t>Rumah</a:t>
            </a:r>
            <a:r>
              <a:rPr lang="en-US" dirty="0">
                <a:latin typeface="Arial" pitchFamily="34" charset="0"/>
                <a:cs typeface="Arial" pitchFamily="34" charset="0"/>
              </a:rPr>
              <a:t> </a:t>
            </a:r>
            <a:r>
              <a:rPr lang="en-US" dirty="0" err="1">
                <a:latin typeface="Arial" pitchFamily="34" charset="0"/>
                <a:cs typeface="Arial" pitchFamily="34" charset="0"/>
              </a:rPr>
              <a:t>Sakit</a:t>
            </a:r>
            <a:r>
              <a:rPr lang="en-US" dirty="0">
                <a:latin typeface="Arial" pitchFamily="34" charset="0"/>
                <a:cs typeface="Arial" pitchFamily="34" charset="0"/>
              </a:rPr>
              <a:t> </a:t>
            </a:r>
            <a:r>
              <a:rPr lang="en-US" dirty="0" err="1">
                <a:latin typeface="Arial" pitchFamily="34" charset="0"/>
                <a:cs typeface="Arial" pitchFamily="34" charset="0"/>
              </a:rPr>
              <a:t>diduga</a:t>
            </a:r>
            <a:r>
              <a:rPr lang="en-US" dirty="0">
                <a:latin typeface="Arial" pitchFamily="34" charset="0"/>
                <a:cs typeface="Arial" pitchFamily="34" charset="0"/>
              </a:rPr>
              <a:t>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pelayanan</a:t>
            </a:r>
            <a:r>
              <a:rPr lang="en-US" dirty="0">
                <a:latin typeface="Arial" pitchFamily="34" charset="0"/>
                <a:cs typeface="Arial" pitchFamily="34" charset="0"/>
              </a:rPr>
              <a:t> yang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sesuai</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standar</a:t>
            </a:r>
            <a:r>
              <a:rPr lang="en-US" dirty="0">
                <a:latin typeface="Arial" pitchFamily="34" charset="0"/>
                <a:cs typeface="Arial" pitchFamily="34" charset="0"/>
              </a:rPr>
              <a:t> </a:t>
            </a:r>
            <a:r>
              <a:rPr lang="en-US" dirty="0" err="1">
                <a:latin typeface="Arial" pitchFamily="34" charset="0"/>
                <a:cs typeface="Arial" pitchFamily="34" charset="0"/>
              </a:rPr>
              <a:t>baik</a:t>
            </a:r>
            <a:r>
              <a:rPr lang="en-US" dirty="0">
                <a:latin typeface="Arial" pitchFamily="34" charset="0"/>
                <a:cs typeface="Arial" pitchFamily="34" charset="0"/>
              </a:rPr>
              <a:t> </a:t>
            </a:r>
            <a:r>
              <a:rPr lang="en-US" dirty="0" err="1">
                <a:latin typeface="Arial" pitchFamily="34" charset="0"/>
                <a:cs typeface="Arial" pitchFamily="34" charset="0"/>
              </a:rPr>
              <a:t>secara</a:t>
            </a:r>
            <a:r>
              <a:rPr lang="en-US" dirty="0">
                <a:latin typeface="Arial" pitchFamily="34" charset="0"/>
                <a:cs typeface="Arial" pitchFamily="34" charset="0"/>
              </a:rPr>
              <a:t> </a:t>
            </a:r>
            <a:r>
              <a:rPr lang="en-US" dirty="0" err="1">
                <a:latin typeface="Arial" pitchFamily="34" charset="0"/>
                <a:cs typeface="Arial" pitchFamily="34" charset="0"/>
              </a:rPr>
              <a:t>perdata</a:t>
            </a:r>
            <a:r>
              <a:rPr lang="en-US" dirty="0">
                <a:latin typeface="Arial" pitchFamily="34" charset="0"/>
                <a:cs typeface="Arial" pitchFamily="34" charset="0"/>
              </a:rPr>
              <a:t> </a:t>
            </a:r>
            <a:r>
              <a:rPr lang="en-US" dirty="0" err="1">
                <a:latin typeface="Arial" pitchFamily="34" charset="0"/>
                <a:cs typeface="Arial" pitchFamily="34" charset="0"/>
              </a:rPr>
              <a:t>ataupun</a:t>
            </a:r>
            <a:r>
              <a:rPr lang="en-US" dirty="0">
                <a:latin typeface="Arial" pitchFamily="34" charset="0"/>
                <a:cs typeface="Arial" pitchFamily="34" charset="0"/>
              </a:rPr>
              <a:t> </a:t>
            </a:r>
            <a:r>
              <a:rPr lang="en-US" dirty="0" err="1">
                <a:latin typeface="Arial" pitchFamily="34" charset="0"/>
                <a:cs typeface="Arial" pitchFamily="34" charset="0"/>
              </a:rPr>
              <a:t>pidana</a:t>
            </a:r>
            <a:r>
              <a:rPr lang="en-US" dirty="0">
                <a:latin typeface="Arial" pitchFamily="34" charset="0"/>
                <a:cs typeface="Arial" pitchFamily="34" charset="0"/>
              </a:rPr>
              <a:t>; </a:t>
            </a:r>
            <a:r>
              <a:rPr lang="en-US" dirty="0" err="1">
                <a:latin typeface="Arial" pitchFamily="34" charset="0"/>
                <a:cs typeface="Arial" pitchFamily="34" charset="0"/>
              </a:rPr>
              <a:t>dan</a:t>
            </a:r>
            <a:endParaRPr lang="en-US" dirty="0">
              <a:latin typeface="Arial" pitchFamily="34" charset="0"/>
              <a:cs typeface="Arial" pitchFamily="34" charset="0"/>
            </a:endParaRPr>
          </a:p>
          <a:p>
            <a:pPr marL="623888" indent="-623888" algn="just" eaLnBrk="1" hangingPunct="1">
              <a:spcAft>
                <a:spcPts val="1200"/>
              </a:spcAft>
              <a:tabLst>
                <a:tab pos="623888" algn="l"/>
              </a:tabLst>
            </a:pPr>
            <a:r>
              <a:rPr lang="id-ID" dirty="0" smtClean="0">
                <a:latin typeface="Arial" pitchFamily="34" charset="0"/>
                <a:cs typeface="Arial" pitchFamily="34" charset="0"/>
              </a:rPr>
              <a:t>b.    M</a:t>
            </a:r>
            <a:r>
              <a:rPr lang="sv-SE" dirty="0" smtClean="0">
                <a:latin typeface="Arial" pitchFamily="34" charset="0"/>
                <a:cs typeface="Arial" pitchFamily="34" charset="0"/>
              </a:rPr>
              <a:t>engeluhkan </a:t>
            </a:r>
            <a:r>
              <a:rPr lang="sv-SE" dirty="0">
                <a:latin typeface="Arial" pitchFamily="34" charset="0"/>
                <a:cs typeface="Arial" pitchFamily="34" charset="0"/>
              </a:rPr>
              <a:t>pelayanan Rumah Sakit yang tidak </a:t>
            </a:r>
            <a:r>
              <a:rPr lang="en-US" dirty="0" err="1">
                <a:latin typeface="Arial" pitchFamily="34" charset="0"/>
                <a:cs typeface="Arial" pitchFamily="34" charset="0"/>
              </a:rPr>
              <a:t>sesuai</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standar</a:t>
            </a:r>
            <a:r>
              <a:rPr lang="en-US" dirty="0">
                <a:latin typeface="Arial" pitchFamily="34" charset="0"/>
                <a:cs typeface="Arial" pitchFamily="34" charset="0"/>
              </a:rPr>
              <a:t> </a:t>
            </a:r>
            <a:r>
              <a:rPr lang="en-US" dirty="0" err="1">
                <a:latin typeface="Arial" pitchFamily="34" charset="0"/>
                <a:cs typeface="Arial" pitchFamily="34" charset="0"/>
              </a:rPr>
              <a:t>pelayanan</a:t>
            </a:r>
            <a:r>
              <a:rPr lang="en-US" dirty="0">
                <a:latin typeface="Arial" pitchFamily="34" charset="0"/>
                <a:cs typeface="Arial" pitchFamily="34" charset="0"/>
              </a:rPr>
              <a:t> </a:t>
            </a:r>
            <a:r>
              <a:rPr lang="en-US" dirty="0" err="1">
                <a:latin typeface="Arial" pitchFamily="34" charset="0"/>
                <a:cs typeface="Arial" pitchFamily="34" charset="0"/>
              </a:rPr>
              <a:t>melalui</a:t>
            </a:r>
            <a:r>
              <a:rPr lang="en-US" dirty="0">
                <a:latin typeface="Arial" pitchFamily="34" charset="0"/>
                <a:cs typeface="Arial" pitchFamily="34" charset="0"/>
              </a:rPr>
              <a:t> media </a:t>
            </a:r>
            <a:r>
              <a:rPr lang="en-US" dirty="0" err="1">
                <a:latin typeface="Arial" pitchFamily="34" charset="0"/>
                <a:cs typeface="Arial" pitchFamily="34" charset="0"/>
              </a:rPr>
              <a:t>cetak</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elektronik</a:t>
            </a:r>
            <a:r>
              <a:rPr lang="en-US" dirty="0">
                <a:latin typeface="Arial" pitchFamily="34" charset="0"/>
                <a:cs typeface="Arial" pitchFamily="34" charset="0"/>
              </a:rPr>
              <a:t> </a:t>
            </a:r>
            <a:r>
              <a:rPr lang="en-US" dirty="0" err="1">
                <a:latin typeface="Arial" pitchFamily="34" charset="0"/>
                <a:cs typeface="Arial" pitchFamily="34" charset="0"/>
              </a:rPr>
              <a:t>sesuai</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ketentuan</a:t>
            </a:r>
            <a:r>
              <a:rPr lang="en-US" dirty="0">
                <a:latin typeface="Arial" pitchFamily="34" charset="0"/>
                <a:cs typeface="Arial" pitchFamily="34" charset="0"/>
              </a:rPr>
              <a:t> </a:t>
            </a:r>
            <a:r>
              <a:rPr lang="en-US" dirty="0" err="1">
                <a:latin typeface="Arial" pitchFamily="34" charset="0"/>
                <a:cs typeface="Arial" pitchFamily="34" charset="0"/>
              </a:rPr>
              <a:t>peraturan</a:t>
            </a:r>
            <a:r>
              <a:rPr lang="en-US" dirty="0">
                <a:latin typeface="Arial" pitchFamily="34" charset="0"/>
                <a:cs typeface="Arial" pitchFamily="34" charset="0"/>
              </a:rPr>
              <a:t> </a:t>
            </a:r>
            <a:r>
              <a:rPr lang="en-US" dirty="0" err="1">
                <a:latin typeface="Arial" pitchFamily="34" charset="0"/>
                <a:cs typeface="Arial" pitchFamily="34" charset="0"/>
              </a:rPr>
              <a:t>perundang-undangan</a:t>
            </a:r>
            <a:endParaRPr lang="en-US" dirty="0">
              <a:latin typeface="Arial" pitchFamily="34" charset="0"/>
              <a:cs typeface="Arial" pitchFamily="34" charset="0"/>
            </a:endParaRPr>
          </a:p>
        </p:txBody>
      </p:sp>
    </p:spTree>
    <p:extLst>
      <p:ext uri="{BB962C8B-B14F-4D97-AF65-F5344CB8AC3E}">
        <p14:creationId xmlns:p14="http://schemas.microsoft.com/office/powerpoint/2010/main" val="4123745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TextBox 2"/>
          <p:cNvSpPr txBox="1">
            <a:spLocks noChangeArrowheads="1"/>
          </p:cNvSpPr>
          <p:nvPr/>
        </p:nvSpPr>
        <p:spPr bwMode="auto">
          <a:xfrm>
            <a:off x="1331640" y="2357438"/>
            <a:ext cx="6408712"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just" eaLnBrk="1" hangingPunct="1">
              <a:spcAft>
                <a:spcPts val="1200"/>
              </a:spcAft>
            </a:pPr>
            <a:r>
              <a:rPr lang="en-US" sz="2800" dirty="0" err="1">
                <a:latin typeface="Arial" pitchFamily="34" charset="0"/>
                <a:cs typeface="Arial" pitchFamily="34" charset="0"/>
              </a:rPr>
              <a:t>Praktik</a:t>
            </a:r>
            <a:r>
              <a:rPr lang="en-US" sz="2800" dirty="0">
                <a:latin typeface="Arial" pitchFamily="34" charset="0"/>
                <a:cs typeface="Arial" pitchFamily="34" charset="0"/>
              </a:rPr>
              <a:t> </a:t>
            </a:r>
            <a:r>
              <a:rPr lang="en-US" sz="2800" dirty="0" err="1">
                <a:latin typeface="Arial" pitchFamily="34" charset="0"/>
                <a:cs typeface="Arial" pitchFamily="34" charset="0"/>
              </a:rPr>
              <a:t>kedokteran</a:t>
            </a:r>
            <a:r>
              <a:rPr lang="en-US" sz="2800" dirty="0">
                <a:latin typeface="Arial" pitchFamily="34" charset="0"/>
                <a:cs typeface="Arial" pitchFamily="34" charset="0"/>
              </a:rPr>
              <a:t> </a:t>
            </a:r>
            <a:r>
              <a:rPr lang="en-US" sz="2800" dirty="0" err="1">
                <a:latin typeface="Arial" pitchFamily="34" charset="0"/>
                <a:cs typeface="Arial" pitchFamily="34" charset="0"/>
              </a:rPr>
              <a:t>adalah</a:t>
            </a:r>
            <a:r>
              <a:rPr lang="en-US" sz="2800" dirty="0">
                <a:latin typeface="Arial" pitchFamily="34" charset="0"/>
                <a:cs typeface="Arial" pitchFamily="34" charset="0"/>
              </a:rPr>
              <a:t> </a:t>
            </a:r>
          </a:p>
          <a:p>
            <a:pPr algn="just" eaLnBrk="1" hangingPunct="1"/>
            <a:r>
              <a:rPr lang="en-US" sz="2800" dirty="0" err="1">
                <a:latin typeface="Arial" pitchFamily="34" charset="0"/>
                <a:cs typeface="Arial" pitchFamily="34" charset="0"/>
              </a:rPr>
              <a:t>rangkaian</a:t>
            </a:r>
            <a:r>
              <a:rPr lang="en-US" sz="2800" dirty="0">
                <a:latin typeface="Arial" pitchFamily="34" charset="0"/>
                <a:cs typeface="Arial" pitchFamily="34" charset="0"/>
              </a:rPr>
              <a:t> </a:t>
            </a:r>
            <a:r>
              <a:rPr lang="en-US" sz="2800" dirty="0" err="1">
                <a:latin typeface="Arial" pitchFamily="34" charset="0"/>
                <a:cs typeface="Arial" pitchFamily="34" charset="0"/>
              </a:rPr>
              <a:t>kegiatan</a:t>
            </a:r>
            <a:r>
              <a:rPr lang="en-US" sz="2800" dirty="0">
                <a:latin typeface="Arial" pitchFamily="34" charset="0"/>
                <a:cs typeface="Arial" pitchFamily="34" charset="0"/>
              </a:rPr>
              <a:t> yang </a:t>
            </a:r>
            <a:r>
              <a:rPr lang="en-US" sz="2800" dirty="0" err="1">
                <a:latin typeface="Arial" pitchFamily="34" charset="0"/>
                <a:cs typeface="Arial" pitchFamily="34" charset="0"/>
              </a:rPr>
              <a:t>dilakukan</a:t>
            </a:r>
            <a:r>
              <a:rPr lang="en-US" sz="2800" dirty="0">
                <a:latin typeface="Arial" pitchFamily="34" charset="0"/>
                <a:cs typeface="Arial" pitchFamily="34" charset="0"/>
              </a:rPr>
              <a:t> </a:t>
            </a:r>
            <a:r>
              <a:rPr lang="en-US" sz="2800" dirty="0" err="1">
                <a:latin typeface="Arial" pitchFamily="34" charset="0"/>
                <a:cs typeface="Arial" pitchFamily="34" charset="0"/>
              </a:rPr>
              <a:t>oleh</a:t>
            </a:r>
            <a:r>
              <a:rPr lang="en-US" sz="2800" dirty="0">
                <a:latin typeface="Arial" pitchFamily="34" charset="0"/>
                <a:cs typeface="Arial" pitchFamily="34" charset="0"/>
              </a:rPr>
              <a:t> </a:t>
            </a:r>
            <a:r>
              <a:rPr lang="en-US" sz="2800" dirty="0" err="1">
                <a:latin typeface="Arial" pitchFamily="34" charset="0"/>
                <a:cs typeface="Arial" pitchFamily="34" charset="0"/>
              </a:rPr>
              <a:t>dokter</a:t>
            </a:r>
            <a:r>
              <a:rPr lang="en-US" sz="2800" dirty="0">
                <a:latin typeface="Arial" pitchFamily="34" charset="0"/>
                <a:cs typeface="Arial" pitchFamily="34" charset="0"/>
              </a:rPr>
              <a:t> </a:t>
            </a:r>
            <a:r>
              <a:rPr lang="en-US" sz="2800" dirty="0" err="1">
                <a:latin typeface="Arial" pitchFamily="34" charset="0"/>
                <a:cs typeface="Arial" pitchFamily="34" charset="0"/>
              </a:rPr>
              <a:t>dan</a:t>
            </a:r>
            <a:r>
              <a:rPr lang="en-US" sz="2800" dirty="0">
                <a:latin typeface="Arial" pitchFamily="34" charset="0"/>
                <a:cs typeface="Arial" pitchFamily="34" charset="0"/>
              </a:rPr>
              <a:t> </a:t>
            </a:r>
            <a:r>
              <a:rPr lang="en-US" sz="2800" dirty="0" err="1">
                <a:latin typeface="Arial" pitchFamily="34" charset="0"/>
                <a:cs typeface="Arial" pitchFamily="34" charset="0"/>
              </a:rPr>
              <a:t>dokter</a:t>
            </a:r>
            <a:r>
              <a:rPr lang="en-US" sz="2800" dirty="0">
                <a:latin typeface="Arial" pitchFamily="34" charset="0"/>
                <a:cs typeface="Arial" pitchFamily="34" charset="0"/>
              </a:rPr>
              <a:t> </a:t>
            </a:r>
            <a:r>
              <a:rPr lang="en-US" sz="2800" dirty="0" err="1">
                <a:latin typeface="Arial" pitchFamily="34" charset="0"/>
                <a:cs typeface="Arial" pitchFamily="34" charset="0"/>
              </a:rPr>
              <a:t>gigi</a:t>
            </a:r>
            <a:r>
              <a:rPr lang="en-US" sz="2800" dirty="0">
                <a:latin typeface="Arial" pitchFamily="34" charset="0"/>
                <a:cs typeface="Arial" pitchFamily="34" charset="0"/>
              </a:rPr>
              <a:t> </a:t>
            </a:r>
            <a:r>
              <a:rPr lang="en-US" sz="2800" dirty="0" err="1">
                <a:latin typeface="Arial" pitchFamily="34" charset="0"/>
                <a:cs typeface="Arial" pitchFamily="34" charset="0"/>
              </a:rPr>
              <a:t>terhadap</a:t>
            </a:r>
            <a:r>
              <a:rPr lang="en-US" sz="2800" dirty="0">
                <a:latin typeface="Arial" pitchFamily="34" charset="0"/>
                <a:cs typeface="Arial" pitchFamily="34" charset="0"/>
              </a:rPr>
              <a:t> </a:t>
            </a:r>
            <a:r>
              <a:rPr lang="en-US" sz="2800" dirty="0" err="1">
                <a:latin typeface="Arial" pitchFamily="34" charset="0"/>
                <a:cs typeface="Arial" pitchFamily="34" charset="0"/>
              </a:rPr>
              <a:t>pasien</a:t>
            </a:r>
            <a:r>
              <a:rPr lang="en-US" sz="2800" dirty="0">
                <a:latin typeface="Arial" pitchFamily="34" charset="0"/>
                <a:cs typeface="Arial" pitchFamily="34" charset="0"/>
              </a:rPr>
              <a:t> </a:t>
            </a:r>
            <a:r>
              <a:rPr lang="en-US" sz="2800" dirty="0" err="1">
                <a:latin typeface="Arial" pitchFamily="34" charset="0"/>
                <a:cs typeface="Arial" pitchFamily="34" charset="0"/>
              </a:rPr>
              <a:t>dalam</a:t>
            </a:r>
            <a:r>
              <a:rPr lang="en-US" sz="2800" dirty="0">
                <a:latin typeface="Arial" pitchFamily="34" charset="0"/>
                <a:cs typeface="Arial" pitchFamily="34" charset="0"/>
              </a:rPr>
              <a:t> </a:t>
            </a:r>
            <a:r>
              <a:rPr lang="en-US" sz="2800" dirty="0" err="1">
                <a:latin typeface="Arial" pitchFamily="34" charset="0"/>
                <a:cs typeface="Arial" pitchFamily="34" charset="0"/>
              </a:rPr>
              <a:t>melaksanakan</a:t>
            </a:r>
            <a:r>
              <a:rPr lang="en-US" sz="2800" dirty="0">
                <a:latin typeface="Arial" pitchFamily="34" charset="0"/>
                <a:cs typeface="Arial" pitchFamily="34" charset="0"/>
              </a:rPr>
              <a:t> </a:t>
            </a:r>
            <a:r>
              <a:rPr lang="en-US" sz="2800" dirty="0" err="1">
                <a:latin typeface="Arial" pitchFamily="34" charset="0"/>
                <a:cs typeface="Arial" pitchFamily="34" charset="0"/>
              </a:rPr>
              <a:t>upaya</a:t>
            </a:r>
            <a:r>
              <a:rPr lang="en-US" sz="2800" dirty="0">
                <a:latin typeface="Arial" pitchFamily="34" charset="0"/>
                <a:cs typeface="Arial" pitchFamily="34" charset="0"/>
              </a:rPr>
              <a:t> </a:t>
            </a:r>
            <a:r>
              <a:rPr lang="en-US" sz="2800" dirty="0" err="1">
                <a:latin typeface="Arial" pitchFamily="34" charset="0"/>
                <a:cs typeface="Arial" pitchFamily="34" charset="0"/>
              </a:rPr>
              <a:t>kesehatan</a:t>
            </a:r>
            <a:endParaRPr lang="en-US" sz="2800" dirty="0">
              <a:latin typeface="Arial" pitchFamily="34" charset="0"/>
              <a:cs typeface="Arial" pitchFamily="34" charset="0"/>
            </a:endParaRPr>
          </a:p>
        </p:txBody>
      </p:sp>
      <p:sp>
        <p:nvSpPr>
          <p:cNvPr id="134148" name="TextBox 4"/>
          <p:cNvSpPr txBox="1">
            <a:spLocks noChangeArrowheads="1"/>
          </p:cNvSpPr>
          <p:nvPr/>
        </p:nvSpPr>
        <p:spPr bwMode="auto">
          <a:xfrm>
            <a:off x="1331640" y="635202"/>
            <a:ext cx="619268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id-ID" dirty="0" smtClean="0">
                <a:latin typeface="Arial" pitchFamily="34" charset="0"/>
                <a:cs typeface="Arial" pitchFamily="34" charset="0"/>
              </a:rPr>
              <a:t>UU </a:t>
            </a:r>
            <a:r>
              <a:rPr lang="en-US" dirty="0" smtClean="0">
                <a:latin typeface="Arial" pitchFamily="34" charset="0"/>
                <a:cs typeface="Arial" pitchFamily="34" charset="0"/>
              </a:rPr>
              <a:t>NOMOR </a:t>
            </a:r>
            <a:r>
              <a:rPr lang="en-US" dirty="0">
                <a:latin typeface="Arial" pitchFamily="34" charset="0"/>
                <a:cs typeface="Arial" pitchFamily="34" charset="0"/>
              </a:rPr>
              <a:t>29 TAHUN </a:t>
            </a:r>
            <a:r>
              <a:rPr lang="en-US" dirty="0" smtClean="0">
                <a:latin typeface="Arial" pitchFamily="34" charset="0"/>
                <a:cs typeface="Arial" pitchFamily="34" charset="0"/>
              </a:rPr>
              <a:t>2004</a:t>
            </a:r>
            <a:endParaRPr lang="id-ID" dirty="0" smtClean="0">
              <a:latin typeface="Arial" pitchFamily="34" charset="0"/>
              <a:cs typeface="Arial" pitchFamily="34" charset="0"/>
            </a:endParaRPr>
          </a:p>
          <a:p>
            <a:pPr eaLnBrk="1" hangingPunct="1"/>
            <a:r>
              <a:rPr lang="id-ID" dirty="0" smtClean="0">
                <a:latin typeface="Arial" pitchFamily="34" charset="0"/>
                <a:cs typeface="Arial" pitchFamily="34" charset="0"/>
              </a:rPr>
              <a:t>TENTANG PRAKTEK KEDOKTERAN</a:t>
            </a:r>
          </a:p>
          <a:p>
            <a:pPr eaLnBrk="1" hangingPunct="1"/>
            <a:r>
              <a:rPr lang="en-US" dirty="0" smtClean="0">
                <a:latin typeface="Arial" pitchFamily="34" charset="0"/>
                <a:cs typeface="Arial" pitchFamily="34" charset="0"/>
              </a:rPr>
              <a:t>( </a:t>
            </a:r>
            <a:r>
              <a:rPr lang="en-US" dirty="0" err="1">
                <a:latin typeface="Arial" pitchFamily="34" charset="0"/>
                <a:cs typeface="Arial" pitchFamily="34" charset="0"/>
              </a:rPr>
              <a:t>Pasal</a:t>
            </a:r>
            <a:r>
              <a:rPr lang="en-US" dirty="0">
                <a:latin typeface="Arial" pitchFamily="34" charset="0"/>
                <a:cs typeface="Arial" pitchFamily="34" charset="0"/>
              </a:rPr>
              <a:t> 1 </a:t>
            </a:r>
            <a:r>
              <a:rPr lang="en-US" dirty="0" err="1">
                <a:latin typeface="Arial" pitchFamily="34" charset="0"/>
                <a:cs typeface="Arial" pitchFamily="34" charset="0"/>
              </a:rPr>
              <a:t>Ayat</a:t>
            </a:r>
            <a:r>
              <a:rPr lang="en-US" dirty="0">
                <a:latin typeface="Arial" pitchFamily="34" charset="0"/>
                <a:cs typeface="Arial" pitchFamily="34" charset="0"/>
              </a:rPr>
              <a:t> 1 </a:t>
            </a:r>
            <a:r>
              <a:rPr lang="en-US" dirty="0" smtClean="0">
                <a:latin typeface="Arial" pitchFamily="34" charset="0"/>
                <a:cs typeface="Arial" pitchFamily="34" charset="0"/>
              </a:rPr>
              <a:t> </a:t>
            </a:r>
            <a:r>
              <a:rPr lang="en-US" dirty="0">
                <a:latin typeface="Arial" pitchFamily="34" charset="0"/>
                <a:cs typeface="Arial" pitchFamily="34" charset="0"/>
              </a:rPr>
              <a:t>)</a:t>
            </a:r>
          </a:p>
        </p:txBody>
      </p:sp>
    </p:spTree>
    <p:extLst>
      <p:ext uri="{BB962C8B-B14F-4D97-AF65-F5344CB8AC3E}">
        <p14:creationId xmlns:p14="http://schemas.microsoft.com/office/powerpoint/2010/main" val="2040795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3"/>
          <p:cNvSpPr>
            <a:spLocks noGrp="1" noChangeArrowheads="1"/>
          </p:cNvSpPr>
          <p:nvPr>
            <p:ph idx="1"/>
          </p:nvPr>
        </p:nvSpPr>
        <p:spPr>
          <a:xfrm>
            <a:off x="685800" y="1690688"/>
            <a:ext cx="7772400" cy="4114800"/>
          </a:xfrm>
        </p:spPr>
        <p:txBody>
          <a:bodyPr>
            <a:normAutofit lnSpcReduction="10000"/>
          </a:bodyPr>
          <a:lstStyle/>
          <a:p>
            <a:pPr marL="609600" indent="-609600" algn="just">
              <a:buFontTx/>
              <a:buAutoNum type="arabicParenR"/>
            </a:pPr>
            <a:r>
              <a:rPr lang="id-ID" sz="2400" dirty="0" smtClean="0"/>
              <a:t>Setiap orang yang mengetahui kepentingannya dirugikan atas tindakan dokter / dokter gigi dalam menjalankan praktek kedokteran dapat mengadukan secara tertulis kepada ketua Majelis Kehormatan Disiplin Kedokteran Indonesia.</a:t>
            </a:r>
          </a:p>
          <a:p>
            <a:pPr marL="609600" indent="-609600" algn="just">
              <a:buFontTx/>
              <a:buAutoNum type="arabicParenR"/>
            </a:pPr>
            <a:endParaRPr lang="id-ID" sz="2400" dirty="0" smtClean="0"/>
          </a:p>
          <a:p>
            <a:pPr marL="609600" indent="-609600" algn="just">
              <a:buFontTx/>
              <a:buAutoNum type="arabicParenR"/>
            </a:pPr>
            <a:r>
              <a:rPr lang="id-ID" sz="2400" dirty="0" smtClean="0"/>
              <a:t> Pengaduan sebagaimana dimaksud pada ayat 1 dan ayat 2 tidak menghilangkan hak setiap orang untuk melaporkan adanya dugaan </a:t>
            </a:r>
            <a:r>
              <a:rPr lang="id-ID" sz="2400" b="1" dirty="0" smtClean="0"/>
              <a:t>tindak pidana</a:t>
            </a:r>
            <a:r>
              <a:rPr lang="id-ID" sz="2400" dirty="0" smtClean="0"/>
              <a:t> kepada pihak yang berwenang dan atau menggugat kerugian </a:t>
            </a:r>
            <a:r>
              <a:rPr lang="id-ID" sz="2400" b="1" dirty="0" smtClean="0"/>
              <a:t>perdata</a:t>
            </a:r>
            <a:r>
              <a:rPr lang="id-ID" sz="2400" dirty="0" smtClean="0"/>
              <a:t> ke pengadilan</a:t>
            </a:r>
            <a:endParaRPr lang="en-US" sz="2400" dirty="0" smtClean="0"/>
          </a:p>
        </p:txBody>
      </p:sp>
      <p:sp>
        <p:nvSpPr>
          <p:cNvPr id="132098" name="TextBox 4"/>
          <p:cNvSpPr txBox="1">
            <a:spLocks noChangeArrowheads="1"/>
          </p:cNvSpPr>
          <p:nvPr/>
        </p:nvSpPr>
        <p:spPr bwMode="auto">
          <a:xfrm>
            <a:off x="755576" y="620713"/>
            <a:ext cx="712879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id-ID" sz="2000" dirty="0">
                <a:latin typeface="Arial" pitchFamily="34" charset="0"/>
                <a:cs typeface="Arial" pitchFamily="34" charset="0"/>
              </a:rPr>
              <a:t>UU </a:t>
            </a:r>
            <a:r>
              <a:rPr lang="en-US" sz="2000" dirty="0">
                <a:latin typeface="Arial" pitchFamily="34" charset="0"/>
                <a:cs typeface="Arial" pitchFamily="34" charset="0"/>
              </a:rPr>
              <a:t>NOMOR 29 TAHUN 2004</a:t>
            </a:r>
            <a:endParaRPr lang="id-ID" sz="2000" dirty="0">
              <a:latin typeface="Arial" pitchFamily="34" charset="0"/>
              <a:cs typeface="Arial" pitchFamily="34" charset="0"/>
            </a:endParaRPr>
          </a:p>
          <a:p>
            <a:pPr eaLnBrk="1" hangingPunct="1"/>
            <a:r>
              <a:rPr lang="id-ID" sz="2000" dirty="0">
                <a:latin typeface="Arial" pitchFamily="34" charset="0"/>
                <a:cs typeface="Arial" pitchFamily="34" charset="0"/>
              </a:rPr>
              <a:t>TENTANG PRAKTEK KEDOKTERAN</a:t>
            </a:r>
          </a:p>
          <a:p>
            <a:pPr eaLnBrk="1" hangingPunct="1"/>
            <a:r>
              <a:rPr lang="en-US" dirty="0" err="1" smtClean="0"/>
              <a:t>Pasal</a:t>
            </a:r>
            <a:r>
              <a:rPr lang="en-US" dirty="0" smtClean="0"/>
              <a:t> </a:t>
            </a:r>
            <a:r>
              <a:rPr lang="en-US" dirty="0"/>
              <a:t>66</a:t>
            </a:r>
          </a:p>
        </p:txBody>
      </p:sp>
    </p:spTree>
    <p:extLst>
      <p:ext uri="{BB962C8B-B14F-4D97-AF65-F5344CB8AC3E}">
        <p14:creationId xmlns:p14="http://schemas.microsoft.com/office/powerpoint/2010/main" val="3175643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395288" y="549275"/>
            <a:ext cx="8229600" cy="777875"/>
          </a:xfrm>
        </p:spPr>
        <p:txBody>
          <a:bodyPr/>
          <a:lstStyle/>
          <a:p>
            <a:r>
              <a:rPr lang="id-ID" dirty="0">
                <a:latin typeface="Arial" pitchFamily="34" charset="0"/>
                <a:cs typeface="Arial" pitchFamily="34" charset="0"/>
              </a:rPr>
              <a:t>UU </a:t>
            </a:r>
            <a:r>
              <a:rPr lang="en-US" dirty="0">
                <a:latin typeface="Arial" pitchFamily="34" charset="0"/>
                <a:cs typeface="Arial" pitchFamily="34" charset="0"/>
              </a:rPr>
              <a:t>NOMOR 29 TAHUN 2004</a:t>
            </a:r>
            <a:r>
              <a:rPr lang="id-ID" dirty="0">
                <a:latin typeface="Arial" pitchFamily="34" charset="0"/>
                <a:cs typeface="Arial" pitchFamily="34" charset="0"/>
              </a:rPr>
              <a:t/>
            </a:r>
            <a:br>
              <a:rPr lang="id-ID" dirty="0">
                <a:latin typeface="Arial" pitchFamily="34" charset="0"/>
                <a:cs typeface="Arial" pitchFamily="34" charset="0"/>
              </a:rPr>
            </a:br>
            <a:r>
              <a:rPr lang="id-ID" dirty="0">
                <a:latin typeface="Arial" pitchFamily="34" charset="0"/>
                <a:cs typeface="Arial" pitchFamily="34" charset="0"/>
              </a:rPr>
              <a:t>TENTANG PRAKTEK KEDOKTERAN</a:t>
            </a:r>
            <a:br>
              <a:rPr lang="id-ID" dirty="0">
                <a:latin typeface="Arial" pitchFamily="34" charset="0"/>
                <a:cs typeface="Arial" pitchFamily="34" charset="0"/>
              </a:rPr>
            </a:br>
            <a:r>
              <a:rPr lang="id-ID" sz="2800" dirty="0" smtClean="0">
                <a:latin typeface="Arial" pitchFamily="34" charset="0"/>
                <a:cs typeface="Arial" pitchFamily="34" charset="0"/>
              </a:rPr>
              <a:t>Pasal </a:t>
            </a:r>
            <a:r>
              <a:rPr lang="id-ID" sz="2800" dirty="0" smtClean="0">
                <a:latin typeface="Arial" pitchFamily="34" charset="0"/>
                <a:cs typeface="Arial" pitchFamily="34" charset="0"/>
              </a:rPr>
              <a:t>44</a:t>
            </a:r>
            <a:endParaRPr lang="en-US" sz="2800" dirty="0" smtClean="0">
              <a:latin typeface="Arial" pitchFamily="34" charset="0"/>
              <a:cs typeface="Arial" pitchFamily="34" charset="0"/>
            </a:endParaRPr>
          </a:p>
        </p:txBody>
      </p:sp>
      <p:sp>
        <p:nvSpPr>
          <p:cNvPr id="135170" name="Rectangle 3"/>
          <p:cNvSpPr>
            <a:spLocks noGrp="1" noChangeArrowheads="1"/>
          </p:cNvSpPr>
          <p:nvPr>
            <p:ph idx="1"/>
          </p:nvPr>
        </p:nvSpPr>
        <p:spPr>
          <a:xfrm>
            <a:off x="827088" y="1773238"/>
            <a:ext cx="7345362" cy="3027362"/>
          </a:xfrm>
        </p:spPr>
        <p:txBody>
          <a:bodyPr/>
          <a:lstStyle/>
          <a:p>
            <a:pPr marL="609600" indent="-609600" algn="just">
              <a:lnSpc>
                <a:spcPct val="80000"/>
              </a:lnSpc>
              <a:buFontTx/>
              <a:buAutoNum type="arabicParenBoth"/>
            </a:pPr>
            <a:r>
              <a:rPr lang="id-ID" sz="2400" b="0" dirty="0" smtClean="0">
                <a:latin typeface="Franklin Gothic Medium" pitchFamily="34" charset="0"/>
              </a:rPr>
              <a:t>Dokter atau dokter gigi dalam menyelenggarakan praktik kedokteran wajib mengikuti </a:t>
            </a:r>
            <a:r>
              <a:rPr lang="id-ID" sz="2400" b="0" dirty="0" smtClean="0">
                <a:solidFill>
                  <a:srgbClr val="0000FF"/>
                </a:solidFill>
                <a:latin typeface="Franklin Gothic Medium" pitchFamily="34" charset="0"/>
              </a:rPr>
              <a:t>standar pelayanan</a:t>
            </a:r>
            <a:r>
              <a:rPr lang="id-ID" sz="2400" b="0" dirty="0" smtClean="0">
                <a:latin typeface="Franklin Gothic Medium" pitchFamily="34" charset="0"/>
              </a:rPr>
              <a:t> kedokteran atau kedokteran gigi.</a:t>
            </a:r>
          </a:p>
          <a:p>
            <a:pPr marL="609600" indent="-609600" algn="just">
              <a:lnSpc>
                <a:spcPct val="80000"/>
              </a:lnSpc>
              <a:buFontTx/>
              <a:buAutoNum type="arabicParenBoth"/>
            </a:pPr>
            <a:r>
              <a:rPr lang="id-ID" sz="2400" b="0" dirty="0" smtClean="0">
                <a:latin typeface="Franklin Gothic Medium" pitchFamily="34" charset="0"/>
              </a:rPr>
              <a:t>Standar pelayanan sebagaimana dimaksud pada ayat (1) dibedakan </a:t>
            </a:r>
            <a:r>
              <a:rPr lang="id-ID" sz="2400" b="0" dirty="0" smtClean="0">
                <a:solidFill>
                  <a:srgbClr val="0000FF"/>
                </a:solidFill>
                <a:latin typeface="Franklin Gothic Medium" pitchFamily="34" charset="0"/>
              </a:rPr>
              <a:t>menurut jenis dan strata</a:t>
            </a:r>
            <a:r>
              <a:rPr lang="id-ID" sz="2400" b="0" dirty="0" smtClean="0">
                <a:latin typeface="Franklin Gothic Medium" pitchFamily="34" charset="0"/>
              </a:rPr>
              <a:t> sarana pelayanan kesehatan.</a:t>
            </a:r>
          </a:p>
          <a:p>
            <a:pPr marL="609600" indent="-609600" algn="just">
              <a:lnSpc>
                <a:spcPct val="80000"/>
              </a:lnSpc>
              <a:buFontTx/>
              <a:buAutoNum type="arabicParenBoth"/>
            </a:pPr>
            <a:r>
              <a:rPr lang="id-ID" sz="2400" b="0" dirty="0" smtClean="0">
                <a:latin typeface="Franklin Gothic Medium" pitchFamily="34" charset="0"/>
              </a:rPr>
              <a:t>Standar pelayanan untuk dokter atau dokter gigi sebagaimana dimaksud pada ayat (1) dan ayat (2) diatur dengan peraturan Menteri.</a:t>
            </a:r>
            <a:endParaRPr lang="en-US" sz="2400" b="0" dirty="0" smtClean="0">
              <a:latin typeface="Franklin Gothic Medium" pitchFamily="34" charset="0"/>
            </a:endParaRPr>
          </a:p>
        </p:txBody>
      </p:sp>
    </p:spTree>
    <p:extLst>
      <p:ext uri="{BB962C8B-B14F-4D97-AF65-F5344CB8AC3E}">
        <p14:creationId xmlns:p14="http://schemas.microsoft.com/office/powerpoint/2010/main" val="4140800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685800" y="609600"/>
            <a:ext cx="7772400" cy="1143000"/>
          </a:xfrm>
        </p:spPr>
        <p:txBody>
          <a:bodyPr/>
          <a:lstStyle/>
          <a:p>
            <a:r>
              <a:rPr lang="id-ID" sz="2400" dirty="0">
                <a:latin typeface="Arial" pitchFamily="34" charset="0"/>
                <a:cs typeface="Arial" pitchFamily="34" charset="0"/>
              </a:rPr>
              <a:t>UU </a:t>
            </a:r>
            <a:r>
              <a:rPr lang="en-US" sz="2400" dirty="0">
                <a:latin typeface="Arial" pitchFamily="34" charset="0"/>
                <a:cs typeface="Arial" pitchFamily="34" charset="0"/>
              </a:rPr>
              <a:t>NOMOR 29 TAHUN 2004</a:t>
            </a:r>
            <a:r>
              <a:rPr lang="id-ID" sz="2400" dirty="0">
                <a:latin typeface="Arial" pitchFamily="34" charset="0"/>
                <a:cs typeface="Arial" pitchFamily="34" charset="0"/>
              </a:rPr>
              <a:t/>
            </a:r>
            <a:br>
              <a:rPr lang="id-ID" sz="2400" dirty="0">
                <a:latin typeface="Arial" pitchFamily="34" charset="0"/>
                <a:cs typeface="Arial" pitchFamily="34" charset="0"/>
              </a:rPr>
            </a:br>
            <a:r>
              <a:rPr lang="id-ID" sz="2400" dirty="0">
                <a:latin typeface="Arial" pitchFamily="34" charset="0"/>
                <a:cs typeface="Arial" pitchFamily="34" charset="0"/>
              </a:rPr>
              <a:t>TENTANG PRAKTEK KEDOKTERAN</a:t>
            </a:r>
            <a:br>
              <a:rPr lang="id-ID" sz="2400" dirty="0">
                <a:latin typeface="Arial" pitchFamily="34" charset="0"/>
                <a:cs typeface="Arial" pitchFamily="34" charset="0"/>
              </a:rPr>
            </a:br>
            <a:r>
              <a:rPr lang="id-ID" sz="2400" dirty="0" smtClean="0">
                <a:latin typeface="Arial" pitchFamily="34" charset="0"/>
                <a:cs typeface="Arial" pitchFamily="34" charset="0"/>
              </a:rPr>
              <a:t>Pasal </a:t>
            </a:r>
            <a:r>
              <a:rPr lang="id-ID" sz="2400" dirty="0" smtClean="0">
                <a:latin typeface="Arial" pitchFamily="34" charset="0"/>
                <a:cs typeface="Arial" pitchFamily="34" charset="0"/>
              </a:rPr>
              <a:t>50</a:t>
            </a:r>
            <a:endParaRPr lang="en-US" sz="2400" dirty="0" smtClean="0">
              <a:latin typeface="Arial" pitchFamily="34" charset="0"/>
              <a:cs typeface="Arial" pitchFamily="34" charset="0"/>
            </a:endParaRPr>
          </a:p>
        </p:txBody>
      </p:sp>
      <p:sp>
        <p:nvSpPr>
          <p:cNvPr id="49155" name="Rectangle 3"/>
          <p:cNvSpPr>
            <a:spLocks noGrp="1" noChangeArrowheads="1"/>
          </p:cNvSpPr>
          <p:nvPr>
            <p:ph idx="1"/>
          </p:nvPr>
        </p:nvSpPr>
        <p:spPr>
          <a:xfrm>
            <a:off x="889000" y="1773238"/>
            <a:ext cx="7219950" cy="4114800"/>
          </a:xfrm>
        </p:spPr>
        <p:txBody>
          <a:bodyPr>
            <a:normAutofit/>
          </a:bodyPr>
          <a:lstStyle/>
          <a:p>
            <a:pPr marL="0" indent="0" algn="just">
              <a:lnSpc>
                <a:spcPct val="90000"/>
              </a:lnSpc>
              <a:buFontTx/>
              <a:buNone/>
              <a:defRPr/>
            </a:pPr>
            <a:r>
              <a:rPr lang="id-ID" sz="2400" b="0" dirty="0">
                <a:latin typeface="Arial" pitchFamily="34" charset="0"/>
                <a:ea typeface="ＭＳ Ｐゴシック" charset="0"/>
                <a:cs typeface="Arial" pitchFamily="34" charset="0"/>
              </a:rPr>
              <a:t>Dokter atau dokter gigi dalam melaksanakan </a:t>
            </a:r>
            <a:r>
              <a:rPr lang="id-ID" sz="2400" b="0" dirty="0" smtClean="0">
                <a:latin typeface="Arial" pitchFamily="34" charset="0"/>
                <a:ea typeface="ＭＳ Ｐゴシック" charset="0"/>
                <a:cs typeface="Arial" pitchFamily="34" charset="0"/>
              </a:rPr>
              <a:t>praktik kedokteran </a:t>
            </a:r>
            <a:r>
              <a:rPr lang="id-ID" sz="2400" b="0" dirty="0">
                <a:latin typeface="Arial" pitchFamily="34" charset="0"/>
                <a:ea typeface="ＭＳ Ｐゴシック" charset="0"/>
                <a:cs typeface="Arial" pitchFamily="34" charset="0"/>
              </a:rPr>
              <a:t>mempunyai hak :</a:t>
            </a:r>
          </a:p>
          <a:p>
            <a:pPr marL="609600" indent="-609600" algn="just">
              <a:lnSpc>
                <a:spcPct val="90000"/>
              </a:lnSpc>
              <a:buFontTx/>
              <a:buAutoNum type="alphaLcPeriod"/>
              <a:defRPr/>
            </a:pPr>
            <a:r>
              <a:rPr lang="id-ID" sz="2400" b="0" dirty="0">
                <a:latin typeface="Arial" pitchFamily="34" charset="0"/>
                <a:ea typeface="ＭＳ Ｐゴシック" charset="0"/>
                <a:cs typeface="Arial" pitchFamily="34" charset="0"/>
              </a:rPr>
              <a:t>memperoleh perlindungan hukum sepanjang melaksanakan tugas sesuai dengan standar profesi dan standar prosedur operasional;</a:t>
            </a:r>
          </a:p>
          <a:p>
            <a:pPr marL="609600" indent="-609600" algn="just">
              <a:lnSpc>
                <a:spcPct val="90000"/>
              </a:lnSpc>
              <a:buFontTx/>
              <a:buAutoNum type="alphaLcPeriod"/>
              <a:defRPr/>
            </a:pPr>
            <a:r>
              <a:rPr lang="id-ID" sz="2400" b="0" dirty="0">
                <a:latin typeface="Arial" pitchFamily="34" charset="0"/>
                <a:ea typeface="ＭＳ Ｐゴシック" charset="0"/>
                <a:cs typeface="Arial" pitchFamily="34" charset="0"/>
              </a:rPr>
              <a:t>memberikan pelayanan medis menurut standar profesi dan standar prosedur operasional;</a:t>
            </a:r>
          </a:p>
          <a:p>
            <a:pPr marL="609600" indent="-609600" algn="just">
              <a:lnSpc>
                <a:spcPct val="90000"/>
              </a:lnSpc>
              <a:buFontTx/>
              <a:buAutoNum type="alphaLcPeriod"/>
              <a:defRPr/>
            </a:pPr>
            <a:r>
              <a:rPr lang="id-ID" sz="2400" b="0" dirty="0">
                <a:latin typeface="Arial" pitchFamily="34" charset="0"/>
                <a:ea typeface="ＭＳ Ｐゴシック" charset="0"/>
                <a:cs typeface="Arial" pitchFamily="34" charset="0"/>
              </a:rPr>
              <a:t>memperoleh informasi yang lengkap dan jujur dari pasien atau keluarganya; dan</a:t>
            </a:r>
          </a:p>
          <a:p>
            <a:pPr marL="609600" indent="-609600" algn="just">
              <a:lnSpc>
                <a:spcPct val="90000"/>
              </a:lnSpc>
              <a:buFontTx/>
              <a:buAutoNum type="alphaLcPeriod"/>
              <a:defRPr/>
            </a:pPr>
            <a:r>
              <a:rPr lang="id-ID" sz="2400" b="0" dirty="0">
                <a:latin typeface="Arial" pitchFamily="34" charset="0"/>
                <a:ea typeface="ＭＳ Ｐゴシック" charset="0"/>
                <a:cs typeface="Arial" pitchFamily="34" charset="0"/>
              </a:rPr>
              <a:t>menerima imbalan jasa</a:t>
            </a:r>
            <a:endParaRPr lang="en-US" sz="2400" b="0" dirty="0">
              <a:latin typeface="Arial" pitchFamily="34" charset="0"/>
              <a:ea typeface="ＭＳ Ｐゴシック" charset="0"/>
              <a:cs typeface="Arial" pitchFamily="34" charset="0"/>
            </a:endParaRPr>
          </a:p>
        </p:txBody>
      </p:sp>
    </p:spTree>
    <p:extLst>
      <p:ext uri="{BB962C8B-B14F-4D97-AF65-F5344CB8AC3E}">
        <p14:creationId xmlns:p14="http://schemas.microsoft.com/office/powerpoint/2010/main" val="1419933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a:xfrm>
            <a:off x="457200" y="188913"/>
            <a:ext cx="8229600" cy="863600"/>
          </a:xfrm>
        </p:spPr>
        <p:txBody>
          <a:bodyPr/>
          <a:lstStyle/>
          <a:p>
            <a:r>
              <a:rPr lang="id-ID" sz="2400" dirty="0">
                <a:latin typeface="Arial" pitchFamily="34" charset="0"/>
                <a:cs typeface="Arial" pitchFamily="34" charset="0"/>
              </a:rPr>
              <a:t>UU </a:t>
            </a:r>
            <a:r>
              <a:rPr lang="en-US" sz="2400" dirty="0">
                <a:latin typeface="Arial" pitchFamily="34" charset="0"/>
                <a:cs typeface="Arial" pitchFamily="34" charset="0"/>
              </a:rPr>
              <a:t>NOMOR 29 TAHUN 2004</a:t>
            </a:r>
            <a:r>
              <a:rPr lang="id-ID" sz="2400" dirty="0">
                <a:latin typeface="Arial" pitchFamily="34" charset="0"/>
                <a:cs typeface="Arial" pitchFamily="34" charset="0"/>
              </a:rPr>
              <a:t/>
            </a:r>
            <a:br>
              <a:rPr lang="id-ID" sz="2400" dirty="0">
                <a:latin typeface="Arial" pitchFamily="34" charset="0"/>
                <a:cs typeface="Arial" pitchFamily="34" charset="0"/>
              </a:rPr>
            </a:br>
            <a:r>
              <a:rPr lang="id-ID" sz="2400" dirty="0">
                <a:latin typeface="Arial" pitchFamily="34" charset="0"/>
                <a:cs typeface="Arial" pitchFamily="34" charset="0"/>
              </a:rPr>
              <a:t>TENTANG PRAKTEK KEDOKTERAN</a:t>
            </a:r>
            <a:br>
              <a:rPr lang="id-ID" sz="2400" dirty="0">
                <a:latin typeface="Arial" pitchFamily="34" charset="0"/>
                <a:cs typeface="Arial" pitchFamily="34" charset="0"/>
              </a:rPr>
            </a:br>
            <a:r>
              <a:rPr lang="id-ID" sz="2400" dirty="0" smtClean="0">
                <a:latin typeface="Arial" pitchFamily="34" charset="0"/>
                <a:cs typeface="Arial" pitchFamily="34" charset="0"/>
              </a:rPr>
              <a:t>Pasal </a:t>
            </a:r>
            <a:r>
              <a:rPr lang="id-ID" sz="2400" dirty="0" smtClean="0">
                <a:latin typeface="Arial" pitchFamily="34" charset="0"/>
                <a:cs typeface="Arial" pitchFamily="34" charset="0"/>
              </a:rPr>
              <a:t>51</a:t>
            </a:r>
            <a:endParaRPr lang="en-US" sz="2400" dirty="0" smtClean="0">
              <a:latin typeface="Arial" pitchFamily="34" charset="0"/>
              <a:cs typeface="Arial" pitchFamily="34" charset="0"/>
            </a:endParaRPr>
          </a:p>
        </p:txBody>
      </p:sp>
      <p:sp>
        <p:nvSpPr>
          <p:cNvPr id="138242" name="Rectangle 3"/>
          <p:cNvSpPr>
            <a:spLocks noGrp="1" noChangeArrowheads="1"/>
          </p:cNvSpPr>
          <p:nvPr>
            <p:ph idx="1"/>
          </p:nvPr>
        </p:nvSpPr>
        <p:spPr>
          <a:xfrm>
            <a:off x="533400" y="1196975"/>
            <a:ext cx="7854950" cy="5256213"/>
          </a:xfrm>
        </p:spPr>
        <p:txBody>
          <a:bodyPr/>
          <a:lstStyle/>
          <a:p>
            <a:pPr marL="0" indent="0" algn="just">
              <a:lnSpc>
                <a:spcPct val="80000"/>
              </a:lnSpc>
              <a:buFontTx/>
              <a:buNone/>
            </a:pPr>
            <a:r>
              <a:rPr lang="id-ID" sz="2400" dirty="0" smtClean="0"/>
              <a:t>Dokter atau dokter gigi dalam melaksanakan praktik kedokteran mempunyai </a:t>
            </a:r>
            <a:r>
              <a:rPr lang="id-ID" sz="2400" b="1" dirty="0" smtClean="0"/>
              <a:t>kewajiban</a:t>
            </a:r>
            <a:r>
              <a:rPr lang="id-ID" sz="2400" dirty="0" smtClean="0"/>
              <a:t> :</a:t>
            </a:r>
          </a:p>
          <a:p>
            <a:pPr marL="625475" lvl="1" indent="-446088" algn="just">
              <a:lnSpc>
                <a:spcPct val="80000"/>
              </a:lnSpc>
              <a:buFontTx/>
              <a:buAutoNum type="alphaLcPeriod"/>
            </a:pPr>
            <a:r>
              <a:rPr lang="id-ID" sz="2400" dirty="0" smtClean="0"/>
              <a:t>memberikan pelayanan medis sesuai dengan </a:t>
            </a:r>
            <a:r>
              <a:rPr lang="id-ID" sz="2400" b="1" dirty="0" smtClean="0"/>
              <a:t>standar profesi</a:t>
            </a:r>
            <a:r>
              <a:rPr lang="id-ID" sz="2400" dirty="0" smtClean="0"/>
              <a:t> dan </a:t>
            </a:r>
            <a:r>
              <a:rPr lang="id-ID" sz="2400" b="1" dirty="0" smtClean="0"/>
              <a:t>standar prosedur operasional</a:t>
            </a:r>
            <a:r>
              <a:rPr lang="id-ID" sz="2400" dirty="0" smtClean="0"/>
              <a:t> serta kebutuhan medis pasien;</a:t>
            </a:r>
          </a:p>
          <a:p>
            <a:pPr marL="625475" lvl="1" indent="-446088" algn="just">
              <a:lnSpc>
                <a:spcPct val="80000"/>
              </a:lnSpc>
              <a:buFontTx/>
              <a:buAutoNum type="alphaLcPeriod"/>
            </a:pPr>
            <a:r>
              <a:rPr lang="id-ID" sz="2400" dirty="0" smtClean="0"/>
              <a:t>merujuk pasien ke dokter atau dokter gigi lain yang mempunyai keahlian dan kemampuan yang lebih baik, apabila tidak mampu melakukan suatu pemeriksaan atau pengobatan;</a:t>
            </a:r>
          </a:p>
          <a:p>
            <a:pPr marL="625475" lvl="1" indent="-446088" algn="just">
              <a:lnSpc>
                <a:spcPct val="80000"/>
              </a:lnSpc>
              <a:buFontTx/>
              <a:buAutoNum type="alphaLcPeriod"/>
            </a:pPr>
            <a:r>
              <a:rPr lang="id-ID" sz="2400" dirty="0" smtClean="0"/>
              <a:t>merahasiakan segala sesuatu yang diketahuinya bahkan juga setelah pasien itu meninggal dunia;</a:t>
            </a:r>
          </a:p>
          <a:p>
            <a:pPr marL="625475" lvl="1" indent="-446088" algn="just">
              <a:lnSpc>
                <a:spcPct val="80000"/>
              </a:lnSpc>
              <a:buFontTx/>
              <a:buAutoNum type="alphaLcPeriod"/>
            </a:pPr>
            <a:r>
              <a:rPr lang="id-ID" sz="2400" dirty="0" smtClean="0"/>
              <a:t>melakukan pertolongan darurat atas dasar perikemanusiaan, kecuali bila ia yakin ada orang lain yang bertugas dan mampu melakukannnya; dan</a:t>
            </a:r>
          </a:p>
          <a:p>
            <a:pPr marL="625475" lvl="1" indent="-446088" algn="just">
              <a:lnSpc>
                <a:spcPct val="80000"/>
              </a:lnSpc>
              <a:buFontTx/>
              <a:buAutoNum type="alphaLcPeriod"/>
            </a:pPr>
            <a:r>
              <a:rPr lang="id-ID" sz="2400" dirty="0" smtClean="0"/>
              <a:t>menambah ilmu pengetahuan dan mengikuti perkembangan ilmu kedokteran atau kedokteran gigi.</a:t>
            </a:r>
            <a:endParaRPr lang="en-US" sz="2400" dirty="0" smtClean="0"/>
          </a:p>
        </p:txBody>
      </p:sp>
    </p:spTree>
    <p:extLst>
      <p:ext uri="{BB962C8B-B14F-4D97-AF65-F5344CB8AC3E}">
        <p14:creationId xmlns:p14="http://schemas.microsoft.com/office/powerpoint/2010/main" val="3207911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id-ID" sz="3600" dirty="0" smtClean="0"/>
              <a:t>STANDAR AKREDITASI RUMAH SAKIT</a:t>
            </a:r>
            <a:endParaRPr lang="id-ID" sz="3600" dirty="0"/>
          </a:p>
        </p:txBody>
      </p:sp>
      <p:sp>
        <p:nvSpPr>
          <p:cNvPr id="3" name="Content Placeholder 2"/>
          <p:cNvSpPr>
            <a:spLocks noGrp="1"/>
          </p:cNvSpPr>
          <p:nvPr>
            <p:ph idx="1"/>
          </p:nvPr>
        </p:nvSpPr>
        <p:spPr>
          <a:xfrm>
            <a:off x="107504" y="1196752"/>
            <a:ext cx="9036496" cy="4929411"/>
          </a:xfrm>
        </p:spPr>
        <p:txBody>
          <a:bodyPr/>
          <a:lstStyle/>
          <a:p>
            <a:pPr marL="0" indent="0">
              <a:buNone/>
            </a:pPr>
            <a:r>
              <a:rPr lang="id-ID" sz="2800" b="0" dirty="0" smtClean="0"/>
              <a:t>Kelompok Standar Pelayanan Berfokus Pada Pasien</a:t>
            </a:r>
          </a:p>
          <a:p>
            <a:pPr marL="0" indent="0">
              <a:buNone/>
            </a:pPr>
            <a:r>
              <a:rPr lang="id-ID" sz="2800" b="0" dirty="0" smtClean="0"/>
              <a:t>BAB 1.APK ( Akses Kepelayanan &amp; Kontinuitas Pelayanan )</a:t>
            </a:r>
          </a:p>
          <a:p>
            <a:pPr marL="0" indent="0">
              <a:buNone/>
            </a:pPr>
            <a:r>
              <a:rPr lang="id-ID" sz="2800" b="0" dirty="0" smtClean="0"/>
              <a:t>BAB 2.HPK ( Hak Pasien dan Keluarga )</a:t>
            </a:r>
          </a:p>
          <a:p>
            <a:pPr marL="0" indent="0">
              <a:buNone/>
            </a:pPr>
            <a:r>
              <a:rPr lang="id-ID" sz="2800" b="0" dirty="0" smtClean="0"/>
              <a:t>BAB 3. AP ( Assesmen Pasien )</a:t>
            </a:r>
          </a:p>
          <a:p>
            <a:pPr marL="0" indent="0">
              <a:buNone/>
            </a:pPr>
            <a:r>
              <a:rPr lang="id-ID" sz="2800" b="0" dirty="0" smtClean="0"/>
              <a:t>BAB 4. PP ( Pelayanan Pasien )</a:t>
            </a:r>
          </a:p>
          <a:p>
            <a:pPr marL="0" indent="0">
              <a:buNone/>
            </a:pPr>
            <a:r>
              <a:rPr lang="id-ID" sz="2800" b="0" dirty="0" smtClean="0"/>
              <a:t>BAB 5. PAB ( Pelayanan Anestesi dan Bedah )</a:t>
            </a:r>
          </a:p>
          <a:p>
            <a:pPr marL="0" indent="0">
              <a:buNone/>
            </a:pPr>
            <a:r>
              <a:rPr lang="id-ID" sz="2800" b="0" dirty="0" smtClean="0"/>
              <a:t>BAB 6. MPO ( Manajemen dan Penggunaan Obat )</a:t>
            </a:r>
          </a:p>
          <a:p>
            <a:pPr marL="0" indent="0">
              <a:buNone/>
            </a:pPr>
            <a:r>
              <a:rPr lang="id-ID" sz="2800" b="0" dirty="0" smtClean="0"/>
              <a:t>BAB 7. PPK (Pendidikan Pasien dan Keluarga )</a:t>
            </a:r>
            <a:endParaRPr lang="id-ID" sz="2800" b="0" dirty="0"/>
          </a:p>
        </p:txBody>
      </p:sp>
    </p:spTree>
    <p:extLst>
      <p:ext uri="{BB962C8B-B14F-4D97-AF65-F5344CB8AC3E}">
        <p14:creationId xmlns:p14="http://schemas.microsoft.com/office/powerpoint/2010/main" val="1606559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id-ID" sz="2700" dirty="0">
                <a:latin typeface="Arial" pitchFamily="34" charset="0"/>
                <a:cs typeface="Arial" pitchFamily="34" charset="0"/>
              </a:rPr>
              <a:t>UU </a:t>
            </a:r>
            <a:r>
              <a:rPr lang="en-US" sz="2700" dirty="0">
                <a:latin typeface="Arial" pitchFamily="34" charset="0"/>
                <a:cs typeface="Arial" pitchFamily="34" charset="0"/>
              </a:rPr>
              <a:t>NOMOR 29 TAHUN 2004</a:t>
            </a:r>
            <a:r>
              <a:rPr lang="id-ID" sz="2700" dirty="0">
                <a:latin typeface="Arial" pitchFamily="34" charset="0"/>
                <a:cs typeface="Arial" pitchFamily="34" charset="0"/>
              </a:rPr>
              <a:t/>
            </a:r>
            <a:br>
              <a:rPr lang="id-ID" sz="2700" dirty="0">
                <a:latin typeface="Arial" pitchFamily="34" charset="0"/>
                <a:cs typeface="Arial" pitchFamily="34" charset="0"/>
              </a:rPr>
            </a:br>
            <a:r>
              <a:rPr lang="id-ID" sz="2700" dirty="0">
                <a:latin typeface="Arial" pitchFamily="34" charset="0"/>
                <a:cs typeface="Arial" pitchFamily="34" charset="0"/>
              </a:rPr>
              <a:t>TENTANG PRAKTEK KEDOKTERAN</a:t>
            </a:r>
            <a:br>
              <a:rPr lang="id-ID" sz="2700" dirty="0">
                <a:latin typeface="Arial" pitchFamily="34" charset="0"/>
                <a:cs typeface="Arial" pitchFamily="34" charset="0"/>
              </a:rPr>
            </a:br>
            <a:r>
              <a:rPr lang="id-ID" sz="2700" dirty="0" smtClean="0"/>
              <a:t>Hak </a:t>
            </a:r>
            <a:r>
              <a:rPr lang="id-ID" sz="2700" dirty="0" smtClean="0"/>
              <a:t>dan Kewajiban Pasien  </a:t>
            </a:r>
            <a:r>
              <a:rPr lang="id-ID" dirty="0" smtClean="0"/>
              <a:t/>
            </a:r>
            <a:br>
              <a:rPr lang="id-ID" dirty="0" smtClean="0"/>
            </a:br>
            <a:endParaRPr lang="id-ID" dirty="0"/>
          </a:p>
        </p:txBody>
      </p:sp>
      <p:sp>
        <p:nvSpPr>
          <p:cNvPr id="3" name="Content Placeholder 2"/>
          <p:cNvSpPr>
            <a:spLocks noGrp="1"/>
          </p:cNvSpPr>
          <p:nvPr>
            <p:ph idx="1"/>
          </p:nvPr>
        </p:nvSpPr>
        <p:spPr>
          <a:xfrm>
            <a:off x="179512" y="1052736"/>
            <a:ext cx="8856984" cy="5472608"/>
          </a:xfrm>
        </p:spPr>
        <p:txBody>
          <a:bodyPr>
            <a:normAutofit fontScale="92500" lnSpcReduction="20000"/>
          </a:bodyPr>
          <a:lstStyle/>
          <a:p>
            <a:r>
              <a:rPr lang="id-ID" sz="2000" b="0" dirty="0" smtClean="0">
                <a:latin typeface="Arial" pitchFamily="34" charset="0"/>
                <a:cs typeface="Arial" pitchFamily="34" charset="0"/>
              </a:rPr>
              <a:t>Pasal  52</a:t>
            </a:r>
          </a:p>
          <a:p>
            <a:r>
              <a:rPr lang="id-ID" sz="2000" b="0" dirty="0" smtClean="0">
                <a:latin typeface="Arial" pitchFamily="34" charset="0"/>
                <a:cs typeface="Arial" pitchFamily="34" charset="0"/>
              </a:rPr>
              <a:t>     Pasien, dalam menerima pelayanan pada praktik kedokteran, mempunyai hak:    a. mendapatkan penjelasan secara lengkap tentang tindakan </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medis sebagaimana dimaksud dalam Pasal  45 ayat (3);</a:t>
            </a:r>
          </a:p>
          <a:p>
            <a:r>
              <a:rPr lang="id-ID" sz="2000" b="0" dirty="0" smtClean="0">
                <a:latin typeface="Arial" pitchFamily="34" charset="0"/>
                <a:cs typeface="Arial" pitchFamily="34" charset="0"/>
              </a:rPr>
              <a:t>                b. meminta pendapat dokter atau dokter gigi lain; </a:t>
            </a:r>
          </a:p>
          <a:p>
            <a:r>
              <a:rPr lang="id-ID" sz="2000" b="0" dirty="0" smtClean="0">
                <a:latin typeface="Arial" pitchFamily="34" charset="0"/>
                <a:cs typeface="Arial" pitchFamily="34" charset="0"/>
              </a:rPr>
              <a:t>                c. mendapatkan pelayanan sesuai dengan kebutuhan medis;</a:t>
            </a:r>
          </a:p>
          <a:p>
            <a:r>
              <a:rPr lang="id-ID" sz="2000" b="0" dirty="0" smtClean="0">
                <a:latin typeface="Arial" pitchFamily="34" charset="0"/>
                <a:cs typeface="Arial" pitchFamily="34" charset="0"/>
              </a:rPr>
              <a:t>                d. menolak tindakan medis; dan </a:t>
            </a:r>
          </a:p>
          <a:p>
            <a:r>
              <a:rPr lang="id-ID" sz="2000" b="0" dirty="0" smtClean="0">
                <a:latin typeface="Arial" pitchFamily="34" charset="0"/>
                <a:cs typeface="Arial" pitchFamily="34" charset="0"/>
              </a:rPr>
              <a:t>                e. mendapatkan isi rekam medis</a:t>
            </a:r>
          </a:p>
          <a:p>
            <a:r>
              <a:rPr lang="id-ID" sz="2000" b="0" dirty="0" smtClean="0">
                <a:latin typeface="Arial" pitchFamily="34" charset="0"/>
                <a:cs typeface="Arial" pitchFamily="34" charset="0"/>
              </a:rPr>
              <a:t>Pasal  53  </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Pasien,  dalam menerima pelayanan pada  praktik kedokteran, mempunyai kewajiban : </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a. memberikan informasi yang lengkap dan jujur tentang masalah  </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kesehatannya;  </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b. mematuhi nasihat dan petunjuk dokter atau dokter gigi;</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c. mematuhi ketentuan yang berlaku di sarana pelayanan kesehatan;</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dan</a:t>
            </a:r>
          </a:p>
          <a:p>
            <a:r>
              <a:rPr lang="id-ID" sz="2000" b="0" dirty="0">
                <a:latin typeface="Arial" pitchFamily="34" charset="0"/>
                <a:cs typeface="Arial" pitchFamily="34" charset="0"/>
              </a:rPr>
              <a:t> </a:t>
            </a:r>
            <a:r>
              <a:rPr lang="id-ID" sz="2000" b="0" dirty="0" smtClean="0">
                <a:latin typeface="Arial" pitchFamily="34" charset="0"/>
                <a:cs typeface="Arial" pitchFamily="34" charset="0"/>
              </a:rPr>
              <a:t>               d. memberikan imbalan jasa atas pelayanan yang diterima.</a:t>
            </a:r>
            <a:endParaRPr lang="id-ID" sz="2000" b="0" dirty="0">
              <a:latin typeface="Arial" pitchFamily="34" charset="0"/>
              <a:cs typeface="Arial" pitchFamily="34" charset="0"/>
            </a:endParaRPr>
          </a:p>
        </p:txBody>
      </p:sp>
    </p:spTree>
    <p:extLst>
      <p:ext uri="{BB962C8B-B14F-4D97-AF65-F5344CB8AC3E}">
        <p14:creationId xmlns:p14="http://schemas.microsoft.com/office/powerpoint/2010/main" val="3742901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sz="2400" dirty="0">
                <a:latin typeface="Arial" pitchFamily="34" charset="0"/>
                <a:cs typeface="Arial" pitchFamily="34" charset="0"/>
              </a:rPr>
              <a:t>UU </a:t>
            </a:r>
            <a:r>
              <a:rPr lang="en-US" sz="2400" dirty="0">
                <a:latin typeface="Arial" pitchFamily="34" charset="0"/>
                <a:cs typeface="Arial" pitchFamily="34" charset="0"/>
              </a:rPr>
              <a:t>NOMOR 29 TAHUN 2004</a:t>
            </a:r>
            <a:r>
              <a:rPr lang="id-ID" sz="2400" dirty="0">
                <a:latin typeface="Arial" pitchFamily="34" charset="0"/>
                <a:cs typeface="Arial" pitchFamily="34" charset="0"/>
              </a:rPr>
              <a:t/>
            </a:r>
            <a:br>
              <a:rPr lang="id-ID" sz="2400" dirty="0">
                <a:latin typeface="Arial" pitchFamily="34" charset="0"/>
                <a:cs typeface="Arial" pitchFamily="34" charset="0"/>
              </a:rPr>
            </a:br>
            <a:r>
              <a:rPr lang="id-ID" sz="2400" dirty="0">
                <a:latin typeface="Arial" pitchFamily="34" charset="0"/>
                <a:cs typeface="Arial" pitchFamily="34" charset="0"/>
              </a:rPr>
              <a:t>TENTANG PRAKTEK KEDOKTERAN</a:t>
            </a:r>
            <a:br>
              <a:rPr lang="id-ID" sz="2400" dirty="0">
                <a:latin typeface="Arial" pitchFamily="34" charset="0"/>
                <a:cs typeface="Arial" pitchFamily="34" charset="0"/>
              </a:rPr>
            </a:br>
            <a:endParaRPr lang="id-ID" sz="2400" dirty="0"/>
          </a:p>
        </p:txBody>
      </p:sp>
      <p:sp>
        <p:nvSpPr>
          <p:cNvPr id="3" name="Content Placeholder 2"/>
          <p:cNvSpPr>
            <a:spLocks noGrp="1"/>
          </p:cNvSpPr>
          <p:nvPr>
            <p:ph idx="1"/>
          </p:nvPr>
        </p:nvSpPr>
        <p:spPr>
          <a:xfrm>
            <a:off x="457200" y="1124744"/>
            <a:ext cx="8229600" cy="5001419"/>
          </a:xfrm>
        </p:spPr>
        <p:txBody>
          <a:bodyPr>
            <a:normAutofit/>
          </a:bodyPr>
          <a:lstStyle/>
          <a:p>
            <a:endParaRPr lang="id-ID" dirty="0" smtClean="0"/>
          </a:p>
          <a:p>
            <a:r>
              <a:rPr lang="id-ID" sz="2400" b="0" dirty="0" smtClean="0">
                <a:latin typeface="Arial" pitchFamily="34" charset="0"/>
                <a:cs typeface="Arial" pitchFamily="34" charset="0"/>
              </a:rPr>
              <a:t>Pasal   67  Majelis Kehormatan Disiplin Kedokteran Indonesia memeriksa dan memberikan keputusan terhadap pengaduan yang berkaitan dengan disiplin dokter dan dokter gigi.  </a:t>
            </a:r>
          </a:p>
          <a:p>
            <a:r>
              <a:rPr lang="id-ID" sz="2400" b="0" dirty="0" smtClean="0">
                <a:latin typeface="Arial" pitchFamily="34" charset="0"/>
                <a:cs typeface="Arial" pitchFamily="34" charset="0"/>
              </a:rPr>
              <a:t>Pasal   68  Apabila dalam pemeriksaan ditemukan pelanggaran etika, Majelis Kehormatan Disiplin Kedokteran Indonesia meneruskan pengaduan pada organisasi profesi.</a:t>
            </a:r>
            <a:endParaRPr lang="id-ID" sz="2400" b="0" dirty="0">
              <a:latin typeface="Arial" pitchFamily="34" charset="0"/>
              <a:cs typeface="Arial" pitchFamily="34" charset="0"/>
            </a:endParaRPr>
          </a:p>
        </p:txBody>
      </p:sp>
    </p:spTree>
    <p:extLst>
      <p:ext uri="{BB962C8B-B14F-4D97-AF65-F5344CB8AC3E}">
        <p14:creationId xmlns:p14="http://schemas.microsoft.com/office/powerpoint/2010/main" val="2919767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a:latin typeface="Arial" pitchFamily="34" charset="0"/>
                <a:cs typeface="Arial" pitchFamily="34" charset="0"/>
              </a:rPr>
              <a:t>UU </a:t>
            </a:r>
            <a:r>
              <a:rPr lang="en-US" sz="2400" dirty="0">
                <a:latin typeface="Arial" pitchFamily="34" charset="0"/>
                <a:cs typeface="Arial" pitchFamily="34" charset="0"/>
              </a:rPr>
              <a:t>NOMOR 29 TAHUN 2004</a:t>
            </a:r>
            <a:r>
              <a:rPr lang="id-ID" sz="2400" dirty="0">
                <a:latin typeface="Arial" pitchFamily="34" charset="0"/>
                <a:cs typeface="Arial" pitchFamily="34" charset="0"/>
              </a:rPr>
              <a:t/>
            </a:r>
            <a:br>
              <a:rPr lang="id-ID" sz="2400" dirty="0">
                <a:latin typeface="Arial" pitchFamily="34" charset="0"/>
                <a:cs typeface="Arial" pitchFamily="34" charset="0"/>
              </a:rPr>
            </a:br>
            <a:r>
              <a:rPr lang="id-ID" sz="2400" dirty="0">
                <a:latin typeface="Arial" pitchFamily="34" charset="0"/>
                <a:cs typeface="Arial" pitchFamily="34" charset="0"/>
              </a:rPr>
              <a:t>TENTANG PRAKTEK KEDOKTERAN</a:t>
            </a:r>
            <a:br>
              <a:rPr lang="id-ID" sz="2400" dirty="0">
                <a:latin typeface="Arial" pitchFamily="34" charset="0"/>
                <a:cs typeface="Arial" pitchFamily="34" charset="0"/>
              </a:rPr>
            </a:br>
            <a:endParaRPr lang="id-ID" sz="2400" dirty="0"/>
          </a:p>
        </p:txBody>
      </p:sp>
      <p:sp>
        <p:nvSpPr>
          <p:cNvPr id="3" name="Content Placeholder 2"/>
          <p:cNvSpPr>
            <a:spLocks noGrp="1"/>
          </p:cNvSpPr>
          <p:nvPr>
            <p:ph idx="1"/>
          </p:nvPr>
        </p:nvSpPr>
        <p:spPr>
          <a:xfrm>
            <a:off x="822960" y="1100628"/>
            <a:ext cx="7520940" cy="4632628"/>
          </a:xfrm>
        </p:spPr>
        <p:txBody>
          <a:bodyPr>
            <a:normAutofit fontScale="92500" lnSpcReduction="20000"/>
          </a:bodyPr>
          <a:lstStyle/>
          <a:p>
            <a:r>
              <a:rPr lang="id-ID" sz="2000" b="0" dirty="0" smtClean="0"/>
              <a:t>Pengaduan  </a:t>
            </a:r>
          </a:p>
          <a:p>
            <a:r>
              <a:rPr lang="id-ID" sz="2000" b="0" dirty="0" smtClean="0"/>
              <a:t>Pasal   66  (1) Setiap orang yang mengetahui atau kepentingannya dirugikan atas tindakan dokter atau dokter gigi dalam menjalankan praktik kedokteran  dapat mengadukan secara tertulis kepada Ketua Majelis Kehormatan Disiplin Kedokteran Indonesia. </a:t>
            </a:r>
          </a:p>
          <a:p>
            <a:endParaRPr lang="id-ID" sz="2000" b="0" dirty="0" smtClean="0"/>
          </a:p>
          <a:p>
            <a:r>
              <a:rPr lang="id-ID" sz="2000" b="0" dirty="0"/>
              <a:t>KETENTUAN PIDANA  </a:t>
            </a:r>
          </a:p>
          <a:p>
            <a:r>
              <a:rPr lang="id-ID" sz="2000" b="0" dirty="0"/>
              <a:t>Pasal   75 (1) Setiap dokter  atau dokter gigi yang dengan sengaja melakukan praktik kedokteran  tanpa memiliki surat tanda registrasi sebagaimana dimaksud dalam Pasal 29 ayat (1) dipidana dengan pidana penjara paling lama 3 (tiga) tahun atau denda paling banyak Rp100.000.000,00 (seratus juta rupiah).</a:t>
            </a:r>
          </a:p>
          <a:p>
            <a:r>
              <a:rPr lang="id-ID" sz="2000" b="0" dirty="0"/>
              <a:t>Pasal  76 Setiap dokter  atau dokter gigi yang dengan sengaja melakukan praktik kedokteran  tanpa memiliki surat izin praktik  sebagaimana dimaksud dalam Pasal 36 dipidana dengan pidana penjara paling lama 3 (tiga) tahun atau denda paling banyak Rp100.000.000,00 (seratus juta rupiah).</a:t>
            </a:r>
          </a:p>
          <a:p>
            <a:endParaRPr lang="id-ID" sz="2000" b="0" dirty="0"/>
          </a:p>
        </p:txBody>
      </p:sp>
    </p:spTree>
    <p:extLst>
      <p:ext uri="{BB962C8B-B14F-4D97-AF65-F5344CB8AC3E}">
        <p14:creationId xmlns:p14="http://schemas.microsoft.com/office/powerpoint/2010/main" val="4185833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47016"/>
          </a:xfrm>
        </p:spPr>
        <p:txBody>
          <a:bodyPr/>
          <a:lstStyle/>
          <a:p>
            <a:r>
              <a:rPr lang="id-ID" sz="2000" dirty="0" smtClean="0">
                <a:latin typeface="Arial" pitchFamily="34" charset="0"/>
                <a:cs typeface="Arial" pitchFamily="34" charset="0"/>
              </a:rPr>
              <a:t>PERMENKES </a:t>
            </a:r>
            <a:br>
              <a:rPr lang="id-ID" sz="2000" dirty="0" smtClean="0">
                <a:latin typeface="Arial" pitchFamily="34" charset="0"/>
                <a:cs typeface="Arial" pitchFamily="34" charset="0"/>
              </a:rPr>
            </a:br>
            <a:r>
              <a:rPr lang="sv-SE" sz="2000" dirty="0" smtClean="0">
                <a:latin typeface="Arial" pitchFamily="34" charset="0"/>
                <a:cs typeface="Arial" pitchFamily="34" charset="0"/>
              </a:rPr>
              <a:t>NO</a:t>
            </a:r>
            <a:r>
              <a:rPr lang="id-ID" sz="2000" dirty="0" smtClean="0">
                <a:latin typeface="Arial" pitchFamily="34" charset="0"/>
                <a:cs typeface="Arial" pitchFamily="34" charset="0"/>
              </a:rPr>
              <a:t>.</a:t>
            </a:r>
            <a:r>
              <a:rPr lang="sv-SE" sz="2000" dirty="0" smtClean="0">
                <a:latin typeface="Arial" pitchFamily="34" charset="0"/>
                <a:cs typeface="Arial" pitchFamily="34" charset="0"/>
              </a:rPr>
              <a:t>1438/MENKES</a:t>
            </a:r>
            <a:r>
              <a:rPr lang="id-ID" sz="2000" dirty="0" smtClean="0">
                <a:latin typeface="Arial" pitchFamily="34" charset="0"/>
                <a:cs typeface="Arial" pitchFamily="34" charset="0"/>
              </a:rPr>
              <a:t>/</a:t>
            </a:r>
            <a:r>
              <a:rPr lang="sv-SE" sz="2000" dirty="0" smtClean="0">
                <a:latin typeface="Arial" pitchFamily="34" charset="0"/>
                <a:cs typeface="Arial" pitchFamily="34" charset="0"/>
              </a:rPr>
              <a:t>PE</a:t>
            </a:r>
            <a:r>
              <a:rPr lang="id-ID" sz="2000" dirty="0" smtClean="0">
                <a:latin typeface="Arial" pitchFamily="34" charset="0"/>
                <a:cs typeface="Arial" pitchFamily="34" charset="0"/>
              </a:rPr>
              <a:t>R/</a:t>
            </a:r>
            <a:r>
              <a:rPr lang="sv-SE" sz="2000" dirty="0" smtClean="0">
                <a:latin typeface="Arial" pitchFamily="34" charset="0"/>
                <a:cs typeface="Arial" pitchFamily="34" charset="0"/>
              </a:rPr>
              <a:t>XI</a:t>
            </a:r>
            <a:r>
              <a:rPr lang="id-ID" sz="2000" dirty="0" smtClean="0">
                <a:latin typeface="Arial" pitchFamily="34" charset="0"/>
                <a:cs typeface="Arial" pitchFamily="34" charset="0"/>
              </a:rPr>
              <a:t>/ 2010</a:t>
            </a:r>
            <a:r>
              <a:rPr lang="sv-SE" sz="2000" dirty="0">
                <a:latin typeface="Arial" pitchFamily="34" charset="0"/>
                <a:cs typeface="Arial" pitchFamily="34" charset="0"/>
              </a:rPr>
              <a:t/>
            </a:r>
            <a:br>
              <a:rPr lang="sv-SE" sz="2000" dirty="0">
                <a:latin typeface="Arial" pitchFamily="34" charset="0"/>
                <a:cs typeface="Arial" pitchFamily="34" charset="0"/>
              </a:rPr>
            </a:br>
            <a:r>
              <a:rPr lang="sv-SE" sz="2000" dirty="0" smtClean="0">
                <a:latin typeface="Arial" pitchFamily="34" charset="0"/>
                <a:cs typeface="Arial" pitchFamily="34" charset="0"/>
              </a:rPr>
              <a:t>TENTANG</a:t>
            </a:r>
            <a:r>
              <a:rPr lang="id-ID" sz="2000" dirty="0" smtClean="0">
                <a:latin typeface="Arial" pitchFamily="34" charset="0"/>
                <a:cs typeface="Arial" pitchFamily="34" charset="0"/>
              </a:rPr>
              <a:t> </a:t>
            </a:r>
            <a:r>
              <a:rPr lang="sv-SE" sz="2000" dirty="0" smtClean="0">
                <a:latin typeface="Arial" pitchFamily="34" charset="0"/>
                <a:cs typeface="Arial" pitchFamily="34" charset="0"/>
              </a:rPr>
              <a:t>STANDAR </a:t>
            </a:r>
            <a:r>
              <a:rPr lang="sv-SE" sz="2000" dirty="0">
                <a:latin typeface="Arial" pitchFamily="34" charset="0"/>
                <a:cs typeface="Arial" pitchFamily="34" charset="0"/>
              </a:rPr>
              <a:t>PEIAYANAN </a:t>
            </a:r>
            <a:r>
              <a:rPr lang="sv-SE" sz="2000" dirty="0" smtClean="0">
                <a:latin typeface="Arial" pitchFamily="34" charset="0"/>
                <a:cs typeface="Arial" pitchFamily="34" charset="0"/>
              </a:rPr>
              <a:t>KEDOKTERA</a:t>
            </a:r>
            <a:r>
              <a:rPr lang="id-ID" sz="2000" dirty="0" smtClean="0">
                <a:latin typeface="Arial" pitchFamily="34" charset="0"/>
                <a:cs typeface="Arial" pitchFamily="34" charset="0"/>
              </a:rPr>
              <a:t>N</a:t>
            </a:r>
            <a:endParaRPr lang="id-ID" sz="2000" dirty="0">
              <a:latin typeface="Arial" pitchFamily="34" charset="0"/>
              <a:cs typeface="Arial" pitchFamily="34" charset="0"/>
            </a:endParaRPr>
          </a:p>
        </p:txBody>
      </p:sp>
      <p:sp>
        <p:nvSpPr>
          <p:cNvPr id="3" name="Content Placeholder 2"/>
          <p:cNvSpPr>
            <a:spLocks noGrp="1"/>
          </p:cNvSpPr>
          <p:nvPr>
            <p:ph idx="1"/>
          </p:nvPr>
        </p:nvSpPr>
        <p:spPr>
          <a:xfrm>
            <a:off x="822960" y="1556792"/>
            <a:ext cx="7520940" cy="3816424"/>
          </a:xfrm>
        </p:spPr>
        <p:txBody>
          <a:bodyPr/>
          <a:lstStyle/>
          <a:p>
            <a:pPr marL="87313" indent="0"/>
            <a:r>
              <a:rPr lang="id-ID" sz="1800" b="0" dirty="0">
                <a:latin typeface="Arial" pitchFamily="34" charset="0"/>
                <a:cs typeface="Arial" pitchFamily="34" charset="0"/>
              </a:rPr>
              <a:t>U</a:t>
            </a:r>
            <a:r>
              <a:rPr lang="id-ID" sz="1800" b="0" dirty="0" smtClean="0">
                <a:latin typeface="Arial" pitchFamily="34" charset="0"/>
                <a:cs typeface="Arial" pitchFamily="34" charset="0"/>
              </a:rPr>
              <a:t>ntuk </a:t>
            </a:r>
            <a:r>
              <a:rPr lang="id-ID" sz="1800" b="0" dirty="0">
                <a:latin typeface="Arial" pitchFamily="34" charset="0"/>
                <a:cs typeface="Arial" pitchFamily="34" charset="0"/>
              </a:rPr>
              <a:t>melaksanakan ketentuan Pasa l 44 ayat (3) UndangUndang Nomor 29 Tahun 2004 </a:t>
            </a:r>
            <a:r>
              <a:rPr lang="id-ID" sz="1800" b="0" dirty="0" smtClean="0">
                <a:latin typeface="Arial" pitchFamily="34" charset="0"/>
                <a:cs typeface="Arial" pitchFamily="34" charset="0"/>
              </a:rPr>
              <a:t>tentang Praktik </a:t>
            </a:r>
            <a:r>
              <a:rPr lang="id-ID" sz="1800" b="0" dirty="0">
                <a:latin typeface="Arial" pitchFamily="34" charset="0"/>
                <a:cs typeface="Arial" pitchFamily="34" charset="0"/>
              </a:rPr>
              <a:t>Kedokteran </a:t>
            </a:r>
            <a:r>
              <a:rPr lang="id-ID" sz="1800" b="0" dirty="0" smtClean="0">
                <a:latin typeface="Arial" pitchFamily="34" charset="0"/>
                <a:cs typeface="Arial" pitchFamily="34" charset="0"/>
              </a:rPr>
              <a:t>perlu </a:t>
            </a:r>
            <a:r>
              <a:rPr lang="id-ID" sz="1800" b="0" dirty="0">
                <a:latin typeface="Arial" pitchFamily="34" charset="0"/>
                <a:cs typeface="Arial" pitchFamily="34" charset="0"/>
              </a:rPr>
              <a:t>menetapkan Peraturan Menteri Kesehatan tentang Standar Pelayanan </a:t>
            </a:r>
            <a:r>
              <a:rPr lang="id-ID" sz="1800" b="0" dirty="0" smtClean="0">
                <a:latin typeface="Arial" pitchFamily="34" charset="0"/>
                <a:cs typeface="Arial" pitchFamily="34" charset="0"/>
              </a:rPr>
              <a:t>Kedokteran</a:t>
            </a:r>
          </a:p>
          <a:p>
            <a:pPr marL="87313" indent="0"/>
            <a:r>
              <a:rPr lang="id-ID" sz="1800" dirty="0">
                <a:latin typeface="Arial" pitchFamily="34" charset="0"/>
                <a:cs typeface="Arial" pitchFamily="34" charset="0"/>
              </a:rPr>
              <a:t>Pasal 1</a:t>
            </a:r>
          </a:p>
          <a:p>
            <a:pPr marL="87313" indent="0"/>
            <a:r>
              <a:rPr lang="id-ID" sz="1800" b="0" dirty="0">
                <a:latin typeface="Arial" pitchFamily="34" charset="0"/>
                <a:cs typeface="Arial" pitchFamily="34" charset="0"/>
              </a:rPr>
              <a:t>Y</a:t>
            </a:r>
            <a:r>
              <a:rPr lang="id-ID" sz="1800" b="0" dirty="0" smtClean="0">
                <a:latin typeface="Arial" pitchFamily="34" charset="0"/>
                <a:cs typeface="Arial" pitchFamily="34" charset="0"/>
              </a:rPr>
              <a:t>ang </a:t>
            </a:r>
            <a:r>
              <a:rPr lang="id-ID" sz="1800" b="0" dirty="0">
                <a:latin typeface="Arial" pitchFamily="34" charset="0"/>
                <a:cs typeface="Arial" pitchFamily="34" charset="0"/>
              </a:rPr>
              <a:t>dimaksud dengan: Standar PelayanaKn edokteran adalah pedoman yang harus diikuti oleh dokter </a:t>
            </a:r>
            <a:r>
              <a:rPr lang="id-ID" sz="1800" b="0" dirty="0" smtClean="0">
                <a:latin typeface="Arial" pitchFamily="34" charset="0"/>
                <a:cs typeface="Arial" pitchFamily="34" charset="0"/>
              </a:rPr>
              <a:t>atau dokter </a:t>
            </a:r>
            <a:r>
              <a:rPr lang="id-ID" sz="1800" b="0" dirty="0">
                <a:latin typeface="Arial" pitchFamily="34" charset="0"/>
                <a:cs typeface="Arial" pitchFamily="34" charset="0"/>
              </a:rPr>
              <a:t>gigi dalam rnenyelenggarakan </a:t>
            </a:r>
            <a:endParaRPr lang="id-ID" sz="1800" b="0" dirty="0" smtClean="0">
              <a:latin typeface="Arial" pitchFamily="34" charset="0"/>
              <a:cs typeface="Arial" pitchFamily="34" charset="0"/>
            </a:endParaRPr>
          </a:p>
          <a:p>
            <a:r>
              <a:rPr lang="id-ID" sz="1800" b="0" dirty="0" smtClean="0">
                <a:latin typeface="Arial" pitchFamily="34" charset="0"/>
                <a:cs typeface="Arial" pitchFamily="34" charset="0"/>
              </a:rPr>
              <a:t>  </a:t>
            </a:r>
            <a:r>
              <a:rPr lang="id-ID" sz="1800" dirty="0" smtClean="0">
                <a:latin typeface="Arial" pitchFamily="34" charset="0"/>
                <a:cs typeface="Arial" pitchFamily="34" charset="0"/>
              </a:rPr>
              <a:t>PRINSIP </a:t>
            </a:r>
            <a:r>
              <a:rPr lang="id-ID" sz="1800" dirty="0">
                <a:latin typeface="Arial" pitchFamily="34" charset="0"/>
                <a:cs typeface="Arial" pitchFamily="34" charset="0"/>
              </a:rPr>
              <a:t>DASAR Pasal 3</a:t>
            </a:r>
          </a:p>
          <a:p>
            <a:pPr marL="0" indent="92075"/>
            <a:r>
              <a:rPr lang="id-ID" sz="1800" b="0" dirty="0" smtClean="0">
                <a:latin typeface="Arial" pitchFamily="34" charset="0"/>
                <a:cs typeface="Arial" pitchFamily="34" charset="0"/>
              </a:rPr>
              <a:t>  ( 1 ) Standar </a:t>
            </a:r>
            <a:r>
              <a:rPr lang="id-ID" sz="1800" b="0" dirty="0">
                <a:latin typeface="Arial" pitchFamily="34" charset="0"/>
                <a:cs typeface="Arial" pitchFamily="34" charset="0"/>
              </a:rPr>
              <a:t>pelayanan Kedokteran meliputi Pedoman Nasional </a:t>
            </a:r>
            <a:r>
              <a:rPr lang="id-ID" sz="1800" b="0" dirty="0" smtClean="0">
                <a:latin typeface="Arial" pitchFamily="34" charset="0"/>
                <a:cs typeface="Arial" pitchFamily="34" charset="0"/>
              </a:rPr>
              <a:t>   Pelayanan Kedokteran </a:t>
            </a:r>
            <a:r>
              <a:rPr lang="id-ID" sz="1800" b="0" dirty="0">
                <a:latin typeface="Arial" pitchFamily="34" charset="0"/>
                <a:cs typeface="Arial" pitchFamily="34" charset="0"/>
              </a:rPr>
              <a:t>(PNPK) dan SPO. </a:t>
            </a:r>
          </a:p>
          <a:p>
            <a:pPr marL="87313" indent="0"/>
            <a:endParaRPr lang="id-ID" sz="1800" b="0" dirty="0">
              <a:latin typeface="Arial" pitchFamily="34" charset="0"/>
              <a:cs typeface="Arial" pitchFamily="34" charset="0"/>
            </a:endParaRPr>
          </a:p>
        </p:txBody>
      </p:sp>
    </p:spTree>
    <p:extLst>
      <p:ext uri="{BB962C8B-B14F-4D97-AF65-F5344CB8AC3E}">
        <p14:creationId xmlns:p14="http://schemas.microsoft.com/office/powerpoint/2010/main" val="2951853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latin typeface="Arial" pitchFamily="34" charset="0"/>
                <a:cs typeface="Arial" pitchFamily="34" charset="0"/>
              </a:rPr>
              <a:t>PERMENKES N01438/MENKES /PER/IX/201 O</a:t>
            </a:r>
            <a:br>
              <a:rPr lang="id-ID" sz="2400" dirty="0" smtClean="0">
                <a:latin typeface="Arial" pitchFamily="34" charset="0"/>
                <a:cs typeface="Arial" pitchFamily="34" charset="0"/>
              </a:rPr>
            </a:br>
            <a:r>
              <a:rPr lang="id-ID" sz="2400" dirty="0" smtClean="0">
                <a:latin typeface="Arial" pitchFamily="34" charset="0"/>
                <a:cs typeface="Arial" pitchFamily="34" charset="0"/>
              </a:rPr>
              <a:t>TTG.STANDAR PEIAYANAN KEDOKTERAN</a:t>
            </a:r>
            <a:br>
              <a:rPr lang="id-ID" sz="2400" dirty="0" smtClean="0">
                <a:latin typeface="Arial" pitchFamily="34" charset="0"/>
                <a:cs typeface="Arial" pitchFamily="34" charset="0"/>
              </a:rPr>
            </a:br>
            <a:endParaRPr lang="id-ID" sz="24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pPr marL="0" indent="0">
              <a:buNone/>
            </a:pPr>
            <a:r>
              <a:rPr lang="id-ID" sz="2000" b="0" dirty="0" smtClean="0"/>
              <a:t> STANDAR PROSEDUR OPERASIONAL</a:t>
            </a:r>
          </a:p>
          <a:p>
            <a:r>
              <a:rPr lang="id-ID" sz="2000" b="0" dirty="0" smtClean="0"/>
              <a:t>Pasa|10</a:t>
            </a:r>
          </a:p>
          <a:p>
            <a:r>
              <a:rPr lang="id-ID" sz="2000" b="0" dirty="0" smtClean="0"/>
              <a:t>(4) SPO disusund alam bentuk Panduan Praktik Klinis (clinical practice guidelines) yang dapat dilengkapdi engan alur klinis (clinical pathway), algoritme, protokol, prosedur atau standing order. </a:t>
            </a:r>
          </a:p>
          <a:p>
            <a:r>
              <a:rPr lang="id-ID" sz="2000" b="0" dirty="0" smtClean="0"/>
              <a:t>(5) Panduan Praktik Klinis sebagaimanad imaksud pada ayat (4) harus memuat sekurang-kurangnya mengenai pengertian, anamnesis, pemeriksaan fisik, kriteria diagnosis, diagnosis banding, pemeriksaapne nunjang, terapi, edukasi, prognosis dan kepustakaa</a:t>
            </a:r>
            <a:endParaRPr lang="id-ID" sz="2000" b="0" dirty="0"/>
          </a:p>
        </p:txBody>
      </p:sp>
    </p:spTree>
    <p:extLst>
      <p:ext uri="{BB962C8B-B14F-4D97-AF65-F5344CB8AC3E}">
        <p14:creationId xmlns:p14="http://schemas.microsoft.com/office/powerpoint/2010/main" val="1140339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dirty="0" smtClean="0">
                <a:latin typeface="Arial" pitchFamily="34" charset="0"/>
                <a:cs typeface="Arial" pitchFamily="34" charset="0"/>
              </a:rPr>
              <a:t>UU RI NO.  36  TAHUN  2009</a:t>
            </a:r>
            <a:br>
              <a:rPr lang="id-ID" dirty="0" smtClean="0">
                <a:latin typeface="Arial" pitchFamily="34" charset="0"/>
                <a:cs typeface="Arial" pitchFamily="34" charset="0"/>
              </a:rPr>
            </a:br>
            <a:r>
              <a:rPr lang="id-ID" dirty="0" smtClean="0">
                <a:latin typeface="Arial" pitchFamily="34" charset="0"/>
                <a:cs typeface="Arial" pitchFamily="34" charset="0"/>
              </a:rPr>
              <a:t>TENTANG KESEHATAN </a:t>
            </a:r>
            <a:endParaRPr lang="id-ID" dirty="0">
              <a:latin typeface="Arial" pitchFamily="34" charset="0"/>
              <a:cs typeface="Arial" pitchFamily="34" charset="0"/>
            </a:endParaRPr>
          </a:p>
        </p:txBody>
      </p:sp>
      <p:sp>
        <p:nvSpPr>
          <p:cNvPr id="3" name="Content Placeholder 2"/>
          <p:cNvSpPr>
            <a:spLocks noGrp="1"/>
          </p:cNvSpPr>
          <p:nvPr>
            <p:ph idx="1"/>
          </p:nvPr>
        </p:nvSpPr>
        <p:spPr>
          <a:xfrm>
            <a:off x="822960" y="1340768"/>
            <a:ext cx="7520940" cy="3339709"/>
          </a:xfrm>
        </p:spPr>
        <p:txBody>
          <a:bodyPr>
            <a:normAutofit/>
          </a:bodyPr>
          <a:lstStyle/>
          <a:p>
            <a:r>
              <a:rPr lang="id-ID" sz="2000" b="0" dirty="0" smtClean="0">
                <a:latin typeface="Arial" pitchFamily="34" charset="0"/>
                <a:cs typeface="Arial" pitchFamily="34" charset="0"/>
              </a:rPr>
              <a:t>Pasal 4 </a:t>
            </a:r>
          </a:p>
          <a:p>
            <a:r>
              <a:rPr lang="id-ID" sz="2000" b="0" dirty="0" smtClean="0">
                <a:latin typeface="Arial" pitchFamily="34" charset="0"/>
                <a:cs typeface="Arial" pitchFamily="34" charset="0"/>
              </a:rPr>
              <a:t>Setiap orang berhak atas kesehatan. </a:t>
            </a:r>
          </a:p>
          <a:p>
            <a:endParaRPr lang="id-ID" sz="2000" b="0" dirty="0">
              <a:latin typeface="Arial" pitchFamily="34" charset="0"/>
              <a:cs typeface="Arial" pitchFamily="34" charset="0"/>
            </a:endParaRPr>
          </a:p>
          <a:p>
            <a:r>
              <a:rPr lang="id-ID" sz="2000" b="0" dirty="0" smtClean="0">
                <a:latin typeface="Arial" pitchFamily="34" charset="0"/>
                <a:cs typeface="Arial" pitchFamily="34" charset="0"/>
              </a:rPr>
              <a:t>Pasal 8 </a:t>
            </a:r>
          </a:p>
          <a:p>
            <a:pPr marL="0" indent="0"/>
            <a:r>
              <a:rPr lang="id-ID" sz="2000" b="0" dirty="0" smtClean="0">
                <a:latin typeface="Arial" pitchFamily="34" charset="0"/>
                <a:cs typeface="Arial" pitchFamily="34" charset="0"/>
              </a:rPr>
              <a:t>Setiap orang berhak memperoleh informasi tentang data kesehatan dirinya termasuk tindakan dan pengobatan yang telah maupun yang akan diterimanya dari tenaga kesehatan. </a:t>
            </a:r>
            <a:endParaRPr lang="id-ID" sz="2000" b="0" dirty="0">
              <a:latin typeface="Arial" pitchFamily="34" charset="0"/>
              <a:cs typeface="Arial" pitchFamily="34" charset="0"/>
            </a:endParaRPr>
          </a:p>
        </p:txBody>
      </p:sp>
    </p:spTree>
    <p:extLst>
      <p:ext uri="{BB962C8B-B14F-4D97-AF65-F5344CB8AC3E}">
        <p14:creationId xmlns:p14="http://schemas.microsoft.com/office/powerpoint/2010/main" val="2381632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id-ID" dirty="0">
                <a:latin typeface="Arial" pitchFamily="34" charset="0"/>
                <a:cs typeface="Arial" pitchFamily="34" charset="0"/>
              </a:rPr>
              <a:t>UU RI NO.  36  TAHUN  2009</a:t>
            </a:r>
            <a:br>
              <a:rPr lang="id-ID" dirty="0">
                <a:latin typeface="Arial" pitchFamily="34" charset="0"/>
                <a:cs typeface="Arial" pitchFamily="34" charset="0"/>
              </a:rPr>
            </a:br>
            <a:r>
              <a:rPr lang="id-ID" dirty="0">
                <a:latin typeface="Arial" pitchFamily="34" charset="0"/>
                <a:cs typeface="Arial" pitchFamily="34" charset="0"/>
              </a:rPr>
              <a:t>TENTANG KESEHATAN </a:t>
            </a:r>
            <a:endParaRPr lang="id-ID" dirty="0"/>
          </a:p>
        </p:txBody>
      </p:sp>
      <p:sp>
        <p:nvSpPr>
          <p:cNvPr id="3" name="Content Placeholder 2"/>
          <p:cNvSpPr>
            <a:spLocks noGrp="1"/>
          </p:cNvSpPr>
          <p:nvPr>
            <p:ph idx="1"/>
          </p:nvPr>
        </p:nvSpPr>
        <p:spPr>
          <a:xfrm>
            <a:off x="457200" y="1124744"/>
            <a:ext cx="8229600" cy="5001419"/>
          </a:xfrm>
        </p:spPr>
        <p:txBody>
          <a:bodyPr>
            <a:normAutofit/>
          </a:bodyPr>
          <a:lstStyle/>
          <a:p>
            <a:r>
              <a:rPr lang="id-ID" sz="2000" b="0" dirty="0" smtClean="0">
                <a:latin typeface="Arial" pitchFamily="34" charset="0"/>
                <a:cs typeface="Arial" pitchFamily="34" charset="0"/>
              </a:rPr>
              <a:t>Pasal 23 </a:t>
            </a:r>
          </a:p>
          <a:p>
            <a:pPr>
              <a:buAutoNum type="arabicParenBoth"/>
            </a:pPr>
            <a:r>
              <a:rPr lang="id-ID" sz="2000" b="0" dirty="0" smtClean="0">
                <a:latin typeface="Arial" pitchFamily="34" charset="0"/>
                <a:cs typeface="Arial" pitchFamily="34" charset="0"/>
              </a:rPr>
              <a:t>Tenaga kesehatan berwenang untuk menyelenggarakan pelayanan kesehatan.</a:t>
            </a:r>
          </a:p>
          <a:p>
            <a:pPr marL="0" indent="0"/>
            <a:endParaRPr lang="id-ID" sz="2000" b="0" dirty="0" smtClean="0">
              <a:latin typeface="Arial" pitchFamily="34" charset="0"/>
              <a:cs typeface="Arial" pitchFamily="34" charset="0"/>
            </a:endParaRPr>
          </a:p>
          <a:p>
            <a:r>
              <a:rPr lang="id-ID" sz="2000" b="0" dirty="0" smtClean="0">
                <a:latin typeface="Arial" pitchFamily="34" charset="0"/>
                <a:cs typeface="Arial" pitchFamily="34" charset="0"/>
              </a:rPr>
              <a:t>Pasal 24 </a:t>
            </a:r>
          </a:p>
          <a:p>
            <a:r>
              <a:rPr lang="id-ID" sz="2000" b="0" dirty="0" smtClean="0">
                <a:latin typeface="Arial" pitchFamily="34" charset="0"/>
                <a:cs typeface="Arial" pitchFamily="34" charset="0"/>
              </a:rPr>
              <a:t>(1) Tenaga kesehatan sebagaimana dimaksud dalam       Pasal 23 harus memenuhi ketentuan kode etik, standar profesi, hak pengguna pelayanan kesehatan, standar pelayanan, dan standar prosedur operasional.  </a:t>
            </a:r>
          </a:p>
          <a:p>
            <a:r>
              <a:rPr lang="id-ID" sz="2000" b="0" dirty="0" smtClean="0">
                <a:latin typeface="Arial" pitchFamily="34" charset="0"/>
                <a:cs typeface="Arial" pitchFamily="34" charset="0"/>
              </a:rPr>
              <a:t>(2) Ketentuan mengenai kode etik dan standar profesi sebagaimana dimaksud pada ayat (1) diatur oleh organisasi profesi.</a:t>
            </a:r>
            <a:endParaRPr lang="id-ID" sz="2000" b="0" dirty="0">
              <a:latin typeface="Arial" pitchFamily="34" charset="0"/>
              <a:cs typeface="Arial" pitchFamily="34" charset="0"/>
            </a:endParaRPr>
          </a:p>
        </p:txBody>
      </p:sp>
    </p:spTree>
    <p:extLst>
      <p:ext uri="{BB962C8B-B14F-4D97-AF65-F5344CB8AC3E}">
        <p14:creationId xmlns:p14="http://schemas.microsoft.com/office/powerpoint/2010/main" val="345203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a:latin typeface="Arial" pitchFamily="34" charset="0"/>
                <a:cs typeface="Arial" pitchFamily="34" charset="0"/>
              </a:rPr>
              <a:t>UU RI NO.  36  TAHUN  2009</a:t>
            </a:r>
            <a:br>
              <a:rPr lang="id-ID" dirty="0">
                <a:latin typeface="Arial" pitchFamily="34" charset="0"/>
                <a:cs typeface="Arial" pitchFamily="34" charset="0"/>
              </a:rPr>
            </a:br>
            <a:r>
              <a:rPr lang="id-ID" dirty="0">
                <a:latin typeface="Arial" pitchFamily="34" charset="0"/>
                <a:cs typeface="Arial" pitchFamily="34" charset="0"/>
              </a:rPr>
              <a:t>TENTANG KESEHATAN </a:t>
            </a:r>
            <a:endParaRPr lang="id-ID" dirty="0"/>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r>
              <a:rPr lang="id-ID" sz="2000" b="0" dirty="0" smtClean="0">
                <a:latin typeface="Arial" pitchFamily="34" charset="0"/>
                <a:cs typeface="Arial" pitchFamily="34" charset="0"/>
              </a:rPr>
              <a:t>Perlindungan Pasien   </a:t>
            </a:r>
          </a:p>
          <a:p>
            <a:r>
              <a:rPr lang="id-ID" sz="2000" b="0" dirty="0" smtClean="0">
                <a:latin typeface="Arial" pitchFamily="34" charset="0"/>
                <a:cs typeface="Arial" pitchFamily="34" charset="0"/>
              </a:rPr>
              <a:t>Pasal 56 </a:t>
            </a:r>
          </a:p>
          <a:p>
            <a:r>
              <a:rPr lang="id-ID" sz="2000" b="0" dirty="0" smtClean="0">
                <a:latin typeface="Arial" pitchFamily="34" charset="0"/>
                <a:cs typeface="Arial" pitchFamily="34" charset="0"/>
              </a:rPr>
              <a:t>(1) Setiap orang berhak menerima atau menolak sebagian atau seluruh tindakan pertolongan yang akan diberikan kepadanya setelah menerima dan memahami informasi mengenai tindakan tersebut secara lengkap.</a:t>
            </a:r>
          </a:p>
          <a:p>
            <a:r>
              <a:rPr lang="id-ID" sz="2000" b="0" dirty="0" smtClean="0">
                <a:latin typeface="Arial" pitchFamily="34" charset="0"/>
                <a:cs typeface="Arial" pitchFamily="34" charset="0"/>
              </a:rPr>
              <a:t>Pasal 57 </a:t>
            </a:r>
          </a:p>
          <a:p>
            <a:r>
              <a:rPr lang="id-ID" sz="2000" b="0" dirty="0" smtClean="0">
                <a:latin typeface="Arial" pitchFamily="34" charset="0"/>
                <a:cs typeface="Arial" pitchFamily="34" charset="0"/>
              </a:rPr>
              <a:t>(1) Setiap orang berhak atas rahasia kondisi kesehatan pribadinya yang telah dikemukakan kepada penyelenggara pelayanan kesehatan. </a:t>
            </a:r>
            <a:endParaRPr lang="id-ID" sz="2000" b="0" dirty="0">
              <a:latin typeface="Arial" pitchFamily="34" charset="0"/>
              <a:cs typeface="Arial" pitchFamily="34" charset="0"/>
            </a:endParaRPr>
          </a:p>
        </p:txBody>
      </p:sp>
    </p:spTree>
    <p:extLst>
      <p:ext uri="{BB962C8B-B14F-4D97-AF65-F5344CB8AC3E}">
        <p14:creationId xmlns:p14="http://schemas.microsoft.com/office/powerpoint/2010/main" val="979880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id-ID" dirty="0">
                <a:latin typeface="Arial" pitchFamily="34" charset="0"/>
                <a:cs typeface="Arial" pitchFamily="34" charset="0"/>
              </a:rPr>
              <a:t>UU RI NO.  36  TAHUN  2009</a:t>
            </a:r>
            <a:br>
              <a:rPr lang="id-ID" dirty="0">
                <a:latin typeface="Arial" pitchFamily="34" charset="0"/>
                <a:cs typeface="Arial" pitchFamily="34" charset="0"/>
              </a:rPr>
            </a:br>
            <a:r>
              <a:rPr lang="id-ID" dirty="0">
                <a:latin typeface="Arial" pitchFamily="34" charset="0"/>
                <a:cs typeface="Arial" pitchFamily="34" charset="0"/>
              </a:rPr>
              <a:t>TENTANG KESEHATAN </a:t>
            </a:r>
            <a:endParaRPr lang="id-ID" dirty="0"/>
          </a:p>
        </p:txBody>
      </p:sp>
      <p:sp>
        <p:nvSpPr>
          <p:cNvPr id="3" name="Content Placeholder 2"/>
          <p:cNvSpPr>
            <a:spLocks noGrp="1"/>
          </p:cNvSpPr>
          <p:nvPr>
            <p:ph idx="1"/>
          </p:nvPr>
        </p:nvSpPr>
        <p:spPr>
          <a:xfrm>
            <a:off x="457200" y="1268760"/>
            <a:ext cx="8229600" cy="4857403"/>
          </a:xfrm>
        </p:spPr>
        <p:txBody>
          <a:bodyPr>
            <a:normAutofit/>
          </a:bodyPr>
          <a:lstStyle/>
          <a:p>
            <a:r>
              <a:rPr lang="id-ID" sz="2400" b="0" dirty="0" smtClean="0">
                <a:latin typeface="Arial" pitchFamily="34" charset="0"/>
                <a:cs typeface="Arial" pitchFamily="34" charset="0"/>
              </a:rPr>
              <a:t>Pasal 58 </a:t>
            </a:r>
          </a:p>
          <a:p>
            <a:r>
              <a:rPr lang="id-ID" sz="2400" b="0" dirty="0" smtClean="0">
                <a:latin typeface="Arial" pitchFamily="34" charset="0"/>
                <a:cs typeface="Arial" pitchFamily="34" charset="0"/>
              </a:rPr>
              <a:t>(1) Setiap orang berhak menuntut ganti rugi terhadap seseorang, tenaga kesehatan, dan/atau penyelenggara kesehatan yang menimbulkan kerugian akibat kesalahan atau kelalaian dalam pelayanan kesehatan yang diterimanya.  </a:t>
            </a:r>
          </a:p>
          <a:p>
            <a:r>
              <a:rPr lang="id-ID" sz="2400" b="0" dirty="0" smtClean="0">
                <a:latin typeface="Arial" pitchFamily="34" charset="0"/>
                <a:cs typeface="Arial" pitchFamily="34" charset="0"/>
              </a:rPr>
              <a:t>(2) Tuntutan ganti rugi sebagaimana dimaksud pada ayat (1) tidak berlaku bagi tenaga kesehatan yang melakukan tindakan penyelamatan nyawa atau pencegahan kecacatan seseorang dalam keadaan darurat.</a:t>
            </a:r>
            <a:endParaRPr lang="id-ID" sz="2400" b="0" dirty="0">
              <a:latin typeface="Arial" pitchFamily="34" charset="0"/>
              <a:cs typeface="Arial" pitchFamily="34" charset="0"/>
            </a:endParaRPr>
          </a:p>
        </p:txBody>
      </p:sp>
    </p:spTree>
    <p:extLst>
      <p:ext uri="{BB962C8B-B14F-4D97-AF65-F5344CB8AC3E}">
        <p14:creationId xmlns:p14="http://schemas.microsoft.com/office/powerpoint/2010/main" val="2501764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Autofit/>
          </a:bodyPr>
          <a:lstStyle/>
          <a:p>
            <a:r>
              <a:rPr lang="id-ID" sz="2400" dirty="0" smtClean="0"/>
              <a:t>PERMENKES NO. 1419/MENKES/PER/X/2005 </a:t>
            </a:r>
            <a:br>
              <a:rPr lang="id-ID" sz="2400" dirty="0" smtClean="0"/>
            </a:br>
            <a:r>
              <a:rPr lang="id-ID" sz="2400" dirty="0" smtClean="0"/>
              <a:t>TTG PENYELENGGARAAN PRAKTIK DOKTER &amp; DOKTER GIGI</a:t>
            </a:r>
            <a:br>
              <a:rPr lang="id-ID" sz="2400" dirty="0" smtClean="0"/>
            </a:br>
            <a:endParaRPr lang="id-ID" sz="2400" dirty="0"/>
          </a:p>
        </p:txBody>
      </p:sp>
      <p:sp>
        <p:nvSpPr>
          <p:cNvPr id="3" name="Content Placeholder 2"/>
          <p:cNvSpPr>
            <a:spLocks noGrp="1"/>
          </p:cNvSpPr>
          <p:nvPr>
            <p:ph idx="1"/>
          </p:nvPr>
        </p:nvSpPr>
        <p:spPr>
          <a:xfrm>
            <a:off x="822960" y="1628800"/>
            <a:ext cx="7520940" cy="3051677"/>
          </a:xfrm>
        </p:spPr>
        <p:txBody>
          <a:bodyPr>
            <a:normAutofit/>
          </a:bodyPr>
          <a:lstStyle/>
          <a:p>
            <a:r>
              <a:rPr lang="id-ID" sz="2000" b="0" dirty="0" smtClean="0"/>
              <a:t>IZIN PRAKTIK  Pasal   2 (1) Setiap Dokter dan dokter gigi yang akan melakukan praktik kedokteran pada sarana pelayanan kesehatan atau praktik perorangan  wajib memiliki SIP. </a:t>
            </a:r>
          </a:p>
          <a:p>
            <a:r>
              <a:rPr lang="id-ID" sz="2000" b="0" dirty="0" smtClean="0"/>
              <a:t>Pasal   14  (1) Dokter dan dokter gigi dapat memberikan kewenangan kepada perawat atau tenaga kesehatan tertentu secara tertulis dalam melaksanakan tindakan kedokteran atau kedokteran gigi. (2) Tindakan kedokteran sebagaimana dimaksud ayat (1) sesuai dengan kemampuan yang dimiliki dan dilaksanakan sesuai ketentuan peraturan perundang-undangan. </a:t>
            </a:r>
            <a:endParaRPr lang="id-ID" sz="2000" b="0" dirty="0"/>
          </a:p>
        </p:txBody>
      </p:sp>
    </p:spTree>
    <p:extLst>
      <p:ext uri="{BB962C8B-B14F-4D97-AF65-F5344CB8AC3E}">
        <p14:creationId xmlns:p14="http://schemas.microsoft.com/office/powerpoint/2010/main" val="21848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rial" pitchFamily="34" charset="0"/>
                <a:cs typeface="Arial" pitchFamily="34" charset="0"/>
              </a:rPr>
              <a:t>UU NO.44 TTG. RUMAH SAKIT</a:t>
            </a:r>
            <a:endParaRPr lang="id-ID" dirty="0">
              <a:latin typeface="Arial" pitchFamily="34" charset="0"/>
              <a:cs typeface="Arial" pitchFamily="34" charset="0"/>
            </a:endParaRPr>
          </a:p>
        </p:txBody>
      </p:sp>
      <p:sp>
        <p:nvSpPr>
          <p:cNvPr id="3" name="Content Placeholder 2"/>
          <p:cNvSpPr>
            <a:spLocks noGrp="1"/>
          </p:cNvSpPr>
          <p:nvPr>
            <p:ph idx="1"/>
          </p:nvPr>
        </p:nvSpPr>
        <p:spPr>
          <a:xfrm>
            <a:off x="467544" y="1100628"/>
            <a:ext cx="7876356" cy="4344596"/>
          </a:xfrm>
        </p:spPr>
        <p:txBody>
          <a:bodyPr/>
          <a:lstStyle/>
          <a:p>
            <a:r>
              <a:rPr lang="en-US" sz="3200" b="0" dirty="0" err="1">
                <a:latin typeface="Arial" pitchFamily="34" charset="0"/>
                <a:cs typeface="Arial" pitchFamily="34" charset="0"/>
              </a:rPr>
              <a:t>Pasal</a:t>
            </a:r>
            <a:r>
              <a:rPr lang="en-US" sz="3200" b="0" dirty="0">
                <a:latin typeface="Arial" pitchFamily="34" charset="0"/>
                <a:cs typeface="Arial" pitchFamily="34" charset="0"/>
              </a:rPr>
              <a:t> 40 :</a:t>
            </a:r>
          </a:p>
          <a:p>
            <a:pPr marL="0" indent="15875"/>
            <a:r>
              <a:rPr lang="en-US" sz="3200" b="0" dirty="0" err="1">
                <a:latin typeface="Arial" pitchFamily="34" charset="0"/>
                <a:cs typeface="Arial" pitchFamily="34" charset="0"/>
              </a:rPr>
              <a:t>Dalam</a:t>
            </a:r>
            <a:r>
              <a:rPr lang="en-US" sz="3200" b="0" dirty="0">
                <a:latin typeface="Arial" pitchFamily="34" charset="0"/>
                <a:cs typeface="Arial" pitchFamily="34" charset="0"/>
              </a:rPr>
              <a:t> </a:t>
            </a:r>
            <a:r>
              <a:rPr lang="en-US" sz="3200" b="0" dirty="0" err="1">
                <a:latin typeface="Arial" pitchFamily="34" charset="0"/>
                <a:cs typeface="Arial" pitchFamily="34" charset="0"/>
              </a:rPr>
              <a:t>upaya</a:t>
            </a:r>
            <a:r>
              <a:rPr lang="en-US" sz="3200" b="0" dirty="0">
                <a:latin typeface="Arial" pitchFamily="34" charset="0"/>
                <a:cs typeface="Arial" pitchFamily="34" charset="0"/>
              </a:rPr>
              <a:t> </a:t>
            </a:r>
            <a:r>
              <a:rPr lang="en-US" sz="3200" b="0" dirty="0" err="1">
                <a:latin typeface="Arial" pitchFamily="34" charset="0"/>
                <a:cs typeface="Arial" pitchFamily="34" charset="0"/>
              </a:rPr>
              <a:t>peningkatan</a:t>
            </a:r>
            <a:r>
              <a:rPr lang="en-US" sz="3200" b="0" dirty="0">
                <a:latin typeface="Arial" pitchFamily="34" charset="0"/>
                <a:cs typeface="Arial" pitchFamily="34" charset="0"/>
              </a:rPr>
              <a:t> </a:t>
            </a:r>
            <a:r>
              <a:rPr lang="en-US" sz="3200" b="0" dirty="0" err="1">
                <a:latin typeface="Arial" pitchFamily="34" charset="0"/>
                <a:cs typeface="Arial" pitchFamily="34" charset="0"/>
              </a:rPr>
              <a:t>mutu</a:t>
            </a:r>
            <a:r>
              <a:rPr lang="en-US" sz="3200" b="0" dirty="0">
                <a:latin typeface="Arial" pitchFamily="34" charset="0"/>
                <a:cs typeface="Arial" pitchFamily="34" charset="0"/>
              </a:rPr>
              <a:t> </a:t>
            </a:r>
            <a:r>
              <a:rPr lang="en-US" sz="3200" b="0" dirty="0" err="1">
                <a:latin typeface="Arial" pitchFamily="34" charset="0"/>
                <a:cs typeface="Arial" pitchFamily="34" charset="0"/>
              </a:rPr>
              <a:t>pelayanan</a:t>
            </a:r>
            <a:r>
              <a:rPr lang="en-US" sz="3200" b="0" dirty="0">
                <a:latin typeface="Arial" pitchFamily="34" charset="0"/>
                <a:cs typeface="Arial" pitchFamily="34" charset="0"/>
              </a:rPr>
              <a:t> </a:t>
            </a:r>
            <a:r>
              <a:rPr lang="en-US" sz="3200" b="0" dirty="0" err="1">
                <a:latin typeface="Arial" pitchFamily="34" charset="0"/>
                <a:cs typeface="Arial" pitchFamily="34" charset="0"/>
              </a:rPr>
              <a:t>Rumah</a:t>
            </a:r>
            <a:r>
              <a:rPr lang="en-US" sz="3200" b="0" dirty="0">
                <a:latin typeface="Arial" pitchFamily="34" charset="0"/>
                <a:cs typeface="Arial" pitchFamily="34" charset="0"/>
              </a:rPr>
              <a:t> </a:t>
            </a:r>
            <a:r>
              <a:rPr lang="en-US" sz="3200" b="0" dirty="0" err="1">
                <a:latin typeface="Arial" pitchFamily="34" charset="0"/>
                <a:cs typeface="Arial" pitchFamily="34" charset="0"/>
              </a:rPr>
              <a:t>Sakit</a:t>
            </a:r>
            <a:r>
              <a:rPr lang="en-US" sz="3200" b="0" dirty="0">
                <a:latin typeface="Arial" pitchFamily="34" charset="0"/>
                <a:cs typeface="Arial" pitchFamily="34" charset="0"/>
              </a:rPr>
              <a:t> </a:t>
            </a:r>
            <a:r>
              <a:rPr lang="en-US" sz="3200" b="0" dirty="0" err="1">
                <a:latin typeface="Arial" pitchFamily="34" charset="0"/>
                <a:cs typeface="Arial" pitchFamily="34" charset="0"/>
              </a:rPr>
              <a:t>wajib</a:t>
            </a:r>
            <a:r>
              <a:rPr lang="en-US" sz="3200" b="0" dirty="0">
                <a:latin typeface="Arial" pitchFamily="34" charset="0"/>
                <a:cs typeface="Arial" pitchFamily="34" charset="0"/>
              </a:rPr>
              <a:t> </a:t>
            </a:r>
            <a:r>
              <a:rPr lang="en-US" sz="3200" b="0" dirty="0" err="1">
                <a:latin typeface="Arial" pitchFamily="34" charset="0"/>
                <a:cs typeface="Arial" pitchFamily="34" charset="0"/>
              </a:rPr>
              <a:t>dilakukan</a:t>
            </a:r>
            <a:r>
              <a:rPr lang="en-US" sz="3200" b="0" dirty="0">
                <a:latin typeface="Arial" pitchFamily="34" charset="0"/>
                <a:cs typeface="Arial" pitchFamily="34" charset="0"/>
              </a:rPr>
              <a:t> </a:t>
            </a:r>
            <a:r>
              <a:rPr lang="en-US" sz="3200" b="0" dirty="0" err="1">
                <a:latin typeface="Arial" pitchFamily="34" charset="0"/>
                <a:cs typeface="Arial" pitchFamily="34" charset="0"/>
              </a:rPr>
              <a:t>akreditasi</a:t>
            </a:r>
            <a:r>
              <a:rPr lang="en-US" sz="3200" b="0" dirty="0">
                <a:latin typeface="Arial" pitchFamily="34" charset="0"/>
                <a:cs typeface="Arial" pitchFamily="34" charset="0"/>
              </a:rPr>
              <a:t> </a:t>
            </a:r>
            <a:r>
              <a:rPr lang="en-US" sz="3200" b="0" dirty="0" err="1">
                <a:latin typeface="Arial" pitchFamily="34" charset="0"/>
                <a:cs typeface="Arial" pitchFamily="34" charset="0"/>
              </a:rPr>
              <a:t>secara</a:t>
            </a:r>
            <a:r>
              <a:rPr lang="en-US" sz="3200" b="0" dirty="0">
                <a:latin typeface="Arial" pitchFamily="34" charset="0"/>
                <a:cs typeface="Arial" pitchFamily="34" charset="0"/>
              </a:rPr>
              <a:t> </a:t>
            </a:r>
            <a:r>
              <a:rPr lang="en-US" sz="3200" b="0" dirty="0" err="1">
                <a:latin typeface="Arial" pitchFamily="34" charset="0"/>
                <a:cs typeface="Arial" pitchFamily="34" charset="0"/>
              </a:rPr>
              <a:t>berkala</a:t>
            </a:r>
            <a:r>
              <a:rPr lang="en-US" sz="3200" b="0" dirty="0">
                <a:latin typeface="Arial" pitchFamily="34" charset="0"/>
                <a:cs typeface="Arial" pitchFamily="34" charset="0"/>
              </a:rPr>
              <a:t> </a:t>
            </a:r>
            <a:r>
              <a:rPr lang="en-US" sz="3200" b="0" dirty="0" err="1">
                <a:latin typeface="Arial" pitchFamily="34" charset="0"/>
                <a:cs typeface="Arial" pitchFamily="34" charset="0"/>
              </a:rPr>
              <a:t>mInimal</a:t>
            </a:r>
            <a:r>
              <a:rPr lang="en-US" sz="3200" b="0" dirty="0">
                <a:latin typeface="Arial" pitchFamily="34" charset="0"/>
                <a:cs typeface="Arial" pitchFamily="34" charset="0"/>
              </a:rPr>
              <a:t> 3 (</a:t>
            </a:r>
            <a:r>
              <a:rPr lang="en-US" sz="3200" b="0" dirty="0" err="1">
                <a:latin typeface="Arial" pitchFamily="34" charset="0"/>
                <a:cs typeface="Arial" pitchFamily="34" charset="0"/>
              </a:rPr>
              <a:t>tiga</a:t>
            </a:r>
            <a:r>
              <a:rPr lang="en-US" sz="3200" b="0" dirty="0">
                <a:latin typeface="Arial" pitchFamily="34" charset="0"/>
                <a:cs typeface="Arial" pitchFamily="34" charset="0"/>
              </a:rPr>
              <a:t>) </a:t>
            </a:r>
            <a:r>
              <a:rPr lang="en-US" sz="3200" b="0" dirty="0" err="1">
                <a:latin typeface="Arial" pitchFamily="34" charset="0"/>
                <a:cs typeface="Arial" pitchFamily="34" charset="0"/>
              </a:rPr>
              <a:t>tahun</a:t>
            </a:r>
            <a:r>
              <a:rPr lang="en-US" sz="3200" b="0" dirty="0">
                <a:latin typeface="Arial" pitchFamily="34" charset="0"/>
                <a:cs typeface="Arial" pitchFamily="34" charset="0"/>
              </a:rPr>
              <a:t> </a:t>
            </a:r>
            <a:r>
              <a:rPr lang="en-US" sz="3200" b="0" dirty="0" err="1">
                <a:latin typeface="Arial" pitchFamily="34" charset="0"/>
                <a:cs typeface="Arial" pitchFamily="34" charset="0"/>
              </a:rPr>
              <a:t>sekali</a:t>
            </a:r>
            <a:endParaRPr lang="en-US" sz="3200" b="0" dirty="0">
              <a:latin typeface="Arial" pitchFamily="34" charset="0"/>
              <a:cs typeface="Arial" pitchFamily="34" charset="0"/>
            </a:endParaRPr>
          </a:p>
          <a:p>
            <a:endParaRPr lang="id-ID" dirty="0"/>
          </a:p>
        </p:txBody>
      </p:sp>
    </p:spTree>
    <p:extLst>
      <p:ext uri="{BB962C8B-B14F-4D97-AF65-F5344CB8AC3E}">
        <p14:creationId xmlns:p14="http://schemas.microsoft.com/office/powerpoint/2010/main" val="3606460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000" b="0" dirty="0" smtClean="0"/>
              <a:t>Pasal   17  (1) Dokter atau dokter gigi dalam memberikan pelayanan tindakan kedokteran atau kedokteran gigi terlebih dahulu harus memberikan penjelasan kepada pasien tentang tindakan kedokteran yang akan dilakukan.  </a:t>
            </a:r>
          </a:p>
          <a:p>
            <a:r>
              <a:rPr lang="id-ID" sz="2000" b="0" dirty="0" smtClean="0"/>
              <a:t>(2) Tindakan kedokteran sebagaimana dimaksud ayat (1) harus mendapat persetujuan dari pasien. </a:t>
            </a:r>
            <a:endParaRPr lang="id-ID" sz="2000" b="0" dirty="0"/>
          </a:p>
        </p:txBody>
      </p:sp>
      <p:sp>
        <p:nvSpPr>
          <p:cNvPr id="4" name="Rectangle 3"/>
          <p:cNvSpPr/>
          <p:nvPr/>
        </p:nvSpPr>
        <p:spPr>
          <a:xfrm>
            <a:off x="899592" y="332656"/>
            <a:ext cx="77048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PERMENKES NO. 1419/MENKES/PER/X/2005 </a:t>
            </a:r>
            <a:br>
              <a:rPr lang="id-ID" dirty="0"/>
            </a:br>
            <a:r>
              <a:rPr lang="id-ID" dirty="0"/>
              <a:t>TTG PENYELENGGARAAN PRAKTIK </a:t>
            </a:r>
            <a:r>
              <a:rPr lang="id-ID" dirty="0" smtClean="0"/>
              <a:t>DOKTER DAN DOKTER GIGI</a:t>
            </a:r>
            <a:endParaRPr lang="id-ID" dirty="0"/>
          </a:p>
        </p:txBody>
      </p:sp>
    </p:spTree>
    <p:extLst>
      <p:ext uri="{BB962C8B-B14F-4D97-AF65-F5344CB8AC3E}">
        <p14:creationId xmlns:p14="http://schemas.microsoft.com/office/powerpoint/2010/main" val="10695117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75008"/>
          </a:xfrm>
        </p:spPr>
        <p:txBody>
          <a:bodyPr>
            <a:noAutofit/>
          </a:bodyPr>
          <a:lstStyle/>
          <a:p>
            <a:pPr>
              <a:tabLst>
                <a:tab pos="1341438" algn="l"/>
              </a:tabLst>
            </a:pPr>
            <a:r>
              <a:rPr lang="id-ID" dirty="0" smtClean="0"/>
              <a:t>PERMENKES NOMOR 290/MENKES/PER/III/2008</a:t>
            </a:r>
            <a:br>
              <a:rPr lang="id-ID" dirty="0" smtClean="0"/>
            </a:br>
            <a:r>
              <a:rPr lang="id-ID" dirty="0" smtClean="0"/>
              <a:t>TTG.PERSETUJUAN TINDAKAN KEDOKTERAN</a:t>
            </a:r>
            <a:r>
              <a:rPr lang="id-ID" sz="3200" dirty="0" smtClean="0"/>
              <a:t/>
            </a:r>
            <a:br>
              <a:rPr lang="id-ID" sz="3200" dirty="0" smtClean="0"/>
            </a:br>
            <a:endParaRPr lang="id-ID" sz="3200" dirty="0"/>
          </a:p>
        </p:txBody>
      </p:sp>
      <p:sp>
        <p:nvSpPr>
          <p:cNvPr id="3" name="Content Placeholder 2"/>
          <p:cNvSpPr>
            <a:spLocks noGrp="1"/>
          </p:cNvSpPr>
          <p:nvPr>
            <p:ph idx="1"/>
          </p:nvPr>
        </p:nvSpPr>
        <p:spPr>
          <a:xfrm>
            <a:off x="457200" y="1628800"/>
            <a:ext cx="8229600" cy="4497363"/>
          </a:xfrm>
        </p:spPr>
        <p:txBody>
          <a:bodyPr>
            <a:normAutofit/>
          </a:bodyPr>
          <a:lstStyle/>
          <a:p>
            <a:r>
              <a:rPr lang="id-ID" sz="2400" b="0" dirty="0" smtClean="0"/>
              <a:t>Pasal 1</a:t>
            </a:r>
          </a:p>
          <a:p>
            <a:r>
              <a:rPr lang="id-ID" sz="2400" b="0" dirty="0" smtClean="0"/>
              <a:t>Dalam Peraturan Menteri ini yang dimaksud dengan :</a:t>
            </a:r>
          </a:p>
          <a:p>
            <a:r>
              <a:rPr lang="id-ID" sz="2400" b="0" dirty="0" smtClean="0"/>
              <a:t>1. Persetujuan tindakan kedokteran adalah persetujuan yang diberikan oleh pasien atau keluarga terdekat setelah mendapat penjelasan secara lengkap mengenai tindakan kedokteran atau kedokteran gigi yang akan dilakukan terhadap pasien.</a:t>
            </a:r>
          </a:p>
        </p:txBody>
      </p:sp>
    </p:spTree>
    <p:extLst>
      <p:ext uri="{BB962C8B-B14F-4D97-AF65-F5344CB8AC3E}">
        <p14:creationId xmlns:p14="http://schemas.microsoft.com/office/powerpoint/2010/main" val="3164502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id-ID" dirty="0"/>
              <a:t>PERMENKES NOMOR 290/MENKES/PER/III/2008</a:t>
            </a:r>
            <a:br>
              <a:rPr lang="id-ID" dirty="0"/>
            </a:br>
            <a:r>
              <a:rPr lang="id-ID" dirty="0"/>
              <a:t>TTG.PERSETUJUAN TINDAKAN </a:t>
            </a:r>
            <a:r>
              <a:rPr lang="id-ID" dirty="0" smtClean="0"/>
              <a:t>KEDOKTERAN</a:t>
            </a:r>
            <a:r>
              <a:rPr lang="id-ID" dirty="0" smtClean="0"/>
              <a:t/>
            </a:r>
            <a:br>
              <a:rPr lang="id-ID" dirty="0" smtClean="0"/>
            </a:br>
            <a:endParaRPr lang="id-ID" dirty="0"/>
          </a:p>
        </p:txBody>
      </p:sp>
      <p:sp>
        <p:nvSpPr>
          <p:cNvPr id="3" name="Content Placeholder 2"/>
          <p:cNvSpPr>
            <a:spLocks noGrp="1"/>
          </p:cNvSpPr>
          <p:nvPr>
            <p:ph idx="1"/>
          </p:nvPr>
        </p:nvSpPr>
        <p:spPr>
          <a:xfrm>
            <a:off x="755576" y="764704"/>
            <a:ext cx="8064896" cy="5361459"/>
          </a:xfrm>
        </p:spPr>
        <p:txBody>
          <a:bodyPr>
            <a:normAutofit/>
          </a:bodyPr>
          <a:lstStyle/>
          <a:p>
            <a:r>
              <a:rPr lang="id-ID" sz="2400" b="0" dirty="0" smtClean="0"/>
              <a:t>Pasal 2</a:t>
            </a:r>
          </a:p>
          <a:p>
            <a:r>
              <a:rPr lang="id-ID" sz="2400" b="0" dirty="0" smtClean="0"/>
              <a:t>(1) Semua tindakan kedokteran yang akan dilakukan terhadap pasien harus mendapat persetujuan.</a:t>
            </a:r>
          </a:p>
          <a:p>
            <a:r>
              <a:rPr lang="id-ID" sz="2400" b="0" dirty="0" smtClean="0"/>
              <a:t>Pasal 3</a:t>
            </a:r>
          </a:p>
          <a:p>
            <a:r>
              <a:rPr lang="id-ID" sz="2400" b="0" dirty="0" smtClean="0"/>
              <a:t>(1) Setiap tindakan kedokteran yang mengandung risiko tinggi harus memperoleh persetujuan tertulis yang ditandatangani oleh yang berhak memberikan persetujuan.</a:t>
            </a:r>
            <a:endParaRPr lang="id-ID" sz="2400" b="0" dirty="0"/>
          </a:p>
        </p:txBody>
      </p:sp>
    </p:spTree>
    <p:extLst>
      <p:ext uri="{BB962C8B-B14F-4D97-AF65-F5344CB8AC3E}">
        <p14:creationId xmlns:p14="http://schemas.microsoft.com/office/powerpoint/2010/main" val="1096551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2420888"/>
            <a:ext cx="5472608"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800" dirty="0" smtClean="0">
                <a:solidFill>
                  <a:schemeClr val="tx1"/>
                </a:solidFill>
              </a:rPr>
              <a:t>TERIMA KASIH</a:t>
            </a:r>
            <a:endParaRPr lang="id-ID" sz="4800" dirty="0">
              <a:solidFill>
                <a:schemeClr val="tx1"/>
              </a:solidFill>
            </a:endParaRPr>
          </a:p>
        </p:txBody>
      </p:sp>
    </p:spTree>
    <p:extLst>
      <p:ext uri="{BB962C8B-B14F-4D97-AF65-F5344CB8AC3E}">
        <p14:creationId xmlns:p14="http://schemas.microsoft.com/office/powerpoint/2010/main" val="139330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65760"/>
            <a:ext cx="8928992" cy="326936"/>
          </a:xfrm>
        </p:spPr>
        <p:txBody>
          <a:bodyPr/>
          <a:lstStyle/>
          <a:p>
            <a:r>
              <a:rPr lang="id-ID" sz="2000" dirty="0"/>
              <a:t>BAB 1</a:t>
            </a:r>
            <a:r>
              <a:rPr lang="id-ID" sz="2000" dirty="0" smtClean="0"/>
              <a:t>.</a:t>
            </a:r>
            <a:br>
              <a:rPr lang="id-ID" sz="2000" dirty="0" smtClean="0"/>
            </a:br>
            <a:r>
              <a:rPr lang="id-ID" sz="2000" dirty="0" smtClean="0"/>
              <a:t>APK </a:t>
            </a:r>
            <a:r>
              <a:rPr lang="id-ID" sz="2000" dirty="0"/>
              <a:t>( Akses Kepelayanan &amp; Kontinuitas Pelayanan )</a:t>
            </a:r>
            <a:br>
              <a:rPr lang="id-ID" sz="2000" dirty="0"/>
            </a:br>
            <a:endParaRPr lang="id-ID" sz="2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59826711"/>
              </p:ext>
            </p:extLst>
          </p:nvPr>
        </p:nvGraphicFramePr>
        <p:xfrm>
          <a:off x="0" y="332656"/>
          <a:ext cx="8964488" cy="7482296"/>
        </p:xfrm>
        <a:graphic>
          <a:graphicData uri="http://schemas.openxmlformats.org/drawingml/2006/table">
            <a:tbl>
              <a:tblPr firstRow="1" bandRow="1">
                <a:tableStyleId>{5C22544A-7EE6-4342-B048-85BDC9FD1C3A}</a:tableStyleId>
              </a:tblPr>
              <a:tblGrid>
                <a:gridCol w="4955977"/>
                <a:gridCol w="1992287"/>
                <a:gridCol w="2016224"/>
              </a:tblGrid>
              <a:tr h="391492">
                <a:tc>
                  <a:txBody>
                    <a:bodyPr/>
                    <a:lstStyle/>
                    <a:p>
                      <a:pPr algn="ctr">
                        <a:lnSpc>
                          <a:spcPct val="115000"/>
                        </a:lnSpc>
                        <a:spcAft>
                          <a:spcPts val="0"/>
                        </a:spcAft>
                      </a:pPr>
                      <a:r>
                        <a:rPr lang="id-ID" sz="1800" b="1" dirty="0">
                          <a:effectLst/>
                          <a:latin typeface="Calibri"/>
                          <a:ea typeface="Times New Roman"/>
                          <a:cs typeface="Calibri"/>
                        </a:rPr>
                        <a:t>KEBIJAKAN</a:t>
                      </a:r>
                      <a:endParaRPr lang="id-ID" sz="18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id-ID" sz="1800" b="1" dirty="0">
                          <a:effectLst/>
                          <a:latin typeface="Calibri"/>
                          <a:ea typeface="Times New Roman"/>
                          <a:cs typeface="Calibri"/>
                        </a:rPr>
                        <a:t>PANDUAN</a:t>
                      </a:r>
                      <a:endParaRPr lang="id-ID" sz="18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id-ID" dirty="0" smtClean="0"/>
                        <a:t>UU/ PMK </a:t>
                      </a:r>
                      <a:endParaRPr lang="id-ID" dirty="0"/>
                    </a:p>
                  </a:txBody>
                  <a:tcPr>
                    <a:lnL w="12700" cap="flat" cmpd="sng" algn="ctr">
                      <a:solidFill>
                        <a:schemeClr val="tx1"/>
                      </a:solidFill>
                      <a:prstDash val="solid"/>
                      <a:round/>
                      <a:headEnd type="none" w="med" len="med"/>
                      <a:tailEnd type="none" w="med" len="med"/>
                    </a:lnL>
                  </a:tcPr>
                </a:tc>
              </a:tr>
              <a:tr h="662138">
                <a:tc>
                  <a:txBody>
                    <a:bodyPr/>
                    <a:lstStyle/>
                    <a:p>
                      <a:pPr>
                        <a:lnSpc>
                          <a:spcPct val="115000"/>
                        </a:lnSpc>
                        <a:spcAft>
                          <a:spcPts val="0"/>
                        </a:spcAft>
                      </a:pPr>
                      <a:r>
                        <a:rPr lang="id-ID" sz="1200" dirty="0">
                          <a:solidFill>
                            <a:srgbClr val="000000"/>
                          </a:solidFill>
                          <a:effectLst/>
                          <a:latin typeface="Calibri"/>
                          <a:ea typeface="Times New Roman"/>
                          <a:cs typeface="Calibri"/>
                        </a:rPr>
                        <a:t>Skrining dilaksanakan melalui kriteria triase, evaluasi visual atau pengamatan, pemeriksaan fisik atau hasil dari   pemeriksaan fisik, psikologik, laboratorium </a:t>
                      </a:r>
                      <a:endParaRPr lang="id-ID" sz="1200" dirty="0" smtClean="0">
                        <a:solidFill>
                          <a:srgbClr val="000000"/>
                        </a:solidFill>
                        <a:effectLst/>
                        <a:latin typeface="Calibri"/>
                        <a:ea typeface="Times New Roman"/>
                        <a:cs typeface="Calibri"/>
                      </a:endParaRPr>
                    </a:p>
                    <a:p>
                      <a:pPr>
                        <a:lnSpc>
                          <a:spcPct val="115000"/>
                        </a:lnSpc>
                        <a:spcAft>
                          <a:spcPts val="0"/>
                        </a:spcAft>
                      </a:pPr>
                      <a:r>
                        <a:rPr lang="id-ID" sz="1200" dirty="0" smtClean="0">
                          <a:solidFill>
                            <a:srgbClr val="000000"/>
                          </a:solidFill>
                          <a:effectLst/>
                          <a:latin typeface="Calibri"/>
                          <a:ea typeface="Times New Roman"/>
                          <a:cs typeface="Calibri"/>
                        </a:rPr>
                        <a:t>klinik </a:t>
                      </a:r>
                      <a:r>
                        <a:rPr lang="id-ID" sz="1200" dirty="0">
                          <a:solidFill>
                            <a:srgbClr val="000000"/>
                          </a:solidFill>
                          <a:effectLst/>
                          <a:latin typeface="Calibri"/>
                          <a:ea typeface="Times New Roman"/>
                          <a:cs typeface="Calibri"/>
                        </a:rPr>
                        <a:t>atau diagnostik imajing.</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solidFill>
                            <a:srgbClr val="000000"/>
                          </a:solidFill>
                          <a:effectLst/>
                          <a:latin typeface="Calibri"/>
                          <a:ea typeface="Times New Roman"/>
                          <a:cs typeface="Calibri"/>
                        </a:rPr>
                        <a:t>Panduan Skrining Pasien</a:t>
                      </a: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latin typeface="Arial" pitchFamily="34" charset="0"/>
                          <a:cs typeface="Arial" pitchFamily="34" charset="0"/>
                        </a:rPr>
                        <a:t>PERMENKES N01438/MENKES /PER/IX/201O</a:t>
                      </a:r>
                      <a:br>
                        <a:rPr lang="id-ID" sz="1100" dirty="0" smtClean="0">
                          <a:latin typeface="Arial" pitchFamily="34" charset="0"/>
                          <a:cs typeface="Arial" pitchFamily="34" charset="0"/>
                        </a:rPr>
                      </a:br>
                      <a:r>
                        <a:rPr lang="id-ID" sz="1100" dirty="0" smtClean="0">
                          <a:latin typeface="Arial" pitchFamily="34" charset="0"/>
                          <a:cs typeface="Arial" pitchFamily="34" charset="0"/>
                        </a:rPr>
                        <a:t>TTG.STANDAR PEIAYANAN KEDOKTERAN , pasal 10 ayat 4 ttg. Panduan Praktik Klinis Kedokteran </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58535">
                <a:tc>
                  <a:txBody>
                    <a:bodyPr/>
                    <a:lstStyle/>
                    <a:p>
                      <a:pPr>
                        <a:lnSpc>
                          <a:spcPct val="115000"/>
                        </a:lnSpc>
                        <a:spcAft>
                          <a:spcPts val="0"/>
                        </a:spcAft>
                      </a:pPr>
                      <a:r>
                        <a:rPr lang="id-ID" sz="1200" dirty="0">
                          <a:solidFill>
                            <a:srgbClr val="000000"/>
                          </a:solidFill>
                          <a:effectLst/>
                          <a:latin typeface="Calibri"/>
                          <a:ea typeface="Times New Roman"/>
                          <a:cs typeface="Calibri"/>
                        </a:rPr>
                        <a:t>Kebutuhan darurat, mendesak, atau segera diidentifikasi dengan proses triase berbasis bukti untuk memprioritaskan pasien dengan kebutuhan emergensi.</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solidFill>
                            <a:srgbClr val="000000"/>
                          </a:solidFill>
                          <a:effectLst/>
                          <a:latin typeface="Calibri"/>
                          <a:ea typeface="Times New Roman"/>
                          <a:cs typeface="Calibri"/>
                        </a:rPr>
                        <a:t>Panduan Triase</a:t>
                      </a: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NO.44 TAHUN 2009 PASAL 10</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memiliki proses penerimaan pasien rawat inap dan pendaftaran pasien rawat jalan.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Pendaftaran Pasien Rawat Jalan &amp; Rawat Inap</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memberikan informasi apabila akan terjadi penundaan pelayanan atau pengobatan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Penundaan Pelayanan Pasien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pPr>
                        <a:lnSpc>
                          <a:spcPct val="115000"/>
                        </a:lnSpc>
                        <a:spcAft>
                          <a:spcPts val="0"/>
                        </a:spcAft>
                      </a:pPr>
                      <a:r>
                        <a:rPr lang="id-ID" sz="1200" dirty="0">
                          <a:solidFill>
                            <a:srgbClr val="000000"/>
                          </a:solidFill>
                          <a:effectLst/>
                          <a:latin typeface="Calibri"/>
                          <a:ea typeface="Times New Roman"/>
                          <a:cs typeface="Calibri"/>
                        </a:rPr>
                        <a:t>Rumah sakit berupaya mengurangi hambatan fisik, bahasa, budaya, dan hambatan lainnya dalam pengaksesan dan pemberian layanan.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Pasien Difabel</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a:t>
                      </a:r>
                      <a:r>
                        <a:rPr lang="id-ID" sz="1100" smtClean="0">
                          <a:effectLst/>
                          <a:latin typeface="Calibri"/>
                          <a:ea typeface="Calibri"/>
                          <a:cs typeface="Times New Roman"/>
                        </a:rPr>
                        <a:t>44 tahun 2009 Pasal </a:t>
                      </a:r>
                      <a:r>
                        <a:rPr lang="id-ID" sz="1100" dirty="0" smtClean="0">
                          <a:effectLst/>
                          <a:latin typeface="Calibri"/>
                          <a:ea typeface="Calibri"/>
                          <a:cs typeface="Times New Roman"/>
                        </a:rPr>
                        <a:t>2 ayat 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pPr>
                        <a:lnSpc>
                          <a:spcPct val="115000"/>
                        </a:lnSpc>
                        <a:spcAft>
                          <a:spcPts val="0"/>
                        </a:spcAft>
                      </a:pPr>
                      <a:r>
                        <a:rPr lang="id-ID" sz="1200" dirty="0">
                          <a:solidFill>
                            <a:srgbClr val="000000"/>
                          </a:solidFill>
                          <a:effectLst/>
                          <a:latin typeface="Calibri"/>
                          <a:ea typeface="Times New Roman"/>
                          <a:cs typeface="Calibri"/>
                        </a:rPr>
                        <a:t>Penerimaan atau pemindahan atau dari unit yang menyediakan layanan intensif atau layanan khusus ditentukan kriteria tertentu.</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Pedoman Pelayanan Unit Intensif</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2138">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merancang dan melaksanakan proses agar dapat memberikan layanan perawatan pasien yang berkesinambungan di rumah sakit dan mengoordinasikan kerja antarpraktisi perawatan kesehatan.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solidFill>
                            <a:srgbClr val="000000"/>
                          </a:solidFill>
                          <a:effectLst/>
                          <a:latin typeface="Calibri"/>
                          <a:ea typeface="Times New Roman"/>
                          <a:cs typeface="Calibri"/>
                        </a:rPr>
                        <a:t>Panduan Pelaksanaan Praktik Kedokteran</a:t>
                      </a: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smtClean="0">
                          <a:latin typeface="Arial Narrow" pitchFamily="34" charset="0"/>
                        </a:rPr>
                        <a:t>UU </a:t>
                      </a:r>
                      <a:r>
                        <a:rPr lang="en-US" sz="1100" b="0" dirty="0" err="1" smtClean="0">
                          <a:latin typeface="Arial Narrow" pitchFamily="34" charset="0"/>
                        </a:rPr>
                        <a:t>Nomor</a:t>
                      </a:r>
                      <a:r>
                        <a:rPr lang="en-US" sz="1100" b="0" dirty="0" smtClean="0">
                          <a:latin typeface="Arial Narrow" pitchFamily="34" charset="0"/>
                        </a:rPr>
                        <a:t> 29 </a:t>
                      </a:r>
                      <a:r>
                        <a:rPr lang="en-US" sz="1100" b="0" dirty="0" err="1" smtClean="0">
                          <a:latin typeface="Arial Narrow" pitchFamily="34" charset="0"/>
                        </a:rPr>
                        <a:t>Tahun</a:t>
                      </a:r>
                      <a:r>
                        <a:rPr lang="en-US" sz="1100" b="0" dirty="0" smtClean="0">
                          <a:latin typeface="Arial Narrow" pitchFamily="34" charset="0"/>
                        </a:rPr>
                        <a:t> 2004 </a:t>
                      </a:r>
                      <a:r>
                        <a:rPr lang="en-US" sz="1100" b="0" dirty="0" err="1" smtClean="0">
                          <a:latin typeface="Arial Narrow" pitchFamily="34" charset="0"/>
                        </a:rPr>
                        <a:t>Tentang</a:t>
                      </a:r>
                      <a:r>
                        <a:rPr lang="en-US" sz="1100" b="0" dirty="0" smtClean="0">
                          <a:latin typeface="Arial Narrow" pitchFamily="34" charset="0"/>
                        </a:rPr>
                        <a:t> </a:t>
                      </a:r>
                      <a:r>
                        <a:rPr lang="en-US" sz="1100" b="0" dirty="0" err="1" smtClean="0">
                          <a:latin typeface="Arial Narrow" pitchFamily="34" charset="0"/>
                        </a:rPr>
                        <a:t>Praktik</a:t>
                      </a:r>
                      <a:r>
                        <a:rPr lang="en-US" sz="1100" b="0" dirty="0" smtClean="0">
                          <a:latin typeface="Arial Narrow" pitchFamily="34" charset="0"/>
                        </a:rPr>
                        <a:t> </a:t>
                      </a:r>
                      <a:r>
                        <a:rPr lang="en-US" sz="1100" b="0" dirty="0" err="1" smtClean="0">
                          <a:latin typeface="Arial Narrow" pitchFamily="34" charset="0"/>
                        </a:rPr>
                        <a:t>Kedok</a:t>
                      </a:r>
                      <a:r>
                        <a:rPr lang="id-ID" sz="1100" b="0" dirty="0" smtClean="0">
                          <a:latin typeface="Arial Narrow" pitchFamily="34" charset="0"/>
                        </a:rPr>
                        <a:t>t</a:t>
                      </a:r>
                      <a:r>
                        <a:rPr lang="en-US" sz="1100" b="0" dirty="0" err="1" smtClean="0">
                          <a:latin typeface="Arial Narrow" pitchFamily="34" charset="0"/>
                        </a:rPr>
                        <a:t>eran</a:t>
                      </a:r>
                      <a:endParaRPr lang="en-US" sz="1100" b="0" dirty="0" smtClean="0">
                        <a:latin typeface="Arial Narrow" pitchFamily="34" charset="0"/>
                      </a:endParaRPr>
                    </a:p>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pPr>
                        <a:lnSpc>
                          <a:spcPct val="115000"/>
                        </a:lnSpc>
                        <a:spcAft>
                          <a:spcPts val="0"/>
                        </a:spcAft>
                      </a:pPr>
                      <a:r>
                        <a:rPr lang="id-ID" sz="1200" dirty="0">
                          <a:solidFill>
                            <a:srgbClr val="000000"/>
                          </a:solidFill>
                          <a:effectLst/>
                          <a:latin typeface="Calibri"/>
                          <a:ea typeface="Times New Roman"/>
                          <a:cs typeface="Calibri"/>
                        </a:rPr>
                        <a:t>DPJP menentukan kesiapan pasien untuk dipulangkan setelah pasien masuk rawat inap.</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Rencana Pemulangan Pasien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smtClean="0">
                          <a:effectLst/>
                          <a:latin typeface="Calibri"/>
                          <a:ea typeface="Calibri"/>
                          <a:cs typeface="Times New Roman"/>
                        </a:rPr>
                        <a:t>UU NO 44 TAHUN 2009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1855">
                <a:tc>
                  <a:txBody>
                    <a:bodyPr/>
                    <a:lstStyle/>
                    <a:p>
                      <a:pPr>
                        <a:lnSpc>
                          <a:spcPct val="115000"/>
                        </a:lnSpc>
                        <a:spcAft>
                          <a:spcPts val="0"/>
                        </a:spcAft>
                      </a:pPr>
                      <a:r>
                        <a:rPr lang="id-ID" sz="1200" dirty="0">
                          <a:solidFill>
                            <a:srgbClr val="000000"/>
                          </a:solidFill>
                          <a:effectLst/>
                          <a:latin typeface="Calibri"/>
                          <a:ea typeface="Times New Roman"/>
                          <a:cs typeface="Calibri"/>
                        </a:rPr>
                        <a:t>Resume medis pasien pulang pasien disiapkan oleh DPJP</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Pedoman Pelayanan Unit Rekam Medis</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id-ID" sz="1100" b="0" dirty="0" smtClean="0">
                          <a:latin typeface="Arial Narrow" pitchFamily="34" charset="0"/>
                        </a:rPr>
                        <a:t>UU 44, pasal 29 ayat</a:t>
                      </a:r>
                      <a:r>
                        <a:rPr lang="id-ID" sz="1100" b="0" baseline="0" dirty="0" smtClean="0">
                          <a:latin typeface="Arial Narrow" pitchFamily="34" charset="0"/>
                        </a:rPr>
                        <a:t> 1h</a:t>
                      </a:r>
                      <a:endParaRPr lang="id-ID" sz="1100" b="0" dirty="0" smtClean="0">
                        <a:latin typeface="Arial Narrow"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err="1" smtClean="0">
                          <a:latin typeface="Arial Narrow" pitchFamily="34" charset="0"/>
                        </a:rPr>
                        <a:t>Permenkes</a:t>
                      </a:r>
                      <a:r>
                        <a:rPr lang="en-US" sz="1100" b="0" dirty="0" smtClean="0">
                          <a:latin typeface="Arial Narrow" pitchFamily="34" charset="0"/>
                        </a:rPr>
                        <a:t> 269/2008 </a:t>
                      </a:r>
                      <a:r>
                        <a:rPr lang="en-US" sz="1100" b="0" dirty="0" err="1" smtClean="0">
                          <a:latin typeface="Arial Narrow" pitchFamily="34" charset="0"/>
                        </a:rPr>
                        <a:t>Tentang</a:t>
                      </a:r>
                      <a:r>
                        <a:rPr lang="en-US" sz="1100" b="0" dirty="0" smtClean="0">
                          <a:latin typeface="Arial Narrow" pitchFamily="34" charset="0"/>
                        </a:rPr>
                        <a:t> </a:t>
                      </a:r>
                      <a:r>
                        <a:rPr lang="en-US" sz="1100" b="0" dirty="0" err="1" smtClean="0">
                          <a:latin typeface="Arial Narrow" pitchFamily="34" charset="0"/>
                        </a:rPr>
                        <a:t>Rekam</a:t>
                      </a:r>
                      <a:r>
                        <a:rPr lang="en-US" sz="1100" b="0" dirty="0" smtClean="0">
                          <a:latin typeface="Arial Narrow" pitchFamily="34" charset="0"/>
                        </a:rPr>
                        <a:t> </a:t>
                      </a:r>
                      <a:r>
                        <a:rPr lang="en-US" sz="1100" b="0" dirty="0" err="1" smtClean="0">
                          <a:latin typeface="Arial Narrow" pitchFamily="34" charset="0"/>
                        </a:rPr>
                        <a:t>Medis</a:t>
                      </a:r>
                      <a:r>
                        <a:rPr lang="id-ID" sz="1100" b="0" dirty="0" smtClean="0">
                          <a:latin typeface="Arial Narrow" pitchFamily="34"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US" sz="1100" b="0" dirty="0" err="1" smtClean="0">
                          <a:latin typeface="Arial Narrow" pitchFamily="34" charset="0"/>
                        </a:rPr>
                        <a:t>Permenkes</a:t>
                      </a:r>
                      <a:r>
                        <a:rPr lang="en-US" sz="1100" b="0" dirty="0" smtClean="0">
                          <a:latin typeface="Arial Narrow" pitchFamily="34" charset="0"/>
                        </a:rPr>
                        <a:t> 1438/2010 </a:t>
                      </a:r>
                      <a:r>
                        <a:rPr lang="en-US" sz="1100" b="0" dirty="0" err="1" smtClean="0">
                          <a:latin typeface="Arial Narrow" pitchFamily="34" charset="0"/>
                        </a:rPr>
                        <a:t>Tentang</a:t>
                      </a:r>
                      <a:r>
                        <a:rPr lang="en-US" sz="1100" b="0" dirty="0" smtClean="0">
                          <a:latin typeface="Arial Narrow" pitchFamily="34" charset="0"/>
                        </a:rPr>
                        <a:t> </a:t>
                      </a:r>
                      <a:r>
                        <a:rPr lang="en-US" sz="1100" b="0" dirty="0" err="1" smtClean="0">
                          <a:latin typeface="Arial Narrow" pitchFamily="34" charset="0"/>
                        </a:rPr>
                        <a:t>Standar</a:t>
                      </a:r>
                      <a:r>
                        <a:rPr lang="en-US" sz="1100" b="0" dirty="0" smtClean="0">
                          <a:latin typeface="Arial Narrow" pitchFamily="34" charset="0"/>
                        </a:rPr>
                        <a:t> </a:t>
                      </a:r>
                      <a:r>
                        <a:rPr lang="en-US" sz="1100" b="0" dirty="0" err="1" smtClean="0">
                          <a:latin typeface="Arial Narrow" pitchFamily="34" charset="0"/>
                        </a:rPr>
                        <a:t>Pelayanan</a:t>
                      </a:r>
                      <a:r>
                        <a:rPr lang="en-US" sz="1100" b="0" dirty="0" smtClean="0">
                          <a:latin typeface="Arial Narrow" pitchFamily="34" charset="0"/>
                        </a:rPr>
                        <a:t> </a:t>
                      </a:r>
                      <a:r>
                        <a:rPr lang="en-US" sz="1100" b="0" dirty="0" err="1" smtClean="0">
                          <a:latin typeface="Arial Narrow" pitchFamily="34" charset="0"/>
                        </a:rPr>
                        <a:t>Kedokteran</a:t>
                      </a:r>
                      <a:endParaRPr lang="en-US" sz="1100" b="0" dirty="0" smtClean="0">
                        <a:latin typeface="Arial Narrow"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100" b="0" dirty="0" smtClean="0">
                        <a:latin typeface="Arial Narrow" pitchFamily="34" charset="0"/>
                      </a:endParaRPr>
                    </a:p>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030">
                <a:tc>
                  <a:txBody>
                    <a:bodyPr/>
                    <a:lstStyle/>
                    <a:p>
                      <a:r>
                        <a:rPr lang="id-ID" sz="1200" kern="1200" dirty="0" smtClean="0">
                          <a:solidFill>
                            <a:schemeClr val="dk1"/>
                          </a:solidFill>
                          <a:effectLst/>
                          <a:latin typeface="+mn-lt"/>
                          <a:ea typeface="+mn-ea"/>
                          <a:cs typeface="+mn-cs"/>
                        </a:rPr>
                        <a:t>Transfer pasien dilakukan sesuai dengan kebutuhan pasien akan perawatan berkelanjutan</a:t>
                      </a:r>
                      <a:endParaRPr lang="id-ID"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Transfer (di dalam/ keluar RS) Pasien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600">
                <a:tc>
                  <a:txBody>
                    <a:bodyPr/>
                    <a:lstStyle/>
                    <a:p>
                      <a:r>
                        <a:rPr lang="id-ID" sz="1200" kern="1200" dirty="0" smtClean="0">
                          <a:solidFill>
                            <a:schemeClr val="dk1"/>
                          </a:solidFill>
                          <a:effectLst/>
                          <a:latin typeface="+mn-lt"/>
                          <a:ea typeface="+mn-ea"/>
                          <a:cs typeface="+mn-cs"/>
                        </a:rPr>
                        <a:t>Transportasi milik rumah sakit, harus sesuai dengan hukum dan peraturan yang berlaku berkenaan dengan pengoperasian, kondisi dan pemeliharaan</a:t>
                      </a:r>
                      <a:endParaRPr lang="id-ID"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Ambulans</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RUMAH SAKIT Pasal 11</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3343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68952" cy="548640"/>
          </a:xfrm>
        </p:spPr>
        <p:txBody>
          <a:bodyPr/>
          <a:lstStyle/>
          <a:p>
            <a:r>
              <a:rPr lang="id-ID" sz="2000" dirty="0"/>
              <a:t>BAB </a:t>
            </a:r>
            <a:r>
              <a:rPr lang="id-ID" sz="2000" dirty="0" smtClean="0"/>
              <a:t>2.</a:t>
            </a:r>
            <a:br>
              <a:rPr lang="id-ID" sz="2000" dirty="0" smtClean="0"/>
            </a:br>
            <a:r>
              <a:rPr lang="id-ID" sz="2000" dirty="0" smtClean="0"/>
              <a:t>HPK ( </a:t>
            </a:r>
            <a:r>
              <a:rPr lang="id-ID" sz="2000" b="1" dirty="0" smtClean="0"/>
              <a:t>HAK </a:t>
            </a:r>
            <a:r>
              <a:rPr lang="id-ID" sz="2000" b="1" dirty="0"/>
              <a:t>PASIEN &amp; </a:t>
            </a:r>
            <a:r>
              <a:rPr lang="id-ID" sz="2000" b="1" dirty="0" smtClean="0"/>
              <a:t>KELUARGA )</a:t>
            </a:r>
            <a:endParaRPr lang="id-ID" sz="2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30922400"/>
              </p:ext>
            </p:extLst>
          </p:nvPr>
        </p:nvGraphicFramePr>
        <p:xfrm>
          <a:off x="13063" y="836712"/>
          <a:ext cx="9073008" cy="6624140"/>
        </p:xfrm>
        <a:graphic>
          <a:graphicData uri="http://schemas.openxmlformats.org/drawingml/2006/table">
            <a:tbl>
              <a:tblPr firstRow="1" bandRow="1">
                <a:tableStyleId>{5C22544A-7EE6-4342-B048-85BDC9FD1C3A}</a:tableStyleId>
              </a:tblPr>
              <a:tblGrid>
                <a:gridCol w="4594180"/>
                <a:gridCol w="2498555"/>
                <a:gridCol w="1980273"/>
              </a:tblGrid>
              <a:tr h="247259">
                <a:tc>
                  <a:txBody>
                    <a:bodyPr/>
                    <a:lstStyle/>
                    <a:p>
                      <a:pPr algn="ctr"/>
                      <a:r>
                        <a:rPr lang="id-ID" dirty="0" smtClean="0"/>
                        <a:t>KEBIJAKAN</a:t>
                      </a:r>
                      <a:endParaRPr lang="id-ID" dirty="0"/>
                    </a:p>
                  </a:txBody>
                  <a:tcPr>
                    <a:lnR w="12700" cap="flat" cmpd="sng" algn="ctr">
                      <a:solidFill>
                        <a:schemeClr val="tx1"/>
                      </a:solidFill>
                      <a:prstDash val="solid"/>
                      <a:round/>
                      <a:headEnd type="none" w="med" len="med"/>
                      <a:tailEnd type="none" w="med" len="med"/>
                    </a:lnR>
                  </a:tcPr>
                </a:tc>
                <a:tc>
                  <a:txBody>
                    <a:bodyPr/>
                    <a:lstStyle/>
                    <a:p>
                      <a:pPr algn="ctr"/>
                      <a:r>
                        <a:rPr lang="id-ID" dirty="0" smtClean="0"/>
                        <a:t>PANDUAN</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dirty="0" smtClean="0"/>
                        <a:t>UU/ PMK</a:t>
                      </a:r>
                      <a:endParaRPr lang="id-ID" dirty="0"/>
                    </a:p>
                  </a:txBody>
                  <a:tcPr>
                    <a:lnL w="12700" cap="flat" cmpd="sng" algn="ctr">
                      <a:solidFill>
                        <a:schemeClr val="tx1"/>
                      </a:solidFill>
                      <a:prstDash val="solid"/>
                      <a:round/>
                      <a:headEnd type="none" w="med" len="med"/>
                      <a:tailEnd type="none" w="med" len="med"/>
                    </a:lnL>
                  </a:tcPr>
                </a:tc>
              </a:tr>
              <a:tr h="411243">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memahami hak pasien dan keluarga sesuai dengan undang – undang dan peraturan yang berlaku.</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Hak Pasien dan Keluarga</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11243">
                <a:tc>
                  <a:txBody>
                    <a:bodyPr/>
                    <a:lstStyle/>
                    <a:p>
                      <a:pPr>
                        <a:lnSpc>
                          <a:spcPct val="115000"/>
                        </a:lnSpc>
                        <a:spcAft>
                          <a:spcPts val="0"/>
                        </a:spcAft>
                      </a:pPr>
                      <a:r>
                        <a:rPr lang="id-ID" sz="1200" dirty="0">
                          <a:solidFill>
                            <a:srgbClr val="000000"/>
                          </a:solidFill>
                          <a:effectLst/>
                          <a:latin typeface="Calibri"/>
                          <a:ea typeface="Times New Roman"/>
                          <a:cs typeface="Calibri"/>
                        </a:rPr>
                        <a:t>Pelayanan dilaksanakan dengan penuh perhatian dan menghormati nilai – nilai dan kepercayaan pasien.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Kerohanian </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955">
                <a:tc>
                  <a:txBody>
                    <a:bodyPr/>
                    <a:lstStyle/>
                    <a:p>
                      <a:pPr>
                        <a:lnSpc>
                          <a:spcPct val="115000"/>
                        </a:lnSpc>
                        <a:spcAft>
                          <a:spcPts val="0"/>
                        </a:spcAft>
                      </a:pPr>
                      <a:r>
                        <a:rPr lang="id-ID" sz="1200" dirty="0">
                          <a:solidFill>
                            <a:srgbClr val="000000"/>
                          </a:solidFill>
                          <a:effectLst/>
                          <a:latin typeface="Calibri"/>
                          <a:ea typeface="Times New Roman"/>
                          <a:cs typeface="Calibri"/>
                        </a:rPr>
                        <a:t>Pelayanan menghormati kebutuhan privasi pasien.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Kebutuhan Privasi</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smtClean="0">
                          <a:effectLst/>
                          <a:latin typeface="Calibri"/>
                          <a:ea typeface="Calibri"/>
                          <a:cs typeface="Times New Roman"/>
                        </a:rPr>
                        <a:t>UU NO 44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243">
                <a:tc>
                  <a:txBody>
                    <a:bodyPr/>
                    <a:lstStyle/>
                    <a:p>
                      <a:pPr>
                        <a:lnSpc>
                          <a:spcPct val="115000"/>
                        </a:lnSpc>
                        <a:spcAft>
                          <a:spcPts val="0"/>
                        </a:spcAft>
                      </a:pPr>
                      <a:r>
                        <a:rPr lang="id-ID" sz="1200" dirty="0">
                          <a:solidFill>
                            <a:srgbClr val="000000"/>
                          </a:solidFill>
                          <a:effectLst/>
                          <a:latin typeface="Calibri"/>
                          <a:ea typeface="Times New Roman"/>
                          <a:cs typeface="Calibri"/>
                        </a:rPr>
                        <a:t>Pelayanan melindungi barang milik pasien dari pencurian atau kehilangan.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Perlindungan Barang Milik Pasien </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243">
                <a:tc>
                  <a:txBody>
                    <a:bodyPr/>
                    <a:lstStyle/>
                    <a:p>
                      <a:pPr>
                        <a:lnSpc>
                          <a:spcPct val="115000"/>
                        </a:lnSpc>
                        <a:spcAft>
                          <a:spcPts val="0"/>
                        </a:spcAft>
                      </a:pPr>
                      <a:r>
                        <a:rPr lang="id-ID" sz="1200" dirty="0">
                          <a:solidFill>
                            <a:srgbClr val="000000"/>
                          </a:solidFill>
                          <a:effectLst/>
                          <a:latin typeface="Calibri"/>
                          <a:ea typeface="Times New Roman"/>
                          <a:cs typeface="Calibri"/>
                        </a:rPr>
                        <a:t>Pelayanan melindungi dari kekerasan fisik.</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Perlindungan terhadap Kekerasan Fisik </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PASAL 32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2486">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menghormati kerahasiaan informasi kesehatan pasien dengan memberikan hak sepenuhnya kepada pasien untuk memberikan perwalian kepada siapa informasi tentang kesehatannya dapat diberikan.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Perlindungan terhadap Kerahasiaan Informasi Pasien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NO36 TAHUN 2009 PASAL 8</a:t>
                      </a:r>
                    </a:p>
                    <a:p>
                      <a:pPr>
                        <a:lnSpc>
                          <a:spcPct val="115000"/>
                        </a:lnSpc>
                        <a:spcAft>
                          <a:spcPts val="0"/>
                        </a:spcAft>
                      </a:pPr>
                      <a:r>
                        <a:rPr lang="id-ID" sz="1100" dirty="0" smtClean="0">
                          <a:effectLst/>
                          <a:latin typeface="Calibri"/>
                          <a:ea typeface="Calibri"/>
                          <a:cs typeface="Times New Roman"/>
                        </a:rPr>
                        <a:t>Pasal</a:t>
                      </a:r>
                      <a:r>
                        <a:rPr lang="id-ID" sz="1100" baseline="0" dirty="0" smtClean="0">
                          <a:effectLst/>
                          <a:latin typeface="Calibri"/>
                          <a:ea typeface="Calibri"/>
                          <a:cs typeface="Times New Roman"/>
                        </a:rPr>
                        <a:t> 57.</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6864">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menghormati pasien dan keluarganya tentang keinginan dan pilihan pasien untuk menolak pelayanan atau memberhentikan pengobatan.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Penolakan Resusitasi (DNR)</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29 TAHUN 2004 PRAKTIK KEDOKTERAN  PASAL 52</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243">
                <a:tc>
                  <a:txBody>
                    <a:bodyPr/>
                    <a:lstStyle/>
                    <a:p>
                      <a:pPr>
                        <a:lnSpc>
                          <a:spcPct val="115000"/>
                        </a:lnSpc>
                        <a:spcAft>
                          <a:spcPts val="0"/>
                        </a:spcAft>
                      </a:pPr>
                      <a:r>
                        <a:rPr lang="id-ID" sz="1200" dirty="0">
                          <a:solidFill>
                            <a:srgbClr val="000000"/>
                          </a:solidFill>
                          <a:effectLst/>
                          <a:latin typeface="Calibri"/>
                          <a:ea typeface="Times New Roman"/>
                          <a:cs typeface="Calibri"/>
                        </a:rPr>
                        <a:t>Semua pasien di skrining untuk rasa sakit dan dilakukan asesmen apabila ada rasa nyerinya.</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Manajemen Nyeri</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4986">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mendukung hak pasien untuk mendapatkan pelayanan yang penuh hormat dan kasih sayang pada akhir kehidupannya</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Pasien Terminal</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PERAWATAN PALIATIF</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6864">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menghormati keluhan pasien tentang pelayanan yang mereka terima, untuk kemudian keluhan tersebut ditelaah dan diselesaikan.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Penyelesaian keluhan/komplain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2432">
                <a:tc>
                  <a:txBody>
                    <a:bodyPr/>
                    <a:lstStyle/>
                    <a:p>
                      <a:pPr>
                        <a:lnSpc>
                          <a:spcPct val="115000"/>
                        </a:lnSpc>
                        <a:spcAft>
                          <a:spcPts val="0"/>
                        </a:spcAft>
                      </a:pPr>
                      <a:r>
                        <a:rPr lang="id-ID" sz="1200" dirty="0">
                          <a:solidFill>
                            <a:srgbClr val="000000"/>
                          </a:solidFill>
                          <a:effectLst/>
                          <a:latin typeface="Calibri"/>
                          <a:ea typeface="Times New Roman"/>
                          <a:cs typeface="Calibri"/>
                        </a:rPr>
                        <a:t>Semua tindakan kedokteran harus mendapat persetujuan pasien dan atau keluarga setelah mendapat penjelasan yang cukup tentang hal-hal yang berkaitan dengan tindakan tersebut.</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Persetujuan Tindakan Kedokteran </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RUMAH SAKIT, pasal 37 ayat 1</a:t>
                      </a:r>
                    </a:p>
                    <a:p>
                      <a:pPr>
                        <a:lnSpc>
                          <a:spcPct val="115000"/>
                        </a:lnSpc>
                        <a:spcAft>
                          <a:spcPts val="0"/>
                        </a:spcAft>
                      </a:pPr>
                      <a:r>
                        <a:rPr lang="id-ID" sz="1100" dirty="0" smtClean="0">
                          <a:effectLst/>
                          <a:latin typeface="Calibri"/>
                          <a:ea typeface="Calibri"/>
                          <a:cs typeface="Times New Roman"/>
                        </a:rPr>
                        <a:t>PMK 290 </a:t>
                      </a:r>
                      <a:r>
                        <a:rPr lang="id-ID" sz="1100" baseline="0" dirty="0" smtClean="0">
                          <a:effectLst/>
                          <a:latin typeface="Calibri"/>
                          <a:ea typeface="Calibri"/>
                          <a:cs typeface="Times New Roman"/>
                        </a:rPr>
                        <a:t> Tahun 2008 Persetujuan tindakan </a:t>
                      </a:r>
                      <a:r>
                        <a:rPr lang="id-ID" sz="1100" baseline="0" dirty="0" smtClean="0">
                          <a:effectLst/>
                          <a:latin typeface="Calibri"/>
                          <a:ea typeface="Calibri"/>
                          <a:cs typeface="Times New Roman"/>
                        </a:rPr>
                        <a:t>kedokteran. Uu PRAKTIK KEDOKTERAN NO29 TAHUN 2004 PASAL 53</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3861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760"/>
            <a:ext cx="8568952" cy="326936"/>
          </a:xfrm>
        </p:spPr>
        <p:txBody>
          <a:bodyPr/>
          <a:lstStyle/>
          <a:p>
            <a:r>
              <a:rPr lang="id-ID" dirty="0"/>
              <a:t>BAB 3</a:t>
            </a:r>
            <a:r>
              <a:rPr lang="id-ID" dirty="0" smtClean="0"/>
              <a:t>. AP </a:t>
            </a:r>
            <a:r>
              <a:rPr lang="id-ID" dirty="0"/>
              <a:t>( Assesmen Pasien )</a:t>
            </a:r>
            <a:br>
              <a:rPr lang="id-ID" dirty="0"/>
            </a:b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6797182"/>
              </p:ext>
            </p:extLst>
          </p:nvPr>
        </p:nvGraphicFramePr>
        <p:xfrm>
          <a:off x="-6045" y="836712"/>
          <a:ext cx="9258565" cy="6366256"/>
        </p:xfrm>
        <a:graphic>
          <a:graphicData uri="http://schemas.openxmlformats.org/drawingml/2006/table">
            <a:tbl>
              <a:tblPr firstRow="1" bandRow="1">
                <a:tableStyleId>{5C22544A-7EE6-4342-B048-85BDC9FD1C3A}</a:tableStyleId>
              </a:tblPr>
              <a:tblGrid>
                <a:gridCol w="5154109"/>
                <a:gridCol w="2520280"/>
                <a:gridCol w="1584176"/>
              </a:tblGrid>
              <a:tr h="370840">
                <a:tc>
                  <a:txBody>
                    <a:bodyPr/>
                    <a:lstStyle/>
                    <a:p>
                      <a:pPr algn="ctr"/>
                      <a:r>
                        <a:rPr lang="id-ID" dirty="0" smtClean="0"/>
                        <a:t>KEBIJAKAN</a:t>
                      </a:r>
                      <a:endParaRPr lang="id-ID" dirty="0"/>
                    </a:p>
                  </a:txBody>
                  <a:tcPr>
                    <a:lnR w="12700" cap="flat" cmpd="sng" algn="ctr">
                      <a:solidFill>
                        <a:schemeClr val="tx1"/>
                      </a:solidFill>
                      <a:prstDash val="solid"/>
                      <a:round/>
                      <a:headEnd type="none" w="med" len="med"/>
                      <a:tailEnd type="none" w="med" len="med"/>
                    </a:lnR>
                  </a:tcPr>
                </a:tc>
                <a:tc>
                  <a:txBody>
                    <a:bodyPr/>
                    <a:lstStyle/>
                    <a:p>
                      <a:pPr algn="ctr"/>
                      <a:r>
                        <a:rPr lang="id-ID" dirty="0" smtClean="0"/>
                        <a:t>PANDUAN</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id-ID" dirty="0" smtClean="0"/>
                        <a:t>UU / PP</a:t>
                      </a:r>
                      <a:endParaRPr lang="id-ID" dirty="0"/>
                    </a:p>
                  </a:txBody>
                  <a:tcPr>
                    <a:lnL w="12700" cap="flat" cmpd="sng" algn="ctr">
                      <a:solidFill>
                        <a:schemeClr val="tx1"/>
                      </a:solidFill>
                      <a:prstDash val="solid"/>
                      <a:round/>
                      <a:headEnd type="none" w="med" len="med"/>
                      <a:tailEnd type="none" w="med" len="med"/>
                    </a:lnL>
                  </a:tcPr>
                </a:tc>
              </a:tr>
              <a:tr h="229830">
                <a:tc>
                  <a:txBody>
                    <a:bodyPr/>
                    <a:lstStyle/>
                    <a:p>
                      <a:pPr>
                        <a:lnSpc>
                          <a:spcPct val="115000"/>
                        </a:lnSpc>
                        <a:spcAft>
                          <a:spcPts val="0"/>
                        </a:spcAft>
                      </a:pPr>
                      <a:r>
                        <a:rPr lang="id-ID" sz="1400" dirty="0">
                          <a:solidFill>
                            <a:srgbClr val="000000"/>
                          </a:solidFill>
                          <a:effectLst/>
                          <a:latin typeface="Calibri"/>
                          <a:ea typeface="Times New Roman"/>
                          <a:cs typeface="Calibri"/>
                        </a:rPr>
                        <a:t>Semua pasien yang dilayani rumah sakit harus diidentifikasi kebutuhan pelayanannya melalui suatu proses asesmen yang baku.</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Panduan Asesmen Pasien</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id-ID" sz="1200" dirty="0" smtClean="0"/>
                        <a:t>PMK NO. 169/ MENKES/ VIII/ 2011 TTG KESELAMATAN PAIEN, BAB</a:t>
                      </a:r>
                      <a:r>
                        <a:rPr lang="id-ID" sz="1200" baseline="0" dirty="0" smtClean="0"/>
                        <a:t> IV </a:t>
                      </a:r>
                      <a:r>
                        <a:rPr lang="id-ID" sz="1200" dirty="0" smtClean="0"/>
                        <a:t>Pasal 8</a:t>
                      </a:r>
                      <a:endParaRPr lang="id-ID" sz="1200" dirty="0"/>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Pasien diperiksa status gizi dan kebutuhan fungsionalnya dan dirujuk untuk asesmen </a:t>
                      </a:r>
                      <a:r>
                        <a:rPr lang="id-ID" sz="1400" dirty="0" smtClean="0">
                          <a:solidFill>
                            <a:srgbClr val="000000"/>
                          </a:solidFill>
                          <a:effectLst/>
                          <a:latin typeface="Calibri"/>
                          <a:ea typeface="Times New Roman"/>
                          <a:cs typeface="Calibri"/>
                        </a:rPr>
                        <a:t>dan pengobatan </a:t>
                      </a:r>
                      <a:r>
                        <a:rPr lang="id-ID" sz="1400" dirty="0">
                          <a:solidFill>
                            <a:srgbClr val="000000"/>
                          </a:solidFill>
                          <a:effectLst/>
                          <a:latin typeface="Calibri"/>
                          <a:ea typeface="Times New Roman"/>
                          <a:cs typeface="Calibri"/>
                        </a:rPr>
                        <a:t>lebih lanjut jika perlu.</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Pedoman Pelayanan Gizi</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200" dirty="0" smtClean="0"/>
                        <a:t>PMK NO.78 TAHUN 2013 TTG. PEDOMAN PELAYANAN GIZI</a:t>
                      </a:r>
                      <a:endParaRPr lang="id-ID" sz="12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318">
                <a:tc>
                  <a:txBody>
                    <a:bodyPr/>
                    <a:lstStyle/>
                    <a:p>
                      <a:pPr>
                        <a:lnSpc>
                          <a:spcPct val="115000"/>
                        </a:lnSpc>
                        <a:spcAft>
                          <a:spcPts val="0"/>
                        </a:spcAft>
                      </a:pPr>
                      <a:r>
                        <a:rPr lang="id-ID" sz="1400" dirty="0">
                          <a:solidFill>
                            <a:srgbClr val="000000"/>
                          </a:solidFill>
                          <a:effectLst/>
                          <a:latin typeface="Calibri"/>
                          <a:ea typeface="Times New Roman"/>
                          <a:cs typeface="Calibri"/>
                        </a:rPr>
                        <a:t>Semua pasien rawat inap dan rawat jalan di skrining untuk rasa sakit dan dilakukan asesmen apabila ada rasa nyerinya.</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Panduan Manajemen Nyeri</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400" dirty="0" smtClean="0"/>
                        <a:t>UU NO 44 TAHUN 2009</a:t>
                      </a:r>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Rumah sakit mendukung hak pasien untuk mendapatkan pelayanan yang penuh hormat dan kasih sayang pada akhir kehidupannya</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Panduan Pelayanan Pasien Tahap Terminal</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400" dirty="0" smtClean="0"/>
                        <a:t>Uu no.29 tahun 2004 ttg kebijakan perawatan paliatif</a:t>
                      </a:r>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DPJP harus menentukan kesiapan pasien untuk dipulangkan 1 x 24 jam setelah pasien masuk rawat inap.</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Panduan Rencana Pemulangan Pasien</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400" dirty="0" smtClean="0"/>
                        <a:t>UU NO 44 TAHUN 2009, PASAL 32 ( Hak</a:t>
                      </a:r>
                      <a:r>
                        <a:rPr lang="id-ID" sz="1400" baseline="0" dirty="0" smtClean="0"/>
                        <a:t> Pasien )</a:t>
                      </a:r>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Pelayanan laboratorium memenuhi kebutuhan pasien dan semua jenis pemeriksaan sesuai dengan standar nasional, undang-undang dan peraturan.</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Pedoman Pelayanan Laboratorium</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UU NO.44</a:t>
                      </a:r>
                      <a:r>
                        <a:rPr lang="id-ID" sz="1400" baseline="0" dirty="0" smtClean="0"/>
                        <a:t> Pasal 10</a:t>
                      </a:r>
                      <a:endParaRPr lang="id-ID" sz="1400" dirty="0" smtClean="0"/>
                    </a:p>
                    <a:p>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Pelayanan laboratorium memenuhi kebutuhan pasien dan semua jenis pemeriksaan sesuai dengan standar nasional, undang-undang dan peraturan.</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Pedoman Pengorganisasian Instalasi Laboratorium</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400" dirty="0" smtClean="0"/>
                        <a:t>UU NO.44</a:t>
                      </a:r>
                      <a:r>
                        <a:rPr lang="id-ID" sz="1400" baseline="0" dirty="0" smtClean="0"/>
                        <a:t> Pasal 10</a:t>
                      </a:r>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dirty="0">
                          <a:solidFill>
                            <a:srgbClr val="000000"/>
                          </a:solidFill>
                          <a:effectLst/>
                          <a:latin typeface="Calibri"/>
                          <a:ea typeface="Times New Roman"/>
                          <a:cs typeface="Calibri"/>
                        </a:rPr>
                        <a:t>Pelayanan radiologi dan pelayanan diagnostik imajing memenuhi kebutuhan pasien dan semua jenis pemeriksaan sesuai dengan standar nasional, undang-undang dan peraturan.</a:t>
                      </a:r>
                      <a:endParaRPr lang="id-ID" sz="14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Pedoman Pelayanan Radiologi</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sz="1400" dirty="0" smtClean="0"/>
                        <a:t>Uu No 44 pasal 10</a:t>
                      </a:r>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400">
                          <a:solidFill>
                            <a:srgbClr val="000000"/>
                          </a:solidFill>
                          <a:effectLst/>
                          <a:latin typeface="Calibri"/>
                          <a:ea typeface="Times New Roman"/>
                          <a:cs typeface="Calibri"/>
                        </a:rPr>
                        <a:t>Pelayanan radiologi dan pelayanan diagnostik imajing memenuhi kebutuhan pasien dan semua jenis pemeriksaan sesuai dengan standar nasional, undang-undang dan peraturan.</a:t>
                      </a:r>
                      <a:endParaRPr lang="id-ID" sz="14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id-ID" sz="1400" b="1" dirty="0">
                          <a:solidFill>
                            <a:srgbClr val="000000"/>
                          </a:solidFill>
                          <a:effectLst/>
                          <a:latin typeface="Calibri"/>
                          <a:ea typeface="Times New Roman"/>
                          <a:cs typeface="Calibri"/>
                        </a:rPr>
                        <a:t>Pedoman Pengorganisasian Instalasi Radiologi</a:t>
                      </a:r>
                      <a:endParaRPr lang="id-ID"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UU NO.44</a:t>
                      </a:r>
                      <a:r>
                        <a:rPr lang="id-ID" sz="1400" baseline="0" dirty="0" smtClean="0"/>
                        <a:t> Pasal 10</a:t>
                      </a:r>
                      <a:endParaRPr lang="id-ID" sz="1400" dirty="0" smtClean="0"/>
                    </a:p>
                    <a:p>
                      <a:endParaRPr lang="id-ID" sz="1400" dirty="0"/>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7929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548640"/>
          </a:xfrm>
        </p:spPr>
        <p:txBody>
          <a:bodyPr/>
          <a:lstStyle/>
          <a:p>
            <a:r>
              <a:rPr lang="id-ID" dirty="0"/>
              <a:t>BAB 4</a:t>
            </a:r>
            <a:r>
              <a:rPr lang="id-ID" dirty="0" smtClean="0"/>
              <a:t>. pp ( PELAYANAN PASIEN )</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11586023"/>
              </p:ext>
            </p:extLst>
          </p:nvPr>
        </p:nvGraphicFramePr>
        <p:xfrm>
          <a:off x="395535" y="1100138"/>
          <a:ext cx="8424937" cy="7287206"/>
        </p:xfrm>
        <a:graphic>
          <a:graphicData uri="http://schemas.openxmlformats.org/drawingml/2006/table">
            <a:tbl>
              <a:tblPr firstRow="1" bandRow="1">
                <a:tableStyleId>{5C22544A-7EE6-4342-B048-85BDC9FD1C3A}</a:tableStyleId>
              </a:tblPr>
              <a:tblGrid>
                <a:gridCol w="3312369"/>
                <a:gridCol w="3096344"/>
                <a:gridCol w="2016224"/>
              </a:tblGrid>
              <a:tr h="370840">
                <a:tc>
                  <a:txBody>
                    <a:bodyPr/>
                    <a:lstStyle/>
                    <a:p>
                      <a:endParaRPr lang="id-ID" dirty="0"/>
                    </a:p>
                  </a:txBody>
                  <a:tcPr>
                    <a:lnR w="12700" cap="flat" cmpd="sng" algn="ctr">
                      <a:solidFill>
                        <a:schemeClr val="tx1"/>
                      </a:solidFill>
                      <a:prstDash val="solid"/>
                      <a:round/>
                      <a:headEnd type="none" w="med" len="med"/>
                      <a:tailEnd type="none" w="med" len="med"/>
                    </a:lnR>
                  </a:tcPr>
                </a:tc>
                <a:tc>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tcPr>
                </a:tc>
              </a:tr>
              <a:tr h="22983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memberikan asuhan yang seragam bagi semua pasien</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Pelaksanaan Praktik Kedokteran</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817318">
                <a:tc>
                  <a:txBody>
                    <a:bodyPr/>
                    <a:lstStyle/>
                    <a:p>
                      <a:pPr>
                        <a:lnSpc>
                          <a:spcPct val="115000"/>
                        </a:lnSpc>
                        <a:spcAft>
                          <a:spcPts val="0"/>
                        </a:spcAft>
                      </a:pPr>
                      <a:r>
                        <a:rPr lang="id-ID" sz="1200" dirty="0">
                          <a:solidFill>
                            <a:srgbClr val="000000"/>
                          </a:solidFill>
                          <a:effectLst/>
                          <a:latin typeface="Calibri"/>
                          <a:ea typeface="Times New Roman"/>
                          <a:cs typeface="Calibri"/>
                        </a:rPr>
                        <a:t>Komunikasi yang efektif di seluruh rumah sakit</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Komunikasi Efektif</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100" dirty="0" smtClean="0">
                          <a:effectLst/>
                          <a:latin typeface="Calibri"/>
                          <a:ea typeface="Calibri"/>
                          <a:cs typeface="Times New Roman"/>
                        </a:rPr>
                        <a:t>UU NO 44 Pasal 29</a:t>
                      </a:r>
                    </a:p>
                    <a:p>
                      <a:pPr marL="0" marR="0" indent="0" algn="l" defTabSz="914400" rtl="0" eaLnBrk="1" fontAlgn="auto" latinLnBrk="0" hangingPunct="1">
                        <a:lnSpc>
                          <a:spcPct val="115000"/>
                        </a:lnSpc>
                        <a:spcBef>
                          <a:spcPts val="0"/>
                        </a:spcBef>
                        <a:spcAft>
                          <a:spcPts val="0"/>
                        </a:spcAft>
                        <a:buClrTx/>
                        <a:buSzTx/>
                        <a:buFontTx/>
                        <a:buNone/>
                        <a:tabLst/>
                        <a:defRPr/>
                      </a:pPr>
                      <a:r>
                        <a:rPr lang="id-ID" sz="1100" dirty="0" smtClean="0"/>
                        <a:t>PMK NO. 169/ MENKES/ VIII/ 2011 TTG KESELAMATAN PAIEN, BAB</a:t>
                      </a:r>
                      <a:r>
                        <a:rPr lang="id-ID" sz="1100" baseline="0" dirty="0" smtClean="0"/>
                        <a:t> IV </a:t>
                      </a:r>
                      <a:r>
                        <a:rPr lang="id-ID" sz="1100" dirty="0" smtClean="0"/>
                        <a:t>Pasal 8</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318">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mengidentifikasi staf untuk dilatih memberikan resusitasi yaitu staf medis dan non medis ( misalnya sekuriti, sopir, petugas registrasi, kasir dan customer service)</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Resusitasi</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penanganan, penggunaan, dan pemberian darah dan produk darah.</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Darah dan Produk Darah</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perawatan pasien yang menggunakan alat bantu kehidupan (life support) atau dalam keadaan koma.</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Penggunaan Peralatan Bantuan Hidup Dasar</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perawatan pasien yang menderita penyakit menular</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Kamar Isolasi</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perawatan pasien yang menjalani dialisis</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Hemodialisis</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penggunaan alat pengekang (restraint) dan perawatan pasien yang memakai alat pengekang</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solidFill>
                            <a:srgbClr val="000000"/>
                          </a:solidFill>
                          <a:effectLst/>
                          <a:latin typeface="Calibri"/>
                          <a:ea typeface="Times New Roman"/>
                          <a:cs typeface="Calibri"/>
                        </a:rPr>
                        <a:t>Panduan Pelayanan Restraint</a:t>
                      </a: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Rumah sakit mengatur perawatan pasien lanjut usia, orang dengan keterbatasan, anak-anak, dan populasi yang berisiko mendapat kekerasan fisik.</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solidFill>
                            <a:srgbClr val="000000"/>
                          </a:solidFill>
                          <a:effectLst/>
                          <a:latin typeface="Calibri"/>
                          <a:ea typeface="Times New Roman"/>
                          <a:cs typeface="Calibri"/>
                        </a:rPr>
                        <a:t>Panduan Perlindungan terhadap Kekerasan Fisik </a:t>
                      </a:r>
                      <a:endParaRPr lang="id-ID"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1200">
                          <a:solidFill>
                            <a:srgbClr val="000000"/>
                          </a:solidFill>
                          <a:effectLst/>
                          <a:latin typeface="Calibri"/>
                          <a:ea typeface="Times New Roman"/>
                          <a:cs typeface="Calibri"/>
                        </a:rPr>
                        <a:t>Pasien diperiksa status gizi dan kebutuhan fungsionalnya dan dirujuk untuk asesmen dan</a:t>
                      </a:r>
                      <a:br>
                        <a:rPr lang="id-ID" sz="1200">
                          <a:solidFill>
                            <a:srgbClr val="000000"/>
                          </a:solidFill>
                          <a:effectLst/>
                          <a:latin typeface="Calibri"/>
                          <a:ea typeface="Times New Roman"/>
                          <a:cs typeface="Calibri"/>
                        </a:rPr>
                      </a:br>
                      <a:r>
                        <a:rPr lang="id-ID" sz="1200">
                          <a:solidFill>
                            <a:srgbClr val="000000"/>
                          </a:solidFill>
                          <a:effectLst/>
                          <a:latin typeface="Calibri"/>
                          <a:ea typeface="Times New Roman"/>
                          <a:cs typeface="Calibri"/>
                        </a:rPr>
                        <a:t>pengobatan lebih lanjut jika perlu.</a:t>
                      </a:r>
                      <a:endParaRPr lang="id-ID" sz="11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id-ID" sz="1200" b="1" dirty="0">
                          <a:solidFill>
                            <a:srgbClr val="000000"/>
                          </a:solidFill>
                          <a:effectLst/>
                          <a:latin typeface="Calibri"/>
                          <a:ea typeface="Times New Roman"/>
                          <a:cs typeface="Calibri"/>
                        </a:rPr>
                        <a:t>Pedoman Pelayanan Gizi</a:t>
                      </a: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40">
                <a:tc>
                  <a:txBody>
                    <a:bodyPr/>
                    <a:lstStyle/>
                    <a:p>
                      <a:pPr>
                        <a:lnSpc>
                          <a:spcPct val="115000"/>
                        </a:lnSpc>
                        <a:spcAft>
                          <a:spcPts val="0"/>
                        </a:spcAft>
                      </a:pPr>
                      <a:r>
                        <a:rPr lang="id-ID" sz="1200" dirty="0">
                          <a:solidFill>
                            <a:srgbClr val="000000"/>
                          </a:solidFill>
                          <a:effectLst/>
                          <a:latin typeface="Calibri"/>
                          <a:ea typeface="Times New Roman"/>
                          <a:cs typeface="Calibri"/>
                        </a:rPr>
                        <a:t>Semua pasien di skrining untuk rasa sakit dan dilakukan asesmen apabila ada rasa nyerinya.</a:t>
                      </a:r>
                      <a:endParaRPr lang="id-ID" sz="1100" dirty="0">
                        <a:effectLst/>
                        <a:latin typeface="Calibri"/>
                        <a:ea typeface="Calibri"/>
                        <a:cs typeface="Times New Roman"/>
                      </a:endParaRPr>
                    </a:p>
                  </a:txBody>
                  <a:tcPr marL="68580" marR="68580" marT="0" marB="0"/>
                </a:tc>
                <a:tc>
                  <a:txBody>
                    <a:bodyPr/>
                    <a:lstStyle/>
                    <a:p>
                      <a:pPr>
                        <a:lnSpc>
                          <a:spcPct val="115000"/>
                        </a:lnSpc>
                        <a:spcAft>
                          <a:spcPts val="0"/>
                        </a:spcAft>
                      </a:pPr>
                      <a:r>
                        <a:rPr lang="id-ID" sz="1200" b="1">
                          <a:solidFill>
                            <a:srgbClr val="000000"/>
                          </a:solidFill>
                          <a:effectLst/>
                          <a:latin typeface="Calibri"/>
                          <a:ea typeface="Times New Roman"/>
                          <a:cs typeface="Calibri"/>
                        </a:rPr>
                        <a:t>Panduan Manajemen Nyeri</a:t>
                      </a:r>
                      <a:endParaRPr lang="id-ID" sz="110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370840">
                <a:tc>
                  <a:txBody>
                    <a:bodyPr/>
                    <a:lstStyle/>
                    <a:p>
                      <a:pPr>
                        <a:lnSpc>
                          <a:spcPct val="115000"/>
                        </a:lnSpc>
                        <a:spcAft>
                          <a:spcPts val="0"/>
                        </a:spcAft>
                      </a:pPr>
                      <a:r>
                        <a:rPr lang="id-ID" sz="1200">
                          <a:solidFill>
                            <a:srgbClr val="000000"/>
                          </a:solidFill>
                          <a:effectLst/>
                          <a:latin typeface="Calibri"/>
                          <a:ea typeface="Times New Roman"/>
                          <a:cs typeface="Calibri"/>
                        </a:rPr>
                        <a:t>Rumah sakit mendukung hak pasien untuk mendapatkan pelayanan yang penuh hormat dan kasih sayang pada akhir kehidupannya</a:t>
                      </a:r>
                      <a:endParaRPr lang="id-ID" sz="1100">
                        <a:effectLst/>
                        <a:latin typeface="Calibri"/>
                        <a:ea typeface="Calibri"/>
                        <a:cs typeface="Times New Roman"/>
                      </a:endParaRPr>
                    </a:p>
                  </a:txBody>
                  <a:tcPr marL="68580" marR="68580" marT="0" marB="0"/>
                </a:tc>
                <a:tc>
                  <a:txBody>
                    <a:bodyPr/>
                    <a:lstStyle/>
                    <a:p>
                      <a:pPr>
                        <a:lnSpc>
                          <a:spcPct val="115000"/>
                        </a:lnSpc>
                        <a:spcAft>
                          <a:spcPts val="0"/>
                        </a:spcAft>
                      </a:pPr>
                      <a:r>
                        <a:rPr lang="id-ID" sz="1200" b="1" dirty="0">
                          <a:solidFill>
                            <a:srgbClr val="000000"/>
                          </a:solidFill>
                          <a:effectLst/>
                          <a:latin typeface="Calibri"/>
                          <a:ea typeface="Times New Roman"/>
                          <a:cs typeface="Calibri"/>
                        </a:rPr>
                        <a:t>Panduan Pelayanan Pasien Tahap Terminal</a:t>
                      </a:r>
                      <a:endParaRPr lang="id-ID"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endParaRPr lang="id-ID"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759418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760"/>
            <a:ext cx="8568952" cy="548640"/>
          </a:xfrm>
        </p:spPr>
        <p:txBody>
          <a:bodyPr/>
          <a:lstStyle/>
          <a:p>
            <a:r>
              <a:rPr lang="id-ID" dirty="0"/>
              <a:t>BAB 5</a:t>
            </a:r>
            <a:r>
              <a:rPr lang="id-ID" dirty="0" smtClean="0"/>
              <a:t>.</a:t>
            </a:r>
            <a:br>
              <a:rPr lang="id-ID" dirty="0" smtClean="0"/>
            </a:br>
            <a:r>
              <a:rPr lang="id-ID" dirty="0" smtClean="0"/>
              <a:t>PAB ( PELAYANAN ANESTESI DAN BEDAH )</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93727756"/>
              </p:ext>
            </p:extLst>
          </p:nvPr>
        </p:nvGraphicFramePr>
        <p:xfrm>
          <a:off x="179512" y="1100138"/>
          <a:ext cx="8164389" cy="5628640"/>
        </p:xfrm>
        <a:graphic>
          <a:graphicData uri="http://schemas.openxmlformats.org/drawingml/2006/table">
            <a:tbl>
              <a:tblPr firstRow="1" bandRow="1">
                <a:tableStyleId>{5C22544A-7EE6-4342-B048-85BDC9FD1C3A}</a:tableStyleId>
              </a:tblPr>
              <a:tblGrid>
                <a:gridCol w="3624289"/>
                <a:gridCol w="1997056"/>
                <a:gridCol w="2543044"/>
              </a:tblGrid>
              <a:tr h="370840">
                <a:tc>
                  <a:txBody>
                    <a:bodyPr/>
                    <a:lstStyle/>
                    <a:p>
                      <a:pPr algn="ctr">
                        <a:lnSpc>
                          <a:spcPct val="115000"/>
                        </a:lnSpc>
                        <a:spcAft>
                          <a:spcPts val="0"/>
                        </a:spcAft>
                      </a:pPr>
                      <a:r>
                        <a:rPr lang="id-ID" sz="1100" b="1" dirty="0">
                          <a:effectLst/>
                          <a:latin typeface="Calibri"/>
                          <a:ea typeface="Times New Roman"/>
                          <a:cs typeface="Calibri"/>
                        </a:rPr>
                        <a:t>KEBIJAKAN</a:t>
                      </a:r>
                      <a:endParaRPr lang="id-ID" sz="11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id-ID" sz="1100" b="1">
                          <a:effectLst/>
                          <a:latin typeface="Calibri"/>
                          <a:ea typeface="Times New Roman"/>
                          <a:cs typeface="Calibri"/>
                        </a:rPr>
                        <a:t>PANDUAN</a:t>
                      </a:r>
                      <a:endParaRPr lang="id-ID" sz="11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a:p>
                  </a:txBody>
                  <a:tcPr>
                    <a:lnL w="12700" cap="flat" cmpd="sng" algn="ctr">
                      <a:solidFill>
                        <a:schemeClr val="tx1"/>
                      </a:solidFill>
                      <a:prstDash val="solid"/>
                      <a:round/>
                      <a:headEnd type="none" w="med" len="med"/>
                      <a:tailEnd type="none" w="med" len="med"/>
                    </a:lnL>
                  </a:tcPr>
                </a:tc>
              </a:tr>
              <a:tr h="229830">
                <a:tc>
                  <a:txBody>
                    <a:bodyPr/>
                    <a:lstStyle/>
                    <a:p>
                      <a:pPr>
                        <a:lnSpc>
                          <a:spcPct val="115000"/>
                        </a:lnSpc>
                        <a:spcAft>
                          <a:spcPts val="0"/>
                        </a:spcAft>
                      </a:pPr>
                      <a:r>
                        <a:rPr lang="id-ID" sz="2000" dirty="0">
                          <a:solidFill>
                            <a:srgbClr val="000000"/>
                          </a:solidFill>
                          <a:effectLst/>
                          <a:latin typeface="Calibri"/>
                          <a:ea typeface="Times New Roman"/>
                          <a:cs typeface="Calibri"/>
                        </a:rPr>
                        <a:t>Pelayanan anestesi yang tersedia memenuhi standar di rumah sakit, standar nasional undang - undang dan peraturan serta standar profesional.</a:t>
                      </a: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b="1" dirty="0">
                          <a:solidFill>
                            <a:srgbClr val="000000"/>
                          </a:solidFill>
                          <a:effectLst/>
                          <a:latin typeface="Calibri"/>
                          <a:ea typeface="Times New Roman"/>
                          <a:cs typeface="Calibri"/>
                        </a:rPr>
                        <a:t>Panduan Pelayanan Anestesi</a:t>
                      </a: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dirty="0" smtClean="0">
                          <a:effectLst/>
                          <a:latin typeface="Calibri"/>
                          <a:ea typeface="Calibri"/>
                          <a:cs typeface="Times New Roman"/>
                        </a:rPr>
                        <a:t>PMK 519</a:t>
                      </a: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id-ID" sz="2000" dirty="0">
                          <a:solidFill>
                            <a:srgbClr val="000000"/>
                          </a:solidFill>
                          <a:effectLst/>
                          <a:latin typeface="Calibri"/>
                          <a:ea typeface="Times New Roman"/>
                          <a:cs typeface="Calibri"/>
                        </a:rPr>
                        <a:t>Pelayanan bedah yang tersedia memenuhi standar di rumah sakit, standar nasional undang - undang dan peraturan serta standar profesional.</a:t>
                      </a: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b="1">
                          <a:solidFill>
                            <a:srgbClr val="000000"/>
                          </a:solidFill>
                          <a:effectLst/>
                          <a:latin typeface="Calibri"/>
                          <a:ea typeface="Times New Roman"/>
                          <a:cs typeface="Calibri"/>
                        </a:rPr>
                        <a:t>Panduan Pelayanan Bedah</a:t>
                      </a:r>
                      <a:endParaRPr lang="id-ID" sz="20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id-ID" sz="20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318">
                <a:tc>
                  <a:txBody>
                    <a:bodyPr/>
                    <a:lstStyle/>
                    <a:p>
                      <a:pPr>
                        <a:lnSpc>
                          <a:spcPct val="115000"/>
                        </a:lnSpc>
                        <a:spcAft>
                          <a:spcPts val="0"/>
                        </a:spcAft>
                      </a:pPr>
                      <a:r>
                        <a:rPr lang="id-ID" sz="2000" dirty="0">
                          <a:solidFill>
                            <a:srgbClr val="000000"/>
                          </a:solidFill>
                          <a:effectLst/>
                          <a:latin typeface="Calibri"/>
                          <a:ea typeface="Times New Roman"/>
                          <a:cs typeface="Calibri"/>
                        </a:rPr>
                        <a:t>Pelayanan kamar operasi yang tersedia memenuhi standar di rumah sakit, standar nasional undang - undang dan peraturan yang berlaku.</a:t>
                      </a: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id-ID" sz="2000" b="1" dirty="0">
                          <a:solidFill>
                            <a:srgbClr val="000000"/>
                          </a:solidFill>
                          <a:effectLst/>
                          <a:latin typeface="Calibri"/>
                          <a:ea typeface="Times New Roman"/>
                          <a:cs typeface="Calibri"/>
                        </a:rPr>
                        <a:t>Panduan Pelayanan Kamar Operasi</a:t>
                      </a: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784231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760"/>
            <a:ext cx="8568952" cy="548640"/>
          </a:xfrm>
        </p:spPr>
        <p:txBody>
          <a:bodyPr/>
          <a:lstStyle/>
          <a:p>
            <a:r>
              <a:rPr lang="id-ID" dirty="0"/>
              <a:t>BAB </a:t>
            </a:r>
            <a:r>
              <a:rPr lang="id-ID" dirty="0" smtClean="0"/>
              <a:t>6.</a:t>
            </a:r>
            <a:br>
              <a:rPr lang="id-ID" dirty="0" smtClean="0"/>
            </a:br>
            <a:r>
              <a:rPr lang="id-ID" dirty="0" smtClean="0"/>
              <a:t>MANAJEMEN DAN PENGGUNAAN OBAT</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41099626"/>
              </p:ext>
            </p:extLst>
          </p:nvPr>
        </p:nvGraphicFramePr>
        <p:xfrm>
          <a:off x="179512" y="1196752"/>
          <a:ext cx="8740454" cy="4251832"/>
        </p:xfrm>
        <a:graphic>
          <a:graphicData uri="http://schemas.openxmlformats.org/drawingml/2006/table">
            <a:tbl>
              <a:tblPr firstRow="1" bandRow="1">
                <a:tableStyleId>{5C22544A-7EE6-4342-B048-85BDC9FD1C3A}</a:tableStyleId>
              </a:tblPr>
              <a:tblGrid>
                <a:gridCol w="3880012"/>
                <a:gridCol w="2168660"/>
                <a:gridCol w="2691782"/>
              </a:tblGrid>
              <a:tr h="407761">
                <a:tc>
                  <a:txBody>
                    <a:bodyPr/>
                    <a:lstStyle/>
                    <a:p>
                      <a:pPr algn="ctr">
                        <a:lnSpc>
                          <a:spcPct val="115000"/>
                        </a:lnSpc>
                        <a:spcAft>
                          <a:spcPts val="0"/>
                        </a:spcAft>
                      </a:pPr>
                      <a:r>
                        <a:rPr lang="id-ID" sz="2000" b="1" dirty="0">
                          <a:effectLst/>
                          <a:latin typeface="Calibri"/>
                          <a:ea typeface="Times New Roman"/>
                          <a:cs typeface="Calibri"/>
                        </a:rPr>
                        <a:t>KEBIJAKAN</a:t>
                      </a:r>
                      <a:endParaRPr lang="id-ID" sz="20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id-ID" sz="2000" b="1">
                          <a:effectLst/>
                          <a:latin typeface="Calibri"/>
                          <a:ea typeface="Times New Roman"/>
                          <a:cs typeface="Calibri"/>
                        </a:rPr>
                        <a:t>PANDUAN</a:t>
                      </a:r>
                      <a:endParaRPr lang="id-ID" sz="20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d-ID" sz="2000"/>
                    </a:p>
                  </a:txBody>
                  <a:tcPr>
                    <a:lnL w="12700" cap="flat" cmpd="sng" algn="ctr">
                      <a:solidFill>
                        <a:schemeClr val="tx1"/>
                      </a:solidFill>
                      <a:prstDash val="solid"/>
                      <a:round/>
                      <a:headEnd type="none" w="med" len="med"/>
                      <a:tailEnd type="none" w="med" len="med"/>
                    </a:lnL>
                  </a:tcPr>
                </a:tc>
              </a:tr>
              <a:tr h="2040511">
                <a:tc>
                  <a:txBody>
                    <a:bodyPr/>
                    <a:lstStyle/>
                    <a:p>
                      <a:pPr>
                        <a:lnSpc>
                          <a:spcPct val="115000"/>
                        </a:lnSpc>
                        <a:spcAft>
                          <a:spcPts val="0"/>
                        </a:spcAft>
                      </a:pPr>
                      <a:r>
                        <a:rPr lang="id-ID" sz="2000" dirty="0">
                          <a:solidFill>
                            <a:srgbClr val="000000"/>
                          </a:solidFill>
                          <a:effectLst/>
                          <a:latin typeface="Calibri"/>
                          <a:ea typeface="Times New Roman"/>
                          <a:cs typeface="Calibri"/>
                        </a:rPr>
                        <a:t>Penggunan obat di rumah sakit sesua dengan undang - undang dan peraturan yang berlaku dan diorganisir untuk memenuhikebutuhan pasien.</a:t>
                      </a: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b="0" dirty="0">
                          <a:solidFill>
                            <a:srgbClr val="000000"/>
                          </a:solidFill>
                          <a:effectLst/>
                          <a:latin typeface="Calibri"/>
                          <a:ea typeface="Times New Roman"/>
                          <a:cs typeface="Calibri"/>
                        </a:rPr>
                        <a:t>Pedoman Pelayanan Instalasi Farmasi</a:t>
                      </a:r>
                      <a:endParaRPr lang="id-ID" sz="20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dirty="0" smtClean="0">
                          <a:effectLst/>
                          <a:latin typeface="Calibri"/>
                          <a:ea typeface="Calibri"/>
                          <a:cs typeface="Times New Roman"/>
                        </a:rPr>
                        <a:t>UU</a:t>
                      </a:r>
                      <a:r>
                        <a:rPr lang="id-ID" sz="2000" baseline="0" dirty="0" smtClean="0">
                          <a:effectLst/>
                          <a:latin typeface="Calibri"/>
                          <a:ea typeface="Calibri"/>
                          <a:cs typeface="Times New Roman"/>
                        </a:rPr>
                        <a:t> NO 44, Pasal 15</a:t>
                      </a:r>
                    </a:p>
                    <a:p>
                      <a:pPr>
                        <a:lnSpc>
                          <a:spcPct val="115000"/>
                        </a:lnSpc>
                        <a:spcAft>
                          <a:spcPts val="0"/>
                        </a:spcAft>
                      </a:pPr>
                      <a:r>
                        <a:rPr lang="id-ID" sz="2000" baseline="0" dirty="0" smtClean="0">
                          <a:effectLst/>
                          <a:latin typeface="Calibri"/>
                          <a:ea typeface="Calibri"/>
                          <a:cs typeface="Times New Roman"/>
                        </a:rPr>
                        <a:t>PMK NO 58 Tahun 2014 : Standar Palayanan Kefarmasian di Rumah Sakit.</a:t>
                      </a: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082136">
                <a:tc>
                  <a:txBody>
                    <a:bodyPr/>
                    <a:lstStyle/>
                    <a:p>
                      <a:pPr>
                        <a:lnSpc>
                          <a:spcPct val="115000"/>
                        </a:lnSpc>
                        <a:spcAft>
                          <a:spcPts val="0"/>
                        </a:spcAft>
                      </a:pP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b="0" dirty="0">
                          <a:solidFill>
                            <a:srgbClr val="000000"/>
                          </a:solidFill>
                          <a:effectLst/>
                          <a:latin typeface="Calibri"/>
                          <a:ea typeface="Times New Roman"/>
                          <a:cs typeface="Calibri"/>
                        </a:rPr>
                        <a:t>Pedoman Pengorganisasian Instalasi Farmasi</a:t>
                      </a:r>
                      <a:endParaRPr lang="id-ID" sz="20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2000" dirty="0" smtClean="0">
                          <a:effectLst/>
                          <a:latin typeface="Calibri"/>
                          <a:ea typeface="Calibri"/>
                          <a:cs typeface="Times New Roman"/>
                        </a:rPr>
                        <a:t>PMK 889 Ijin SDM kefarmasian</a:t>
                      </a: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1424">
                <a:tc>
                  <a:txBody>
                    <a:bodyPr/>
                    <a:lstStyle/>
                    <a:p>
                      <a:pPr>
                        <a:lnSpc>
                          <a:spcPct val="115000"/>
                        </a:lnSpc>
                        <a:spcAft>
                          <a:spcPts val="0"/>
                        </a:spcAft>
                      </a:pPr>
                      <a:endParaRPr lang="id-ID" sz="20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r>
                        <a:rPr lang="id-ID" sz="2000" b="0" dirty="0">
                          <a:solidFill>
                            <a:srgbClr val="000000"/>
                          </a:solidFill>
                          <a:effectLst/>
                          <a:latin typeface="Calibri"/>
                          <a:ea typeface="Times New Roman"/>
                          <a:cs typeface="Calibri"/>
                        </a:rPr>
                        <a:t>Panduan Penulisan Resep</a:t>
                      </a:r>
                      <a:endParaRPr lang="id-ID" sz="20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15000"/>
                        </a:lnSpc>
                        <a:spcAft>
                          <a:spcPts val="0"/>
                        </a:spcAft>
                      </a:pPr>
                      <a:endParaRPr lang="id-ID" sz="20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146857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1667</TotalTime>
  <Words>2921</Words>
  <Application>Microsoft Office PowerPoint</Application>
  <PresentationFormat>On-screen Show (4:3)</PresentationFormat>
  <Paragraphs>303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Angles</vt:lpstr>
      <vt:lpstr>ASPEK HUKUM  ASUHAN BERFOKUS PADA PASIEN</vt:lpstr>
      <vt:lpstr>STANDAR AKREDITASI RUMAH SAKIT</vt:lpstr>
      <vt:lpstr>UU NO.44 TTG. RUMAH SAKIT</vt:lpstr>
      <vt:lpstr>BAB 1. APK ( Akses Kepelayanan &amp; Kontinuitas Pelayanan ) </vt:lpstr>
      <vt:lpstr>BAB 2. HPK ( HAK PASIEN &amp; KELUARGA )</vt:lpstr>
      <vt:lpstr>BAB 3. AP ( Assesmen Pasien ) </vt:lpstr>
      <vt:lpstr>BAB 4. pp ( PELAYANAN PASIEN )</vt:lpstr>
      <vt:lpstr>BAB 5. PAB ( PELAYANAN ANESTESI DAN BEDAH )</vt:lpstr>
      <vt:lpstr>BAB 6. MANAJEMEN DAN PENGGUNAAN OBAT</vt:lpstr>
      <vt:lpstr>BAB 7. ( PPK ) PENDIDIKAN PASIEN DAN KELUARGA</vt:lpstr>
      <vt:lpstr>UU 44/2009 Pasal 29</vt:lpstr>
      <vt:lpstr>UU 44/2009 TTG RUMAH SAKIT </vt:lpstr>
      <vt:lpstr>UU 44/2009 Pasal 36 Setiap Rumah Sakit harus menyelenggarakan tata kelola Rumah Sakit dan tata kelola klinis yang baik </vt:lpstr>
      <vt:lpstr> UU 44/2009 Pasal 32  Hak Pasien </vt:lpstr>
      <vt:lpstr>PowerPoint Presentation</vt:lpstr>
      <vt:lpstr>PowerPoint Presentation</vt:lpstr>
      <vt:lpstr>UU NOMOR 29 TAHUN 2004 TENTANG PRAKTEK KEDOKTERAN Pasal 44</vt:lpstr>
      <vt:lpstr>UU NOMOR 29 TAHUN 2004 TENTANG PRAKTEK KEDOKTERAN Pasal 50</vt:lpstr>
      <vt:lpstr>UU NOMOR 29 TAHUN 2004 TENTANG PRAKTEK KEDOKTERAN Pasal 51</vt:lpstr>
      <vt:lpstr>UU NOMOR 29 TAHUN 2004 TENTANG PRAKTEK KEDOKTERAN Hak dan Kewajiban Pasien   </vt:lpstr>
      <vt:lpstr>UU NOMOR 29 TAHUN 2004 TENTANG PRAKTEK KEDOKTERAN </vt:lpstr>
      <vt:lpstr>UU NOMOR 29 TAHUN 2004 TENTANG PRAKTEK KEDOKTERAN </vt:lpstr>
      <vt:lpstr>PERMENKES  NO.1438/MENKES/PER/XI/ 2010 TENTANG STANDAR PEIAYANAN KEDOKTERAN</vt:lpstr>
      <vt:lpstr>PERMENKES N01438/MENKES /PER/IX/201 O TTG.STANDAR PEIAYANAN KEDOKTERAN </vt:lpstr>
      <vt:lpstr>UU RI NO.  36  TAHUN  2009 TENTANG KESEHATAN </vt:lpstr>
      <vt:lpstr>UU RI NO.  36  TAHUN  2009 TENTANG KESEHATAN </vt:lpstr>
      <vt:lpstr>UU RI NO.  36  TAHUN  2009 TENTANG KESEHATAN </vt:lpstr>
      <vt:lpstr>UU RI NO.  36  TAHUN  2009 TENTANG KESEHATAN </vt:lpstr>
      <vt:lpstr>PERMENKES NO. 1419/MENKES/PER/X/2005  TTG PENYELENGGARAAN PRAKTIK DOKTER &amp; DOKTER GIGI </vt:lpstr>
      <vt:lpstr>PowerPoint Presentation</vt:lpstr>
      <vt:lpstr>PERMENKES NOMOR 290/MENKES/PER/III/2008 TTG.PERSETUJUAN TINDAKAN KEDOKTERAN </vt:lpstr>
      <vt:lpstr>PERMENKES NOMOR 290/MENKES/PER/III/2008 TTG.PERSETUJUAN TINDAKAN KEDOKTERAN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HUKUM  ASUHAN BERFOKUS PASIEN</dc:title>
  <dc:creator>HP</dc:creator>
  <cp:lastModifiedBy>HP</cp:lastModifiedBy>
  <cp:revision>95</cp:revision>
  <dcterms:created xsi:type="dcterms:W3CDTF">2016-04-04T04:06:13Z</dcterms:created>
  <dcterms:modified xsi:type="dcterms:W3CDTF">2016-05-15T03:17:03Z</dcterms:modified>
</cp:coreProperties>
</file>