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5F7C66B-85D1-449C-BBF7-3540BE3B1925}" type="datetimeFigureOut">
              <a:rPr lang="en-US" smtClean="0"/>
              <a:t>1/19/2018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C594CE3-2A62-4ED5-9CFD-5B3911C8820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F7C66B-85D1-449C-BBF7-3540BE3B192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F7C66B-85D1-449C-BBF7-3540BE3B192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C594CE3-2A62-4ED5-9CFD-5B3911C882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F7C66B-85D1-449C-BBF7-3540BE3B1925}"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F7C66B-85D1-449C-BBF7-3540BE3B1925}"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F7C66B-85D1-449C-BBF7-3540BE3B1925}"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7C66B-85D1-449C-BBF7-3540BE3B1925}"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F7C66B-85D1-449C-BBF7-3540BE3B1925}"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F7C66B-85D1-449C-BBF7-3540BE3B1925}"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94CE3-2A62-4ED5-9CFD-5B3911C882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5F7C66B-85D1-449C-BBF7-3540BE3B1925}" type="datetimeFigureOut">
              <a:rPr lang="en-US" smtClean="0"/>
              <a:t>1/19/2018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C594CE3-2A62-4ED5-9CFD-5B3911C8820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1"/>
            <a:ext cx="7239000" cy="914400"/>
          </a:xfrm>
        </p:spPr>
        <p:txBody>
          <a:bodyPr/>
          <a:lstStyle/>
          <a:p>
            <a:pPr algn="ctr">
              <a:buFont typeface="Wingdings" pitchFamily="2" charset="2"/>
              <a:buNone/>
              <a:defRPr/>
            </a:pPr>
            <a:r>
              <a:rPr lang="en-US" sz="4400" b="1" dirty="0" smtClean="0">
                <a:solidFill>
                  <a:srgbClr val="FFFF00"/>
                </a:solidFill>
              </a:rPr>
              <a:t>PERTEMUAN 4</a:t>
            </a:r>
            <a:endParaRPr lang="en-US" sz="4400" dirty="0">
              <a:solidFill>
                <a:srgbClr val="FFFF00"/>
              </a:solidFill>
            </a:endParaRPr>
          </a:p>
        </p:txBody>
      </p:sp>
      <p:sp>
        <p:nvSpPr>
          <p:cNvPr id="4" name="Content Placeholder 2"/>
          <p:cNvSpPr txBox="1">
            <a:spLocks/>
          </p:cNvSpPr>
          <p:nvPr/>
        </p:nvSpPr>
        <p:spPr>
          <a:xfrm>
            <a:off x="914400" y="3200401"/>
            <a:ext cx="7239000" cy="1752599"/>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ctr">
              <a:buFont typeface="Wingdings" pitchFamily="2" charset="2"/>
              <a:buNone/>
              <a:defRPr/>
            </a:pPr>
            <a:r>
              <a:rPr lang="en-US" sz="4400" b="1" dirty="0" smtClean="0">
                <a:solidFill>
                  <a:srgbClr val="FFFF00"/>
                </a:solidFill>
              </a:rPr>
              <a:t>HOSPITAL HAZARDS</a:t>
            </a:r>
            <a:endParaRPr lang="en-US" sz="44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763000" cy="5445125"/>
          </a:xfrm>
        </p:spPr>
        <p:txBody>
          <a:bodyPr/>
          <a:lstStyle/>
          <a:p>
            <a:pPr>
              <a:buFont typeface="Wingdings" pitchFamily="2" charset="2"/>
              <a:buNone/>
              <a:defRPr/>
            </a:pPr>
            <a:r>
              <a:rPr lang="en-US" sz="1800" b="1" i="1" dirty="0" smtClean="0">
                <a:solidFill>
                  <a:srgbClr val="66FFFF"/>
                </a:solidFill>
              </a:rPr>
              <a:t>c. Radiology.</a:t>
            </a:r>
          </a:p>
          <a:p>
            <a:pPr>
              <a:buFont typeface="Wingdings" pitchFamily="2" charset="2"/>
              <a:buNone/>
              <a:defRPr/>
            </a:pPr>
            <a:endParaRPr lang="en-US" sz="1800" b="1" i="1" dirty="0" smtClean="0">
              <a:solidFill>
                <a:srgbClr val="66FFFF"/>
              </a:solidFill>
            </a:endParaRPr>
          </a:p>
          <a:p>
            <a:pPr>
              <a:buFont typeface="Wingdings" pitchFamily="2" charset="2"/>
              <a:buNone/>
              <a:defRPr/>
            </a:pPr>
            <a:r>
              <a:rPr lang="en-US" sz="1200" dirty="0" smtClean="0"/>
              <a:t>	</a:t>
            </a:r>
            <a:r>
              <a:rPr lang="en-US" sz="1600" dirty="0" smtClean="0"/>
              <a:t>(1) Radiology departments are equipped with </a:t>
            </a:r>
            <a:r>
              <a:rPr lang="en-US" sz="1600" dirty="0" smtClean="0">
                <a:solidFill>
                  <a:srgbClr val="FFFF00"/>
                </a:solidFill>
              </a:rPr>
              <a:t>x-ray generating systems </a:t>
            </a:r>
            <a:r>
              <a:rPr lang="en-US" sz="1600" dirty="0" smtClean="0"/>
              <a:t>that create potential radiation hazards for workers, patients, and the public.</a:t>
            </a:r>
          </a:p>
          <a:p>
            <a:pPr>
              <a:buFont typeface="Wingdings" pitchFamily="2" charset="2"/>
              <a:buNone/>
              <a:defRPr/>
            </a:pPr>
            <a:r>
              <a:rPr lang="en-US" sz="1600" dirty="0" smtClean="0"/>
              <a:t>	(2) X-ray systems are routinely inspected for compliance with safety requirements by qualified experts. These inspections are generally referred to as </a:t>
            </a:r>
            <a:r>
              <a:rPr lang="en-US" sz="1600" dirty="0" smtClean="0">
                <a:solidFill>
                  <a:srgbClr val="FFFF00"/>
                </a:solidFill>
              </a:rPr>
              <a:t>“x-ray surveys.” </a:t>
            </a:r>
            <a:r>
              <a:rPr lang="en-US" sz="1600" dirty="0" smtClean="0"/>
              <a:t>Other routine inspections are performed by medical maintenance personnel.</a:t>
            </a:r>
          </a:p>
          <a:p>
            <a:pPr>
              <a:buFont typeface="Wingdings" pitchFamily="2" charset="2"/>
              <a:buNone/>
              <a:defRPr/>
            </a:pPr>
            <a:r>
              <a:rPr lang="en-US" sz="1600" dirty="0" smtClean="0"/>
              <a:t>	(3) X-ray workers require initial and annual radiation safety training, and may require </a:t>
            </a:r>
            <a:r>
              <a:rPr lang="en-US" sz="1600" dirty="0" smtClean="0">
                <a:solidFill>
                  <a:srgbClr val="FFFF00"/>
                </a:solidFill>
              </a:rPr>
              <a:t>personnel </a:t>
            </a:r>
            <a:r>
              <a:rPr lang="en-US" sz="1600" dirty="0" err="1" smtClean="0">
                <a:solidFill>
                  <a:srgbClr val="FFFF00"/>
                </a:solidFill>
              </a:rPr>
              <a:t>dosimetry</a:t>
            </a:r>
            <a:r>
              <a:rPr lang="en-US" sz="1600" dirty="0" smtClean="0">
                <a:solidFill>
                  <a:srgbClr val="FFFF00"/>
                </a:solidFill>
              </a:rPr>
              <a:t> </a:t>
            </a:r>
            <a:r>
              <a:rPr lang="en-US" sz="1600" dirty="0" smtClean="0"/>
              <a:t>(TLD badges).</a:t>
            </a:r>
          </a:p>
          <a:p>
            <a:pPr>
              <a:buFont typeface="Wingdings" pitchFamily="2" charset="2"/>
              <a:buNone/>
              <a:defRPr/>
            </a:pPr>
            <a:r>
              <a:rPr lang="en-US" sz="1600" dirty="0" smtClean="0"/>
              <a:t>	(4) </a:t>
            </a:r>
            <a:r>
              <a:rPr lang="en-US" sz="1600" dirty="0" smtClean="0">
                <a:solidFill>
                  <a:srgbClr val="FFFF00"/>
                </a:solidFill>
              </a:rPr>
              <a:t>Personal protective equipment </a:t>
            </a:r>
            <a:r>
              <a:rPr lang="en-US" sz="1600" dirty="0" smtClean="0"/>
              <a:t>includes protective lead aprons and gloves, and in some cases, </a:t>
            </a:r>
            <a:r>
              <a:rPr lang="en-US" sz="1600" dirty="0" smtClean="0">
                <a:solidFill>
                  <a:srgbClr val="FFFF00"/>
                </a:solidFill>
              </a:rPr>
              <a:t>thyroid shields </a:t>
            </a:r>
            <a:r>
              <a:rPr lang="en-US" sz="1600" dirty="0" smtClean="0"/>
              <a:t>and </a:t>
            </a:r>
            <a:r>
              <a:rPr lang="en-US" sz="1600" dirty="0" smtClean="0">
                <a:solidFill>
                  <a:srgbClr val="FFFF00"/>
                </a:solidFill>
              </a:rPr>
              <a:t>leaded eye ware</a:t>
            </a:r>
            <a:r>
              <a:rPr lang="en-US" sz="1600" dirty="0" smtClean="0"/>
              <a:t>. Leaded aprons and gloves will be in good condition. Racks will be provided to hang aprons when not in use. Aprons </a:t>
            </a:r>
            <a:r>
              <a:rPr lang="en-US" sz="1600" dirty="0" smtClean="0">
                <a:solidFill>
                  <a:srgbClr val="FFFF00"/>
                </a:solidFill>
              </a:rPr>
              <a:t>must not be folded </a:t>
            </a:r>
            <a:r>
              <a:rPr lang="en-US" sz="1600" dirty="0" smtClean="0"/>
              <a:t>because sharp creases result in cracks, lessening the integrity of the protective shield.</a:t>
            </a:r>
          </a:p>
          <a:p>
            <a:pPr>
              <a:buFont typeface="Wingdings" pitchFamily="2" charset="2"/>
              <a:buNone/>
              <a:defRPr/>
            </a:pPr>
            <a:r>
              <a:rPr lang="en-US" sz="1600" dirty="0" smtClean="0"/>
              <a:t>	(5) Good housekeeping is essential since a considerable amount of work is accomplished under low levels of illumination.</a:t>
            </a:r>
          </a:p>
          <a:p>
            <a:pPr>
              <a:buFont typeface="Wingdings" pitchFamily="2" charset="2"/>
              <a:buNone/>
              <a:defRPr/>
            </a:pPr>
            <a:r>
              <a:rPr lang="en-US" sz="1600" dirty="0" smtClean="0"/>
              <a:t>	(6) Portable x-ray equipment will be stored to prevent unauthorized use. A leaded apron for the operator </a:t>
            </a:r>
            <a:r>
              <a:rPr lang="en-US" sz="1600" dirty="0" smtClean="0">
                <a:solidFill>
                  <a:srgbClr val="FFFF00"/>
                </a:solidFill>
              </a:rPr>
              <a:t>should be kept with the machine</a:t>
            </a:r>
            <a:r>
              <a:rPr lang="en-US" sz="1600" dirty="0" smtClean="0"/>
              <a:t>. When the machine is transported, the tube head should be in a lowered and locked position.</a:t>
            </a:r>
          </a:p>
          <a:p>
            <a:pPr>
              <a:buFont typeface="Wingdings" pitchFamily="2" charset="2"/>
              <a:buNone/>
              <a:defRPr/>
            </a:pPr>
            <a:r>
              <a:rPr lang="en-US" sz="1600" dirty="0" smtClean="0"/>
              <a:t>	(7) Facility design for radiology clinics may </a:t>
            </a:r>
          </a:p>
          <a:p>
            <a:pPr>
              <a:buFont typeface="Wingdings" pitchFamily="2" charset="2"/>
              <a:buNone/>
              <a:defRPr/>
            </a:pPr>
            <a:r>
              <a:rPr lang="en-US" sz="1600" dirty="0" smtClean="0"/>
              <a:t>	include lead shielding in walls and doors. </a:t>
            </a:r>
          </a:p>
          <a:p>
            <a:pPr>
              <a:buFont typeface="Wingdings" pitchFamily="2" charset="2"/>
              <a:buNone/>
              <a:defRPr/>
            </a:pPr>
            <a:r>
              <a:rPr lang="en-US" sz="1600" dirty="0" smtClean="0"/>
              <a:t>	Any new construction or modification of x-ray</a:t>
            </a:r>
          </a:p>
          <a:p>
            <a:pPr>
              <a:buFont typeface="Wingdings" pitchFamily="2" charset="2"/>
              <a:buNone/>
              <a:defRPr/>
            </a:pPr>
            <a:r>
              <a:rPr lang="en-US" sz="1600" dirty="0" smtClean="0"/>
              <a:t>	 facilities requires a review by a qualified expert.</a:t>
            </a:r>
            <a:endParaRPr lang="en-US" sz="1600" dirty="0"/>
          </a:p>
        </p:txBody>
      </p:sp>
      <p:pic>
        <p:nvPicPr>
          <p:cNvPr id="21507" name="Picture 16" descr="http://www.rrmginc.com/images/fluoroscopy.jpg"/>
          <p:cNvPicPr>
            <a:picLocks noChangeAspect="1" noChangeArrowheads="1"/>
          </p:cNvPicPr>
          <p:nvPr/>
        </p:nvPicPr>
        <p:blipFill>
          <a:blip r:embed="rId2" cstate="print"/>
          <a:srcRect/>
          <a:stretch>
            <a:fillRect/>
          </a:stretch>
        </p:blipFill>
        <p:spPr bwMode="auto">
          <a:xfrm>
            <a:off x="5486400" y="4953000"/>
            <a:ext cx="2514600" cy="1828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30725"/>
          </a:xfrm>
        </p:spPr>
        <p:txBody>
          <a:bodyPr/>
          <a:lstStyle/>
          <a:p>
            <a:pPr>
              <a:buFont typeface="Wingdings" pitchFamily="2" charset="2"/>
              <a:buNone/>
              <a:defRPr/>
            </a:pPr>
            <a:r>
              <a:rPr lang="en-US" sz="1600" b="1" i="1" dirty="0" smtClean="0">
                <a:solidFill>
                  <a:srgbClr val="66FFFF"/>
                </a:solidFill>
              </a:rPr>
              <a:t>d. Magnetic Resonance Imaging.</a:t>
            </a:r>
          </a:p>
          <a:p>
            <a:pPr>
              <a:buFont typeface="Wingdings" pitchFamily="2" charset="2"/>
              <a:buNone/>
              <a:defRPr/>
            </a:pPr>
            <a:r>
              <a:rPr lang="en-US" sz="1600" dirty="0" smtClean="0"/>
              <a:t>	(1) Staff must always remember that </a:t>
            </a:r>
            <a:r>
              <a:rPr lang="en-US" sz="1600" dirty="0" smtClean="0">
                <a:solidFill>
                  <a:srgbClr val="FFFF00"/>
                </a:solidFill>
              </a:rPr>
              <a:t>the magnet is continuously on </a:t>
            </a:r>
            <a:r>
              <a:rPr lang="en-US" sz="1600" dirty="0" smtClean="0"/>
              <a:t>.All staff must follow the direction of magnetic resonance imaging (MRI) personnel to ensure patient handling is done safely and according to established protocol. There have been instances of items such as buffer, beds, and oxygen cylinders being drawn into the magnet.</a:t>
            </a:r>
          </a:p>
          <a:p>
            <a:pPr>
              <a:buFont typeface="Wingdings" pitchFamily="2" charset="2"/>
              <a:buNone/>
              <a:defRPr/>
            </a:pPr>
            <a:r>
              <a:rPr lang="en-US" sz="1600" dirty="0" smtClean="0"/>
              <a:t>	(2) Never </a:t>
            </a:r>
            <a:r>
              <a:rPr lang="en-US" sz="1600" dirty="0" smtClean="0">
                <a:solidFill>
                  <a:srgbClr val="FFFF00"/>
                </a:solidFill>
              </a:rPr>
              <a:t>cross the red line </a:t>
            </a:r>
            <a:r>
              <a:rPr lang="en-US" sz="1600" dirty="0" smtClean="0"/>
              <a:t>without being escorted by a MRI staff member.</a:t>
            </a:r>
          </a:p>
          <a:p>
            <a:pPr>
              <a:buFont typeface="Wingdings" pitchFamily="2" charset="2"/>
              <a:buNone/>
              <a:defRPr/>
            </a:pPr>
            <a:r>
              <a:rPr lang="en-US" sz="1600" dirty="0" smtClean="0"/>
              <a:t>	(3) </a:t>
            </a:r>
            <a:r>
              <a:rPr lang="en-US" sz="1600" dirty="0" smtClean="0">
                <a:solidFill>
                  <a:srgbClr val="FFFF00"/>
                </a:solidFill>
              </a:rPr>
              <a:t>Remove all metal objects </a:t>
            </a:r>
            <a:r>
              <a:rPr lang="en-US" sz="1600" dirty="0" smtClean="0"/>
              <a:t>before proceeding past the red line.</a:t>
            </a:r>
          </a:p>
          <a:p>
            <a:pPr>
              <a:buFont typeface="Wingdings" pitchFamily="2" charset="2"/>
              <a:buNone/>
              <a:defRPr/>
            </a:pPr>
            <a:r>
              <a:rPr lang="en-US" sz="1600" dirty="0" smtClean="0"/>
              <a:t>	(4) </a:t>
            </a:r>
            <a:r>
              <a:rPr lang="en-US" sz="1600" dirty="0" smtClean="0">
                <a:solidFill>
                  <a:srgbClr val="FFFF00"/>
                </a:solidFill>
              </a:rPr>
              <a:t>Follow written instruction </a:t>
            </a:r>
            <a:r>
              <a:rPr lang="en-US" sz="1600" dirty="0" smtClean="0"/>
              <a:t>posted and always follow the direction of MRI staff.</a:t>
            </a:r>
          </a:p>
          <a:p>
            <a:pPr>
              <a:buFont typeface="Wingdings" pitchFamily="2" charset="2"/>
              <a:buNone/>
              <a:defRPr/>
            </a:pPr>
            <a:r>
              <a:rPr lang="en-US" sz="1600" dirty="0" smtClean="0"/>
              <a:t>	(5) Use only the gurneys and wheelchairs </a:t>
            </a:r>
            <a:r>
              <a:rPr lang="en-US" sz="1600" dirty="0" smtClean="0">
                <a:solidFill>
                  <a:srgbClr val="FFFF00"/>
                </a:solidFill>
              </a:rPr>
              <a:t>provided by the MRI staff</a:t>
            </a:r>
            <a:r>
              <a:rPr lang="en-US" sz="1600" dirty="0" smtClean="0"/>
              <a:t>.</a:t>
            </a:r>
          </a:p>
          <a:p>
            <a:pPr>
              <a:buFont typeface="Wingdings" pitchFamily="2" charset="2"/>
              <a:buNone/>
              <a:defRPr/>
            </a:pPr>
            <a:endParaRPr lang="en-US" sz="1600" dirty="0" smtClean="0"/>
          </a:p>
          <a:p>
            <a:pPr>
              <a:buFont typeface="Wingdings" pitchFamily="2" charset="2"/>
              <a:buNone/>
              <a:defRPr/>
            </a:pPr>
            <a:r>
              <a:rPr lang="en-US" sz="1600" b="1" i="1" dirty="0" smtClean="0">
                <a:solidFill>
                  <a:srgbClr val="66FFFF"/>
                </a:solidFill>
              </a:rPr>
              <a:t> e. Lasers.</a:t>
            </a:r>
          </a:p>
          <a:p>
            <a:pPr>
              <a:buFont typeface="Wingdings" pitchFamily="2" charset="2"/>
              <a:buNone/>
              <a:defRPr/>
            </a:pPr>
            <a:r>
              <a:rPr lang="en-US" sz="1600" dirty="0" smtClean="0"/>
              <a:t>	(1) Lasers are used throughout the hospital. The principal hazards associated with hospital laser systems include </a:t>
            </a:r>
            <a:r>
              <a:rPr lang="en-US" sz="1600" dirty="0" smtClean="0">
                <a:solidFill>
                  <a:srgbClr val="FFFF00"/>
                </a:solidFill>
              </a:rPr>
              <a:t>eye injury, skin injury, </a:t>
            </a:r>
            <a:r>
              <a:rPr lang="en-US" sz="1600" dirty="0" smtClean="0">
                <a:solidFill>
                  <a:schemeClr val="tx2"/>
                </a:solidFill>
              </a:rPr>
              <a:t>and</a:t>
            </a:r>
            <a:r>
              <a:rPr lang="en-US" sz="1600" dirty="0" smtClean="0">
                <a:solidFill>
                  <a:srgbClr val="FFFF00"/>
                </a:solidFill>
              </a:rPr>
              <a:t> fire</a:t>
            </a:r>
            <a:r>
              <a:rPr lang="en-US" sz="1600" dirty="0" smtClean="0"/>
              <a:t>.</a:t>
            </a:r>
          </a:p>
          <a:p>
            <a:pPr>
              <a:buFont typeface="Wingdings" pitchFamily="2" charset="2"/>
              <a:buNone/>
              <a:defRPr/>
            </a:pPr>
            <a:r>
              <a:rPr lang="en-US" sz="1600" dirty="0" smtClean="0"/>
              <a:t>	(2) Hospital laser use requires a trained and qualified </a:t>
            </a:r>
            <a:r>
              <a:rPr lang="en-US" sz="1600" dirty="0" smtClean="0">
                <a:solidFill>
                  <a:srgbClr val="FFFF00"/>
                </a:solidFill>
              </a:rPr>
              <a:t>Laser Safety Officer </a:t>
            </a:r>
            <a:r>
              <a:rPr lang="en-US" sz="1600" dirty="0" smtClean="0"/>
              <a:t>(LSO), and a written laser safety program.</a:t>
            </a:r>
          </a:p>
          <a:p>
            <a:pPr>
              <a:buFont typeface="Wingdings" pitchFamily="2" charset="2"/>
              <a:buNone/>
              <a:defRPr/>
            </a:pPr>
            <a:r>
              <a:rPr lang="en-US" sz="1600" dirty="0" smtClean="0"/>
              <a:t>	(3) Laser operators require initial and annual training and baseline eye exams.</a:t>
            </a:r>
          </a:p>
          <a:p>
            <a:pPr>
              <a:buFont typeface="Wingdings" pitchFamily="2" charset="2"/>
              <a:buNone/>
              <a:defRPr/>
            </a:pPr>
            <a:r>
              <a:rPr lang="en-US" sz="1600" dirty="0" smtClean="0"/>
              <a:t>	(4) Laser </a:t>
            </a:r>
            <a:r>
              <a:rPr lang="en-US" sz="1600" dirty="0" smtClean="0">
                <a:solidFill>
                  <a:srgbClr val="FFFF00"/>
                </a:solidFill>
              </a:rPr>
              <a:t>personal protective equipment </a:t>
            </a:r>
            <a:r>
              <a:rPr lang="en-US" sz="1600" dirty="0" smtClean="0"/>
              <a:t>includes eye ware that is </a:t>
            </a:r>
            <a:r>
              <a:rPr lang="en-US" sz="1600" dirty="0" smtClean="0">
                <a:solidFill>
                  <a:srgbClr val="FFFF00"/>
                </a:solidFill>
              </a:rPr>
              <a:t>specific to the wavelength </a:t>
            </a:r>
            <a:r>
              <a:rPr lang="en-US" sz="1600" dirty="0" smtClean="0"/>
              <a:t>of the laser light.</a:t>
            </a:r>
          </a:p>
          <a:p>
            <a:pPr>
              <a:buFont typeface="Wingdings" pitchFamily="2" charset="2"/>
              <a:buNone/>
              <a:defRPr/>
            </a:pPr>
            <a:r>
              <a:rPr lang="en-US" sz="1600" dirty="0" smtClean="0"/>
              <a:t>	(5) Laser systems will be inspected annually by the LSO.</a:t>
            </a:r>
          </a:p>
          <a:p>
            <a:pPr>
              <a:defRPr/>
            </a:pPr>
            <a:endParaRPr lang="en-US"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Emergency room</a:t>
            </a:r>
            <a:br>
              <a:rPr lang="en-US" sz="2400" b="1" dirty="0" smtClean="0">
                <a:solidFill>
                  <a:srgbClr val="FFFF00"/>
                </a:solidFill>
              </a:rPr>
            </a:br>
            <a:endParaRPr lang="en-US" sz="2400" dirty="0">
              <a:solidFill>
                <a:srgbClr val="FFFF00"/>
              </a:solidFill>
            </a:endParaRPr>
          </a:p>
        </p:txBody>
      </p:sp>
      <p:sp>
        <p:nvSpPr>
          <p:cNvPr id="3" name="Content Placeholder 2"/>
          <p:cNvSpPr>
            <a:spLocks noGrp="1"/>
          </p:cNvSpPr>
          <p:nvPr>
            <p:ph idx="1"/>
          </p:nvPr>
        </p:nvSpPr>
        <p:spPr>
          <a:xfrm>
            <a:off x="152400" y="1219200"/>
            <a:ext cx="8839200" cy="4530725"/>
          </a:xfrm>
        </p:spPr>
        <p:txBody>
          <a:bodyPr/>
          <a:lstStyle/>
          <a:p>
            <a:pPr>
              <a:buFont typeface="Wingdings" pitchFamily="2" charset="2"/>
              <a:buNone/>
              <a:defRPr/>
            </a:pPr>
            <a:r>
              <a:rPr lang="en-US" sz="1400" b="1" dirty="0" smtClean="0"/>
              <a:t>The emergency room (ER) is a very busy place and hazards are abundant .It gets very crowded in and around the ER with doctors, nurses, and others when patients are being treated.</a:t>
            </a:r>
          </a:p>
          <a:p>
            <a:pPr>
              <a:buFont typeface="Wingdings" pitchFamily="2" charset="2"/>
              <a:buNone/>
              <a:defRPr/>
            </a:pPr>
            <a:endParaRPr lang="en-US" sz="1400" b="1" dirty="0" smtClean="0"/>
          </a:p>
          <a:p>
            <a:pPr>
              <a:buFont typeface="Wingdings" pitchFamily="2" charset="2"/>
              <a:buNone/>
              <a:defRPr/>
            </a:pPr>
            <a:r>
              <a:rPr lang="en-US" sz="1400" b="1" i="1" dirty="0" smtClean="0"/>
              <a:t>	a. Hazards include </a:t>
            </a:r>
            <a:r>
              <a:rPr lang="en-US" sz="1400" b="1" i="1" dirty="0" smtClean="0">
                <a:solidFill>
                  <a:srgbClr val="FFFF00"/>
                </a:solidFill>
              </a:rPr>
              <a:t>trips, slips</a:t>
            </a:r>
            <a:r>
              <a:rPr lang="en-US" sz="1400" b="1" i="1" dirty="0" smtClean="0"/>
              <a:t>, and </a:t>
            </a:r>
            <a:r>
              <a:rPr lang="en-US" sz="1400" b="1" i="1" dirty="0" smtClean="0">
                <a:solidFill>
                  <a:srgbClr val="FFFF00"/>
                </a:solidFill>
              </a:rPr>
              <a:t>falls</a:t>
            </a:r>
            <a:r>
              <a:rPr lang="en-US" sz="1400" b="1" i="1" dirty="0" smtClean="0"/>
              <a:t>; strains from staff moving patients; x-rays taken in close vicinity of other </a:t>
            </a:r>
            <a:r>
              <a:rPr lang="en-US" sz="1400" b="1" dirty="0" smtClean="0"/>
              <a:t>patients, visitors, and staff.</a:t>
            </a:r>
          </a:p>
          <a:p>
            <a:pPr>
              <a:buFont typeface="Wingdings" pitchFamily="2" charset="2"/>
              <a:buNone/>
              <a:defRPr/>
            </a:pPr>
            <a:r>
              <a:rPr lang="en-US" sz="1400" b="1" i="1" dirty="0" smtClean="0"/>
              <a:t>	b. Before X-ray technicians take an X-ray, they must </a:t>
            </a:r>
            <a:r>
              <a:rPr lang="en-US" sz="1400" b="1" i="1" dirty="0" smtClean="0">
                <a:solidFill>
                  <a:srgbClr val="FFFF00"/>
                </a:solidFill>
              </a:rPr>
              <a:t>call “clear” </a:t>
            </a:r>
            <a:r>
              <a:rPr lang="en-US" sz="1400" b="1" i="1" dirty="0" smtClean="0"/>
              <a:t>to ensure those around them are aware of the </a:t>
            </a:r>
            <a:r>
              <a:rPr lang="en-US" sz="1400" b="1" dirty="0" smtClean="0"/>
              <a:t>danger and others are warned to take the appropriate protective measures to ensure they are not exposed.</a:t>
            </a:r>
          </a:p>
          <a:p>
            <a:pPr>
              <a:buFont typeface="Wingdings" pitchFamily="2" charset="2"/>
              <a:buNone/>
              <a:defRPr/>
            </a:pPr>
            <a:r>
              <a:rPr lang="en-US" sz="1400" b="1" i="1" dirty="0" smtClean="0"/>
              <a:t>	c. Another major concern in the ER is an </a:t>
            </a:r>
            <a:r>
              <a:rPr lang="en-US" sz="1400" b="1" i="1" dirty="0" smtClean="0">
                <a:solidFill>
                  <a:srgbClr val="FFFF00"/>
                </a:solidFill>
              </a:rPr>
              <a:t>assault</a:t>
            </a:r>
            <a:r>
              <a:rPr lang="en-US" sz="1400" b="1" i="1" dirty="0" smtClean="0"/>
              <a:t> on a staff member, another patient, or a visitor.</a:t>
            </a:r>
          </a:p>
          <a:p>
            <a:pPr>
              <a:buFont typeface="Wingdings" pitchFamily="2" charset="2"/>
              <a:buNone/>
              <a:defRPr/>
            </a:pPr>
            <a:r>
              <a:rPr lang="en-US" sz="1400" b="1" i="1" dirty="0" smtClean="0"/>
              <a:t>	d. Most hospitals have their own </a:t>
            </a:r>
            <a:r>
              <a:rPr lang="en-US" sz="1400" b="1" i="1" dirty="0" smtClean="0">
                <a:solidFill>
                  <a:srgbClr val="FFFF00"/>
                </a:solidFill>
              </a:rPr>
              <a:t>security and procedures </a:t>
            </a:r>
            <a:r>
              <a:rPr lang="en-US" sz="1400" b="1" i="1" dirty="0" smtClean="0"/>
              <a:t>in place to limit or mitigate assaults.</a:t>
            </a:r>
          </a:p>
          <a:p>
            <a:pPr>
              <a:buFont typeface="Wingdings" pitchFamily="2" charset="2"/>
              <a:buNone/>
              <a:defRPr/>
            </a:pPr>
            <a:r>
              <a:rPr lang="en-US" sz="1400" b="1" dirty="0" smtClean="0"/>
              <a:t>		(1) Staff must know the procedures for handling agitated patients, visitors, and staff.</a:t>
            </a:r>
          </a:p>
          <a:p>
            <a:pPr>
              <a:buFont typeface="Wingdings" pitchFamily="2" charset="2"/>
              <a:buNone/>
              <a:defRPr/>
            </a:pPr>
            <a:r>
              <a:rPr lang="en-US" sz="1400" b="1" dirty="0" smtClean="0"/>
              <a:t>		(2) Staff must know what to do and how to report these incidents.</a:t>
            </a:r>
            <a:r>
              <a:rPr lang="en-US" sz="1400" b="1" i="1" dirty="0" smtClean="0"/>
              <a:t> </a:t>
            </a:r>
          </a:p>
          <a:p>
            <a:pPr>
              <a:buFont typeface="Wingdings" pitchFamily="2" charset="2"/>
              <a:buNone/>
              <a:defRPr/>
            </a:pPr>
            <a:r>
              <a:rPr lang="en-US" sz="1400" b="1" i="1" dirty="0" smtClean="0"/>
              <a:t>	e. Most ERs are considered suites and sometimes it is </a:t>
            </a:r>
            <a:r>
              <a:rPr lang="en-US" sz="1400" b="1" i="1" dirty="0" smtClean="0">
                <a:solidFill>
                  <a:srgbClr val="FFFF00"/>
                </a:solidFill>
              </a:rPr>
              <a:t>hard to determine just where the egress </a:t>
            </a:r>
            <a:r>
              <a:rPr lang="en-US" sz="1400" b="1" i="1" dirty="0" smtClean="0"/>
              <a:t>routes are located.</a:t>
            </a:r>
          </a:p>
          <a:p>
            <a:pPr>
              <a:buFont typeface="Wingdings" pitchFamily="2" charset="2"/>
              <a:buNone/>
              <a:defRPr/>
            </a:pPr>
            <a:r>
              <a:rPr lang="en-US" sz="1400" b="1" dirty="0" smtClean="0"/>
              <a:t>	However, there must be </a:t>
            </a:r>
            <a:r>
              <a:rPr lang="en-US" sz="1400" b="1" dirty="0" smtClean="0">
                <a:solidFill>
                  <a:srgbClr val="FFFF00"/>
                </a:solidFill>
              </a:rPr>
              <a:t>clear and unobstructed egress from the ER</a:t>
            </a:r>
            <a:r>
              <a:rPr lang="en-US" sz="1400" b="1" dirty="0" smtClean="0"/>
              <a:t>. The safety manager must work closely with the ER staff in following the requirements on keeping these passageways clear.</a:t>
            </a:r>
          </a:p>
          <a:p>
            <a:pPr>
              <a:buFont typeface="Wingdings" pitchFamily="2" charset="2"/>
              <a:buNone/>
              <a:defRPr/>
            </a:pPr>
            <a:r>
              <a:rPr lang="en-US" sz="1400" b="1" i="1" dirty="0" smtClean="0"/>
              <a:t>	f. When conducting </a:t>
            </a:r>
            <a:r>
              <a:rPr lang="en-US" sz="1400" b="1" i="1" dirty="0" smtClean="0">
                <a:solidFill>
                  <a:srgbClr val="FFFF00"/>
                </a:solidFill>
              </a:rPr>
              <a:t>quarterly fire drills </a:t>
            </a:r>
            <a:r>
              <a:rPr lang="en-US" sz="1400" b="1" i="1" dirty="0" smtClean="0"/>
              <a:t>(required for all personnel on all shifts), the staff will simulate patient </a:t>
            </a:r>
            <a:r>
              <a:rPr lang="en-US" sz="1400" b="1" dirty="0" smtClean="0"/>
              <a:t>movement by moving a gurney to the designated area of refuge or the location the ER staff will move patients to, if required to evacuate.</a:t>
            </a:r>
          </a:p>
          <a:p>
            <a:pPr>
              <a:buFont typeface="Wingdings" pitchFamily="2" charset="2"/>
              <a:buNone/>
              <a:defRPr/>
            </a:pPr>
            <a:r>
              <a:rPr lang="en-US" sz="1400" b="1" i="1" dirty="0" smtClean="0"/>
              <a:t>	g. The primary purpose of the fire drills is to evaluate the staff, with </a:t>
            </a:r>
            <a:r>
              <a:rPr lang="en-US" sz="1400" b="1" i="1" dirty="0" smtClean="0">
                <a:solidFill>
                  <a:srgbClr val="FFFF00"/>
                </a:solidFill>
              </a:rPr>
              <a:t>no disruption to patient care</a:t>
            </a:r>
            <a:r>
              <a:rPr lang="en-US" sz="1400" b="1" i="1" dirty="0" smtClean="0"/>
              <a:t>.</a:t>
            </a:r>
            <a:endParaRPr lang="en-US" sz="1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743200"/>
            <a:ext cx="8229600" cy="4530725"/>
          </a:xfrm>
        </p:spPr>
        <p:txBody>
          <a:bodyPr/>
          <a:lstStyle/>
          <a:p>
            <a:pPr algn="ctr">
              <a:buFont typeface="Wingdings" pitchFamily="2" charset="2"/>
              <a:buNone/>
              <a:defRPr/>
            </a:pPr>
            <a:r>
              <a:rPr lang="en-US" sz="4000" b="1" dirty="0" smtClean="0">
                <a:solidFill>
                  <a:srgbClr val="FFFF00"/>
                </a:solidFill>
              </a:rPr>
              <a:t>Hazard Recognition</a:t>
            </a:r>
            <a:endParaRPr lang="en-US" sz="4000"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defRPr/>
            </a:pPr>
            <a:r>
              <a:rPr lang="en-US" sz="3200" b="1" dirty="0" smtClean="0">
                <a:solidFill>
                  <a:srgbClr val="FFFF00"/>
                </a:solidFill>
              </a:rPr>
              <a:t>Hazards</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52400" y="1371600"/>
            <a:ext cx="8839200" cy="4530725"/>
          </a:xfrm>
        </p:spPr>
        <p:txBody>
          <a:bodyPr/>
          <a:lstStyle/>
          <a:p>
            <a:pPr>
              <a:buFont typeface="Wingdings" pitchFamily="2" charset="2"/>
              <a:buNone/>
              <a:defRPr/>
            </a:pPr>
            <a:r>
              <a:rPr lang="en-US" sz="1400" dirty="0" smtClean="0"/>
              <a:t>Some hazards are unique to healthcare/hospital environments, demonstrated by the many different locations mentioned above, in which healthcare activities take place. </a:t>
            </a:r>
          </a:p>
          <a:p>
            <a:pPr>
              <a:buFont typeface="Wingdings" pitchFamily="2" charset="2"/>
              <a:buNone/>
              <a:defRPr/>
            </a:pPr>
            <a:r>
              <a:rPr lang="en-US" sz="1400" dirty="0" smtClean="0"/>
              <a:t>This in combination with very different scenarios depending on the location presents many hazards not normally found in the common workplace. </a:t>
            </a:r>
          </a:p>
          <a:p>
            <a:pPr>
              <a:buFont typeface="Wingdings" pitchFamily="2" charset="2"/>
              <a:buNone/>
              <a:defRPr/>
            </a:pPr>
            <a:r>
              <a:rPr lang="en-US" sz="1400" dirty="0" smtClean="0">
                <a:solidFill>
                  <a:srgbClr val="FFFF00"/>
                </a:solidFill>
              </a:rPr>
              <a:t>Specialized hazard recognition for these environments </a:t>
            </a:r>
            <a:r>
              <a:rPr lang="en-US" sz="1400" dirty="0" smtClean="0"/>
              <a:t>is important to ensure optimum safety of our patients as well as our visitors and staff.</a:t>
            </a:r>
          </a:p>
          <a:p>
            <a:pPr>
              <a:buFont typeface="Wingdings" pitchFamily="2" charset="2"/>
              <a:buNone/>
              <a:defRPr/>
            </a:pPr>
            <a:endParaRPr lang="en-US" sz="1400" dirty="0" smtClean="0"/>
          </a:p>
          <a:p>
            <a:pPr>
              <a:buFont typeface="Wingdings" pitchFamily="2" charset="2"/>
              <a:buNone/>
              <a:defRPr/>
            </a:pPr>
            <a:r>
              <a:rPr lang="en-US" sz="1400" i="1" dirty="0" smtClean="0"/>
              <a:t>	a. A </a:t>
            </a:r>
            <a:r>
              <a:rPr lang="en-US" sz="1400" i="1" dirty="0" smtClean="0">
                <a:solidFill>
                  <a:srgbClr val="FFFF00"/>
                </a:solidFill>
              </a:rPr>
              <a:t>patient’s exposure to unique, unfamiliar hazards </a:t>
            </a:r>
            <a:r>
              <a:rPr lang="en-US" sz="1400" i="1" dirty="0" smtClean="0"/>
              <a:t>commonly found in healthcare environments is one of the </a:t>
            </a:r>
            <a:r>
              <a:rPr lang="en-US" sz="1400" dirty="0" smtClean="0"/>
              <a:t>more critical scenarios. </a:t>
            </a:r>
          </a:p>
          <a:p>
            <a:pPr>
              <a:buFont typeface="Wingdings" pitchFamily="2" charset="2"/>
              <a:buNone/>
              <a:defRPr/>
            </a:pPr>
            <a:r>
              <a:rPr lang="en-US" sz="1400" i="1" dirty="0" smtClean="0"/>
              <a:t>	b. Another scenario is </a:t>
            </a:r>
            <a:r>
              <a:rPr lang="en-US" sz="1400" i="1" dirty="0" smtClean="0">
                <a:solidFill>
                  <a:srgbClr val="FFFF00"/>
                </a:solidFill>
              </a:rPr>
              <a:t>exposure of healthy personnel </a:t>
            </a:r>
            <a:r>
              <a:rPr lang="en-US" sz="1400" i="1" dirty="0" smtClean="0"/>
              <a:t>(visitors or workers) to hazards commonly encountered in </a:t>
            </a:r>
            <a:r>
              <a:rPr lang="en-US" sz="1400" dirty="0" smtClean="0"/>
              <a:t>healthcare environments. </a:t>
            </a:r>
          </a:p>
          <a:p>
            <a:pPr>
              <a:buFont typeface="Wingdings" pitchFamily="2" charset="2"/>
              <a:buNone/>
              <a:defRPr/>
            </a:pPr>
            <a:r>
              <a:rPr lang="en-US" sz="1400" i="1" dirty="0" smtClean="0"/>
              <a:t>	c. With the visitor, like the patient, there is an element of unfamiliarity with </a:t>
            </a:r>
            <a:r>
              <a:rPr lang="en-US" sz="1400" i="1" dirty="0" smtClean="0">
                <a:solidFill>
                  <a:srgbClr val="FFFF00"/>
                </a:solidFill>
              </a:rPr>
              <a:t>hazards unique to the healthcare </a:t>
            </a:r>
            <a:r>
              <a:rPr lang="en-US" sz="1400" dirty="0" smtClean="0">
                <a:solidFill>
                  <a:srgbClr val="FFFF00"/>
                </a:solidFill>
              </a:rPr>
              <a:t>environment. </a:t>
            </a:r>
          </a:p>
          <a:p>
            <a:pPr>
              <a:buFont typeface="Wingdings" pitchFamily="2" charset="2"/>
              <a:buNone/>
              <a:defRPr/>
            </a:pPr>
            <a:r>
              <a:rPr lang="en-US" sz="1400" i="1" dirty="0" smtClean="0"/>
              <a:t>	d. Alternatively, the patient/visitor may introduce </a:t>
            </a:r>
            <a:r>
              <a:rPr lang="en-US" sz="1400" i="1" dirty="0" smtClean="0">
                <a:solidFill>
                  <a:srgbClr val="FFFF00"/>
                </a:solidFill>
              </a:rPr>
              <a:t>normally harmless items into the healthcare environment that </a:t>
            </a:r>
            <a:r>
              <a:rPr lang="en-US" sz="1400" dirty="0" smtClean="0">
                <a:solidFill>
                  <a:srgbClr val="FFFF00"/>
                </a:solidFill>
              </a:rPr>
              <a:t>could cause very serious risks. </a:t>
            </a:r>
            <a:r>
              <a:rPr lang="en-US" sz="1400" dirty="0" smtClean="0"/>
              <a:t>Items like a hair dryer or a cell phone brought into the healthcare environment could induce electrical interference in critical life support equipment, cause a fire in oxygen enriched atmosphere or contaminate a sterile environment which could lead to </a:t>
            </a:r>
            <a:r>
              <a:rPr lang="en-US" sz="1400" dirty="0" err="1" smtClean="0"/>
              <a:t>nosocomial</a:t>
            </a:r>
            <a:r>
              <a:rPr lang="en-US" sz="1400" dirty="0" smtClean="0"/>
              <a:t> infections. Medical maintenance must check all electrical items that are present in a patient care area.</a:t>
            </a:r>
          </a:p>
          <a:p>
            <a:pPr>
              <a:buFont typeface="Wingdings" pitchFamily="2" charset="2"/>
              <a:buNone/>
              <a:defRPr/>
            </a:pPr>
            <a:r>
              <a:rPr lang="en-US" sz="1400" i="1" dirty="0" smtClean="0"/>
              <a:t>	e. Some hospital safety managers will </a:t>
            </a:r>
            <a:r>
              <a:rPr lang="en-US" sz="1400" i="1" dirty="0" smtClean="0">
                <a:solidFill>
                  <a:srgbClr val="FFFF00"/>
                </a:solidFill>
              </a:rPr>
              <a:t>check personal electrical appliances </a:t>
            </a:r>
            <a:r>
              <a:rPr lang="en-US" sz="1400" i="1" dirty="0" smtClean="0"/>
              <a:t>that a patient might bring into the </a:t>
            </a:r>
            <a:r>
              <a:rPr lang="en-US" sz="1400" dirty="0" smtClean="0"/>
              <a:t>hospital. </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defRPr/>
            </a:pPr>
            <a:r>
              <a:rPr lang="en-US" sz="3200" b="1" dirty="0" smtClean="0">
                <a:solidFill>
                  <a:srgbClr val="FFFF00"/>
                </a:solidFill>
              </a:rPr>
              <a:t>Healthcare risks</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52400" y="1600200"/>
            <a:ext cx="8763000" cy="4530725"/>
          </a:xfrm>
        </p:spPr>
        <p:txBody>
          <a:bodyPr/>
          <a:lstStyle/>
          <a:p>
            <a:pPr>
              <a:defRPr/>
            </a:pPr>
            <a:r>
              <a:rPr lang="en-US" sz="2400" dirty="0" smtClean="0"/>
              <a:t>Healthcare activities involve many different risks. </a:t>
            </a:r>
          </a:p>
          <a:p>
            <a:pPr>
              <a:defRPr/>
            </a:pPr>
            <a:r>
              <a:rPr lang="en-US" sz="2400" dirty="0" smtClean="0"/>
              <a:t>These risks are also commonly encountered in other non Hospital healthcare delivery activities. </a:t>
            </a:r>
          </a:p>
          <a:p>
            <a:pPr>
              <a:defRPr/>
            </a:pPr>
            <a:r>
              <a:rPr lang="en-US" sz="2400" dirty="0" smtClean="0"/>
              <a:t>All federal standards prescribed by </a:t>
            </a:r>
            <a:r>
              <a:rPr lang="en-US" sz="2400" dirty="0" smtClean="0">
                <a:solidFill>
                  <a:srgbClr val="FFFF00"/>
                </a:solidFill>
              </a:rPr>
              <a:t>OSHA</a:t>
            </a:r>
            <a:r>
              <a:rPr lang="en-US" sz="2400" dirty="0" smtClean="0"/>
              <a:t>, the Nuclear Regulatory Commission (</a:t>
            </a:r>
            <a:r>
              <a:rPr lang="en-US" sz="2400" dirty="0" smtClean="0">
                <a:solidFill>
                  <a:srgbClr val="FFFF00"/>
                </a:solidFill>
              </a:rPr>
              <a:t>NRC</a:t>
            </a:r>
            <a:r>
              <a:rPr lang="en-US" sz="2400" dirty="0" smtClean="0"/>
              <a:t>), the Federal Aviation Administration (</a:t>
            </a:r>
            <a:r>
              <a:rPr lang="en-US" sz="2400" dirty="0" smtClean="0">
                <a:solidFill>
                  <a:srgbClr val="FFFF00"/>
                </a:solidFill>
              </a:rPr>
              <a:t>FAA</a:t>
            </a:r>
            <a:r>
              <a:rPr lang="en-US" sz="2400" dirty="0" smtClean="0"/>
              <a:t>), and </a:t>
            </a:r>
            <a:r>
              <a:rPr lang="en-US" sz="2400" dirty="0" smtClean="0">
                <a:solidFill>
                  <a:srgbClr val="FFFF00"/>
                </a:solidFill>
              </a:rPr>
              <a:t>CDC</a:t>
            </a:r>
            <a:r>
              <a:rPr lang="en-US" sz="2400" dirty="0" smtClean="0"/>
              <a:t> pertaining to healthcare activities are applicable. </a:t>
            </a:r>
          </a:p>
          <a:p>
            <a:pPr>
              <a:defRPr/>
            </a:pPr>
            <a:r>
              <a:rPr lang="en-US" sz="2400" dirty="0" smtClean="0"/>
              <a:t>Also, nongovernmental criteria from the </a:t>
            </a:r>
            <a:r>
              <a:rPr lang="en-US" sz="2400" dirty="0" smtClean="0">
                <a:solidFill>
                  <a:srgbClr val="FFFF00"/>
                </a:solidFill>
              </a:rPr>
              <a:t>JCAHO</a:t>
            </a:r>
            <a:r>
              <a:rPr lang="en-US" sz="2400" dirty="0" smtClean="0"/>
              <a:t>, as well as safety criteria found in </a:t>
            </a:r>
            <a:r>
              <a:rPr lang="en-US" sz="2400" dirty="0" smtClean="0">
                <a:solidFill>
                  <a:srgbClr val="FFFF00"/>
                </a:solidFill>
              </a:rPr>
              <a:t>other national consensus standards </a:t>
            </a:r>
            <a:r>
              <a:rPr lang="en-US" sz="2400" dirty="0" smtClean="0"/>
              <a:t>are applicable to all healthcare delivery activities.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000" b="1" dirty="0" smtClean="0">
                <a:solidFill>
                  <a:srgbClr val="FFFF00"/>
                </a:solidFill>
              </a:rPr>
              <a:t>Joint Commission on Accreditation of Healthcare Organizations</a:t>
            </a:r>
            <a:br>
              <a:rPr lang="en-US" sz="2000" b="1" dirty="0" smtClean="0">
                <a:solidFill>
                  <a:srgbClr val="FFFF00"/>
                </a:solidFill>
              </a:rPr>
            </a:br>
            <a:endParaRPr lang="en-US" sz="2000" dirty="0">
              <a:solidFill>
                <a:srgbClr val="FFFF00"/>
              </a:solidFill>
            </a:endParaRPr>
          </a:p>
        </p:txBody>
      </p:sp>
      <p:sp>
        <p:nvSpPr>
          <p:cNvPr id="3" name="Content Placeholder 2"/>
          <p:cNvSpPr>
            <a:spLocks noGrp="1"/>
          </p:cNvSpPr>
          <p:nvPr>
            <p:ph idx="1"/>
          </p:nvPr>
        </p:nvSpPr>
        <p:spPr>
          <a:xfrm>
            <a:off x="228600" y="1676400"/>
            <a:ext cx="8915400" cy="4530725"/>
          </a:xfrm>
        </p:spPr>
        <p:txBody>
          <a:bodyPr/>
          <a:lstStyle/>
          <a:p>
            <a:pPr>
              <a:buFont typeface="Wingdings" pitchFamily="2" charset="2"/>
              <a:buNone/>
              <a:defRPr/>
            </a:pPr>
            <a:r>
              <a:rPr lang="en-US" sz="1400" b="1" dirty="0" smtClean="0"/>
              <a:t>All MTF must comply with the JCAHO standards.</a:t>
            </a:r>
          </a:p>
          <a:p>
            <a:pPr>
              <a:buFont typeface="Wingdings" pitchFamily="2" charset="2"/>
              <a:buNone/>
              <a:defRPr/>
            </a:pPr>
            <a:endParaRPr lang="en-US" sz="1400" b="1" dirty="0" smtClean="0"/>
          </a:p>
          <a:p>
            <a:pPr>
              <a:buFont typeface="Wingdings" pitchFamily="2" charset="2"/>
              <a:buNone/>
              <a:defRPr/>
            </a:pPr>
            <a:r>
              <a:rPr lang="en-US" sz="1400" b="1" i="1" dirty="0" smtClean="0"/>
              <a:t>a. Normally the safety manager is the coordinator for JCAHO’s management of the </a:t>
            </a:r>
            <a:r>
              <a:rPr lang="en-US" sz="1400" b="1" i="1" dirty="0" smtClean="0">
                <a:solidFill>
                  <a:srgbClr val="FFFF00"/>
                </a:solidFill>
              </a:rPr>
              <a:t>Environment of Care (EC). </a:t>
            </a:r>
            <a:r>
              <a:rPr lang="en-US" sz="1400" b="1" i="1" dirty="0" smtClean="0"/>
              <a:t>All </a:t>
            </a:r>
            <a:r>
              <a:rPr lang="en-US" sz="1400" b="1" dirty="0" smtClean="0"/>
              <a:t>MTF safety offices must have the publication “Environment of Care Essentials for Healthcare.” This publication will provide a checklist of all the EC standards. It is a step by step process for compliance.</a:t>
            </a:r>
          </a:p>
          <a:p>
            <a:pPr>
              <a:buFont typeface="Wingdings" pitchFamily="2" charset="2"/>
              <a:buNone/>
              <a:defRPr/>
            </a:pPr>
            <a:r>
              <a:rPr lang="en-US" sz="1400" b="1" i="1" dirty="0" smtClean="0"/>
              <a:t>b. There are seven EC elements: </a:t>
            </a:r>
            <a:r>
              <a:rPr lang="en-US" sz="1400" b="1" i="1" dirty="0" smtClean="0">
                <a:solidFill>
                  <a:srgbClr val="FFFF00"/>
                </a:solidFill>
              </a:rPr>
              <a:t>safety, security, emergency management, medical equipment management, fire </a:t>
            </a:r>
            <a:r>
              <a:rPr lang="en-US" sz="1400" b="1" dirty="0" smtClean="0">
                <a:solidFill>
                  <a:srgbClr val="FFFF00"/>
                </a:solidFill>
              </a:rPr>
              <a:t>protection, hazardous material/waste, </a:t>
            </a:r>
            <a:r>
              <a:rPr lang="en-US" sz="1400" b="1" dirty="0" smtClean="0"/>
              <a:t>and </a:t>
            </a:r>
            <a:r>
              <a:rPr lang="en-US" sz="1400" b="1" dirty="0" smtClean="0">
                <a:solidFill>
                  <a:srgbClr val="FFFF00"/>
                </a:solidFill>
              </a:rPr>
              <a:t>utilities management</a:t>
            </a:r>
            <a:r>
              <a:rPr lang="en-US" sz="1400" b="1" dirty="0" smtClean="0"/>
              <a:t>. </a:t>
            </a:r>
          </a:p>
          <a:p>
            <a:pPr>
              <a:buFont typeface="Wingdings" pitchFamily="2" charset="2"/>
              <a:buNone/>
              <a:defRPr/>
            </a:pPr>
            <a:r>
              <a:rPr lang="en-US" sz="1400" b="1" dirty="0" smtClean="0"/>
              <a:t>	Normally the safety manager has responsibility for three of the elements: </a:t>
            </a:r>
            <a:r>
              <a:rPr lang="en-US" sz="1400" b="1" dirty="0" smtClean="0">
                <a:solidFill>
                  <a:srgbClr val="FFFF00"/>
                </a:solidFill>
              </a:rPr>
              <a:t>safety management, fire protection</a:t>
            </a:r>
            <a:r>
              <a:rPr lang="en-US" sz="1400" b="1" dirty="0" smtClean="0"/>
              <a:t>, and </a:t>
            </a:r>
            <a:r>
              <a:rPr lang="en-US" sz="1400" b="1" dirty="0" smtClean="0">
                <a:solidFill>
                  <a:srgbClr val="FFFF00"/>
                </a:solidFill>
              </a:rPr>
              <a:t>hazardous material/waste</a:t>
            </a:r>
            <a:r>
              <a:rPr lang="en-US" sz="1400" b="1" dirty="0" smtClean="0"/>
              <a:t>.</a:t>
            </a:r>
          </a:p>
          <a:p>
            <a:pPr>
              <a:buFont typeface="Wingdings" pitchFamily="2" charset="2"/>
              <a:buNone/>
              <a:defRPr/>
            </a:pPr>
            <a:r>
              <a:rPr lang="en-US" sz="1400" b="1" i="1" dirty="0" smtClean="0"/>
              <a:t>c. A management plan for all seven elements must be developed as well as a written annual evaluation of the </a:t>
            </a:r>
            <a:r>
              <a:rPr lang="en-US" sz="1400" b="1" dirty="0" smtClean="0"/>
              <a:t>management plan/program.</a:t>
            </a:r>
          </a:p>
          <a:p>
            <a:pPr>
              <a:buFont typeface="Wingdings" pitchFamily="2" charset="2"/>
              <a:buNone/>
              <a:defRPr/>
            </a:pPr>
            <a:r>
              <a:rPr lang="en-US" sz="1400" b="1" dirty="0" smtClean="0"/>
              <a:t>	(1) The safety manager will consolidate these annual evaluations from the point of contacts (POCs) of the other elements and forward the annual evaluations to the governing body.</a:t>
            </a:r>
          </a:p>
          <a:p>
            <a:pPr>
              <a:buFont typeface="Wingdings" pitchFamily="2" charset="2"/>
              <a:buNone/>
              <a:defRPr/>
            </a:pPr>
            <a:r>
              <a:rPr lang="en-US" sz="1400" b="1" dirty="0" smtClean="0"/>
              <a:t>	(2) At least one </a:t>
            </a:r>
            <a:r>
              <a:rPr lang="en-US" sz="1400" b="1" dirty="0" smtClean="0">
                <a:solidFill>
                  <a:srgbClr val="FFFF00"/>
                </a:solidFill>
              </a:rPr>
              <a:t>performance improvement measure </a:t>
            </a:r>
            <a:r>
              <a:rPr lang="en-US" sz="1400" b="1" dirty="0" smtClean="0"/>
              <a:t>(PIM) from the seven elements must be forwarded for consideration to the governing body.</a:t>
            </a:r>
          </a:p>
          <a:p>
            <a:pPr>
              <a:buFont typeface="Wingdings" pitchFamily="2" charset="2"/>
              <a:buNone/>
              <a:defRPr/>
            </a:pPr>
            <a:r>
              <a:rPr lang="en-US" sz="1400" b="1" dirty="0" smtClean="0"/>
              <a:t>	(3) In essence, each person that is responsible for one of the elements provides a PIM to the safety committee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400" b="1" dirty="0" smtClean="0">
                <a:solidFill>
                  <a:srgbClr val="FFFF00"/>
                </a:solidFill>
              </a:rPr>
              <a:t>Care core processes</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228600" y="990600"/>
            <a:ext cx="8763000" cy="4530725"/>
          </a:xfrm>
        </p:spPr>
        <p:txBody>
          <a:bodyPr/>
          <a:lstStyle/>
          <a:p>
            <a:pPr>
              <a:buFont typeface="Wingdings" pitchFamily="2" charset="2"/>
              <a:buNone/>
              <a:defRPr/>
            </a:pPr>
            <a:r>
              <a:rPr lang="en-US" sz="1200" b="1" dirty="0" smtClean="0"/>
              <a:t>The </a:t>
            </a:r>
            <a:r>
              <a:rPr lang="en-US" sz="1200" b="1" dirty="0" smtClean="0">
                <a:solidFill>
                  <a:srgbClr val="66FFFF"/>
                </a:solidFill>
              </a:rPr>
              <a:t>core processes in the environment of care are</a:t>
            </a:r>
            <a:r>
              <a:rPr lang="en-US" sz="1200" b="1" dirty="0" smtClean="0"/>
              <a:t>—</a:t>
            </a:r>
          </a:p>
          <a:p>
            <a:pPr>
              <a:buFont typeface="Wingdings" pitchFamily="2" charset="2"/>
              <a:buNone/>
              <a:defRPr/>
            </a:pPr>
            <a:r>
              <a:rPr lang="en-US" sz="1200" b="1" i="1" dirty="0" smtClean="0"/>
              <a:t>	a. Design.</a:t>
            </a:r>
          </a:p>
          <a:p>
            <a:pPr>
              <a:buFont typeface="Wingdings" pitchFamily="2" charset="2"/>
              <a:buNone/>
              <a:defRPr/>
            </a:pPr>
            <a:r>
              <a:rPr lang="en-US" sz="1200" b="1" i="1" dirty="0" smtClean="0"/>
              <a:t>	b. Documentation.</a:t>
            </a:r>
          </a:p>
          <a:p>
            <a:pPr>
              <a:buFont typeface="Wingdings" pitchFamily="2" charset="2"/>
              <a:buNone/>
              <a:defRPr/>
            </a:pPr>
            <a:r>
              <a:rPr lang="en-US" sz="1200" b="1" i="1" dirty="0" smtClean="0"/>
              <a:t>	c. Staff development.</a:t>
            </a:r>
          </a:p>
          <a:p>
            <a:pPr>
              <a:buFont typeface="Wingdings" pitchFamily="2" charset="2"/>
              <a:buNone/>
              <a:defRPr/>
            </a:pPr>
            <a:r>
              <a:rPr lang="en-US" sz="1200" b="1" i="1" dirty="0" smtClean="0"/>
              <a:t>	d. Risk assessment.</a:t>
            </a:r>
          </a:p>
          <a:p>
            <a:pPr>
              <a:buFont typeface="Wingdings" pitchFamily="2" charset="2"/>
              <a:buNone/>
              <a:defRPr/>
            </a:pPr>
            <a:r>
              <a:rPr lang="en-US" sz="1200" b="1" i="1" dirty="0" smtClean="0"/>
              <a:t>	e. Emergency response.</a:t>
            </a:r>
          </a:p>
          <a:p>
            <a:pPr>
              <a:buFont typeface="Wingdings" pitchFamily="2" charset="2"/>
              <a:buNone/>
              <a:defRPr/>
            </a:pPr>
            <a:r>
              <a:rPr lang="en-US" sz="1200" b="1" i="1" dirty="0" smtClean="0"/>
              <a:t>	f. Inspections, testing, and maintenance.</a:t>
            </a:r>
          </a:p>
          <a:p>
            <a:pPr>
              <a:buFont typeface="Wingdings" pitchFamily="2" charset="2"/>
              <a:buNone/>
              <a:defRPr/>
            </a:pPr>
            <a:r>
              <a:rPr lang="en-US" sz="1200" b="1" i="1" dirty="0" smtClean="0"/>
              <a:t>	g. Information collection for system evaluation (ICSE).</a:t>
            </a:r>
          </a:p>
          <a:p>
            <a:pPr>
              <a:buFont typeface="Wingdings" pitchFamily="2" charset="2"/>
              <a:buNone/>
              <a:defRPr/>
            </a:pPr>
            <a:r>
              <a:rPr lang="en-US" sz="1200" b="1" i="1" dirty="0" smtClean="0"/>
              <a:t>	h. Performance monitoring.</a:t>
            </a:r>
          </a:p>
          <a:p>
            <a:pPr>
              <a:buFont typeface="Wingdings" pitchFamily="2" charset="2"/>
              <a:buNone/>
              <a:defRPr/>
            </a:pPr>
            <a:r>
              <a:rPr lang="en-US" sz="1200" b="1" i="1" dirty="0" smtClean="0"/>
              <a:t>	</a:t>
            </a:r>
            <a:r>
              <a:rPr lang="en-US" sz="1200" b="1" i="1" dirty="0" err="1" smtClean="0"/>
              <a:t>i</a:t>
            </a:r>
            <a:r>
              <a:rPr lang="en-US" sz="1200" b="1" i="1" dirty="0" smtClean="0"/>
              <a:t>. Annual evaluation.</a:t>
            </a:r>
          </a:p>
          <a:p>
            <a:pPr>
              <a:buFont typeface="Wingdings" pitchFamily="2" charset="2"/>
              <a:buNone/>
              <a:defRPr/>
            </a:pPr>
            <a:r>
              <a:rPr lang="en-US" sz="1200" b="1" i="1" dirty="0" smtClean="0"/>
              <a:t>	j. Performance improvement.</a:t>
            </a:r>
          </a:p>
          <a:p>
            <a:pPr>
              <a:buFont typeface="Wingdings" pitchFamily="2" charset="2"/>
              <a:buNone/>
              <a:defRPr/>
            </a:pPr>
            <a:r>
              <a:rPr lang="en-US" sz="1200" b="1" i="1" dirty="0" smtClean="0"/>
              <a:t>	k. All seven EC elements must have </a:t>
            </a:r>
            <a:r>
              <a:rPr lang="en-US" sz="1200" b="1" i="1" dirty="0" smtClean="0">
                <a:solidFill>
                  <a:srgbClr val="66FFFF"/>
                </a:solidFill>
              </a:rPr>
              <a:t>safety management plans</a:t>
            </a:r>
            <a:r>
              <a:rPr lang="en-US" sz="1200" b="1" i="1" dirty="0" smtClean="0"/>
              <a:t>.</a:t>
            </a:r>
          </a:p>
          <a:p>
            <a:pPr>
              <a:buFont typeface="Wingdings" pitchFamily="2" charset="2"/>
              <a:buNone/>
              <a:defRPr/>
            </a:pPr>
            <a:r>
              <a:rPr lang="en-US" sz="1200" b="1" dirty="0" smtClean="0"/>
              <a:t>		(1) The safety management plan is typically a </a:t>
            </a:r>
            <a:r>
              <a:rPr lang="en-US" sz="1200" b="1" dirty="0" smtClean="0">
                <a:solidFill>
                  <a:srgbClr val="66FFFF"/>
                </a:solidFill>
              </a:rPr>
              <a:t>comprehensive document </a:t>
            </a:r>
            <a:r>
              <a:rPr lang="en-US" sz="1200" b="1" dirty="0" smtClean="0"/>
              <a:t>describing all safety and occupational health (SOH) aspects of the environment of care in the healthcare setting. The primary focus is on patient’s safety; taking into account the diminished ability of patients to anticipate or respond to risks as well as the unusual nature of the risks commonly encountered in healthcare environments.</a:t>
            </a:r>
          </a:p>
          <a:p>
            <a:pPr>
              <a:buFont typeface="Wingdings" pitchFamily="2" charset="2"/>
              <a:buNone/>
              <a:defRPr/>
            </a:pPr>
            <a:r>
              <a:rPr lang="en-US" sz="1200" b="1" dirty="0" smtClean="0"/>
              <a:t>		(2) The safety management plan generally </a:t>
            </a:r>
            <a:r>
              <a:rPr lang="en-US" sz="1200" b="1" dirty="0" smtClean="0">
                <a:solidFill>
                  <a:srgbClr val="66FFFF"/>
                </a:solidFill>
              </a:rPr>
              <a:t>provides SOH processes </a:t>
            </a:r>
            <a:r>
              <a:rPr lang="en-US" sz="1200" b="1" dirty="0" smtClean="0"/>
              <a:t>for the following:</a:t>
            </a:r>
          </a:p>
          <a:p>
            <a:pPr>
              <a:buFont typeface="Wingdings" pitchFamily="2" charset="2"/>
              <a:buNone/>
              <a:defRPr/>
            </a:pPr>
            <a:r>
              <a:rPr lang="en-US" sz="1200" b="1" i="1" dirty="0" smtClean="0"/>
              <a:t>	(a) </a:t>
            </a:r>
            <a:r>
              <a:rPr lang="en-US" sz="1200" b="1" i="1" dirty="0" smtClean="0">
                <a:solidFill>
                  <a:srgbClr val="66FFFF"/>
                </a:solidFill>
              </a:rPr>
              <a:t>Maintaining and supervising </a:t>
            </a:r>
            <a:r>
              <a:rPr lang="en-US" sz="1200" b="1" i="1" dirty="0" smtClean="0"/>
              <a:t>all grounds and equipment.</a:t>
            </a:r>
          </a:p>
          <a:p>
            <a:pPr>
              <a:buFont typeface="Wingdings" pitchFamily="2" charset="2"/>
              <a:buNone/>
              <a:defRPr/>
            </a:pPr>
            <a:r>
              <a:rPr lang="en-US" sz="1200" b="1" i="1" dirty="0" smtClean="0"/>
              <a:t>	(b) Conducting </a:t>
            </a:r>
            <a:r>
              <a:rPr lang="en-US" sz="1200" b="1" i="1" dirty="0" smtClean="0">
                <a:solidFill>
                  <a:srgbClr val="66FFFF"/>
                </a:solidFill>
              </a:rPr>
              <a:t>risk assessment </a:t>
            </a:r>
            <a:r>
              <a:rPr lang="en-US" sz="1200" b="1" i="1" dirty="0" smtClean="0"/>
              <a:t>that proactively evaluates the impact of buildings, grounds, equipment, 	occupants, </a:t>
            </a:r>
            <a:r>
              <a:rPr lang="en-US" sz="1200" b="1" dirty="0" smtClean="0"/>
              <a:t>and internal physical systems (especially electrical, water, and HVAC) on patient and public 	safety.</a:t>
            </a:r>
            <a:r>
              <a:rPr lang="en-US" sz="1200" b="1" i="1" dirty="0" smtClean="0"/>
              <a:t> </a:t>
            </a:r>
          </a:p>
          <a:p>
            <a:pPr>
              <a:buFont typeface="Wingdings" pitchFamily="2" charset="2"/>
              <a:buNone/>
              <a:defRPr/>
            </a:pPr>
            <a:r>
              <a:rPr lang="en-US" sz="1200" b="1" i="1" dirty="0" smtClean="0"/>
              <a:t>	(c) </a:t>
            </a:r>
            <a:r>
              <a:rPr lang="en-US" sz="1200" b="1" i="1" dirty="0" smtClean="0">
                <a:solidFill>
                  <a:srgbClr val="66FFFF"/>
                </a:solidFill>
              </a:rPr>
              <a:t>Examining safety issues </a:t>
            </a:r>
            <a:r>
              <a:rPr lang="en-US" sz="1200" b="1" i="1" dirty="0" smtClean="0"/>
              <a:t>by appropriate representatives from administration, clinical services, and support 	</a:t>
            </a:r>
            <a:r>
              <a:rPr lang="en-US" sz="1200" b="1" dirty="0" smtClean="0"/>
              <a:t>services.</a:t>
            </a:r>
          </a:p>
          <a:p>
            <a:pPr>
              <a:buFont typeface="Wingdings" pitchFamily="2" charset="2"/>
              <a:buNone/>
              <a:defRPr/>
            </a:pPr>
            <a:r>
              <a:rPr lang="en-US" sz="1200" b="1" i="1" dirty="0" smtClean="0"/>
              <a:t>	(d) </a:t>
            </a:r>
            <a:r>
              <a:rPr lang="en-US" sz="1200" b="1" i="1" dirty="0" smtClean="0">
                <a:solidFill>
                  <a:srgbClr val="66FFFF"/>
                </a:solidFill>
              </a:rPr>
              <a:t>Reporting and investigating </a:t>
            </a:r>
            <a:r>
              <a:rPr lang="en-US" sz="1200" b="1" i="1" dirty="0" smtClean="0"/>
              <a:t>all incidents of property damage, occupational illness, and patient, personnel, or 	</a:t>
            </a:r>
            <a:r>
              <a:rPr lang="en-US" sz="1200" b="1" dirty="0" smtClean="0"/>
              <a:t>visitor injury.</a:t>
            </a:r>
          </a:p>
          <a:p>
            <a:pPr>
              <a:buFont typeface="Wingdings" pitchFamily="2" charset="2"/>
              <a:buNone/>
              <a:defRPr/>
            </a:pPr>
            <a:r>
              <a:rPr lang="en-US" sz="1200" b="1" i="1" dirty="0" smtClean="0"/>
              <a:t>	(e) Ongoing </a:t>
            </a:r>
            <a:r>
              <a:rPr lang="en-US" sz="1200" b="1" i="1" dirty="0" smtClean="0">
                <a:solidFill>
                  <a:srgbClr val="66FFFF"/>
                </a:solidFill>
              </a:rPr>
              <a:t>surveillance</a:t>
            </a:r>
            <a:r>
              <a:rPr lang="en-US" sz="1200" b="1" i="1" dirty="0" smtClean="0"/>
              <a:t>, including response to product safety recalls.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0691"/>
          <p:cNvPicPr>
            <a:picLocks noChangeAspect="1" noChangeArrowheads="1"/>
          </p:cNvPicPr>
          <p:nvPr/>
        </p:nvPicPr>
        <p:blipFill>
          <a:blip r:embed="rId2" cstate="print"/>
          <a:srcRect/>
          <a:stretch>
            <a:fillRect/>
          </a:stretch>
        </p:blipFill>
        <p:spPr bwMode="auto">
          <a:xfrm>
            <a:off x="381000" y="0"/>
            <a:ext cx="5334000" cy="6858000"/>
          </a:xfrm>
          <a:prstGeom prst="rect">
            <a:avLst/>
          </a:prstGeom>
          <a:noFill/>
          <a:ln w="9525">
            <a:noFill/>
            <a:miter lim="800000"/>
            <a:headEnd/>
            <a:tailEnd/>
          </a:ln>
        </p:spPr>
      </p:pic>
      <p:sp>
        <p:nvSpPr>
          <p:cNvPr id="50179" name="Rectangle 3"/>
          <p:cNvSpPr>
            <a:spLocks noChangeArrowheads="1"/>
          </p:cNvSpPr>
          <p:nvPr/>
        </p:nvSpPr>
        <p:spPr bwMode="auto">
          <a:xfrm>
            <a:off x="3200400" y="4724400"/>
            <a:ext cx="6858000" cy="1189038"/>
          </a:xfrm>
          <a:prstGeom prst="rect">
            <a:avLst/>
          </a:prstGeom>
          <a:noFill/>
          <a:ln w="9525">
            <a:noFill/>
            <a:miter lim="800000"/>
            <a:headEnd/>
            <a:tailEnd/>
          </a:ln>
          <a:effectLst/>
        </p:spPr>
        <p:txBody>
          <a:bodyPr>
            <a:spAutoFit/>
          </a:bodyPr>
          <a:lstStyle/>
          <a:p>
            <a:pPr eaLnBrk="1" hangingPunct="1">
              <a:spcBef>
                <a:spcPct val="20000"/>
              </a:spcBef>
              <a:buClr>
                <a:schemeClr val="hlink"/>
              </a:buClr>
              <a:buSzPct val="75000"/>
              <a:buFont typeface="Wingdings" pitchFamily="2" charset="2"/>
              <a:buNone/>
              <a:defRPr/>
            </a:pPr>
            <a:r>
              <a:rPr lang="en-US" sz="7200" b="1">
                <a:solidFill>
                  <a:srgbClr val="FF3300"/>
                </a:solidFill>
                <a:effectLst>
                  <a:outerShdw blurRad="38100" dist="38100" dir="2700000" algn="tl">
                    <a:srgbClr val="000000"/>
                  </a:outerShdw>
                </a:effectLst>
                <a:latin typeface="Algerian" pitchFamily="82" charset="0"/>
                <a:cs typeface="Arial"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TUJUAN</a:t>
            </a:r>
            <a:endParaRPr lang="en-US" dirty="0"/>
          </a:p>
        </p:txBody>
      </p:sp>
      <p:sp>
        <p:nvSpPr>
          <p:cNvPr id="3" name="Content Placeholder 2"/>
          <p:cNvSpPr>
            <a:spLocks noGrp="1"/>
          </p:cNvSpPr>
          <p:nvPr>
            <p:ph idx="1"/>
          </p:nvPr>
        </p:nvSpPr>
        <p:spPr/>
        <p:txBody>
          <a:bodyPr/>
          <a:lstStyle/>
          <a:p>
            <a:pPr marL="609600" indent="-609600" algn="just">
              <a:buClr>
                <a:schemeClr val="tx1"/>
              </a:buClr>
              <a:buFontTx/>
              <a:buAutoNum type="arabicPeriod"/>
              <a:defRPr/>
            </a:pPr>
            <a:r>
              <a:rPr lang="en-US" dirty="0" err="1">
                <a:latin typeface="Comic Sans MS" pitchFamily="66" charset="0"/>
              </a:rPr>
              <a:t>Mahasiswa</a:t>
            </a:r>
            <a:r>
              <a:rPr lang="en-US" dirty="0">
                <a:latin typeface="Comic Sans MS" pitchFamily="66" charset="0"/>
              </a:rPr>
              <a:t>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menyebutkan</a:t>
            </a:r>
            <a:r>
              <a:rPr lang="en-US" dirty="0">
                <a:latin typeface="Comic Sans MS" pitchFamily="66" charset="0"/>
              </a:rPr>
              <a:t>  </a:t>
            </a:r>
            <a:r>
              <a:rPr lang="en-US" dirty="0" err="1">
                <a:latin typeface="Comic Sans MS" pitchFamily="66" charset="0"/>
              </a:rPr>
              <a:t>tujuan</a:t>
            </a:r>
            <a:r>
              <a:rPr lang="en-US" dirty="0">
                <a:latin typeface="Comic Sans MS" pitchFamily="66" charset="0"/>
              </a:rPr>
              <a:t> </a:t>
            </a:r>
            <a:r>
              <a:rPr lang="en-US" dirty="0" err="1">
                <a:latin typeface="Comic Sans MS" pitchFamily="66" charset="0"/>
              </a:rPr>
              <a:t>mata</a:t>
            </a:r>
            <a:r>
              <a:rPr lang="en-US" dirty="0">
                <a:latin typeface="Comic Sans MS" pitchFamily="66" charset="0"/>
              </a:rPr>
              <a:t> ajar </a:t>
            </a:r>
            <a:r>
              <a:rPr lang="en-US" dirty="0" smtClean="0">
                <a:latin typeface="Comic Sans MS" pitchFamily="66" charset="0"/>
              </a:rPr>
              <a:t>Hospital Hazards</a:t>
            </a:r>
            <a:endParaRPr lang="sv-SE" dirty="0">
              <a:latin typeface="Comic Sans MS" pitchFamily="66" charset="0"/>
            </a:endParaRPr>
          </a:p>
          <a:p>
            <a:pPr marL="609600" indent="-609600" algn="just">
              <a:buClr>
                <a:schemeClr val="tx1"/>
              </a:buClr>
              <a:buFontTx/>
              <a:buAutoNum type="arabicPeriod"/>
              <a:defRPr/>
            </a:pPr>
            <a:r>
              <a:rPr lang="sv-SE" dirty="0">
                <a:latin typeface="Comic Sans MS" pitchFamily="66" charset="0"/>
              </a:rPr>
              <a:t>Mahasiswa dapat menguraikan topik- topik dan jadwal mata </a:t>
            </a:r>
            <a:r>
              <a:rPr lang="sv-SE">
                <a:latin typeface="Comic Sans MS" pitchFamily="66" charset="0"/>
              </a:rPr>
              <a:t>ajar </a:t>
            </a:r>
            <a:r>
              <a:rPr lang="sv-SE" smtClean="0">
                <a:latin typeface="Comic Sans MS" pitchFamily="66" charset="0"/>
              </a:rPr>
              <a:t>Hospital Hazards</a:t>
            </a:r>
            <a:r>
              <a:rPr lang="en-US" smtClean="0">
                <a:latin typeface="Comic Sans MS" pitchFamily="66" charset="0"/>
              </a:rPr>
              <a:t> </a:t>
            </a:r>
            <a:endParaRPr lang="sv-SE" dirty="0">
              <a:latin typeface="Comic Sans MS" pitchFamily="66" charset="0"/>
            </a:endParaRPr>
          </a:p>
          <a:p>
            <a:pPr marL="609600" indent="-609600" algn="just">
              <a:buClr>
                <a:schemeClr val="tx1"/>
              </a:buClr>
              <a:buFontTx/>
              <a:buAutoNum type="arabicPeriod"/>
              <a:defRPr/>
            </a:pPr>
            <a:r>
              <a:rPr lang="sv-SE" dirty="0">
                <a:latin typeface="Comic Sans MS" pitchFamily="66" charset="0"/>
              </a:rPr>
              <a:t>Mahasiswa dapat menggambarkan sistem evaluasi pembelajaran dan buku wajib</a:t>
            </a:r>
            <a:endParaRPr lang="id-ID" dirty="0">
              <a:latin typeface="Comic Sans MS" pitchFamily="66" charset="0"/>
            </a:endParaRPr>
          </a:p>
          <a:p>
            <a:pPr marL="609600" indent="-609600" algn="just">
              <a:buClr>
                <a:schemeClr val="tx1"/>
              </a:buClr>
              <a:buFontTx/>
              <a:buAutoNum type="arabicPeriod"/>
              <a:defRPr/>
            </a:pPr>
            <a:r>
              <a:rPr lang="id-ID" dirty="0">
                <a:latin typeface="Comic Sans MS" pitchFamily="66" charset="0"/>
              </a:rPr>
              <a:t>Mahasiswa mampu memahami kompetensi yang diharapkan dari mata ajar</a:t>
            </a:r>
            <a:endParaRPr lang="en-US" dirty="0">
              <a:latin typeface="Comic Sans MS" pitchFamily="66" charset="0"/>
            </a:endParaRPr>
          </a:p>
          <a:p>
            <a:pPr marL="137160" indent="0">
              <a:buNone/>
            </a:pPr>
            <a:endParaRPr lang="en-US" dirty="0"/>
          </a:p>
        </p:txBody>
      </p:sp>
    </p:spTree>
    <p:extLst>
      <p:ext uri="{BB962C8B-B14F-4D97-AF65-F5344CB8AC3E}">
        <p14:creationId xmlns:p14="http://schemas.microsoft.com/office/powerpoint/2010/main" val="45463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solidFill>
                  <a:srgbClr val="FFFF00"/>
                </a:solidFill>
              </a:rPr>
              <a:t>Kitchen</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381000" y="1752600"/>
            <a:ext cx="8229600" cy="4530725"/>
          </a:xfrm>
        </p:spPr>
        <p:txBody>
          <a:bodyPr>
            <a:normAutofit lnSpcReduction="10000"/>
          </a:bodyPr>
          <a:lstStyle/>
          <a:p>
            <a:pPr>
              <a:defRPr/>
            </a:pPr>
            <a:r>
              <a:rPr lang="en-US" sz="1600" b="1" dirty="0" smtClean="0"/>
              <a:t>The employees of the hospital dining facility have one of the </a:t>
            </a:r>
            <a:r>
              <a:rPr lang="en-US" sz="1600" b="1" dirty="0" smtClean="0">
                <a:solidFill>
                  <a:srgbClr val="66FFFF"/>
                </a:solidFill>
              </a:rPr>
              <a:t>highest injury rates in the facility</a:t>
            </a:r>
            <a:r>
              <a:rPr lang="en-US" sz="1600" b="1" dirty="0" smtClean="0"/>
              <a:t>. </a:t>
            </a:r>
          </a:p>
          <a:p>
            <a:pPr>
              <a:defRPr/>
            </a:pPr>
            <a:r>
              <a:rPr lang="en-US" sz="1600" b="1" dirty="0" smtClean="0"/>
              <a:t>The kitchen is considered a high interest area and should be on a </a:t>
            </a:r>
            <a:r>
              <a:rPr lang="en-US" sz="1600" b="1" dirty="0" smtClean="0">
                <a:solidFill>
                  <a:srgbClr val="66FFFF"/>
                </a:solidFill>
              </a:rPr>
              <a:t>quarterly high interest inspection schedule</a:t>
            </a:r>
            <a:r>
              <a:rPr lang="en-US" sz="1600" b="1" dirty="0" smtClean="0"/>
              <a:t>.</a:t>
            </a:r>
          </a:p>
          <a:p>
            <a:pPr>
              <a:buFont typeface="Wingdings" pitchFamily="2" charset="2"/>
              <a:buNone/>
              <a:defRPr/>
            </a:pPr>
            <a:r>
              <a:rPr lang="en-US" sz="1600" b="1" i="1" dirty="0" smtClean="0"/>
              <a:t>	a. </a:t>
            </a:r>
            <a:r>
              <a:rPr lang="en-US" sz="1600" b="1" i="1" dirty="0" smtClean="0">
                <a:solidFill>
                  <a:srgbClr val="FFFF00"/>
                </a:solidFill>
              </a:rPr>
              <a:t>Slips and falls </a:t>
            </a:r>
            <a:r>
              <a:rPr lang="en-US" sz="1600" b="1" i="1" dirty="0" smtClean="0"/>
              <a:t>are prevalent in the industrial kitchen environment. It is very important for staff to be attentive and </a:t>
            </a:r>
            <a:r>
              <a:rPr lang="en-US" sz="1600" b="1" dirty="0" smtClean="0"/>
              <a:t>clean up spills promptly.</a:t>
            </a:r>
          </a:p>
          <a:p>
            <a:pPr>
              <a:buFont typeface="Wingdings" pitchFamily="2" charset="2"/>
              <a:buNone/>
              <a:defRPr/>
            </a:pPr>
            <a:r>
              <a:rPr lang="en-US" sz="1600" b="1" i="1" dirty="0" smtClean="0"/>
              <a:t>	b. </a:t>
            </a:r>
            <a:r>
              <a:rPr lang="en-US" sz="1600" b="1" i="1" dirty="0" smtClean="0">
                <a:solidFill>
                  <a:srgbClr val="FFFF00"/>
                </a:solidFill>
              </a:rPr>
              <a:t>Heavy lifting </a:t>
            </a:r>
            <a:r>
              <a:rPr lang="en-US" sz="1600" b="1" i="1" dirty="0" smtClean="0"/>
              <a:t>is common in the hospital kitchen.</a:t>
            </a:r>
          </a:p>
          <a:p>
            <a:pPr>
              <a:buFont typeface="Wingdings" pitchFamily="2" charset="2"/>
              <a:buNone/>
              <a:defRPr/>
            </a:pPr>
            <a:r>
              <a:rPr lang="en-US" sz="1600" b="1" i="1" dirty="0" smtClean="0"/>
              <a:t>	c. </a:t>
            </a:r>
            <a:r>
              <a:rPr lang="en-US" sz="1600" b="1" i="1" dirty="0" smtClean="0">
                <a:solidFill>
                  <a:srgbClr val="FFFF00"/>
                </a:solidFill>
              </a:rPr>
              <a:t>Safety footwear </a:t>
            </a:r>
            <a:r>
              <a:rPr lang="en-US" sz="1600" b="1" i="1" dirty="0" smtClean="0"/>
              <a:t>is a must; the potential is always present that something may be dropped. </a:t>
            </a:r>
          </a:p>
          <a:p>
            <a:pPr>
              <a:buFont typeface="Wingdings" pitchFamily="2" charset="2"/>
              <a:buNone/>
              <a:defRPr/>
            </a:pPr>
            <a:r>
              <a:rPr lang="en-US" sz="1600" b="1" i="1" dirty="0" smtClean="0"/>
              <a:t>	d. Heat, cold, sharp knifes, cutting tools, cylinders, and chemicals also add to the hazards found in the kitchen and </a:t>
            </a:r>
            <a:r>
              <a:rPr lang="en-US" sz="1600" b="1" dirty="0" smtClean="0"/>
              <a:t>surrounding areas.</a:t>
            </a:r>
          </a:p>
          <a:p>
            <a:pPr>
              <a:buFont typeface="Wingdings" pitchFamily="2" charset="2"/>
              <a:buNone/>
              <a:defRPr/>
            </a:pPr>
            <a:r>
              <a:rPr lang="en-US" sz="1600" b="1" i="1" dirty="0" smtClean="0"/>
              <a:t>	e. Staff working in the kitchen must be </a:t>
            </a:r>
            <a:r>
              <a:rPr lang="en-US" sz="1600" b="1" i="1" dirty="0" smtClean="0">
                <a:solidFill>
                  <a:srgbClr val="FFFF00"/>
                </a:solidFill>
              </a:rPr>
              <a:t>trained on hazard recognition </a:t>
            </a:r>
            <a:r>
              <a:rPr lang="en-US" sz="1600" b="1" i="1" dirty="0" smtClean="0"/>
              <a:t>and how to report hazards.</a:t>
            </a:r>
          </a:p>
          <a:p>
            <a:pPr>
              <a:buFont typeface="Wingdings" pitchFamily="2" charset="2"/>
              <a:buNone/>
              <a:defRPr/>
            </a:pPr>
            <a:r>
              <a:rPr lang="en-US" sz="1600" b="1" i="1" dirty="0" smtClean="0"/>
              <a:t>	f. When workers change job assignment to another part of the kitchen they must be trained to recognize the hazards </a:t>
            </a:r>
            <a:r>
              <a:rPr lang="en-US" sz="1600" b="1" dirty="0" smtClean="0">
                <a:solidFill>
                  <a:srgbClr val="FFFF00"/>
                </a:solidFill>
              </a:rPr>
              <a:t>associated with this new job </a:t>
            </a:r>
            <a:r>
              <a:rPr lang="en-US" sz="1600" b="1" dirty="0" smtClean="0"/>
              <a:t>assignment.</a:t>
            </a:r>
          </a:p>
          <a:p>
            <a:pPr>
              <a:buFont typeface="Wingdings" pitchFamily="2" charset="2"/>
              <a:buNone/>
              <a:defRPr/>
            </a:pPr>
            <a:r>
              <a:rPr lang="en-US" sz="1600" b="1" i="1" dirty="0" smtClean="0"/>
              <a:t>	g. Ensure a </a:t>
            </a:r>
            <a:r>
              <a:rPr lang="en-US" sz="1600" b="1" i="1" dirty="0" smtClean="0">
                <a:solidFill>
                  <a:srgbClr val="FFFF00"/>
                </a:solidFill>
              </a:rPr>
              <a:t>job safety analysis </a:t>
            </a:r>
            <a:r>
              <a:rPr lang="en-US" sz="1600" b="1" i="1" dirty="0" smtClean="0"/>
              <a:t>(</a:t>
            </a:r>
            <a:r>
              <a:rPr lang="en-US" sz="1600" b="1" i="1" dirty="0" smtClean="0">
                <a:solidFill>
                  <a:srgbClr val="66FFFF"/>
                </a:solidFill>
              </a:rPr>
              <a:t>JSA</a:t>
            </a:r>
            <a:r>
              <a:rPr lang="en-US" sz="1600" b="1" i="1" dirty="0" smtClean="0"/>
              <a:t>) is performed for each employee. Supervisors should conduct an annual review </a:t>
            </a:r>
            <a:r>
              <a:rPr lang="en-US" sz="1600" b="1" dirty="0" smtClean="0"/>
              <a:t>of the JSA and make the appropriate adjustment to ensure a safe environment for their employees.</a:t>
            </a:r>
            <a:endParaRPr lang="en-US" sz="1600" b="1" dirty="0"/>
          </a:p>
        </p:txBody>
      </p:sp>
      <p:pic>
        <p:nvPicPr>
          <p:cNvPr id="14340" name="Picture 10" descr="http://semf.com.au/assets/Uploads/_resampled/SetWidth600-RoyalHobartKitchen1.jpg"/>
          <p:cNvPicPr>
            <a:picLocks noChangeAspect="1" noChangeArrowheads="1"/>
          </p:cNvPicPr>
          <p:nvPr/>
        </p:nvPicPr>
        <p:blipFill>
          <a:blip r:embed="rId2" cstate="print"/>
          <a:srcRect/>
          <a:stretch>
            <a:fillRect/>
          </a:stretch>
        </p:blipFill>
        <p:spPr bwMode="auto">
          <a:xfrm>
            <a:off x="304800" y="152400"/>
            <a:ext cx="2438400" cy="1524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defRPr/>
            </a:pPr>
            <a:r>
              <a:rPr lang="en-US" sz="2800" b="1" dirty="0" smtClean="0">
                <a:solidFill>
                  <a:srgbClr val="FFFF00"/>
                </a:solidFill>
              </a:rPr>
              <a:t>Operating suites - Surgery</a:t>
            </a:r>
            <a:br>
              <a:rPr lang="en-US" sz="2800" b="1" dirty="0" smtClean="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457200" y="1371600"/>
            <a:ext cx="8229600" cy="4530725"/>
          </a:xfrm>
        </p:spPr>
        <p:txBody>
          <a:bodyPr>
            <a:normAutofit fontScale="92500"/>
          </a:bodyPr>
          <a:lstStyle/>
          <a:p>
            <a:pPr>
              <a:buFont typeface="Wingdings" pitchFamily="2" charset="2"/>
              <a:buNone/>
              <a:defRPr/>
            </a:pPr>
            <a:r>
              <a:rPr lang="en-US" sz="1200" b="1" dirty="0" smtClean="0"/>
              <a:t>Operating suites are locations that employ </a:t>
            </a:r>
            <a:r>
              <a:rPr lang="en-US" sz="1200" b="1" dirty="0" smtClean="0">
                <a:solidFill>
                  <a:srgbClr val="FFFF00"/>
                </a:solidFill>
              </a:rPr>
              <a:t>inhalation anesthetics</a:t>
            </a:r>
            <a:r>
              <a:rPr lang="en-US" sz="1200" b="1" dirty="0" smtClean="0"/>
              <a:t>.</a:t>
            </a:r>
          </a:p>
          <a:p>
            <a:pPr>
              <a:buFont typeface="Wingdings" pitchFamily="2" charset="2"/>
              <a:buNone/>
              <a:defRPr/>
            </a:pPr>
            <a:r>
              <a:rPr lang="en-US" sz="1200" b="1" dirty="0" smtClean="0"/>
              <a:t>Use of inhalation anesthetics will conform to standards in, </a:t>
            </a:r>
            <a:r>
              <a:rPr lang="en-US" sz="1200" b="1" dirty="0" smtClean="0">
                <a:solidFill>
                  <a:srgbClr val="FFFF00"/>
                </a:solidFill>
              </a:rPr>
              <a:t>Use of Inhalation Anesthetics </a:t>
            </a:r>
            <a:r>
              <a:rPr lang="en-US" sz="1200" b="1" dirty="0" smtClean="0"/>
              <a:t>(Flammable and Nonflammable). </a:t>
            </a:r>
          </a:p>
          <a:p>
            <a:pPr>
              <a:buFont typeface="Wingdings" pitchFamily="2" charset="2"/>
              <a:buNone/>
              <a:defRPr/>
            </a:pPr>
            <a:r>
              <a:rPr lang="en-US" sz="1200" b="1" dirty="0" smtClean="0"/>
              <a:t>Key requirements checked on a regular basis will include, but are not limited to, the following:</a:t>
            </a:r>
          </a:p>
          <a:p>
            <a:pPr>
              <a:buFont typeface="Wingdings" pitchFamily="2" charset="2"/>
              <a:buNone/>
              <a:defRPr/>
            </a:pPr>
            <a:r>
              <a:rPr lang="en-US" sz="1200" b="1" i="1" dirty="0" smtClean="0"/>
              <a:t>	a. The </a:t>
            </a:r>
            <a:r>
              <a:rPr lang="en-US" sz="1200" b="1" i="1" dirty="0" smtClean="0">
                <a:solidFill>
                  <a:srgbClr val="FFFF00"/>
                </a:solidFill>
              </a:rPr>
              <a:t>relative humidity </a:t>
            </a:r>
            <a:r>
              <a:rPr lang="en-US" sz="1200" b="1" i="1" dirty="0" smtClean="0"/>
              <a:t>in anesthetizing locations will be maintained above 50 percent. Humidity measuring and </a:t>
            </a:r>
            <a:r>
              <a:rPr lang="en-US" sz="1200" b="1" dirty="0" smtClean="0"/>
              <a:t>recording instruments are installed in areas where anesthesia is routinely used.</a:t>
            </a:r>
          </a:p>
          <a:p>
            <a:pPr>
              <a:buFont typeface="Wingdings" pitchFamily="2" charset="2"/>
              <a:buNone/>
              <a:defRPr/>
            </a:pPr>
            <a:r>
              <a:rPr lang="en-US" sz="1200" b="1" i="1" dirty="0" smtClean="0"/>
              <a:t>	b. An </a:t>
            </a:r>
            <a:r>
              <a:rPr lang="en-US" sz="1200" b="1" i="1" dirty="0" smtClean="0">
                <a:solidFill>
                  <a:srgbClr val="FFFF00"/>
                </a:solidFill>
              </a:rPr>
              <a:t>isolated electrical power supply </a:t>
            </a:r>
            <a:r>
              <a:rPr lang="en-US" sz="1200" b="1" i="1" dirty="0" smtClean="0"/>
              <a:t>will be provided for each </a:t>
            </a:r>
            <a:r>
              <a:rPr lang="en-US" sz="1200" b="1" i="1" dirty="0" smtClean="0">
                <a:solidFill>
                  <a:srgbClr val="FFFF00"/>
                </a:solidFill>
              </a:rPr>
              <a:t>flammable anesthetizing location</a:t>
            </a:r>
            <a:r>
              <a:rPr lang="en-US" sz="1200" b="1" i="1" dirty="0" smtClean="0"/>
              <a:t>.</a:t>
            </a:r>
          </a:p>
          <a:p>
            <a:pPr>
              <a:buFont typeface="Wingdings" pitchFamily="2" charset="2"/>
              <a:buNone/>
              <a:defRPr/>
            </a:pPr>
            <a:r>
              <a:rPr lang="en-US" sz="1200" b="1" dirty="0" smtClean="0"/>
              <a:t>		(1) The system will include either a line isolation monitor (dynamic detector-required for new facilities) or a ground detection alarm (static detector in older existing facilities).</a:t>
            </a:r>
          </a:p>
          <a:p>
            <a:pPr>
              <a:buFont typeface="Wingdings" pitchFamily="2" charset="2"/>
              <a:buNone/>
              <a:defRPr/>
            </a:pPr>
            <a:r>
              <a:rPr lang="en-US" sz="1200" b="1" dirty="0" smtClean="0"/>
              <a:t>		(2) Whichever detector is used, it will be tested by medical maintenance personnel, and a record of these tests will be maintained.</a:t>
            </a:r>
          </a:p>
          <a:p>
            <a:pPr>
              <a:buFont typeface="Wingdings" pitchFamily="2" charset="2"/>
              <a:buNone/>
              <a:defRPr/>
            </a:pPr>
            <a:r>
              <a:rPr lang="en-US" sz="1200" b="1" i="1" dirty="0" smtClean="0"/>
              <a:t>	c. </a:t>
            </a:r>
            <a:r>
              <a:rPr lang="en-US" sz="1200" b="1" i="1" dirty="0" smtClean="0">
                <a:solidFill>
                  <a:srgbClr val="FFFF00"/>
                </a:solidFill>
              </a:rPr>
              <a:t>Conductive flooring </a:t>
            </a:r>
            <a:r>
              <a:rPr lang="en-US" sz="1200" b="1" i="1" dirty="0" smtClean="0"/>
              <a:t>will be provided for each flammable anesthetizing location and will be tested</a:t>
            </a:r>
            <a:r>
              <a:rPr lang="en-US" sz="1200" b="1" dirty="0" smtClean="0"/>
              <a:t>. If conductive flooring is installed in nonflammable locations, it will also be tested according to the referenced manual.</a:t>
            </a:r>
            <a:r>
              <a:rPr lang="en-US" sz="1200" b="1" i="1" dirty="0" smtClean="0"/>
              <a:t> </a:t>
            </a:r>
          </a:p>
          <a:p>
            <a:pPr>
              <a:buFont typeface="Wingdings" pitchFamily="2" charset="2"/>
              <a:buNone/>
              <a:defRPr/>
            </a:pPr>
            <a:r>
              <a:rPr lang="en-US" sz="1200" b="1" i="1" dirty="0" smtClean="0"/>
              <a:t>	d. </a:t>
            </a:r>
            <a:r>
              <a:rPr lang="en-US" sz="1200" b="1" i="1" dirty="0" smtClean="0">
                <a:solidFill>
                  <a:srgbClr val="FFFF00"/>
                </a:solidFill>
              </a:rPr>
              <a:t>Conductive footwear </a:t>
            </a:r>
            <a:r>
              <a:rPr lang="en-US" sz="1200" b="1" i="1" dirty="0" smtClean="0"/>
              <a:t>will be worn in flammable anesthetizing locations. Resistance of the footwear will not </a:t>
            </a:r>
            <a:r>
              <a:rPr lang="en-US" sz="1200" b="1" dirty="0" smtClean="0"/>
              <a:t>exceed 500,000 ohms.</a:t>
            </a:r>
          </a:p>
          <a:p>
            <a:pPr>
              <a:buFont typeface="Wingdings" pitchFamily="2" charset="2"/>
              <a:buNone/>
              <a:defRPr/>
            </a:pPr>
            <a:r>
              <a:rPr lang="en-US" sz="1200" b="1" i="1" dirty="0" smtClean="0"/>
              <a:t>	e. In </a:t>
            </a:r>
            <a:r>
              <a:rPr lang="en-US" sz="1200" b="1" i="1" dirty="0" smtClean="0">
                <a:solidFill>
                  <a:srgbClr val="FFFF00"/>
                </a:solidFill>
              </a:rPr>
              <a:t>flammable or mixed anesthetizing locations</a:t>
            </a:r>
            <a:r>
              <a:rPr lang="en-US" sz="1200" b="1" i="1" dirty="0" smtClean="0"/>
              <a:t>, the following materials will not be permitted for outer garments or </a:t>
            </a:r>
            <a:r>
              <a:rPr lang="en-US" sz="1200" b="1" dirty="0" smtClean="0"/>
              <a:t>for non-apparel purposes, unless such materials have been tested and found anti-static:</a:t>
            </a:r>
          </a:p>
          <a:p>
            <a:pPr>
              <a:buFont typeface="Wingdings" pitchFamily="2" charset="2"/>
              <a:buNone/>
              <a:defRPr/>
            </a:pPr>
            <a:r>
              <a:rPr lang="en-US" sz="1200" b="1" dirty="0" smtClean="0"/>
              <a:t>	(1) Silk.</a:t>
            </a:r>
          </a:p>
          <a:p>
            <a:pPr>
              <a:buFont typeface="Wingdings" pitchFamily="2" charset="2"/>
              <a:buNone/>
              <a:defRPr/>
            </a:pPr>
            <a:r>
              <a:rPr lang="en-US" sz="1200" b="1" dirty="0" smtClean="0"/>
              <a:t>	(2) Wool.</a:t>
            </a:r>
          </a:p>
          <a:p>
            <a:pPr>
              <a:buFont typeface="Wingdings" pitchFamily="2" charset="2"/>
              <a:buNone/>
              <a:defRPr/>
            </a:pPr>
            <a:r>
              <a:rPr lang="en-US" sz="1200" b="1" dirty="0" smtClean="0"/>
              <a:t>	(3) Synthetic textile materials.</a:t>
            </a:r>
          </a:p>
          <a:p>
            <a:pPr>
              <a:buFont typeface="Wingdings" pitchFamily="2" charset="2"/>
              <a:buNone/>
              <a:defRPr/>
            </a:pPr>
            <a:r>
              <a:rPr lang="en-US" sz="1200" b="1" dirty="0" smtClean="0"/>
              <a:t>	(4) Blends of synthetic textile materials.</a:t>
            </a:r>
          </a:p>
          <a:p>
            <a:pPr>
              <a:buFont typeface="Wingdings" pitchFamily="2" charset="2"/>
              <a:buNone/>
              <a:defRPr/>
            </a:pPr>
            <a:r>
              <a:rPr lang="en-US" sz="1200" b="1" dirty="0" smtClean="0"/>
              <a:t>	(5) Blends of synthetic textile materials with unmodified cotton or rayon.</a:t>
            </a:r>
          </a:p>
          <a:p>
            <a:pPr>
              <a:buFont typeface="Wingdings" pitchFamily="2" charset="2"/>
              <a:buNone/>
              <a:defRPr/>
            </a:pPr>
            <a:r>
              <a:rPr lang="en-US" sz="1200" b="1" dirty="0" smtClean="0"/>
              <a:t>	(6) Non-woven materials.</a:t>
            </a:r>
            <a:endParaRPr lang="en-US" sz="1200" b="1" dirty="0"/>
          </a:p>
        </p:txBody>
      </p:sp>
      <p:pic>
        <p:nvPicPr>
          <p:cNvPr id="15364" name="Picture 12" descr="http://www.brighamandwomens.org/Research/amigo/images/amigohome.jpg"/>
          <p:cNvPicPr>
            <a:picLocks noChangeAspect="1" noChangeArrowheads="1"/>
          </p:cNvPicPr>
          <p:nvPr/>
        </p:nvPicPr>
        <p:blipFill>
          <a:blip r:embed="rId2" cstate="print"/>
          <a:srcRect/>
          <a:stretch>
            <a:fillRect/>
          </a:stretch>
        </p:blipFill>
        <p:spPr bwMode="auto">
          <a:xfrm>
            <a:off x="6172200" y="5105400"/>
            <a:ext cx="2590800" cy="1600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4530725"/>
          </a:xfrm>
        </p:spPr>
        <p:txBody>
          <a:bodyPr>
            <a:normAutofit fontScale="92500" lnSpcReduction="10000"/>
          </a:bodyPr>
          <a:lstStyle/>
          <a:p>
            <a:pPr>
              <a:buFont typeface="Wingdings" pitchFamily="2" charset="2"/>
              <a:buNone/>
              <a:defRPr/>
            </a:pPr>
            <a:r>
              <a:rPr lang="en-US" sz="1100" i="1" dirty="0" smtClean="0"/>
              <a:t>	</a:t>
            </a:r>
            <a:r>
              <a:rPr lang="en-US" sz="1400" b="1" i="1" dirty="0" smtClean="0"/>
              <a:t>f. Portable electrical equipment, such as incubators, X-ray machines, and so forth, used in flammable anesthetizing </a:t>
            </a:r>
            <a:r>
              <a:rPr lang="en-US" sz="1400" b="1" dirty="0" smtClean="0"/>
              <a:t>locations will be </a:t>
            </a:r>
            <a:r>
              <a:rPr lang="en-US" sz="1400" b="1" dirty="0" smtClean="0">
                <a:solidFill>
                  <a:srgbClr val="FFFF00"/>
                </a:solidFill>
              </a:rPr>
              <a:t>“explosion-proof”.</a:t>
            </a:r>
          </a:p>
          <a:p>
            <a:pPr>
              <a:buFont typeface="Wingdings" pitchFamily="2" charset="2"/>
              <a:buNone/>
              <a:defRPr/>
            </a:pPr>
            <a:r>
              <a:rPr lang="en-US" sz="1400" b="1" i="1" dirty="0" smtClean="0"/>
              <a:t>	g. </a:t>
            </a:r>
            <a:r>
              <a:rPr lang="en-US" sz="1400" b="1" i="1" dirty="0" smtClean="0">
                <a:solidFill>
                  <a:srgbClr val="FFFF00"/>
                </a:solidFill>
              </a:rPr>
              <a:t>Casters on portable conductive equipment </a:t>
            </a:r>
            <a:r>
              <a:rPr lang="en-US" sz="1400" b="1" i="1" dirty="0" smtClean="0"/>
              <a:t>will be kept clean and free of wax or other foreign matter.</a:t>
            </a:r>
          </a:p>
          <a:p>
            <a:pPr>
              <a:buFont typeface="Wingdings" pitchFamily="2" charset="2"/>
              <a:buNone/>
              <a:defRPr/>
            </a:pPr>
            <a:r>
              <a:rPr lang="en-US" sz="1400" b="1" i="1" dirty="0" smtClean="0"/>
              <a:t>	h. Furniture used in flammable anesthetizing locations will be constructed of </a:t>
            </a:r>
            <a:r>
              <a:rPr lang="en-US" sz="1400" b="1" i="1" dirty="0" smtClean="0">
                <a:solidFill>
                  <a:srgbClr val="FFFF00"/>
                </a:solidFill>
              </a:rPr>
              <a:t>electrically conductive material</a:t>
            </a:r>
            <a:r>
              <a:rPr lang="en-US" sz="1400" b="1" i="1" dirty="0" smtClean="0"/>
              <a:t> and </a:t>
            </a:r>
            <a:r>
              <a:rPr lang="en-US" sz="1400" b="1" dirty="0" smtClean="0"/>
              <a:t>will be outfitted with conductive wheels, pads, or other conductive floor contact devices.</a:t>
            </a:r>
          </a:p>
          <a:p>
            <a:pPr>
              <a:buFont typeface="Wingdings" pitchFamily="2" charset="2"/>
              <a:buNone/>
              <a:defRPr/>
            </a:pPr>
            <a:r>
              <a:rPr lang="en-US" sz="1400" b="1" i="1" dirty="0" smtClean="0"/>
              <a:t>	</a:t>
            </a:r>
            <a:r>
              <a:rPr lang="en-US" sz="1400" b="1" i="1" dirty="0" err="1" smtClean="0"/>
              <a:t>i</a:t>
            </a:r>
            <a:r>
              <a:rPr lang="en-US" sz="1400" b="1" i="1" dirty="0" smtClean="0"/>
              <a:t>. Surfaces should </a:t>
            </a:r>
            <a:r>
              <a:rPr lang="en-US" sz="1400" b="1" i="1" dirty="0" smtClean="0">
                <a:solidFill>
                  <a:srgbClr val="FFFF00"/>
                </a:solidFill>
              </a:rPr>
              <a:t>not be painted</a:t>
            </a:r>
            <a:r>
              <a:rPr lang="en-US" sz="1400" b="1" i="1" dirty="0" smtClean="0"/>
              <a:t>.</a:t>
            </a:r>
          </a:p>
          <a:p>
            <a:pPr>
              <a:buFont typeface="Wingdings" pitchFamily="2" charset="2"/>
              <a:buNone/>
              <a:defRPr/>
            </a:pPr>
            <a:r>
              <a:rPr lang="en-US" sz="1400" b="1" i="1" dirty="0" smtClean="0"/>
              <a:t>	j. Only </a:t>
            </a:r>
            <a:r>
              <a:rPr lang="en-US" sz="1400" b="1" i="1" dirty="0" smtClean="0">
                <a:solidFill>
                  <a:srgbClr val="FFFF00"/>
                </a:solidFill>
              </a:rPr>
              <a:t>noncombustible agents </a:t>
            </a:r>
            <a:r>
              <a:rPr lang="en-US" sz="1400" b="1" i="1" dirty="0" smtClean="0"/>
              <a:t>will be used for anesthesia or for pre-operative preparation of the surgical field if </a:t>
            </a:r>
            <a:r>
              <a:rPr lang="en-US" sz="1400" b="1" dirty="0" err="1" smtClean="0"/>
              <a:t>electrocautery</a:t>
            </a:r>
            <a:r>
              <a:rPr lang="en-US" sz="1400" b="1" dirty="0" smtClean="0"/>
              <a:t>, electric coagulation, or any other electrical equipment employing an open spark is to be used during the operation.</a:t>
            </a:r>
          </a:p>
          <a:p>
            <a:pPr>
              <a:buFont typeface="Wingdings" pitchFamily="2" charset="2"/>
              <a:buNone/>
              <a:defRPr/>
            </a:pPr>
            <a:r>
              <a:rPr lang="en-US" sz="1400" b="1" i="1" dirty="0" smtClean="0"/>
              <a:t>	k. Anesthesia equipment should </a:t>
            </a:r>
            <a:r>
              <a:rPr lang="en-US" sz="1400" b="1" i="1" dirty="0" smtClean="0">
                <a:solidFill>
                  <a:srgbClr val="FFFF00"/>
                </a:solidFill>
              </a:rPr>
              <a:t>not be covered</a:t>
            </a:r>
            <a:r>
              <a:rPr lang="en-US" sz="1400" b="1" i="1" dirty="0" smtClean="0"/>
              <a:t>. Covers may confine small leaks, producing an explosive or </a:t>
            </a:r>
            <a:r>
              <a:rPr lang="en-US" sz="1400" b="1" dirty="0" smtClean="0"/>
              <a:t>flammable atmosphere that could ignite when the cover is removed.</a:t>
            </a:r>
          </a:p>
          <a:p>
            <a:pPr>
              <a:buFont typeface="Wingdings" pitchFamily="2" charset="2"/>
              <a:buNone/>
              <a:defRPr/>
            </a:pPr>
            <a:r>
              <a:rPr lang="en-US" sz="1400" b="1" i="1" dirty="0" smtClean="0"/>
              <a:t>	l. Patient electrodes (ground plate) of Radiofrequency (RF) electro-surgical units will be kept free of corrosion and </a:t>
            </a:r>
            <a:r>
              <a:rPr lang="en-US" sz="1400" b="1" dirty="0" smtClean="0"/>
              <a:t>irregular surfaces.</a:t>
            </a:r>
          </a:p>
          <a:p>
            <a:pPr>
              <a:buFont typeface="Wingdings" pitchFamily="2" charset="2"/>
              <a:buNone/>
              <a:defRPr/>
            </a:pPr>
            <a:r>
              <a:rPr lang="en-US" sz="1400" b="1" dirty="0" smtClean="0"/>
              <a:t>		(1) Reusable (non-disposable) patient electrodes should be permanently connected to the 	patient return cable without the use of clips or clamps.</a:t>
            </a:r>
          </a:p>
          <a:p>
            <a:pPr>
              <a:buFont typeface="Wingdings" pitchFamily="2" charset="2"/>
              <a:buNone/>
              <a:defRPr/>
            </a:pPr>
            <a:r>
              <a:rPr lang="en-US" sz="1400" b="1" dirty="0" smtClean="0"/>
              <a:t>		(2) Disposable patient electrode plates and adhesive electrodes are exempt from this 	requirement when used with reusable (non-disposable) patient cables.</a:t>
            </a:r>
          </a:p>
          <a:p>
            <a:pPr>
              <a:buFont typeface="Wingdings" pitchFamily="2" charset="2"/>
              <a:buNone/>
              <a:defRPr/>
            </a:pPr>
            <a:r>
              <a:rPr lang="en-US" sz="1400" b="1" i="1" dirty="0" smtClean="0"/>
              <a:t>	m. </a:t>
            </a:r>
            <a:r>
              <a:rPr lang="en-US" sz="1400" b="1" i="1" dirty="0" smtClean="0">
                <a:solidFill>
                  <a:srgbClr val="FFFF00"/>
                </a:solidFill>
              </a:rPr>
              <a:t>Lint removal pads </a:t>
            </a:r>
            <a:r>
              <a:rPr lang="en-US" sz="1400" b="1" i="1" dirty="0" smtClean="0"/>
              <a:t>may be placed at each entrance to the surgical suite. These pads will be replaced frequently.</a:t>
            </a:r>
          </a:p>
          <a:p>
            <a:pPr>
              <a:buFont typeface="Wingdings" pitchFamily="2" charset="2"/>
              <a:buNone/>
              <a:defRPr/>
            </a:pPr>
            <a:r>
              <a:rPr lang="en-US" sz="1400" b="1" i="1" dirty="0" smtClean="0"/>
              <a:t>	n. Only ventilators which have a low-pressure alarm system will be used. Periodic maintenance </a:t>
            </a:r>
            <a:r>
              <a:rPr lang="en-US" sz="1400" b="1" i="1" dirty="0" smtClean="0">
                <a:solidFill>
                  <a:srgbClr val="FFFF00"/>
                </a:solidFill>
              </a:rPr>
              <a:t>leakage testing </a:t>
            </a:r>
            <a:r>
              <a:rPr lang="en-US" sz="1400" b="1" i="1" dirty="0" smtClean="0"/>
              <a:t>will </a:t>
            </a:r>
            <a:r>
              <a:rPr lang="en-US" sz="1400" b="1" dirty="0" smtClean="0"/>
              <a:t>be accomplished as prescribed by the manufacturer.</a:t>
            </a:r>
            <a:endParaRPr lang="en-US" sz="1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4530725"/>
          </a:xfrm>
        </p:spPr>
        <p:txBody>
          <a:bodyPr>
            <a:normAutofit fontScale="92500" lnSpcReduction="20000"/>
          </a:bodyPr>
          <a:lstStyle/>
          <a:p>
            <a:pPr>
              <a:defRPr/>
            </a:pPr>
            <a:r>
              <a:rPr lang="en-US" sz="2000" b="1" dirty="0" smtClean="0">
                <a:solidFill>
                  <a:srgbClr val="66FFFF"/>
                </a:solidFill>
              </a:rPr>
              <a:t>Operating room suites quarterly inspections</a:t>
            </a:r>
          </a:p>
          <a:p>
            <a:pPr>
              <a:defRPr/>
            </a:pPr>
            <a:endParaRPr lang="en-US" sz="2000" b="1" dirty="0" smtClean="0">
              <a:solidFill>
                <a:srgbClr val="66FFFF"/>
              </a:solidFill>
            </a:endParaRPr>
          </a:p>
          <a:p>
            <a:pPr>
              <a:buFont typeface="Wingdings" pitchFamily="2" charset="2"/>
              <a:buNone/>
              <a:defRPr/>
            </a:pPr>
            <a:r>
              <a:rPr lang="en-US" sz="1600" b="1" i="1" dirty="0" smtClean="0"/>
              <a:t>a. </a:t>
            </a:r>
            <a:r>
              <a:rPr lang="en-US" sz="1600" b="1" i="1" dirty="0" smtClean="0">
                <a:solidFill>
                  <a:srgbClr val="FFFF00"/>
                </a:solidFill>
              </a:rPr>
              <a:t>Quarterly hospital inspections </a:t>
            </a:r>
            <a:r>
              <a:rPr lang="en-US" sz="1600" b="1" i="1" dirty="0" smtClean="0"/>
              <a:t>are mandated for operating room (OR) suites since compressed gas cylinders, </a:t>
            </a:r>
            <a:r>
              <a:rPr lang="en-US" sz="1600" b="1" dirty="0" smtClean="0"/>
              <a:t>patient movement to the OR table (lifting hazard), anesthesia drugs hazards, formaldehyde, </a:t>
            </a:r>
            <a:r>
              <a:rPr lang="en-US" sz="1600" b="1" dirty="0" err="1" smtClean="0"/>
              <a:t>glutaraldehyde</a:t>
            </a:r>
            <a:r>
              <a:rPr lang="en-US" sz="1600" b="1" dirty="0" smtClean="0"/>
              <a:t>, waste anesthesia gas (WAG), waste anesthesia gas evacuation (WAGE), extension cords, electrical hazards, wet locations, and ethylene oxide (ETO) gas all present their unique hazards associated with the OR environment.</a:t>
            </a:r>
          </a:p>
          <a:p>
            <a:pPr>
              <a:buFont typeface="Wingdings" pitchFamily="2" charset="2"/>
              <a:buNone/>
              <a:defRPr/>
            </a:pPr>
            <a:r>
              <a:rPr lang="en-US" sz="1600" b="1" i="1" dirty="0" smtClean="0"/>
              <a:t>b. </a:t>
            </a:r>
            <a:r>
              <a:rPr lang="en-US" sz="1600" b="1" i="1" dirty="0" smtClean="0">
                <a:solidFill>
                  <a:srgbClr val="FFFF00"/>
                </a:solidFill>
              </a:rPr>
              <a:t>Fires in ORs </a:t>
            </a:r>
            <a:r>
              <a:rPr lang="en-US" sz="1600" b="1" i="1" dirty="0" smtClean="0"/>
              <a:t>are not uncommon. </a:t>
            </a:r>
            <a:r>
              <a:rPr lang="en-US" sz="1600" b="1" i="1" dirty="0" smtClean="0">
                <a:solidFill>
                  <a:srgbClr val="FFFF00"/>
                </a:solidFill>
              </a:rPr>
              <a:t>Quarterly fire drills </a:t>
            </a:r>
            <a:r>
              <a:rPr lang="en-US" sz="1600" b="1" i="1" dirty="0" smtClean="0"/>
              <a:t>will be conducted for all personnel on all shifts; the staff, </a:t>
            </a:r>
            <a:r>
              <a:rPr lang="en-US" sz="1600" b="1" dirty="0" smtClean="0"/>
              <a:t>not the patients or visitors, should participate in the fire drill. Conducting fire drills without disrupting patient care activities must be considered.</a:t>
            </a:r>
          </a:p>
          <a:p>
            <a:pPr>
              <a:buFont typeface="Wingdings" pitchFamily="2" charset="2"/>
              <a:buNone/>
              <a:defRPr/>
            </a:pPr>
            <a:r>
              <a:rPr lang="en-US" sz="1600" b="1" i="1" dirty="0" smtClean="0"/>
              <a:t>c. “Fire Safety in Healthcare Facilities” is recommended to assist hospital safety managers with </a:t>
            </a:r>
            <a:r>
              <a:rPr lang="en-US" sz="1600" b="1" dirty="0" smtClean="0"/>
              <a:t>fire safety programs.</a:t>
            </a:r>
          </a:p>
          <a:p>
            <a:pPr>
              <a:buFont typeface="Wingdings" pitchFamily="2" charset="2"/>
              <a:buNone/>
              <a:defRPr/>
            </a:pPr>
            <a:r>
              <a:rPr lang="en-US" sz="1600" b="1" i="1" dirty="0" smtClean="0"/>
              <a:t>d. </a:t>
            </a:r>
            <a:r>
              <a:rPr lang="en-US" sz="1600" b="1" i="1" dirty="0" smtClean="0">
                <a:solidFill>
                  <a:srgbClr val="FFFF00"/>
                </a:solidFill>
              </a:rPr>
              <a:t>Oxygen can be trapped under the drapes </a:t>
            </a:r>
            <a:r>
              <a:rPr lang="en-US" sz="1600" b="1" i="1" dirty="0" smtClean="0"/>
              <a:t>and increase the potential for fire ignited from the laser or electrical </a:t>
            </a:r>
            <a:r>
              <a:rPr lang="en-US" sz="1600" b="1" dirty="0" smtClean="0"/>
              <a:t>surgical unit (ESU) when the surgeon starts the procedure. </a:t>
            </a:r>
          </a:p>
          <a:p>
            <a:pPr>
              <a:buFont typeface="Wingdings" pitchFamily="2" charset="2"/>
              <a:buNone/>
              <a:defRPr/>
            </a:pPr>
            <a:r>
              <a:rPr lang="en-US" sz="1600" b="1" i="1" dirty="0" smtClean="0"/>
              <a:t>e. </a:t>
            </a:r>
            <a:r>
              <a:rPr lang="en-US" sz="1600" b="1" i="1" dirty="0" smtClean="0">
                <a:solidFill>
                  <a:srgbClr val="FFFF00"/>
                </a:solidFill>
              </a:rPr>
              <a:t>Hazard recognition </a:t>
            </a:r>
            <a:r>
              <a:rPr lang="en-US" sz="1600" b="1" i="1" dirty="0" smtClean="0"/>
              <a:t>is an important part of the overall hospital safety program. Documentation of the quarterly, </a:t>
            </a:r>
            <a:r>
              <a:rPr lang="en-US" sz="1600" b="1" dirty="0" smtClean="0"/>
              <a:t>high-interest-area safety inspections or semiannual safety inspections, hazard surveillance or environmental rounds is very important for  inspections.</a:t>
            </a:r>
          </a:p>
          <a:p>
            <a:pPr>
              <a:buFont typeface="Wingdings" pitchFamily="2" charset="2"/>
              <a:buNone/>
              <a:defRPr/>
            </a:pPr>
            <a:r>
              <a:rPr lang="en-US" sz="1600" b="1" i="1" dirty="0" smtClean="0"/>
              <a:t>f. The key to remember is </a:t>
            </a:r>
            <a:r>
              <a:rPr lang="en-US" sz="1600" b="1" i="1" dirty="0" smtClean="0">
                <a:solidFill>
                  <a:srgbClr val="FFFF00"/>
                </a:solidFill>
              </a:rPr>
              <a:t>patient safety</a:t>
            </a:r>
            <a:r>
              <a:rPr lang="en-US" sz="1600" b="1" i="1" dirty="0" smtClean="0"/>
              <a:t>. The staff and visitor’s safety is important as each hospital strides to </a:t>
            </a:r>
            <a:r>
              <a:rPr lang="en-US" sz="1600" b="1" dirty="0" smtClean="0"/>
              <a:t>provide a safe, supportive, functional environment for patient, staff, and visitors.</a:t>
            </a:r>
            <a:endParaRPr lang="en-US"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524000"/>
            <a:ext cx="8763000" cy="4530725"/>
          </a:xfrm>
        </p:spPr>
        <p:txBody>
          <a:bodyPr>
            <a:normAutofit lnSpcReduction="10000"/>
          </a:bodyPr>
          <a:lstStyle/>
          <a:p>
            <a:pPr>
              <a:defRPr/>
            </a:pPr>
            <a:r>
              <a:rPr lang="en-US" sz="2000" b="1" dirty="0" smtClean="0">
                <a:solidFill>
                  <a:srgbClr val="66FFFF"/>
                </a:solidFill>
              </a:rPr>
              <a:t>Central material supply</a:t>
            </a:r>
          </a:p>
          <a:p>
            <a:pPr>
              <a:defRPr/>
            </a:pPr>
            <a:endParaRPr lang="en-US" sz="2000" b="1" dirty="0" smtClean="0">
              <a:solidFill>
                <a:srgbClr val="66FFFF"/>
              </a:solidFill>
            </a:endParaRPr>
          </a:p>
          <a:p>
            <a:pPr>
              <a:buFont typeface="Wingdings" pitchFamily="2" charset="2"/>
              <a:buNone/>
              <a:defRPr/>
            </a:pPr>
            <a:r>
              <a:rPr lang="en-US" sz="1400" b="1" dirty="0" smtClean="0"/>
              <a:t>Central material supply (CMS) is there to </a:t>
            </a:r>
            <a:r>
              <a:rPr lang="en-US" sz="1400" b="1" dirty="0" smtClean="0">
                <a:solidFill>
                  <a:srgbClr val="FFFF00"/>
                </a:solidFill>
              </a:rPr>
              <a:t>support OR operations</a:t>
            </a:r>
            <a:r>
              <a:rPr lang="en-US" sz="1400" b="1" dirty="0" smtClean="0"/>
              <a:t>. It ensures the needed supplies are available for the staff to use when needed.</a:t>
            </a:r>
          </a:p>
          <a:p>
            <a:pPr>
              <a:buFont typeface="Wingdings" pitchFamily="2" charset="2"/>
              <a:buNone/>
              <a:defRPr/>
            </a:pPr>
            <a:r>
              <a:rPr lang="en-US" sz="1400" b="1" i="1" dirty="0" smtClean="0"/>
              <a:t>	a. Hazards in the CMS might include </a:t>
            </a:r>
            <a:r>
              <a:rPr lang="en-US" sz="1400" b="1" i="1" dirty="0" smtClean="0">
                <a:solidFill>
                  <a:srgbClr val="FFFF00"/>
                </a:solidFill>
              </a:rPr>
              <a:t>chemical, ETO, falls, biological, needle sticks</a:t>
            </a:r>
            <a:r>
              <a:rPr lang="en-US" sz="1400" b="1" i="1" dirty="0" smtClean="0"/>
              <a:t>, and </a:t>
            </a:r>
            <a:r>
              <a:rPr lang="en-US" sz="1400" b="1" i="1" dirty="0" smtClean="0">
                <a:solidFill>
                  <a:srgbClr val="FFFF00"/>
                </a:solidFill>
              </a:rPr>
              <a:t>back injuries.</a:t>
            </a:r>
          </a:p>
          <a:p>
            <a:pPr>
              <a:buFont typeface="Wingdings" pitchFamily="2" charset="2"/>
              <a:buNone/>
              <a:defRPr/>
            </a:pPr>
            <a:r>
              <a:rPr lang="en-US" sz="1400" b="1" i="1" dirty="0" smtClean="0"/>
              <a:t>	b. Most hospitals are substituting a </a:t>
            </a:r>
            <a:r>
              <a:rPr lang="en-US" sz="1400" b="1" i="1" dirty="0" smtClean="0">
                <a:solidFill>
                  <a:srgbClr val="FFFF00"/>
                </a:solidFill>
              </a:rPr>
              <a:t>less hazardous substance </a:t>
            </a:r>
            <a:r>
              <a:rPr lang="en-US" sz="1400" b="1" i="1" dirty="0" smtClean="0"/>
              <a:t>for ETO.</a:t>
            </a:r>
          </a:p>
          <a:p>
            <a:pPr>
              <a:buFont typeface="Wingdings" pitchFamily="2" charset="2"/>
              <a:buNone/>
              <a:defRPr/>
            </a:pPr>
            <a:r>
              <a:rPr lang="en-US" sz="1400" b="1" i="1" dirty="0" smtClean="0"/>
              <a:t>	c. Consider including the CMS area as a </a:t>
            </a:r>
            <a:r>
              <a:rPr lang="en-US" sz="1400" b="1" i="1" dirty="0" smtClean="0">
                <a:solidFill>
                  <a:srgbClr val="FFFF00"/>
                </a:solidFill>
              </a:rPr>
              <a:t>high-interest area </a:t>
            </a:r>
            <a:r>
              <a:rPr lang="en-US" sz="1400" b="1" i="1" dirty="0" smtClean="0"/>
              <a:t>in the spot inspection program. It is a location that </a:t>
            </a:r>
            <a:r>
              <a:rPr lang="en-US" sz="1400" b="1" dirty="0" smtClean="0"/>
              <a:t>deserves some close looks to ensure optimum safety.</a:t>
            </a:r>
          </a:p>
          <a:p>
            <a:pPr>
              <a:buFont typeface="Wingdings" pitchFamily="2" charset="2"/>
              <a:buNone/>
              <a:defRPr/>
            </a:pPr>
            <a:r>
              <a:rPr lang="en-US" sz="1400" b="1" i="1" dirty="0" smtClean="0"/>
              <a:t>	d. In addition to the obvious healthcare hazards, survey the area to </a:t>
            </a:r>
            <a:r>
              <a:rPr lang="en-US" sz="1400" b="1" i="1" dirty="0" smtClean="0">
                <a:solidFill>
                  <a:srgbClr val="FFFF00"/>
                </a:solidFill>
              </a:rPr>
              <a:t>ensure</a:t>
            </a:r>
            <a:r>
              <a:rPr lang="en-US" sz="1400" b="1" i="1" dirty="0" smtClean="0"/>
              <a:t>—</a:t>
            </a:r>
          </a:p>
          <a:p>
            <a:pPr>
              <a:buFont typeface="Wingdings" pitchFamily="2" charset="2"/>
              <a:buNone/>
              <a:defRPr/>
            </a:pPr>
            <a:endParaRPr lang="en-US" sz="1400" b="1" i="1" dirty="0" smtClean="0"/>
          </a:p>
          <a:p>
            <a:pPr>
              <a:buFont typeface="Wingdings" pitchFamily="2" charset="2"/>
              <a:buNone/>
              <a:defRPr/>
            </a:pPr>
            <a:r>
              <a:rPr lang="en-US" sz="1400" b="1" dirty="0" smtClean="0"/>
              <a:t>		(1) The rooms are well lighted.</a:t>
            </a:r>
          </a:p>
          <a:p>
            <a:pPr>
              <a:buFont typeface="Wingdings" pitchFamily="2" charset="2"/>
              <a:buNone/>
              <a:defRPr/>
            </a:pPr>
            <a:r>
              <a:rPr lang="en-US" sz="1400" b="1" dirty="0" smtClean="0"/>
              <a:t>		(2) Exits and aisles are clear at all times.</a:t>
            </a:r>
          </a:p>
          <a:p>
            <a:pPr>
              <a:buFont typeface="Wingdings" pitchFamily="2" charset="2"/>
              <a:buNone/>
              <a:defRPr/>
            </a:pPr>
            <a:r>
              <a:rPr lang="en-US" sz="1400" b="1" dirty="0" smtClean="0"/>
              <a:t>		(3) Rubbish, empty cartons, and paper are disposed of immediately; and heavy items are 	always stored on the lower shelves.</a:t>
            </a:r>
          </a:p>
          <a:p>
            <a:pPr>
              <a:buFont typeface="Wingdings" pitchFamily="2" charset="2"/>
              <a:buNone/>
              <a:defRPr/>
            </a:pPr>
            <a:r>
              <a:rPr lang="en-US" sz="1400" b="1" dirty="0" smtClean="0"/>
              <a:t>		(4) Spillage items are stored on the lower shelves.</a:t>
            </a:r>
          </a:p>
          <a:p>
            <a:pPr>
              <a:buFont typeface="Wingdings" pitchFamily="2" charset="2"/>
              <a:buNone/>
              <a:defRPr/>
            </a:pPr>
            <a:r>
              <a:rPr lang="en-US" sz="1400" b="1" dirty="0" smtClean="0"/>
              <a:t>		(5) Flammable liquids are stored in approved containers.</a:t>
            </a:r>
          </a:p>
          <a:p>
            <a:pPr>
              <a:buFont typeface="Wingdings" pitchFamily="2" charset="2"/>
              <a:buNone/>
              <a:defRPr/>
            </a:pPr>
            <a:r>
              <a:rPr lang="en-US" sz="1400" b="1" dirty="0" smtClean="0"/>
              <a:t>		(6) Employees are lifting correctly.</a:t>
            </a:r>
          </a:p>
          <a:p>
            <a:pPr>
              <a:buFont typeface="Wingdings" pitchFamily="2" charset="2"/>
              <a:buNone/>
              <a:defRPr/>
            </a:pPr>
            <a:r>
              <a:rPr lang="en-US" sz="1400" b="1" dirty="0" smtClean="0"/>
              <a:t>		(7) Fire extinguishers are located in the proper place, checked monthly, maintained 	appropriately, and properly documented..</a:t>
            </a:r>
          </a:p>
          <a:p>
            <a:pPr>
              <a:defRPr/>
            </a:pPr>
            <a:endParaRPr lang="en-US" sz="1400" dirty="0"/>
          </a:p>
        </p:txBody>
      </p:sp>
      <p:pic>
        <p:nvPicPr>
          <p:cNvPr id="18435" name="Picture 14" descr="http://ieposter.com/upload/organizations/organization1/683/images/1408472359.jpg"/>
          <p:cNvPicPr>
            <a:picLocks noChangeAspect="1" noChangeArrowheads="1"/>
          </p:cNvPicPr>
          <p:nvPr/>
        </p:nvPicPr>
        <p:blipFill>
          <a:blip r:embed="rId2" cstate="print"/>
          <a:srcRect/>
          <a:stretch>
            <a:fillRect/>
          </a:stretch>
        </p:blipFill>
        <p:spPr bwMode="auto">
          <a:xfrm>
            <a:off x="5181600" y="228600"/>
            <a:ext cx="2438400" cy="1981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solidFill>
                  <a:srgbClr val="FFFF00"/>
                </a:solidFill>
              </a:rPr>
              <a:t>Radiation</a:t>
            </a:r>
            <a:br>
              <a:rPr lang="en-US" sz="3200" b="1" dirty="0" smtClean="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228600" y="1066800"/>
            <a:ext cx="8686800" cy="4530725"/>
          </a:xfrm>
        </p:spPr>
        <p:txBody>
          <a:bodyPr>
            <a:normAutofit fontScale="92500" lnSpcReduction="10000"/>
          </a:bodyPr>
          <a:lstStyle/>
          <a:p>
            <a:pPr>
              <a:buFont typeface="Wingdings" pitchFamily="2" charset="2"/>
              <a:buAutoNum type="alphaLcPeriod"/>
              <a:defRPr/>
            </a:pPr>
            <a:r>
              <a:rPr lang="en-US" sz="1800" b="1" i="1" dirty="0" smtClean="0">
                <a:solidFill>
                  <a:srgbClr val="66FFFF"/>
                </a:solidFill>
              </a:rPr>
              <a:t>General concepts.</a:t>
            </a:r>
          </a:p>
          <a:p>
            <a:pPr>
              <a:buFont typeface="Wingdings" pitchFamily="2" charset="2"/>
              <a:buAutoNum type="alphaLcPeriod"/>
              <a:defRPr/>
            </a:pPr>
            <a:endParaRPr lang="en-US" sz="1600" b="1" i="1" dirty="0" smtClean="0">
              <a:solidFill>
                <a:srgbClr val="66FFFF"/>
              </a:solidFill>
            </a:endParaRPr>
          </a:p>
          <a:p>
            <a:pPr>
              <a:buFont typeface="Wingdings" pitchFamily="2" charset="2"/>
              <a:buNone/>
              <a:defRPr/>
            </a:pPr>
            <a:r>
              <a:rPr lang="en-US" sz="1800" dirty="0" smtClean="0"/>
              <a:t>(1) Ionizing and non-ionizing radiation are normally encountered in hospitals, health, dental, and veterinary activities and pose </a:t>
            </a:r>
            <a:r>
              <a:rPr lang="en-US" sz="1800" dirty="0" smtClean="0">
                <a:solidFill>
                  <a:srgbClr val="66FFFF"/>
                </a:solidFill>
              </a:rPr>
              <a:t>potential risks that must be managed</a:t>
            </a:r>
            <a:r>
              <a:rPr lang="en-US" sz="1800" dirty="0" smtClean="0"/>
              <a:t>.</a:t>
            </a:r>
          </a:p>
          <a:p>
            <a:pPr>
              <a:buFont typeface="Wingdings" pitchFamily="2" charset="2"/>
              <a:buNone/>
              <a:defRPr/>
            </a:pPr>
            <a:r>
              <a:rPr lang="en-US" sz="1800" dirty="0" smtClean="0"/>
              <a:t>(2) To minimize their inherent risks, radiation-producing systems must be used by </a:t>
            </a:r>
            <a:r>
              <a:rPr lang="en-US" sz="1800" dirty="0" smtClean="0">
                <a:solidFill>
                  <a:srgbClr val="66FFFF"/>
                </a:solidFill>
              </a:rPr>
              <a:t>well-trained personnel </a:t>
            </a:r>
            <a:r>
              <a:rPr lang="en-US" sz="1800" dirty="0" smtClean="0"/>
              <a:t>and undergo </a:t>
            </a:r>
            <a:r>
              <a:rPr lang="en-US" sz="1800" dirty="0" smtClean="0">
                <a:solidFill>
                  <a:srgbClr val="66FFFF"/>
                </a:solidFill>
              </a:rPr>
              <a:t>regular inspection, maintenance</a:t>
            </a:r>
            <a:r>
              <a:rPr lang="en-US" sz="1800" dirty="0" smtClean="0"/>
              <a:t>, and </a:t>
            </a:r>
            <a:r>
              <a:rPr lang="en-US" sz="1800" dirty="0" smtClean="0">
                <a:solidFill>
                  <a:srgbClr val="66FFFF"/>
                </a:solidFill>
              </a:rPr>
              <a:t>calibration</a:t>
            </a:r>
            <a:r>
              <a:rPr lang="en-US" sz="1800" dirty="0" smtClean="0"/>
              <a:t>.</a:t>
            </a:r>
          </a:p>
          <a:p>
            <a:pPr>
              <a:buFont typeface="Wingdings" pitchFamily="2" charset="2"/>
              <a:buNone/>
              <a:defRPr/>
            </a:pPr>
            <a:r>
              <a:rPr lang="en-US" sz="1800" dirty="0" smtClean="0"/>
              <a:t>(3) In general, the radiation safety program is based on </a:t>
            </a:r>
            <a:r>
              <a:rPr lang="en-US" sz="1800" dirty="0" smtClean="0">
                <a:solidFill>
                  <a:srgbClr val="66FFFF"/>
                </a:solidFill>
              </a:rPr>
              <a:t>controlling radiation sources </a:t>
            </a:r>
            <a:r>
              <a:rPr lang="en-US" sz="1800" dirty="0" smtClean="0"/>
              <a:t>to ensure that they are used as intended. This includes control of personnel who work with or are exposed to radiation sources, those who monitor exposures, educate the work force, measure and document radiation emissions, and those who conduct medical surveillance for early detection/remedies for overexposures.</a:t>
            </a:r>
          </a:p>
          <a:p>
            <a:pPr>
              <a:buFont typeface="Wingdings" pitchFamily="2" charset="2"/>
              <a:buNone/>
              <a:defRPr/>
            </a:pPr>
            <a:r>
              <a:rPr lang="en-US" sz="1800" dirty="0" smtClean="0"/>
              <a:t>(4) A trained and qualified </a:t>
            </a:r>
            <a:r>
              <a:rPr lang="en-US" sz="1800" dirty="0" smtClean="0">
                <a:solidFill>
                  <a:srgbClr val="66FFFF"/>
                </a:solidFill>
              </a:rPr>
              <a:t>Radiation Safety Officer </a:t>
            </a:r>
            <a:r>
              <a:rPr lang="en-US" sz="1800" dirty="0" smtClean="0"/>
              <a:t>(RSO), a written program document, and use of </a:t>
            </a:r>
            <a:r>
              <a:rPr lang="en-US" sz="1800" dirty="0" smtClean="0">
                <a:solidFill>
                  <a:srgbClr val="66FFFF"/>
                </a:solidFill>
              </a:rPr>
              <a:t>personal protective equipment </a:t>
            </a:r>
            <a:r>
              <a:rPr lang="en-US" sz="1800" dirty="0" smtClean="0"/>
              <a:t>are some of the more salient elements of healthcare activity radiation protection </a:t>
            </a:r>
            <a:r>
              <a:rPr lang="en-US" sz="1800" dirty="0" err="1" smtClean="0"/>
              <a:t>programs.Complex</a:t>
            </a:r>
            <a:r>
              <a:rPr lang="en-US" sz="1800" dirty="0" smtClean="0"/>
              <a:t> programs may also require oversight by a </a:t>
            </a:r>
            <a:r>
              <a:rPr lang="en-US" sz="1800" dirty="0" smtClean="0">
                <a:solidFill>
                  <a:srgbClr val="66FFFF"/>
                </a:solidFill>
              </a:rPr>
              <a:t>radiation safety committee</a:t>
            </a:r>
            <a:r>
              <a:rPr lang="en-US" sz="1800" dirty="0" smtClean="0"/>
              <a:t>. </a:t>
            </a:r>
          </a:p>
          <a:p>
            <a:pPr>
              <a:buFont typeface="Wingdings" pitchFamily="2" charset="2"/>
              <a:buNone/>
              <a:defRPr/>
            </a:pPr>
            <a:r>
              <a:rPr lang="en-US" sz="1800" dirty="0" smtClean="0"/>
              <a:t>(5) All radiation sources in the hospital should be </a:t>
            </a:r>
            <a:r>
              <a:rPr lang="en-US" sz="1800" dirty="0" smtClean="0">
                <a:solidFill>
                  <a:srgbClr val="66FFFF"/>
                </a:solidFill>
              </a:rPr>
              <a:t>catalogued on an inventory</a:t>
            </a:r>
            <a:r>
              <a:rPr lang="en-US" sz="1800" dirty="0" smtClean="0"/>
              <a:t>.</a:t>
            </a:r>
          </a:p>
          <a:p>
            <a:pPr>
              <a:buFont typeface="Wingdings" pitchFamily="2" charset="2"/>
              <a:buNone/>
              <a:defRPr/>
            </a:pP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839200" cy="4530725"/>
          </a:xfrm>
        </p:spPr>
        <p:txBody>
          <a:bodyPr/>
          <a:lstStyle/>
          <a:p>
            <a:pPr>
              <a:buFont typeface="Wingdings" pitchFamily="2" charset="2"/>
              <a:buNone/>
              <a:defRPr/>
            </a:pPr>
            <a:r>
              <a:rPr lang="en-US" sz="1800" b="1" i="1" dirty="0" smtClean="0">
                <a:solidFill>
                  <a:srgbClr val="66FFFF"/>
                </a:solidFill>
              </a:rPr>
              <a:t>b. Nuclear medicine.</a:t>
            </a:r>
          </a:p>
          <a:p>
            <a:pPr>
              <a:buFont typeface="Wingdings" pitchFamily="2" charset="2"/>
              <a:buNone/>
              <a:defRPr/>
            </a:pPr>
            <a:endParaRPr lang="en-US" sz="1800" b="1" i="1" dirty="0" smtClean="0">
              <a:solidFill>
                <a:srgbClr val="66FFFF"/>
              </a:solidFill>
            </a:endParaRPr>
          </a:p>
          <a:p>
            <a:pPr>
              <a:buFont typeface="Wingdings" pitchFamily="2" charset="2"/>
              <a:buNone/>
              <a:defRPr/>
            </a:pPr>
            <a:r>
              <a:rPr lang="en-US" sz="1800" dirty="0" smtClean="0"/>
              <a:t>(1) Hospitals that provide nuclear medicine services are licensed by the </a:t>
            </a:r>
            <a:r>
              <a:rPr lang="en-US" sz="1800" dirty="0" smtClean="0">
                <a:solidFill>
                  <a:srgbClr val="FFFF00"/>
                </a:solidFill>
              </a:rPr>
              <a:t>Nuclear Regulatory Commission</a:t>
            </a:r>
            <a:r>
              <a:rPr lang="en-US" sz="1800" dirty="0" smtClean="0"/>
              <a:t> and possess varying amounts of radioactive material.</a:t>
            </a:r>
          </a:p>
          <a:p>
            <a:pPr>
              <a:buFont typeface="Wingdings" pitchFamily="2" charset="2"/>
              <a:buNone/>
              <a:defRPr/>
            </a:pPr>
            <a:r>
              <a:rPr lang="en-US" sz="1800" dirty="0" smtClean="0"/>
              <a:t>(2) Hazards in nuclear medicine include </a:t>
            </a:r>
            <a:r>
              <a:rPr lang="en-US" sz="1800" dirty="0" smtClean="0">
                <a:solidFill>
                  <a:srgbClr val="FFFF00"/>
                </a:solidFill>
              </a:rPr>
              <a:t>radiation exposure </a:t>
            </a:r>
            <a:r>
              <a:rPr lang="en-US" sz="1800" dirty="0" smtClean="0"/>
              <a:t>and </a:t>
            </a:r>
            <a:r>
              <a:rPr lang="en-US" sz="1800" dirty="0" smtClean="0">
                <a:solidFill>
                  <a:srgbClr val="FFFF00"/>
                </a:solidFill>
              </a:rPr>
              <a:t>radioactive contamination.</a:t>
            </a:r>
          </a:p>
          <a:p>
            <a:pPr>
              <a:buFont typeface="Wingdings" pitchFamily="2" charset="2"/>
              <a:buNone/>
              <a:defRPr/>
            </a:pPr>
            <a:r>
              <a:rPr lang="en-US" sz="1800" dirty="0" smtClean="0"/>
              <a:t>(3) Nuclear medicine workers generally require </a:t>
            </a:r>
            <a:r>
              <a:rPr lang="en-US" sz="1800" dirty="0" smtClean="0">
                <a:solidFill>
                  <a:srgbClr val="FFFF00"/>
                </a:solidFill>
              </a:rPr>
              <a:t>personnel </a:t>
            </a:r>
            <a:r>
              <a:rPr lang="en-US" sz="1800" dirty="0" err="1" smtClean="0">
                <a:solidFill>
                  <a:srgbClr val="FFFF00"/>
                </a:solidFill>
              </a:rPr>
              <a:t>dosimetry</a:t>
            </a:r>
            <a:r>
              <a:rPr lang="en-US" sz="1800" dirty="0" smtClean="0">
                <a:solidFill>
                  <a:srgbClr val="FFFF00"/>
                </a:solidFill>
              </a:rPr>
              <a:t> </a:t>
            </a:r>
            <a:r>
              <a:rPr lang="en-US" sz="1800" dirty="0" smtClean="0"/>
              <a:t>(</a:t>
            </a:r>
            <a:r>
              <a:rPr lang="en-US" sz="1800" dirty="0" err="1" smtClean="0"/>
              <a:t>thermoluminescent</a:t>
            </a:r>
            <a:r>
              <a:rPr lang="en-US" sz="1800" dirty="0" smtClean="0"/>
              <a:t> dosimeter /TLD badges), and </a:t>
            </a:r>
            <a:r>
              <a:rPr lang="en-US" sz="1800" dirty="0" smtClean="0">
                <a:solidFill>
                  <a:srgbClr val="FFFF00"/>
                </a:solidFill>
              </a:rPr>
              <a:t>initial and annual radiation safety training.</a:t>
            </a:r>
          </a:p>
          <a:p>
            <a:pPr>
              <a:buFont typeface="Wingdings" pitchFamily="2" charset="2"/>
              <a:buNone/>
              <a:defRPr/>
            </a:pPr>
            <a:r>
              <a:rPr lang="en-US" sz="1800" dirty="0" smtClean="0"/>
              <a:t>(4) </a:t>
            </a:r>
            <a:r>
              <a:rPr lang="en-US" sz="1800" dirty="0" smtClean="0">
                <a:solidFill>
                  <a:srgbClr val="FFFF00"/>
                </a:solidFill>
              </a:rPr>
              <a:t>Personal protective equipment </a:t>
            </a:r>
            <a:r>
              <a:rPr lang="en-US" sz="1800" dirty="0" smtClean="0"/>
              <a:t>includes lab coats, latex gloves, and syringe shields, and, where necessary, dedicated exhaust hoods for handling dispersible radioactive material.</a:t>
            </a:r>
          </a:p>
          <a:p>
            <a:pPr>
              <a:buFont typeface="Wingdings" pitchFamily="2" charset="2"/>
              <a:buNone/>
              <a:defRPr/>
            </a:pPr>
            <a:r>
              <a:rPr lang="en-US" sz="1800" dirty="0" smtClean="0"/>
              <a:t>(5) Nuclear medicine clinics are routinely checked for radiation and contamination.</a:t>
            </a:r>
          </a:p>
          <a:p>
            <a:pPr>
              <a:buFont typeface="Wingdings" pitchFamily="2" charset="2"/>
              <a:buNone/>
              <a:defRPr/>
            </a:pPr>
            <a:r>
              <a:rPr lang="en-US" sz="1800" dirty="0" smtClean="0"/>
              <a:t>(6) Nuclear medicine clinics generate </a:t>
            </a:r>
            <a:r>
              <a:rPr lang="en-US" sz="1800" dirty="0" smtClean="0">
                <a:solidFill>
                  <a:srgbClr val="FFFF00"/>
                </a:solidFill>
              </a:rPr>
              <a:t>radioactive waste </a:t>
            </a:r>
            <a:r>
              <a:rPr lang="en-US" sz="1800" dirty="0" smtClean="0"/>
              <a:t>which must be controlled and managed for disposal.</a:t>
            </a:r>
          </a:p>
          <a:p>
            <a:pPr>
              <a:buFont typeface="Wingdings" pitchFamily="2" charset="2"/>
              <a:buNone/>
              <a:defRPr/>
            </a:pPr>
            <a:r>
              <a:rPr lang="en-US" sz="1800" dirty="0" smtClean="0"/>
              <a:t>(7) Facility design for nuclear medicine clinics may include </a:t>
            </a:r>
            <a:r>
              <a:rPr lang="en-US" sz="1800" dirty="0" smtClean="0">
                <a:solidFill>
                  <a:srgbClr val="FFFF00"/>
                </a:solidFill>
              </a:rPr>
              <a:t>lead shielding in walls </a:t>
            </a:r>
            <a:r>
              <a:rPr lang="en-US" sz="1800" dirty="0" smtClean="0"/>
              <a:t>and </a:t>
            </a:r>
            <a:r>
              <a:rPr lang="en-US" sz="1800" dirty="0" smtClean="0">
                <a:solidFill>
                  <a:srgbClr val="FFFF00"/>
                </a:solidFill>
              </a:rPr>
              <a:t>doors</a:t>
            </a:r>
            <a:r>
              <a:rPr lang="en-US" sz="1800" dirty="0" smtClean="0"/>
              <a:t>. Any new construction or modification of nuclear medicine facilities requires a review by a qualified expert.</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1103</Words>
  <Application>Microsoft Office PowerPoint</Application>
  <PresentationFormat>On-screen Show (4:3)</PresentationFormat>
  <Paragraphs>170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PowerPoint Presentation</vt:lpstr>
      <vt:lpstr>TUJUAN</vt:lpstr>
      <vt:lpstr>Kitchen </vt:lpstr>
      <vt:lpstr>Operating suites - Surgery </vt:lpstr>
      <vt:lpstr>PowerPoint Presentation</vt:lpstr>
      <vt:lpstr>PowerPoint Presentation</vt:lpstr>
      <vt:lpstr>PowerPoint Presentation</vt:lpstr>
      <vt:lpstr>Radiation </vt:lpstr>
      <vt:lpstr>PowerPoint Presentation</vt:lpstr>
      <vt:lpstr>PowerPoint Presentation</vt:lpstr>
      <vt:lpstr>PowerPoint Presentation</vt:lpstr>
      <vt:lpstr>Emergency room </vt:lpstr>
      <vt:lpstr>PowerPoint Presentation</vt:lpstr>
      <vt:lpstr>Hazards </vt:lpstr>
      <vt:lpstr>Healthcare risks </vt:lpstr>
      <vt:lpstr>Joint Commission on Accreditation of Healthcare Organizations </vt:lpstr>
      <vt:lpstr>Care core processes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MFK  PERTEMUAN 4</dc:title>
  <dc:creator>Class</dc:creator>
  <cp:lastModifiedBy>Class</cp:lastModifiedBy>
  <cp:revision>2</cp:revision>
  <dcterms:created xsi:type="dcterms:W3CDTF">2017-03-15T03:23:17Z</dcterms:created>
  <dcterms:modified xsi:type="dcterms:W3CDTF">2018-01-19T09:09:53Z</dcterms:modified>
</cp:coreProperties>
</file>