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58" r:id="rId2"/>
    <p:sldId id="29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141A5-965A-45E5-A99A-9DEDDA4D4B21}" type="datetimeFigureOut">
              <a:rPr lang="en-US" smtClean="0"/>
              <a:pPr/>
              <a:t>1/19/2018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52752-9A93-4132-8555-3697972F63E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141A5-965A-45E5-A99A-9DEDDA4D4B21}" type="datetimeFigureOut">
              <a:rPr lang="en-US" smtClean="0"/>
              <a:pPr/>
              <a:t>1/19/2018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52752-9A93-4132-8555-3697972F63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141A5-965A-45E5-A99A-9DEDDA4D4B21}" type="datetimeFigureOut">
              <a:rPr lang="en-US" smtClean="0"/>
              <a:pPr/>
              <a:t>1/19/2018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52752-9A93-4132-8555-3697972F63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007DDF-7364-486C-AA08-16CFDEFE08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141A5-965A-45E5-A99A-9DEDDA4D4B21}" type="datetimeFigureOut">
              <a:rPr lang="en-US" smtClean="0"/>
              <a:pPr/>
              <a:t>1/19/2018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52752-9A93-4132-8555-3697972F63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141A5-965A-45E5-A99A-9DEDDA4D4B21}" type="datetimeFigureOut">
              <a:rPr lang="en-US" smtClean="0"/>
              <a:pPr/>
              <a:t>1/19/2018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24C52752-9A93-4132-8555-3697972F63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141A5-965A-45E5-A99A-9DEDDA4D4B21}" type="datetimeFigureOut">
              <a:rPr lang="en-US" smtClean="0"/>
              <a:pPr/>
              <a:t>1/19/2018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52752-9A93-4132-8555-3697972F63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141A5-965A-45E5-A99A-9DEDDA4D4B21}" type="datetimeFigureOut">
              <a:rPr lang="en-US" smtClean="0"/>
              <a:pPr/>
              <a:t>1/19/2018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52752-9A93-4132-8555-3697972F63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141A5-965A-45E5-A99A-9DEDDA4D4B21}" type="datetimeFigureOut">
              <a:rPr lang="en-US" smtClean="0"/>
              <a:pPr/>
              <a:t>1/19/2018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52752-9A93-4132-8555-3697972F63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141A5-965A-45E5-A99A-9DEDDA4D4B21}" type="datetimeFigureOut">
              <a:rPr lang="en-US" smtClean="0"/>
              <a:pPr/>
              <a:t>1/19/2018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52752-9A93-4132-8555-3697972F63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141A5-965A-45E5-A99A-9DEDDA4D4B21}" type="datetimeFigureOut">
              <a:rPr lang="en-US" smtClean="0"/>
              <a:pPr/>
              <a:t>1/19/2018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52752-9A93-4132-8555-3697972F63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141A5-965A-45E5-A99A-9DEDDA4D4B21}" type="datetimeFigureOut">
              <a:rPr lang="en-US" smtClean="0"/>
              <a:pPr/>
              <a:t>1/19/2018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52752-9A93-4132-8555-3697972F63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4EF141A5-965A-45E5-A99A-9DEDDA4D4B21}" type="datetimeFigureOut">
              <a:rPr lang="en-US" smtClean="0"/>
              <a:pPr/>
              <a:t>1/19/2018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4C52752-9A93-4132-8555-3697972F63E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066800"/>
            <a:ext cx="8229600" cy="4530725"/>
          </a:xfrm>
          <a:noFill/>
        </p:spPr>
        <p:txBody>
          <a:bodyPr/>
          <a:lstStyle/>
          <a:p>
            <a:pPr algn="ctr">
              <a:buFont typeface="Wingdings" pitchFamily="2" charset="2"/>
              <a:buNone/>
            </a:pPr>
            <a:endParaRPr lang="en-US" sz="4000" b="1" dirty="0">
              <a:solidFill>
                <a:srgbClr val="FFFF00"/>
              </a:solidFill>
            </a:endParaRPr>
          </a:p>
          <a:p>
            <a:pPr algn="ctr">
              <a:buFont typeface="Wingdings" pitchFamily="2" charset="2"/>
              <a:buNone/>
            </a:pPr>
            <a:r>
              <a:rPr lang="en-US" sz="4000" b="1" dirty="0" smtClean="0">
                <a:solidFill>
                  <a:srgbClr val="FFFF00"/>
                </a:solidFill>
              </a:rPr>
              <a:t>PERTEMUAN </a:t>
            </a:r>
            <a:r>
              <a:rPr lang="en-US" sz="4000" b="1" dirty="0" smtClean="0">
                <a:solidFill>
                  <a:srgbClr val="FFFF00"/>
                </a:solidFill>
              </a:rPr>
              <a:t>6</a:t>
            </a:r>
          </a:p>
          <a:p>
            <a:pPr algn="ctr">
              <a:buFont typeface="Wingdings" pitchFamily="2" charset="2"/>
              <a:buNone/>
            </a:pPr>
            <a:endParaRPr lang="en-US" sz="4000" b="1" dirty="0" smtClean="0">
              <a:solidFill>
                <a:srgbClr val="FFFF00"/>
              </a:solidFill>
            </a:endParaRPr>
          </a:p>
          <a:p>
            <a:pPr algn="ctr">
              <a:buFont typeface="Wingdings" pitchFamily="2" charset="2"/>
              <a:buNone/>
            </a:pPr>
            <a:r>
              <a:rPr lang="en-US" sz="4000" b="1" dirty="0" smtClean="0">
                <a:solidFill>
                  <a:srgbClr val="FFFF00"/>
                </a:solidFill>
                <a:effectLst/>
              </a:rPr>
              <a:t>ASESMEN RISIKO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899" name="Rectangle 3"/>
          <p:cNvSpPr>
            <a:spLocks noGrp="1" noChangeArrowheads="1"/>
          </p:cNvSpPr>
          <p:nvPr>
            <p:ph idx="1"/>
          </p:nvPr>
        </p:nvSpPr>
        <p:spPr>
          <a:xfrm>
            <a:off x="0" y="533400"/>
            <a:ext cx="9144000" cy="63246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sz="2800" smtClean="0"/>
              <a:t>	6. </a:t>
            </a:r>
            <a:r>
              <a:rPr lang="en-US" sz="2800" smtClean="0">
                <a:solidFill>
                  <a:srgbClr val="66FFFF"/>
                </a:solidFill>
              </a:rPr>
              <a:t>NEW PROJECTS &amp; SERVICES TOPICS</a:t>
            </a:r>
            <a:r>
              <a:rPr lang="en-US" sz="2800" smtClean="0"/>
              <a:t> :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800" smtClean="0"/>
              <a:t>		  - IDENTIFICATION OF INSURANCE NEEDS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800" smtClean="0"/>
              <a:t>		  - STAFF REQUIREMENTS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800" smtClean="0"/>
              <a:t>		  - CONTRACT NEEDS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800" smtClean="0"/>
              <a:t>		  - COMPETITIVE IMPACTS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800" smtClean="0"/>
              <a:t>	7. </a:t>
            </a:r>
            <a:r>
              <a:rPr lang="en-US" sz="2800" smtClean="0">
                <a:solidFill>
                  <a:srgbClr val="66FFFF"/>
                </a:solidFill>
              </a:rPr>
              <a:t>CONSTRUCTION/RENOVATION</a:t>
            </a:r>
            <a:r>
              <a:rPr lang="en-US" sz="2800" smtClean="0"/>
              <a:t> :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800" smtClean="0"/>
              <a:t>		  - LICENCES/PERMITS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800" smtClean="0"/>
              <a:t>		  - CONTRACTS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800" smtClean="0"/>
              <a:t>		  - DISRUPTION OF SERVICES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800" smtClean="0"/>
              <a:t>		  - HAZARDS (AIR QUALITY,SAFETY DESIGN)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800" smtClean="0"/>
              <a:t>		  - APPROVALS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7696200" cy="113982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smtClean="0">
                <a:solidFill>
                  <a:srgbClr val="FFFF00"/>
                </a:solidFill>
              </a:rPr>
              <a:t>E. LEGAL AND REGULATORY</a:t>
            </a:r>
          </a:p>
        </p:txBody>
      </p:sp>
      <p:sp>
        <p:nvSpPr>
          <p:cNvPr id="216067" name="Rectangle 3"/>
          <p:cNvSpPr>
            <a:spLocks noGrp="1" noChangeArrowheads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3600" dirty="0" smtClean="0"/>
              <a:t>	</a:t>
            </a:r>
            <a:r>
              <a:rPr lang="en-US" sz="2800" dirty="0" smtClean="0"/>
              <a:t>1. </a:t>
            </a:r>
            <a:r>
              <a:rPr lang="en-US" sz="2800" dirty="0" smtClean="0">
                <a:solidFill>
                  <a:srgbClr val="66FFFF"/>
                </a:solidFill>
              </a:rPr>
              <a:t>STATUTES,STANDARDS &amp; REGULATIONS</a:t>
            </a:r>
            <a:r>
              <a:rPr lang="en-US" sz="2800" dirty="0" smtClean="0"/>
              <a:t> :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800" dirty="0" smtClean="0"/>
              <a:t>		- REGIONAL,STATE AND LOCAL IMPACTS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800" dirty="0" smtClean="0"/>
              <a:t>	2. </a:t>
            </a:r>
            <a:r>
              <a:rPr lang="en-US" sz="2800" dirty="0" smtClean="0">
                <a:solidFill>
                  <a:srgbClr val="66FFFF"/>
                </a:solidFill>
              </a:rPr>
              <a:t>LICENSURE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800" dirty="0" smtClean="0"/>
              <a:t>	3. </a:t>
            </a:r>
            <a:r>
              <a:rPr lang="en-US" sz="2800" dirty="0" smtClean="0">
                <a:solidFill>
                  <a:srgbClr val="66FFFF"/>
                </a:solidFill>
              </a:rPr>
              <a:t>ACCREDITATION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800" dirty="0" smtClean="0"/>
              <a:t>	4. </a:t>
            </a:r>
            <a:r>
              <a:rPr lang="en-US" sz="2800" dirty="0" smtClean="0">
                <a:solidFill>
                  <a:srgbClr val="66FFFF"/>
                </a:solidFill>
              </a:rPr>
              <a:t>CORPORATE COMPLIANCE PROGRAM</a:t>
            </a:r>
            <a:r>
              <a:rPr lang="en-US" sz="2800" dirty="0" smtClean="0"/>
              <a:t> :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800" dirty="0" smtClean="0"/>
              <a:t>		- IDENTIFICATION OF RELATED COMPLIANCE 	       FACTORS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800" dirty="0" smtClean="0"/>
              <a:t>		- PROGRAM COMPONENTS :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800" dirty="0" smtClean="0"/>
              <a:t>		-EDUCATION,REPORTING, 				       DATA  MAINTENANCE,REVIEW,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800" dirty="0" smtClean="0"/>
              <a:t>                MONITORING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800" dirty="0" smtClean="0"/>
              <a:t>		- RELATIONSHIPS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5334000" cy="12192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smtClean="0">
                <a:solidFill>
                  <a:srgbClr val="FFFF00"/>
                </a:solidFill>
              </a:rPr>
              <a:t>F. TECHNOLOGY</a:t>
            </a:r>
          </a:p>
        </p:txBody>
      </p:sp>
      <p:sp>
        <p:nvSpPr>
          <p:cNvPr id="212995" name="Rectangle 3"/>
          <p:cNvSpPr>
            <a:spLocks noGrp="1" noChangeArrowheads="1"/>
          </p:cNvSpPr>
          <p:nvPr>
            <p:ph idx="1"/>
          </p:nvPr>
        </p:nvSpPr>
        <p:spPr>
          <a:xfrm>
            <a:off x="0" y="2286000"/>
            <a:ext cx="9144000" cy="5257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smtClean="0">
                <a:solidFill>
                  <a:srgbClr val="66FFFF"/>
                </a:solidFill>
              </a:rPr>
              <a:t>	</a:t>
            </a:r>
            <a:r>
              <a:rPr lang="en-US" smtClean="0"/>
              <a:t>1</a:t>
            </a:r>
            <a:r>
              <a:rPr lang="en-US" smtClean="0">
                <a:solidFill>
                  <a:srgbClr val="66FFFF"/>
                </a:solidFill>
              </a:rPr>
              <a:t>. INFORMATION SYSTEMS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mtClean="0">
                <a:solidFill>
                  <a:srgbClr val="66FFFF"/>
                </a:solidFill>
              </a:rPr>
              <a:t>	</a:t>
            </a:r>
            <a:r>
              <a:rPr lang="en-US" smtClean="0"/>
              <a:t>2</a:t>
            </a:r>
            <a:r>
              <a:rPr lang="en-US" smtClean="0">
                <a:solidFill>
                  <a:srgbClr val="66FFFF"/>
                </a:solidFill>
              </a:rPr>
              <a:t>. TELEMEDICINE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mtClean="0">
                <a:solidFill>
                  <a:srgbClr val="66FFFF"/>
                </a:solidFill>
              </a:rPr>
              <a:t>	</a:t>
            </a:r>
            <a:r>
              <a:rPr lang="en-US" smtClean="0"/>
              <a:t>3</a:t>
            </a:r>
            <a:r>
              <a:rPr lang="en-US" smtClean="0">
                <a:solidFill>
                  <a:srgbClr val="66FFFF"/>
                </a:solidFill>
              </a:rPr>
              <a:t>. EQUIPMENT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mtClean="0">
                <a:solidFill>
                  <a:srgbClr val="66FFFF"/>
                </a:solidFill>
              </a:rPr>
              <a:t>	</a:t>
            </a:r>
            <a:r>
              <a:rPr lang="en-US" smtClean="0"/>
              <a:t>4</a:t>
            </a:r>
            <a:r>
              <a:rPr lang="en-US" smtClean="0">
                <a:solidFill>
                  <a:srgbClr val="66FFFF"/>
                </a:solidFill>
              </a:rPr>
              <a:t>. NEW TECHNOLOGIES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mtClean="0">
                <a:solidFill>
                  <a:srgbClr val="66FFFF"/>
                </a:solidFill>
              </a:rPr>
              <a:t>	</a:t>
            </a:r>
            <a:r>
              <a:rPr lang="en-US" smtClean="0"/>
              <a:t>5</a:t>
            </a:r>
            <a:r>
              <a:rPr lang="en-US" smtClean="0">
                <a:solidFill>
                  <a:srgbClr val="66FFFF"/>
                </a:solidFill>
              </a:rPr>
              <a:t>.INVENTORY CONTROL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b="1" smtClean="0">
                <a:solidFill>
                  <a:srgbClr val="66FFFF"/>
                </a:solidFill>
              </a:rPr>
              <a:t>RISK MANAGEMENT TECHNIQUES/TREATMENTS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>
          <a:xfrm>
            <a:off x="0" y="1295400"/>
            <a:ext cx="9144000" cy="55626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defRPr/>
            </a:pPr>
            <a:r>
              <a:rPr lang="en-US" sz="2800" b="1" dirty="0" smtClean="0">
                <a:solidFill>
                  <a:srgbClr val="FFFF00"/>
                </a:solidFill>
              </a:rPr>
              <a:t>RISK CONTROL</a:t>
            </a:r>
            <a:r>
              <a:rPr lang="en-US" sz="2800" b="1" dirty="0" smtClean="0"/>
              <a:t> :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2800" b="1" dirty="0" smtClean="0"/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dirty="0" smtClean="0"/>
              <a:t>- </a:t>
            </a:r>
            <a:r>
              <a:rPr lang="en-US" sz="2400" b="1" dirty="0" smtClean="0">
                <a:solidFill>
                  <a:srgbClr val="66FFFF"/>
                </a:solidFill>
              </a:rPr>
              <a:t>EXPOSURE AVOIDANCE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b="1" dirty="0" smtClean="0">
                <a:solidFill>
                  <a:srgbClr val="66FFFF"/>
                </a:solidFill>
              </a:rPr>
              <a:t>- LOSS PREVENTION  ( RCA )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b="1" dirty="0" smtClean="0">
                <a:solidFill>
                  <a:srgbClr val="66FFFF"/>
                </a:solidFill>
              </a:rPr>
              <a:t>- LOSS REDUCTION  ( FMEA )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b="1" dirty="0" smtClean="0">
                <a:solidFill>
                  <a:srgbClr val="66FFFF"/>
                </a:solidFill>
              </a:rPr>
              <a:t>		- SEGREGATION (SEPARATION OR DUPLICATION)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b="1" dirty="0" smtClean="0">
                <a:solidFill>
                  <a:srgbClr val="66FFFF"/>
                </a:solidFill>
              </a:rPr>
              <a:t>		- CONTRACTUAL TRANSFER FOR RISK CONTROL</a:t>
            </a:r>
            <a:r>
              <a:rPr lang="en-US" sz="2400" dirty="0" smtClean="0"/>
              <a:t> 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2400" dirty="0" smtClean="0"/>
          </a:p>
          <a:p>
            <a:pPr algn="ctr" eaLnBrk="1" hangingPunct="1">
              <a:lnSpc>
                <a:spcPct val="90000"/>
              </a:lnSpc>
              <a:defRPr/>
            </a:pPr>
            <a:r>
              <a:rPr lang="en-US" sz="2800" b="1" dirty="0" smtClean="0">
                <a:solidFill>
                  <a:srgbClr val="FFFF00"/>
                </a:solidFill>
              </a:rPr>
              <a:t>RISK  FINANCING</a:t>
            </a:r>
            <a:r>
              <a:rPr lang="en-US" sz="2800" b="1" dirty="0" smtClean="0"/>
              <a:t> :</a:t>
            </a:r>
          </a:p>
          <a:p>
            <a:pPr algn="ctr" eaLnBrk="1" hangingPunct="1">
              <a:lnSpc>
                <a:spcPct val="90000"/>
              </a:lnSpc>
              <a:defRPr/>
            </a:pPr>
            <a:endParaRPr lang="en-US" sz="2800" b="1" dirty="0" smtClean="0"/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dirty="0" smtClean="0"/>
              <a:t> - </a:t>
            </a:r>
            <a:r>
              <a:rPr lang="en-US" sz="2400" b="1" dirty="0" smtClean="0">
                <a:solidFill>
                  <a:srgbClr val="66FFFF"/>
                </a:solidFill>
              </a:rPr>
              <a:t>RISK RETENTION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b="1" dirty="0" smtClean="0">
                <a:solidFill>
                  <a:srgbClr val="66FFFF"/>
                </a:solidFill>
              </a:rPr>
              <a:t>- RISK TRANSFER</a:t>
            </a:r>
          </a:p>
          <a:p>
            <a:pPr algn="ctr" eaLnBrk="1" hangingPunct="1">
              <a:lnSpc>
                <a:spcPct val="90000"/>
              </a:lnSpc>
              <a:defRPr/>
            </a:pPr>
            <a:endParaRPr lang="en-US" sz="2400" b="1" dirty="0" smtClean="0">
              <a:solidFill>
                <a:srgbClr val="66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32131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AU" sz="3600" b="1" dirty="0" smtClean="0">
                <a:solidFill>
                  <a:srgbClr val="FFFF00"/>
                </a:solidFill>
              </a:rPr>
              <a:t>Hazardous Substances</a:t>
            </a:r>
            <a:br>
              <a:rPr lang="en-AU" sz="3600" b="1" dirty="0" smtClean="0">
                <a:solidFill>
                  <a:srgbClr val="FFFF00"/>
                </a:solidFill>
              </a:rPr>
            </a:br>
            <a:r>
              <a:rPr lang="en-AU" sz="3600" b="1" i="1" dirty="0" smtClean="0">
                <a:solidFill>
                  <a:srgbClr val="FFFF00"/>
                </a:solidFill>
              </a:rPr>
              <a:t>Risk Management</a:t>
            </a:r>
            <a:r>
              <a:rPr lang="en-AU" sz="3200" b="1" i="1" dirty="0" smtClean="0">
                <a:solidFill>
                  <a:srgbClr val="FFFF00"/>
                </a:solidFill>
              </a:rPr>
              <a:t/>
            </a:r>
            <a:br>
              <a:rPr lang="en-AU" sz="3200" b="1" i="1" dirty="0" smtClean="0">
                <a:solidFill>
                  <a:srgbClr val="FFFF00"/>
                </a:solidFill>
              </a:rPr>
            </a:br>
            <a:r>
              <a:rPr lang="en-AU" sz="4000" b="1" dirty="0" smtClean="0"/>
              <a:t/>
            </a:r>
            <a:br>
              <a:rPr lang="en-AU" sz="4000" b="1" dirty="0" smtClean="0"/>
            </a:br>
            <a:endParaRPr lang="en-US" sz="4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AU" sz="3200" b="1" dirty="0" smtClean="0">
                <a:solidFill>
                  <a:srgbClr val="FFFF00"/>
                </a:solidFill>
              </a:rPr>
              <a:t>Hazardous Substances</a:t>
            </a:r>
            <a:br>
              <a:rPr lang="en-AU" sz="3200" b="1" dirty="0" smtClean="0">
                <a:solidFill>
                  <a:srgbClr val="FFFF00"/>
                </a:solidFill>
              </a:rPr>
            </a:br>
            <a:r>
              <a:rPr lang="en-AU" sz="3200" b="1" i="1" dirty="0" smtClean="0">
                <a:solidFill>
                  <a:srgbClr val="FFFF00"/>
                </a:solidFill>
              </a:rPr>
              <a:t>Risk Management</a:t>
            </a:r>
            <a:br>
              <a:rPr lang="en-AU" sz="3200" b="1" i="1" dirty="0" smtClean="0">
                <a:solidFill>
                  <a:srgbClr val="FFFF00"/>
                </a:solidFill>
              </a:rPr>
            </a:br>
            <a:r>
              <a:rPr lang="en-AU" sz="4000" b="1" dirty="0" smtClean="0"/>
              <a:t/>
            </a:r>
            <a:br>
              <a:rPr lang="en-AU" sz="4000" b="1" dirty="0" smtClean="0"/>
            </a:br>
            <a:endParaRPr lang="en-US" sz="4000" b="1" dirty="0" smtClean="0"/>
          </a:p>
        </p:txBody>
      </p:sp>
      <p:sp>
        <p:nvSpPr>
          <p:cNvPr id="49155" name="Rectangle 3"/>
          <p:cNvSpPr>
            <a:spLocks noGrp="1" noChangeArrowheads="1"/>
          </p:cNvSpPr>
          <p:nvPr>
            <p:ph idx="1"/>
          </p:nvPr>
        </p:nvSpPr>
        <p:spPr>
          <a:xfrm>
            <a:off x="0" y="1295400"/>
            <a:ext cx="9144000" cy="55626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smtClean="0"/>
              <a:t>There are many hazards which could result in loss. In order to eliminate or minimise the hazards and therefore the potential for injury, illness or damage to plant or property, </a:t>
            </a:r>
            <a:r>
              <a:rPr lang="en-US" sz="2800" smtClean="0">
                <a:solidFill>
                  <a:srgbClr val="FFFF00"/>
                </a:solidFill>
              </a:rPr>
              <a:t>hazards need to be identified</a:t>
            </a:r>
            <a:r>
              <a:rPr lang="en-US" sz="2800" smtClean="0"/>
              <a:t>, and </a:t>
            </a:r>
            <a:r>
              <a:rPr lang="en-US" sz="2800" smtClean="0">
                <a:solidFill>
                  <a:srgbClr val="FFFF00"/>
                </a:solidFill>
              </a:rPr>
              <a:t>risks need to be assessed</a:t>
            </a:r>
            <a:r>
              <a:rPr lang="en-US" sz="2800" smtClean="0"/>
              <a:t> and </a:t>
            </a:r>
            <a:r>
              <a:rPr lang="en-US" sz="2800" smtClean="0">
                <a:solidFill>
                  <a:srgbClr val="FFFF00"/>
                </a:solidFill>
              </a:rPr>
              <a:t>controlled</a:t>
            </a:r>
            <a:r>
              <a:rPr lang="en-US" sz="2800" smtClean="0"/>
              <a:t>.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z="2800" smtClean="0"/>
          </a:p>
          <a:p>
            <a:pPr eaLnBrk="1" hangingPunct="1">
              <a:defRPr/>
            </a:pPr>
            <a:r>
              <a:rPr lang="en-US" sz="2800" b="1" smtClean="0">
                <a:solidFill>
                  <a:srgbClr val="FFFF00"/>
                </a:solidFill>
              </a:rPr>
              <a:t>Identification of hazards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800" smtClean="0"/>
              <a:t>		Hazard identification is the </a:t>
            </a:r>
            <a:r>
              <a:rPr lang="en-US" sz="2800" smtClean="0">
                <a:solidFill>
                  <a:srgbClr val="FFFF00"/>
                </a:solidFill>
              </a:rPr>
              <a:t>process of identifying</a:t>
            </a:r>
            <a:r>
              <a:rPr lang="en-US" sz="2800" smtClean="0"/>
              <a:t> </a:t>
            </a:r>
            <a:r>
              <a:rPr lang="en-US" sz="2800" smtClean="0">
                <a:solidFill>
                  <a:srgbClr val="FFFF00"/>
                </a:solidFill>
              </a:rPr>
              <a:t>situations or events</a:t>
            </a:r>
            <a:r>
              <a:rPr lang="en-US" sz="2800" smtClean="0"/>
              <a:t> that could give rise to the potential for injury, illness or damage to plant or property.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800" smtClean="0"/>
              <a:t>	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Rectangle 3"/>
          <p:cNvSpPr>
            <a:spLocks noGrp="1" noChangeArrowheads="1"/>
          </p:cNvSpPr>
          <p:nvPr>
            <p:ph idx="1"/>
          </p:nvPr>
        </p:nvSpPr>
        <p:spPr>
          <a:xfrm>
            <a:off x="0" y="762000"/>
            <a:ext cx="8991600" cy="60960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800" b="1" smtClean="0">
                <a:solidFill>
                  <a:srgbClr val="FFFF00"/>
                </a:solidFill>
              </a:rPr>
              <a:t>Assessment of Risks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2800" b="1" smtClean="0">
              <a:solidFill>
                <a:srgbClr val="FFFF00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b="1" smtClean="0"/>
              <a:t>	Assessment of the risks is the process of </a:t>
            </a:r>
            <a:r>
              <a:rPr lang="en-US" sz="2000" b="1" smtClean="0">
                <a:solidFill>
                  <a:srgbClr val="FFFF00"/>
                </a:solidFill>
              </a:rPr>
              <a:t>determining the likelihood</a:t>
            </a:r>
            <a:r>
              <a:rPr lang="en-US" sz="2000" b="1" smtClean="0"/>
              <a:t> of an injury, illness or damage to plant or property happening.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000" b="1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b="1" smtClean="0"/>
              <a:t>	This generally involves consideration of the nature of exposure to the hazard such as: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000" b="1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b="1" smtClean="0"/>
              <a:t>		- </a:t>
            </a:r>
            <a:r>
              <a:rPr lang="en-US" sz="2000" b="1" smtClean="0">
                <a:solidFill>
                  <a:srgbClr val="FFFF00"/>
                </a:solidFill>
              </a:rPr>
              <a:t>How likely is it someone will be hurt</a:t>
            </a:r>
            <a:r>
              <a:rPr lang="en-US" sz="2000" b="1" smtClean="0"/>
              <a:t> or something 				damaged (eg. will or could happen etc.)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b="1" smtClean="0"/>
              <a:t>		- </a:t>
            </a:r>
            <a:r>
              <a:rPr lang="en-US" sz="2000" b="1" smtClean="0">
                <a:solidFill>
                  <a:srgbClr val="FFFF00"/>
                </a:solidFill>
              </a:rPr>
              <a:t>Frequency of exposure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b="1" smtClean="0"/>
              <a:t>		- </a:t>
            </a:r>
            <a:r>
              <a:rPr lang="en-US" sz="2000" b="1" smtClean="0">
                <a:solidFill>
                  <a:srgbClr val="FFFF00"/>
                </a:solidFill>
              </a:rPr>
              <a:t>Level of exposure</a:t>
            </a:r>
            <a:r>
              <a:rPr lang="en-US" sz="2000" b="1" smtClean="0"/>
              <a:t> (eg. No. of people, amount/degree/extent of 		exposure to noise, chemicals etc.)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b="1" smtClean="0"/>
              <a:t>		- </a:t>
            </a:r>
            <a:r>
              <a:rPr lang="en-US" sz="2000" b="1" smtClean="0">
                <a:solidFill>
                  <a:srgbClr val="FFFF00"/>
                </a:solidFill>
              </a:rPr>
              <a:t>Pattern of exposure</a:t>
            </a:r>
            <a:r>
              <a:rPr lang="en-US" sz="2000" b="1" smtClean="0"/>
              <a:t> (eg. continuous, intermittent etc.)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b="1" smtClean="0"/>
              <a:t>		- Adequacy of any </a:t>
            </a:r>
            <a:r>
              <a:rPr lang="en-US" sz="2000" b="1" smtClean="0">
                <a:solidFill>
                  <a:srgbClr val="FFFF00"/>
                </a:solidFill>
              </a:rPr>
              <a:t>existing control measures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2000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2400"/>
            <a:ext cx="8229600" cy="65532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800" b="1" smtClean="0">
                <a:solidFill>
                  <a:srgbClr val="FFFF00"/>
                </a:solidFill>
              </a:rPr>
              <a:t>Control of hazards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800" b="1" smtClean="0">
              <a:solidFill>
                <a:srgbClr val="FFFF00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400" smtClean="0"/>
              <a:t>	- Hazard control is the process of determining and implementing appropriate measures to </a:t>
            </a:r>
            <a:r>
              <a:rPr lang="en-US" sz="2400" smtClean="0">
                <a:solidFill>
                  <a:srgbClr val="FFFF00"/>
                </a:solidFill>
              </a:rPr>
              <a:t>control risks</a:t>
            </a:r>
            <a:r>
              <a:rPr lang="en-US" sz="2400" smtClean="0"/>
              <a:t> and their</a:t>
            </a:r>
            <a:r>
              <a:rPr lang="en-US" sz="2400" smtClean="0">
                <a:solidFill>
                  <a:srgbClr val="FFFF00"/>
                </a:solidFill>
              </a:rPr>
              <a:t> consequences</a:t>
            </a:r>
            <a:r>
              <a:rPr lang="en-US" sz="2400" smtClean="0"/>
              <a:t> associated with that hazard.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4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400" smtClean="0"/>
              <a:t>	- The control process must follow the </a:t>
            </a:r>
            <a:r>
              <a:rPr lang="en-US" sz="2400" smtClean="0">
                <a:solidFill>
                  <a:srgbClr val="FFFF00"/>
                </a:solidFill>
              </a:rPr>
              <a:t>control hierarchy</a:t>
            </a:r>
            <a:r>
              <a:rPr lang="en-US" sz="2400" smtClean="0"/>
              <a:t> :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4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400" smtClean="0"/>
              <a:t>		. </a:t>
            </a:r>
            <a:r>
              <a:rPr lang="en-US" sz="2400" smtClean="0">
                <a:solidFill>
                  <a:srgbClr val="66FFFF"/>
                </a:solidFill>
              </a:rPr>
              <a:t>Elimination,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400" smtClean="0">
                <a:solidFill>
                  <a:srgbClr val="66FFFF"/>
                </a:solidFill>
              </a:rPr>
              <a:t>		. substitution,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400" smtClean="0">
                <a:solidFill>
                  <a:srgbClr val="66FFFF"/>
                </a:solidFill>
              </a:rPr>
              <a:t>		. engineering,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400" smtClean="0">
                <a:solidFill>
                  <a:srgbClr val="66FFFF"/>
                </a:solidFill>
              </a:rPr>
              <a:t>		. administrative (procedures) and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400" smtClean="0">
                <a:solidFill>
                  <a:srgbClr val="66FFFF"/>
                </a:solidFill>
              </a:rPr>
              <a:t>		. protective equipment</a:t>
            </a:r>
            <a:r>
              <a:rPr lang="en-US" sz="2400" smtClean="0"/>
              <a:t> type controls.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4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400" smtClean="0"/>
              <a:t>	- Protective equipment should always be the last control option. 	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400" smtClean="0"/>
              <a:t>	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400" smtClean="0"/>
              <a:t/>
            </a:r>
            <a:br>
              <a:rPr lang="en-US" sz="2400" smtClean="0"/>
            </a:br>
            <a:endParaRPr 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9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1600200"/>
            <a:ext cx="8991600" cy="45307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Char char="-"/>
              <a:defRPr/>
            </a:pPr>
            <a:r>
              <a:rPr lang="en-US" sz="3600" smtClean="0"/>
              <a:t>A </a:t>
            </a:r>
            <a:r>
              <a:rPr lang="en-US" sz="3600" smtClean="0">
                <a:solidFill>
                  <a:srgbClr val="FFFF00"/>
                </a:solidFill>
              </a:rPr>
              <a:t>combination </a:t>
            </a:r>
            <a:r>
              <a:rPr lang="en-US" sz="3600" smtClean="0"/>
              <a:t>of controls may be appropriate however the solution must follow the control hierarchy.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sz="36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3600" smtClean="0"/>
              <a:t>	- It is always important that any control measure </a:t>
            </a:r>
            <a:r>
              <a:rPr lang="en-US" sz="3600" smtClean="0">
                <a:solidFill>
                  <a:srgbClr val="FFFF00"/>
                </a:solidFill>
              </a:rPr>
              <a:t>does not introduce new</a:t>
            </a:r>
            <a:r>
              <a:rPr lang="en-US" sz="3600" smtClean="0"/>
              <a:t> </a:t>
            </a:r>
            <a:r>
              <a:rPr lang="en-US" sz="3600" smtClean="0">
                <a:solidFill>
                  <a:srgbClr val="FFFF00"/>
                </a:solidFill>
              </a:rPr>
              <a:t>hazards,</a:t>
            </a:r>
            <a:r>
              <a:rPr lang="en-US" sz="3600" smtClean="0"/>
              <a:t> and that on going effectiveness of the control is monitored.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1430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GB" sz="4000" b="1" dirty="0" smtClean="0">
                <a:solidFill>
                  <a:srgbClr val="FFFF00"/>
                </a:solidFill>
              </a:rPr>
              <a:t>RISK MANAGEMENT PROCESS</a:t>
            </a:r>
            <a:endParaRPr lang="en-US" sz="4000" b="1" dirty="0" smtClean="0">
              <a:solidFill>
                <a:srgbClr val="FFFF00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2971800"/>
            <a:ext cx="8229600" cy="4530725"/>
          </a:xfrm>
        </p:spPr>
        <p:txBody>
          <a:bodyPr/>
          <a:lstStyle/>
          <a:p>
            <a:pPr eaLnBrk="1" hangingPunct="1">
              <a:defRPr/>
            </a:pPr>
            <a:endParaRPr lang="en-GB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GB" smtClean="0"/>
              <a:t>	The basic steps of the risk management process are shown in the flow chart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TUJUAN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9600" indent="-609600" algn="just">
              <a:buClr>
                <a:schemeClr val="tx1"/>
              </a:buClr>
              <a:buFontTx/>
              <a:buAutoNum type="arabicPeriod"/>
              <a:defRPr/>
            </a:pPr>
            <a:r>
              <a:rPr lang="en-US" dirty="0" err="1">
                <a:latin typeface="Comic Sans MS" pitchFamily="66" charset="0"/>
              </a:rPr>
              <a:t>Mahasiswa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dapat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menyebutkan</a:t>
            </a:r>
            <a:r>
              <a:rPr lang="en-US" dirty="0">
                <a:latin typeface="Comic Sans MS" pitchFamily="66" charset="0"/>
              </a:rPr>
              <a:t>  </a:t>
            </a:r>
            <a:r>
              <a:rPr lang="en-US" dirty="0" err="1">
                <a:latin typeface="Comic Sans MS" pitchFamily="66" charset="0"/>
              </a:rPr>
              <a:t>tujuan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mata</a:t>
            </a:r>
            <a:r>
              <a:rPr lang="en-US" dirty="0">
                <a:latin typeface="Comic Sans MS" pitchFamily="66" charset="0"/>
              </a:rPr>
              <a:t> ajar </a:t>
            </a:r>
            <a:r>
              <a:rPr lang="en-US" dirty="0" err="1" smtClean="0">
                <a:latin typeface="Comic Sans MS" pitchFamily="66" charset="0"/>
              </a:rPr>
              <a:t>Asesmen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Resiko</a:t>
            </a:r>
            <a:endParaRPr lang="sv-SE" dirty="0">
              <a:latin typeface="Comic Sans MS" pitchFamily="66" charset="0"/>
            </a:endParaRPr>
          </a:p>
          <a:p>
            <a:pPr marL="609600" indent="-609600" algn="just">
              <a:buClr>
                <a:schemeClr val="tx1"/>
              </a:buClr>
              <a:buFontTx/>
              <a:buAutoNum type="arabicPeriod"/>
              <a:defRPr/>
            </a:pPr>
            <a:r>
              <a:rPr lang="sv-SE" dirty="0">
                <a:latin typeface="Comic Sans MS" pitchFamily="66" charset="0"/>
              </a:rPr>
              <a:t>Mahasiswa dapat menguraikan topik- topik dan jadwal mata ajar </a:t>
            </a:r>
            <a:r>
              <a:rPr lang="en-US" dirty="0" err="1" smtClean="0">
                <a:latin typeface="Comic Sans MS" pitchFamily="66" charset="0"/>
              </a:rPr>
              <a:t>Asesmen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Resiko</a:t>
            </a:r>
            <a:endParaRPr lang="sv-SE" dirty="0">
              <a:latin typeface="Comic Sans MS" pitchFamily="66" charset="0"/>
            </a:endParaRPr>
          </a:p>
          <a:p>
            <a:pPr marL="609600" indent="-609600" algn="just">
              <a:buClr>
                <a:schemeClr val="tx1"/>
              </a:buClr>
              <a:buFontTx/>
              <a:buAutoNum type="arabicPeriod"/>
              <a:defRPr/>
            </a:pPr>
            <a:r>
              <a:rPr lang="sv-SE" dirty="0">
                <a:latin typeface="Comic Sans MS" pitchFamily="66" charset="0"/>
              </a:rPr>
              <a:t>Mahasiswa dapat menggambarkan sistem evaluasi pembelajaran dan buku wajib</a:t>
            </a:r>
            <a:endParaRPr lang="id-ID" dirty="0">
              <a:latin typeface="Comic Sans MS" pitchFamily="66" charset="0"/>
            </a:endParaRPr>
          </a:p>
          <a:p>
            <a:pPr marL="609600" indent="-609600" algn="just">
              <a:buClr>
                <a:schemeClr val="tx1"/>
              </a:buClr>
              <a:buFontTx/>
              <a:buAutoNum type="arabicPeriod"/>
              <a:defRPr/>
            </a:pPr>
            <a:r>
              <a:rPr lang="id-ID" dirty="0">
                <a:latin typeface="Comic Sans MS" pitchFamily="66" charset="0"/>
              </a:rPr>
              <a:t>Mahasiswa mampu memahami kompetensi yang diharapkan dari mata ajar</a:t>
            </a:r>
            <a:endParaRPr lang="en-US" dirty="0">
              <a:latin typeface="Comic Sans MS" pitchFamily="66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749011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6"/>
          <p:cNvSpPr>
            <a:spLocks noChangeArrowheads="1"/>
          </p:cNvSpPr>
          <p:nvPr/>
        </p:nvSpPr>
        <p:spPr bwMode="auto">
          <a:xfrm>
            <a:off x="0" y="685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026" name="Object 5"/>
          <p:cNvGraphicFramePr>
            <a:graphicFrameLocks noChangeAspect="1"/>
          </p:cNvGraphicFramePr>
          <p:nvPr/>
        </p:nvGraphicFramePr>
        <p:xfrm>
          <a:off x="0" y="0"/>
          <a:ext cx="9144000" cy="685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r:id="rId3" imgW="5079492" imgH="4901184" progId="">
                  <p:embed/>
                </p:oleObj>
              </mc:Choice>
              <mc:Fallback>
                <p:oleObj r:id="rId3" imgW="5079492" imgH="4901184" progId="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0" cy="6858000"/>
                      </a:xfrm>
                      <a:prstGeom prst="rect">
                        <a:avLst/>
                      </a:prstGeom>
                      <a:solidFill>
                        <a:schemeClr val="hlink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8" name="Rectangle 7"/>
          <p:cNvSpPr>
            <a:spLocks noChangeArrowheads="1"/>
          </p:cNvSpPr>
          <p:nvPr/>
        </p:nvSpPr>
        <p:spPr bwMode="auto">
          <a:xfrm>
            <a:off x="0" y="6172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29" name="Rectangle 8"/>
          <p:cNvSpPr>
            <a:spLocks noChangeArrowheads="1"/>
          </p:cNvSpPr>
          <p:nvPr/>
        </p:nvSpPr>
        <p:spPr bwMode="auto">
          <a:xfrm>
            <a:off x="2819400" y="914400"/>
            <a:ext cx="762000" cy="3048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90600"/>
          </a:xfrm>
        </p:spPr>
        <p:txBody>
          <a:bodyPr/>
          <a:lstStyle/>
          <a:p>
            <a:pPr eaLnBrk="1" hangingPunct="1"/>
            <a:r>
              <a:rPr lang="en-US" sz="2400" b="1" smtClean="0">
                <a:solidFill>
                  <a:srgbClr val="FFFF00"/>
                </a:solidFill>
                <a:effectLst/>
              </a:rPr>
              <a:t>PROSES MANAJEMEN RISIKO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>
          <a:xfrm>
            <a:off x="0" y="1371600"/>
            <a:ext cx="9144000" cy="54864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000" b="1" smtClean="0">
                <a:solidFill>
                  <a:srgbClr val="FFFF00"/>
                </a:solidFill>
                <a:effectLst/>
              </a:rPr>
              <a:t>KOMITMEN </a:t>
            </a:r>
            <a:r>
              <a:rPr lang="en-US" sz="2000" b="1" smtClean="0">
                <a:effectLst/>
              </a:rPr>
              <a:t>:  - PIMPINAN RS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b="1" smtClean="0">
                <a:effectLst/>
              </a:rPr>
              <a:t>                             - TIM K3RS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b="1" smtClean="0">
                <a:effectLst/>
              </a:rPr>
              <a:t>			   - SELURUH KARYAWAN RS 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2000" b="1" smtClean="0">
              <a:effectLst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sz="2000" b="1" smtClean="0">
                <a:solidFill>
                  <a:srgbClr val="FFFF00"/>
                </a:solidFill>
                <a:effectLst/>
              </a:rPr>
              <a:t>IDENTIFIKASI</a:t>
            </a:r>
            <a:r>
              <a:rPr lang="en-US" sz="2000" b="1" smtClean="0">
                <a:effectLst/>
              </a:rPr>
              <a:t> RISIKO :          - APA YANG DAPAT TERJADI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b="1" smtClean="0">
                <a:effectLst/>
              </a:rPr>
              <a:t>                                        	  - BAGAIMANA HAL ITU TERJADI 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2000" b="1" smtClean="0">
              <a:effectLst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sz="2000" b="1" smtClean="0">
                <a:solidFill>
                  <a:srgbClr val="FFFF00"/>
                </a:solidFill>
                <a:effectLst/>
              </a:rPr>
              <a:t>PENILAIAN</a:t>
            </a:r>
            <a:r>
              <a:rPr lang="en-US" sz="2000" b="1" smtClean="0">
                <a:effectLst/>
              </a:rPr>
              <a:t> RISIKO :       - BAGAIMANA RISIKO BISA TERJADI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b="1" smtClean="0">
                <a:effectLst/>
              </a:rPr>
              <a:t>                                               - APA DAMPAKNYA BILA SUDAH TERJADI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b="1" smtClean="0">
                <a:effectLst/>
              </a:rPr>
              <a:t>                                               - BAGAIMANA HAL ITU BISA DIKURANGI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000" b="1" smtClean="0">
              <a:effectLst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sz="2000" b="1" smtClean="0">
                <a:solidFill>
                  <a:srgbClr val="FFFF00"/>
                </a:solidFill>
                <a:effectLst/>
              </a:rPr>
              <a:t>EVALUASI</a:t>
            </a:r>
            <a:r>
              <a:rPr lang="en-US" sz="2000" b="1" smtClean="0">
                <a:effectLst/>
              </a:rPr>
              <a:t> DAN PERINGKAT: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b="1" smtClean="0">
                <a:effectLst/>
              </a:rPr>
              <a:t>                                      - EVALUASI PILIHAN UNTUK MENGURANGI RISIKO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b="1" smtClean="0">
                <a:effectLst/>
              </a:rPr>
              <a:t>                                      - HITUNG BEAYA UNTUK MENGURANGI RISIKO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b="1" smtClean="0">
                <a:effectLst/>
              </a:rPr>
              <a:t>                                      - IDENTIFIKASI KEGIATAN YANG DAPAT 					MENGURANG BEAYA RISIKO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b="1" smtClean="0">
                <a:effectLst/>
              </a:rPr>
              <a:t>			            - BANDINGKAN BEAYA DENGAN BENEFIT</a:t>
            </a:r>
            <a:endParaRPr lang="en-US" sz="2000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8610600" cy="381000"/>
          </a:xfrm>
        </p:spPr>
        <p:txBody>
          <a:bodyPr/>
          <a:lstStyle/>
          <a:p>
            <a:pPr eaLnBrk="1" hangingPunct="1"/>
            <a:r>
              <a:rPr lang="en-US" sz="1800" b="1" smtClean="0">
                <a:effectLst/>
              </a:rPr>
              <a:t>PROSES MANAJEMEN RISIKO</a:t>
            </a:r>
            <a:r>
              <a:rPr lang="en-US" sz="1600" b="1" smtClean="0">
                <a:effectLst/>
              </a:rPr>
              <a:t> ………….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>
          <a:xfrm>
            <a:off x="0" y="838200"/>
            <a:ext cx="9144000" cy="6019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400" b="1" smtClean="0">
                <a:solidFill>
                  <a:srgbClr val="FFFF00"/>
                </a:solidFill>
                <a:effectLst/>
              </a:rPr>
              <a:t>PENGENDALIAN</a:t>
            </a:r>
            <a:r>
              <a:rPr lang="en-US" sz="2400" smtClean="0">
                <a:effectLst/>
              </a:rPr>
              <a:t> RISIKO :  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400" smtClean="0">
                <a:effectLst/>
              </a:rPr>
              <a:t>		 - ELIMINASI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400" smtClean="0">
                <a:effectLst/>
              </a:rPr>
              <a:t>		 - SUBSTITUSI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400" smtClean="0">
                <a:effectLst/>
              </a:rPr>
              <a:t>		 - ENGENEERING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400" smtClean="0">
                <a:effectLst/>
              </a:rPr>
              <a:t>		 - PROSEDUR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400" smtClean="0">
                <a:effectLst/>
              </a:rPr>
              <a:t>		 - PPE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b="1" smtClean="0">
                <a:solidFill>
                  <a:srgbClr val="FFFF00"/>
                </a:solidFill>
                <a:effectLst/>
              </a:rPr>
              <a:t>MONITOR</a:t>
            </a:r>
            <a:r>
              <a:rPr lang="en-US" sz="2400" smtClean="0">
                <a:effectLst/>
              </a:rPr>
              <a:t> DAN </a:t>
            </a:r>
            <a:r>
              <a:rPr lang="en-US" sz="2400" b="1" smtClean="0">
                <a:solidFill>
                  <a:srgbClr val="FFFF00"/>
                </a:solidFill>
                <a:effectLst/>
              </a:rPr>
              <a:t>REVIEW</a:t>
            </a:r>
            <a:r>
              <a:rPr lang="en-US" sz="2400" smtClean="0">
                <a:effectLst/>
              </a:rPr>
              <a:t> :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400" smtClean="0">
                <a:effectLst/>
              </a:rPr>
              <a:t>		 - MONITOR DAMPAK RISIKO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400" smtClean="0">
                <a:effectLst/>
              </a:rPr>
              <a:t>            - DIKAJI KEMBALI/REVIEW EFEKTIFITAS KEGIATAN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400" smtClean="0">
                <a:effectLst/>
              </a:rPr>
              <a:t>		 - PERUBAHAN PRIORITAS RISIKO 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2400" smtClean="0">
              <a:effectLst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smtClean="0">
                <a:effectLst/>
              </a:rPr>
              <a:t>DI</a:t>
            </a:r>
            <a:r>
              <a:rPr lang="en-US" sz="2400" b="1" smtClean="0">
                <a:solidFill>
                  <a:srgbClr val="FFFF00"/>
                </a:solidFill>
                <a:effectLst/>
              </a:rPr>
              <a:t>KOMUNIKASI</a:t>
            </a:r>
            <a:r>
              <a:rPr lang="en-US" sz="2400" smtClean="0">
                <a:effectLst/>
              </a:rPr>
              <a:t>KAN DAN DI</a:t>
            </a:r>
            <a:r>
              <a:rPr lang="en-US" sz="2400" b="1" smtClean="0">
                <a:solidFill>
                  <a:srgbClr val="FFFF00"/>
                </a:solidFill>
                <a:effectLst/>
              </a:rPr>
              <a:t>KONSULTASI</a:t>
            </a:r>
            <a:r>
              <a:rPr lang="en-US" sz="2400" smtClean="0">
                <a:effectLst/>
              </a:rPr>
              <a:t>KAN : 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400" smtClean="0">
                <a:effectLst/>
              </a:rPr>
              <a:t> 		-SIAPA SAJA YANG PERLU TAHU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400" smtClean="0">
                <a:effectLst/>
              </a:rPr>
              <a:t>			(INTERNAL/EKSTERNAL )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400" smtClean="0">
                <a:effectLst/>
              </a:rPr>
              <a:t>		- SIAPA SAJA YANG TERLIBAT 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2400" smtClean="0">
              <a:effectLst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z="3200" b="1" smtClean="0">
                <a:solidFill>
                  <a:srgbClr val="66FFFF"/>
                </a:solidFill>
              </a:rPr>
              <a:t>STEP 1</a:t>
            </a:r>
            <a:br>
              <a:rPr lang="en-GB" sz="3200" b="1" smtClean="0">
                <a:solidFill>
                  <a:srgbClr val="66FFFF"/>
                </a:solidFill>
              </a:rPr>
            </a:br>
            <a:r>
              <a:rPr lang="en-GB" sz="3200" b="1" smtClean="0"/>
              <a:t> </a:t>
            </a:r>
            <a:r>
              <a:rPr lang="en-GB" sz="3200" b="1" smtClean="0">
                <a:solidFill>
                  <a:srgbClr val="FFFF00"/>
                </a:solidFill>
              </a:rPr>
              <a:t>Hazard Identification</a:t>
            </a:r>
            <a:r>
              <a:rPr lang="en-GB" sz="3200" b="1" smtClean="0"/>
              <a:t> </a:t>
            </a:r>
            <a:br>
              <a:rPr lang="en-GB" sz="3200" b="1" smtClean="0"/>
            </a:br>
            <a:endParaRPr lang="en-US" sz="3200" b="1" smtClean="0"/>
          </a:p>
        </p:txBody>
      </p:sp>
      <p:sp>
        <p:nvSpPr>
          <p:cNvPr id="5325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066800"/>
            <a:ext cx="8229600" cy="5638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GB" sz="240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GB" sz="2400" smtClean="0"/>
              <a:t>	Department Head / Supervisor or their delegated staff shall identify all hazards associated with processing plant and plant related systems of work using the most relevant methods chosen from the following list: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GB" sz="2400" smtClean="0"/>
              <a:t>		- </a:t>
            </a:r>
            <a:r>
              <a:rPr lang="en-GB" sz="2400" smtClean="0">
                <a:solidFill>
                  <a:srgbClr val="FFFF00"/>
                </a:solidFill>
              </a:rPr>
              <a:t>a visual inspection</a:t>
            </a:r>
            <a:r>
              <a:rPr lang="en-US" sz="2400" smtClean="0">
                <a:solidFill>
                  <a:srgbClr val="FFFF00"/>
                </a:solidFill>
              </a:rPr>
              <a:t>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GB" sz="2400" smtClean="0">
                <a:solidFill>
                  <a:srgbClr val="FFFF00"/>
                </a:solidFill>
              </a:rPr>
              <a:t>		- auditing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GB" sz="2400" smtClean="0">
                <a:solidFill>
                  <a:srgbClr val="FFFF00"/>
                </a:solidFill>
              </a:rPr>
              <a:t>		- testing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GB" sz="2400" smtClean="0">
                <a:solidFill>
                  <a:srgbClr val="FFFF00"/>
                </a:solidFill>
              </a:rPr>
              <a:t>		- technical or scientific evaluation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GB" sz="2400" smtClean="0">
                <a:solidFill>
                  <a:srgbClr val="FFFF00"/>
                </a:solidFill>
              </a:rPr>
              <a:t>		- an analysis of injury or near miss data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GB" sz="2400" smtClean="0">
                <a:solidFill>
                  <a:srgbClr val="FFFF00"/>
                </a:solidFill>
              </a:rPr>
              <a:t>		- discussions with designers, manufactures, suppliers, importers, employers, employees or relevant parties</a:t>
            </a:r>
            <a:r>
              <a:rPr lang="en-GB" sz="2400" smtClean="0"/>
              <a:t>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GB" sz="2400" smtClean="0"/>
              <a:t>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GB" sz="2400" smtClean="0"/>
              <a:t>			Hazards are to be recorded on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GB" sz="2400" smtClean="0"/>
              <a:t>		        </a:t>
            </a:r>
            <a:r>
              <a:rPr lang="en-GB" sz="2400" smtClean="0">
                <a:solidFill>
                  <a:srgbClr val="66FFFF"/>
                </a:solidFill>
              </a:rPr>
              <a:t>The Risk Management Worksheet </a:t>
            </a:r>
            <a:endParaRPr lang="en-US" sz="2400" smtClean="0">
              <a:solidFill>
                <a:srgbClr val="66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GB" sz="3200" b="1" smtClean="0">
                <a:solidFill>
                  <a:srgbClr val="66FFFF"/>
                </a:solidFill>
              </a:rPr>
              <a:t>STEP 2</a:t>
            </a:r>
            <a:br>
              <a:rPr lang="en-GB" sz="3200" b="1" smtClean="0">
                <a:solidFill>
                  <a:srgbClr val="66FFFF"/>
                </a:solidFill>
              </a:rPr>
            </a:br>
            <a:r>
              <a:rPr lang="en-GB" sz="3200" b="1" smtClean="0">
                <a:solidFill>
                  <a:srgbClr val="FFFF00"/>
                </a:solidFill>
              </a:rPr>
              <a:t>Risk Assessment</a:t>
            </a:r>
            <a:r>
              <a:rPr lang="en-GB" sz="3200" smtClean="0">
                <a:solidFill>
                  <a:srgbClr val="FFFF00"/>
                </a:solidFill>
              </a:rPr>
              <a:t/>
            </a:r>
            <a:br>
              <a:rPr lang="en-GB" sz="3200" smtClean="0">
                <a:solidFill>
                  <a:srgbClr val="FFFF00"/>
                </a:solidFill>
              </a:rPr>
            </a:br>
            <a:r>
              <a:rPr lang="en-GB" sz="4000" b="1" smtClean="0"/>
              <a:t/>
            </a:r>
            <a:br>
              <a:rPr lang="en-GB" sz="4000" b="1" smtClean="0"/>
            </a:br>
            <a:endParaRPr lang="en-US" sz="4000" b="1" smtClean="0"/>
          </a:p>
        </p:txBody>
      </p:sp>
      <p:sp>
        <p:nvSpPr>
          <p:cNvPr id="5222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GB" sz="2800" smtClean="0"/>
              <a:t>	The risks arising from the hazards are to be assessed and rated by using the following factors :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GB" sz="2800" b="1" smtClean="0"/>
              <a:t>		- </a:t>
            </a:r>
            <a:r>
              <a:rPr lang="en-GB" sz="2800" b="1" smtClean="0">
                <a:solidFill>
                  <a:srgbClr val="FFFF00"/>
                </a:solidFill>
              </a:rPr>
              <a:t>Likelihood</a:t>
            </a:r>
            <a:r>
              <a:rPr lang="en-GB" sz="2800" smtClean="0">
                <a:solidFill>
                  <a:srgbClr val="FFFF00"/>
                </a:solidFill>
              </a:rPr>
              <a:t> </a:t>
            </a:r>
            <a:r>
              <a:rPr lang="en-GB" sz="2800" smtClean="0"/>
              <a:t>- the chance of the hazard or event actually occurring during the life of the plant.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GB" sz="2800" b="1" smtClean="0"/>
              <a:t>		- </a:t>
            </a:r>
            <a:r>
              <a:rPr lang="en-GB" sz="2800" b="1" smtClean="0">
                <a:solidFill>
                  <a:srgbClr val="FFFF00"/>
                </a:solidFill>
              </a:rPr>
              <a:t>Consequences</a:t>
            </a:r>
            <a:r>
              <a:rPr lang="en-GB" sz="2800" smtClean="0"/>
              <a:t> - the extent of the harm (injury or ill health) should it actually occur.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GB" sz="280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GB" sz="2800" smtClean="0"/>
              <a:t>Once the likelihood and consequence of each hazardous event or situation has been decided, the risk is </a:t>
            </a:r>
            <a:r>
              <a:rPr lang="en-GB" sz="2800" smtClean="0">
                <a:solidFill>
                  <a:srgbClr val="FFFF00"/>
                </a:solidFill>
              </a:rPr>
              <a:t>to be rated</a:t>
            </a:r>
            <a:r>
              <a:rPr lang="en-GB" sz="2800" smtClean="0"/>
              <a:t> </a:t>
            </a:r>
            <a:endParaRPr 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78" name="Rectangle 34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686800" cy="8382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b="1" dirty="0" smtClean="0">
                <a:solidFill>
                  <a:srgbClr val="FFFF00"/>
                </a:solidFill>
              </a:rPr>
              <a:t>PROBABILITY / </a:t>
            </a:r>
            <a:r>
              <a:rPr lang="en-US" sz="2800" b="1" dirty="0" smtClean="0">
                <a:solidFill>
                  <a:srgbClr val="00FF99"/>
                </a:solidFill>
              </a:rPr>
              <a:t>LIKELIHOOD</a:t>
            </a:r>
            <a:endParaRPr lang="en-US" sz="2800" b="1" dirty="0" smtClean="0">
              <a:solidFill>
                <a:srgbClr val="FFFF00"/>
              </a:solidFill>
            </a:endParaRPr>
          </a:p>
        </p:txBody>
      </p:sp>
      <p:graphicFrame>
        <p:nvGraphicFramePr>
          <p:cNvPr id="82997" name="Group 53"/>
          <p:cNvGraphicFramePr>
            <a:graphicFrameLocks noGrp="1"/>
          </p:cNvGraphicFramePr>
          <p:nvPr>
            <p:ph type="tbl" idx="1"/>
          </p:nvPr>
        </p:nvGraphicFramePr>
        <p:xfrm>
          <a:off x="685800" y="1295400"/>
          <a:ext cx="8153400" cy="5029200"/>
        </p:xfrm>
        <a:graphic>
          <a:graphicData uri="http://schemas.openxmlformats.org/drawingml/2006/table">
            <a:tbl>
              <a:tblPr/>
              <a:tblGrid>
                <a:gridCol w="1395757"/>
                <a:gridCol w="6757643"/>
              </a:tblGrid>
              <a:tr h="43778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sv-SE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Book Antiqua" pitchFamily="18" charset="0"/>
                          <a:cs typeface="Times New Roman" pitchFamily="18" charset="0"/>
                        </a:rPr>
                        <a:t>Level </a:t>
                      </a:r>
                      <a:endParaRPr kumimoji="0" lang="sv-SE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FF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sv-SE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Book Antiqua" pitchFamily="18" charset="0"/>
                          <a:cs typeface="Times New Roman" pitchFamily="18" charset="0"/>
                        </a:rPr>
                        <a:t>DESKRIPSI</a:t>
                      </a:r>
                      <a:endParaRPr kumimoji="0" lang="sv-SE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FF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338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sv-SE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US" sz="2000" kern="1200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Very low</a:t>
                      </a:r>
                      <a:endParaRPr lang="en-US" sz="2000" dirty="0" smtClean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kern="1200" baseline="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0–5% – extremely unlikely or virtually impossible</a:t>
                      </a:r>
                    </a:p>
                    <a:p>
                      <a:r>
                        <a:rPr kumimoji="0" lang="it-IT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Book Antiqua" pitchFamily="18" charset="0"/>
                          <a:cs typeface="Times New Roman" pitchFamily="18" charset="0"/>
                        </a:rPr>
                        <a:t>HAMPIR TIDAK MUNGKIN  TERJADI</a:t>
                      </a:r>
                      <a:endParaRPr lang="en-US" sz="2000" dirty="0">
                        <a:solidFill>
                          <a:srgbClr val="000000"/>
                        </a:solidFill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914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sv-SE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US" sz="2000" kern="1200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Low</a:t>
                      </a:r>
                      <a:endParaRPr lang="en-US" sz="2000" dirty="0" smtClean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kern="1200" baseline="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6–20% – low but not impossible</a:t>
                      </a:r>
                    </a:p>
                    <a:p>
                      <a:r>
                        <a:rPr kumimoji="0" lang="it-IT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Book Antiqua" pitchFamily="18" charset="0"/>
                          <a:cs typeface="Times New Roman" pitchFamily="18" charset="0"/>
                        </a:rPr>
                        <a:t>JARANG TAPI BUKAN TIDAK MUNGKIN TERJADI</a:t>
                      </a:r>
                      <a:endParaRPr lang="en-US" sz="2000" dirty="0" smtClean="0">
                        <a:solidFill>
                          <a:srgbClr val="000000"/>
                        </a:solidFill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33"/>
                    </a:solidFill>
                  </a:tcPr>
                </a:tc>
              </a:tr>
              <a:tr h="91759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US" sz="2000" kern="1200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Medium</a:t>
                      </a: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kern="1200" baseline="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21–50% – fairly likely to occur</a:t>
                      </a:r>
                    </a:p>
                    <a:p>
                      <a:r>
                        <a:rPr kumimoji="0" lang="it-IT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Book Antiqua" pitchFamily="18" charset="0"/>
                          <a:cs typeface="Times New Roman" pitchFamily="18" charset="0"/>
                        </a:rPr>
                        <a:t>MUNGKIN TERJADI / BISA TERJADI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91120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US" sz="2000" kern="1200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High</a:t>
                      </a:r>
                      <a:endParaRPr lang="en-US" sz="2000" dirty="0" smtClean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kern="1200" baseline="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51–80% – more likely to occur than not</a:t>
                      </a:r>
                    </a:p>
                    <a:p>
                      <a:r>
                        <a:rPr kumimoji="0" lang="it-IT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Book Antiqua" pitchFamily="18" charset="0"/>
                          <a:cs typeface="Times New Roman" pitchFamily="18" charset="0"/>
                        </a:rPr>
                        <a:t>SANGAT MUNGKIN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33"/>
                    </a:solidFill>
                  </a:tcPr>
                </a:tc>
              </a:tr>
              <a:tr h="914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US" sz="2000" kern="1200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Very high</a:t>
                      </a:r>
                      <a:endParaRPr lang="en-US" sz="2000" dirty="0" smtClean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kern="1200" baseline="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81–100% – almost certainly will occur</a:t>
                      </a:r>
                    </a:p>
                    <a:p>
                      <a:r>
                        <a:rPr kumimoji="0" lang="it-IT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Book Antiqua" pitchFamily="18" charset="0"/>
                          <a:cs typeface="Times New Roman" pitchFamily="18" charset="0"/>
                        </a:rPr>
                        <a:t>HAMPIR PASTI  AKAN TERJADI</a:t>
                      </a:r>
                      <a:endParaRPr kumimoji="0" lang="fi-FI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381000"/>
          </a:xfrm>
          <a:noFill/>
        </p:spPr>
        <p:txBody>
          <a:bodyPr/>
          <a:lstStyle/>
          <a:p>
            <a:pPr eaLnBrk="1" hangingPunct="1"/>
            <a:r>
              <a:rPr lang="en-US" sz="2400" b="1" smtClean="0">
                <a:solidFill>
                  <a:srgbClr val="66FFFF"/>
                </a:solidFill>
                <a:effectLst/>
              </a:rPr>
              <a:t>SKOR DAMPAK</a:t>
            </a:r>
          </a:p>
        </p:txBody>
      </p:sp>
      <p:graphicFrame>
        <p:nvGraphicFramePr>
          <p:cNvPr id="91267" name="Group 131"/>
          <p:cNvGraphicFramePr>
            <a:graphicFrameLocks noGrp="1"/>
          </p:cNvGraphicFramePr>
          <p:nvPr/>
        </p:nvGraphicFramePr>
        <p:xfrm>
          <a:off x="0" y="533400"/>
          <a:ext cx="9144000" cy="6336666"/>
        </p:xfrm>
        <a:graphic>
          <a:graphicData uri="http://schemas.openxmlformats.org/drawingml/2006/table">
            <a:tbl>
              <a:tblPr/>
              <a:tblGrid>
                <a:gridCol w="1192213"/>
                <a:gridCol w="1703387"/>
                <a:gridCol w="1524000"/>
                <a:gridCol w="1600200"/>
                <a:gridCol w="1524000"/>
                <a:gridCol w="1600200"/>
              </a:tblGrid>
              <a:tr h="5159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        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      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     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    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    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59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INSGNIFICANT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MINOR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MODERATE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MAJOR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CATASTROPHIC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811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CIDERA PASIEN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sv-S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Tidak ada cedera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sv-S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Dapat diatasi dengan pertolongan pertama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90000"/>
                        <a:buFont typeface="Symbol" pitchFamily="18" charset="2"/>
                        <a:buChar char=""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Berkurangnya fungsi motorik / sensorik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90000"/>
                        <a:buFont typeface="Symbol" pitchFamily="18" charset="2"/>
                        <a:buChar char=""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Setiap kasus yang memperpanjang perawatan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90000"/>
                        <a:buFont typeface="Symbol" pitchFamily="18" charset="2"/>
                        <a:buChar char=""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Cedera luas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Symbol" pitchFamily="18" charset="2"/>
                        <a:buChar char=""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Kehilangan   fungsi utama  permanent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fi-FI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Kematian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318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PELAYANAN/OPERASIO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NAL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TERHENTI  LEBIH DARI 1 JAM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TERHENTI LEBIH DARI 8 JAM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TERHENTI LEBIH DARI 1 HARI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TERHENTI LEBIH DARI 1 MINGGU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TERHENTI PERMANEN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334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BIAYA / KEUANGAN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KERUGIAN KECIL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KERUGIAN LEBIH DARI 0,1% ANGGARAN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KERUGIAN LEBIH DARI 0,25 % ANGGARAN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KERUGIAN LEBIH DARI 0,5% ANGGARAN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KERUGIAN LEBIH DARI 1% ANGGARAN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302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PUBLIKASI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RUMOR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 MEDIA LOKAL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 WAKTU    SINGKAT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Char char="-"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MEDIA LOKAL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Char char="-"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WAKTU LAMA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MEDIA NASIONAL KURANG DARI 3 HARI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MEDIA NASIONAL LEBIH DARI 3 HARI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160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REPUTASI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RUMOR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DAMPAK KECIL THD MORIL KARYAWAN DAN KEPERCAYAAN MASYARAKAT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DAMPAK BERMAKNA THD MORIL KARYAWAN DAN KEPERCAYAAN MASYARAKAT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DAMPAK SERIUS THD MORIL KARYAWAN DAN KEPERCAYAAN MASYARAKAT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MENJADI MASALAH BERAT BAGI PR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lide Number Placeholder 6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 eaLnBrk="1" hangingPunct="1">
              <a:defRPr/>
            </a:pPr>
            <a:fld id="{59663935-C14C-47AB-B85C-0F19F1D32764}" type="slidenum">
              <a:rPr lang="en-US" sz="1000">
                <a:effectLst>
                  <a:outerShdw blurRad="38100" dist="38100" dir="2700000" algn="tl">
                    <a:srgbClr val="010199"/>
                  </a:outerShdw>
                </a:effectLst>
              </a:rPr>
              <a:pPr algn="r" eaLnBrk="1" hangingPunct="1">
                <a:defRPr/>
              </a:pPr>
              <a:t>27</a:t>
            </a:fld>
            <a:endParaRPr lang="en-US" sz="1000">
              <a:effectLst>
                <a:outerShdw blurRad="38100" dist="38100" dir="2700000" algn="tl">
                  <a:srgbClr val="010199"/>
                </a:outerShdw>
              </a:effectLst>
            </a:endParaRPr>
          </a:p>
        </p:txBody>
      </p:sp>
      <p:graphicFrame>
        <p:nvGraphicFramePr>
          <p:cNvPr id="63491" name="Group 3"/>
          <p:cNvGraphicFramePr>
            <a:graphicFrameLocks noGrp="1"/>
          </p:cNvGraphicFramePr>
          <p:nvPr>
            <p:ph sz="half" idx="4294967295"/>
          </p:nvPr>
        </p:nvGraphicFramePr>
        <p:xfrm>
          <a:off x="0" y="990600"/>
          <a:ext cx="8382000" cy="4630738"/>
        </p:xfrm>
        <a:graphic>
          <a:graphicData uri="http://schemas.openxmlformats.org/drawingml/2006/table">
            <a:tbl>
              <a:tblPr/>
              <a:tblGrid>
                <a:gridCol w="1766888"/>
                <a:gridCol w="1101725"/>
                <a:gridCol w="1250950"/>
                <a:gridCol w="1468437"/>
                <a:gridCol w="1300163"/>
                <a:gridCol w="1493837"/>
              </a:tblGrid>
              <a:tr h="579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Book Antiqua" pitchFamily="18" charset="0"/>
                          <a:cs typeface="Times New Roman" pitchFamily="18" charset="0"/>
                        </a:rPr>
                        <a:t>Kemungkinan / Probability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Book Antiqua" pitchFamily="18" charset="0"/>
                          <a:cs typeface="Times New Roman" pitchFamily="18" charset="0"/>
                        </a:rPr>
                        <a:t>(Likelihood)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066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Book Antiqua" pitchFamily="18" charset="0"/>
                          <a:cs typeface="Times New Roman" pitchFamily="18" charset="0"/>
                        </a:rPr>
                        <a:t>Dampak </a:t>
                      </a:r>
                      <a:r>
                        <a:rPr kumimoji="0" lang="it-IT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Book Antiqua" pitchFamily="18" charset="0"/>
                          <a:cs typeface="Times New Roman" pitchFamily="18" charset="0"/>
                        </a:rPr>
                        <a:t>(Consequences)</a:t>
                      </a:r>
                      <a:endParaRPr kumimoji="0" lang="it-IT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it-IT" sz="1600" b="1" i="1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Book Antiqua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Book Antiqua" pitchFamily="18" charset="0"/>
                          <a:cs typeface="Times New Roman" pitchFamily="18" charset="0"/>
                        </a:rPr>
                        <a:t>Hampir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Book Antiqua" pitchFamily="18" charset="0"/>
                          <a:cs typeface="Times New Roman" pitchFamily="18" charset="0"/>
                        </a:rPr>
                        <a:t>Tdk mungkin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Book Antiqua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sv-S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Book Antiqua" pitchFamily="18" charset="0"/>
                          <a:cs typeface="Times New Roman" pitchFamily="18" charset="0"/>
                        </a:rPr>
                        <a:t>jarang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sv-S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Book Antiqua" pitchFamily="18" charset="0"/>
                          <a:cs typeface="Times New Roman" pitchFamily="18" charset="0"/>
                        </a:rPr>
                        <a:t>2</a:t>
                      </a:r>
                      <a:endParaRPr kumimoji="0" lang="it-IT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Book Antiqua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Book Antiqua" pitchFamily="18" charset="0"/>
                          <a:cs typeface="Times New Roman" pitchFamily="18" charset="0"/>
                        </a:rPr>
                        <a:t>Mungkin</a:t>
                      </a:r>
                      <a:endParaRPr kumimoji="0" lang="sv-S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Book Antiqua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sv-S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Book Antiqua" pitchFamily="18" charset="0"/>
                          <a:cs typeface="Times New Roman" pitchFamily="18" charset="0"/>
                        </a:rPr>
                        <a:t>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it-IT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Book Antiqua" pitchFamily="18" charset="0"/>
                          <a:cs typeface="Times New Roman" pitchFamily="18" charset="0"/>
                        </a:rPr>
                        <a:t>Sangat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Book Antiqua" pitchFamily="18" charset="0"/>
                          <a:cs typeface="Times New Roman" pitchFamily="18" charset="0"/>
                        </a:rPr>
                        <a:t>mungkin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Book Antiqua" pitchFamily="18" charset="0"/>
                          <a:cs typeface="Times New Roman" pitchFamily="18" charset="0"/>
                        </a:rPr>
                        <a:t>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it-IT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Book Antiqua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fi-FI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Book Antiqua" pitchFamily="18" charset="0"/>
                          <a:cs typeface="Times New Roman" pitchFamily="18" charset="0"/>
                        </a:rPr>
                        <a:t>Hampir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fi-FI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Book Antiqua" pitchFamily="18" charset="0"/>
                          <a:cs typeface="Times New Roman" pitchFamily="18" charset="0"/>
                        </a:rPr>
                        <a:t>pasti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fi-FI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Book Antiqua" pitchFamily="18" charset="0"/>
                          <a:cs typeface="Times New Roman" pitchFamily="18" charset="0"/>
                        </a:rPr>
                        <a:t>5</a:t>
                      </a:r>
                      <a:endParaRPr kumimoji="0" lang="fi-FI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81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Book Antiqua" pitchFamily="18" charset="0"/>
                          <a:cs typeface="Times New Roman" pitchFamily="18" charset="0"/>
                        </a:rPr>
                        <a:t>Sangat rendah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Book Antiqua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579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Book Antiqua" pitchFamily="18" charset="0"/>
                          <a:cs typeface="Times New Roman" pitchFamily="18" charset="0"/>
                        </a:rPr>
                        <a:t>Rendah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Book Antiqua" pitchFamily="18" charset="0"/>
                          <a:cs typeface="Times New Roman" pitchFamily="18" charset="0"/>
                        </a:rPr>
                        <a:t>2</a:t>
                      </a:r>
                      <a:endParaRPr kumimoji="0" lang="sv-SE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Book Antiqua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sv-SE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sv-SE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sv-SE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sv-SE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577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Book Antiqua" pitchFamily="18" charset="0"/>
                          <a:cs typeface="Times New Roman" pitchFamily="18" charset="0"/>
                        </a:rPr>
                        <a:t>Sedang</a:t>
                      </a:r>
                      <a:endParaRPr kumimoji="0" lang="it-IT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sv-SE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sv-SE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sv-SE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sv-SE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sv-SE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</a:tr>
              <a:tr h="579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Book Antiqua" pitchFamily="18" charset="0"/>
                          <a:cs typeface="Times New Roman" pitchFamily="18" charset="0"/>
                        </a:rPr>
                        <a:t>Besar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Book Antiqua" pitchFamily="18" charset="0"/>
                          <a:cs typeface="Times New Roman" pitchFamily="18" charset="0"/>
                        </a:rPr>
                        <a:t>4</a:t>
                      </a:r>
                      <a:endParaRPr kumimoji="0" lang="sv-SE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Book Antiqua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sv-SE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sv-SE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sv-SE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fi-FI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fi-FI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</a:tr>
              <a:tr h="6080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Book Antiqua" pitchFamily="18" charset="0"/>
                          <a:cs typeface="Times New Roman" pitchFamily="18" charset="0"/>
                        </a:rPr>
                        <a:t>Katastropik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Book Antiqua" pitchFamily="18" charset="0"/>
                          <a:cs typeface="Times New Roman" pitchFamily="18" charset="0"/>
                        </a:rPr>
                        <a:t>5</a:t>
                      </a:r>
                      <a:endParaRPr kumimoji="0" lang="fi-FI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Book Antiqua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fi-FI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fi-FI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fi-FI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fi-FI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fi-FI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3546" name="Group 58"/>
          <p:cNvGraphicFramePr>
            <a:graphicFrameLocks noGrp="1"/>
          </p:cNvGraphicFramePr>
          <p:nvPr>
            <p:ph sz="half" idx="4294967295"/>
          </p:nvPr>
        </p:nvGraphicFramePr>
        <p:xfrm>
          <a:off x="2514600" y="5943600"/>
          <a:ext cx="6629400" cy="609600"/>
        </p:xfrm>
        <a:graphic>
          <a:graphicData uri="http://schemas.openxmlformats.org/drawingml/2006/table">
            <a:tbl>
              <a:tblPr/>
              <a:tblGrid>
                <a:gridCol w="1657350"/>
                <a:gridCol w="1735138"/>
                <a:gridCol w="2003425"/>
                <a:gridCol w="1233487"/>
              </a:tblGrid>
              <a:tr h="609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Sangat rendah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1-4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Ringan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5-10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Sedang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11-15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Berat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16-25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</a:tr>
            </a:tbl>
          </a:graphicData>
        </a:graphic>
      </p:graphicFrame>
      <p:sp>
        <p:nvSpPr>
          <p:cNvPr id="49222" name="Text Box 69"/>
          <p:cNvSpPr txBox="1">
            <a:spLocks noChangeArrowheads="1"/>
          </p:cNvSpPr>
          <p:nvPr/>
        </p:nvSpPr>
        <p:spPr bwMode="auto">
          <a:xfrm>
            <a:off x="2057400" y="0"/>
            <a:ext cx="53324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AFD00"/>
                </a:solidFill>
                <a:latin typeface="Times New Roman" pitchFamily="18" charset="0"/>
              </a:rPr>
              <a:t>RISK RATING NUMBER (RRN)</a:t>
            </a:r>
          </a:p>
        </p:txBody>
      </p:sp>
      <p:sp>
        <p:nvSpPr>
          <p:cNvPr id="49223" name="Rectangle 70"/>
          <p:cNvSpPr>
            <a:spLocks noChangeArrowheads="1"/>
          </p:cNvSpPr>
          <p:nvPr/>
        </p:nvSpPr>
        <p:spPr bwMode="auto">
          <a:xfrm>
            <a:off x="228600" y="533400"/>
            <a:ext cx="8229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it-IT" sz="2000" b="1"/>
              <a:t>RRN = Kemungkinan  </a:t>
            </a:r>
            <a:r>
              <a:rPr lang="it-IT" sz="2000" b="1" i="1"/>
              <a:t>(Likelihood)   </a:t>
            </a:r>
            <a:r>
              <a:rPr lang="it-IT" sz="2000" b="1"/>
              <a:t>X  Dampak </a:t>
            </a:r>
            <a:r>
              <a:rPr lang="it-IT" sz="2000" b="1" i="1"/>
              <a:t>(Consequences)</a:t>
            </a:r>
            <a:endParaRPr lang="it-IT" sz="2000" b="1"/>
          </a:p>
          <a:p>
            <a:pPr algn="ctr" eaLnBrk="1" hangingPunct="1"/>
            <a:r>
              <a:rPr lang="it-IT" sz="2000" b="1">
                <a:solidFill>
                  <a:schemeClr val="bg1"/>
                </a:solidFill>
              </a:rPr>
              <a:t>  </a:t>
            </a:r>
            <a:endParaRPr lang="en-US" sz="2000" b="1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72" name="Rectangle 60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763000" cy="381000"/>
          </a:xfrm>
        </p:spPr>
        <p:txBody>
          <a:bodyPr/>
          <a:lstStyle/>
          <a:p>
            <a:pPr eaLnBrk="1" hangingPunct="1">
              <a:defRPr/>
            </a:pPr>
            <a:r>
              <a:rPr lang="en-US" sz="2000" b="1" smtClean="0">
                <a:solidFill>
                  <a:srgbClr val="FFFF00"/>
                </a:solidFill>
              </a:rPr>
              <a:t>MATRIX ASSESSMENT</a:t>
            </a:r>
          </a:p>
        </p:txBody>
      </p:sp>
      <p:graphicFrame>
        <p:nvGraphicFramePr>
          <p:cNvPr id="64514" name="Group 2"/>
          <p:cNvGraphicFramePr>
            <a:graphicFrameLocks noGrp="1"/>
          </p:cNvGraphicFramePr>
          <p:nvPr>
            <p:ph type="tbl" idx="1"/>
          </p:nvPr>
        </p:nvGraphicFramePr>
        <p:xfrm>
          <a:off x="0" y="381000"/>
          <a:ext cx="9110663" cy="4627564"/>
        </p:xfrm>
        <a:graphic>
          <a:graphicData uri="http://schemas.openxmlformats.org/drawingml/2006/table">
            <a:tbl>
              <a:tblPr/>
              <a:tblGrid>
                <a:gridCol w="2133600"/>
                <a:gridCol w="1414463"/>
                <a:gridCol w="1182687"/>
                <a:gridCol w="1338263"/>
                <a:gridCol w="1368425"/>
                <a:gridCol w="1673225"/>
              </a:tblGrid>
              <a:tr h="346075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it-IT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Book Antiqua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Book Antiqua" pitchFamily="18" charset="0"/>
                          <a:cs typeface="Times New Roman" pitchFamily="18" charset="0"/>
                        </a:rPr>
                        <a:t>Likelihood /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Book Antiqua" pitchFamily="18" charset="0"/>
                          <a:cs typeface="Times New Roman" pitchFamily="18" charset="0"/>
                        </a:rPr>
                        <a:t>Probability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it-IT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Book Antiqua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Potencial Concequences / Impact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588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Insignificant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Minor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Moderate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Major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Catastropic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524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Book Antiqua" pitchFamily="18" charset="0"/>
                          <a:cs typeface="Times New Roman" pitchFamily="18" charset="0"/>
                        </a:rPr>
                        <a:t>Almost certain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Book Antiqua" pitchFamily="18" charset="0"/>
                          <a:cs typeface="Times New Roman" pitchFamily="18" charset="0"/>
                        </a:rPr>
                        <a:t>(Tiap mgg /bln)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Book Antiqua" pitchFamily="18" charset="0"/>
                          <a:cs typeface="Times New Roman" pitchFamily="18" charset="0"/>
                        </a:rPr>
                        <a:t>5</a:t>
                      </a:r>
                      <a:endParaRPr kumimoji="0" lang="it-IT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Moderate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Moderate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High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Extreme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Extreme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</a:tr>
              <a:tr h="6381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Book Antiqua" pitchFamily="18" charset="0"/>
                          <a:cs typeface="Times New Roman" pitchFamily="18" charset="0"/>
                        </a:rPr>
                        <a:t>Likely (Bebrp x /thn)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Book Antiqua" pitchFamily="18" charset="0"/>
                          <a:cs typeface="Times New Roman" pitchFamily="18" charset="0"/>
                        </a:rPr>
                        <a:t>4</a:t>
                      </a:r>
                      <a:endParaRPr kumimoji="0" lang="sv-SE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Book Antiqua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Moderate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Moderate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High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Extreme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Extreme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</a:tr>
              <a:tr h="6778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Book Antiqua" pitchFamily="18" charset="0"/>
                          <a:cs typeface="Times New Roman" pitchFamily="18" charset="0"/>
                        </a:rPr>
                        <a:t>Posible (1-2 thn/x)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3</a:t>
                      </a:r>
                      <a:endParaRPr kumimoji="0" lang="fi-FI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Low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Moderate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High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Extreme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Extreme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</a:tr>
              <a:tr h="676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Book Antiqua" pitchFamily="18" charset="0"/>
                          <a:cs typeface="Times New Roman" pitchFamily="18" charset="0"/>
                        </a:rPr>
                        <a:t>Unlikely (2-5 thn/x)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Book Antiqua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Low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Low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Moderate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High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Extreme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</a:tr>
              <a:tr h="6778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Book Antiqua" pitchFamily="18" charset="0"/>
                          <a:cs typeface="Times New Roman" pitchFamily="18" charset="0"/>
                        </a:rPr>
                        <a:t>Rare (&gt;5 thn/x)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Book Antiqua" pitchFamily="18" charset="0"/>
                          <a:cs typeface="Times New Roman" pitchFamily="18" charset="0"/>
                        </a:rPr>
                        <a:t>1</a:t>
                      </a:r>
                      <a:endParaRPr kumimoji="0" lang="sv-SE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Book Antiqua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Low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Low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Moderate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high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Extreme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4587" name="Group 75"/>
          <p:cNvGraphicFramePr>
            <a:graphicFrameLocks noGrp="1"/>
          </p:cNvGraphicFramePr>
          <p:nvPr/>
        </p:nvGraphicFramePr>
        <p:xfrm>
          <a:off x="0" y="5394325"/>
          <a:ext cx="9144000" cy="1463040"/>
        </p:xfrm>
        <a:graphic>
          <a:graphicData uri="http://schemas.openxmlformats.org/drawingml/2006/table">
            <a:tbl>
              <a:tblPr/>
              <a:tblGrid>
                <a:gridCol w="1828800"/>
                <a:gridCol w="2743200"/>
                <a:gridCol w="2425700"/>
                <a:gridCol w="2146300"/>
              </a:tblGrid>
              <a:tr h="1447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Can be manage by procedure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Clinical Manager / Lead Clinician should assess the consequences againts cost of treating the risk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Detailed review &amp; urgent treatment should be undertaken by senior management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Immediate review &amp; action required at Board level. Director must be informed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</a:tr>
            </a:tbl>
          </a:graphicData>
        </a:graphic>
      </p:graphicFrame>
      <p:sp>
        <p:nvSpPr>
          <p:cNvPr id="50246" name="Text Box 73"/>
          <p:cNvSpPr txBox="1">
            <a:spLocks noChangeArrowheads="1"/>
          </p:cNvSpPr>
          <p:nvPr/>
        </p:nvSpPr>
        <p:spPr bwMode="auto">
          <a:xfrm>
            <a:off x="3962400" y="5029200"/>
            <a:ext cx="1087438" cy="33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/>
            <a:r>
              <a:rPr lang="en-US" sz="1600" b="1">
                <a:solidFill>
                  <a:srgbClr val="FFFF00"/>
                </a:solidFill>
              </a:rPr>
              <a:t>ACTION 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3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600200"/>
            <a:ext cx="8229600" cy="4530725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en-GB" smtClean="0"/>
              <a:t>	</a:t>
            </a:r>
            <a:r>
              <a:rPr lang="en-GB" b="1" smtClean="0"/>
              <a:t>Ratings for each factor and the risk rating are to be recorded in the appropriate columns on the 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en-GB" b="1" smtClean="0"/>
              <a:t>	</a:t>
            </a:r>
            <a:r>
              <a:rPr lang="en-GB" b="1" smtClean="0">
                <a:solidFill>
                  <a:srgbClr val="FFFF00"/>
                </a:solidFill>
              </a:rPr>
              <a:t>Risk Management Worksheet.</a:t>
            </a:r>
            <a:r>
              <a:rPr lang="en-GB" b="1" smtClean="0">
                <a:solidFill>
                  <a:srgbClr val="66FFFF"/>
                </a:solidFill>
              </a:rPr>
              <a:t> 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endParaRPr lang="en-GB" b="1" smtClean="0">
              <a:solidFill>
                <a:srgbClr val="66FFFF"/>
              </a:solidFill>
            </a:endParaRP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en-GB" b="1" smtClean="0"/>
              <a:t>  When developing risk control strategies, </a:t>
            </a:r>
            <a:r>
              <a:rPr lang="en-GB" b="1" smtClean="0">
                <a:solidFill>
                  <a:srgbClr val="FFFF00"/>
                </a:solidFill>
              </a:rPr>
              <a:t>HIGH ratings shall receive first priority</a:t>
            </a:r>
            <a:r>
              <a:rPr lang="en-GB" b="1" smtClean="0"/>
              <a:t>.</a:t>
            </a:r>
            <a:endParaRPr lang="en-US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609600"/>
            <a:ext cx="8686800" cy="636588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3600" b="1" smtClean="0">
                <a:solidFill>
                  <a:srgbClr val="FFFF00"/>
                </a:solidFill>
              </a:rPr>
              <a:t>RISK ASSESSMENT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828800"/>
            <a:ext cx="8915400" cy="6019800"/>
          </a:xfrm>
        </p:spPr>
        <p:txBody>
          <a:bodyPr/>
          <a:lstStyle/>
          <a:p>
            <a:pPr marL="533400" indent="-533400" eaLnBrk="1" hangingPunct="1">
              <a:defRPr/>
            </a:pPr>
            <a:r>
              <a:rPr lang="en-US" b="1" smtClean="0"/>
              <a:t>Proses untuk membantu organisasi </a:t>
            </a:r>
            <a:r>
              <a:rPr lang="en-US" b="1" smtClean="0">
                <a:solidFill>
                  <a:srgbClr val="FFFF00"/>
                </a:solidFill>
              </a:rPr>
              <a:t>menilai </a:t>
            </a:r>
            <a:r>
              <a:rPr lang="en-US" b="1" smtClean="0"/>
              <a:t>tentang luasnya risiko yg dihadapi ,kemampuan mengontrol frekuensi dan dampak risiko. </a:t>
            </a:r>
          </a:p>
          <a:p>
            <a:pPr marL="533400" indent="-533400" eaLnBrk="1" hangingPunct="1">
              <a:buFont typeface="Wingdings" pitchFamily="2" charset="2"/>
              <a:buNone/>
              <a:defRPr/>
            </a:pPr>
            <a:endParaRPr lang="en-US" b="1" smtClean="0"/>
          </a:p>
          <a:p>
            <a:pPr marL="533400" indent="-533400" eaLnBrk="1" hangingPunct="1">
              <a:defRPr/>
            </a:pPr>
            <a:r>
              <a:rPr lang="en-US" smtClean="0"/>
              <a:t>Harus dilakukan oleh seluruh staf  dan semua pihak yg terlibat termasuk  Pasien dan Publik dapat terlibat bila memungkinkan.</a:t>
            </a:r>
          </a:p>
          <a:p>
            <a:pPr marL="533400" indent="-533400" eaLnBrk="1" hangingPunct="1">
              <a:defRPr/>
            </a:pPr>
            <a:endParaRPr lang="en-US" b="1" smtClean="0"/>
          </a:p>
          <a:p>
            <a:pPr marL="914400" lvl="1" indent="-457200" eaLnBrk="1" hangingPunct="1">
              <a:buFontTx/>
              <a:buNone/>
              <a:defRPr/>
            </a:pPr>
            <a:endParaRPr lang="en-US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-152400" y="2286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GB" sz="3200" b="1" smtClean="0">
                <a:solidFill>
                  <a:srgbClr val="66FFFF"/>
                </a:solidFill>
              </a:rPr>
              <a:t>STEP 3</a:t>
            </a:r>
            <a:br>
              <a:rPr lang="en-GB" sz="3200" b="1" smtClean="0">
                <a:solidFill>
                  <a:srgbClr val="66FFFF"/>
                </a:solidFill>
              </a:rPr>
            </a:br>
            <a:r>
              <a:rPr lang="en-GB" sz="3200" b="1" smtClean="0">
                <a:solidFill>
                  <a:srgbClr val="FFFF00"/>
                </a:solidFill>
              </a:rPr>
              <a:t>Risk Control</a:t>
            </a:r>
            <a:endParaRPr lang="en-US" sz="3200" b="1" smtClean="0">
              <a:solidFill>
                <a:srgbClr val="FFFF00"/>
              </a:solidFill>
            </a:endParaRPr>
          </a:p>
        </p:txBody>
      </p:sp>
      <p:sp>
        <p:nvSpPr>
          <p:cNvPr id="573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/>
              <a:t>Where a risk to health and safety has been identified, controls must be introduced to eliminate or minimise it.  </a:t>
            </a:r>
          </a:p>
          <a:p>
            <a:pPr eaLnBrk="1" hangingPunct="1">
              <a:defRPr/>
            </a:pPr>
            <a:r>
              <a:rPr lang="en-GB" smtClean="0"/>
              <a:t>The following </a:t>
            </a:r>
            <a:r>
              <a:rPr lang="en-GB" smtClean="0">
                <a:solidFill>
                  <a:srgbClr val="FFFF00"/>
                </a:solidFill>
              </a:rPr>
              <a:t>‘hierarchy’</a:t>
            </a:r>
            <a:r>
              <a:rPr lang="en-GB" smtClean="0"/>
              <a:t> of controls is a guide to controlling risks.  </a:t>
            </a:r>
          </a:p>
          <a:p>
            <a:pPr eaLnBrk="1" hangingPunct="1">
              <a:defRPr/>
            </a:pPr>
            <a:r>
              <a:rPr lang="en-GB" smtClean="0"/>
              <a:t>In many cases a combination of controls will be necessary to reduce the risk to the level required.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609600"/>
            <a:ext cx="8229600" cy="59436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GB" sz="2800" b="1" smtClean="0">
                <a:solidFill>
                  <a:srgbClr val="66FFFF"/>
                </a:solidFill>
              </a:rPr>
              <a:t>Level 1</a:t>
            </a:r>
            <a:r>
              <a:rPr lang="en-GB" sz="2800" smtClean="0"/>
              <a:t>	</a:t>
            </a:r>
            <a:r>
              <a:rPr lang="en-GB" sz="2800" b="1" smtClean="0">
                <a:solidFill>
                  <a:srgbClr val="FFFF00"/>
                </a:solidFill>
              </a:rPr>
              <a:t>Eliminate</a:t>
            </a:r>
            <a:r>
              <a:rPr lang="en-GB" sz="2800" b="1" smtClean="0"/>
              <a:t> the risk</a:t>
            </a:r>
            <a:endParaRPr lang="en-GB" sz="280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GB" sz="2800" b="1" smtClean="0">
                <a:solidFill>
                  <a:srgbClr val="66FFFF"/>
                </a:solidFill>
              </a:rPr>
              <a:t>Level 2</a:t>
            </a:r>
            <a:r>
              <a:rPr lang="en-GB" sz="2800" smtClean="0"/>
              <a:t>	</a:t>
            </a:r>
            <a:r>
              <a:rPr lang="en-GB" sz="2800" b="1" smtClean="0">
                <a:solidFill>
                  <a:srgbClr val="FFFF00"/>
                </a:solidFill>
              </a:rPr>
              <a:t>Minimise</a:t>
            </a:r>
            <a:r>
              <a:rPr lang="en-GB" sz="2800" b="1" smtClean="0"/>
              <a:t> the risk</a:t>
            </a:r>
            <a:endParaRPr lang="en-GB" sz="28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GB" sz="2800" smtClean="0"/>
              <a:t>			- substitute with something safer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GB" sz="2800" smtClean="0"/>
              <a:t>			- modify the plant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GB" sz="2800" smtClean="0"/>
              <a:t>			- isolate the plant or hazardous aspect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GB" sz="2800" smtClean="0"/>
              <a:t>			- introduce engineering controls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GB" sz="2800" b="1" smtClean="0">
                <a:solidFill>
                  <a:srgbClr val="66FFFF"/>
                </a:solidFill>
              </a:rPr>
              <a:t>Level 3</a:t>
            </a:r>
            <a:r>
              <a:rPr lang="en-GB" sz="2800" smtClean="0"/>
              <a:t>	</a:t>
            </a:r>
            <a:r>
              <a:rPr lang="en-GB" sz="2800" smtClean="0">
                <a:solidFill>
                  <a:srgbClr val="FFFF00"/>
                </a:solidFill>
              </a:rPr>
              <a:t>‘</a:t>
            </a:r>
            <a:r>
              <a:rPr lang="en-GB" sz="2800" b="1" smtClean="0">
                <a:solidFill>
                  <a:srgbClr val="FFFF00"/>
                </a:solidFill>
              </a:rPr>
              <a:t>Back up’</a:t>
            </a:r>
            <a:r>
              <a:rPr lang="en-GB" sz="2800" b="1" smtClean="0"/>
              <a:t> controls</a:t>
            </a:r>
            <a:endParaRPr lang="en-GB" sz="28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GB" sz="2800" smtClean="0"/>
              <a:t>			- implement </a:t>
            </a:r>
            <a:r>
              <a:rPr lang="en-GB" sz="2800" smtClean="0">
                <a:solidFill>
                  <a:srgbClr val="FFFF00"/>
                </a:solidFill>
              </a:rPr>
              <a:t>administrative controls</a:t>
            </a:r>
            <a:r>
              <a:rPr lang="en-GB" sz="2800" smtClean="0"/>
              <a:t> &amp; 			safe work practices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GB" sz="2800" smtClean="0"/>
              <a:t>			- require </a:t>
            </a:r>
            <a:r>
              <a:rPr lang="en-GB" sz="2800" smtClean="0">
                <a:solidFill>
                  <a:srgbClr val="FFFF00"/>
                </a:solidFill>
              </a:rPr>
              <a:t>personal protective equipment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800" smtClean="0"/>
              <a:t> </a:t>
            </a:r>
            <a:r>
              <a:rPr lang="en-GB" sz="2800" smtClean="0"/>
              <a:t>Actions taken to eliminate or control the risks are to be actioned and recorded consistent with existing procedures. e.g. Safe Operating Procedures (</a:t>
            </a:r>
            <a:r>
              <a:rPr lang="en-GB" sz="2800" smtClean="0">
                <a:solidFill>
                  <a:srgbClr val="FFFF00"/>
                </a:solidFill>
              </a:rPr>
              <a:t>SOP’s</a:t>
            </a:r>
            <a:r>
              <a:rPr lang="en-GB" sz="2800" smtClean="0"/>
              <a:t>),</a:t>
            </a:r>
            <a:r>
              <a:rPr lang="en-GB" sz="2800" smtClean="0">
                <a:solidFill>
                  <a:srgbClr val="FFFF00"/>
                </a:solidFill>
              </a:rPr>
              <a:t>Job Safe Instructions</a:t>
            </a:r>
            <a:r>
              <a:rPr lang="en-US" sz="2800" smtClean="0">
                <a:solidFill>
                  <a:srgbClr val="FFFF00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z="3200" b="1" smtClean="0">
                <a:solidFill>
                  <a:srgbClr val="66FFFF"/>
                </a:solidFill>
              </a:rPr>
              <a:t>STEP 4</a:t>
            </a:r>
            <a:br>
              <a:rPr lang="en-GB" sz="3200" b="1" smtClean="0">
                <a:solidFill>
                  <a:srgbClr val="66FFFF"/>
                </a:solidFill>
              </a:rPr>
            </a:br>
            <a:r>
              <a:rPr lang="en-GB" sz="3600" b="1" smtClean="0">
                <a:solidFill>
                  <a:srgbClr val="FFFF00"/>
                </a:solidFill>
              </a:rPr>
              <a:t>Review</a:t>
            </a:r>
            <a:r>
              <a:rPr lang="en-US" sz="4000" smtClean="0"/>
              <a:t> 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981200"/>
            <a:ext cx="8229600" cy="4530725"/>
          </a:xfrm>
        </p:spPr>
        <p:txBody>
          <a:bodyPr/>
          <a:lstStyle/>
          <a:p>
            <a:pPr eaLnBrk="1" hangingPunct="1">
              <a:defRPr/>
            </a:pPr>
            <a:r>
              <a:rPr lang="en-GB" smtClean="0"/>
              <a:t>Review the hazards and control measures to ensure that </a:t>
            </a:r>
            <a:r>
              <a:rPr lang="en-GB" smtClean="0">
                <a:solidFill>
                  <a:srgbClr val="FFFF00"/>
                </a:solidFill>
              </a:rPr>
              <a:t>no new hazards have been</a:t>
            </a:r>
            <a:r>
              <a:rPr lang="en-GB" smtClean="0"/>
              <a:t> </a:t>
            </a:r>
            <a:r>
              <a:rPr lang="en-GB" smtClean="0">
                <a:solidFill>
                  <a:srgbClr val="FFFF00"/>
                </a:solidFill>
              </a:rPr>
              <a:t>introduced</a:t>
            </a:r>
            <a:r>
              <a:rPr lang="en-GB" smtClean="0"/>
              <a:t> and that the </a:t>
            </a:r>
            <a:r>
              <a:rPr lang="en-GB" smtClean="0">
                <a:solidFill>
                  <a:srgbClr val="FFFF00"/>
                </a:solidFill>
              </a:rPr>
              <a:t>process is working</a:t>
            </a:r>
            <a:r>
              <a:rPr lang="en-GB" smtClean="0"/>
              <a:t> </a:t>
            </a:r>
            <a:r>
              <a:rPr lang="en-GB" smtClean="0">
                <a:solidFill>
                  <a:srgbClr val="FFFF00"/>
                </a:solidFill>
              </a:rPr>
              <a:t>effectively</a:t>
            </a:r>
            <a:r>
              <a:rPr lang="en-GB" smtClean="0"/>
              <a:t> to identify the risks and control the hazards</a:t>
            </a:r>
            <a:r>
              <a:rPr lang="en-US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533400"/>
            <a:ext cx="8229600" cy="57150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GB" b="1" smtClean="0"/>
              <a:t>			      </a:t>
            </a:r>
            <a:r>
              <a:rPr lang="en-GB" b="1" smtClean="0">
                <a:solidFill>
                  <a:srgbClr val="FFFF00"/>
                </a:solidFill>
              </a:rPr>
              <a:t>CONSULTATION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GB" smtClean="0">
              <a:solidFill>
                <a:srgbClr val="FFFF00"/>
              </a:solidFill>
            </a:endParaRPr>
          </a:p>
          <a:p>
            <a:pPr eaLnBrk="1" hangingPunct="1">
              <a:defRPr/>
            </a:pPr>
            <a:r>
              <a:rPr lang="en-GB" smtClean="0"/>
              <a:t>	Department Head / Supervisor or their staff will carry out risk assessments for work for which they are responsible.  </a:t>
            </a:r>
          </a:p>
          <a:p>
            <a:pPr eaLnBrk="1" hangingPunct="1">
              <a:defRPr/>
            </a:pPr>
            <a:r>
              <a:rPr lang="en-GB" smtClean="0"/>
              <a:t>     They will be responsible for employee involvement in the identification and control of hazards and advising employees of any identified hazards and the means of eliminating or controlling them.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1" name="Rectangle 3"/>
          <p:cNvSpPr>
            <a:spLocks noGrp="1" noChangeArrowheads="1"/>
          </p:cNvSpPr>
          <p:nvPr>
            <p:ph idx="1"/>
          </p:nvPr>
        </p:nvSpPr>
        <p:spPr>
          <a:xfrm>
            <a:off x="0" y="304800"/>
            <a:ext cx="9144000" cy="65532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GB" sz="1400" b="1" smtClean="0"/>
              <a:t>			           </a:t>
            </a:r>
            <a:r>
              <a:rPr lang="en-GB" sz="2000" b="1" smtClean="0">
                <a:solidFill>
                  <a:srgbClr val="FFFF00"/>
                </a:solidFill>
              </a:rPr>
              <a:t>RISK MANAGEMENT WORKSHEET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GB" sz="1400" smtClean="0"/>
              <a:t> 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GB" sz="1400" b="1" smtClean="0"/>
              <a:t>	Hospital  :                         Location:</a:t>
            </a:r>
            <a:r>
              <a:rPr lang="en-GB" sz="1400" smtClean="0"/>
              <a:t>  ___________________________________  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GB" sz="1400" smtClean="0"/>
              <a:t>       </a:t>
            </a:r>
            <a:r>
              <a:rPr lang="en-GB" sz="1400" b="1" smtClean="0"/>
              <a:t>Date</a:t>
            </a:r>
            <a:r>
              <a:rPr lang="en-GB" sz="1400" smtClean="0"/>
              <a:t>:___/___/___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GB" sz="1400" smtClean="0"/>
              <a:t>	</a:t>
            </a:r>
            <a:r>
              <a:rPr lang="en-GB" sz="1400" b="1" smtClean="0"/>
              <a:t>Compiled By:</a:t>
            </a:r>
            <a:r>
              <a:rPr lang="en-GB" sz="1400" smtClean="0"/>
              <a:t>  _____________</a:t>
            </a:r>
          </a:p>
          <a:p>
            <a:pPr eaLnBrk="1" hangingPunct="1">
              <a:lnSpc>
                <a:spcPct val="80000"/>
              </a:lnSpc>
              <a:defRPr/>
            </a:pPr>
            <a:endParaRPr lang="en-GB" sz="1400" smtClean="0"/>
          </a:p>
          <a:p>
            <a:pPr eaLnBrk="1" hangingPunct="1">
              <a:lnSpc>
                <a:spcPct val="80000"/>
              </a:lnSpc>
              <a:defRPr/>
            </a:pPr>
            <a:endParaRPr lang="en-GB" sz="14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GB" sz="1400" b="1" smtClean="0"/>
              <a:t>	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GB" sz="1400" b="1" smtClean="0"/>
              <a:t>		</a:t>
            </a:r>
            <a:endParaRPr lang="en-US" sz="1400" b="1" smtClean="0"/>
          </a:p>
        </p:txBody>
      </p:sp>
      <p:graphicFrame>
        <p:nvGraphicFramePr>
          <p:cNvPr id="58537" name="Group 169"/>
          <p:cNvGraphicFramePr>
            <a:graphicFrameLocks noGrp="1"/>
          </p:cNvGraphicFramePr>
          <p:nvPr/>
        </p:nvGraphicFramePr>
        <p:xfrm>
          <a:off x="0" y="1981200"/>
          <a:ext cx="9144000" cy="3647059"/>
        </p:xfrm>
        <a:graphic>
          <a:graphicData uri="http://schemas.openxmlformats.org/drawingml/2006/table">
            <a:tbl>
              <a:tblPr/>
              <a:tblGrid>
                <a:gridCol w="2057400"/>
                <a:gridCol w="1981200"/>
                <a:gridCol w="1600200"/>
                <a:gridCol w="1447800"/>
                <a:gridCol w="2057400"/>
              </a:tblGrid>
              <a:tr h="1995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HAZARD IDENTIFIED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GB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LIKELIHOOD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GB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Book Antiqua" pitchFamily="18" charset="0"/>
                          <a:cs typeface="Times New Roman" pitchFamily="18" charset="0"/>
                        </a:rPr>
                        <a:t>Rare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Book Antiqua" pitchFamily="18" charset="0"/>
                          <a:cs typeface="Times New Roman" pitchFamily="18" charset="0"/>
                        </a:rPr>
                        <a:t>Unlikely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Book Antiqua" pitchFamily="18" charset="0"/>
                          <a:cs typeface="Times New Roman" pitchFamily="18" charset="0"/>
                        </a:rPr>
                        <a:t>Posible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Book Antiqua" pitchFamily="18" charset="0"/>
                          <a:cs typeface="Times New Roman" pitchFamily="18" charset="0"/>
                        </a:rPr>
                        <a:t>Likely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Book Antiqua" pitchFamily="18" charset="0"/>
                          <a:cs typeface="Times New Roman" pitchFamily="18" charset="0"/>
                        </a:rPr>
                        <a:t>Almost certain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Book Antiqua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GB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CONSEQUENCE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GB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sv-S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Insignificant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sv-S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Minor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Moderate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Major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Cathastropic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GB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RISK RATING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GB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Sangat rendah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Ringan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Sedang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Berat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GB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CONTROL ACTION</a:t>
                      </a: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GB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1. Initiated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2. Implemented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3. Reviewed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31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   </a:t>
                      </a: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1        2        3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6349" name="Line 135"/>
          <p:cNvSpPr>
            <a:spLocks noChangeShapeType="1"/>
          </p:cNvSpPr>
          <p:nvPr/>
        </p:nvSpPr>
        <p:spPr bwMode="auto">
          <a:xfrm>
            <a:off x="7772400" y="4114800"/>
            <a:ext cx="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6350" name="Line 136"/>
          <p:cNvSpPr>
            <a:spLocks noChangeShapeType="1"/>
          </p:cNvSpPr>
          <p:nvPr/>
        </p:nvSpPr>
        <p:spPr bwMode="auto">
          <a:xfrm flipH="1">
            <a:off x="8458200" y="4114800"/>
            <a:ext cx="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6351" name="Line 155"/>
          <p:cNvSpPr>
            <a:spLocks noChangeShapeType="1"/>
          </p:cNvSpPr>
          <p:nvPr/>
        </p:nvSpPr>
        <p:spPr bwMode="auto">
          <a:xfrm flipH="1" flipV="1">
            <a:off x="0" y="44958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4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685800"/>
            <a:ext cx="8229600" cy="9144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b="1" smtClean="0">
                <a:solidFill>
                  <a:srgbClr val="FFFF00"/>
                </a:solidFill>
              </a:rPr>
              <a:t>Risk Assessment – Hazard Guidelines</a:t>
            </a:r>
            <a:r>
              <a:rPr lang="en-US" sz="2800" smtClean="0"/>
              <a:t/>
            </a:r>
            <a:br>
              <a:rPr lang="en-US" sz="2800" smtClean="0"/>
            </a:br>
            <a:r>
              <a:rPr lang="en-US" sz="2800" smtClean="0"/>
              <a:t/>
            </a:r>
            <a:br>
              <a:rPr lang="en-US" sz="2800" smtClean="0"/>
            </a:br>
            <a:r>
              <a:rPr lang="en-US" sz="2000" b="1" smtClean="0">
                <a:solidFill>
                  <a:srgbClr val="66FFFF"/>
                </a:solidFill>
              </a:rPr>
              <a:t>The potential hazards listed below are to be used as a guideline, it is not intended to act as a comprehensive checklist.</a:t>
            </a:r>
            <a:r>
              <a:rPr lang="en-AU" sz="2000" b="1" smtClean="0">
                <a:solidFill>
                  <a:srgbClr val="66FFFF"/>
                </a:solidFill>
              </a:rPr>
              <a:t/>
            </a:r>
            <a:br>
              <a:rPr lang="en-AU" sz="2000" b="1" smtClean="0">
                <a:solidFill>
                  <a:srgbClr val="66FFFF"/>
                </a:solidFill>
              </a:rPr>
            </a:br>
            <a:endParaRPr lang="en-US" sz="2000" b="1" smtClean="0">
              <a:solidFill>
                <a:srgbClr val="66FFFF"/>
              </a:solidFill>
            </a:endParaRPr>
          </a:p>
        </p:txBody>
      </p:sp>
      <p:sp>
        <p:nvSpPr>
          <p:cNvPr id="66565" name="Rectangle 5"/>
          <p:cNvSpPr>
            <a:spLocks noGrp="1" noChangeArrowheads="1"/>
          </p:cNvSpPr>
          <p:nvPr>
            <p:ph sz="half" idx="1"/>
          </p:nvPr>
        </p:nvSpPr>
        <p:spPr>
          <a:xfrm>
            <a:off x="457200" y="2133600"/>
            <a:ext cx="4038600" cy="53340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AU" sz="1800" b="1" dirty="0" smtClean="0"/>
              <a:t>Vibration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AU" sz="1800" b="1" dirty="0" smtClean="0"/>
              <a:t>Emergency Switches/Guarding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AU" sz="1800" b="1" dirty="0" smtClean="0"/>
              <a:t>Confined Spaces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AU" sz="1800" b="1" dirty="0" smtClean="0"/>
              <a:t>High Pressure Fluid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AU" sz="1800" b="1" dirty="0" smtClean="0"/>
              <a:t>Fumes or emissions</a:t>
            </a:r>
            <a:r>
              <a:rPr lang="en-US" sz="1800" dirty="0" smtClean="0"/>
              <a:t>     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AU" sz="1800" b="1" dirty="0" smtClean="0"/>
              <a:t>Hazardous substances</a:t>
            </a:r>
            <a:r>
              <a:rPr lang="en-US" sz="1800" dirty="0" smtClean="0"/>
              <a:t>      chemicals, asbestos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AU" sz="1800" b="1" dirty="0" smtClean="0"/>
              <a:t>Biological</a:t>
            </a:r>
            <a:r>
              <a:rPr lang="en-US" sz="1800" dirty="0" smtClean="0"/>
              <a:t> human, plant and animal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AU" sz="1800" b="1" dirty="0" smtClean="0"/>
              <a:t>Crushing</a:t>
            </a:r>
            <a:r>
              <a:rPr lang="en-AU" sz="1800" dirty="0" smtClean="0"/>
              <a:t> falling, collapsing, trapping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AU" sz="1800" b="1" dirty="0" smtClean="0"/>
              <a:t>Cutting, Stabbing &amp; Puncturing</a:t>
            </a:r>
            <a:r>
              <a:rPr lang="en-AU" sz="1800" dirty="0" smtClean="0"/>
              <a:t>       ejected, falling, disintegration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AU" sz="1800" b="1" dirty="0" smtClean="0"/>
              <a:t>Striking</a:t>
            </a:r>
            <a:r>
              <a:rPr lang="en-AU" sz="1800" dirty="0" smtClean="0"/>
              <a:t> disintegrating, ejecting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AU" sz="1800" b="1" dirty="0" smtClean="0"/>
              <a:t>Suffocation </a:t>
            </a:r>
            <a:r>
              <a:rPr lang="en-AU" sz="1800" dirty="0" smtClean="0"/>
              <a:t>low oxygen, high </a:t>
            </a:r>
            <a:r>
              <a:rPr lang="en-AU" sz="1800" dirty="0" err="1" smtClean="0"/>
              <a:t>contaminsation</a:t>
            </a:r>
            <a:r>
              <a:rPr lang="en-AU" sz="1800" dirty="0" smtClean="0"/>
              <a:t>, fumes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1800" dirty="0" smtClean="0"/>
          </a:p>
          <a:p>
            <a:pPr eaLnBrk="1" hangingPunct="1">
              <a:lnSpc>
                <a:spcPct val="80000"/>
              </a:lnSpc>
              <a:defRPr/>
            </a:pPr>
            <a:endParaRPr lang="en-US" sz="1800" dirty="0" smtClean="0"/>
          </a:p>
          <a:p>
            <a:pPr eaLnBrk="1" hangingPunct="1">
              <a:lnSpc>
                <a:spcPct val="80000"/>
              </a:lnSpc>
              <a:defRPr/>
            </a:pPr>
            <a:endParaRPr lang="en-US" sz="1800" dirty="0" smtClean="0"/>
          </a:p>
          <a:p>
            <a:pPr eaLnBrk="1" hangingPunct="1">
              <a:lnSpc>
                <a:spcPct val="80000"/>
              </a:lnSpc>
              <a:defRPr/>
            </a:pPr>
            <a:endParaRPr lang="en-AU" sz="1800" b="1" dirty="0" smtClean="0"/>
          </a:p>
          <a:p>
            <a:pPr eaLnBrk="1" hangingPunct="1">
              <a:lnSpc>
                <a:spcPct val="80000"/>
              </a:lnSpc>
              <a:defRPr/>
            </a:pPr>
            <a:endParaRPr lang="en-AU" sz="1800" b="1" dirty="0" smtClean="0"/>
          </a:p>
          <a:p>
            <a:pPr eaLnBrk="1" hangingPunct="1">
              <a:lnSpc>
                <a:spcPct val="80000"/>
              </a:lnSpc>
              <a:defRPr/>
            </a:pPr>
            <a:endParaRPr lang="en-AU" sz="1800" b="1" dirty="0" smtClean="0"/>
          </a:p>
          <a:p>
            <a:pPr eaLnBrk="1" hangingPunct="1">
              <a:lnSpc>
                <a:spcPct val="80000"/>
              </a:lnSpc>
              <a:defRPr/>
            </a:pPr>
            <a:endParaRPr lang="en-US" sz="1800" b="1" dirty="0" smtClean="0"/>
          </a:p>
        </p:txBody>
      </p:sp>
      <p:sp>
        <p:nvSpPr>
          <p:cNvPr id="66566" name="Rectangle 6"/>
          <p:cNvSpPr>
            <a:spLocks noGrp="1" noChangeArrowheads="1"/>
          </p:cNvSpPr>
          <p:nvPr>
            <p:ph sz="half" idx="2"/>
          </p:nvPr>
        </p:nvSpPr>
        <p:spPr>
          <a:xfrm>
            <a:off x="5105400" y="2057400"/>
            <a:ext cx="4038600" cy="54102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1800" b="1" dirty="0" smtClean="0"/>
              <a:t>Friction</a:t>
            </a:r>
            <a:r>
              <a:rPr lang="en-AU" sz="1800" b="1" dirty="0" smtClean="0"/>
              <a:t>	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AU" sz="1800" b="1" dirty="0" smtClean="0"/>
              <a:t>Entanglement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AU" sz="1800" b="1" dirty="0" smtClean="0"/>
              <a:t>Fire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AU" sz="1800" b="1" dirty="0" smtClean="0"/>
              <a:t>Access / Egress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AU" sz="1800" b="1" dirty="0" smtClean="0"/>
              <a:t>Shearing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AU" sz="1800" b="1" dirty="0" smtClean="0"/>
              <a:t>Environmental</a:t>
            </a:r>
            <a:r>
              <a:rPr lang="en-AU" sz="1800" dirty="0" smtClean="0"/>
              <a:t> dust, noise, weather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AU" sz="1800" b="1" dirty="0" smtClean="0"/>
              <a:t>Manual Handling</a:t>
            </a:r>
            <a:r>
              <a:rPr lang="en-US" sz="1800" dirty="0" smtClean="0"/>
              <a:t> weight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AU" sz="1800" b="1" dirty="0" smtClean="0"/>
              <a:t>Ergonomics</a:t>
            </a:r>
            <a:r>
              <a:rPr lang="en-AU" sz="1800" dirty="0" smtClean="0"/>
              <a:t> design, repetition, restriction, lighting, behaviour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AU" sz="1800" b="1" dirty="0" smtClean="0"/>
              <a:t>Electrical</a:t>
            </a:r>
            <a:r>
              <a:rPr lang="en-US" sz="1800" dirty="0" smtClean="0"/>
              <a:t> shock, burn, isolation, leads, cables, switches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1800" b="1" dirty="0" smtClean="0"/>
              <a:t>Slipping Tripping &amp; Falling</a:t>
            </a:r>
            <a:r>
              <a:rPr lang="en-US" sz="1800" dirty="0" smtClean="0"/>
              <a:t> </a:t>
            </a:r>
            <a:r>
              <a:rPr lang="en-AU" sz="1800" dirty="0" smtClean="0"/>
              <a:t>      surfaces, spills, obstacles, guard rails, ladders, collapse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AU" sz="1800" b="1" dirty="0" smtClean="0"/>
              <a:t>Temperature</a:t>
            </a:r>
            <a:r>
              <a:rPr lang="en-AU" sz="1800" dirty="0" smtClean="0"/>
              <a:t> air, surfaces, stability</a:t>
            </a:r>
            <a:endParaRPr lang="en-US" sz="1800" i="1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1800" i="1" dirty="0" smtClean="0"/>
              <a:t/>
            </a:r>
            <a:br>
              <a:rPr lang="en-US" sz="1800" i="1" dirty="0" smtClean="0"/>
            </a:br>
            <a:endParaRPr lang="en-US" sz="1800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600" smtClean="0">
                <a:solidFill>
                  <a:srgbClr val="FFFF00"/>
                </a:solidFill>
              </a:rPr>
              <a:t>Hazard Control - Guidelines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endParaRPr lang="en-US" sz="1400" b="1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400" b="1" smtClean="0">
                <a:solidFill>
                  <a:srgbClr val="FFFF00"/>
                </a:solidFill>
              </a:rPr>
              <a:t>	Step 1</a:t>
            </a:r>
            <a:r>
              <a:rPr lang="en-US" sz="2400" b="1" smtClean="0"/>
              <a:t> </a:t>
            </a:r>
            <a:r>
              <a:rPr lang="en-US" sz="2400" smtClean="0"/>
              <a:t>- List applicable hazards (refer Hazard Guidelines 		for assistance)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24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140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1400" smtClean="0"/>
              <a:t>.......................................................................................................................................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1400" smtClean="0"/>
              <a:t>.......................................................................................................................................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1400" smtClean="0"/>
              <a:t>.......................................................................................................................................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1400" smtClean="0"/>
              <a:t>.......................................................................................................................................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1400" smtClean="0"/>
              <a:t>.......................................................................................................................................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1400" smtClean="0"/>
              <a:t>.......................................................................................................................................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1400" smtClean="0"/>
              <a:t>.......................................................................................................................................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1400" smtClean="0"/>
              <a:t>.......................................................................................................................................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1400" smtClean="0"/>
              <a:t>.......................................................................................................................................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1400" smtClean="0"/>
              <a:t>.......................................................................................................................................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400" b="1" smtClean="0">
                <a:solidFill>
                  <a:srgbClr val="FFFF00"/>
                </a:solidFill>
              </a:rPr>
              <a:t>Step 2</a:t>
            </a:r>
            <a:r>
              <a:rPr lang="en-US" sz="2400" smtClean="0"/>
              <a:t> - </a:t>
            </a:r>
            <a:r>
              <a:rPr lang="en-US" sz="2000" b="1" smtClean="0"/>
              <a:t>The following is a flowchart of the process to be 	  	    used in controlling the risk for each of the hazards 	       listed in Step 1 in order to complete </a:t>
            </a:r>
            <a:br>
              <a:rPr lang="en-US" sz="2000" b="1" smtClean="0"/>
            </a:br>
            <a:r>
              <a:rPr lang="en-US" sz="2000" b="1" smtClean="0"/>
              <a:t>JobSafety Analysis worksheet</a:t>
            </a:r>
          </a:p>
        </p:txBody>
      </p:sp>
      <p:pic>
        <p:nvPicPr>
          <p:cNvPr id="59395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grayscl/>
          </a:blip>
          <a:stretch>
            <a:fillRect/>
          </a:stretch>
        </p:blipFill>
        <p:spPr>
          <a:xfrm>
            <a:off x="2010568" y="2368550"/>
            <a:ext cx="5122863" cy="3171825"/>
          </a:xfrm>
          <a:solidFill>
            <a:schemeClr val="tx2"/>
          </a:solidFill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AU" sz="3200" b="1" i="1" smtClean="0">
                <a:solidFill>
                  <a:srgbClr val="FFFF00"/>
                </a:solidFill>
              </a:rPr>
              <a:t>OH&amp;S Obligations</a:t>
            </a:r>
            <a:endParaRPr lang="en-US" sz="3200" b="1" i="1" smtClean="0">
              <a:solidFill>
                <a:srgbClr val="FFFF00"/>
              </a:solidFill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2514600" y="1676400"/>
            <a:ext cx="8229600" cy="45307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endParaRPr lang="en-AU" sz="2400" b="1" i="1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b="1" smtClean="0">
                <a:solidFill>
                  <a:srgbClr val="66FFFF"/>
                </a:solidFill>
              </a:rPr>
              <a:t>Legislative requirements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400" b="1" smtClean="0">
                <a:solidFill>
                  <a:srgbClr val="66FFFF"/>
                </a:solidFill>
              </a:rPr>
              <a:t>		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b="1" smtClean="0">
                <a:solidFill>
                  <a:srgbClr val="66FFFF"/>
                </a:solidFill>
              </a:rPr>
              <a:t>Consultation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400" b="1" smtClean="0">
                <a:solidFill>
                  <a:srgbClr val="66FFFF"/>
                </a:solidFill>
              </a:rPr>
              <a:t>		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b="1" smtClean="0">
                <a:solidFill>
                  <a:srgbClr val="66FFFF"/>
                </a:solidFill>
              </a:rPr>
              <a:t>Job procedures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400" b="1" smtClean="0">
                <a:solidFill>
                  <a:srgbClr val="66FFFF"/>
                </a:solidFill>
              </a:rPr>
              <a:t>		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b="1" smtClean="0">
                <a:solidFill>
                  <a:srgbClr val="66FFFF"/>
                </a:solidFill>
              </a:rPr>
              <a:t>Communication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400" b="1" smtClean="0">
                <a:solidFill>
                  <a:srgbClr val="66FFFF"/>
                </a:solidFill>
              </a:rPr>
              <a:t>		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400" b="1" smtClean="0">
              <a:solidFill>
                <a:srgbClr val="66FFFF"/>
              </a:solidFill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b="1" smtClean="0">
                <a:solidFill>
                  <a:srgbClr val="66FFFF"/>
                </a:solidFill>
              </a:rPr>
              <a:t>Training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400" b="1" smtClean="0">
                <a:solidFill>
                  <a:srgbClr val="66FFFF"/>
                </a:solidFill>
              </a:rPr>
              <a:t>		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z="4000" b="1" smtClean="0">
                <a:solidFill>
                  <a:srgbClr val="FFFF00"/>
                </a:solidFill>
              </a:rPr>
              <a:t>POLICY</a:t>
            </a:r>
            <a:r>
              <a:rPr lang="en-GB" sz="4000" smtClean="0">
                <a:solidFill>
                  <a:srgbClr val="FFFF00"/>
                </a:solidFill>
              </a:rPr>
              <a:t/>
            </a:r>
            <a:br>
              <a:rPr lang="en-GB" sz="4000" smtClean="0">
                <a:solidFill>
                  <a:srgbClr val="FFFF00"/>
                </a:solidFill>
              </a:rPr>
            </a:br>
            <a:endParaRPr lang="en-US" sz="4000" smtClean="0">
              <a:solidFill>
                <a:srgbClr val="FFFF00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GB" sz="2400" smtClean="0"/>
              <a:t>	Department Head / Supervisors shall be responsible for hazard identification and risk assessment in their </a:t>
            </a:r>
            <a:r>
              <a:rPr lang="en-GB" sz="2400" b="1" smtClean="0">
                <a:solidFill>
                  <a:srgbClr val="FFFF00"/>
                </a:solidFill>
              </a:rPr>
              <a:t>areas of responsibility: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GB" sz="2400" b="1" smtClean="0">
              <a:solidFill>
                <a:srgbClr val="FFFF00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GB" sz="2400" smtClean="0"/>
              <a:t>		a. </a:t>
            </a:r>
            <a:r>
              <a:rPr lang="en-GB" sz="2400" smtClean="0">
                <a:solidFill>
                  <a:srgbClr val="66FFFF"/>
                </a:solidFill>
              </a:rPr>
              <a:t>before the introduction of any plant or substance</a:t>
            </a:r>
            <a:r>
              <a:rPr lang="en-GB" sz="2400" smtClean="0"/>
              <a:t>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GB" sz="2400" smtClean="0"/>
              <a:t>		b. before significantly </a:t>
            </a:r>
            <a:r>
              <a:rPr lang="en-GB" sz="2400" smtClean="0">
                <a:solidFill>
                  <a:srgbClr val="66FFFF"/>
                </a:solidFill>
              </a:rPr>
              <a:t>changing a work practice or</a:t>
            </a:r>
            <a:r>
              <a:rPr lang="en-GB" sz="2400" smtClean="0"/>
              <a:t> 		</a:t>
            </a:r>
            <a:r>
              <a:rPr lang="en-GB" sz="2400" smtClean="0">
                <a:solidFill>
                  <a:srgbClr val="66FFFF"/>
                </a:solidFill>
              </a:rPr>
              <a:t>procedure</a:t>
            </a:r>
            <a:r>
              <a:rPr lang="en-GB" sz="2400" smtClean="0"/>
              <a:t>; or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GB" sz="2400" smtClean="0"/>
              <a:t>		c. before </a:t>
            </a:r>
            <a:r>
              <a:rPr lang="en-GB" sz="2400" smtClean="0">
                <a:solidFill>
                  <a:srgbClr val="66FFFF"/>
                </a:solidFill>
              </a:rPr>
              <a:t>changing any activity or process</a:t>
            </a:r>
            <a:r>
              <a:rPr lang="en-GB" sz="2400" smtClean="0"/>
              <a:t>, where the 		change may give rise to a risk to health or 		safety, and,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GB" sz="2400" smtClean="0"/>
              <a:t>		d. </a:t>
            </a:r>
            <a:r>
              <a:rPr lang="en-GB" sz="2400" smtClean="0">
                <a:solidFill>
                  <a:srgbClr val="66FFFF"/>
                </a:solidFill>
              </a:rPr>
              <a:t>ensure</a:t>
            </a:r>
            <a:r>
              <a:rPr lang="en-GB" sz="2400" smtClean="0"/>
              <a:t> that any risks to health or safety at work 		are </a:t>
            </a:r>
            <a:r>
              <a:rPr lang="en-GB" sz="2400" smtClean="0">
                <a:solidFill>
                  <a:srgbClr val="66FFFF"/>
                </a:solidFill>
              </a:rPr>
              <a:t>eliminated</a:t>
            </a:r>
            <a:r>
              <a:rPr lang="en-GB" sz="2400" smtClean="0"/>
              <a:t>, or if this impracticable at least 		</a:t>
            </a:r>
            <a:r>
              <a:rPr lang="en-GB" sz="2400" smtClean="0">
                <a:solidFill>
                  <a:srgbClr val="66FFFF"/>
                </a:solidFill>
              </a:rPr>
              <a:t>minimised</a:t>
            </a:r>
            <a:r>
              <a:rPr lang="en-GB" sz="2400" smtClean="0"/>
              <a:t>.</a:t>
            </a:r>
            <a:endParaRPr lang="en-US" sz="240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4343400" cy="714375"/>
          </a:xfrm>
        </p:spPr>
        <p:txBody>
          <a:bodyPr anchorCtr="1"/>
          <a:lstStyle/>
          <a:p>
            <a:pPr eaLnBrk="1" hangingPunct="1">
              <a:defRPr/>
            </a:pPr>
            <a:r>
              <a:rPr lang="en-US" sz="2000" smtClean="0">
                <a:solidFill>
                  <a:srgbClr val="FFFF00"/>
                </a:solidFill>
              </a:rPr>
              <a:t>RISK</a:t>
            </a:r>
            <a:r>
              <a:rPr lang="en-US" sz="2000" smtClean="0"/>
              <a:t> </a:t>
            </a:r>
            <a:r>
              <a:rPr lang="en-US" sz="2000" smtClean="0">
                <a:solidFill>
                  <a:srgbClr val="FFFF00"/>
                </a:solidFill>
              </a:rPr>
              <a:t>ASSESSMENT…..</a:t>
            </a:r>
          </a:p>
        </p:txBody>
      </p:sp>
      <p:sp>
        <p:nvSpPr>
          <p:cNvPr id="50178" name="Rectangle 2"/>
          <p:cNvSpPr>
            <a:spLocks noGrp="1" noChangeArrowheads="1"/>
          </p:cNvSpPr>
          <p:nvPr>
            <p:ph idx="1"/>
          </p:nvPr>
        </p:nvSpPr>
        <p:spPr>
          <a:xfrm>
            <a:off x="1447800" y="838200"/>
            <a:ext cx="8458200" cy="5257800"/>
          </a:xfrm>
        </p:spPr>
        <p:txBody>
          <a:bodyPr/>
          <a:lstStyle/>
          <a:p>
            <a:pPr eaLnBrk="1" hangingPunct="1">
              <a:defRPr/>
            </a:pPr>
            <a:endParaRPr lang="en-US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mtClean="0">
                <a:solidFill>
                  <a:srgbClr val="FFFF00"/>
                </a:solidFill>
              </a:rPr>
              <a:t>		AREAS TO ASSES :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mtClean="0">
              <a:solidFill>
                <a:srgbClr val="FFFF00"/>
              </a:solidFill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mtClean="0"/>
              <a:t>		</a:t>
            </a:r>
            <a:r>
              <a:rPr lang="en-US" smtClean="0">
                <a:solidFill>
                  <a:srgbClr val="66FFFF"/>
                </a:solidFill>
              </a:rPr>
              <a:t>A -</a:t>
            </a:r>
            <a:r>
              <a:rPr lang="en-US" smtClean="0"/>
              <a:t> </a:t>
            </a:r>
            <a:r>
              <a:rPr lang="en-US" smtClean="0">
                <a:solidFill>
                  <a:srgbClr val="66FFFF"/>
                </a:solidFill>
              </a:rPr>
              <a:t>OPERATIONAL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mtClean="0">
                <a:solidFill>
                  <a:srgbClr val="66FFFF"/>
                </a:solidFill>
              </a:rPr>
              <a:t>		B - FINANCIAL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mtClean="0">
                <a:solidFill>
                  <a:srgbClr val="66FFFF"/>
                </a:solidFill>
              </a:rPr>
              <a:t>		C - HUMAN CAPITAL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mtClean="0">
                <a:solidFill>
                  <a:srgbClr val="66FFFF"/>
                </a:solidFill>
              </a:rPr>
              <a:t>		D - STRATEGIC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mtClean="0">
                <a:solidFill>
                  <a:srgbClr val="66FFFF"/>
                </a:solidFill>
              </a:rPr>
              <a:t>		E - LEGAL/REGULATORY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mtClean="0">
                <a:solidFill>
                  <a:srgbClr val="66FFFF"/>
                </a:solidFill>
              </a:rPr>
              <a:t>		F - TECHNOLOGY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mtClean="0">
              <a:solidFill>
                <a:srgbClr val="66FFFF"/>
              </a:solidFill>
            </a:endParaRPr>
          </a:p>
          <a:p>
            <a:pPr eaLnBrk="1" hangingPunct="1">
              <a:defRPr/>
            </a:pPr>
            <a:endParaRPr lang="en-US" smtClean="0">
              <a:solidFill>
                <a:srgbClr val="FFFF00"/>
              </a:solidFill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en-US" smtClean="0">
              <a:solidFill>
                <a:srgbClr val="FFFF00"/>
              </a:solidFill>
            </a:endParaRPr>
          </a:p>
          <a:p>
            <a:pPr eaLnBrk="1" hangingPunct="1">
              <a:defRPr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466" name="Picture 2" descr="069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713" y="0"/>
            <a:ext cx="5688012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0659" name="Rectangle 3"/>
          <p:cNvSpPr>
            <a:spLocks noChangeArrowheads="1"/>
          </p:cNvSpPr>
          <p:nvPr/>
        </p:nvSpPr>
        <p:spPr bwMode="auto">
          <a:xfrm>
            <a:off x="2286000" y="5105400"/>
            <a:ext cx="68580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None/>
              <a:defRPr/>
            </a:pPr>
            <a:endParaRPr lang="en-US" sz="8000">
              <a:solidFill>
                <a:srgbClr val="971103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lgerian" pitchFamily="82" charset="0"/>
            </a:endParaRPr>
          </a:p>
        </p:txBody>
      </p:sp>
      <p:sp>
        <p:nvSpPr>
          <p:cNvPr id="70660" name="Text Box 4"/>
          <p:cNvSpPr txBox="1">
            <a:spLocks noChangeArrowheads="1"/>
          </p:cNvSpPr>
          <p:nvPr/>
        </p:nvSpPr>
        <p:spPr bwMode="auto">
          <a:xfrm>
            <a:off x="3419475" y="4508500"/>
            <a:ext cx="5976938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80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lgerian" pitchFamily="82" charset="0"/>
              </a:rPr>
              <a:t>THANK YOU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7" name="Rectangle 7"/>
          <p:cNvSpPr>
            <a:spLocks noGrp="1" noChangeArrowheads="1"/>
          </p:cNvSpPr>
          <p:nvPr>
            <p:ph type="title"/>
          </p:nvPr>
        </p:nvSpPr>
        <p:spPr>
          <a:xfrm>
            <a:off x="1524000" y="304800"/>
            <a:ext cx="5029200" cy="113982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smtClean="0">
                <a:solidFill>
                  <a:srgbClr val="FFFF00"/>
                </a:solidFill>
              </a:rPr>
              <a:t>A. OPERATIONAL</a:t>
            </a:r>
          </a:p>
        </p:txBody>
      </p:sp>
      <p:sp>
        <p:nvSpPr>
          <p:cNvPr id="204808" name="Rectangle 8"/>
          <p:cNvSpPr>
            <a:spLocks noGrp="1" noChangeArrowheads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smtClean="0"/>
              <a:t>    </a:t>
            </a:r>
            <a:r>
              <a:rPr lang="en-US" sz="2400" smtClean="0"/>
              <a:t>1. </a:t>
            </a:r>
            <a:r>
              <a:rPr lang="en-US" sz="2400" smtClean="0">
                <a:solidFill>
                  <a:srgbClr val="66FFFF"/>
                </a:solidFill>
              </a:rPr>
              <a:t>CREDENTIALING AND STAFFING :</a:t>
            </a:r>
          </a:p>
          <a:p>
            <a:pPr lvl="1" eaLnBrk="1" hangingPunct="1">
              <a:buFontTx/>
              <a:buNone/>
              <a:defRPr/>
            </a:pPr>
            <a:r>
              <a:rPr lang="en-US" sz="2400" smtClean="0"/>
              <a:t>			- INITIAL APPOINTMENT</a:t>
            </a:r>
          </a:p>
          <a:p>
            <a:pPr lvl="1" eaLnBrk="1" hangingPunct="1">
              <a:buFontTx/>
              <a:buNone/>
              <a:defRPr/>
            </a:pPr>
            <a:r>
              <a:rPr lang="en-US" sz="2400" smtClean="0"/>
              <a:t>			- REAPPOINTMENT</a:t>
            </a:r>
          </a:p>
          <a:p>
            <a:pPr lvl="1" eaLnBrk="1" hangingPunct="1">
              <a:buFontTx/>
              <a:buNone/>
              <a:defRPr/>
            </a:pPr>
            <a:r>
              <a:rPr lang="en-US" sz="2400" smtClean="0"/>
              <a:t>			- AFFILIATED STAFF</a:t>
            </a:r>
          </a:p>
          <a:p>
            <a:pPr lvl="1" eaLnBrk="1" hangingPunct="1">
              <a:buFontTx/>
              <a:buNone/>
              <a:defRPr/>
            </a:pPr>
            <a:r>
              <a:rPr lang="en-US" sz="2400" smtClean="0"/>
              <a:t>2. </a:t>
            </a:r>
            <a:r>
              <a:rPr lang="en-US" sz="2400" smtClean="0">
                <a:solidFill>
                  <a:srgbClr val="66FFFF"/>
                </a:solidFill>
              </a:rPr>
              <a:t>CLINICAL</a:t>
            </a:r>
            <a:r>
              <a:rPr lang="en-US" sz="2400" smtClean="0"/>
              <a:t> :</a:t>
            </a:r>
          </a:p>
          <a:p>
            <a:pPr lvl="1" eaLnBrk="1" hangingPunct="1">
              <a:buFontTx/>
              <a:buNone/>
              <a:defRPr/>
            </a:pPr>
            <a:r>
              <a:rPr lang="en-US" sz="2400" smtClean="0"/>
              <a:t>			- PATIENT COMMUNICATION</a:t>
            </a:r>
          </a:p>
          <a:p>
            <a:pPr lvl="1" eaLnBrk="1" hangingPunct="1">
              <a:buFontTx/>
              <a:buNone/>
              <a:defRPr/>
            </a:pPr>
            <a:r>
              <a:rPr lang="en-US" sz="2400" smtClean="0"/>
              <a:t>			- PATIENT CARE RECORDS</a:t>
            </a:r>
          </a:p>
          <a:p>
            <a:pPr lvl="1" eaLnBrk="1" hangingPunct="1">
              <a:buFontTx/>
              <a:buNone/>
              <a:defRPr/>
            </a:pPr>
            <a:r>
              <a:rPr lang="en-US" sz="2400" smtClean="0"/>
              <a:t>			- CONFIDENTIALITY</a:t>
            </a:r>
          </a:p>
          <a:p>
            <a:pPr lvl="1" eaLnBrk="1" hangingPunct="1">
              <a:buFontTx/>
              <a:buNone/>
              <a:defRPr/>
            </a:pPr>
            <a:r>
              <a:rPr lang="en-US" sz="2400" smtClean="0"/>
              <a:t>			- INFORMED DECISION MAKING</a:t>
            </a:r>
          </a:p>
          <a:p>
            <a:pPr lvl="1" eaLnBrk="1" hangingPunct="1">
              <a:buFontTx/>
              <a:buNone/>
              <a:defRPr/>
            </a:pPr>
            <a:r>
              <a:rPr lang="en-US" sz="2400" smtClean="0"/>
              <a:t>			- TELEPHON PROTOCOLS</a:t>
            </a:r>
          </a:p>
          <a:p>
            <a:pPr lvl="1" eaLnBrk="1" hangingPunct="1">
              <a:buFontTx/>
              <a:buNone/>
              <a:defRPr/>
            </a:pPr>
            <a:r>
              <a:rPr lang="en-US" sz="2400" smtClean="0"/>
              <a:t>			- TRACKING DIAGNOSTIC INFORMATION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7" name="Rectangle 3"/>
          <p:cNvSpPr>
            <a:spLocks noGrp="1" noChangeArrowheads="1"/>
          </p:cNvSpPr>
          <p:nvPr>
            <p:ph idx="1"/>
          </p:nvPr>
        </p:nvSpPr>
        <p:spPr>
          <a:xfrm>
            <a:off x="0" y="609600"/>
            <a:ext cx="9144000" cy="6248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dirty="0" smtClean="0"/>
              <a:t>		- </a:t>
            </a:r>
            <a:r>
              <a:rPr lang="en-US" sz="2400" dirty="0" smtClean="0"/>
              <a:t>PRIMARY CARE SCREENING AND MONITORING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dirty="0" smtClean="0"/>
              <a:t>		-  SUPERVISION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dirty="0" smtClean="0"/>
              <a:t>		- PATIENT SATISFACTION/COMPLAINTS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dirty="0" smtClean="0"/>
              <a:t>		- COVERAGE ISSUES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dirty="0" smtClean="0"/>
              <a:t>		- INFECTION CONTROL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dirty="0" smtClean="0"/>
              <a:t>		- MEDICATION SAFETY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dirty="0" smtClean="0"/>
              <a:t>		- EMERGENCY RESPONSE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dirty="0" smtClean="0"/>
              <a:t>		- PATIENT AND STAFF EDUCATION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dirty="0" smtClean="0"/>
              <a:t> 3. </a:t>
            </a:r>
            <a:r>
              <a:rPr lang="en-US" sz="2400" dirty="0" smtClean="0">
                <a:solidFill>
                  <a:srgbClr val="66FFFF"/>
                </a:solidFill>
              </a:rPr>
              <a:t>GENERAL LIABILITY ASSESSMENT TOPICS</a:t>
            </a:r>
            <a:r>
              <a:rPr lang="en-US" sz="2400" dirty="0" smtClean="0"/>
              <a:t> 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dirty="0" smtClean="0"/>
              <a:t>		- SAFETY PROGRAM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dirty="0" smtClean="0"/>
              <a:t>		- SECURITY PROGRAM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dirty="0" smtClean="0"/>
              <a:t>		- FACILITY MANAGEMENT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dirty="0" smtClean="0"/>
              <a:t> 4. </a:t>
            </a:r>
            <a:r>
              <a:rPr lang="en-US" sz="2400" dirty="0" smtClean="0">
                <a:solidFill>
                  <a:srgbClr val="66FFFF"/>
                </a:solidFill>
              </a:rPr>
              <a:t>PARKING </a:t>
            </a:r>
            <a:r>
              <a:rPr lang="en-US" sz="2400" dirty="0" smtClean="0">
                <a:solidFill>
                  <a:schemeClr val="tx2"/>
                </a:solidFill>
              </a:rPr>
              <a:t>(</a:t>
            </a:r>
            <a:r>
              <a:rPr lang="en-US" sz="2400" dirty="0" smtClean="0"/>
              <a:t> LIGHTING, LOCATION, SECURITY ) 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dirty="0" smtClean="0"/>
              <a:t>		- VISITOR CONTROL PROCEDURES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dirty="0" smtClean="0"/>
              <a:t>		- VALUABLES</a:t>
            </a:r>
          </a:p>
        </p:txBody>
      </p:sp>
      <p:sp>
        <p:nvSpPr>
          <p:cNvPr id="28675" name="Rectangle 2"/>
          <p:cNvSpPr>
            <a:spLocks noChangeArrowheads="1"/>
          </p:cNvSpPr>
          <p:nvPr/>
        </p:nvSpPr>
        <p:spPr bwMode="auto">
          <a:xfrm>
            <a:off x="468313" y="3933825"/>
            <a:ext cx="6983412" cy="1582738"/>
          </a:xfrm>
          <a:prstGeom prst="rect">
            <a:avLst/>
          </a:prstGeom>
          <a:noFill/>
          <a:ln w="15875" algn="ctr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0" name="Rectangle 2"/>
          <p:cNvSpPr>
            <a:spLocks noGrp="1" noChangeArrowheads="1"/>
          </p:cNvSpPr>
          <p:nvPr>
            <p:ph type="title"/>
          </p:nvPr>
        </p:nvSpPr>
        <p:spPr>
          <a:xfrm>
            <a:off x="1905000" y="152400"/>
            <a:ext cx="4038600" cy="113982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smtClean="0">
                <a:solidFill>
                  <a:srgbClr val="FFFF00"/>
                </a:solidFill>
              </a:rPr>
              <a:t>B. FINANCIAL</a:t>
            </a:r>
          </a:p>
        </p:txBody>
      </p:sp>
      <p:sp>
        <p:nvSpPr>
          <p:cNvPr id="206851" name="Rectangle 3"/>
          <p:cNvSpPr>
            <a:spLocks noGrp="1" noChangeArrowheads="1"/>
          </p:cNvSpPr>
          <p:nvPr>
            <p:ph idx="1"/>
          </p:nvPr>
        </p:nvSpPr>
        <p:spPr>
          <a:xfrm>
            <a:off x="0" y="1600200"/>
            <a:ext cx="9144000" cy="45307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smtClean="0">
                <a:solidFill>
                  <a:srgbClr val="66FFFF"/>
                </a:solidFill>
              </a:rPr>
              <a:t> </a:t>
            </a:r>
            <a:r>
              <a:rPr lang="en-US" sz="2400" smtClean="0"/>
              <a:t>1</a:t>
            </a:r>
            <a:r>
              <a:rPr lang="en-US" sz="2400" smtClean="0">
                <a:solidFill>
                  <a:srgbClr val="66FFFF"/>
                </a:solidFill>
              </a:rPr>
              <a:t>.</a:t>
            </a:r>
            <a:r>
              <a:rPr lang="en-US" sz="2400" smtClean="0"/>
              <a:t> </a:t>
            </a:r>
            <a:r>
              <a:rPr lang="en-US" sz="2400" smtClean="0">
                <a:solidFill>
                  <a:srgbClr val="66FFFF"/>
                </a:solidFill>
              </a:rPr>
              <a:t>RISK FINANCING TREATMENTS</a:t>
            </a:r>
            <a:r>
              <a:rPr lang="en-US" sz="2400" smtClean="0"/>
              <a:t> 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smtClean="0"/>
              <a:t>		- INSURANCE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smtClean="0"/>
              <a:t>		- SELF-INSURANCE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smtClean="0"/>
              <a:t>  2. </a:t>
            </a:r>
            <a:r>
              <a:rPr lang="en-US" sz="2400" smtClean="0">
                <a:solidFill>
                  <a:srgbClr val="66FFFF"/>
                </a:solidFill>
              </a:rPr>
              <a:t>ABILITY TO RAISE CAPITAL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smtClean="0">
                <a:solidFill>
                  <a:srgbClr val="66FFFF"/>
                </a:solidFill>
              </a:rPr>
              <a:t>  </a:t>
            </a:r>
            <a:r>
              <a:rPr lang="en-US" sz="2400" smtClean="0"/>
              <a:t>3</a:t>
            </a:r>
            <a:r>
              <a:rPr lang="en-US" sz="2400" smtClean="0">
                <a:solidFill>
                  <a:srgbClr val="66FFFF"/>
                </a:solidFill>
              </a:rPr>
              <a:t>. REIMBURSEMENT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smtClean="0">
                <a:solidFill>
                  <a:srgbClr val="66FFFF"/>
                </a:solidFill>
              </a:rPr>
              <a:t>  </a:t>
            </a:r>
            <a:r>
              <a:rPr lang="en-US" sz="2400" smtClean="0"/>
              <a:t>4</a:t>
            </a:r>
            <a:r>
              <a:rPr lang="en-US" sz="2400" smtClean="0">
                <a:solidFill>
                  <a:srgbClr val="66FFFF"/>
                </a:solidFill>
              </a:rPr>
              <a:t>. BILLING AND COLLECTION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smtClean="0">
                <a:solidFill>
                  <a:srgbClr val="66FFFF"/>
                </a:solidFill>
              </a:rPr>
              <a:t>  </a:t>
            </a:r>
            <a:r>
              <a:rPr lang="en-US" sz="2400" smtClean="0"/>
              <a:t>5</a:t>
            </a:r>
            <a:r>
              <a:rPr lang="en-US" sz="2400" smtClean="0">
                <a:solidFill>
                  <a:srgbClr val="66FFFF"/>
                </a:solidFill>
              </a:rPr>
              <a:t>. CONTRACT ADMINISTRATION</a:t>
            </a:r>
            <a:r>
              <a:rPr lang="en-US" sz="2400" smtClean="0"/>
              <a:t> 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smtClean="0"/>
              <a:t>		- SCOPE OF SERVICE AND METHODE OF PAYMENT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smtClean="0"/>
              <a:t>		- CONTRACTUAL TERMS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smtClean="0"/>
              <a:t>		- RISK-SHARING AGREEMENT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smtClean="0"/>
              <a:t>		- REMEDIES FOR BREACH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228600"/>
            <a:ext cx="5334000" cy="10668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smtClean="0">
                <a:solidFill>
                  <a:srgbClr val="FFFF00"/>
                </a:solidFill>
              </a:rPr>
              <a:t>C. HUMAN CAPITAL</a:t>
            </a:r>
          </a:p>
        </p:txBody>
      </p:sp>
      <p:sp>
        <p:nvSpPr>
          <p:cNvPr id="207875" name="Rectangle 3"/>
          <p:cNvSpPr>
            <a:spLocks noGrp="1" noChangeArrowheads="1"/>
          </p:cNvSpPr>
          <p:nvPr>
            <p:ph idx="1"/>
          </p:nvPr>
        </p:nvSpPr>
        <p:spPr>
          <a:xfrm>
            <a:off x="0" y="1676400"/>
            <a:ext cx="9144000" cy="48355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b="1" smtClean="0">
                <a:solidFill>
                  <a:srgbClr val="FFFF00"/>
                </a:solidFill>
              </a:rPr>
              <a:t>1. </a:t>
            </a:r>
            <a:r>
              <a:rPr lang="en-US" sz="2000" b="1" smtClean="0">
                <a:solidFill>
                  <a:srgbClr val="66FFFF"/>
                </a:solidFill>
              </a:rPr>
              <a:t>EMPLOYMENT PRACTICES/HUMAN RESOURCES TOPICS</a:t>
            </a:r>
            <a:r>
              <a:rPr lang="en-US" sz="2000" b="1" smtClean="0"/>
              <a:t> :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b="1" smtClean="0"/>
              <a:t>		- WORKER’S COMPENSATION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b="1" smtClean="0"/>
              <a:t>		- HARASSMENT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b="1" smtClean="0"/>
              <a:t>		- NEGLIGENT FIRING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b="1" smtClean="0"/>
              <a:t>		- DISCRIMINATION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b="1" smtClean="0"/>
              <a:t>		- CONFIDENTIALITY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b="1" smtClean="0"/>
              <a:t> 		- EDUCATION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b="1" smtClean="0"/>
              <a:t>		- EMPLOYEE HEALTH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b="1" smtClean="0"/>
              <a:t>		- STAFF RIGHTS AND STAFF COMPETENCY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000" b="1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b="1" smtClean="0"/>
              <a:t> 2. </a:t>
            </a:r>
            <a:r>
              <a:rPr lang="en-US" sz="2000" b="1" smtClean="0">
                <a:solidFill>
                  <a:srgbClr val="66FFFF"/>
                </a:solidFill>
              </a:rPr>
              <a:t>ENVIRONMENTAL ISSUES RELATED TO EMPLOYEES</a:t>
            </a:r>
            <a:r>
              <a:rPr lang="en-US" sz="2000" b="1" smtClean="0"/>
              <a:t> :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b="1" smtClean="0"/>
              <a:t>		- SAFETY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b="1" smtClean="0"/>
              <a:t>		- SECURITY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b="1" smtClean="0"/>
              <a:t>		- OCCUPATIONAL HAZARDS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b="1" smtClean="0"/>
              <a:t>		- ENVIRONMENTAL HAZARDS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0"/>
            <a:ext cx="4724400" cy="12192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smtClean="0">
                <a:solidFill>
                  <a:srgbClr val="FFFF00"/>
                </a:solidFill>
              </a:rPr>
              <a:t>D. STRATEGIC</a:t>
            </a:r>
          </a:p>
        </p:txBody>
      </p:sp>
      <p:sp>
        <p:nvSpPr>
          <p:cNvPr id="214019" name="Rectangle 3"/>
          <p:cNvSpPr>
            <a:spLocks noGrp="1" noChangeArrowheads="1"/>
          </p:cNvSpPr>
          <p:nvPr>
            <p:ph idx="1"/>
          </p:nvPr>
        </p:nvSpPr>
        <p:spPr>
          <a:xfrm>
            <a:off x="0" y="1600200"/>
            <a:ext cx="9144000" cy="495300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en-US" sz="2800" smtClean="0">
                <a:solidFill>
                  <a:srgbClr val="66FFFF"/>
                </a:solidFill>
              </a:rPr>
              <a:t>STRATEGIC PLAN AND MISSION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en-US" sz="2800" smtClean="0">
                <a:solidFill>
                  <a:srgbClr val="66FFFF"/>
                </a:solidFill>
              </a:rPr>
              <a:t>BUSINESS VENTURES</a:t>
            </a:r>
            <a:r>
              <a:rPr lang="en-US" sz="2800" smtClean="0"/>
              <a:t> :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smtClean="0"/>
              <a:t>		- MERGER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smtClean="0"/>
              <a:t>		- JOINT VENTURES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smtClean="0"/>
              <a:t> 3. </a:t>
            </a:r>
            <a:r>
              <a:rPr lang="en-US" sz="2800" smtClean="0">
                <a:solidFill>
                  <a:srgbClr val="66FFFF"/>
                </a:solidFill>
              </a:rPr>
              <a:t>COMPETITION’S STATUS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smtClean="0"/>
              <a:t> 4. </a:t>
            </a:r>
            <a:r>
              <a:rPr lang="en-US" sz="2800" smtClean="0">
                <a:solidFill>
                  <a:srgbClr val="66FFFF"/>
                </a:solidFill>
              </a:rPr>
              <a:t>ADVERTISING LIABILITY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smtClean="0"/>
              <a:t> 5. </a:t>
            </a:r>
            <a:r>
              <a:rPr lang="en-US" sz="2800" smtClean="0">
                <a:solidFill>
                  <a:srgbClr val="66FFFF"/>
                </a:solidFill>
              </a:rPr>
              <a:t>REPUTATIONAL RISKS</a:t>
            </a:r>
            <a:r>
              <a:rPr lang="en-US" sz="2800" smtClean="0"/>
              <a:t> :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smtClean="0"/>
              <a:t>		- PATIENT &amp; COMMUNITY RELATIONS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smtClean="0"/>
              <a:t>		- MEDIA RELATIONS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smtClean="0"/>
              <a:t>		- MARKETING &amp; SALES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907</Words>
  <Application>Microsoft Office PowerPoint</Application>
  <PresentationFormat>On-screen Show (4:3)</PresentationFormat>
  <Paragraphs>541</Paragraphs>
  <Slides>40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0</vt:i4>
      </vt:variant>
      <vt:variant>
        <vt:lpstr>Slide Titles</vt:lpstr>
      </vt:variant>
      <vt:variant>
        <vt:i4>40</vt:i4>
      </vt:variant>
    </vt:vector>
  </HeadingPairs>
  <TitlesOfParts>
    <vt:vector size="41" baseType="lpstr">
      <vt:lpstr>Apex</vt:lpstr>
      <vt:lpstr>PowerPoint Presentation</vt:lpstr>
      <vt:lpstr>TUJUAN</vt:lpstr>
      <vt:lpstr>RISK ASSESSMENT</vt:lpstr>
      <vt:lpstr>RISK ASSESSMENT…..</vt:lpstr>
      <vt:lpstr>A. OPERATIONAL</vt:lpstr>
      <vt:lpstr>PowerPoint Presentation</vt:lpstr>
      <vt:lpstr>B. FINANCIAL</vt:lpstr>
      <vt:lpstr>C. HUMAN CAPITAL</vt:lpstr>
      <vt:lpstr>D. STRATEGIC</vt:lpstr>
      <vt:lpstr>PowerPoint Presentation</vt:lpstr>
      <vt:lpstr>E. LEGAL AND REGULATORY</vt:lpstr>
      <vt:lpstr>F. TECHNOLOGY</vt:lpstr>
      <vt:lpstr>RISK MANAGEMENT TECHNIQUES/TREATMENTS</vt:lpstr>
      <vt:lpstr>Hazardous Substances Risk Management  </vt:lpstr>
      <vt:lpstr>Hazardous Substances Risk Management  </vt:lpstr>
      <vt:lpstr>PowerPoint Presentation</vt:lpstr>
      <vt:lpstr>PowerPoint Presentation</vt:lpstr>
      <vt:lpstr>PowerPoint Presentation</vt:lpstr>
      <vt:lpstr>RISK MANAGEMENT PROCESS</vt:lpstr>
      <vt:lpstr>PowerPoint Presentation</vt:lpstr>
      <vt:lpstr>PROSES MANAJEMEN RISIKO</vt:lpstr>
      <vt:lpstr>PROSES MANAJEMEN RISIKO ………….</vt:lpstr>
      <vt:lpstr>STEP 1  Hazard Identification  </vt:lpstr>
      <vt:lpstr>STEP 2 Risk Assessment  </vt:lpstr>
      <vt:lpstr>PROBABILITY / LIKELIHOOD</vt:lpstr>
      <vt:lpstr>SKOR DAMPAK</vt:lpstr>
      <vt:lpstr>PowerPoint Presentation</vt:lpstr>
      <vt:lpstr>MATRIX ASSESSMENT</vt:lpstr>
      <vt:lpstr>PowerPoint Presentation</vt:lpstr>
      <vt:lpstr>STEP 3 Risk Control</vt:lpstr>
      <vt:lpstr>PowerPoint Presentation</vt:lpstr>
      <vt:lpstr>STEP 4 Review </vt:lpstr>
      <vt:lpstr>PowerPoint Presentation</vt:lpstr>
      <vt:lpstr>PowerPoint Presentation</vt:lpstr>
      <vt:lpstr>Risk Assessment – Hazard Guidelines  The potential hazards listed below are to be used as a guideline, it is not intended to act as a comprehensive checklist. </vt:lpstr>
      <vt:lpstr>Hazard Control - Guidelines</vt:lpstr>
      <vt:lpstr>Step 2 - The following is a flowchart of the process to be         used in controlling the risk for each of the hazards         listed in Step 1 in order to complete  JobSafety Analysis worksheet</vt:lpstr>
      <vt:lpstr>OH&amp;S Obligations</vt:lpstr>
      <vt:lpstr>POLICY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Class</dc:creator>
  <cp:lastModifiedBy>Class</cp:lastModifiedBy>
  <cp:revision>2</cp:revision>
  <dcterms:created xsi:type="dcterms:W3CDTF">2017-03-15T03:31:32Z</dcterms:created>
  <dcterms:modified xsi:type="dcterms:W3CDTF">2018-01-19T09:14:24Z</dcterms:modified>
</cp:coreProperties>
</file>