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77"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02" y="-4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04B640F-D4F4-48EF-B555-85576C4AF3BB}" type="datetimeFigureOut">
              <a:rPr lang="en-US" smtClean="0"/>
              <a:t>3/5/2018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AEB2D10-866E-4984-97E7-51727654D39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4B640F-D4F4-48EF-B555-85576C4AF3BB}"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4B640F-D4F4-48EF-B555-85576C4AF3BB}"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04B640F-D4F4-48EF-B555-85576C4AF3BB}" type="datetimeFigureOut">
              <a:rPr lang="en-US" smtClean="0"/>
              <a:t>3/5/2018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AEB2D10-866E-4984-97E7-51727654D39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4B640F-D4F4-48EF-B555-85576C4AF3BB}"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04B640F-D4F4-48EF-B555-85576C4AF3BB}"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AEB2D10-866E-4984-97E7-51727654D39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4B640F-D4F4-48EF-B555-85576C4AF3BB}"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04B640F-D4F4-48EF-B555-85576C4AF3BB}" type="datetimeFigureOut">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4B640F-D4F4-48EF-B555-85576C4AF3BB}" type="datetimeFigureOut">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B640F-D4F4-48EF-B555-85576C4AF3BB}" type="datetimeFigureOut">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4B640F-D4F4-48EF-B555-85576C4AF3BB}"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4B640F-D4F4-48EF-B555-85576C4AF3BB}"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04B640F-D4F4-48EF-B555-85576C4AF3BB}"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4B640F-D4F4-48EF-B555-85576C4AF3BB}"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4B640F-D4F4-48EF-B555-85576C4AF3BB}"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04B640F-D4F4-48EF-B555-85576C4AF3BB}"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AEB2D10-866E-4984-97E7-51727654D3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4B640F-D4F4-48EF-B555-85576C4AF3BB}"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04B640F-D4F4-48EF-B555-85576C4AF3BB}" type="datetimeFigureOut">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4B640F-D4F4-48EF-B555-85576C4AF3BB}" type="datetimeFigureOut">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B640F-D4F4-48EF-B555-85576C4AF3BB}" type="datetimeFigureOut">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4B640F-D4F4-48EF-B555-85576C4AF3BB}"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04B640F-D4F4-48EF-B555-85576C4AF3BB}"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B2D10-866E-4984-97E7-51727654D3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04B640F-D4F4-48EF-B555-85576C4AF3BB}" type="datetimeFigureOut">
              <a:rPr lang="en-US" smtClean="0"/>
              <a:t>3/5/2018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AEB2D10-866E-4984-97E7-51727654D39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04B640F-D4F4-48EF-B555-85576C4AF3BB}" type="datetimeFigureOut">
              <a:rPr lang="en-US" smtClean="0"/>
              <a:t>3/5/2018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AEB2D10-866E-4984-97E7-51727654D39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371600"/>
            <a:ext cx="8229600" cy="2743200"/>
          </a:xfrm>
        </p:spPr>
        <p:txBody>
          <a:bodyPr>
            <a:normAutofit/>
          </a:bodyPr>
          <a:lstStyle/>
          <a:p>
            <a:r>
              <a:rPr lang="en-US" dirty="0" smtClean="0"/>
              <a:t>PERTEMUAN </a:t>
            </a:r>
            <a:r>
              <a:rPr lang="en-US" dirty="0" smtClean="0"/>
              <a:t>9</a:t>
            </a:r>
            <a:r>
              <a:rPr lang="en-US" dirty="0" smtClean="0"/>
              <a:t/>
            </a:r>
            <a:br>
              <a:rPr lang="en-US" dirty="0" smtClean="0"/>
            </a:br>
            <a:r>
              <a:rPr lang="en-US" dirty="0"/>
              <a:t/>
            </a:r>
            <a:br>
              <a:rPr lang="en-US" dirty="0"/>
            </a:br>
            <a:r>
              <a:rPr lang="en-US" dirty="0" smtClean="0"/>
              <a:t>controlling hazards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43000"/>
            <a:ext cx="8143875" cy="4721225"/>
          </a:xfrm>
          <a:prstGeom prst="rect">
            <a:avLst/>
          </a:prstGeom>
        </p:spPr>
        <p:txBody>
          <a:bodyPr>
            <a:spAutoFit/>
          </a:bodyPr>
          <a:lstStyle/>
          <a:p>
            <a:pPr marL="1611313"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The following questions should be considered for designing medical monitoring programs :</a:t>
            </a:r>
            <a:endParaRPr lang="id-ID" sz="1600" kern="0" dirty="0">
              <a:effectLst>
                <a:outerShdw blurRad="38100" dist="38100" dir="2700000" algn="tl">
                  <a:srgbClr val="000000"/>
                </a:outerShdw>
              </a:effectLst>
            </a:endParaRPr>
          </a:p>
          <a:p>
            <a:pPr marL="1611313"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endParaRPr>
          </a:p>
          <a:p>
            <a:pPr marL="2008188" indent="-342900" algn="just" eaLnBrk="0" hangingPunct="0">
              <a:spcBef>
                <a:spcPct val="20000"/>
              </a:spcBef>
              <a:buClr>
                <a:srgbClr val="FFFF00"/>
              </a:buClr>
              <a:buSzPct val="90000"/>
              <a:buFont typeface="Wingdings" pitchFamily="2" charset="2"/>
              <a:buChar char="q"/>
              <a:defRPr/>
            </a:pPr>
            <a:r>
              <a:rPr lang="en-US" sz="1600" kern="0" dirty="0">
                <a:effectLst>
                  <a:outerShdw blurRad="38100" dist="38100" dir="2700000" algn="tl">
                    <a:srgbClr val="000000"/>
                  </a:outerShdw>
                </a:effectLst>
              </a:rPr>
              <a:t>Are the selected tests specific to the potential exposures?</a:t>
            </a:r>
          </a:p>
          <a:p>
            <a:pPr marL="2008188"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a:t>
            </a:r>
            <a:r>
              <a:rPr lang="en-US" sz="1600" kern="0" dirty="0" err="1">
                <a:effectLst>
                  <a:outerShdw blurRad="38100" dist="38100" dir="2700000" algn="tl">
                    <a:srgbClr val="000000"/>
                  </a:outerShdw>
                </a:effectLst>
              </a:rPr>
              <a:t>Multiphasic</a:t>
            </a:r>
            <a:r>
              <a:rPr lang="en-US" sz="1600" kern="0" dirty="0">
                <a:effectLst>
                  <a:outerShdw blurRad="38100" dist="38100" dir="2700000" algn="tl">
                    <a:srgbClr val="000000"/>
                  </a:outerShdw>
                </a:effectLst>
              </a:rPr>
              <a:t> or other general examinations do not target specific hazard.</a:t>
            </a:r>
          </a:p>
          <a:p>
            <a:pPr marL="2008188" indent="-342900" algn="just" eaLnBrk="0" hangingPunct="0">
              <a:spcBef>
                <a:spcPct val="20000"/>
              </a:spcBef>
              <a:buClr>
                <a:srgbClr val="FFFF00"/>
              </a:buClr>
              <a:buSzPct val="90000"/>
              <a:buFont typeface="Wingdings" pitchFamily="2" charset="2"/>
              <a:buChar char="q"/>
              <a:defRPr/>
            </a:pPr>
            <a:r>
              <a:rPr lang="en-US" sz="1600" kern="0" dirty="0">
                <a:effectLst>
                  <a:outerShdw blurRad="38100" dist="38100" dir="2700000" algn="tl">
                    <a:srgbClr val="000000"/>
                  </a:outerShdw>
                </a:effectLst>
              </a:rPr>
              <a:t>Are the selected tests likely to detect adverse health effects?</a:t>
            </a:r>
          </a:p>
          <a:p>
            <a:pPr marL="2008188"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A chest X-ray may detect asbestosis, but asbestosis does not usually develop until 10 or more years after first exposure.</a:t>
            </a:r>
          </a:p>
          <a:p>
            <a:pPr marL="2008188"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Thus a yearly chest X-ray for asbestosis would not help new workers.</a:t>
            </a:r>
          </a:p>
          <a:p>
            <a:pPr marL="2008188" indent="-342900" algn="just" eaLnBrk="0" hangingPunct="0">
              <a:spcBef>
                <a:spcPct val="20000"/>
              </a:spcBef>
              <a:buClr>
                <a:srgbClr val="FFFF00"/>
              </a:buClr>
              <a:buSzPct val="90000"/>
              <a:buFont typeface="Wingdings" pitchFamily="2" charset="2"/>
              <a:buChar char="q"/>
              <a:defRPr/>
            </a:pPr>
            <a:r>
              <a:rPr lang="en-US" sz="1600" kern="0" dirty="0">
                <a:effectLst>
                  <a:outerShdw blurRad="38100" dist="38100" dir="2700000" algn="tl">
                    <a:srgbClr val="000000"/>
                  </a:outerShdw>
                </a:effectLst>
              </a:rPr>
              <a:t>Are there any side effects from the selected test ? A chest X-ray may detect some diseases, but it also exposes a worker to radiation. The potential test benefits must be weighed against potential harm.</a:t>
            </a:r>
          </a:p>
          <a:p>
            <a:pPr marL="2008188"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endParaRPr>
          </a:p>
          <a:p>
            <a:pPr marL="1890713"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50" y="785813"/>
            <a:ext cx="8358188" cy="5656262"/>
          </a:xfrm>
          <a:prstGeom prst="rect">
            <a:avLst/>
          </a:prstGeom>
        </p:spPr>
        <p:txBody>
          <a:bodyPr>
            <a:spAutoFit/>
          </a:bodyPr>
          <a:lstStyle/>
          <a:p>
            <a:pPr marL="1611313" indent="-342900" algn="just" eaLnBrk="0" hangingPunct="0">
              <a:spcBef>
                <a:spcPct val="20000"/>
              </a:spcBef>
              <a:buClr>
                <a:srgbClr val="FFFF00"/>
              </a:buClr>
              <a:buSzPct val="90000"/>
              <a:buFont typeface="Wingdings" pitchFamily="2" charset="2"/>
              <a:buChar char="§"/>
              <a:defRPr/>
            </a:pPr>
            <a:r>
              <a:rPr lang="en-US" sz="1600" b="1" kern="0" dirty="0">
                <a:solidFill>
                  <a:srgbClr val="FFC000"/>
                </a:solidFill>
                <a:effectLst>
                  <a:outerShdw blurRad="38100" dist="38100" dir="2700000" algn="tl">
                    <a:srgbClr val="000000"/>
                  </a:outerShdw>
                </a:effectLst>
              </a:rPr>
              <a:t>Consent and Confidentiality</a:t>
            </a:r>
          </a:p>
          <a:p>
            <a:pPr marL="1611313"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Before certain immunization (e.g. M-M-R (Measles, Mumps, Rubella) and </a:t>
            </a:r>
            <a:r>
              <a:rPr lang="en-US" sz="1600" kern="0" dirty="0" err="1">
                <a:effectLst>
                  <a:outerShdw blurRad="38100" dist="38100" dir="2700000" algn="tl">
                    <a:srgbClr val="000000"/>
                  </a:outerShdw>
                </a:effectLst>
              </a:rPr>
              <a:t>Heptavax</a:t>
            </a:r>
            <a:r>
              <a:rPr lang="en-US" sz="1600" kern="0" dirty="0">
                <a:effectLst>
                  <a:outerShdw blurRad="38100" dist="38100" dir="2700000" algn="tl">
                    <a:srgbClr val="000000"/>
                  </a:outerShdw>
                </a:effectLst>
              </a:rPr>
              <a:t>-B vaccinations) are given, worker should read, sign, and date informed consent forms designed to alert them to potential side effects. </a:t>
            </a:r>
            <a:endParaRPr lang="id-ID" sz="1600" kern="0" dirty="0">
              <a:effectLst>
                <a:outerShdw blurRad="38100" dist="38100" dir="2700000" algn="tl">
                  <a:srgbClr val="000000"/>
                </a:outerShdw>
              </a:effectLst>
            </a:endParaRPr>
          </a:p>
          <a:p>
            <a:pPr marL="1611313"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rPr>
              <a:t>	</a:t>
            </a:r>
            <a:r>
              <a:rPr lang="en-US" sz="1600" kern="0" dirty="0">
                <a:effectLst>
                  <a:outerShdw blurRad="38100" dist="38100" dir="2700000" algn="tl">
                    <a:srgbClr val="000000"/>
                  </a:outerShdw>
                </a:effectLst>
              </a:rPr>
              <a:t>The results of medical testing should be provided </a:t>
            </a:r>
            <a:r>
              <a:rPr lang="en-US" sz="1600" kern="0" dirty="0">
                <a:solidFill>
                  <a:srgbClr val="00FFFF"/>
                </a:solidFill>
                <a:effectLst>
                  <a:outerShdw blurRad="38100" dist="38100" dir="2700000" algn="tl">
                    <a:srgbClr val="000000"/>
                  </a:outerShdw>
                </a:effectLst>
              </a:rPr>
              <a:t>directly and confidentially to individual workers. </a:t>
            </a:r>
            <a:endParaRPr lang="id-ID" sz="1600" kern="0" dirty="0">
              <a:solidFill>
                <a:srgbClr val="00FFFF"/>
              </a:solidFill>
              <a:effectLst>
                <a:outerShdw blurRad="38100" dist="38100" dir="2700000" algn="tl">
                  <a:srgbClr val="000000"/>
                </a:outerShdw>
              </a:effectLst>
            </a:endParaRPr>
          </a:p>
          <a:p>
            <a:pPr marL="1611313"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rPr>
              <a:t>	</a:t>
            </a:r>
            <a:r>
              <a:rPr lang="en-US" sz="1600" kern="0" dirty="0">
                <a:effectLst>
                  <a:outerShdw blurRad="38100" dist="38100" dir="2700000" algn="tl">
                    <a:srgbClr val="000000"/>
                  </a:outerShdw>
                </a:effectLst>
              </a:rPr>
              <a:t>The workers and the safety and health committee should receive </a:t>
            </a:r>
            <a:r>
              <a:rPr lang="en-US" sz="1600" kern="0" dirty="0">
                <a:solidFill>
                  <a:srgbClr val="00FFFF"/>
                </a:solidFill>
                <a:effectLst>
                  <a:outerShdw blurRad="38100" dist="38100" dir="2700000" algn="tl">
                    <a:srgbClr val="000000"/>
                  </a:outerShdw>
                </a:effectLst>
              </a:rPr>
              <a:t>group results</a:t>
            </a:r>
            <a:r>
              <a:rPr lang="en-US" sz="1600" kern="0" dirty="0">
                <a:effectLst>
                  <a:outerShdw blurRad="38100" dist="38100" dir="2700000" algn="tl">
                    <a:srgbClr val="000000"/>
                  </a:outerShdw>
                </a:effectLst>
              </a:rPr>
              <a:t> of testing by work unit (e.g. a of worker protection in each unit ; </a:t>
            </a:r>
            <a:r>
              <a:rPr lang="en-US" sz="1600" kern="0" dirty="0">
                <a:solidFill>
                  <a:srgbClr val="FFFF00"/>
                </a:solidFill>
                <a:effectLst>
                  <a:outerShdw blurRad="38100" dist="38100" dir="2700000" algn="tl">
                    <a:srgbClr val="000000"/>
                  </a:outerShdw>
                </a:effectLst>
              </a:rPr>
              <a:t>individual workers should not be identified</a:t>
            </a:r>
            <a:r>
              <a:rPr lang="en-US" sz="1600" kern="0" dirty="0">
                <a:effectLst>
                  <a:outerShdw blurRad="38100" dist="38100" dir="2700000" algn="tl">
                    <a:srgbClr val="000000"/>
                  </a:outerShdw>
                </a:effectLst>
              </a:rPr>
              <a:t>.</a:t>
            </a:r>
          </a:p>
          <a:p>
            <a:pPr marL="1611313"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endParaRPr>
          </a:p>
          <a:p>
            <a:pPr marL="1611313"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If a worker must be temporarily or permanently removed from a job for occupational safety or health reasons, the employer </a:t>
            </a:r>
            <a:r>
              <a:rPr lang="en-US" sz="1600" kern="0" dirty="0">
                <a:solidFill>
                  <a:srgbClr val="00FFFF"/>
                </a:solidFill>
                <a:effectLst>
                  <a:outerShdw blurRad="38100" dist="38100" dir="2700000" algn="tl">
                    <a:srgbClr val="000000"/>
                  </a:outerShdw>
                </a:effectLst>
              </a:rPr>
              <a:t>should be informed without </a:t>
            </a:r>
            <a:r>
              <a:rPr lang="en-US" sz="1600" kern="0" dirty="0" err="1">
                <a:solidFill>
                  <a:srgbClr val="00FFFF"/>
                </a:solidFill>
                <a:effectLst>
                  <a:outerShdw blurRad="38100" dist="38100" dir="2700000" algn="tl">
                    <a:srgbClr val="000000"/>
                  </a:outerShdw>
                </a:effectLst>
              </a:rPr>
              <a:t>receiveng</a:t>
            </a:r>
            <a:r>
              <a:rPr lang="en-US" sz="1600" kern="0" dirty="0">
                <a:solidFill>
                  <a:srgbClr val="00FFFF"/>
                </a:solidFill>
                <a:effectLst>
                  <a:outerShdw blurRad="38100" dist="38100" dir="2700000" algn="tl">
                    <a:srgbClr val="000000"/>
                  </a:outerShdw>
                </a:effectLst>
              </a:rPr>
              <a:t> actual medical information</a:t>
            </a:r>
            <a:r>
              <a:rPr lang="en-US" sz="1600" kern="0" dirty="0">
                <a:effectLst>
                  <a:outerShdw blurRad="38100" dist="38100" dir="2700000" algn="tl">
                    <a:srgbClr val="000000"/>
                  </a:outerShdw>
                </a:effectLst>
              </a:rPr>
              <a:t>. For example, the notification should read, “ Jane Doe may not continue to be expose to solvents and must be </a:t>
            </a:r>
            <a:r>
              <a:rPr lang="en-US" sz="1600" kern="0" dirty="0" err="1">
                <a:effectLst>
                  <a:outerShdw blurRad="38100" dist="38100" dir="2700000" algn="tl">
                    <a:srgbClr val="000000"/>
                  </a:outerShdw>
                </a:effectLst>
              </a:rPr>
              <a:t>tranferred</a:t>
            </a:r>
            <a:r>
              <a:rPr lang="en-US" sz="1600" kern="0" dirty="0">
                <a:effectLst>
                  <a:outerShdw blurRad="38100" dist="38100" dir="2700000" algn="tl">
                    <a:srgbClr val="000000"/>
                  </a:outerShdw>
                </a:effectLst>
              </a:rPr>
              <a:t> out of the histology section, “ rather than, “Jane Doe has liver disease and must be transferred out of histology</a:t>
            </a:r>
            <a:r>
              <a:rPr lang="id-ID" sz="1600" kern="0" dirty="0">
                <a:effectLst>
                  <a:outerShdw blurRad="38100" dist="38100" dir="2700000" algn="tl">
                    <a:srgbClr val="000000"/>
                  </a:outerShdw>
                </a:effectLst>
              </a:rPr>
              <a:t>”</a:t>
            </a:r>
            <a:r>
              <a:rPr lang="en-US" sz="1600" kern="0" dirty="0">
                <a:effectLst>
                  <a:outerShdw blurRad="38100" dist="38100" dir="2700000" algn="tl">
                    <a:srgbClr val="000000"/>
                  </a:outerShdw>
                </a:effectLst>
              </a:rPr>
              <a:t>.</a:t>
            </a:r>
          </a:p>
          <a:p>
            <a:pPr marL="1611313"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endParaRPr>
          </a:p>
          <a:p>
            <a:pPr marL="1611313"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endParaRPr>
          </a:p>
          <a:p>
            <a:pPr marL="1611313"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42938"/>
            <a:ext cx="8572500" cy="4530725"/>
          </a:xfrm>
        </p:spPr>
        <p:txBody>
          <a:bodyPr>
            <a:normAutofit fontScale="92500" lnSpcReduction="10000"/>
          </a:bodyPr>
          <a:lstStyle/>
          <a:p>
            <a:pPr marL="1611313" algn="just">
              <a:buClr>
                <a:srgbClr val="FFFF00"/>
              </a:buClr>
              <a:buFont typeface="Wingdings" pitchFamily="2" charset="2"/>
              <a:buChar char="§"/>
              <a:defRPr/>
            </a:pPr>
            <a:r>
              <a:rPr lang="en-US" sz="2000" dirty="0" smtClean="0">
                <a:solidFill>
                  <a:srgbClr val="FFC000"/>
                </a:solidFill>
              </a:rPr>
              <a:t>Adequate recordkeeping is very important :</a:t>
            </a:r>
            <a:endParaRPr lang="id-ID" sz="2000" dirty="0" smtClean="0">
              <a:solidFill>
                <a:srgbClr val="FFC000"/>
              </a:solidFill>
            </a:endParaRPr>
          </a:p>
          <a:p>
            <a:pPr marL="1611313" algn="just">
              <a:buClr>
                <a:srgbClr val="FFFF00"/>
              </a:buClr>
              <a:buFont typeface="Wingdings" pitchFamily="2" charset="2"/>
              <a:buChar char="§"/>
              <a:defRPr/>
            </a:pPr>
            <a:endParaRPr lang="en-US" sz="2000" dirty="0" smtClean="0"/>
          </a:p>
          <a:p>
            <a:pPr marL="1949450" algn="just">
              <a:buClr>
                <a:srgbClr val="FFFF00"/>
              </a:buClr>
              <a:buFont typeface="+mj-lt"/>
              <a:buAutoNum type="arabicPeriod"/>
              <a:defRPr/>
            </a:pPr>
            <a:r>
              <a:rPr lang="en-US" sz="2000" dirty="0" smtClean="0"/>
              <a:t>To track the safety and heal of individual workers and work groups over time</a:t>
            </a:r>
          </a:p>
          <a:p>
            <a:pPr marL="1949450" algn="just">
              <a:buClr>
                <a:srgbClr val="FFFF00"/>
              </a:buClr>
              <a:buFont typeface="+mj-lt"/>
              <a:buAutoNum type="arabicPeriod"/>
              <a:defRPr/>
            </a:pPr>
            <a:r>
              <a:rPr lang="en-US" sz="2000" dirty="0" smtClean="0"/>
              <a:t>To provide documentation for future evaluations</a:t>
            </a:r>
          </a:p>
          <a:p>
            <a:pPr marL="1949450" algn="just">
              <a:buClr>
                <a:srgbClr val="FFFF00"/>
              </a:buClr>
              <a:buFont typeface="+mj-lt"/>
              <a:buAutoNum type="arabicPeriod"/>
              <a:defRPr/>
            </a:pPr>
            <a:r>
              <a:rPr lang="en-US" sz="2000" dirty="0" smtClean="0"/>
              <a:t>To help the hospital administration and the safety and health committee identify problem areas</a:t>
            </a:r>
          </a:p>
          <a:p>
            <a:pPr marL="1949450" algn="just">
              <a:buClr>
                <a:srgbClr val="FFFF00"/>
              </a:buClr>
              <a:buFont typeface="+mj-lt"/>
              <a:buAutoNum type="arabicPeriod"/>
              <a:defRPr/>
            </a:pPr>
            <a:r>
              <a:rPr lang="en-US" sz="2000" dirty="0" smtClean="0"/>
              <a:t>To measure the effectiveness of safety and health programs.</a:t>
            </a:r>
            <a:endParaRPr lang="id-ID" sz="2000" dirty="0" smtClean="0"/>
          </a:p>
          <a:p>
            <a:pPr marL="1949450" algn="just">
              <a:buClr>
                <a:srgbClr val="FFFF00"/>
              </a:buClr>
              <a:buFont typeface="+mj-lt"/>
              <a:buAutoNum type="arabicPeriod"/>
              <a:defRPr/>
            </a:pPr>
            <a:endParaRPr lang="en-US" sz="2000" dirty="0" smtClean="0"/>
          </a:p>
          <a:p>
            <a:pPr marL="1611313" algn="just">
              <a:buClr>
                <a:srgbClr val="FFFF00"/>
              </a:buClr>
              <a:buFont typeface="Wingdings" pitchFamily="2" charset="2"/>
              <a:buChar char="§"/>
              <a:defRPr/>
            </a:pPr>
            <a:r>
              <a:rPr lang="en-US" sz="2000" dirty="0" err="1" smtClean="0">
                <a:solidFill>
                  <a:srgbClr val="FFC000"/>
                </a:solidFill>
              </a:rPr>
              <a:t>Preplacement</a:t>
            </a:r>
            <a:r>
              <a:rPr lang="en-US" sz="2000" dirty="0" smtClean="0">
                <a:solidFill>
                  <a:srgbClr val="FFC000"/>
                </a:solidFill>
              </a:rPr>
              <a:t> Evaluations</a:t>
            </a:r>
          </a:p>
          <a:p>
            <a:pPr marL="2011363" lvl="1" algn="just">
              <a:buClr>
                <a:srgbClr val="FFFF00"/>
              </a:buClr>
              <a:buFontTx/>
              <a:buNone/>
              <a:defRPr/>
            </a:pPr>
            <a:r>
              <a:rPr lang="id-ID" sz="2000" dirty="0" smtClean="0"/>
              <a:t>	</a:t>
            </a:r>
            <a:r>
              <a:rPr lang="en-US" sz="2000" dirty="0" err="1" smtClean="0"/>
              <a:t>Preplacement</a:t>
            </a:r>
            <a:r>
              <a:rPr lang="en-US" sz="2000" dirty="0" smtClean="0"/>
              <a:t> physical examinations are very important for establishing baselines (pre-exposure measurements of health) and for ensuring that the worker is physically able to perform the job. </a:t>
            </a:r>
          </a:p>
          <a:p>
            <a:pPr>
              <a:defRPr/>
            </a:pPr>
            <a:endParaRPr lang="id-ID"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95288" y="981075"/>
          <a:ext cx="8286808" cy="5585777"/>
        </p:xfrm>
        <a:graphic>
          <a:graphicData uri="http://schemas.openxmlformats.org/drawingml/2006/table">
            <a:tbl>
              <a:tblPr firstRow="1" bandRow="1">
                <a:tableStyleId>{EB9631B5-78F2-41C9-869B-9F39066F8104}</a:tableStyleId>
              </a:tblPr>
              <a:tblGrid>
                <a:gridCol w="3308992"/>
                <a:gridCol w="4977816"/>
              </a:tblGrid>
              <a:tr h="357191">
                <a:tc>
                  <a:txBody>
                    <a:bodyPr/>
                    <a:lstStyle/>
                    <a:p>
                      <a:pPr algn="ctr"/>
                      <a:r>
                        <a:rPr lang="en-US" dirty="0" smtClean="0">
                          <a:solidFill>
                            <a:schemeClr val="bg1"/>
                          </a:solidFill>
                        </a:rPr>
                        <a:t>ITEM</a:t>
                      </a:r>
                      <a:endParaRPr lang="en-US" dirty="0">
                        <a:solidFill>
                          <a:schemeClr val="bg1"/>
                        </a:solidFill>
                      </a:endParaRPr>
                    </a:p>
                  </a:txBody>
                  <a:tcPr>
                    <a:solidFill>
                      <a:srgbClr val="00B0F0"/>
                    </a:solidFill>
                  </a:tcPr>
                </a:tc>
                <a:tc>
                  <a:txBody>
                    <a:bodyPr/>
                    <a:lstStyle/>
                    <a:p>
                      <a:pPr algn="ctr"/>
                      <a:r>
                        <a:rPr lang="en-US" dirty="0" smtClean="0">
                          <a:solidFill>
                            <a:schemeClr val="bg1"/>
                          </a:solidFill>
                        </a:rPr>
                        <a:t>COMPONENT TASKS</a:t>
                      </a:r>
                      <a:endParaRPr lang="en-US" dirty="0">
                        <a:solidFill>
                          <a:schemeClr val="bg1"/>
                        </a:solidFill>
                      </a:endParaRPr>
                    </a:p>
                  </a:txBody>
                  <a:tcPr>
                    <a:solidFill>
                      <a:srgbClr val="00B0F0"/>
                    </a:solidFill>
                  </a:tcPr>
                </a:tc>
              </a:tr>
              <a:tr h="1277315">
                <a:tc>
                  <a:txBody>
                    <a:bodyPr/>
                    <a:lstStyle/>
                    <a:p>
                      <a:pPr marL="236538" indent="-236538"/>
                      <a:r>
                        <a:rPr lang="en-US" sz="1600" dirty="0" smtClean="0"/>
                        <a:t>1.  Administrative support</a:t>
                      </a:r>
                      <a:endParaRPr lang="en-US" sz="1600" dirty="0"/>
                    </a:p>
                  </a:txBody>
                  <a:tcPr/>
                </a:tc>
                <a:tc>
                  <a:txBody>
                    <a:bodyPr/>
                    <a:lstStyle/>
                    <a:p>
                      <a:pPr marL="236538" indent="-236538" algn="l">
                        <a:buFont typeface="Arial" pitchFamily="34" charset="0"/>
                        <a:buChar char="•"/>
                      </a:pPr>
                      <a:r>
                        <a:rPr lang="en-US" sz="1600" dirty="0" smtClean="0"/>
                        <a:t>Form a safety and health committee.</a:t>
                      </a:r>
                    </a:p>
                    <a:p>
                      <a:pPr marL="236538" indent="-236538" algn="l">
                        <a:buFont typeface="Arial" pitchFamily="34" charset="0"/>
                        <a:buChar char="•"/>
                      </a:pPr>
                      <a:r>
                        <a:rPr lang="en-US" sz="1600" dirty="0" smtClean="0"/>
                        <a:t>Appoint a safety officer , employee health director, and other responsible personnel.</a:t>
                      </a:r>
                    </a:p>
                    <a:p>
                      <a:pPr marL="236538" indent="-236538" algn="l">
                        <a:buFont typeface="Arial" pitchFamily="34" charset="0"/>
                        <a:buChar char="•"/>
                      </a:pPr>
                      <a:r>
                        <a:rPr lang="en-US" sz="1600" dirty="0" smtClean="0"/>
                        <a:t>Allocate</a:t>
                      </a:r>
                      <a:r>
                        <a:rPr lang="en-US" sz="1600" baseline="0" dirty="0" smtClean="0"/>
                        <a:t> funds to </a:t>
                      </a:r>
                      <a:r>
                        <a:rPr lang="en-US" sz="1600" baseline="0" dirty="0" err="1" smtClean="0"/>
                        <a:t>avaluate</a:t>
                      </a:r>
                      <a:r>
                        <a:rPr lang="en-US" sz="1600" baseline="0" dirty="0" smtClean="0"/>
                        <a:t> and monitor hazards, implement controls, and conduct health examinations.</a:t>
                      </a:r>
                      <a:endParaRPr lang="en-US" sz="1600" dirty="0"/>
                    </a:p>
                  </a:txBody>
                  <a:tcPr/>
                </a:tc>
              </a:tr>
              <a:tr h="1372715">
                <a:tc>
                  <a:txBody>
                    <a:bodyPr/>
                    <a:lstStyle/>
                    <a:p>
                      <a:pPr marL="236538" indent="-236538"/>
                      <a:r>
                        <a:rPr lang="en-US" sz="1600" dirty="0" smtClean="0"/>
                        <a:t>2.  Hazard identification</a:t>
                      </a:r>
                      <a:endParaRPr lang="en-US" sz="1600" dirty="0"/>
                    </a:p>
                  </a:txBody>
                  <a:tcPr/>
                </a:tc>
                <a:tc>
                  <a:txBody>
                    <a:bodyPr/>
                    <a:lstStyle/>
                    <a:p>
                      <a:pPr marL="236538" indent="-236538">
                        <a:buFont typeface="Arial" pitchFamily="34" charset="0"/>
                        <a:buChar char="•"/>
                      </a:pPr>
                      <a:r>
                        <a:rPr lang="en-US" sz="1600" dirty="0" smtClean="0"/>
                        <a:t>Conduct periodic walk-through inspections.</a:t>
                      </a:r>
                    </a:p>
                    <a:p>
                      <a:pPr marL="236538" indent="-236538">
                        <a:buFont typeface="Arial" pitchFamily="34" charset="0"/>
                        <a:buChar char="•"/>
                      </a:pPr>
                      <a:r>
                        <a:rPr lang="en-US" sz="1600" dirty="0" smtClean="0"/>
                        <a:t>Obtain material safety data sheets (MSDS’s) and other information</a:t>
                      </a:r>
                      <a:r>
                        <a:rPr lang="en-US" sz="1600" baseline="0" dirty="0" smtClean="0"/>
                        <a:t> on potential hazards.</a:t>
                      </a:r>
                    </a:p>
                    <a:p>
                      <a:pPr marL="236538" indent="-236538">
                        <a:buFont typeface="Arial" pitchFamily="34" charset="0"/>
                        <a:buChar char="•"/>
                      </a:pPr>
                      <a:r>
                        <a:rPr lang="en-US" sz="1600" baseline="0" dirty="0" smtClean="0"/>
                        <a:t>Maintain a log of hazardous chemicals and materials that are used or stored in each department.</a:t>
                      </a:r>
                      <a:endParaRPr lang="en-US" sz="1600" dirty="0"/>
                    </a:p>
                  </a:txBody>
                  <a:tcPr/>
                </a:tc>
              </a:tr>
              <a:tr h="1396677">
                <a:tc>
                  <a:txBody>
                    <a:bodyPr/>
                    <a:lstStyle/>
                    <a:p>
                      <a:pPr marL="280988" indent="-280988"/>
                      <a:r>
                        <a:rPr lang="en-US" sz="1600" dirty="0" smtClean="0"/>
                        <a:t>3.  Hazard evaluation</a:t>
                      </a:r>
                      <a:endParaRPr lang="en-US" sz="1600" dirty="0"/>
                    </a:p>
                  </a:txBody>
                  <a:tcPr/>
                </a:tc>
                <a:tc>
                  <a:txBody>
                    <a:bodyPr/>
                    <a:lstStyle/>
                    <a:p>
                      <a:pPr marL="236538" indent="-236538">
                        <a:buFont typeface="Arial" pitchFamily="34" charset="0"/>
                        <a:buChar char="•"/>
                      </a:pPr>
                      <a:r>
                        <a:rPr lang="en-US" sz="1600" dirty="0" smtClean="0"/>
                        <a:t>Conduct</a:t>
                      </a:r>
                      <a:r>
                        <a:rPr lang="en-US" sz="1600" baseline="0" dirty="0" smtClean="0"/>
                        <a:t> safety inspections and industrial hygiene monitoring of potential hazards and determine needs for hazard controls</a:t>
                      </a:r>
                    </a:p>
                    <a:p>
                      <a:pPr marL="236538" indent="-236538">
                        <a:buFont typeface="Arial" pitchFamily="34" charset="0"/>
                        <a:buChar char="•"/>
                      </a:pPr>
                      <a:r>
                        <a:rPr lang="en-US" sz="1600" baseline="0" dirty="0" smtClean="0"/>
                        <a:t>Conduct medical evaluations.</a:t>
                      </a:r>
                    </a:p>
                    <a:p>
                      <a:pPr marL="236538" indent="-236538">
                        <a:buFont typeface="Arial" pitchFamily="34" charset="0"/>
                        <a:buChar char="•"/>
                      </a:pPr>
                      <a:r>
                        <a:rPr lang="en-US" sz="1600" baseline="0" dirty="0" smtClean="0"/>
                        <a:t>Select appropriate medical surveillance programs.</a:t>
                      </a:r>
                    </a:p>
                  </a:txBody>
                  <a:tcPr/>
                </a:tc>
              </a:tr>
              <a:tr h="714380">
                <a:tc>
                  <a:txBody>
                    <a:bodyPr/>
                    <a:lstStyle/>
                    <a:p>
                      <a:r>
                        <a:rPr lang="en-US" sz="1600" dirty="0" smtClean="0"/>
                        <a:t>4.  Training</a:t>
                      </a:r>
                      <a:endParaRPr lang="en-US" sz="1600" dirty="0"/>
                    </a:p>
                  </a:txBody>
                  <a:tcPr/>
                </a:tc>
                <a:tc>
                  <a:txBody>
                    <a:bodyPr/>
                    <a:lstStyle/>
                    <a:p>
                      <a:r>
                        <a:rPr lang="en-US" sz="1600" dirty="0" smtClean="0"/>
                        <a:t>Develop and begin a training program for worker, based on job </a:t>
                      </a:r>
                      <a:r>
                        <a:rPr lang="en-US" sz="1600" dirty="0" err="1" smtClean="0"/>
                        <a:t>resposibilities</a:t>
                      </a:r>
                      <a:endParaRPr lang="en-US" sz="1600" dirty="0"/>
                    </a:p>
                  </a:txBody>
                  <a:tcPr/>
                </a:tc>
              </a:tr>
            </a:tbl>
          </a:graphicData>
        </a:graphic>
      </p:graphicFrame>
      <p:sp>
        <p:nvSpPr>
          <p:cNvPr id="29712" name="Rectangle 2"/>
          <p:cNvSpPr>
            <a:spLocks noChangeArrowheads="1"/>
          </p:cNvSpPr>
          <p:nvPr/>
        </p:nvSpPr>
        <p:spPr bwMode="auto">
          <a:xfrm>
            <a:off x="468313" y="260350"/>
            <a:ext cx="8135937" cy="400050"/>
          </a:xfrm>
          <a:prstGeom prst="rect">
            <a:avLst/>
          </a:prstGeom>
          <a:noFill/>
          <a:ln w="9525">
            <a:noFill/>
            <a:miter lim="800000"/>
            <a:headEnd/>
            <a:tailEnd/>
          </a:ln>
        </p:spPr>
        <p:txBody>
          <a:bodyPr>
            <a:spAutoFit/>
          </a:bodyPr>
          <a:lstStyle/>
          <a:p>
            <a:r>
              <a:rPr lang="en-US" sz="2000" b="1">
                <a:solidFill>
                  <a:srgbClr val="FFFF00"/>
                </a:solidFill>
              </a:rPr>
              <a:t>Checklist for developing a hospital safety and health programs </a:t>
            </a:r>
            <a:endParaRPr lang="en-US" sz="2000" b="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noGrp="1"/>
          </p:cNvGraphicFramePr>
          <p:nvPr>
            <p:ph idx="1"/>
          </p:nvPr>
        </p:nvGraphicFramePr>
        <p:xfrm>
          <a:off x="428625" y="428625"/>
          <a:ext cx="8286808" cy="5884834"/>
        </p:xfrm>
        <a:graphic>
          <a:graphicData uri="http://schemas.openxmlformats.org/drawingml/2006/table">
            <a:tbl>
              <a:tblPr firstRow="1" bandRow="1">
                <a:tableStyleId>{EB9631B5-78F2-41C9-869B-9F39066F8104}</a:tableStyleId>
              </a:tblPr>
              <a:tblGrid>
                <a:gridCol w="3308992"/>
                <a:gridCol w="4977816"/>
              </a:tblGrid>
              <a:tr h="467442">
                <a:tc>
                  <a:txBody>
                    <a:bodyPr/>
                    <a:lstStyle/>
                    <a:p>
                      <a:pPr algn="ctr"/>
                      <a:r>
                        <a:rPr lang="en-US" dirty="0" smtClean="0">
                          <a:solidFill>
                            <a:schemeClr val="bg1"/>
                          </a:solidFill>
                        </a:rPr>
                        <a:t>ITEM</a:t>
                      </a:r>
                      <a:endParaRPr lang="en-US" dirty="0">
                        <a:solidFill>
                          <a:schemeClr val="bg1"/>
                        </a:solidFill>
                      </a:endParaRPr>
                    </a:p>
                  </a:txBody>
                  <a:tcPr>
                    <a:solidFill>
                      <a:srgbClr val="00B0F0"/>
                    </a:solidFill>
                  </a:tcPr>
                </a:tc>
                <a:tc>
                  <a:txBody>
                    <a:bodyPr/>
                    <a:lstStyle/>
                    <a:p>
                      <a:pPr algn="ctr"/>
                      <a:r>
                        <a:rPr lang="en-US" dirty="0" smtClean="0">
                          <a:solidFill>
                            <a:schemeClr val="bg1"/>
                          </a:solidFill>
                        </a:rPr>
                        <a:t>COMPONENT TASKS</a:t>
                      </a:r>
                      <a:endParaRPr lang="en-US" dirty="0">
                        <a:solidFill>
                          <a:schemeClr val="bg1"/>
                        </a:solidFill>
                      </a:endParaRPr>
                    </a:p>
                  </a:txBody>
                  <a:tcPr>
                    <a:solidFill>
                      <a:srgbClr val="00B0F0"/>
                    </a:solidFill>
                  </a:tcPr>
                </a:tc>
              </a:tr>
              <a:tr h="1175632">
                <a:tc>
                  <a:txBody>
                    <a:bodyPr/>
                    <a:lstStyle/>
                    <a:p>
                      <a:r>
                        <a:rPr lang="en-US" sz="1600" dirty="0" smtClean="0"/>
                        <a:t>5.  Controls</a:t>
                      </a:r>
                      <a:endParaRPr lang="en-US" sz="1600" dirty="0"/>
                    </a:p>
                  </a:txBody>
                  <a:tcPr/>
                </a:tc>
                <a:tc>
                  <a:txBody>
                    <a:bodyPr/>
                    <a:lstStyle/>
                    <a:p>
                      <a:r>
                        <a:rPr lang="en-US" sz="1600" dirty="0" smtClean="0"/>
                        <a:t>Select appropriate control measure and implement controls and medical surveillance programs as determined</a:t>
                      </a:r>
                      <a:r>
                        <a:rPr lang="en-US" sz="1600" baseline="0" dirty="0" smtClean="0"/>
                        <a:t> in item 3.</a:t>
                      </a:r>
                      <a:endParaRPr lang="en-US" sz="1600" dirty="0"/>
                    </a:p>
                  </a:txBody>
                  <a:tcPr/>
                </a:tc>
              </a:tr>
              <a:tr h="2643206">
                <a:tc>
                  <a:txBody>
                    <a:bodyPr/>
                    <a:lstStyle/>
                    <a:p>
                      <a:pPr marL="236538" indent="-236538"/>
                      <a:r>
                        <a:rPr lang="en-US" sz="1600" dirty="0" smtClean="0"/>
                        <a:t>6.  Program review</a:t>
                      </a:r>
                      <a:endParaRPr lang="en-US" sz="1600" dirty="0"/>
                    </a:p>
                  </a:txBody>
                  <a:tcPr/>
                </a:tc>
                <a:tc>
                  <a:txBody>
                    <a:bodyPr/>
                    <a:lstStyle/>
                    <a:p>
                      <a:pPr marL="236538" indent="-236538" algn="l">
                        <a:buFont typeface="Arial" pitchFamily="34" charset="0"/>
                        <a:buChar char="•"/>
                      </a:pPr>
                      <a:r>
                        <a:rPr lang="en-US" sz="1600" dirty="0" smtClean="0"/>
                        <a:t>Preview</a:t>
                      </a:r>
                      <a:r>
                        <a:rPr lang="en-US" sz="1600" baseline="0" dirty="0" smtClean="0"/>
                        <a:t> result of periodic safety inspections, industrial hygiene monitoring, and medical surveillance programs to find patterns of hazards, to measure the success of the safety and health program, and to determine the effectiveness of controls.</a:t>
                      </a:r>
                    </a:p>
                    <a:p>
                      <a:pPr marL="236538" indent="-236538" algn="l">
                        <a:buFont typeface="Arial" pitchFamily="34" charset="0"/>
                        <a:buChar char="•"/>
                      </a:pPr>
                      <a:r>
                        <a:rPr lang="en-US" sz="1600" baseline="0" dirty="0" smtClean="0"/>
                        <a:t>Change the safety and health program as new materials or procedures are introduced or as new hazard are identified in the review process.</a:t>
                      </a:r>
                      <a:endParaRPr lang="en-US" sz="1600" dirty="0"/>
                    </a:p>
                  </a:txBody>
                  <a:tcPr/>
                </a:tc>
              </a:tr>
              <a:tr h="1598554">
                <a:tc>
                  <a:txBody>
                    <a:bodyPr/>
                    <a:lstStyle/>
                    <a:p>
                      <a:pPr marL="236538" indent="-236538"/>
                      <a:r>
                        <a:rPr lang="en-US" sz="1600" dirty="0" smtClean="0"/>
                        <a:t>7.  Recordkeeping</a:t>
                      </a:r>
                      <a:endParaRPr lang="en-US" sz="1600" dirty="0"/>
                    </a:p>
                  </a:txBody>
                  <a:tcPr/>
                </a:tc>
                <a:tc>
                  <a:txBody>
                    <a:bodyPr/>
                    <a:lstStyle/>
                    <a:p>
                      <a:pPr marL="0" indent="0">
                        <a:buFont typeface="Arial" pitchFamily="34" charset="0"/>
                        <a:buNone/>
                      </a:pPr>
                      <a:r>
                        <a:rPr lang="en-US" sz="1600" dirty="0" smtClean="0"/>
                        <a:t>Maintain</a:t>
                      </a:r>
                      <a:r>
                        <a:rPr lang="en-US" sz="1600" baseline="0" dirty="0" smtClean="0"/>
                        <a:t> records of results for all surveys, evaluations, monitoring, corrective actions, and worker medical examinations. Records must be maintained in accordance with applicable local, State, and Federal regulations.</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11188" y="1125538"/>
          <a:ext cx="7776863" cy="5025416"/>
        </p:xfrm>
        <a:graphic>
          <a:graphicData uri="http://schemas.openxmlformats.org/drawingml/2006/table">
            <a:tbl>
              <a:tblPr firstRow="1" bandRow="1">
                <a:tableStyleId>{5C22544A-7EE6-4342-B048-85BDC9FD1C3A}</a:tableStyleId>
              </a:tblPr>
              <a:tblGrid>
                <a:gridCol w="2666353"/>
                <a:gridCol w="5110510"/>
              </a:tblGrid>
              <a:tr h="370840">
                <a:tc>
                  <a:txBody>
                    <a:bodyPr/>
                    <a:lstStyle/>
                    <a:p>
                      <a:pPr algn="ctr"/>
                      <a:r>
                        <a:rPr lang="en-US" sz="1600" dirty="0" smtClean="0">
                          <a:solidFill>
                            <a:srgbClr val="00FFFF"/>
                          </a:solidFill>
                        </a:rPr>
                        <a:t>LOCATION</a:t>
                      </a:r>
                      <a:endParaRPr lang="en-US" sz="1600" dirty="0">
                        <a:solidFill>
                          <a:srgbClr val="00FFFF"/>
                        </a:solidFill>
                      </a:endParaRPr>
                    </a:p>
                  </a:txBody>
                  <a:tcPr/>
                </a:tc>
                <a:tc>
                  <a:txBody>
                    <a:bodyPr/>
                    <a:lstStyle/>
                    <a:p>
                      <a:pPr algn="ctr"/>
                      <a:r>
                        <a:rPr lang="en-US" sz="1600" dirty="0" smtClean="0">
                          <a:solidFill>
                            <a:srgbClr val="00FFFF"/>
                          </a:solidFill>
                        </a:rPr>
                        <a:t>HAZARD</a:t>
                      </a:r>
                      <a:endParaRPr lang="en-US" sz="1600" dirty="0">
                        <a:solidFill>
                          <a:srgbClr val="00FFFF"/>
                        </a:solidFill>
                      </a:endParaRPr>
                    </a:p>
                  </a:txBody>
                  <a:tcPr/>
                </a:tc>
              </a:tr>
              <a:tr h="2629556">
                <a:tc>
                  <a:txBody>
                    <a:bodyPr/>
                    <a:lstStyle/>
                    <a:p>
                      <a:r>
                        <a:rPr lang="en-US" sz="1600" dirty="0" smtClean="0"/>
                        <a:t>Central supply</a:t>
                      </a:r>
                      <a:endParaRPr lang="en-US" sz="1600" dirty="0"/>
                    </a:p>
                  </a:txBody>
                  <a:tcPr/>
                </a:tc>
                <a:tc>
                  <a:txBody>
                    <a:bodyPr/>
                    <a:lstStyle/>
                    <a:p>
                      <a:pPr marL="176213" indent="-176213">
                        <a:buFont typeface="Arial" pitchFamily="34" charset="0"/>
                        <a:buChar char="•"/>
                      </a:pPr>
                      <a:r>
                        <a:rPr lang="en-US" sz="1600" dirty="0" smtClean="0"/>
                        <a:t>Ethylene oxide</a:t>
                      </a:r>
                    </a:p>
                    <a:p>
                      <a:pPr marL="176213" indent="-176213">
                        <a:buFont typeface="Arial" pitchFamily="34" charset="0"/>
                        <a:buChar char="•"/>
                      </a:pPr>
                      <a:r>
                        <a:rPr lang="en-US" sz="1600" dirty="0" smtClean="0"/>
                        <a:t>Infection</a:t>
                      </a:r>
                    </a:p>
                    <a:p>
                      <a:pPr marL="176213" indent="-176213">
                        <a:buFont typeface="Arial" pitchFamily="34" charset="0"/>
                        <a:buChar char="•"/>
                      </a:pPr>
                      <a:r>
                        <a:rPr lang="en-US" sz="1600" dirty="0" smtClean="0"/>
                        <a:t>Broken equipment (cuts)</a:t>
                      </a:r>
                    </a:p>
                    <a:p>
                      <a:pPr marL="176213" indent="-176213">
                        <a:buFont typeface="Arial" pitchFamily="34" charset="0"/>
                        <a:buChar char="•"/>
                      </a:pPr>
                      <a:r>
                        <a:rPr lang="en-US" sz="1600" dirty="0" smtClean="0"/>
                        <a:t>Soaps, detergents</a:t>
                      </a:r>
                    </a:p>
                    <a:p>
                      <a:pPr marL="176213" indent="-176213">
                        <a:buFont typeface="Arial" pitchFamily="34" charset="0"/>
                        <a:buChar char="•"/>
                      </a:pPr>
                      <a:r>
                        <a:rPr lang="en-US" sz="1600" dirty="0" smtClean="0"/>
                        <a:t>Steam</a:t>
                      </a:r>
                    </a:p>
                    <a:p>
                      <a:pPr marL="176213" indent="-176213">
                        <a:buFont typeface="Arial" pitchFamily="34" charset="0"/>
                        <a:buChar char="•"/>
                      </a:pPr>
                      <a:r>
                        <a:rPr lang="en-US" sz="1600" dirty="0" smtClean="0"/>
                        <a:t>Flammable gases</a:t>
                      </a:r>
                    </a:p>
                    <a:p>
                      <a:pPr marL="176213" indent="-176213">
                        <a:buFont typeface="Arial" pitchFamily="34" charset="0"/>
                        <a:buChar char="•"/>
                      </a:pPr>
                      <a:r>
                        <a:rPr lang="en-US" sz="1600" dirty="0" smtClean="0"/>
                        <a:t>Lifting</a:t>
                      </a:r>
                    </a:p>
                    <a:p>
                      <a:pPr marL="176213" indent="-176213">
                        <a:buFont typeface="Arial" pitchFamily="34" charset="0"/>
                        <a:buChar char="•"/>
                      </a:pPr>
                      <a:r>
                        <a:rPr lang="en-US" sz="1600" dirty="0" smtClean="0"/>
                        <a:t>Noise</a:t>
                      </a:r>
                    </a:p>
                    <a:p>
                      <a:pPr marL="176213" indent="-176213">
                        <a:buFont typeface="Arial" pitchFamily="34" charset="0"/>
                        <a:buChar char="•"/>
                      </a:pPr>
                      <a:r>
                        <a:rPr lang="en-US" sz="1600" dirty="0" smtClean="0"/>
                        <a:t>Asbestos insulation</a:t>
                      </a:r>
                    </a:p>
                    <a:p>
                      <a:pPr marL="176213" indent="-176213">
                        <a:buFont typeface="Arial" pitchFamily="34" charset="0"/>
                        <a:buChar char="•"/>
                      </a:pPr>
                      <a:r>
                        <a:rPr lang="en-US" sz="1600" dirty="0" smtClean="0"/>
                        <a:t>Mercury</a:t>
                      </a:r>
                      <a:endParaRPr lang="en-US" sz="1600" dirty="0"/>
                    </a:p>
                  </a:txBody>
                  <a:tcPr/>
                </a:tc>
              </a:tr>
              <a:tr h="714380">
                <a:tc>
                  <a:txBody>
                    <a:bodyPr/>
                    <a:lstStyle/>
                    <a:p>
                      <a:r>
                        <a:rPr lang="en-US" sz="1600" dirty="0" smtClean="0"/>
                        <a:t>Dialysis Units</a:t>
                      </a:r>
                      <a:endParaRPr lang="en-US" sz="1600" dirty="0"/>
                    </a:p>
                  </a:txBody>
                  <a:tcPr/>
                </a:tc>
                <a:tc>
                  <a:txBody>
                    <a:bodyPr/>
                    <a:lstStyle/>
                    <a:p>
                      <a:pPr marL="176213" indent="-176213">
                        <a:buFont typeface="Arial" pitchFamily="34" charset="0"/>
                        <a:buChar char="•"/>
                      </a:pPr>
                      <a:r>
                        <a:rPr lang="en-US" sz="1600" dirty="0" smtClean="0"/>
                        <a:t>Infection</a:t>
                      </a:r>
                    </a:p>
                    <a:p>
                      <a:pPr marL="176213" indent="-176213">
                        <a:buFont typeface="Arial" pitchFamily="34" charset="0"/>
                        <a:buChar char="•"/>
                      </a:pPr>
                      <a:r>
                        <a:rPr lang="en-US" sz="1600" dirty="0" smtClean="0"/>
                        <a:t>Formaldehyde</a:t>
                      </a:r>
                      <a:endParaRPr lang="en-US" sz="1600" dirty="0"/>
                    </a:p>
                  </a:txBody>
                  <a:tcPr/>
                </a:tc>
              </a:tr>
              <a:tr h="714380">
                <a:tc>
                  <a:txBody>
                    <a:bodyPr/>
                    <a:lstStyle/>
                    <a:p>
                      <a:r>
                        <a:rPr lang="en-US" sz="1600" dirty="0" smtClean="0"/>
                        <a:t>Dental service</a:t>
                      </a:r>
                      <a:endParaRPr lang="en-US" sz="1600" dirty="0"/>
                    </a:p>
                  </a:txBody>
                  <a:tcPr/>
                </a:tc>
                <a:tc>
                  <a:txBody>
                    <a:bodyPr/>
                    <a:lstStyle/>
                    <a:p>
                      <a:pPr marL="176213" indent="-176213">
                        <a:buFont typeface="Arial" pitchFamily="34" charset="0"/>
                        <a:buChar char="•"/>
                      </a:pPr>
                      <a:r>
                        <a:rPr lang="en-US" sz="1600" dirty="0" smtClean="0"/>
                        <a:t>Mercury</a:t>
                      </a:r>
                    </a:p>
                    <a:p>
                      <a:pPr marL="176213" indent="-176213">
                        <a:buFont typeface="Arial" pitchFamily="34" charset="0"/>
                        <a:buChar char="•"/>
                      </a:pPr>
                      <a:r>
                        <a:rPr lang="en-US" sz="1600" dirty="0" smtClean="0"/>
                        <a:t>Ethylene</a:t>
                      </a:r>
                      <a:r>
                        <a:rPr lang="en-US" sz="1600" baseline="0" dirty="0" smtClean="0"/>
                        <a:t> oxide</a:t>
                      </a:r>
                    </a:p>
                    <a:p>
                      <a:pPr marL="176213" indent="-176213">
                        <a:buFont typeface="Arial" pitchFamily="34" charset="0"/>
                        <a:buChar char="•"/>
                      </a:pPr>
                      <a:r>
                        <a:rPr lang="en-US" sz="1600" baseline="0" dirty="0" smtClean="0"/>
                        <a:t>Anesthetic gases</a:t>
                      </a:r>
                    </a:p>
                    <a:p>
                      <a:pPr marL="176213" indent="-176213">
                        <a:buFont typeface="Arial" pitchFamily="34" charset="0"/>
                        <a:buChar char="•"/>
                      </a:pPr>
                      <a:r>
                        <a:rPr lang="en-US" sz="1600" baseline="0" dirty="0" smtClean="0"/>
                        <a:t>Ionizing radiation</a:t>
                      </a:r>
                    </a:p>
                    <a:p>
                      <a:pPr marL="176213" indent="-176213">
                        <a:buFont typeface="Arial" pitchFamily="34" charset="0"/>
                        <a:buChar char="•"/>
                      </a:pPr>
                      <a:r>
                        <a:rPr lang="en-US" sz="1600" baseline="0" dirty="0" smtClean="0"/>
                        <a:t>Infection</a:t>
                      </a:r>
                      <a:endParaRPr lang="en-US" sz="1600" dirty="0"/>
                    </a:p>
                  </a:txBody>
                  <a:tcPr/>
                </a:tc>
              </a:tr>
            </a:tbl>
          </a:graphicData>
        </a:graphic>
      </p:graphicFrame>
      <p:sp>
        <p:nvSpPr>
          <p:cNvPr id="5" name="Title 4"/>
          <p:cNvSpPr>
            <a:spLocks noGrp="1"/>
          </p:cNvSpPr>
          <p:nvPr>
            <p:ph type="title"/>
          </p:nvPr>
        </p:nvSpPr>
        <p:spPr>
          <a:xfrm>
            <a:off x="500063" y="63500"/>
            <a:ext cx="8229600" cy="722313"/>
          </a:xfrm>
        </p:spPr>
        <p:txBody>
          <a:bodyPr>
            <a:normAutofit fontScale="90000"/>
          </a:bodyPr>
          <a:lstStyle/>
          <a:p>
            <a:pPr>
              <a:defRPr/>
            </a:pPr>
            <a:r>
              <a:rPr lang="en-US" sz="2100" b="1" dirty="0" smtClean="0">
                <a:solidFill>
                  <a:srgbClr val="FFC000"/>
                </a:solidFill>
              </a:rPr>
              <a:t>OCCUPATIONAL HAZARDS BY LOCATION IN THE HOSPITAL</a:t>
            </a:r>
            <a:endParaRPr lang="en-US" sz="2100" b="1" dirty="0">
              <a:solidFill>
                <a:srgbClr val="FFC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4213" y="549275"/>
          <a:ext cx="7632848" cy="5832648"/>
        </p:xfrm>
        <a:graphic>
          <a:graphicData uri="http://schemas.openxmlformats.org/drawingml/2006/table">
            <a:tbl>
              <a:tblPr firstRow="1" bandRow="1">
                <a:tableStyleId>{5C22544A-7EE6-4342-B048-85BDC9FD1C3A}</a:tableStyleId>
              </a:tblPr>
              <a:tblGrid>
                <a:gridCol w="2678212"/>
                <a:gridCol w="4954636"/>
              </a:tblGrid>
              <a:tr h="445847">
                <a:tc>
                  <a:txBody>
                    <a:bodyPr/>
                    <a:lstStyle/>
                    <a:p>
                      <a:pPr algn="ctr"/>
                      <a:r>
                        <a:rPr lang="en-US" sz="1600" dirty="0" smtClean="0">
                          <a:solidFill>
                            <a:srgbClr val="00FFFF"/>
                          </a:solidFill>
                        </a:rPr>
                        <a:t>LOCATION</a:t>
                      </a:r>
                      <a:endParaRPr lang="en-US" sz="1600" dirty="0">
                        <a:solidFill>
                          <a:srgbClr val="00FFFF"/>
                        </a:solidFill>
                      </a:endParaRPr>
                    </a:p>
                  </a:txBody>
                  <a:tcPr/>
                </a:tc>
                <a:tc>
                  <a:txBody>
                    <a:bodyPr/>
                    <a:lstStyle/>
                    <a:p>
                      <a:pPr algn="ctr"/>
                      <a:r>
                        <a:rPr lang="en-US" sz="1600" dirty="0" smtClean="0">
                          <a:solidFill>
                            <a:srgbClr val="00FFFF"/>
                          </a:solidFill>
                        </a:rPr>
                        <a:t>HAZARD</a:t>
                      </a:r>
                      <a:endParaRPr lang="en-US" sz="1600" dirty="0">
                        <a:solidFill>
                          <a:srgbClr val="00FFFF"/>
                        </a:solidFill>
                      </a:endParaRPr>
                    </a:p>
                  </a:txBody>
                  <a:tcPr/>
                </a:tc>
              </a:tr>
              <a:tr h="5386801">
                <a:tc>
                  <a:txBody>
                    <a:bodyPr/>
                    <a:lstStyle/>
                    <a:p>
                      <a:endParaRPr lang="en-US" sz="1600" dirty="0" smtClean="0"/>
                    </a:p>
                    <a:p>
                      <a:r>
                        <a:rPr lang="en-US" sz="1600" dirty="0" smtClean="0"/>
                        <a:t>Food Service</a:t>
                      </a:r>
                      <a:endParaRPr lang="en-US" sz="1600" dirty="0"/>
                    </a:p>
                  </a:txBody>
                  <a:tcPr/>
                </a:tc>
                <a:tc>
                  <a:txBody>
                    <a:bodyPr/>
                    <a:lstStyle/>
                    <a:p>
                      <a:pPr marL="176213" indent="-176213">
                        <a:buFont typeface="Arial" pitchFamily="34" charset="0"/>
                        <a:buChar char="•"/>
                      </a:pPr>
                      <a:endParaRPr lang="en-US" sz="1600" dirty="0" smtClean="0"/>
                    </a:p>
                    <a:p>
                      <a:pPr marL="176213" indent="-176213">
                        <a:buFont typeface="Arial" pitchFamily="34" charset="0"/>
                        <a:buChar char="•"/>
                      </a:pPr>
                      <a:r>
                        <a:rPr lang="en-US" sz="1600" dirty="0" smtClean="0"/>
                        <a:t>Wet floors</a:t>
                      </a:r>
                    </a:p>
                    <a:p>
                      <a:pPr marL="176213" indent="-176213">
                        <a:buFont typeface="Arial" pitchFamily="34" charset="0"/>
                        <a:buChar char="•"/>
                      </a:pPr>
                      <a:r>
                        <a:rPr lang="en-US" sz="1600" dirty="0" smtClean="0"/>
                        <a:t>Sharp equipments</a:t>
                      </a:r>
                    </a:p>
                    <a:p>
                      <a:pPr marL="176213" indent="-176213">
                        <a:buFont typeface="Arial" pitchFamily="34" charset="0"/>
                        <a:buChar char="•"/>
                      </a:pPr>
                      <a:r>
                        <a:rPr lang="en-US" sz="1600" dirty="0" smtClean="0"/>
                        <a:t>Noise</a:t>
                      </a:r>
                    </a:p>
                    <a:p>
                      <a:pPr marL="176213" indent="-176213">
                        <a:buFont typeface="Arial" pitchFamily="34" charset="0"/>
                        <a:buChar char="•"/>
                      </a:pPr>
                      <a:r>
                        <a:rPr lang="en-US" sz="1600" dirty="0" smtClean="0"/>
                        <a:t>Soaps, Detergents</a:t>
                      </a:r>
                    </a:p>
                    <a:p>
                      <a:pPr marL="176213" indent="-176213">
                        <a:buFont typeface="Arial" pitchFamily="34" charset="0"/>
                        <a:buChar char="•"/>
                      </a:pPr>
                      <a:r>
                        <a:rPr lang="en-US" sz="1600" dirty="0" smtClean="0"/>
                        <a:t>Disinfectants</a:t>
                      </a:r>
                    </a:p>
                    <a:p>
                      <a:pPr marL="176213" indent="-176213">
                        <a:buFont typeface="Arial" pitchFamily="34" charset="0"/>
                        <a:buChar char="•"/>
                      </a:pPr>
                      <a:r>
                        <a:rPr lang="en-US" sz="1600" dirty="0" smtClean="0"/>
                        <a:t>Ammonia</a:t>
                      </a:r>
                    </a:p>
                    <a:p>
                      <a:pPr marL="176213" indent="-176213">
                        <a:buFont typeface="Arial" pitchFamily="34" charset="0"/>
                        <a:buChar char="•"/>
                      </a:pPr>
                      <a:r>
                        <a:rPr lang="en-US" sz="1600" dirty="0" smtClean="0"/>
                        <a:t>Chlorine</a:t>
                      </a:r>
                    </a:p>
                    <a:p>
                      <a:pPr marL="176213" indent="-176213">
                        <a:buFont typeface="Arial" pitchFamily="34" charset="0"/>
                        <a:buChar char="•"/>
                      </a:pPr>
                      <a:r>
                        <a:rPr lang="en-US" sz="1600" dirty="0" smtClean="0"/>
                        <a:t>Solvents</a:t>
                      </a:r>
                    </a:p>
                    <a:p>
                      <a:pPr marL="176213" indent="-176213">
                        <a:buFont typeface="Arial" pitchFamily="34" charset="0"/>
                        <a:buChar char="•"/>
                      </a:pPr>
                      <a:r>
                        <a:rPr lang="en-US" sz="1600" dirty="0" smtClean="0"/>
                        <a:t>Drain</a:t>
                      </a:r>
                      <a:r>
                        <a:rPr lang="en-US" sz="1600" baseline="0" dirty="0" smtClean="0"/>
                        <a:t> cleaners</a:t>
                      </a:r>
                    </a:p>
                    <a:p>
                      <a:pPr marL="176213" indent="-176213">
                        <a:buFont typeface="Arial" pitchFamily="34" charset="0"/>
                        <a:buChar char="•"/>
                      </a:pPr>
                      <a:r>
                        <a:rPr lang="en-US" sz="1600" baseline="0" dirty="0" smtClean="0"/>
                        <a:t>Oven Cleaners</a:t>
                      </a:r>
                    </a:p>
                    <a:p>
                      <a:pPr marL="176213" indent="-176213">
                        <a:buFont typeface="Arial" pitchFamily="34" charset="0"/>
                        <a:buChar char="•"/>
                      </a:pPr>
                      <a:r>
                        <a:rPr lang="en-US" sz="1600" baseline="0" dirty="0" smtClean="0"/>
                        <a:t>Caustic solutions</a:t>
                      </a:r>
                    </a:p>
                    <a:p>
                      <a:pPr marL="176213" indent="-176213">
                        <a:buFont typeface="Arial" pitchFamily="34" charset="0"/>
                        <a:buChar char="•"/>
                      </a:pPr>
                      <a:r>
                        <a:rPr lang="en-US" sz="1600" baseline="0" dirty="0" smtClean="0"/>
                        <a:t>Pesticides</a:t>
                      </a:r>
                    </a:p>
                    <a:p>
                      <a:pPr marL="176213" indent="-176213">
                        <a:buFont typeface="Arial" pitchFamily="34" charset="0"/>
                        <a:buChar char="•"/>
                      </a:pPr>
                      <a:r>
                        <a:rPr lang="en-US" sz="1600" baseline="0" dirty="0" smtClean="0"/>
                        <a:t>Microwave ovens</a:t>
                      </a:r>
                    </a:p>
                    <a:p>
                      <a:pPr marL="176213" indent="-176213">
                        <a:buFont typeface="Arial" pitchFamily="34" charset="0"/>
                        <a:buChar char="•"/>
                      </a:pPr>
                      <a:r>
                        <a:rPr lang="en-US" sz="1600" baseline="0" dirty="0" smtClean="0"/>
                        <a:t>Steam lines</a:t>
                      </a:r>
                    </a:p>
                    <a:p>
                      <a:pPr marL="176213" indent="-176213">
                        <a:buFont typeface="Arial" pitchFamily="34" charset="0"/>
                        <a:buChar char="•"/>
                      </a:pPr>
                      <a:r>
                        <a:rPr lang="en-US" sz="1600" baseline="0" dirty="0" smtClean="0"/>
                        <a:t>Ovens</a:t>
                      </a:r>
                    </a:p>
                    <a:p>
                      <a:pPr marL="176213" indent="-176213">
                        <a:buFont typeface="Arial" pitchFamily="34" charset="0"/>
                        <a:buChar char="•"/>
                      </a:pPr>
                      <a:r>
                        <a:rPr lang="en-US" sz="1600" baseline="0" dirty="0" smtClean="0"/>
                        <a:t>Heat</a:t>
                      </a:r>
                    </a:p>
                    <a:p>
                      <a:pPr marL="176213" indent="-176213">
                        <a:buFont typeface="Arial" pitchFamily="34" charset="0"/>
                        <a:buChar char="•"/>
                      </a:pPr>
                      <a:r>
                        <a:rPr lang="en-US" sz="1600" baseline="0" dirty="0" smtClean="0"/>
                        <a:t>Electrical hazards</a:t>
                      </a:r>
                    </a:p>
                    <a:p>
                      <a:pPr marL="176213" indent="-176213">
                        <a:buFont typeface="Arial" pitchFamily="34" charset="0"/>
                        <a:buChar char="•"/>
                      </a:pPr>
                      <a:r>
                        <a:rPr lang="en-US" sz="1600" baseline="0" dirty="0" smtClean="0"/>
                        <a:t>Lifting</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571500" y="357188"/>
          <a:ext cx="7929618" cy="6100383"/>
        </p:xfrm>
        <a:graphic>
          <a:graphicData uri="http://schemas.openxmlformats.org/drawingml/2006/table">
            <a:tbl>
              <a:tblPr firstRow="1" bandRow="1">
                <a:tableStyleId>{5C22544A-7EE6-4342-B048-85BDC9FD1C3A}</a:tableStyleId>
              </a:tblPr>
              <a:tblGrid>
                <a:gridCol w="2718727"/>
                <a:gridCol w="5210891"/>
              </a:tblGrid>
              <a:tr h="315612">
                <a:tc>
                  <a:txBody>
                    <a:bodyPr/>
                    <a:lstStyle/>
                    <a:p>
                      <a:pPr algn="ctr"/>
                      <a:r>
                        <a:rPr lang="en-US" sz="1600" dirty="0" smtClean="0">
                          <a:solidFill>
                            <a:srgbClr val="00FFFF"/>
                          </a:solidFill>
                        </a:rPr>
                        <a:t>LOCATION</a:t>
                      </a:r>
                      <a:endParaRPr lang="en-US" sz="1600" dirty="0">
                        <a:solidFill>
                          <a:srgbClr val="00FFFF"/>
                        </a:solidFill>
                      </a:endParaRPr>
                    </a:p>
                  </a:txBody>
                  <a:tcPr/>
                </a:tc>
                <a:tc>
                  <a:txBody>
                    <a:bodyPr/>
                    <a:lstStyle/>
                    <a:p>
                      <a:pPr algn="ctr"/>
                      <a:r>
                        <a:rPr lang="en-US" sz="1600" dirty="0" smtClean="0">
                          <a:solidFill>
                            <a:srgbClr val="00FFFF"/>
                          </a:solidFill>
                        </a:rPr>
                        <a:t>HAZARD</a:t>
                      </a:r>
                      <a:endParaRPr lang="en-US" sz="1600" dirty="0">
                        <a:solidFill>
                          <a:srgbClr val="00FFFF"/>
                        </a:solidFill>
                      </a:endParaRPr>
                    </a:p>
                  </a:txBody>
                  <a:tcPr/>
                </a:tc>
              </a:tr>
              <a:tr h="2643275">
                <a:tc>
                  <a:txBody>
                    <a:bodyPr/>
                    <a:lstStyle/>
                    <a:p>
                      <a:r>
                        <a:rPr lang="en-US" sz="1400" dirty="0" smtClean="0"/>
                        <a:t>Housekeeping</a:t>
                      </a:r>
                      <a:endParaRPr lang="en-US" sz="1400" dirty="0"/>
                    </a:p>
                  </a:txBody>
                  <a:tcPr/>
                </a:tc>
                <a:tc>
                  <a:txBody>
                    <a:bodyPr/>
                    <a:lstStyle/>
                    <a:p>
                      <a:pPr marL="236538" indent="-236538">
                        <a:buFont typeface="Arial" pitchFamily="34" charset="0"/>
                        <a:buChar char="•"/>
                      </a:pPr>
                      <a:r>
                        <a:rPr lang="en-US" sz="1400" dirty="0" smtClean="0"/>
                        <a:t>Soaps, detergents</a:t>
                      </a:r>
                    </a:p>
                    <a:p>
                      <a:pPr marL="236538" indent="-236538">
                        <a:buFont typeface="Arial" pitchFamily="34" charset="0"/>
                        <a:buChar char="•"/>
                      </a:pPr>
                      <a:r>
                        <a:rPr lang="en-US" sz="1400" dirty="0" smtClean="0"/>
                        <a:t>Cleaners</a:t>
                      </a:r>
                    </a:p>
                    <a:p>
                      <a:pPr marL="236538" indent="-236538">
                        <a:buFont typeface="Arial" pitchFamily="34" charset="0"/>
                        <a:buChar char="•"/>
                      </a:pPr>
                      <a:r>
                        <a:rPr lang="en-US" sz="1400" dirty="0" smtClean="0"/>
                        <a:t>Solvents</a:t>
                      </a:r>
                    </a:p>
                    <a:p>
                      <a:pPr marL="236538" indent="-236538">
                        <a:buFont typeface="Arial" pitchFamily="34" charset="0"/>
                        <a:buChar char="•"/>
                      </a:pPr>
                      <a:r>
                        <a:rPr lang="en-US" sz="1400" dirty="0" smtClean="0"/>
                        <a:t>Disinfectants</a:t>
                      </a:r>
                    </a:p>
                    <a:p>
                      <a:pPr marL="236538" indent="-236538">
                        <a:buFont typeface="Arial" pitchFamily="34" charset="0"/>
                        <a:buChar char="•"/>
                      </a:pPr>
                      <a:r>
                        <a:rPr lang="en-US" sz="1400" dirty="0" err="1" smtClean="0"/>
                        <a:t>Glutaraldehyde</a:t>
                      </a:r>
                      <a:endParaRPr lang="en-US" sz="1400" dirty="0" smtClean="0"/>
                    </a:p>
                    <a:p>
                      <a:pPr marL="236538" indent="-236538">
                        <a:buFont typeface="Arial" pitchFamily="34" charset="0"/>
                        <a:buChar char="•"/>
                      </a:pPr>
                      <a:r>
                        <a:rPr lang="en-US" sz="1400" dirty="0" smtClean="0"/>
                        <a:t>Infection</a:t>
                      </a:r>
                    </a:p>
                    <a:p>
                      <a:pPr marL="236538" indent="-236538">
                        <a:buFont typeface="Arial" pitchFamily="34" charset="0"/>
                        <a:buChar char="•"/>
                      </a:pPr>
                      <a:r>
                        <a:rPr lang="en-US" sz="1400" dirty="0" smtClean="0"/>
                        <a:t>Needle punctures</a:t>
                      </a:r>
                    </a:p>
                    <a:p>
                      <a:pPr marL="236538" indent="-236538">
                        <a:buFont typeface="Arial" pitchFamily="34" charset="0"/>
                        <a:buChar char="•"/>
                      </a:pPr>
                      <a:r>
                        <a:rPr lang="en-US" sz="1400" dirty="0" smtClean="0"/>
                        <a:t>Waster (chemical,</a:t>
                      </a:r>
                      <a:r>
                        <a:rPr lang="en-US" sz="1400" baseline="0" dirty="0" smtClean="0"/>
                        <a:t> radioactive, infectious)</a:t>
                      </a:r>
                    </a:p>
                    <a:p>
                      <a:pPr marL="236538" indent="-236538">
                        <a:buFont typeface="Arial" pitchFamily="34" charset="0"/>
                        <a:buChar char="•"/>
                      </a:pPr>
                      <a:r>
                        <a:rPr lang="en-US" sz="1400" baseline="0" dirty="0" smtClean="0"/>
                        <a:t>Electrical hazards</a:t>
                      </a:r>
                    </a:p>
                    <a:p>
                      <a:pPr marL="236538" indent="-236538">
                        <a:buFont typeface="Arial" pitchFamily="34" charset="0"/>
                        <a:buChar char="•"/>
                      </a:pPr>
                      <a:r>
                        <a:rPr lang="en-US" sz="1400" baseline="0" dirty="0" smtClean="0"/>
                        <a:t>Lifting</a:t>
                      </a:r>
                    </a:p>
                    <a:p>
                      <a:pPr marL="236538" indent="-236538">
                        <a:buFont typeface="Arial" pitchFamily="34" charset="0"/>
                        <a:buChar char="•"/>
                      </a:pPr>
                      <a:r>
                        <a:rPr lang="en-US" sz="1400" baseline="0" dirty="0" smtClean="0"/>
                        <a:t>Climbing</a:t>
                      </a:r>
                    </a:p>
                    <a:p>
                      <a:pPr marL="236538" indent="-236538">
                        <a:buFont typeface="Arial" pitchFamily="34" charset="0"/>
                        <a:buChar char="•"/>
                      </a:pPr>
                      <a:r>
                        <a:rPr lang="en-US" sz="1400" baseline="0" dirty="0" smtClean="0"/>
                        <a:t>Slips, falls</a:t>
                      </a:r>
                      <a:endParaRPr lang="en-US" sz="1400" dirty="0" smtClean="0"/>
                    </a:p>
                  </a:txBody>
                  <a:tcPr/>
                </a:tc>
              </a:tr>
              <a:tr h="3113343">
                <a:tc>
                  <a:txBody>
                    <a:bodyPr/>
                    <a:lstStyle/>
                    <a:p>
                      <a:r>
                        <a:rPr lang="en-US" sz="1400" dirty="0" smtClean="0"/>
                        <a:t>Laboratory</a:t>
                      </a:r>
                      <a:endParaRPr lang="en-US" sz="1400" dirty="0"/>
                    </a:p>
                  </a:txBody>
                  <a:tcPr/>
                </a:tc>
                <a:tc>
                  <a:txBody>
                    <a:bodyPr/>
                    <a:lstStyle/>
                    <a:p>
                      <a:pPr marL="236538" indent="-236538">
                        <a:buFont typeface="Arial" pitchFamily="34" charset="0"/>
                        <a:buChar char="•"/>
                      </a:pPr>
                      <a:r>
                        <a:rPr lang="en-US" sz="1400" dirty="0" smtClean="0"/>
                        <a:t>Infectious diseases</a:t>
                      </a:r>
                    </a:p>
                    <a:p>
                      <a:pPr marL="236538" indent="-236538">
                        <a:buFont typeface="Arial" pitchFamily="34" charset="0"/>
                        <a:buChar char="•"/>
                      </a:pPr>
                      <a:r>
                        <a:rPr lang="en-US" sz="1400" dirty="0" smtClean="0"/>
                        <a:t>Toxic</a:t>
                      </a:r>
                      <a:r>
                        <a:rPr lang="en-US" sz="1400" baseline="0" dirty="0" smtClean="0"/>
                        <a:t> chemicals</a:t>
                      </a:r>
                    </a:p>
                    <a:p>
                      <a:pPr marL="236538" indent="-236538">
                        <a:buFont typeface="Arial" pitchFamily="34" charset="0"/>
                        <a:buChar char="•"/>
                      </a:pPr>
                      <a:r>
                        <a:rPr lang="en-US" sz="1400" baseline="0" dirty="0" smtClean="0"/>
                        <a:t>Benzene</a:t>
                      </a:r>
                    </a:p>
                    <a:p>
                      <a:pPr marL="236538" indent="-236538">
                        <a:buFont typeface="Arial" pitchFamily="34" charset="0"/>
                        <a:buChar char="•"/>
                      </a:pPr>
                      <a:r>
                        <a:rPr lang="en-US" sz="1400" baseline="0" dirty="0" smtClean="0"/>
                        <a:t>Ethylene oxide</a:t>
                      </a:r>
                    </a:p>
                    <a:p>
                      <a:pPr marL="236538" indent="-236538">
                        <a:buFont typeface="Arial" pitchFamily="34" charset="0"/>
                        <a:buChar char="•"/>
                      </a:pPr>
                      <a:r>
                        <a:rPr lang="en-US" sz="1400" baseline="0" dirty="0" smtClean="0"/>
                        <a:t>Formaldehyde</a:t>
                      </a:r>
                    </a:p>
                    <a:p>
                      <a:pPr marL="236538" indent="-236538">
                        <a:buFont typeface="Arial" pitchFamily="34" charset="0"/>
                        <a:buChar char="•"/>
                      </a:pPr>
                      <a:r>
                        <a:rPr lang="en-US" sz="1400" baseline="0" dirty="0" smtClean="0"/>
                        <a:t>Solvents</a:t>
                      </a:r>
                    </a:p>
                    <a:p>
                      <a:pPr marL="236538" indent="-236538">
                        <a:buFont typeface="Arial" pitchFamily="34" charset="0"/>
                        <a:buChar char="•"/>
                      </a:pPr>
                      <a:r>
                        <a:rPr lang="en-US" sz="1400" baseline="0" dirty="0" smtClean="0"/>
                        <a:t>Flammable and explosive agents</a:t>
                      </a:r>
                    </a:p>
                    <a:p>
                      <a:pPr marL="236538" indent="-236538">
                        <a:buFont typeface="Arial" pitchFamily="34" charset="0"/>
                        <a:buChar char="•"/>
                      </a:pPr>
                      <a:r>
                        <a:rPr lang="en-US" sz="1400" baseline="0" dirty="0" smtClean="0"/>
                        <a:t>Carcinogens</a:t>
                      </a:r>
                    </a:p>
                    <a:p>
                      <a:pPr marL="236538" indent="-236538">
                        <a:buFont typeface="Arial" pitchFamily="34" charset="0"/>
                        <a:buChar char="•"/>
                      </a:pPr>
                      <a:r>
                        <a:rPr lang="en-US" sz="1400" baseline="0" dirty="0" err="1" smtClean="0"/>
                        <a:t>Teratogens</a:t>
                      </a:r>
                      <a:endParaRPr lang="en-US" sz="1400" baseline="0" dirty="0" smtClean="0"/>
                    </a:p>
                    <a:p>
                      <a:pPr marL="236538" indent="-236538">
                        <a:buFont typeface="Arial" pitchFamily="34" charset="0"/>
                        <a:buChar char="•"/>
                      </a:pPr>
                      <a:r>
                        <a:rPr lang="en-US" sz="1400" baseline="0" dirty="0" smtClean="0"/>
                        <a:t>Mutagens</a:t>
                      </a:r>
                    </a:p>
                    <a:p>
                      <a:pPr marL="236538" indent="-236538">
                        <a:buFont typeface="Arial" pitchFamily="34" charset="0"/>
                        <a:buChar char="•"/>
                      </a:pPr>
                      <a:r>
                        <a:rPr lang="en-US" sz="1400" baseline="0" dirty="0" smtClean="0"/>
                        <a:t>Cryogenic hazards</a:t>
                      </a:r>
                    </a:p>
                    <a:p>
                      <a:pPr marL="236538" indent="-236538">
                        <a:buFont typeface="Arial" pitchFamily="34" charset="0"/>
                        <a:buChar char="•"/>
                      </a:pPr>
                      <a:r>
                        <a:rPr lang="en-US" sz="1400" baseline="0" dirty="0" smtClean="0"/>
                        <a:t>Waste (chemical, radioactive, infectious)</a:t>
                      </a:r>
                    </a:p>
                    <a:p>
                      <a:pPr marL="236538" indent="-236538">
                        <a:buFont typeface="Arial" pitchFamily="34" charset="0"/>
                        <a:buChar char="•"/>
                      </a:pPr>
                      <a:r>
                        <a:rPr lang="en-US" sz="1400" baseline="0" dirty="0" smtClean="0"/>
                        <a:t>Radiation</a:t>
                      </a: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88" y="357188"/>
          <a:ext cx="8429684" cy="5532389"/>
        </p:xfrm>
        <a:graphic>
          <a:graphicData uri="http://schemas.openxmlformats.org/drawingml/2006/table">
            <a:tbl>
              <a:tblPr firstRow="1" bandRow="1">
                <a:tableStyleId>{5C22544A-7EE6-4342-B048-85BDC9FD1C3A}</a:tableStyleId>
              </a:tblPr>
              <a:tblGrid>
                <a:gridCol w="3040214"/>
                <a:gridCol w="5389470"/>
              </a:tblGrid>
              <a:tr h="367197">
                <a:tc>
                  <a:txBody>
                    <a:bodyPr/>
                    <a:lstStyle/>
                    <a:p>
                      <a:pPr algn="ctr"/>
                      <a:r>
                        <a:rPr lang="en-US" sz="1600" dirty="0" smtClean="0">
                          <a:solidFill>
                            <a:srgbClr val="00FFFF"/>
                          </a:solidFill>
                        </a:rPr>
                        <a:t>LOCATION</a:t>
                      </a:r>
                      <a:endParaRPr lang="en-US" sz="1600" dirty="0">
                        <a:solidFill>
                          <a:srgbClr val="00FFFF"/>
                        </a:solidFill>
                      </a:endParaRPr>
                    </a:p>
                  </a:txBody>
                  <a:tcPr/>
                </a:tc>
                <a:tc>
                  <a:txBody>
                    <a:bodyPr/>
                    <a:lstStyle/>
                    <a:p>
                      <a:pPr algn="ctr"/>
                      <a:r>
                        <a:rPr lang="en-US" sz="1600" dirty="0" smtClean="0">
                          <a:solidFill>
                            <a:srgbClr val="00FFFF"/>
                          </a:solidFill>
                        </a:rPr>
                        <a:t>HAZARD</a:t>
                      </a:r>
                      <a:endParaRPr lang="en-US" sz="1600" dirty="0">
                        <a:solidFill>
                          <a:srgbClr val="00FFFF"/>
                        </a:solidFill>
                      </a:endParaRPr>
                    </a:p>
                  </a:txBody>
                  <a:tcPr/>
                </a:tc>
              </a:tr>
              <a:tr h="2792306">
                <a:tc>
                  <a:txBody>
                    <a:bodyPr/>
                    <a:lstStyle/>
                    <a:p>
                      <a:r>
                        <a:rPr lang="en-US" sz="1400" dirty="0" smtClean="0"/>
                        <a:t>Laundry</a:t>
                      </a:r>
                      <a:endParaRPr lang="en-US" sz="1400" dirty="0"/>
                    </a:p>
                  </a:txBody>
                  <a:tcPr/>
                </a:tc>
                <a:tc>
                  <a:txBody>
                    <a:bodyPr/>
                    <a:lstStyle/>
                    <a:p>
                      <a:pPr marL="236538" indent="-236538">
                        <a:buFont typeface="Arial" pitchFamily="34" charset="0"/>
                        <a:buChar char="•"/>
                      </a:pPr>
                      <a:r>
                        <a:rPr lang="en-US" sz="1400" dirty="0" smtClean="0"/>
                        <a:t>Wet</a:t>
                      </a:r>
                      <a:r>
                        <a:rPr lang="en-US" sz="1400" baseline="0" dirty="0" smtClean="0"/>
                        <a:t> floors</a:t>
                      </a:r>
                    </a:p>
                    <a:p>
                      <a:pPr marL="236538" indent="-236538">
                        <a:buFont typeface="Arial" pitchFamily="34" charset="0"/>
                        <a:buChar char="•"/>
                      </a:pPr>
                      <a:r>
                        <a:rPr lang="en-US" sz="1400" baseline="0" dirty="0" smtClean="0"/>
                        <a:t>Lifting</a:t>
                      </a:r>
                    </a:p>
                    <a:p>
                      <a:pPr marL="236538" indent="-236538">
                        <a:buFont typeface="Arial" pitchFamily="34" charset="0"/>
                        <a:buChar char="•"/>
                      </a:pPr>
                      <a:r>
                        <a:rPr lang="en-US" sz="1400" baseline="0" dirty="0" smtClean="0"/>
                        <a:t>Noise</a:t>
                      </a:r>
                    </a:p>
                    <a:p>
                      <a:pPr marL="236538" indent="-236538">
                        <a:buFont typeface="Arial" pitchFamily="34" charset="0"/>
                        <a:buChar char="•"/>
                      </a:pPr>
                      <a:r>
                        <a:rPr lang="en-US" sz="1400" baseline="0" dirty="0" smtClean="0"/>
                        <a:t>Heat</a:t>
                      </a:r>
                    </a:p>
                    <a:p>
                      <a:pPr marL="236538" indent="-236538">
                        <a:buFont typeface="Arial" pitchFamily="34" charset="0"/>
                        <a:buChar char="•"/>
                      </a:pPr>
                      <a:r>
                        <a:rPr lang="en-US" sz="1400" baseline="0" dirty="0" smtClean="0"/>
                        <a:t>Burns</a:t>
                      </a:r>
                    </a:p>
                    <a:p>
                      <a:pPr marL="236538" indent="-236538">
                        <a:buFont typeface="Arial" pitchFamily="34" charset="0"/>
                        <a:buChar char="•"/>
                      </a:pPr>
                      <a:r>
                        <a:rPr lang="en-US" sz="1400" baseline="0" dirty="0" smtClean="0"/>
                        <a:t>Infection</a:t>
                      </a:r>
                    </a:p>
                    <a:p>
                      <a:pPr marL="236538" indent="-236538">
                        <a:buFont typeface="Arial" pitchFamily="34" charset="0"/>
                        <a:buChar char="•"/>
                      </a:pPr>
                      <a:r>
                        <a:rPr lang="en-US" sz="1400" baseline="0" dirty="0" smtClean="0"/>
                        <a:t>Needle </a:t>
                      </a:r>
                      <a:r>
                        <a:rPr lang="en-US" sz="1400" baseline="0" dirty="0" err="1" smtClean="0"/>
                        <a:t>puntures</a:t>
                      </a:r>
                      <a:endParaRPr lang="en-US" sz="1400" baseline="0" dirty="0" smtClean="0"/>
                    </a:p>
                    <a:p>
                      <a:pPr marL="236538" indent="-236538">
                        <a:buFont typeface="Arial" pitchFamily="34" charset="0"/>
                        <a:buChar char="•"/>
                      </a:pPr>
                      <a:r>
                        <a:rPr lang="en-US" sz="1400" baseline="0" dirty="0" smtClean="0"/>
                        <a:t>Detergents, soaps</a:t>
                      </a:r>
                    </a:p>
                    <a:p>
                      <a:pPr marL="236538" indent="-236538">
                        <a:buFont typeface="Arial" pitchFamily="34" charset="0"/>
                        <a:buChar char="•"/>
                      </a:pPr>
                      <a:r>
                        <a:rPr lang="en-US" sz="1400" baseline="0" dirty="0" smtClean="0"/>
                        <a:t>Bleaches</a:t>
                      </a:r>
                    </a:p>
                    <a:p>
                      <a:pPr marL="236538" indent="-236538">
                        <a:buFont typeface="Arial" pitchFamily="34" charset="0"/>
                        <a:buChar char="•"/>
                      </a:pPr>
                      <a:r>
                        <a:rPr lang="en-US" sz="1400" baseline="0" dirty="0" smtClean="0"/>
                        <a:t>Solvents</a:t>
                      </a:r>
                    </a:p>
                    <a:p>
                      <a:pPr marL="236538" indent="-236538">
                        <a:buFont typeface="Arial" pitchFamily="34" charset="0"/>
                        <a:buChar char="•"/>
                      </a:pPr>
                      <a:r>
                        <a:rPr lang="en-US" sz="1400" baseline="0" dirty="0" smtClean="0"/>
                        <a:t>Waste (chemical, radioactive, infectious)</a:t>
                      </a:r>
                      <a:endParaRPr lang="en-US" sz="1400" dirty="0" smtClean="0"/>
                    </a:p>
                  </a:txBody>
                  <a:tcPr/>
                </a:tc>
              </a:tr>
              <a:tr h="1001286">
                <a:tc>
                  <a:txBody>
                    <a:bodyPr/>
                    <a:lstStyle/>
                    <a:p>
                      <a:r>
                        <a:rPr lang="en-US" sz="1400" dirty="0" smtClean="0"/>
                        <a:t>Nuclear</a:t>
                      </a:r>
                      <a:endParaRPr lang="en-US" sz="1400" dirty="0"/>
                    </a:p>
                  </a:txBody>
                  <a:tcPr/>
                </a:tc>
                <a:tc>
                  <a:txBody>
                    <a:bodyPr/>
                    <a:lstStyle/>
                    <a:p>
                      <a:pPr marL="236538" indent="-236538">
                        <a:buFont typeface="Arial" pitchFamily="34" charset="0"/>
                        <a:buChar char="•"/>
                      </a:pPr>
                      <a:r>
                        <a:rPr lang="en-US" sz="1400" dirty="0" err="1" smtClean="0"/>
                        <a:t>Radionuclides</a:t>
                      </a:r>
                      <a:endParaRPr lang="en-US" sz="1400" dirty="0" smtClean="0"/>
                    </a:p>
                    <a:p>
                      <a:pPr marL="236538" indent="-236538">
                        <a:buFont typeface="Arial" pitchFamily="34" charset="0"/>
                        <a:buChar char="•"/>
                      </a:pPr>
                      <a:r>
                        <a:rPr lang="en-US" sz="1400" dirty="0" smtClean="0"/>
                        <a:t>Infection</a:t>
                      </a:r>
                    </a:p>
                    <a:p>
                      <a:pPr marL="236538" indent="-236538">
                        <a:buFont typeface="Arial" pitchFamily="34" charset="0"/>
                        <a:buChar char="•"/>
                      </a:pPr>
                      <a:r>
                        <a:rPr lang="en-US" sz="1400" dirty="0" smtClean="0"/>
                        <a:t>X-irradiation</a:t>
                      </a:r>
                    </a:p>
                  </a:txBody>
                  <a:tcPr/>
                </a:tc>
              </a:tr>
              <a:tr h="1268499">
                <a:tc>
                  <a:txBody>
                    <a:bodyPr/>
                    <a:lstStyle/>
                    <a:p>
                      <a:r>
                        <a:rPr lang="en-US" sz="1400" dirty="0" smtClean="0"/>
                        <a:t>Office</a:t>
                      </a:r>
                      <a:r>
                        <a:rPr lang="en-US" sz="1400" baseline="0" dirty="0" smtClean="0"/>
                        <a:t> areas and data processing</a:t>
                      </a:r>
                      <a:endParaRPr lang="en-US" sz="1400" dirty="0"/>
                    </a:p>
                  </a:txBody>
                  <a:tcPr/>
                </a:tc>
                <a:tc>
                  <a:txBody>
                    <a:bodyPr/>
                    <a:lstStyle/>
                    <a:p>
                      <a:pPr marL="236538" indent="-236538">
                        <a:buFont typeface="Arial" pitchFamily="34" charset="0"/>
                        <a:buChar char="•"/>
                      </a:pPr>
                      <a:r>
                        <a:rPr lang="en-US" sz="1400" dirty="0" smtClean="0"/>
                        <a:t>Video display terminals </a:t>
                      </a:r>
                    </a:p>
                    <a:p>
                      <a:pPr marL="236538" indent="-236538">
                        <a:buFont typeface="Arial" pitchFamily="34" charset="0"/>
                        <a:buChar char="•"/>
                      </a:pPr>
                      <a:r>
                        <a:rPr lang="en-US" sz="1400" dirty="0" smtClean="0"/>
                        <a:t>Air</a:t>
                      </a:r>
                      <a:r>
                        <a:rPr lang="en-US" sz="1400" baseline="0" dirty="0" smtClean="0"/>
                        <a:t> quality</a:t>
                      </a:r>
                    </a:p>
                    <a:p>
                      <a:pPr marL="236538" indent="-236538">
                        <a:buFont typeface="Arial" pitchFamily="34" charset="0"/>
                        <a:buChar char="•"/>
                      </a:pPr>
                      <a:r>
                        <a:rPr lang="en-US" sz="1400" baseline="0" dirty="0" smtClean="0"/>
                        <a:t>Ergonomic/body mechanics</a:t>
                      </a:r>
                    </a:p>
                    <a:p>
                      <a:pPr marL="236538" indent="-236538">
                        <a:buFont typeface="Arial" pitchFamily="34" charset="0"/>
                        <a:buChar char="•"/>
                      </a:pPr>
                      <a:r>
                        <a:rPr lang="en-US" sz="1400" baseline="0" dirty="0" smtClean="0"/>
                        <a:t>Chemicals</a:t>
                      </a:r>
                    </a:p>
                    <a:p>
                      <a:pPr marL="236538" indent="-236538">
                        <a:buFont typeface="Arial" pitchFamily="34" charset="0"/>
                        <a:buChar char="•"/>
                      </a:pPr>
                      <a:r>
                        <a:rPr lang="en-US" sz="1400" baseline="0" dirty="0" smtClean="0"/>
                        <a:t>Ozone</a:t>
                      </a:r>
                    </a:p>
                    <a:p>
                      <a:pPr marL="236538" indent="-236538">
                        <a:buFont typeface="Arial" pitchFamily="34" charset="0"/>
                        <a:buNone/>
                      </a:pPr>
                      <a:endParaRPr lang="en-US" sz="1400" dirty="0" smtClean="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88" y="500063"/>
          <a:ext cx="8501122" cy="5643602"/>
        </p:xfrm>
        <a:graphic>
          <a:graphicData uri="http://schemas.openxmlformats.org/drawingml/2006/table">
            <a:tbl>
              <a:tblPr firstRow="1" bandRow="1">
                <a:tableStyleId>{5C22544A-7EE6-4342-B048-85BDC9FD1C3A}</a:tableStyleId>
              </a:tblPr>
              <a:tblGrid>
                <a:gridCol w="3065979"/>
                <a:gridCol w="5435143"/>
              </a:tblGrid>
              <a:tr h="369522">
                <a:tc>
                  <a:txBody>
                    <a:bodyPr/>
                    <a:lstStyle/>
                    <a:p>
                      <a:pPr algn="ctr"/>
                      <a:r>
                        <a:rPr lang="en-US" sz="1600" dirty="0" smtClean="0">
                          <a:solidFill>
                            <a:srgbClr val="00FFFF"/>
                          </a:solidFill>
                        </a:rPr>
                        <a:t>LOCATION</a:t>
                      </a:r>
                      <a:endParaRPr lang="en-US" sz="1600" dirty="0">
                        <a:solidFill>
                          <a:srgbClr val="00FFFF"/>
                        </a:solidFill>
                      </a:endParaRPr>
                    </a:p>
                  </a:txBody>
                  <a:tcPr/>
                </a:tc>
                <a:tc>
                  <a:txBody>
                    <a:bodyPr/>
                    <a:lstStyle/>
                    <a:p>
                      <a:pPr algn="ctr"/>
                      <a:r>
                        <a:rPr lang="en-US" sz="1600" dirty="0" smtClean="0">
                          <a:solidFill>
                            <a:srgbClr val="00FFFF"/>
                          </a:solidFill>
                        </a:rPr>
                        <a:t>HAZARD</a:t>
                      </a:r>
                      <a:endParaRPr lang="en-US" sz="1600" dirty="0">
                        <a:solidFill>
                          <a:srgbClr val="00FFFF"/>
                        </a:solidFill>
                      </a:endParaRPr>
                    </a:p>
                  </a:txBody>
                  <a:tcPr/>
                </a:tc>
              </a:tr>
              <a:tr h="5274080">
                <a:tc>
                  <a:txBody>
                    <a:bodyPr/>
                    <a:lstStyle/>
                    <a:p>
                      <a:r>
                        <a:rPr lang="en-US" sz="1400" dirty="0" smtClean="0"/>
                        <a:t>Maintenance and engineering</a:t>
                      </a:r>
                      <a:endParaRPr lang="en-US" sz="1400" dirty="0"/>
                    </a:p>
                  </a:txBody>
                  <a:tcPr/>
                </a:tc>
                <a:tc>
                  <a:txBody>
                    <a:bodyPr/>
                    <a:lstStyle/>
                    <a:p>
                      <a:pPr marL="236538" indent="-236538">
                        <a:buFont typeface="Arial" pitchFamily="34" charset="0"/>
                        <a:buChar char="•"/>
                      </a:pPr>
                      <a:r>
                        <a:rPr lang="en-US" sz="1400" baseline="0" dirty="0" smtClean="0"/>
                        <a:t>Electrical hazards</a:t>
                      </a:r>
                    </a:p>
                    <a:p>
                      <a:pPr marL="236538" indent="-236538">
                        <a:buFont typeface="Arial" pitchFamily="34" charset="0"/>
                        <a:buChar char="•"/>
                      </a:pPr>
                      <a:r>
                        <a:rPr lang="en-US" sz="1400" baseline="0" dirty="0" smtClean="0"/>
                        <a:t>Tools, machinery</a:t>
                      </a:r>
                    </a:p>
                    <a:p>
                      <a:pPr marL="236538" indent="-236538">
                        <a:buFont typeface="Arial" pitchFamily="34" charset="0"/>
                        <a:buChar char="•"/>
                      </a:pPr>
                      <a:r>
                        <a:rPr lang="en-US" sz="1400" baseline="0" dirty="0" smtClean="0"/>
                        <a:t>Noise</a:t>
                      </a:r>
                    </a:p>
                    <a:p>
                      <a:pPr marL="236538" indent="-236538">
                        <a:buFont typeface="Arial" pitchFamily="34" charset="0"/>
                        <a:buChar char="•"/>
                      </a:pPr>
                      <a:r>
                        <a:rPr lang="en-US" sz="1400" baseline="0" dirty="0" smtClean="0"/>
                        <a:t>Welding fumes</a:t>
                      </a:r>
                    </a:p>
                    <a:p>
                      <a:pPr marL="236538" indent="-236538">
                        <a:buFont typeface="Arial" pitchFamily="34" charset="0"/>
                        <a:buChar char="•"/>
                      </a:pPr>
                      <a:r>
                        <a:rPr lang="en-US" sz="1400" baseline="0" dirty="0" smtClean="0"/>
                        <a:t>Asbestos</a:t>
                      </a:r>
                    </a:p>
                    <a:p>
                      <a:pPr marL="236538" indent="-236538">
                        <a:buFont typeface="Arial" pitchFamily="34" charset="0"/>
                        <a:buChar char="•"/>
                      </a:pPr>
                      <a:r>
                        <a:rPr lang="en-US" sz="1400" baseline="0" dirty="0" smtClean="0"/>
                        <a:t>Flammable liquids</a:t>
                      </a:r>
                    </a:p>
                    <a:p>
                      <a:pPr marL="236538" indent="-236538">
                        <a:buFont typeface="Arial" pitchFamily="34" charset="0"/>
                        <a:buChar char="•"/>
                      </a:pPr>
                      <a:r>
                        <a:rPr lang="en-US" sz="1400" baseline="0" dirty="0" smtClean="0"/>
                        <a:t>Solvents</a:t>
                      </a:r>
                    </a:p>
                    <a:p>
                      <a:pPr marL="236538" indent="-236538">
                        <a:buFont typeface="Arial" pitchFamily="34" charset="0"/>
                        <a:buChar char="•"/>
                      </a:pPr>
                      <a:r>
                        <a:rPr lang="en-US" sz="1400" baseline="0" dirty="0" smtClean="0"/>
                        <a:t>Mercury</a:t>
                      </a:r>
                    </a:p>
                    <a:p>
                      <a:pPr marL="236538" indent="-236538">
                        <a:buFont typeface="Arial" pitchFamily="34" charset="0"/>
                        <a:buChar char="•"/>
                      </a:pPr>
                      <a:r>
                        <a:rPr lang="en-US" sz="1400" baseline="0" dirty="0" smtClean="0"/>
                        <a:t>Pesticides</a:t>
                      </a:r>
                    </a:p>
                    <a:p>
                      <a:pPr marL="236538" indent="-236538">
                        <a:buFont typeface="Arial" pitchFamily="34" charset="0"/>
                        <a:buChar char="•"/>
                      </a:pPr>
                      <a:r>
                        <a:rPr lang="en-US" sz="1400" baseline="0" dirty="0" smtClean="0"/>
                        <a:t>Cleaners</a:t>
                      </a:r>
                    </a:p>
                    <a:p>
                      <a:pPr marL="236538" indent="-236538">
                        <a:buFont typeface="Arial" pitchFamily="34" charset="0"/>
                        <a:buChar char="•"/>
                      </a:pPr>
                      <a:r>
                        <a:rPr lang="en-US" sz="1400" baseline="0" dirty="0" smtClean="0"/>
                        <a:t>Ammonia</a:t>
                      </a:r>
                    </a:p>
                    <a:p>
                      <a:pPr marL="236538" indent="-236538">
                        <a:buFont typeface="Arial" pitchFamily="34" charset="0"/>
                        <a:buChar char="•"/>
                      </a:pPr>
                      <a:r>
                        <a:rPr lang="en-US" sz="1400" baseline="0" dirty="0" smtClean="0"/>
                        <a:t>Carbon monoxide Ethylene oxide</a:t>
                      </a:r>
                    </a:p>
                    <a:p>
                      <a:pPr marL="236538" indent="-236538">
                        <a:buFont typeface="Arial" pitchFamily="34" charset="0"/>
                        <a:buChar char="•"/>
                      </a:pPr>
                      <a:r>
                        <a:rPr lang="en-US" sz="1400" baseline="0" dirty="0" err="1" smtClean="0"/>
                        <a:t>Freons</a:t>
                      </a:r>
                      <a:endParaRPr lang="en-US" sz="1400" baseline="0" dirty="0" smtClean="0"/>
                    </a:p>
                    <a:p>
                      <a:pPr marL="236538" indent="-236538">
                        <a:buFont typeface="Arial" pitchFamily="34" charset="0"/>
                        <a:buChar char="•"/>
                      </a:pPr>
                      <a:r>
                        <a:rPr lang="en-US" sz="1400" baseline="0" dirty="0" smtClean="0"/>
                        <a:t>Paints, adhesives</a:t>
                      </a:r>
                    </a:p>
                    <a:p>
                      <a:pPr marL="236538" indent="-236538">
                        <a:buFont typeface="Arial" pitchFamily="34" charset="0"/>
                        <a:buChar char="•"/>
                      </a:pPr>
                      <a:r>
                        <a:rPr lang="en-US" sz="1400" baseline="0" dirty="0" smtClean="0"/>
                        <a:t>Water treatment chemicals</a:t>
                      </a:r>
                    </a:p>
                    <a:p>
                      <a:pPr marL="236538" indent="-236538">
                        <a:buFont typeface="Arial" pitchFamily="34" charset="0"/>
                        <a:buChar char="•"/>
                      </a:pPr>
                      <a:r>
                        <a:rPr lang="en-US" sz="1400" baseline="0" dirty="0" smtClean="0"/>
                        <a:t>Sewage</a:t>
                      </a:r>
                    </a:p>
                    <a:p>
                      <a:pPr marL="236538" indent="-236538">
                        <a:buFont typeface="Arial" pitchFamily="34" charset="0"/>
                        <a:buChar char="•"/>
                      </a:pPr>
                      <a:r>
                        <a:rPr lang="en-US" sz="1400" baseline="0" dirty="0" smtClean="0"/>
                        <a:t>Heat stress</a:t>
                      </a:r>
                    </a:p>
                    <a:p>
                      <a:pPr marL="236538" indent="-236538">
                        <a:buFont typeface="Arial" pitchFamily="34" charset="0"/>
                        <a:buChar char="•"/>
                      </a:pPr>
                      <a:r>
                        <a:rPr lang="en-US" sz="1400" baseline="0" dirty="0" smtClean="0"/>
                        <a:t>Cold Stress (refrigeration units)</a:t>
                      </a:r>
                    </a:p>
                    <a:p>
                      <a:pPr marL="236538" indent="-236538">
                        <a:buFont typeface="Arial" pitchFamily="34" charset="0"/>
                        <a:buChar char="•"/>
                      </a:pPr>
                      <a:r>
                        <a:rPr lang="en-US" sz="1400" baseline="0" dirty="0" smtClean="0"/>
                        <a:t>Falls</a:t>
                      </a:r>
                    </a:p>
                    <a:p>
                      <a:pPr marL="236538" indent="-236538">
                        <a:buFont typeface="Arial" pitchFamily="34" charset="0"/>
                        <a:buChar char="•"/>
                      </a:pPr>
                      <a:r>
                        <a:rPr lang="en-US" sz="1400" baseline="0" dirty="0" smtClean="0"/>
                        <a:t>Lifting</a:t>
                      </a:r>
                    </a:p>
                    <a:p>
                      <a:pPr marL="236538" indent="-236538">
                        <a:buFont typeface="Arial" pitchFamily="34" charset="0"/>
                        <a:buChar char="•"/>
                      </a:pPr>
                      <a:r>
                        <a:rPr lang="en-US" sz="1400" baseline="0" dirty="0" smtClean="0"/>
                        <a:t>Climbing</a:t>
                      </a:r>
                    </a:p>
                    <a:p>
                      <a:pPr marL="236538" indent="-236538">
                        <a:buFont typeface="Arial" pitchFamily="34" charset="0"/>
                        <a:buChar char="•"/>
                      </a:pPr>
                      <a:r>
                        <a:rPr lang="en-US" sz="1400" baseline="0" dirty="0" smtClean="0"/>
                        <a:t>Strains and sprains</a:t>
                      </a: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TUJUAN</a:t>
            </a:r>
            <a:endParaRPr lang="en-US" dirty="0"/>
          </a:p>
        </p:txBody>
      </p:sp>
      <p:sp>
        <p:nvSpPr>
          <p:cNvPr id="3" name="Content Placeholder 2"/>
          <p:cNvSpPr>
            <a:spLocks noGrp="1"/>
          </p:cNvSpPr>
          <p:nvPr>
            <p:ph idx="1"/>
          </p:nvPr>
        </p:nvSpPr>
        <p:spPr/>
        <p:txBody>
          <a:bodyPr/>
          <a:lstStyle/>
          <a:p>
            <a:pPr marL="609600" indent="-609600" algn="just">
              <a:buClr>
                <a:schemeClr val="tx1"/>
              </a:buClr>
              <a:buFontTx/>
              <a:buAutoNum type="arabicPeriod"/>
              <a:defRPr/>
            </a:pPr>
            <a:r>
              <a:rPr lang="en-US" dirty="0" err="1">
                <a:latin typeface="Comic Sans MS" pitchFamily="66" charset="0"/>
              </a:rPr>
              <a:t>Mahasiswa</a:t>
            </a:r>
            <a:r>
              <a:rPr lang="en-US" dirty="0">
                <a:latin typeface="Comic Sans MS" pitchFamily="66" charset="0"/>
              </a:rPr>
              <a:t> </a:t>
            </a:r>
            <a:r>
              <a:rPr lang="en-US" dirty="0" err="1">
                <a:latin typeface="Comic Sans MS" pitchFamily="66" charset="0"/>
              </a:rPr>
              <a:t>dapat</a:t>
            </a:r>
            <a:r>
              <a:rPr lang="en-US" dirty="0">
                <a:latin typeface="Comic Sans MS" pitchFamily="66" charset="0"/>
              </a:rPr>
              <a:t> </a:t>
            </a:r>
            <a:r>
              <a:rPr lang="en-US" dirty="0" err="1">
                <a:latin typeface="Comic Sans MS" pitchFamily="66" charset="0"/>
              </a:rPr>
              <a:t>menyebutkan</a:t>
            </a:r>
            <a:r>
              <a:rPr lang="en-US" dirty="0">
                <a:latin typeface="Comic Sans MS" pitchFamily="66" charset="0"/>
              </a:rPr>
              <a:t>  </a:t>
            </a:r>
            <a:r>
              <a:rPr lang="en-US" dirty="0" err="1">
                <a:latin typeface="Comic Sans MS" pitchFamily="66" charset="0"/>
              </a:rPr>
              <a:t>tujuan</a:t>
            </a:r>
            <a:r>
              <a:rPr lang="en-US" dirty="0">
                <a:latin typeface="Comic Sans MS" pitchFamily="66" charset="0"/>
              </a:rPr>
              <a:t> </a:t>
            </a:r>
            <a:r>
              <a:rPr lang="en-US" dirty="0" err="1">
                <a:latin typeface="Comic Sans MS" pitchFamily="66" charset="0"/>
              </a:rPr>
              <a:t>mata</a:t>
            </a:r>
            <a:r>
              <a:rPr lang="en-US" dirty="0">
                <a:latin typeface="Comic Sans MS" pitchFamily="66" charset="0"/>
              </a:rPr>
              <a:t> </a:t>
            </a:r>
            <a:r>
              <a:rPr lang="en-US" dirty="0" smtClean="0">
                <a:latin typeface="Comic Sans MS" pitchFamily="66" charset="0"/>
              </a:rPr>
              <a:t>ajar Controlling Hazards</a:t>
            </a:r>
            <a:endParaRPr lang="sv-SE" dirty="0">
              <a:latin typeface="Comic Sans MS" pitchFamily="66" charset="0"/>
            </a:endParaRPr>
          </a:p>
          <a:p>
            <a:pPr marL="609600" indent="-609600" algn="just">
              <a:buClr>
                <a:schemeClr val="tx1"/>
              </a:buClr>
              <a:buFontTx/>
              <a:buAutoNum type="arabicPeriod"/>
              <a:defRPr/>
            </a:pPr>
            <a:r>
              <a:rPr lang="sv-SE" dirty="0">
                <a:latin typeface="Comic Sans MS" pitchFamily="66" charset="0"/>
              </a:rPr>
              <a:t>Mahasiswa dapat menguraikan topik- topik dan jadwal mata ajar </a:t>
            </a:r>
            <a:r>
              <a:rPr lang="en-US" dirty="0">
                <a:latin typeface="Comic Sans MS" pitchFamily="66" charset="0"/>
              </a:rPr>
              <a:t>Controlling Hazards</a:t>
            </a:r>
            <a:endParaRPr lang="sv-SE" dirty="0">
              <a:latin typeface="Comic Sans MS" pitchFamily="66" charset="0"/>
            </a:endParaRPr>
          </a:p>
          <a:p>
            <a:pPr marL="609600" indent="-609600" algn="just">
              <a:buClr>
                <a:schemeClr val="tx1"/>
              </a:buClr>
              <a:buFontTx/>
              <a:buAutoNum type="arabicPeriod"/>
              <a:defRPr/>
            </a:pPr>
            <a:r>
              <a:rPr lang="sv-SE" dirty="0">
                <a:latin typeface="Comic Sans MS" pitchFamily="66" charset="0"/>
              </a:rPr>
              <a:t>Mahasiswa dapat menggambarkan sistem evaluasi pembelajaran dan buku wajib</a:t>
            </a:r>
            <a:endParaRPr lang="id-ID" dirty="0">
              <a:latin typeface="Comic Sans MS" pitchFamily="66" charset="0"/>
            </a:endParaRPr>
          </a:p>
          <a:p>
            <a:pPr marL="609600" indent="-609600" algn="just">
              <a:buClr>
                <a:schemeClr val="tx1"/>
              </a:buClr>
              <a:buFontTx/>
              <a:buAutoNum type="arabicPeriod"/>
              <a:defRPr/>
            </a:pPr>
            <a:r>
              <a:rPr lang="id-ID" dirty="0">
                <a:latin typeface="Comic Sans MS" pitchFamily="66" charset="0"/>
              </a:rPr>
              <a:t>Mahasiswa mampu memahami kompetensi yang diharapkan dari mata ajar</a:t>
            </a:r>
            <a:endParaRPr lang="en-US" dirty="0">
              <a:latin typeface="Comic Sans MS" pitchFamily="66" charset="0"/>
            </a:endParaRPr>
          </a:p>
          <a:p>
            <a:pPr marL="137160" indent="0">
              <a:buNone/>
            </a:pPr>
            <a:endParaRPr lang="en-US" dirty="0"/>
          </a:p>
        </p:txBody>
      </p:sp>
    </p:spTree>
    <p:extLst>
      <p:ext uri="{BB962C8B-B14F-4D97-AF65-F5344CB8AC3E}">
        <p14:creationId xmlns:p14="http://schemas.microsoft.com/office/powerpoint/2010/main" val="3092319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88" y="260350"/>
          <a:ext cx="8286808" cy="6312617"/>
        </p:xfrm>
        <a:graphic>
          <a:graphicData uri="http://schemas.openxmlformats.org/drawingml/2006/table">
            <a:tbl>
              <a:tblPr firstRow="1" bandRow="1">
                <a:tableStyleId>{5C22544A-7EE6-4342-B048-85BDC9FD1C3A}</a:tableStyleId>
              </a:tblPr>
              <a:tblGrid>
                <a:gridCol w="2988685"/>
                <a:gridCol w="5298123"/>
              </a:tblGrid>
              <a:tr h="320632">
                <a:tc>
                  <a:txBody>
                    <a:bodyPr/>
                    <a:lstStyle/>
                    <a:p>
                      <a:pPr algn="ctr"/>
                      <a:r>
                        <a:rPr lang="en-US" sz="1600" dirty="0" smtClean="0">
                          <a:solidFill>
                            <a:srgbClr val="00FFFF"/>
                          </a:solidFill>
                        </a:rPr>
                        <a:t>LOCATION</a:t>
                      </a:r>
                      <a:endParaRPr lang="en-US" sz="1600" dirty="0">
                        <a:solidFill>
                          <a:srgbClr val="00FFFF"/>
                        </a:solidFill>
                      </a:endParaRPr>
                    </a:p>
                  </a:txBody>
                  <a:tcPr/>
                </a:tc>
                <a:tc>
                  <a:txBody>
                    <a:bodyPr/>
                    <a:lstStyle/>
                    <a:p>
                      <a:pPr algn="ctr"/>
                      <a:r>
                        <a:rPr lang="en-US" sz="1600" dirty="0" smtClean="0">
                          <a:solidFill>
                            <a:srgbClr val="00FFFF"/>
                          </a:solidFill>
                        </a:rPr>
                        <a:t>HAZARD</a:t>
                      </a:r>
                      <a:endParaRPr lang="en-US" sz="1600" dirty="0">
                        <a:solidFill>
                          <a:srgbClr val="00FFFF"/>
                        </a:solidFill>
                      </a:endParaRPr>
                    </a:p>
                  </a:txBody>
                  <a:tcPr/>
                </a:tc>
              </a:tr>
              <a:tr h="2093611">
                <a:tc>
                  <a:txBody>
                    <a:bodyPr/>
                    <a:lstStyle/>
                    <a:p>
                      <a:r>
                        <a:rPr lang="en-US" sz="1400" dirty="0" smtClean="0"/>
                        <a:t>Operating rows</a:t>
                      </a:r>
                      <a:endParaRPr lang="en-US" sz="1400" dirty="0"/>
                    </a:p>
                  </a:txBody>
                  <a:tcPr/>
                </a:tc>
                <a:tc>
                  <a:txBody>
                    <a:bodyPr/>
                    <a:lstStyle/>
                    <a:p>
                      <a:pPr marL="236538" indent="-236538">
                        <a:buFont typeface="Arial" pitchFamily="34" charset="0"/>
                        <a:buChar char="•"/>
                      </a:pPr>
                      <a:r>
                        <a:rPr lang="en-US" sz="1400" baseline="0" dirty="0" smtClean="0"/>
                        <a:t>Anesthetics</a:t>
                      </a:r>
                    </a:p>
                    <a:p>
                      <a:pPr marL="236538" indent="-236538">
                        <a:buFont typeface="Arial" pitchFamily="34" charset="0"/>
                        <a:buChar char="•"/>
                      </a:pPr>
                      <a:r>
                        <a:rPr lang="en-US" sz="1400" baseline="0" dirty="0" smtClean="0"/>
                        <a:t>Antiseptics</a:t>
                      </a:r>
                    </a:p>
                    <a:p>
                      <a:pPr marL="236538" indent="-236538">
                        <a:buFont typeface="Arial" pitchFamily="34" charset="0"/>
                        <a:buChar char="•"/>
                      </a:pPr>
                      <a:r>
                        <a:rPr lang="en-US" sz="1400" baseline="0" dirty="0" smtClean="0"/>
                        <a:t>Methyl </a:t>
                      </a:r>
                      <a:r>
                        <a:rPr lang="en-US" sz="1400" baseline="0" dirty="0" err="1" smtClean="0"/>
                        <a:t>methacrylate</a:t>
                      </a:r>
                      <a:endParaRPr lang="en-US" sz="1400" baseline="0" dirty="0" smtClean="0"/>
                    </a:p>
                    <a:p>
                      <a:pPr marL="236538" indent="-236538">
                        <a:buFont typeface="Arial" pitchFamily="34" charset="0"/>
                        <a:buChar char="•"/>
                      </a:pPr>
                      <a:r>
                        <a:rPr lang="en-US" sz="1400" baseline="0" dirty="0" smtClean="0"/>
                        <a:t>Compressed gases</a:t>
                      </a:r>
                    </a:p>
                    <a:p>
                      <a:pPr marL="236538" indent="-236538">
                        <a:buFont typeface="Arial" pitchFamily="34" charset="0"/>
                        <a:buChar char="•"/>
                      </a:pPr>
                      <a:r>
                        <a:rPr lang="en-US" sz="1400" baseline="0" dirty="0" smtClean="0"/>
                        <a:t>Sterilizing gases</a:t>
                      </a:r>
                    </a:p>
                    <a:p>
                      <a:pPr marL="236538" indent="-236538">
                        <a:buFont typeface="Arial" pitchFamily="34" charset="0"/>
                        <a:buChar char="•"/>
                      </a:pPr>
                      <a:r>
                        <a:rPr lang="en-US" sz="1400" baseline="0" dirty="0" smtClean="0"/>
                        <a:t>Infection</a:t>
                      </a:r>
                    </a:p>
                    <a:p>
                      <a:pPr marL="236538" indent="-236538">
                        <a:buFont typeface="Arial" pitchFamily="34" charset="0"/>
                        <a:buChar char="•"/>
                      </a:pPr>
                      <a:r>
                        <a:rPr lang="en-US" sz="1400" baseline="0" dirty="0" smtClean="0"/>
                        <a:t>Electrical</a:t>
                      </a:r>
                    </a:p>
                    <a:p>
                      <a:pPr marL="236538" indent="-236538">
                        <a:buFont typeface="Arial" pitchFamily="34" charset="0"/>
                        <a:buChar char="•"/>
                      </a:pPr>
                      <a:r>
                        <a:rPr lang="en-US" sz="1400" baseline="0" dirty="0" smtClean="0"/>
                        <a:t>Sharp instruments</a:t>
                      </a:r>
                    </a:p>
                    <a:p>
                      <a:pPr marL="236538" indent="-236538">
                        <a:buFont typeface="Arial" pitchFamily="34" charset="0"/>
                        <a:buChar char="•"/>
                      </a:pPr>
                      <a:r>
                        <a:rPr lang="en-US" sz="1400" baseline="0" dirty="0" smtClean="0"/>
                        <a:t>Lifting</a:t>
                      </a:r>
                    </a:p>
                  </a:txBody>
                  <a:tcPr/>
                </a:tc>
              </a:tr>
              <a:tr h="1714512">
                <a:tc>
                  <a:txBody>
                    <a:bodyPr/>
                    <a:lstStyle/>
                    <a:p>
                      <a:r>
                        <a:rPr lang="en-US" sz="1400" dirty="0" smtClean="0"/>
                        <a:t>Pathology</a:t>
                      </a:r>
                      <a:endParaRPr lang="en-US" sz="1400" dirty="0"/>
                    </a:p>
                  </a:txBody>
                  <a:tcPr/>
                </a:tc>
                <a:tc>
                  <a:txBody>
                    <a:bodyPr/>
                    <a:lstStyle/>
                    <a:p>
                      <a:pPr marL="236538" indent="-236538">
                        <a:buFont typeface="Arial" pitchFamily="34" charset="0"/>
                        <a:buChar char="•"/>
                      </a:pPr>
                      <a:r>
                        <a:rPr lang="en-US" sz="1400" baseline="0" dirty="0" smtClean="0"/>
                        <a:t>Infectious disease</a:t>
                      </a:r>
                    </a:p>
                    <a:p>
                      <a:pPr marL="236538" indent="-236538">
                        <a:buFont typeface="Arial" pitchFamily="34" charset="0"/>
                        <a:buChar char="•"/>
                      </a:pPr>
                      <a:r>
                        <a:rPr lang="en-US" sz="1400" baseline="0" dirty="0" smtClean="0"/>
                        <a:t>Formaldehyde</a:t>
                      </a:r>
                    </a:p>
                    <a:p>
                      <a:pPr marL="236538" indent="-236538">
                        <a:buFont typeface="Arial" pitchFamily="34" charset="0"/>
                        <a:buChar char="•"/>
                      </a:pPr>
                      <a:r>
                        <a:rPr lang="en-US" sz="1400" baseline="0" dirty="0" err="1" smtClean="0"/>
                        <a:t>Glutaraldehyde</a:t>
                      </a:r>
                      <a:endParaRPr lang="en-US" sz="1400" baseline="0" dirty="0" smtClean="0"/>
                    </a:p>
                    <a:p>
                      <a:pPr marL="236538" indent="-236538">
                        <a:buFont typeface="Arial" pitchFamily="34" charset="0"/>
                        <a:buChar char="•"/>
                      </a:pPr>
                      <a:r>
                        <a:rPr lang="en-US" sz="1400" baseline="0" dirty="0" smtClean="0"/>
                        <a:t>Flammable substances</a:t>
                      </a:r>
                    </a:p>
                    <a:p>
                      <a:pPr marL="236538" indent="-236538">
                        <a:buFont typeface="Arial" pitchFamily="34" charset="0"/>
                        <a:buChar char="•"/>
                      </a:pPr>
                      <a:r>
                        <a:rPr lang="en-US" sz="1400" baseline="0" dirty="0" err="1" smtClean="0"/>
                        <a:t>Freons</a:t>
                      </a:r>
                      <a:endParaRPr lang="en-US" sz="1400" baseline="0" dirty="0" smtClean="0"/>
                    </a:p>
                    <a:p>
                      <a:pPr marL="236538" indent="-236538">
                        <a:buFont typeface="Arial" pitchFamily="34" charset="0"/>
                        <a:buChar char="•"/>
                      </a:pPr>
                      <a:r>
                        <a:rPr lang="en-US" sz="1400" baseline="0" dirty="0" smtClean="0"/>
                        <a:t>Solvents</a:t>
                      </a:r>
                    </a:p>
                    <a:p>
                      <a:pPr marL="236538" indent="-236538">
                        <a:buFont typeface="Arial" pitchFamily="34" charset="0"/>
                        <a:buChar char="•"/>
                      </a:pPr>
                      <a:r>
                        <a:rPr lang="en-US" sz="1400" baseline="0" dirty="0" smtClean="0"/>
                        <a:t>Phenols</a:t>
                      </a:r>
                    </a:p>
                  </a:txBody>
                  <a:tcPr/>
                </a:tc>
              </a:tr>
              <a:tr h="1143008">
                <a:tc>
                  <a:txBody>
                    <a:bodyPr/>
                    <a:lstStyle/>
                    <a:p>
                      <a:r>
                        <a:rPr lang="en-US" sz="1400" dirty="0" smtClean="0"/>
                        <a:t>Pharmacy</a:t>
                      </a:r>
                      <a:endParaRPr lang="en-US" sz="1400" dirty="0"/>
                    </a:p>
                  </a:txBody>
                  <a:tcPr/>
                </a:tc>
                <a:tc>
                  <a:txBody>
                    <a:bodyPr/>
                    <a:lstStyle/>
                    <a:p>
                      <a:pPr marL="236538" indent="-236538">
                        <a:buFont typeface="Arial" pitchFamily="34" charset="0"/>
                        <a:buChar char="•"/>
                      </a:pPr>
                      <a:r>
                        <a:rPr lang="en-US" sz="1400" baseline="0" dirty="0" smtClean="0"/>
                        <a:t>Pharmaceuticals</a:t>
                      </a:r>
                    </a:p>
                    <a:p>
                      <a:pPr marL="236538" indent="-236538">
                        <a:buFont typeface="Arial" pitchFamily="34" charset="0"/>
                        <a:buChar char="•"/>
                      </a:pPr>
                      <a:r>
                        <a:rPr lang="en-US" sz="1400" baseline="0" dirty="0" err="1" smtClean="0"/>
                        <a:t>Antineoplastic</a:t>
                      </a:r>
                      <a:r>
                        <a:rPr lang="en-US" sz="1400" baseline="0" dirty="0" smtClean="0"/>
                        <a:t> agents</a:t>
                      </a:r>
                    </a:p>
                    <a:p>
                      <a:pPr marL="236538" indent="-236538">
                        <a:buFont typeface="Arial" pitchFamily="34" charset="0"/>
                        <a:buChar char="•"/>
                      </a:pPr>
                      <a:r>
                        <a:rPr lang="en-US" sz="1400" baseline="0" dirty="0" smtClean="0"/>
                        <a:t>Mercury</a:t>
                      </a:r>
                    </a:p>
                    <a:p>
                      <a:pPr marL="236538" indent="-236538">
                        <a:buFont typeface="Arial" pitchFamily="34" charset="0"/>
                        <a:buChar char="•"/>
                      </a:pPr>
                      <a:r>
                        <a:rPr lang="en-US" sz="1400" baseline="0" dirty="0" smtClean="0"/>
                        <a:t>Slip, Falls</a:t>
                      </a:r>
                    </a:p>
                  </a:txBody>
                  <a:tcPr/>
                </a:tc>
              </a:tr>
              <a:tr h="1026206">
                <a:tc>
                  <a:txBody>
                    <a:bodyPr/>
                    <a:lstStyle/>
                    <a:p>
                      <a:r>
                        <a:rPr lang="en-US" sz="1400" dirty="0" smtClean="0"/>
                        <a:t>Print shops</a:t>
                      </a:r>
                      <a:endParaRPr lang="en-US" sz="1400" dirty="0"/>
                    </a:p>
                  </a:txBody>
                  <a:tcPr/>
                </a:tc>
                <a:tc>
                  <a:txBody>
                    <a:bodyPr/>
                    <a:lstStyle/>
                    <a:p>
                      <a:pPr marL="236538" indent="-236538">
                        <a:buFont typeface="Arial" pitchFamily="34" charset="0"/>
                        <a:buChar char="•"/>
                      </a:pPr>
                      <a:r>
                        <a:rPr lang="en-US" sz="1400" baseline="0" dirty="0" smtClean="0"/>
                        <a:t>Inks</a:t>
                      </a:r>
                    </a:p>
                    <a:p>
                      <a:pPr marL="236538" indent="-236538">
                        <a:buFont typeface="Arial" pitchFamily="34" charset="0"/>
                        <a:buChar char="•"/>
                      </a:pPr>
                      <a:r>
                        <a:rPr lang="en-US" sz="1400" baseline="0" dirty="0" smtClean="0"/>
                        <a:t>Solvents</a:t>
                      </a:r>
                    </a:p>
                    <a:p>
                      <a:pPr marL="236538" indent="-236538">
                        <a:buFont typeface="Arial" pitchFamily="34" charset="0"/>
                        <a:buChar char="•"/>
                      </a:pPr>
                      <a:r>
                        <a:rPr lang="en-US" sz="1400" baseline="0" dirty="0" smtClean="0"/>
                        <a:t>Noise</a:t>
                      </a:r>
                    </a:p>
                    <a:p>
                      <a:pPr marL="236538" indent="-236538">
                        <a:buFont typeface="Arial" pitchFamily="34" charset="0"/>
                        <a:buChar char="•"/>
                      </a:pPr>
                      <a:r>
                        <a:rPr lang="en-US" sz="1400" baseline="0" dirty="0" smtClean="0"/>
                        <a:t>Fire</a:t>
                      </a:r>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88" y="1071563"/>
          <a:ext cx="8501122" cy="4123891"/>
        </p:xfrm>
        <a:graphic>
          <a:graphicData uri="http://schemas.openxmlformats.org/drawingml/2006/table">
            <a:tbl>
              <a:tblPr firstRow="1" bandRow="1">
                <a:tableStyleId>{5C22544A-7EE6-4342-B048-85BDC9FD1C3A}</a:tableStyleId>
              </a:tblPr>
              <a:tblGrid>
                <a:gridCol w="3065978"/>
                <a:gridCol w="5435144"/>
              </a:tblGrid>
              <a:tr h="347773">
                <a:tc>
                  <a:txBody>
                    <a:bodyPr/>
                    <a:lstStyle/>
                    <a:p>
                      <a:pPr algn="ctr"/>
                      <a:r>
                        <a:rPr lang="en-US" sz="1600" dirty="0" smtClean="0">
                          <a:solidFill>
                            <a:srgbClr val="00FFFF"/>
                          </a:solidFill>
                        </a:rPr>
                        <a:t>LOCATION</a:t>
                      </a:r>
                      <a:endParaRPr lang="en-US" sz="1600" dirty="0">
                        <a:solidFill>
                          <a:srgbClr val="00FFFF"/>
                        </a:solidFill>
                      </a:endParaRPr>
                    </a:p>
                  </a:txBody>
                  <a:tcPr/>
                </a:tc>
                <a:tc>
                  <a:txBody>
                    <a:bodyPr/>
                    <a:lstStyle/>
                    <a:p>
                      <a:pPr algn="ctr"/>
                      <a:r>
                        <a:rPr lang="en-US" sz="1600" dirty="0" smtClean="0">
                          <a:solidFill>
                            <a:srgbClr val="00FFFF"/>
                          </a:solidFill>
                        </a:rPr>
                        <a:t>HAZARD</a:t>
                      </a:r>
                      <a:endParaRPr lang="en-US" sz="1600" dirty="0">
                        <a:solidFill>
                          <a:srgbClr val="00FFFF"/>
                        </a:solidFill>
                      </a:endParaRPr>
                    </a:p>
                  </a:txBody>
                  <a:tcPr/>
                </a:tc>
              </a:tr>
              <a:tr h="2724060">
                <a:tc>
                  <a:txBody>
                    <a:bodyPr/>
                    <a:lstStyle/>
                    <a:p>
                      <a:r>
                        <a:rPr lang="en-US" sz="1400" dirty="0" smtClean="0"/>
                        <a:t>Patient care</a:t>
                      </a:r>
                      <a:r>
                        <a:rPr lang="en-US" sz="1400" baseline="0" dirty="0" smtClean="0"/>
                        <a:t> </a:t>
                      </a:r>
                      <a:endParaRPr lang="en-US" sz="1400" dirty="0"/>
                    </a:p>
                  </a:txBody>
                  <a:tcPr/>
                </a:tc>
                <a:tc>
                  <a:txBody>
                    <a:bodyPr/>
                    <a:lstStyle/>
                    <a:p>
                      <a:pPr marL="236538" indent="-236538">
                        <a:buFont typeface="Arial" pitchFamily="34" charset="0"/>
                        <a:buChar char="•"/>
                      </a:pPr>
                      <a:r>
                        <a:rPr lang="en-US" sz="1400" baseline="0" dirty="0" smtClean="0"/>
                        <a:t>Lifting</a:t>
                      </a:r>
                    </a:p>
                    <a:p>
                      <a:pPr marL="236538" indent="-236538">
                        <a:buFont typeface="Arial" pitchFamily="34" charset="0"/>
                        <a:buChar char="•"/>
                      </a:pPr>
                      <a:r>
                        <a:rPr lang="en-US" sz="1400" baseline="0" dirty="0" smtClean="0"/>
                        <a:t>Pushing, pulling</a:t>
                      </a:r>
                    </a:p>
                    <a:p>
                      <a:pPr marL="236538" indent="-236538">
                        <a:buFont typeface="Arial" pitchFamily="34" charset="0"/>
                        <a:buChar char="•"/>
                      </a:pPr>
                      <a:r>
                        <a:rPr lang="en-US" sz="1400" baseline="0" dirty="0" smtClean="0"/>
                        <a:t>Slips, falls</a:t>
                      </a:r>
                    </a:p>
                    <a:p>
                      <a:pPr marL="236538" indent="-236538">
                        <a:buFont typeface="Arial" pitchFamily="34" charset="0"/>
                        <a:buChar char="•"/>
                      </a:pPr>
                      <a:r>
                        <a:rPr lang="en-US" sz="1400" baseline="0" dirty="0" smtClean="0"/>
                        <a:t>Standing for long periods</a:t>
                      </a:r>
                    </a:p>
                    <a:p>
                      <a:pPr marL="236538" indent="-236538">
                        <a:buFont typeface="Arial" pitchFamily="34" charset="0"/>
                        <a:buChar char="•"/>
                      </a:pPr>
                      <a:r>
                        <a:rPr lang="en-US" sz="1400" baseline="0" dirty="0" smtClean="0"/>
                        <a:t>Infectious diseases</a:t>
                      </a:r>
                    </a:p>
                    <a:p>
                      <a:pPr marL="236538" indent="-236538">
                        <a:buFont typeface="Arial" pitchFamily="34" charset="0"/>
                        <a:buChar char="•"/>
                      </a:pPr>
                      <a:r>
                        <a:rPr lang="en-US" sz="1400" baseline="0" dirty="0" smtClean="0"/>
                        <a:t>Needle punctures</a:t>
                      </a:r>
                    </a:p>
                    <a:p>
                      <a:pPr marL="236538" indent="-236538">
                        <a:buFont typeface="Arial" pitchFamily="34" charset="0"/>
                        <a:buChar char="•"/>
                      </a:pPr>
                      <a:r>
                        <a:rPr lang="en-US" sz="1400" baseline="0" dirty="0" smtClean="0"/>
                        <a:t>Toxic substances</a:t>
                      </a:r>
                    </a:p>
                    <a:p>
                      <a:pPr marL="236538" indent="-236538">
                        <a:buFont typeface="Arial" pitchFamily="34" charset="0"/>
                        <a:buChar char="•"/>
                      </a:pPr>
                      <a:r>
                        <a:rPr lang="en-US" sz="1400" baseline="0" dirty="0" smtClean="0"/>
                        <a:t>Chemotherapeutic agents</a:t>
                      </a:r>
                    </a:p>
                    <a:p>
                      <a:pPr marL="236538" indent="-236538">
                        <a:buFont typeface="Arial" pitchFamily="34" charset="0"/>
                        <a:buChar char="•"/>
                      </a:pPr>
                      <a:r>
                        <a:rPr lang="en-US" sz="1400" baseline="0" dirty="0" smtClean="0"/>
                        <a:t>Radiation</a:t>
                      </a:r>
                    </a:p>
                    <a:p>
                      <a:pPr marL="236538" indent="-236538">
                        <a:buFont typeface="Arial" pitchFamily="34" charset="0"/>
                        <a:buChar char="•"/>
                      </a:pPr>
                      <a:r>
                        <a:rPr lang="en-US" sz="1400" baseline="0" dirty="0" smtClean="0"/>
                        <a:t>Radioactive patients</a:t>
                      </a:r>
                    </a:p>
                    <a:p>
                      <a:pPr marL="236538" indent="-236538">
                        <a:buFont typeface="Arial" pitchFamily="34" charset="0"/>
                        <a:buChar char="•"/>
                      </a:pPr>
                      <a:r>
                        <a:rPr lang="en-US" sz="1400" baseline="0" dirty="0" smtClean="0"/>
                        <a:t>Electrical Hazards</a:t>
                      </a:r>
                    </a:p>
                  </a:txBody>
                  <a:tcPr/>
                </a:tc>
              </a:tr>
              <a:tr h="1052058">
                <a:tc>
                  <a:txBody>
                    <a:bodyPr/>
                    <a:lstStyle/>
                    <a:p>
                      <a:r>
                        <a:rPr lang="en-US" sz="1400" dirty="0" smtClean="0"/>
                        <a:t>Radiology</a:t>
                      </a:r>
                      <a:endParaRPr lang="en-US" sz="1400" dirty="0"/>
                    </a:p>
                  </a:txBody>
                  <a:tcPr/>
                </a:tc>
                <a:tc>
                  <a:txBody>
                    <a:bodyPr/>
                    <a:lstStyle/>
                    <a:p>
                      <a:pPr marL="236538" indent="-236538">
                        <a:buFont typeface="Arial" pitchFamily="34" charset="0"/>
                        <a:buChar char="•"/>
                      </a:pPr>
                      <a:r>
                        <a:rPr lang="en-US" sz="1400" baseline="0" dirty="0" smtClean="0"/>
                        <a:t>Radiation</a:t>
                      </a:r>
                    </a:p>
                    <a:p>
                      <a:pPr marL="236538" indent="-236538">
                        <a:buFont typeface="Arial" pitchFamily="34" charset="0"/>
                        <a:buChar char="•"/>
                      </a:pPr>
                      <a:r>
                        <a:rPr lang="en-US" sz="1400" baseline="0" dirty="0" smtClean="0"/>
                        <a:t>Infectious diseases</a:t>
                      </a:r>
                    </a:p>
                    <a:p>
                      <a:pPr marL="236538" indent="-236538">
                        <a:buFont typeface="Arial" pitchFamily="34" charset="0"/>
                        <a:buChar char="•"/>
                      </a:pPr>
                      <a:r>
                        <a:rPr lang="en-US" sz="1400" baseline="0" dirty="0" smtClean="0"/>
                        <a:t>Lifting</a:t>
                      </a:r>
                    </a:p>
                    <a:p>
                      <a:pPr marL="236538" indent="-236538">
                        <a:buFont typeface="Arial" pitchFamily="34" charset="0"/>
                        <a:buChar char="•"/>
                      </a:pPr>
                      <a:r>
                        <a:rPr lang="en-US" sz="1400" baseline="0" dirty="0" smtClean="0"/>
                        <a:t>Pushing, pulling</a:t>
                      </a:r>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0691"/>
          <p:cNvPicPr>
            <a:picLocks noChangeAspect="1" noChangeArrowheads="1"/>
          </p:cNvPicPr>
          <p:nvPr/>
        </p:nvPicPr>
        <p:blipFill>
          <a:blip r:embed="rId2" cstate="print"/>
          <a:srcRect/>
          <a:stretch>
            <a:fillRect/>
          </a:stretch>
        </p:blipFill>
        <p:spPr bwMode="auto">
          <a:xfrm>
            <a:off x="1763713" y="0"/>
            <a:ext cx="5688012" cy="6858000"/>
          </a:xfrm>
          <a:prstGeom prst="rect">
            <a:avLst/>
          </a:prstGeom>
          <a:noFill/>
          <a:ln w="9525">
            <a:noFill/>
            <a:miter lim="800000"/>
            <a:headEnd/>
            <a:tailEnd/>
          </a:ln>
        </p:spPr>
      </p:pic>
      <p:sp>
        <p:nvSpPr>
          <p:cNvPr id="70659" name="Rectangle 3"/>
          <p:cNvSpPr>
            <a:spLocks noChangeArrowheads="1"/>
          </p:cNvSpPr>
          <p:nvPr/>
        </p:nvSpPr>
        <p:spPr bwMode="auto">
          <a:xfrm>
            <a:off x="2286000" y="5105400"/>
            <a:ext cx="6858000" cy="1311275"/>
          </a:xfrm>
          <a:prstGeom prst="rect">
            <a:avLst/>
          </a:prstGeom>
          <a:noFill/>
          <a:ln w="9525">
            <a:noFill/>
            <a:miter lim="800000"/>
            <a:headEnd/>
            <a:tailEnd/>
          </a:ln>
          <a:effectLst/>
        </p:spPr>
        <p:txBody>
          <a:bodyPr>
            <a:spAutoFit/>
          </a:bodyPr>
          <a:lstStyle/>
          <a:p>
            <a:pPr>
              <a:spcBef>
                <a:spcPct val="20000"/>
              </a:spcBef>
              <a:buClr>
                <a:schemeClr val="hlink"/>
              </a:buClr>
              <a:buSzPct val="75000"/>
              <a:buFont typeface="Wingdings" pitchFamily="2" charset="2"/>
              <a:buNone/>
              <a:defRPr/>
            </a:pPr>
            <a:endParaRPr lang="en-US" sz="8000">
              <a:solidFill>
                <a:srgbClr val="971103"/>
              </a:solidFill>
              <a:effectLst>
                <a:outerShdw blurRad="38100" dist="38100" dir="2700000" algn="tl">
                  <a:srgbClr val="000000"/>
                </a:outerShdw>
              </a:effectLst>
              <a:latin typeface="Algerian" pitchFamily="82" charset="0"/>
            </a:endParaRPr>
          </a:p>
        </p:txBody>
      </p:sp>
      <p:sp>
        <p:nvSpPr>
          <p:cNvPr id="70660" name="Text Box 4"/>
          <p:cNvSpPr txBox="1">
            <a:spLocks noChangeArrowheads="1"/>
          </p:cNvSpPr>
          <p:nvPr/>
        </p:nvSpPr>
        <p:spPr bwMode="auto">
          <a:xfrm>
            <a:off x="3419475" y="4508500"/>
            <a:ext cx="5976938" cy="1311275"/>
          </a:xfrm>
          <a:prstGeom prst="rect">
            <a:avLst/>
          </a:prstGeom>
          <a:noFill/>
          <a:ln w="9525">
            <a:noFill/>
            <a:miter lim="800000"/>
            <a:headEnd/>
            <a:tailEnd/>
          </a:ln>
          <a:effectLst/>
        </p:spPr>
        <p:txBody>
          <a:bodyPr>
            <a:spAutoFit/>
          </a:bodyPr>
          <a:lstStyle/>
          <a:p>
            <a:pPr eaLnBrk="0" hangingPunct="0">
              <a:defRPr/>
            </a:pPr>
            <a:r>
              <a:rPr lang="en-US" sz="8000" b="1">
                <a:solidFill>
                  <a:srgbClr val="FF0000"/>
                </a:solidFill>
                <a:effectLst>
                  <a:outerShdw blurRad="38100" dist="38100" dir="2700000" algn="tl">
                    <a:srgbClr val="000000"/>
                  </a:outerShdw>
                </a:effectLst>
                <a:latin typeface="Algerian" pitchFamily="82" charset="0"/>
              </a:rPr>
              <a:t>THANK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0" y="714375"/>
            <a:ext cx="8072438" cy="6143625"/>
          </a:xfrm>
          <a:prstGeom prst="rect">
            <a:avLst/>
          </a:prstGeom>
          <a:noFill/>
          <a:ln w="9525">
            <a:noFill/>
            <a:miter lim="800000"/>
            <a:headEnd/>
            <a:tailEnd/>
          </a:ln>
          <a:effectLst/>
        </p:spPr>
        <p:txBody>
          <a:bodyPr/>
          <a:lstStyle/>
          <a:p>
            <a:pPr marL="800100" indent="-342900" algn="just" eaLnBrk="0" hangingPunct="0">
              <a:spcBef>
                <a:spcPct val="20000"/>
              </a:spcBef>
              <a:buClr>
                <a:srgbClr val="FFFF00"/>
              </a:buClr>
              <a:buSzPct val="90000"/>
              <a:buFontTx/>
              <a:buAutoNum type="arabicPeriod" startAt="3"/>
              <a:defRPr/>
            </a:pPr>
            <a:endParaRPr lang="en-US" sz="1600" b="1" kern="0" dirty="0">
              <a:solidFill>
                <a:srgbClr val="FFC000"/>
              </a:solidFill>
              <a:effectLst>
                <a:outerShdw blurRad="38100" dist="38100" dir="2700000" algn="tl">
                  <a:srgbClr val="000000"/>
                </a:outerShdw>
              </a:effectLst>
              <a:latin typeface="+mn-lt"/>
              <a:cs typeface="+mn-cs"/>
            </a:endParaRPr>
          </a:p>
          <a:p>
            <a:pPr marL="800100" indent="-3175"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Once potential exposures and safety problems in the hospital have been identified and evaluated, priorities should be established for controlling the hazards. </a:t>
            </a:r>
            <a:endParaRPr lang="id-ID" sz="1600" kern="0" dirty="0">
              <a:effectLst>
                <a:outerShdw blurRad="38100" dist="38100" dir="2700000" algn="tl">
                  <a:srgbClr val="000000"/>
                </a:outerShdw>
              </a:effectLst>
              <a:latin typeface="+mn-lt"/>
              <a:cs typeface="+mn-cs"/>
            </a:endParaRPr>
          </a:p>
          <a:p>
            <a:pPr marL="800100" indent="-3175"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Control methods that can be used for environmental hazards include substitution, engineering controls, work practices, personal protective equipment, administrative controls, and medical surveillance programs. </a:t>
            </a:r>
            <a:endParaRPr lang="id-ID" sz="1600" kern="0" dirty="0">
              <a:effectLst>
                <a:outerShdw blurRad="38100" dist="38100" dir="2700000" algn="tl">
                  <a:srgbClr val="000000"/>
                </a:outerShdw>
              </a:effectLst>
              <a:latin typeface="+mn-lt"/>
              <a:cs typeface="+mn-cs"/>
            </a:endParaRPr>
          </a:p>
          <a:p>
            <a:pPr marL="800100" indent="-3175"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a:p>
            <a:pPr marL="1139825" indent="-342900" algn="just" eaLnBrk="0" hangingPunct="0">
              <a:spcBef>
                <a:spcPct val="20000"/>
              </a:spcBef>
              <a:buClr>
                <a:srgbClr val="FFFF00"/>
              </a:buClr>
              <a:buSzPct val="90000"/>
              <a:buFont typeface="+mj-lt"/>
              <a:buAutoNum type="alphaLcPeriod"/>
              <a:defRPr/>
            </a:pPr>
            <a:r>
              <a:rPr lang="en-US" sz="1600" b="1" kern="0" dirty="0">
                <a:solidFill>
                  <a:srgbClr val="FFC000"/>
                </a:solidFill>
                <a:effectLst>
                  <a:outerShdw blurRad="38100" dist="38100" dir="2700000" algn="tl">
                    <a:srgbClr val="000000"/>
                  </a:outerShdw>
                </a:effectLst>
                <a:latin typeface="+mn-lt"/>
                <a:cs typeface="+mn-cs"/>
              </a:rPr>
              <a:t>Warning Systems</a:t>
            </a:r>
            <a:endParaRPr lang="id-ID" sz="1600" b="1" kern="0" dirty="0">
              <a:solidFill>
                <a:srgbClr val="FFC000"/>
              </a:solidFill>
              <a:effectLst>
                <a:outerShdw blurRad="38100" dist="38100" dir="2700000" algn="tl">
                  <a:srgbClr val="000000"/>
                </a:outerShdw>
              </a:effectLst>
              <a:latin typeface="+mn-lt"/>
              <a:cs typeface="+mn-cs"/>
            </a:endParaRPr>
          </a:p>
          <a:p>
            <a:pPr marL="1139825" indent="-342900" algn="just" eaLnBrk="0" hangingPunct="0">
              <a:spcBef>
                <a:spcPct val="20000"/>
              </a:spcBef>
              <a:buClr>
                <a:srgbClr val="FFFF00"/>
              </a:buClr>
              <a:buSzPct val="90000"/>
              <a:defRPr/>
            </a:pPr>
            <a:endParaRPr lang="en-US" sz="1600" b="1" kern="0" dirty="0">
              <a:solidFill>
                <a:srgbClr val="FFC000"/>
              </a:solidFill>
              <a:effectLst>
                <a:outerShdw blurRad="38100" dist="38100" dir="2700000" algn="tl">
                  <a:srgbClr val="000000"/>
                </a:outerShdw>
              </a:effectLst>
              <a:latin typeface="+mn-lt"/>
              <a:cs typeface="+mn-cs"/>
            </a:endParaRPr>
          </a:p>
          <a:p>
            <a:pPr marL="1150938"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Any system designed to warn workers of a hazard should</a:t>
            </a:r>
          </a:p>
          <a:p>
            <a:pPr marL="1489075" indent="-338138"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 </a:t>
            </a:r>
            <a:r>
              <a:rPr lang="en-US" sz="1600" kern="0" dirty="0">
                <a:effectLst>
                  <a:outerShdw blurRad="38100" dist="38100" dir="2700000" algn="tl">
                    <a:srgbClr val="000000"/>
                  </a:outerShdw>
                </a:effectLst>
                <a:latin typeface="+mn-lt"/>
                <a:cs typeface="+mn-cs"/>
              </a:rPr>
              <a:t>Provide immediate warnings of</a:t>
            </a: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potential danger to prevent injury, illness, or death</a:t>
            </a:r>
          </a:p>
          <a:p>
            <a:pPr marL="1489075" indent="-338138"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 </a:t>
            </a:r>
            <a:r>
              <a:rPr lang="en-US" sz="1600" kern="0" dirty="0">
                <a:effectLst>
                  <a:outerShdw blurRad="38100" dist="38100" dir="2700000" algn="tl">
                    <a:srgbClr val="000000"/>
                  </a:outerShdw>
                </a:effectLst>
                <a:latin typeface="+mn-lt"/>
                <a:cs typeface="+mn-cs"/>
              </a:rPr>
              <a:t>Describe the know acute (short-term) or chronic (long-term) health effects of physical, chemical, and biologic agents.</a:t>
            </a:r>
          </a:p>
          <a:p>
            <a:pPr marL="1489075" indent="-338138"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 </a:t>
            </a:r>
            <a:r>
              <a:rPr lang="en-US" sz="1600" kern="0" dirty="0">
                <a:effectLst>
                  <a:outerShdw blurRad="38100" dist="38100" dir="2700000" algn="tl">
                    <a:srgbClr val="000000"/>
                  </a:outerShdw>
                </a:effectLst>
                <a:latin typeface="+mn-lt"/>
                <a:cs typeface="+mn-cs"/>
              </a:rPr>
              <a:t>Describe any safety hazards that might be encountered, including chemical exposures that might result in traumatic injuries</a:t>
            </a:r>
          </a:p>
          <a:p>
            <a:pPr marL="1608138" indent="-338138"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Indicate actions for preventing or reducing exposure to hazards.</a:t>
            </a:r>
            <a:r>
              <a:rPr lang="en-US" sz="1600" kern="0" dirty="0">
                <a:effectLst>
                  <a:outerShdw blurRad="38100" dist="38100" dir="2700000" algn="tl">
                    <a:srgbClr val="000000"/>
                  </a:outerShdw>
                </a:effectLst>
              </a:rPr>
              <a:t> </a:t>
            </a:r>
            <a:endParaRPr lang="id-ID" sz="1600" kern="0" dirty="0">
              <a:effectLst>
                <a:outerShdw blurRad="38100" dist="38100" dir="2700000" algn="tl">
                  <a:srgbClr val="000000"/>
                </a:outerShdw>
              </a:effectLst>
            </a:endParaRPr>
          </a:p>
          <a:p>
            <a:pPr marL="1608138" indent="-338138" algn="just" eaLnBrk="0" hangingPunct="0">
              <a:spcBef>
                <a:spcPct val="20000"/>
              </a:spcBef>
              <a:buClr>
                <a:srgbClr val="FFFF00"/>
              </a:buClr>
              <a:buSzPct val="90000"/>
              <a:defRPr/>
            </a:pPr>
            <a:r>
              <a:rPr lang="id-ID" sz="1600" kern="0" dirty="0">
                <a:effectLst>
                  <a:outerShdw blurRad="38100" dist="38100" dir="2700000" algn="tl">
                    <a:srgbClr val="000000"/>
                  </a:outerShdw>
                </a:effectLst>
              </a:rPr>
              <a:t>- </a:t>
            </a:r>
            <a:r>
              <a:rPr lang="en-US" sz="1600" kern="0" dirty="0">
                <a:effectLst>
                  <a:outerShdw blurRad="38100" dist="38100" dir="2700000" algn="tl">
                    <a:srgbClr val="000000"/>
                  </a:outerShdw>
                </a:effectLst>
              </a:rPr>
              <a:t>Provide instructions for minimizing injury  or illness in the event exposure has already occurred</a:t>
            </a:r>
          </a:p>
          <a:p>
            <a:pPr marL="1608138" indent="-338138" algn="just" eaLnBrk="0" hangingPunct="0">
              <a:spcBef>
                <a:spcPct val="20000"/>
              </a:spcBef>
              <a:buClr>
                <a:srgbClr val="FFFF00"/>
              </a:buClr>
              <a:buSzPct val="90000"/>
              <a:defRPr/>
            </a:pPr>
            <a:r>
              <a:rPr lang="id-ID" sz="1600" kern="0" dirty="0">
                <a:effectLst>
                  <a:outerShdw blurRad="38100" dist="38100" dir="2700000" algn="tl">
                    <a:srgbClr val="000000"/>
                  </a:outerShdw>
                </a:effectLst>
              </a:rPr>
              <a:t>-  </a:t>
            </a:r>
            <a:r>
              <a:rPr lang="en-US" sz="1600" kern="0" dirty="0">
                <a:effectLst>
                  <a:outerShdw blurRad="38100" dist="38100" dir="2700000" algn="tl">
                    <a:srgbClr val="000000"/>
                  </a:outerShdw>
                </a:effectLst>
              </a:rPr>
              <a:t>Include a plan for dealing with emergency situations</a:t>
            </a:r>
          </a:p>
          <a:p>
            <a:pPr marL="1489075" indent="-338138" algn="just" eaLnBrk="0" hangingPunct="0">
              <a:spcBef>
                <a:spcPct val="20000"/>
              </a:spcBef>
              <a:buClr>
                <a:srgbClr val="FFFF00"/>
              </a:buClr>
              <a:buSzPct val="90000"/>
              <a:buFont typeface="Wingdings" pitchFamily="2" charset="2"/>
              <a:buChar char="q"/>
              <a:defRPr/>
            </a:pPr>
            <a:endParaRPr lang="en-US" sz="1600" kern="0" dirty="0">
              <a:effectLst>
                <a:outerShdw blurRad="38100" dist="38100" dir="2700000" algn="tl">
                  <a:srgbClr val="000000"/>
                </a:outerShdw>
              </a:effectLst>
              <a:latin typeface="+mn-lt"/>
              <a:cs typeface="+mn-cs"/>
            </a:endParaRPr>
          </a:p>
        </p:txBody>
      </p:sp>
      <p:sp>
        <p:nvSpPr>
          <p:cNvPr id="3" name="Title 2"/>
          <p:cNvSpPr>
            <a:spLocks noGrp="1"/>
          </p:cNvSpPr>
          <p:nvPr>
            <p:ph type="title"/>
          </p:nvPr>
        </p:nvSpPr>
        <p:spPr>
          <a:xfrm>
            <a:off x="500063" y="285750"/>
            <a:ext cx="8229600" cy="785813"/>
          </a:xfrm>
        </p:spPr>
        <p:txBody>
          <a:bodyPr>
            <a:normAutofit fontScale="90000"/>
          </a:bodyPr>
          <a:lstStyle/>
          <a:p>
            <a:pPr>
              <a:defRPr/>
            </a:pPr>
            <a:r>
              <a:rPr lang="id-ID" sz="2800" b="1" dirty="0" smtClean="0">
                <a:solidFill>
                  <a:srgbClr val="FFC000"/>
                </a:solidFill>
              </a:rPr>
              <a:t>3.</a:t>
            </a:r>
            <a:r>
              <a:rPr lang="en-US" sz="2800" b="1" dirty="0" smtClean="0">
                <a:solidFill>
                  <a:srgbClr val="FFC000"/>
                </a:solidFill>
              </a:rPr>
              <a:t>Controlling Hazards</a:t>
            </a:r>
            <a:r>
              <a:rPr lang="id-ID" sz="2800" b="1" dirty="0" smtClean="0">
                <a:solidFill>
                  <a:srgbClr val="FFC000"/>
                </a:solidFill>
              </a:rPr>
              <a:t/>
            </a:r>
            <a:br>
              <a:rPr lang="id-ID" sz="2800" b="1" dirty="0" smtClean="0">
                <a:solidFill>
                  <a:srgbClr val="FFC000"/>
                </a:solidFill>
              </a:rPr>
            </a:br>
            <a:endParaRPr lang="id-ID"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0" y="785813"/>
            <a:ext cx="8072438" cy="5572125"/>
          </a:xfrm>
          <a:prstGeom prst="rect">
            <a:avLst/>
          </a:prstGeom>
          <a:noFill/>
          <a:ln w="9525">
            <a:noFill/>
            <a:miter lim="800000"/>
            <a:headEnd/>
            <a:tailEnd/>
          </a:ln>
          <a:effectLst/>
        </p:spPr>
        <p:txBody>
          <a:bodyPr/>
          <a:lstStyle/>
          <a:p>
            <a:pPr marL="1254125" indent="-338138"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buFontTx/>
              <a:buAutoNum type="alphaLcPeriod" startAt="2"/>
              <a:defRPr/>
            </a:pPr>
            <a:r>
              <a:rPr lang="en-US" sz="1600" b="1" kern="0" dirty="0">
                <a:solidFill>
                  <a:srgbClr val="FFC000"/>
                </a:solidFill>
                <a:effectLst>
                  <a:outerShdw blurRad="38100" dist="38100" dir="2700000" algn="tl">
                    <a:srgbClr val="000000"/>
                  </a:outerShdw>
                </a:effectLst>
                <a:latin typeface="+mn-lt"/>
                <a:cs typeface="+mn-cs"/>
              </a:rPr>
              <a:t>Substitution</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The best way to prevent occupational safety and health problems is to replace the offending agent or hazard with something that is less hazardous.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For example, highly explosive anesthetic gases have been replaced by nonflammable gases.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Replacement for asbestos are being used in new con</a:t>
            </a:r>
            <a:r>
              <a:rPr lang="id-ID" sz="1600" kern="0" dirty="0">
                <a:effectLst>
                  <a:outerShdw blurRad="38100" dist="38100" dir="2700000" algn="tl">
                    <a:srgbClr val="000000"/>
                  </a:outerShdw>
                </a:effectLst>
                <a:latin typeface="+mn-lt"/>
                <a:cs typeface="+mn-cs"/>
              </a:rPr>
              <a:t>s</a:t>
            </a:r>
            <a:r>
              <a:rPr lang="en-US" sz="1600" kern="0" dirty="0" err="1">
                <a:effectLst>
                  <a:outerShdw blurRad="38100" dist="38100" dir="2700000" algn="tl">
                    <a:srgbClr val="000000"/>
                  </a:outerShdw>
                </a:effectLst>
                <a:latin typeface="+mn-lt"/>
                <a:cs typeface="+mn-cs"/>
              </a:rPr>
              <a:t>truction</a:t>
            </a:r>
            <a:r>
              <a:rPr lang="en-US" sz="1600" kern="0" dirty="0">
                <a:effectLst>
                  <a:outerShdw blurRad="38100" dist="38100" dir="2700000" algn="tl">
                    <a:srgbClr val="000000"/>
                  </a:outerShdw>
                </a:effectLst>
                <a:latin typeface="+mn-lt"/>
                <a:cs typeface="+mn-cs"/>
              </a:rPr>
              <a:t>, and cleaning agents are often changed when workers complain of dermatitis.</a:t>
            </a: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buFontTx/>
              <a:buAutoNum type="alphaLcPeriod" startAt="3"/>
              <a:defRPr/>
            </a:pPr>
            <a:r>
              <a:rPr lang="en-US" sz="1600" b="1" kern="0" dirty="0">
                <a:solidFill>
                  <a:srgbClr val="FFC000"/>
                </a:solidFill>
                <a:effectLst>
                  <a:outerShdw blurRad="38100" dist="38100" dir="2700000" algn="tl">
                    <a:srgbClr val="000000"/>
                  </a:outerShdw>
                </a:effectLst>
                <a:latin typeface="+mn-lt"/>
                <a:cs typeface="+mn-cs"/>
              </a:rPr>
              <a:t>Engineering Controls</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Engineering controls may involve </a:t>
            </a:r>
            <a:r>
              <a:rPr lang="en-US" sz="1600" kern="0" dirty="0">
                <a:solidFill>
                  <a:srgbClr val="00FFFF"/>
                </a:solidFill>
                <a:effectLst>
                  <a:outerShdw blurRad="38100" dist="38100" dir="2700000" algn="tl">
                    <a:srgbClr val="000000"/>
                  </a:outerShdw>
                </a:effectLst>
                <a:latin typeface="+mn-lt"/>
                <a:cs typeface="+mn-cs"/>
              </a:rPr>
              <a:t>modifying the workplace or equipment </a:t>
            </a:r>
            <a:r>
              <a:rPr lang="en-US" sz="1600" kern="0" dirty="0">
                <a:effectLst>
                  <a:outerShdw blurRad="38100" dist="38100" dir="2700000" algn="tl">
                    <a:srgbClr val="000000"/>
                  </a:outerShdw>
                </a:effectLst>
                <a:latin typeface="+mn-lt"/>
                <a:cs typeface="+mn-cs"/>
              </a:rPr>
              <a:t>to reduce or eliminate worker exposures.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Such modifications include both general and local exhaust ventilation, isolating patients or work processes from hazard, enclosing equipment  or work processes , and altering equipment (such as adding acoustic padding to reduce noise level).</a:t>
            </a:r>
          </a:p>
          <a:p>
            <a:pPr marL="1254125" indent="-338138" algn="just" eaLnBrk="0" hangingPunct="0">
              <a:spcBef>
                <a:spcPct val="20000"/>
              </a:spcBef>
              <a:buClr>
                <a:srgbClr val="FFFF00"/>
              </a:buClr>
              <a:buSzPct val="90000"/>
              <a:buFont typeface="Wingdings" pitchFamily="2" charset="2"/>
              <a:buChar char="v"/>
              <a:defRPr/>
            </a:pPr>
            <a:endParaRPr lang="en-US" sz="1600" kern="0" dirty="0">
              <a:effectLst>
                <a:outerShdw blurRad="38100" dist="38100" dir="2700000" algn="tl">
                  <a:srgbClr val="000000"/>
                </a:outerShdw>
              </a:effectLst>
              <a:latin typeface="+mn-lt"/>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71438" y="357188"/>
            <a:ext cx="8072437" cy="1000125"/>
          </a:xfrm>
          <a:prstGeom prst="rect">
            <a:avLst/>
          </a:prstGeom>
          <a:noFill/>
          <a:ln w="9525">
            <a:noFill/>
            <a:miter lim="800000"/>
            <a:headEnd/>
            <a:tailEnd/>
          </a:ln>
          <a:effectLst/>
        </p:spPr>
        <p:txBody>
          <a:bodyPr/>
          <a:lstStyle/>
          <a:p>
            <a:pPr marL="1258887" indent="-342900" algn="just" eaLnBrk="0" hangingPunct="0">
              <a:spcBef>
                <a:spcPct val="20000"/>
              </a:spcBef>
              <a:buClr>
                <a:srgbClr val="FFFF00"/>
              </a:buClr>
              <a:buSzPct val="90000"/>
              <a:defRPr/>
            </a:pPr>
            <a:r>
              <a:rPr lang="en-US" sz="1600" b="1" kern="0" dirty="0">
                <a:effectLst>
                  <a:outerShdw blurRad="38100" dist="38100" dir="2700000" algn="tl">
                    <a:srgbClr val="000000"/>
                  </a:outerShdw>
                </a:effectLst>
                <a:latin typeface="+mn-lt"/>
                <a:cs typeface="+mn-cs"/>
              </a:rPr>
              <a:t>d.	</a:t>
            </a:r>
            <a:r>
              <a:rPr lang="en-US" sz="1600" b="1" kern="0" dirty="0">
                <a:solidFill>
                  <a:srgbClr val="FFC000"/>
                </a:solidFill>
                <a:effectLst>
                  <a:outerShdw blurRad="38100" dist="38100" dir="2700000" algn="tl">
                    <a:srgbClr val="000000"/>
                  </a:outerShdw>
                </a:effectLst>
                <a:latin typeface="+mn-lt"/>
                <a:cs typeface="+mn-cs"/>
              </a:rPr>
              <a:t>Work Practices</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How workers carry out their tasks may create hazards for themselves and others.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For example, staff, nurses, or doctors who do not dispose of used needles safely create a severe hazard for housekeepers, laundry workers, and themselves.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Workers sometimes perform tasks in ways that create </a:t>
            </a:r>
            <a:r>
              <a:rPr lang="en-US" sz="1600" kern="0" dirty="0" err="1">
                <a:effectLst>
                  <a:outerShdw blurRad="38100" dist="38100" dir="2700000" algn="tl">
                    <a:srgbClr val="000000"/>
                  </a:outerShdw>
                </a:effectLst>
                <a:latin typeface="+mn-lt"/>
                <a:cs typeface="+mn-cs"/>
              </a:rPr>
              <a:t>unnecessarry</a:t>
            </a:r>
            <a:r>
              <a:rPr lang="en-US" sz="1600" kern="0" dirty="0">
                <a:effectLst>
                  <a:outerShdw blurRad="38100" dist="38100" dir="2700000" algn="tl">
                    <a:srgbClr val="000000"/>
                  </a:outerShdw>
                </a:effectLst>
                <a:latin typeface="+mn-lt"/>
                <a:cs typeface="+mn-cs"/>
              </a:rPr>
              <a:t> exposures. This includes staff members who try to lift patients without assistance and laboratory workers who pipette by mouth rather than by rubber bulb, thereby increasing their risk of injury or contamination.</a:t>
            </a: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en-US" sz="1600" b="1" kern="0" dirty="0">
                <a:effectLst>
                  <a:outerShdw blurRad="38100" dist="38100" dir="2700000" algn="tl">
                    <a:srgbClr val="000000"/>
                  </a:outerShdw>
                </a:effectLst>
                <a:latin typeface="+mn-lt"/>
                <a:cs typeface="+mn-cs"/>
              </a:rPr>
              <a:t>e.	</a:t>
            </a:r>
            <a:r>
              <a:rPr lang="en-US" sz="1600" b="1" kern="0" dirty="0">
                <a:solidFill>
                  <a:srgbClr val="FFC000"/>
                </a:solidFill>
                <a:effectLst>
                  <a:outerShdw blurRad="38100" dist="38100" dir="2700000" algn="tl">
                    <a:srgbClr val="000000"/>
                  </a:outerShdw>
                </a:effectLst>
                <a:latin typeface="+mn-lt"/>
                <a:cs typeface="+mn-cs"/>
              </a:rPr>
              <a:t>Personal Protective Equipment</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Personal protective equipment includes gloves, goggles, aprons, respirators (not surgical masks), ear plugs, muffs, and boots.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Although the use of such equipment is generally the least desirable way to control workplace hazards because it places the burden protection on the worker, the equipment.</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Should be available for situations when an unexpected exposure to chemical substances, physical agents, or biologic material could have serious consequences.</a:t>
            </a:r>
          </a:p>
          <a:p>
            <a:pPr marL="1254125" indent="-338138" algn="just" eaLnBrk="0" hangingPunct="0">
              <a:spcBef>
                <a:spcPct val="20000"/>
              </a:spcBef>
              <a:buClr>
                <a:srgbClr val="FFFF00"/>
              </a:buClr>
              <a:buSzPct val="90000"/>
              <a:buFont typeface="Wingdings" pitchFamily="2" charset="2"/>
              <a:buChar char="v"/>
              <a:defRPr/>
            </a:pPr>
            <a:endParaRPr lang="en-US" sz="1600" kern="0" dirty="0">
              <a:effectLst>
                <a:outerShdw blurRad="38100" dist="38100" dir="2700000" algn="tl">
                  <a:srgbClr val="000000"/>
                </a:outerShdw>
              </a:effectLst>
              <a:latin typeface="+mn-lt"/>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71438" y="571500"/>
            <a:ext cx="8072437" cy="1000125"/>
          </a:xfrm>
          <a:prstGeom prst="rect">
            <a:avLst/>
          </a:prstGeom>
          <a:noFill/>
          <a:ln w="9525">
            <a:noFill/>
            <a:miter lim="800000"/>
            <a:headEnd/>
            <a:tailEnd/>
          </a:ln>
          <a:effectLst/>
        </p:spPr>
        <p:txBody>
          <a:bodyPr/>
          <a:lstStyle/>
          <a:p>
            <a:pPr marL="1258887" indent="-342900" algn="just" eaLnBrk="0" hangingPunct="0">
              <a:spcBef>
                <a:spcPct val="20000"/>
              </a:spcBef>
              <a:buClr>
                <a:srgbClr val="FFFF00"/>
              </a:buClr>
              <a:buSzPct val="90000"/>
              <a:defRPr/>
            </a:pPr>
            <a:r>
              <a:rPr lang="en-US" sz="1600" b="1"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Standard operating procedures for the proper use of </a:t>
            </a:r>
            <a:r>
              <a:rPr lang="id-ID" sz="1600" kern="0" dirty="0">
                <a:effectLst>
                  <a:outerShdw blurRad="38100" dist="38100" dir="2700000" algn="tl">
                    <a:srgbClr val="000000"/>
                  </a:outerShdw>
                </a:effectLst>
                <a:latin typeface="+mn-lt"/>
                <a:cs typeface="+mn-cs"/>
              </a:rPr>
              <a:t>PPE</a:t>
            </a:r>
            <a:r>
              <a:rPr lang="en-US" sz="1600" kern="0" dirty="0">
                <a:effectLst>
                  <a:outerShdw blurRad="38100" dist="38100" dir="2700000" algn="tl">
                    <a:srgbClr val="000000"/>
                  </a:outerShdw>
                </a:effectLst>
                <a:latin typeface="+mn-lt"/>
                <a:cs typeface="+mn-cs"/>
              </a:rPr>
              <a:t> should be established and should include.</a:t>
            </a:r>
          </a:p>
          <a:p>
            <a:pPr marL="1547813" indent="-279400" algn="just" eaLnBrk="0" hangingPunct="0">
              <a:spcBef>
                <a:spcPct val="20000"/>
              </a:spcBef>
              <a:buClr>
                <a:srgbClr val="FFFF00"/>
              </a:buClr>
              <a:buSzPct val="90000"/>
              <a:buFont typeface="Arial" pitchFamily="34" charset="0"/>
              <a:buChar char="•"/>
              <a:defRPr/>
            </a:pPr>
            <a:r>
              <a:rPr lang="en-US" sz="1600" kern="0" dirty="0">
                <a:effectLst>
                  <a:outerShdw blurRad="38100" dist="38100" dir="2700000" algn="tl">
                    <a:srgbClr val="000000"/>
                  </a:outerShdw>
                </a:effectLst>
                <a:latin typeface="+mn-lt"/>
                <a:cs typeface="+mn-cs"/>
              </a:rPr>
              <a:t>Training in proper ways to put on and take off </a:t>
            </a:r>
            <a:r>
              <a:rPr lang="id-ID" sz="1600" kern="0" dirty="0">
                <a:effectLst>
                  <a:outerShdw blurRad="38100" dist="38100" dir="2700000" algn="tl">
                    <a:srgbClr val="000000"/>
                  </a:outerShdw>
                </a:effectLst>
                <a:latin typeface="+mn-lt"/>
                <a:cs typeface="+mn-cs"/>
              </a:rPr>
              <a:t>PPE</a:t>
            </a:r>
            <a:endParaRPr lang="en-US" sz="1600" kern="0" dirty="0">
              <a:effectLst>
                <a:outerShdw blurRad="38100" dist="38100" dir="2700000" algn="tl">
                  <a:srgbClr val="000000"/>
                </a:outerShdw>
              </a:effectLst>
              <a:latin typeface="+mn-lt"/>
              <a:cs typeface="+mn-cs"/>
            </a:endParaRPr>
          </a:p>
          <a:p>
            <a:pPr marL="1547813" indent="-279400" algn="just" eaLnBrk="0" hangingPunct="0">
              <a:spcBef>
                <a:spcPct val="20000"/>
              </a:spcBef>
              <a:buClr>
                <a:srgbClr val="FFFF00"/>
              </a:buClr>
              <a:buSzPct val="90000"/>
              <a:buFont typeface="Arial" pitchFamily="34" charset="0"/>
              <a:buChar char="•"/>
              <a:defRPr/>
            </a:pPr>
            <a:r>
              <a:rPr lang="en-US" sz="1600" kern="0" dirty="0">
                <a:effectLst>
                  <a:outerShdw blurRad="38100" dist="38100" dir="2700000" algn="tl">
                    <a:srgbClr val="000000"/>
                  </a:outerShdw>
                </a:effectLst>
                <a:latin typeface="+mn-lt"/>
                <a:cs typeface="+mn-cs"/>
              </a:rPr>
              <a:t>Training in proper disposal methods</a:t>
            </a:r>
          </a:p>
          <a:p>
            <a:pPr marL="1547813" indent="-279400" algn="just" eaLnBrk="0" hangingPunct="0">
              <a:spcBef>
                <a:spcPct val="20000"/>
              </a:spcBef>
              <a:buClr>
                <a:srgbClr val="FFFF00"/>
              </a:buClr>
              <a:buSzPct val="90000"/>
              <a:buFont typeface="Arial" pitchFamily="34" charset="0"/>
              <a:buChar char="•"/>
              <a:defRPr/>
            </a:pPr>
            <a:r>
              <a:rPr lang="en-US" sz="1600" kern="0" dirty="0">
                <a:effectLst>
                  <a:outerShdw blurRad="38100" dist="38100" dir="2700000" algn="tl">
                    <a:srgbClr val="000000"/>
                  </a:outerShdw>
                </a:effectLst>
                <a:latin typeface="+mn-lt"/>
                <a:cs typeface="+mn-cs"/>
              </a:rPr>
              <a:t>Periodic evaluation of the effectiveness of the </a:t>
            </a:r>
            <a:r>
              <a:rPr lang="id-ID" sz="1600" kern="0" dirty="0">
                <a:effectLst>
                  <a:outerShdw blurRad="38100" dist="38100" dir="2700000" algn="tl">
                    <a:srgbClr val="000000"/>
                  </a:outerShdw>
                </a:effectLst>
                <a:latin typeface="+mn-lt"/>
                <a:cs typeface="+mn-cs"/>
              </a:rPr>
              <a:t>PPE</a:t>
            </a:r>
            <a:endParaRPr lang="en-US"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buFont typeface="Wingdings" pitchFamily="2" charset="2"/>
              <a:buChar char="§"/>
              <a:defRPr/>
            </a:pPr>
            <a:r>
              <a:rPr lang="en-US" sz="1600" b="1" kern="0" dirty="0">
                <a:solidFill>
                  <a:srgbClr val="FFC000"/>
                </a:solidFill>
                <a:effectLst>
                  <a:outerShdw blurRad="38100" dist="38100" dir="2700000" algn="tl">
                    <a:srgbClr val="000000"/>
                  </a:outerShdw>
                </a:effectLst>
                <a:latin typeface="+mn-lt"/>
                <a:cs typeface="+mn-cs"/>
              </a:rPr>
              <a:t>Eye and Face Protection</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Eye protection or face shield are required when the worker may be injured  by flying particles, chips, or sparks or splashed by such liquids as </a:t>
            </a:r>
            <a:r>
              <a:rPr lang="en-US" sz="1600" kern="0" dirty="0" err="1">
                <a:effectLst>
                  <a:outerShdw blurRad="38100" dist="38100" dir="2700000" algn="tl">
                    <a:srgbClr val="000000"/>
                  </a:outerShdw>
                </a:effectLst>
                <a:latin typeface="+mn-lt"/>
                <a:cs typeface="+mn-cs"/>
              </a:rPr>
              <a:t>caustis</a:t>
            </a:r>
            <a:r>
              <a:rPr lang="en-US" sz="1600" kern="0" dirty="0">
                <a:effectLst>
                  <a:outerShdw blurRad="38100" dist="38100" dir="2700000" algn="tl">
                    <a:srgbClr val="000000"/>
                  </a:outerShdw>
                </a:effectLst>
                <a:latin typeface="+mn-lt"/>
                <a:cs typeface="+mn-cs"/>
              </a:rPr>
              <a:t>, solvents, and blood or body fluids.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Workers should wear protective equipment and clothing when they use machinery that produces dusts and chips or when they handle toxic and corrosive substances.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Eye and face shields should provide adequate protection against the particular hazard to which the worker is exposed. </a:t>
            </a: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buFont typeface="Wingdings" pitchFamily="2" charset="2"/>
              <a:buChar char="§"/>
              <a:defRPr/>
            </a:pPr>
            <a:r>
              <a:rPr lang="en-US" sz="1600" b="1" kern="0" dirty="0">
                <a:solidFill>
                  <a:srgbClr val="FFC000"/>
                </a:solidFill>
                <a:effectLst>
                  <a:outerShdw blurRad="38100" dist="38100" dir="2700000" algn="tl">
                    <a:srgbClr val="000000"/>
                  </a:outerShdw>
                </a:effectLst>
                <a:latin typeface="+mn-lt"/>
                <a:cs typeface="+mn-cs"/>
              </a:rPr>
              <a:t>Head Protection</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Protective head coverings (hard hats) should be required in situation where workers may be struck on the head by falling or flying objects.</a:t>
            </a: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71438" y="571500"/>
            <a:ext cx="8072437" cy="1000125"/>
          </a:xfrm>
          <a:prstGeom prst="rect">
            <a:avLst/>
          </a:prstGeom>
          <a:noFill/>
          <a:ln w="9525">
            <a:noFill/>
            <a:miter lim="800000"/>
            <a:headEnd/>
            <a:tailEnd/>
          </a:ln>
          <a:effectLst/>
        </p:spPr>
        <p:txBody>
          <a:bodyPr/>
          <a:lstStyle/>
          <a:p>
            <a:pPr marL="1258887" indent="-342900" algn="just" eaLnBrk="0" hangingPunct="0">
              <a:spcBef>
                <a:spcPct val="20000"/>
              </a:spcBef>
              <a:buClr>
                <a:srgbClr val="FFFF00"/>
              </a:buClr>
              <a:buSzPct val="90000"/>
              <a:buFont typeface="Wingdings" pitchFamily="2" charset="2"/>
              <a:buChar char="§"/>
              <a:defRPr/>
            </a:pPr>
            <a:r>
              <a:rPr lang="en-US" sz="1600" b="1" kern="0" dirty="0">
                <a:solidFill>
                  <a:srgbClr val="FFC000"/>
                </a:solidFill>
                <a:effectLst>
                  <a:outerShdw blurRad="38100" dist="38100" dir="2700000" algn="tl">
                    <a:srgbClr val="000000"/>
                  </a:outerShdw>
                </a:effectLst>
                <a:latin typeface="+mn-lt"/>
                <a:cs typeface="+mn-cs"/>
              </a:rPr>
              <a:t>Foot Protection</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Safety shoes are recommended to prevent injury to the feet from falling objects and other hazards.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They are particularly important where heavy materials or parts are handled and during shipping and receiving operations.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Appropriate footwear with good traction should be worn for wet or slippery areas.</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 Periodic conductivity checks should be made on footwear worn in surgical areas, and disposable shoe covers should be readily available to minimize the potential for static electricity in surgical areas.</a:t>
            </a: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buFont typeface="Wingdings" pitchFamily="2" charset="2"/>
              <a:buChar char="§"/>
              <a:defRPr/>
            </a:pPr>
            <a:r>
              <a:rPr lang="en-US" sz="1600" b="1" kern="0" dirty="0">
                <a:solidFill>
                  <a:srgbClr val="FFC000"/>
                </a:solidFill>
                <a:effectLst>
                  <a:outerShdw blurRad="38100" dist="38100" dir="2700000" algn="tl">
                    <a:srgbClr val="000000"/>
                  </a:outerShdw>
                </a:effectLst>
                <a:latin typeface="+mn-lt"/>
                <a:cs typeface="+mn-cs"/>
              </a:rPr>
              <a:t>Gloves, Aprons, and Leggings</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a:t>
            </a:r>
            <a:r>
              <a:rPr lang="en-US" sz="1600" kern="0" dirty="0" err="1">
                <a:effectLst>
                  <a:outerShdw blurRad="38100" dist="38100" dir="2700000" algn="tl">
                    <a:srgbClr val="000000"/>
                  </a:outerShdw>
                </a:effectLst>
                <a:latin typeface="+mn-lt"/>
                <a:cs typeface="+mn-cs"/>
              </a:rPr>
              <a:t>Approns</a:t>
            </a:r>
            <a:r>
              <a:rPr lang="en-US" sz="1600" kern="0" dirty="0">
                <a:effectLst>
                  <a:outerShdw blurRad="38100" dist="38100" dir="2700000" algn="tl">
                    <a:srgbClr val="000000"/>
                  </a:outerShdw>
                </a:effectLst>
                <a:latin typeface="+mn-lt"/>
                <a:cs typeface="+mn-cs"/>
              </a:rPr>
              <a:t> and leggings may be necessary for workers in some operations depending on the type of hazard.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a:effectLst>
                  <a:outerShdw blurRad="38100" dist="38100" dir="2700000" algn="tl">
                    <a:srgbClr val="000000"/>
                  </a:outerShdw>
                </a:effectLst>
                <a:latin typeface="+mn-lt"/>
                <a:cs typeface="+mn-cs"/>
              </a:rPr>
              <a:t>Gloves and arm protectors should be used to prevent lacerations from sharp edges, to prevent contact with chemical and biologic materials, to prevent burns, and to provide shielding from radiation.</a:t>
            </a: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buFont typeface="Wingdings" pitchFamily="2" charset="2"/>
              <a:buChar char="§"/>
              <a:defRPr/>
            </a:pPr>
            <a:r>
              <a:rPr lang="en-US" sz="1600" b="1" kern="0" dirty="0">
                <a:solidFill>
                  <a:srgbClr val="FFC000"/>
                </a:solidFill>
                <a:effectLst>
                  <a:outerShdw blurRad="38100" dist="38100" dir="2700000" algn="tl">
                    <a:srgbClr val="000000"/>
                  </a:outerShdw>
                </a:effectLst>
                <a:latin typeface="+mn-lt"/>
                <a:cs typeface="+mn-cs"/>
              </a:rPr>
              <a:t>Hearing Protection</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If noise levels exceed current standards, workers must be provided with hearing-protection devices and directed to wear them</a:t>
            </a: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285750" y="2071688"/>
            <a:ext cx="8215313" cy="1000125"/>
          </a:xfrm>
          <a:prstGeom prst="rect">
            <a:avLst/>
          </a:prstGeom>
          <a:noFill/>
          <a:ln w="9525">
            <a:noFill/>
            <a:miter lim="800000"/>
            <a:headEnd/>
            <a:tailEnd/>
          </a:ln>
          <a:effectLst/>
        </p:spPr>
        <p:txBody>
          <a:bodyPr/>
          <a:lstStyle/>
          <a:p>
            <a:pPr marL="1258887" indent="-342900" algn="just" eaLnBrk="0" hangingPunct="0">
              <a:spcBef>
                <a:spcPct val="20000"/>
              </a:spcBef>
              <a:buClr>
                <a:srgbClr val="FFFF00"/>
              </a:buClr>
              <a:buSzPct val="90000"/>
              <a:buFont typeface="Wingdings" pitchFamily="2" charset="2"/>
              <a:buChar char="§"/>
              <a:defRPr/>
            </a:pPr>
            <a:r>
              <a:rPr lang="en-US" sz="1600" b="1" kern="0" dirty="0">
                <a:solidFill>
                  <a:srgbClr val="FFC000"/>
                </a:solidFill>
                <a:effectLst>
                  <a:outerShdw blurRad="38100" dist="38100" dir="2700000" algn="tl">
                    <a:srgbClr val="000000"/>
                  </a:outerShdw>
                </a:effectLst>
                <a:latin typeface="+mn-lt"/>
                <a:cs typeface="+mn-cs"/>
              </a:rPr>
              <a:t>Respiratory Protection</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The employer must provide approved respiratory protection (not surgical masks, which do not provide respiratory protection) when the air is contaminated with excessive concentrations of harmful dusts, fumes, mists, gases, vapors, or micro-organisms. </a:t>
            </a:r>
            <a:endParaRPr lang="id-ID"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latin typeface="+mn-lt"/>
                <a:cs typeface="+mn-cs"/>
              </a:rPr>
              <a:t>	</a:t>
            </a:r>
            <a:r>
              <a:rPr lang="en-US" sz="1600" kern="0" dirty="0" err="1">
                <a:effectLst>
                  <a:outerShdw blurRad="38100" dist="38100" dir="2700000" algn="tl">
                    <a:srgbClr val="000000"/>
                  </a:outerShdw>
                </a:effectLst>
                <a:latin typeface="+mn-lt"/>
                <a:cs typeface="+mn-cs"/>
              </a:rPr>
              <a:t>Repiratory</a:t>
            </a:r>
            <a:r>
              <a:rPr lang="en-US" sz="1600" kern="0" dirty="0">
                <a:effectLst>
                  <a:outerShdw blurRad="38100" dist="38100" dir="2700000" algn="tl">
                    <a:srgbClr val="000000"/>
                  </a:outerShdw>
                </a:effectLst>
                <a:latin typeface="+mn-lt"/>
                <a:cs typeface="+mn-cs"/>
              </a:rPr>
              <a:t> protection may be used as a control only when engineering or administrative controls are not feasible or while these controls are being developed or installed.</a:t>
            </a: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latin typeface="+mn-lt"/>
              <a:cs typeface="+mn-cs"/>
            </a:endParaRP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latin typeface="+mn-lt"/>
                <a:cs typeface="+mn-cs"/>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38" y="357188"/>
            <a:ext cx="8358188" cy="5607050"/>
          </a:xfrm>
          <a:prstGeom prst="rect">
            <a:avLst/>
          </a:prstGeom>
        </p:spPr>
        <p:txBody>
          <a:bodyPr>
            <a:spAutoFit/>
          </a:bodyPr>
          <a:lstStyle/>
          <a:p>
            <a:pPr marL="1258887" indent="-342900" algn="just" eaLnBrk="0" hangingPunct="0">
              <a:spcBef>
                <a:spcPct val="20000"/>
              </a:spcBef>
              <a:buClr>
                <a:srgbClr val="FFFF00"/>
              </a:buClr>
              <a:buSzPct val="90000"/>
              <a:defRPr/>
            </a:pPr>
            <a:r>
              <a:rPr lang="en-US" sz="1600" b="1" kern="0" dirty="0">
                <a:effectLst>
                  <a:outerShdw blurRad="38100" dist="38100" dir="2700000" algn="tl">
                    <a:srgbClr val="000000"/>
                  </a:outerShdw>
                </a:effectLst>
              </a:rPr>
              <a:t>f.	</a:t>
            </a:r>
            <a:r>
              <a:rPr lang="en-US" sz="1600" b="1" kern="0" dirty="0">
                <a:solidFill>
                  <a:srgbClr val="FFC000"/>
                </a:solidFill>
                <a:effectLst>
                  <a:outerShdw blurRad="38100" dist="38100" dir="2700000" algn="tl">
                    <a:srgbClr val="000000"/>
                  </a:outerShdw>
                </a:effectLst>
              </a:rPr>
              <a:t>Administrative Controls</a:t>
            </a:r>
          </a:p>
          <a:p>
            <a:pPr marL="1258887"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Administrative controls involve reducing total daily exposure by removing the worker from the hazardous area for periods of time. </a:t>
            </a:r>
            <a:endParaRPr lang="id-ID" sz="1600" kern="0" dirty="0">
              <a:effectLst>
                <a:outerShdw blurRad="38100" dist="38100" dir="2700000" algn="tl">
                  <a:srgbClr val="000000"/>
                </a:outerShdw>
              </a:effectLst>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rPr>
              <a:t>	</a:t>
            </a:r>
            <a:r>
              <a:rPr lang="en-US" sz="1600" kern="0" dirty="0">
                <a:effectLst>
                  <a:outerShdw blurRad="38100" dist="38100" dir="2700000" algn="tl">
                    <a:srgbClr val="000000"/>
                  </a:outerShdw>
                </a:effectLst>
              </a:rPr>
              <a:t>These controls are used when it is impractical to reduce exposure levels in the workplace through engineering controls. </a:t>
            </a:r>
            <a:endParaRPr lang="id-ID" sz="1600" kern="0" dirty="0">
              <a:effectLst>
                <a:outerShdw blurRad="38100" dist="38100" dir="2700000" algn="tl">
                  <a:srgbClr val="000000"/>
                </a:outerShdw>
              </a:effectLst>
            </a:endParaRPr>
          </a:p>
          <a:p>
            <a:pPr marL="1258887"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rPr>
              <a:t>	</a:t>
            </a:r>
            <a:r>
              <a:rPr lang="en-US" sz="1600" kern="0" dirty="0">
                <a:effectLst>
                  <a:outerShdw blurRad="38100" dist="38100" dir="2700000" algn="tl">
                    <a:srgbClr val="000000"/>
                  </a:outerShdw>
                </a:effectLst>
              </a:rPr>
              <a:t>Administrative controls include :</a:t>
            </a:r>
          </a:p>
          <a:p>
            <a:pPr marL="1652588" indent="-384175" algn="just" eaLnBrk="0" hangingPunct="0">
              <a:spcBef>
                <a:spcPct val="20000"/>
              </a:spcBef>
              <a:buClr>
                <a:srgbClr val="FFFF00"/>
              </a:buClr>
              <a:buSzPct val="90000"/>
              <a:buFont typeface="+mj-lt"/>
              <a:buAutoNum type="arabicPeriod"/>
              <a:defRPr/>
            </a:pPr>
            <a:r>
              <a:rPr lang="en-US" sz="1600" kern="0" dirty="0">
                <a:effectLst>
                  <a:outerShdw blurRad="38100" dist="38100" dir="2700000" algn="tl">
                    <a:srgbClr val="000000"/>
                  </a:outerShdw>
                </a:effectLst>
              </a:rPr>
              <a:t>Rescheduling work to reduce the necessity of rotating shifts, and</a:t>
            </a:r>
          </a:p>
          <a:p>
            <a:pPr marL="1652588" indent="-384175" algn="just" eaLnBrk="0" hangingPunct="0">
              <a:spcBef>
                <a:spcPct val="20000"/>
              </a:spcBef>
              <a:buClr>
                <a:srgbClr val="FFFF00"/>
              </a:buClr>
              <a:buSzPct val="90000"/>
              <a:buFont typeface="+mj-lt"/>
              <a:buAutoNum type="arabicPeriod"/>
              <a:defRPr/>
            </a:pPr>
            <a:r>
              <a:rPr lang="en-US" sz="1600" kern="0" dirty="0">
                <a:effectLst>
                  <a:outerShdw blurRad="38100" dist="38100" dir="2700000" algn="tl">
                    <a:srgbClr val="000000"/>
                  </a:outerShdw>
                </a:effectLst>
              </a:rPr>
              <a:t>Increasing the frequency of rest periods for persons who work in hot environments.</a:t>
            </a:r>
          </a:p>
          <a:p>
            <a:pPr marL="1258887" indent="-342900" algn="just" eaLnBrk="0" hangingPunct="0">
              <a:spcBef>
                <a:spcPct val="20000"/>
              </a:spcBef>
              <a:buClr>
                <a:srgbClr val="FFFF00"/>
              </a:buClr>
              <a:buSzPct val="90000"/>
              <a:defRPr/>
            </a:pPr>
            <a:endParaRPr lang="en-US" sz="1600" kern="0" dirty="0">
              <a:effectLst>
                <a:outerShdw blurRad="38100" dist="38100" dir="2700000" algn="tl">
                  <a:srgbClr val="000000"/>
                </a:outerShdw>
              </a:effectLst>
            </a:endParaRPr>
          </a:p>
          <a:p>
            <a:pPr marL="1258887" indent="-342900" algn="just" eaLnBrk="0" hangingPunct="0">
              <a:spcBef>
                <a:spcPct val="20000"/>
              </a:spcBef>
              <a:buClr>
                <a:srgbClr val="FFFF00"/>
              </a:buClr>
              <a:buSzPct val="90000"/>
              <a:buFontTx/>
              <a:buAutoNum type="alphaLcPeriod" startAt="7"/>
              <a:defRPr/>
            </a:pPr>
            <a:r>
              <a:rPr lang="en-US" sz="1600" b="1" kern="0" dirty="0">
                <a:solidFill>
                  <a:srgbClr val="FFC000"/>
                </a:solidFill>
                <a:effectLst>
                  <a:outerShdw blurRad="38100" dist="38100" dir="2700000" algn="tl">
                    <a:srgbClr val="000000"/>
                  </a:outerShdw>
                </a:effectLst>
              </a:rPr>
              <a:t>Medical Monitoring Programs</a:t>
            </a:r>
          </a:p>
          <a:p>
            <a:pPr marL="1611313" indent="-342900" algn="just" eaLnBrk="0" hangingPunct="0">
              <a:spcBef>
                <a:spcPct val="20000"/>
              </a:spcBef>
              <a:buClr>
                <a:srgbClr val="FFFF00"/>
              </a:buClr>
              <a:buSzPct val="90000"/>
              <a:buFont typeface="Wingdings" pitchFamily="2" charset="2"/>
              <a:buChar char="§"/>
              <a:defRPr/>
            </a:pPr>
            <a:r>
              <a:rPr lang="en-US" sz="1600" b="1" kern="0" dirty="0">
                <a:solidFill>
                  <a:srgbClr val="FFC000"/>
                </a:solidFill>
                <a:effectLst>
                  <a:outerShdw blurRad="38100" dist="38100" dir="2700000" algn="tl">
                    <a:srgbClr val="000000"/>
                  </a:outerShdw>
                </a:effectLst>
              </a:rPr>
              <a:t>Designing the Program</a:t>
            </a:r>
          </a:p>
          <a:p>
            <a:pPr marL="1611313"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Appropriate medical procedures exist to evaluate the extent of some workplace exposures (e.g. measuring lead levels in blood) or the effects of exposure on the worker’s health (e.g. measuring hearing loss).</a:t>
            </a:r>
          </a:p>
          <a:p>
            <a:pPr marL="1611313"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a:t>
            </a:r>
          </a:p>
          <a:p>
            <a:pPr marL="1611313" indent="-342900" algn="just" eaLnBrk="0" hangingPunct="0">
              <a:spcBef>
                <a:spcPct val="20000"/>
              </a:spcBef>
              <a:buClr>
                <a:srgbClr val="FFFF00"/>
              </a:buClr>
              <a:buSzPct val="90000"/>
              <a:defRPr/>
            </a:pPr>
            <a:r>
              <a:rPr lang="en-US" sz="1600" kern="0" dirty="0">
                <a:effectLst>
                  <a:outerShdw blurRad="38100" dist="38100" dir="2700000" algn="tl">
                    <a:srgbClr val="000000"/>
                  </a:outerShdw>
                </a:effectLst>
              </a:rPr>
              <a:t>	The specific tests appropriate for some common hospital hazard. </a:t>
            </a:r>
            <a:endParaRPr lang="id-ID" sz="1600" kern="0" dirty="0">
              <a:effectLst>
                <a:outerShdw blurRad="38100" dist="38100" dir="2700000" algn="tl">
                  <a:srgbClr val="000000"/>
                </a:outerShdw>
              </a:effectLst>
            </a:endParaRPr>
          </a:p>
          <a:p>
            <a:pPr marL="1611313" indent="-342900" algn="just" eaLnBrk="0" hangingPunct="0">
              <a:spcBef>
                <a:spcPct val="20000"/>
              </a:spcBef>
              <a:buClr>
                <a:srgbClr val="FFFF00"/>
              </a:buClr>
              <a:buSzPct val="90000"/>
              <a:defRPr/>
            </a:pPr>
            <a:r>
              <a:rPr lang="id-ID" sz="1600" kern="0" dirty="0">
                <a:effectLst>
                  <a:outerShdw blurRad="38100" dist="38100" dir="2700000" algn="tl">
                    <a:srgbClr val="000000"/>
                  </a:outerShdw>
                </a:effectLst>
              </a:rPr>
              <a:t>	</a:t>
            </a:r>
            <a:r>
              <a:rPr lang="en-US" sz="1600" kern="0" dirty="0">
                <a:effectLst>
                  <a:outerShdw blurRad="38100" dist="38100" dir="2700000" algn="tl">
                    <a:srgbClr val="000000"/>
                  </a:outerShdw>
                </a:effectLst>
              </a:rPr>
              <a:t>A medical monitoring program should be designed for each department based on information from safety and health walk-through surveys and industrial hygiene evaluations.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1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840</Words>
  <Application>Microsoft Office PowerPoint</Application>
  <PresentationFormat>On-screen Show (4:3)</PresentationFormat>
  <Paragraphs>305</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Apex</vt:lpstr>
      <vt:lpstr>1_Apex</vt:lpstr>
      <vt:lpstr>PERTEMUAN 9  controlling hazards</vt:lpstr>
      <vt:lpstr>TUJUAN</vt:lpstr>
      <vt:lpstr>3.Controlling Hazards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OCCUPATIONAL HAZARDS BY LOCATION IN THE HOSPITAL</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MFK   PERTEMUAN 8</dc:title>
  <dc:creator>Class</dc:creator>
  <cp:lastModifiedBy>yanti</cp:lastModifiedBy>
  <cp:revision>3</cp:revision>
  <dcterms:created xsi:type="dcterms:W3CDTF">2017-03-15T03:54:57Z</dcterms:created>
  <dcterms:modified xsi:type="dcterms:W3CDTF">2018-03-05T05:33:44Z</dcterms:modified>
</cp:coreProperties>
</file>