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71D7241-699D-4D51-BE5B-4DE950F10058}" type="datetimeFigureOut">
              <a:rPr lang="en-US" smtClean="0"/>
              <a:t>3/15/2017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E78AB56-AF32-4C64-9644-4AED1AA5AE40}"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1D7241-699D-4D51-BE5B-4DE950F10058}"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1D7241-699D-4D51-BE5B-4DE950F10058}"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1D7241-699D-4D51-BE5B-4DE950F10058}"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1D7241-699D-4D51-BE5B-4DE950F10058}"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E78AB56-AF32-4C64-9644-4AED1AA5AE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1D7241-699D-4D51-BE5B-4DE950F10058}"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1D7241-699D-4D51-BE5B-4DE950F10058}" type="datetimeFigureOut">
              <a:rPr lang="en-US" smtClean="0"/>
              <a:t>3/15/2017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1D7241-699D-4D51-BE5B-4DE950F10058}" type="datetimeFigureOut">
              <a:rPr lang="en-US" smtClean="0"/>
              <a:t>3/15/2017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D7241-699D-4D51-BE5B-4DE950F10058}" type="datetimeFigureOut">
              <a:rPr lang="en-US" smtClean="0"/>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1D7241-699D-4D51-BE5B-4DE950F10058}"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1D7241-699D-4D51-BE5B-4DE950F10058}"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8AB56-AF32-4C64-9644-4AED1AA5AE4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71D7241-699D-4D51-BE5B-4DE950F10058}" type="datetimeFigureOut">
              <a:rPr lang="en-US" smtClean="0"/>
              <a:t>3/15/2017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E78AB56-AF32-4C64-9644-4AED1AA5AE4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8229600" cy="4530725"/>
          </a:xfrm>
        </p:spPr>
        <p:txBody>
          <a:bodyPr/>
          <a:lstStyle/>
          <a:p>
            <a:pPr algn="ctr">
              <a:buFont typeface="Wingdings" pitchFamily="2" charset="2"/>
              <a:buNone/>
              <a:defRPr/>
            </a:pPr>
            <a:r>
              <a:rPr lang="en-US" b="1" dirty="0" smtClean="0">
                <a:solidFill>
                  <a:srgbClr val="FFFF00"/>
                </a:solidFill>
              </a:rPr>
              <a:t>PERTEMUAN  MFK II</a:t>
            </a:r>
          </a:p>
          <a:p>
            <a:pPr algn="ctr">
              <a:buFont typeface="Wingdings" pitchFamily="2" charset="2"/>
              <a:buNone/>
              <a:defRPr/>
            </a:pPr>
            <a:endParaRPr lang="en-US" b="1" dirty="0" smtClean="0">
              <a:solidFill>
                <a:srgbClr val="FFFF00"/>
              </a:solidFill>
            </a:endParaRPr>
          </a:p>
          <a:p>
            <a:pPr algn="ctr">
              <a:buFont typeface="Wingdings" pitchFamily="2" charset="2"/>
              <a:buNone/>
              <a:defRPr/>
            </a:pPr>
            <a:r>
              <a:rPr lang="en-US" b="1" dirty="0" smtClean="0">
                <a:solidFill>
                  <a:srgbClr val="FFFF00"/>
                </a:solidFill>
              </a:rPr>
              <a:t>Medical </a:t>
            </a:r>
            <a:r>
              <a:rPr lang="en-US" b="1" dirty="0" smtClean="0">
                <a:solidFill>
                  <a:srgbClr val="FFFF00"/>
                </a:solidFill>
              </a:rPr>
              <a:t>Facility/Hospital </a:t>
            </a:r>
          </a:p>
          <a:p>
            <a:pPr algn="ctr">
              <a:buFont typeface="Wingdings" pitchFamily="2" charset="2"/>
              <a:buNone/>
              <a:defRPr/>
            </a:pPr>
            <a:r>
              <a:rPr lang="en-US" b="1" dirty="0" smtClean="0">
                <a:solidFill>
                  <a:srgbClr val="FFFF00"/>
                </a:solidFill>
              </a:rPr>
              <a:t>Physical Plant</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8525"/>
          </a:xfrm>
        </p:spPr>
        <p:txBody>
          <a:bodyPr/>
          <a:lstStyle/>
          <a:p>
            <a:pPr>
              <a:buFont typeface="Wingdings" pitchFamily="2" charset="2"/>
              <a:buNone/>
              <a:defRPr/>
            </a:pPr>
            <a:r>
              <a:rPr lang="en-US" sz="1600" i="1" dirty="0" smtClean="0">
                <a:solidFill>
                  <a:srgbClr val="66FFFF"/>
                </a:solidFill>
              </a:rPr>
              <a:t>B.</a:t>
            </a:r>
            <a:r>
              <a:rPr lang="en-US" sz="1600" i="1" dirty="0" smtClean="0"/>
              <a:t> Medical gas and vacuum systems will be maintained, tested, and inspected. </a:t>
            </a:r>
          </a:p>
          <a:p>
            <a:pPr>
              <a:buFont typeface="Wingdings" pitchFamily="2" charset="2"/>
              <a:buNone/>
              <a:defRPr/>
            </a:pPr>
            <a:r>
              <a:rPr lang="en-US" sz="1600" i="1" dirty="0" smtClean="0"/>
              <a:t>Key </a:t>
            </a:r>
            <a:r>
              <a:rPr lang="en-US" sz="1600" dirty="0" smtClean="0"/>
              <a:t>requirements that should be periodically checked are as follows:</a:t>
            </a:r>
          </a:p>
          <a:p>
            <a:pPr>
              <a:defRPr/>
            </a:pPr>
            <a:r>
              <a:rPr lang="en-US" sz="1600" dirty="0" smtClean="0"/>
              <a:t>(1) Doors or gates to enclosures for the gas supply systems will be locked.</a:t>
            </a:r>
          </a:p>
          <a:p>
            <a:pPr>
              <a:defRPr/>
            </a:pPr>
            <a:r>
              <a:rPr lang="en-US" sz="1600" dirty="0" smtClean="0"/>
              <a:t>(2) Enclosures for gas supply systems will not be used for storage purposes other than for cylinders containing the</a:t>
            </a:r>
          </a:p>
          <a:p>
            <a:pPr>
              <a:defRPr/>
            </a:pPr>
            <a:r>
              <a:rPr lang="en-US" sz="1600" dirty="0" smtClean="0"/>
              <a:t>nonflammable gases which are to be distributed through the pipeline.</a:t>
            </a:r>
          </a:p>
          <a:p>
            <a:pPr>
              <a:defRPr/>
            </a:pPr>
            <a:r>
              <a:rPr lang="en-US" sz="1600" dirty="0" smtClean="0"/>
              <a:t>(3) Storage of empty cylinders disconnected from the supply equipment is permissible.</a:t>
            </a:r>
          </a:p>
          <a:p>
            <a:pPr>
              <a:defRPr/>
            </a:pPr>
            <a:r>
              <a:rPr lang="en-US" sz="1600" dirty="0" smtClean="0"/>
              <a:t>(4) Empty cylinders will be segregated and identified.</a:t>
            </a:r>
          </a:p>
          <a:p>
            <a:pPr>
              <a:defRPr/>
            </a:pPr>
            <a:r>
              <a:rPr lang="en-US" sz="1600" dirty="0" smtClean="0"/>
              <a:t>(5) Cylinders not in use will be capped and secured in a vertical position by a chain or similar device.</a:t>
            </a:r>
          </a:p>
          <a:p>
            <a:pPr>
              <a:defRPr/>
            </a:pPr>
            <a:r>
              <a:rPr lang="en-US" sz="1600" dirty="0" smtClean="0"/>
              <a:t>(6) Cylinders connected to a manifold will also be secured. Plumbing (tubing and so forth) to the manifold will not</a:t>
            </a:r>
          </a:p>
          <a:p>
            <a:pPr>
              <a:defRPr/>
            </a:pPr>
            <a:r>
              <a:rPr lang="en-US" sz="1600" dirty="0" smtClean="0"/>
              <a:t>suffice for this purpose.</a:t>
            </a:r>
          </a:p>
          <a:p>
            <a:pPr>
              <a:defRPr/>
            </a:pPr>
            <a:r>
              <a:rPr lang="en-US" sz="1600" dirty="0" smtClean="0"/>
              <a:t>(7) Smoking is prohibited in the gas supply system enclosure. “No Smoking” signs will be posted.</a:t>
            </a:r>
          </a:p>
          <a:p>
            <a:pPr>
              <a:defRPr/>
            </a:pPr>
            <a:endParaRPr lang="en-US" sz="1600" dirty="0" smtClean="0"/>
          </a:p>
          <a:p>
            <a:pPr>
              <a:buFont typeface="Wingdings" pitchFamily="2" charset="2"/>
              <a:buNone/>
              <a:defRPr/>
            </a:pPr>
            <a:r>
              <a:rPr lang="en-US" sz="1600" i="1" dirty="0" smtClean="0">
                <a:solidFill>
                  <a:srgbClr val="66FFFF"/>
                </a:solidFill>
              </a:rPr>
              <a:t>C. </a:t>
            </a:r>
            <a:r>
              <a:rPr lang="en-US" sz="1600" i="1" dirty="0" smtClean="0"/>
              <a:t>Operating and emergency alarm systems and pressure gauges will be utilized to facilitate continuous surveillance.</a:t>
            </a:r>
          </a:p>
          <a:p>
            <a:pPr>
              <a:defRPr/>
            </a:pPr>
            <a:r>
              <a:rPr lang="en-US" sz="1600" dirty="0" smtClean="0"/>
              <a:t>(1) Each signal gauge will be appropriately labeled.</a:t>
            </a:r>
          </a:p>
          <a:p>
            <a:pPr>
              <a:defRPr/>
            </a:pPr>
            <a:r>
              <a:rPr lang="en-US" sz="1600" dirty="0" smtClean="0"/>
              <a:t>(2) Local operating instructions will be written regarding actions required upon activation of these alarms.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30725"/>
          </a:xfrm>
        </p:spPr>
        <p:txBody>
          <a:bodyPr/>
          <a:lstStyle/>
          <a:p>
            <a:pPr>
              <a:buFont typeface="Wingdings" pitchFamily="2" charset="2"/>
              <a:buNone/>
              <a:defRPr/>
            </a:pPr>
            <a:r>
              <a:rPr lang="en-US" sz="1400" i="1" dirty="0" smtClean="0">
                <a:solidFill>
                  <a:srgbClr val="66FFFF"/>
                </a:solidFill>
              </a:rPr>
              <a:t>D</a:t>
            </a:r>
            <a:r>
              <a:rPr lang="en-US" sz="1400" i="1" dirty="0" smtClean="0"/>
              <a:t>. The gas content of pipelines will be readily identifiable by appropriate labeling with the name of the gas </a:t>
            </a:r>
            <a:r>
              <a:rPr lang="en-US" sz="1400" dirty="0" smtClean="0"/>
              <a:t>contained (see fig 5–9). Labels will appear on exposed pipe at intervals not less than 20 feet and at least once in each room and story traversed by the pipeline.</a:t>
            </a:r>
          </a:p>
          <a:p>
            <a:pPr>
              <a:buFont typeface="Wingdings" pitchFamily="2" charset="2"/>
              <a:buNone/>
              <a:defRPr/>
            </a:pPr>
            <a:endParaRPr lang="en-US" sz="1400" dirty="0" smtClean="0"/>
          </a:p>
          <a:p>
            <a:pPr>
              <a:buFont typeface="Wingdings" pitchFamily="2" charset="2"/>
              <a:buNone/>
              <a:defRPr/>
            </a:pPr>
            <a:r>
              <a:rPr lang="en-US" sz="1400" i="1" dirty="0" smtClean="0">
                <a:solidFill>
                  <a:srgbClr val="66FFFF"/>
                </a:solidFill>
              </a:rPr>
              <a:t>E.</a:t>
            </a:r>
            <a:r>
              <a:rPr lang="en-US" sz="1400" i="1" dirty="0" smtClean="0"/>
              <a:t> A pressure relief valve set at 50 percent above normal pipeline pressure must be located downstream of the </a:t>
            </a:r>
            <a:r>
              <a:rPr lang="en-US" sz="1400" dirty="0" smtClean="0"/>
              <a:t>pressure regulating valve and ahead of any shut-off valves in the oxygen system.</a:t>
            </a:r>
          </a:p>
          <a:p>
            <a:pPr>
              <a:buFont typeface="Wingdings" pitchFamily="2" charset="2"/>
              <a:buNone/>
              <a:defRPr/>
            </a:pPr>
            <a:endParaRPr lang="en-US" sz="1400" dirty="0" smtClean="0"/>
          </a:p>
          <a:p>
            <a:pPr>
              <a:buFont typeface="Wingdings" pitchFamily="2" charset="2"/>
              <a:buNone/>
              <a:defRPr/>
            </a:pPr>
            <a:r>
              <a:rPr lang="en-US" sz="1400" i="1" dirty="0" smtClean="0">
                <a:solidFill>
                  <a:srgbClr val="66FFFF"/>
                </a:solidFill>
              </a:rPr>
              <a:t>F</a:t>
            </a:r>
            <a:r>
              <a:rPr lang="en-US" sz="1400" i="1" dirty="0" smtClean="0"/>
              <a:t>. Piping systems for gases will not be used as grounding point.</a:t>
            </a:r>
          </a:p>
          <a:p>
            <a:pPr>
              <a:buFont typeface="Wingdings" pitchFamily="2" charset="2"/>
              <a:buNone/>
              <a:defRPr/>
            </a:pPr>
            <a:endParaRPr lang="en-US" sz="1400" i="1" dirty="0" smtClean="0"/>
          </a:p>
          <a:p>
            <a:pPr>
              <a:buFont typeface="Wingdings" pitchFamily="2" charset="2"/>
              <a:buNone/>
              <a:defRPr/>
            </a:pPr>
            <a:r>
              <a:rPr lang="en-US" sz="1400" i="1" dirty="0" smtClean="0"/>
              <a:t>G. Shut-off valves accessible to other than authorized personnel will be labeled: </a:t>
            </a:r>
          </a:p>
          <a:p>
            <a:pPr>
              <a:buFont typeface="Wingdings" pitchFamily="2" charset="2"/>
              <a:buNone/>
              <a:defRPr/>
            </a:pPr>
            <a:r>
              <a:rPr lang="en-US" sz="1400" i="1" dirty="0" smtClean="0"/>
              <a:t>“CAUTION (NAME OF MEDICAL </a:t>
            </a:r>
            <a:r>
              <a:rPr lang="pt-BR" sz="1400" dirty="0" smtClean="0"/>
              <a:t>G A S ) D O N O T  C L O S E  E X C E P T  I N  </a:t>
            </a:r>
          </a:p>
          <a:p>
            <a:pPr>
              <a:buFont typeface="Wingdings" pitchFamily="2" charset="2"/>
              <a:buNone/>
              <a:defRPr/>
            </a:pPr>
            <a:r>
              <a:rPr lang="pt-BR" sz="1400" dirty="0" smtClean="0"/>
              <a:t>E M E R G E N C Y ; T H I S  V A L V E  C O N T R O L S  S U P P L Y</a:t>
            </a:r>
          </a:p>
          <a:p>
            <a:pPr>
              <a:buFont typeface="Wingdings" pitchFamily="2" charset="2"/>
              <a:buNone/>
              <a:defRPr/>
            </a:pPr>
            <a:r>
              <a:rPr lang="en-US" sz="1400" dirty="0" smtClean="0"/>
              <a:t>TO_________________________.”</a:t>
            </a:r>
          </a:p>
          <a:p>
            <a:pPr>
              <a:buFont typeface="Wingdings" pitchFamily="2" charset="2"/>
              <a:buNone/>
              <a:defRPr/>
            </a:pPr>
            <a:endParaRPr lang="en-US" sz="1400" dirty="0" smtClean="0"/>
          </a:p>
          <a:p>
            <a:pPr>
              <a:buFont typeface="Wingdings" pitchFamily="2" charset="2"/>
              <a:buNone/>
              <a:defRPr/>
            </a:pPr>
            <a:r>
              <a:rPr lang="en-US" sz="1400" i="1" dirty="0" smtClean="0">
                <a:solidFill>
                  <a:srgbClr val="66FFFF"/>
                </a:solidFill>
              </a:rPr>
              <a:t>H.</a:t>
            </a:r>
            <a:r>
              <a:rPr lang="en-US" sz="1400" i="1" dirty="0" smtClean="0"/>
              <a:t> Disaster plans will address operation of oxygen shut-off valves.</a:t>
            </a:r>
          </a:p>
          <a:p>
            <a:pPr>
              <a:buFont typeface="Wingdings" pitchFamily="2" charset="2"/>
              <a:buNone/>
              <a:defRPr/>
            </a:pPr>
            <a:r>
              <a:rPr lang="en-US" sz="1400" i="1" dirty="0" smtClean="0">
                <a:solidFill>
                  <a:srgbClr val="66FFFF"/>
                </a:solidFill>
              </a:rPr>
              <a:t>I.</a:t>
            </a:r>
            <a:r>
              <a:rPr lang="en-US" sz="1400" i="1" dirty="0" smtClean="0"/>
              <a:t> Medical gas systems will be equipped with manually operated zone shut-off valves labeled with the name of the </a:t>
            </a:r>
            <a:r>
              <a:rPr lang="en-US" sz="1400" dirty="0" smtClean="0"/>
              <a:t>gas.</a:t>
            </a:r>
          </a:p>
          <a:p>
            <a:pPr>
              <a:buFont typeface="Wingdings" pitchFamily="2" charset="2"/>
              <a:buNone/>
              <a:defRPr/>
            </a:pPr>
            <a:r>
              <a:rPr lang="en-US" sz="1400" i="1" dirty="0" smtClean="0">
                <a:solidFill>
                  <a:srgbClr val="66FFFF"/>
                </a:solidFill>
              </a:rPr>
              <a:t>J</a:t>
            </a:r>
            <a:r>
              <a:rPr lang="en-US" sz="1400" i="1" dirty="0" smtClean="0"/>
              <a:t>. All pressure gauges, including gauges applied temporarily for testing purposes and manometer for oxygen will be </a:t>
            </a:r>
            <a:r>
              <a:rPr lang="en-US" sz="1400" dirty="0" smtClean="0"/>
              <a:t>those manufactured expressly for the gas oxygen and labeled: </a:t>
            </a:r>
          </a:p>
          <a:p>
            <a:pPr>
              <a:buFont typeface="Wingdings" pitchFamily="2" charset="2"/>
              <a:buNone/>
              <a:defRPr/>
            </a:pPr>
            <a:r>
              <a:rPr lang="en-US" sz="1400" dirty="0" smtClean="0"/>
              <a:t>“OXYGEN—-USE NO OIL.”</a:t>
            </a:r>
          </a:p>
          <a:p>
            <a:pPr>
              <a:buFont typeface="Wingdings" pitchFamily="2" charset="2"/>
              <a:buNone/>
              <a:defRPr/>
            </a:pP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defRPr/>
            </a:pPr>
            <a:r>
              <a:rPr lang="en-US" sz="2400" b="1" dirty="0" smtClean="0">
                <a:solidFill>
                  <a:srgbClr val="FFFF00"/>
                </a:solidFill>
              </a:rPr>
              <a:t>Autoclaves and sterilizers</a:t>
            </a:r>
            <a:r>
              <a:rPr lang="en-US" sz="2400" b="1" dirty="0" smtClean="0"/>
              <a:t/>
            </a:r>
            <a:br>
              <a:rPr lang="en-US" sz="2400" b="1" dirty="0" smtClean="0"/>
            </a:br>
            <a:endParaRPr lang="en-US" sz="2400" dirty="0"/>
          </a:p>
        </p:txBody>
      </p:sp>
      <p:sp>
        <p:nvSpPr>
          <p:cNvPr id="3" name="Content Placeholder 2"/>
          <p:cNvSpPr>
            <a:spLocks noGrp="1"/>
          </p:cNvSpPr>
          <p:nvPr>
            <p:ph idx="1"/>
          </p:nvPr>
        </p:nvSpPr>
        <p:spPr>
          <a:xfrm>
            <a:off x="152400" y="914400"/>
            <a:ext cx="8839200" cy="4530725"/>
          </a:xfrm>
        </p:spPr>
        <p:txBody>
          <a:bodyPr/>
          <a:lstStyle/>
          <a:p>
            <a:pPr>
              <a:buFont typeface="Wingdings" pitchFamily="2" charset="2"/>
              <a:buNone/>
              <a:defRPr/>
            </a:pPr>
            <a:r>
              <a:rPr lang="en-US" sz="1600" dirty="0" smtClean="0"/>
              <a:t>Steam autoclaves and sterilizers may be found in various locations within a medical facility. </a:t>
            </a:r>
          </a:p>
          <a:p>
            <a:pPr>
              <a:buFont typeface="Wingdings" pitchFamily="2" charset="2"/>
              <a:buNone/>
              <a:defRPr/>
            </a:pPr>
            <a:r>
              <a:rPr lang="en-US" sz="1600" dirty="0" smtClean="0"/>
              <a:t>The following safety rules are applicable:</a:t>
            </a:r>
          </a:p>
          <a:p>
            <a:pPr>
              <a:buFont typeface="Wingdings" pitchFamily="2" charset="2"/>
              <a:buNone/>
              <a:defRPr/>
            </a:pPr>
            <a:endParaRPr lang="en-US" sz="1600" dirty="0" smtClean="0"/>
          </a:p>
          <a:p>
            <a:pPr>
              <a:buFont typeface="Wingdings" pitchFamily="2" charset="2"/>
              <a:buNone/>
              <a:defRPr/>
            </a:pPr>
            <a:r>
              <a:rPr lang="en-US" sz="1600" i="1" dirty="0" smtClean="0"/>
              <a:t>	a. Preventive maintenance schedules will be in accordance with manufacturer’s 	schedules/specifications.</a:t>
            </a:r>
          </a:p>
          <a:p>
            <a:pPr>
              <a:buFont typeface="Wingdings" pitchFamily="2" charset="2"/>
              <a:buNone/>
              <a:defRPr/>
            </a:pPr>
            <a:r>
              <a:rPr lang="en-US" sz="1600" i="1" dirty="0" smtClean="0"/>
              <a:t>	b. Safety relief valves and sealing gaskets will be maintained in good condition.</a:t>
            </a:r>
          </a:p>
          <a:p>
            <a:pPr>
              <a:buFont typeface="Wingdings" pitchFamily="2" charset="2"/>
              <a:buNone/>
              <a:defRPr/>
            </a:pPr>
            <a:r>
              <a:rPr lang="en-US" sz="1600" i="1" dirty="0" smtClean="0"/>
              <a:t>	c. Sterilizers will not be opened until steam pressure has dropped to zero. Steam pressure 	will never be used to blow </a:t>
            </a:r>
            <a:r>
              <a:rPr lang="en-US" sz="1600" dirty="0" smtClean="0"/>
              <a:t>open a stuck door.</a:t>
            </a:r>
          </a:p>
          <a:p>
            <a:pPr>
              <a:buFont typeface="Wingdings" pitchFamily="2" charset="2"/>
              <a:buNone/>
              <a:defRPr/>
            </a:pPr>
            <a:r>
              <a:rPr lang="en-US" sz="1600" i="1" dirty="0" smtClean="0"/>
              <a:t>	d. Use of autoclaves will be restricted to trained personnel.</a:t>
            </a:r>
          </a:p>
          <a:p>
            <a:pPr>
              <a:buFont typeface="Wingdings" pitchFamily="2" charset="2"/>
              <a:buNone/>
              <a:defRPr/>
            </a:pPr>
            <a:r>
              <a:rPr lang="en-US" sz="1600" i="1" dirty="0" smtClean="0"/>
              <a:t>	e. All autoclaves, sterilizers, and glass-washers (as well as any other major electrical 	equipment item) will have a </a:t>
            </a:r>
            <a:r>
              <a:rPr lang="en-US" sz="1600" dirty="0" smtClean="0"/>
              <a:t>main power shut-off switch or breaker switch located near 	the unit so personnel can quickly shut off power in case of an emergency or 	malfunction.</a:t>
            </a:r>
          </a:p>
          <a:p>
            <a:pPr>
              <a:buFont typeface="Wingdings" pitchFamily="2" charset="2"/>
              <a:buNone/>
              <a:defRPr/>
            </a:pPr>
            <a:r>
              <a:rPr lang="en-US" sz="1600" i="1" dirty="0" smtClean="0"/>
              <a:t>	f. Ethylene oxide sterilizers present both toxic and fire hazards and will be operated only by 	personnel trained in </a:t>
            </a:r>
            <a:r>
              <a:rPr lang="en-US" sz="1600" dirty="0" smtClean="0"/>
              <a:t>their use.</a:t>
            </a:r>
          </a:p>
          <a:p>
            <a:pPr>
              <a:buFont typeface="Wingdings" pitchFamily="2" charset="2"/>
              <a:buNone/>
              <a:defRPr/>
            </a:pPr>
            <a:r>
              <a:rPr lang="en-US" sz="1600" dirty="0" smtClean="0"/>
              <a:t>		(1) Personnel using these aeration cabinets will be thoroughly familiar with recommended minimum aeration time for various materials in accordance with manufacturer’s instructions in order to reduce residual ethylene oxide contamination.</a:t>
            </a:r>
          </a:p>
          <a:p>
            <a:pPr>
              <a:buFont typeface="Wingdings" pitchFamily="2" charset="2"/>
              <a:buNone/>
              <a:defRPr/>
            </a:pPr>
            <a:r>
              <a:rPr lang="en-US" sz="1600" dirty="0" smtClean="0"/>
              <a:t>		(2) A copy of the manufacturer’s recommended aeration time schedule will be maintained in the immediate area of the sterilizer.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None/>
              <a:defRPr/>
            </a:pPr>
            <a:r>
              <a:rPr lang="en-US" sz="1600" dirty="0" smtClean="0"/>
              <a:t>	</a:t>
            </a:r>
            <a:r>
              <a:rPr lang="en-US" sz="1800" dirty="0" smtClean="0"/>
              <a:t>(3) When sterilizers use ethylene oxide and aerators, exhaust of ethylene oxide will be vented to </a:t>
            </a:r>
            <a:r>
              <a:rPr lang="en-US" sz="1800" dirty="0" smtClean="0">
                <a:solidFill>
                  <a:srgbClr val="66FFFF"/>
                </a:solidFill>
              </a:rPr>
              <a:t>the exterior of the building</a:t>
            </a:r>
            <a:r>
              <a:rPr lang="en-US" sz="1800" dirty="0" smtClean="0"/>
              <a:t>. Venting of these units to the interior of the building (for example, into a moistened sponge) is unacceptable.</a:t>
            </a:r>
          </a:p>
          <a:p>
            <a:pPr>
              <a:buFont typeface="Wingdings" pitchFamily="2" charset="2"/>
              <a:buNone/>
              <a:defRPr/>
            </a:pPr>
            <a:endParaRPr lang="en-US" sz="1800" dirty="0" smtClean="0"/>
          </a:p>
          <a:p>
            <a:pPr>
              <a:buFont typeface="Wingdings" pitchFamily="2" charset="2"/>
              <a:buNone/>
              <a:defRPr/>
            </a:pPr>
            <a:r>
              <a:rPr lang="en-US" sz="1800" dirty="0" smtClean="0"/>
              <a:t>	(4) Ethylene oxide sterilizers will be located in a way that minimizes the length of exterior vent lines.</a:t>
            </a:r>
          </a:p>
          <a:p>
            <a:pPr>
              <a:buFont typeface="Wingdings" pitchFamily="2" charset="2"/>
              <a:buNone/>
              <a:defRPr/>
            </a:pPr>
            <a:r>
              <a:rPr lang="en-US" sz="1800" i="1" dirty="0" smtClean="0"/>
              <a:t>		(a) In no case will vent lines </a:t>
            </a:r>
            <a:r>
              <a:rPr lang="en-US" sz="1800" i="1" dirty="0" smtClean="0">
                <a:solidFill>
                  <a:srgbClr val="66FFFF"/>
                </a:solidFill>
              </a:rPr>
              <a:t>deviate</a:t>
            </a:r>
            <a:r>
              <a:rPr lang="en-US" sz="1800" i="1" dirty="0" smtClean="0"/>
              <a:t> from the manufacturers’ recommended specifications for vent diameter, length, </a:t>
            </a:r>
            <a:r>
              <a:rPr lang="en-US" sz="1800" dirty="0" smtClean="0"/>
              <a:t>vertical rise, or material.</a:t>
            </a:r>
          </a:p>
          <a:p>
            <a:pPr>
              <a:buFont typeface="Wingdings" pitchFamily="2" charset="2"/>
              <a:buNone/>
              <a:defRPr/>
            </a:pPr>
            <a:r>
              <a:rPr lang="en-US" sz="1800" i="1" dirty="0" smtClean="0"/>
              <a:t>		(b) A guide outlining general techniques applicable to all hospital ethylene oxide systems, </a:t>
            </a:r>
            <a:r>
              <a:rPr lang="en-US" sz="1800" i="1" dirty="0" smtClean="0">
                <a:solidFill>
                  <a:srgbClr val="66FFFF"/>
                </a:solidFill>
              </a:rPr>
              <a:t>“Comprehensive guide to </a:t>
            </a:r>
            <a:r>
              <a:rPr lang="en-US" sz="1800" dirty="0" smtClean="0">
                <a:solidFill>
                  <a:srgbClr val="66FFFF"/>
                </a:solidFill>
              </a:rPr>
              <a:t>steam sterilization and sterility assurance in health care facilities” </a:t>
            </a:r>
            <a:r>
              <a:rPr lang="en-US" sz="1800" dirty="0" smtClean="0"/>
              <a:t>is available.</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0691"/>
          <p:cNvPicPr>
            <a:picLocks noChangeAspect="1" noChangeArrowheads="1"/>
          </p:cNvPicPr>
          <p:nvPr/>
        </p:nvPicPr>
        <p:blipFill>
          <a:blip r:embed="rId2" cstate="print"/>
          <a:srcRect/>
          <a:stretch>
            <a:fillRect/>
          </a:stretch>
        </p:blipFill>
        <p:spPr bwMode="auto">
          <a:xfrm>
            <a:off x="381000" y="0"/>
            <a:ext cx="5334000" cy="6858000"/>
          </a:xfrm>
          <a:prstGeom prst="rect">
            <a:avLst/>
          </a:prstGeom>
          <a:noFill/>
          <a:ln w="9525">
            <a:noFill/>
            <a:miter lim="800000"/>
            <a:headEnd/>
            <a:tailEnd/>
          </a:ln>
        </p:spPr>
      </p:pic>
      <p:sp>
        <p:nvSpPr>
          <p:cNvPr id="50179" name="Rectangle 3"/>
          <p:cNvSpPr>
            <a:spLocks noChangeArrowheads="1"/>
          </p:cNvSpPr>
          <p:nvPr/>
        </p:nvSpPr>
        <p:spPr bwMode="auto">
          <a:xfrm>
            <a:off x="3200400" y="4724400"/>
            <a:ext cx="6858000" cy="1189038"/>
          </a:xfrm>
          <a:prstGeom prst="rect">
            <a:avLst/>
          </a:prstGeom>
          <a:noFill/>
          <a:ln w="9525">
            <a:noFill/>
            <a:miter lim="800000"/>
            <a:headEnd/>
            <a:tailEnd/>
          </a:ln>
          <a:effectLst/>
        </p:spPr>
        <p:txBody>
          <a:bodyPr>
            <a:spAutoFit/>
          </a:bodyPr>
          <a:lstStyle/>
          <a:p>
            <a:pPr eaLnBrk="1" hangingPunct="1">
              <a:spcBef>
                <a:spcPct val="20000"/>
              </a:spcBef>
              <a:buClr>
                <a:schemeClr val="hlink"/>
              </a:buClr>
              <a:buSzPct val="75000"/>
              <a:buFont typeface="Wingdings" pitchFamily="2" charset="2"/>
              <a:buNone/>
              <a:defRPr/>
            </a:pPr>
            <a:r>
              <a:rPr lang="en-US" sz="7200" b="1">
                <a:solidFill>
                  <a:srgbClr val="FF3300"/>
                </a:solidFill>
                <a:effectLst>
                  <a:outerShdw blurRad="38100" dist="38100" dir="2700000" algn="tl">
                    <a:srgbClr val="000000"/>
                  </a:outerShdw>
                </a:effectLst>
                <a:latin typeface="Algerian" pitchFamily="82" charset="0"/>
                <a:cs typeface="Arial" charset="0"/>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865187"/>
          </a:xfrm>
        </p:spPr>
        <p:txBody>
          <a:bodyPr/>
          <a:lstStyle/>
          <a:p>
            <a:pPr>
              <a:defRPr/>
            </a:pPr>
            <a:r>
              <a:rPr lang="en-US" sz="2400" b="1" dirty="0" smtClean="0">
                <a:solidFill>
                  <a:srgbClr val="FFFF00"/>
                </a:solidFill>
              </a:rPr>
              <a:t>General</a:t>
            </a:r>
            <a:br>
              <a:rPr lang="en-US" sz="2400" b="1" dirty="0" smtClean="0">
                <a:solidFill>
                  <a:srgbClr val="FFFF00"/>
                </a:solidFill>
              </a:rPr>
            </a:br>
            <a:endParaRPr lang="en-US" sz="2400" dirty="0">
              <a:solidFill>
                <a:srgbClr val="FFFF00"/>
              </a:solidFill>
            </a:endParaRPr>
          </a:p>
        </p:txBody>
      </p:sp>
      <p:sp>
        <p:nvSpPr>
          <p:cNvPr id="3" name="Content Placeholder 2"/>
          <p:cNvSpPr>
            <a:spLocks noGrp="1"/>
          </p:cNvSpPr>
          <p:nvPr>
            <p:ph idx="1"/>
          </p:nvPr>
        </p:nvSpPr>
        <p:spPr>
          <a:xfrm>
            <a:off x="228600" y="990600"/>
            <a:ext cx="8763000" cy="4530725"/>
          </a:xfrm>
        </p:spPr>
        <p:txBody>
          <a:bodyPr>
            <a:normAutofit fontScale="92500" lnSpcReduction="10000"/>
          </a:bodyPr>
          <a:lstStyle/>
          <a:p>
            <a:pPr>
              <a:defRPr/>
            </a:pPr>
            <a:r>
              <a:rPr lang="en-US" sz="1400" dirty="0" smtClean="0"/>
              <a:t>The medical facility is subject to most of the types of mishaps common to other locations frequented by workers and visitors. </a:t>
            </a:r>
          </a:p>
          <a:p>
            <a:pPr>
              <a:defRPr/>
            </a:pPr>
            <a:r>
              <a:rPr lang="en-US" sz="1400" dirty="0" smtClean="0"/>
              <a:t>If the nature of the facility creates a false sense of security to many who enter; then there might be a tendency for carelessness. </a:t>
            </a:r>
          </a:p>
          <a:p>
            <a:pPr>
              <a:defRPr/>
            </a:pPr>
            <a:r>
              <a:rPr lang="en-US" sz="1400" dirty="0" smtClean="0"/>
              <a:t>Patients, especially the sick and the elderly, are more prone to slips and falls.</a:t>
            </a:r>
          </a:p>
          <a:p>
            <a:pPr>
              <a:defRPr/>
            </a:pPr>
            <a:endParaRPr lang="en-US" sz="1400" dirty="0" smtClean="0"/>
          </a:p>
          <a:p>
            <a:pPr>
              <a:buFont typeface="Wingdings" pitchFamily="2" charset="2"/>
              <a:buNone/>
              <a:defRPr/>
            </a:pPr>
            <a:r>
              <a:rPr lang="en-US" sz="1400" i="1" dirty="0" smtClean="0"/>
              <a:t>	</a:t>
            </a:r>
            <a:r>
              <a:rPr lang="en-US" sz="1400" b="1" i="1" dirty="0" smtClean="0">
                <a:solidFill>
                  <a:srgbClr val="66FFFF"/>
                </a:solidFill>
              </a:rPr>
              <a:t>a. Hospital grounds</a:t>
            </a:r>
            <a:r>
              <a:rPr lang="en-US" sz="1400" i="1" dirty="0" smtClean="0"/>
              <a:t>.</a:t>
            </a:r>
          </a:p>
          <a:p>
            <a:pPr>
              <a:buFont typeface="Wingdings" pitchFamily="2" charset="2"/>
              <a:buNone/>
              <a:defRPr/>
            </a:pPr>
            <a:r>
              <a:rPr lang="en-US" sz="1400" dirty="0" smtClean="0"/>
              <a:t>		(1) Hospital grounds will be well maintained at all times. Power equipment such as mowers, hedge trimmers, and so forth, will not be left unattended.</a:t>
            </a:r>
          </a:p>
          <a:p>
            <a:pPr>
              <a:buFont typeface="Wingdings" pitchFamily="2" charset="2"/>
              <a:buNone/>
              <a:defRPr/>
            </a:pPr>
            <a:r>
              <a:rPr lang="en-US" sz="1400" dirty="0" smtClean="0"/>
              <a:t>		(2) Hospital parking lots and walkways will be in good repair, kept free of debris, sand, gravel. They will be illuminated in accordance with Illuminating Standards.</a:t>
            </a:r>
          </a:p>
          <a:p>
            <a:pPr>
              <a:buFont typeface="Wingdings" pitchFamily="2" charset="2"/>
              <a:buNone/>
              <a:defRPr/>
            </a:pPr>
            <a:r>
              <a:rPr lang="en-US" sz="1400" i="1" dirty="0" smtClean="0"/>
              <a:t>	</a:t>
            </a:r>
            <a:r>
              <a:rPr lang="en-US" sz="1400" b="1" i="1" dirty="0" smtClean="0">
                <a:solidFill>
                  <a:srgbClr val="66FFFF"/>
                </a:solidFill>
              </a:rPr>
              <a:t>b. Parking areas.</a:t>
            </a:r>
          </a:p>
          <a:p>
            <a:pPr>
              <a:buFont typeface="Wingdings" pitchFamily="2" charset="2"/>
              <a:buNone/>
              <a:defRPr/>
            </a:pPr>
            <a:r>
              <a:rPr lang="en-US" sz="1400" dirty="0" smtClean="0"/>
              <a:t>		(1) Pedestrian crosswalks will be marked and identified. Crosswalks across ambulance routes in the immediate vicinity of the medical facility will be posted with a warning sign stating, </a:t>
            </a:r>
            <a:r>
              <a:rPr lang="en-US" sz="1400" dirty="0" smtClean="0">
                <a:solidFill>
                  <a:srgbClr val="66FFFF"/>
                </a:solidFill>
              </a:rPr>
              <a:t>“Emergency Vehicle Route”.</a:t>
            </a:r>
          </a:p>
          <a:p>
            <a:pPr>
              <a:buFont typeface="Wingdings" pitchFamily="2" charset="2"/>
              <a:buNone/>
              <a:defRPr/>
            </a:pPr>
            <a:r>
              <a:rPr lang="en-US" sz="1400" dirty="0" smtClean="0"/>
              <a:t>		(2) Emergency parking spaces will be established near the emergency room entrance.</a:t>
            </a:r>
          </a:p>
          <a:p>
            <a:pPr>
              <a:buFont typeface="Wingdings" pitchFamily="2" charset="2"/>
              <a:buNone/>
              <a:defRPr/>
            </a:pPr>
            <a:r>
              <a:rPr lang="en-US" sz="1400" dirty="0" smtClean="0"/>
              <a:t>		(3) Ambulance parking areas should be located to allow best possible egress into the common emergency routes. </a:t>
            </a:r>
          </a:p>
          <a:p>
            <a:pPr>
              <a:buFont typeface="Wingdings" pitchFamily="2" charset="2"/>
              <a:buNone/>
              <a:defRPr/>
            </a:pPr>
            <a:r>
              <a:rPr lang="en-US" sz="1400" dirty="0" smtClean="0"/>
              <a:t>	Designated ambulance routes should not pass through a parking lot. </a:t>
            </a:r>
          </a:p>
          <a:p>
            <a:pPr>
              <a:buFont typeface="Wingdings" pitchFamily="2" charset="2"/>
              <a:buNone/>
              <a:defRPr/>
            </a:pPr>
            <a:r>
              <a:rPr lang="en-US" sz="1400" dirty="0" smtClean="0"/>
              <a:t>	Ambulances will be parked for immediate response in a </a:t>
            </a:r>
            <a:r>
              <a:rPr lang="en-US" sz="1400" b="1" dirty="0" smtClean="0">
                <a:solidFill>
                  <a:srgbClr val="66FFFF"/>
                </a:solidFill>
              </a:rPr>
              <a:t>forward direction; backing out of stalls will be avoided.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Grp="1" noChangeAspect="1" noChangeArrowheads="1"/>
          </p:cNvPicPr>
          <p:nvPr>
            <p:ph idx="1"/>
          </p:nvPr>
        </p:nvPicPr>
        <p:blipFill>
          <a:blip r:embed="rId2" cstate="print"/>
          <a:srcRect/>
          <a:stretch>
            <a:fillRect/>
          </a:stretch>
        </p:blipFill>
        <p:spPr>
          <a:xfrm>
            <a:off x="609600" y="609600"/>
            <a:ext cx="4038600" cy="2590800"/>
          </a:xfrm>
          <a:noFill/>
        </p:spPr>
      </p:pic>
      <p:pic>
        <p:nvPicPr>
          <p:cNvPr id="29699" name="Picture 3"/>
          <p:cNvPicPr>
            <a:picLocks noChangeAspect="1" noChangeArrowheads="1"/>
          </p:cNvPicPr>
          <p:nvPr/>
        </p:nvPicPr>
        <p:blipFill>
          <a:blip r:embed="rId3" cstate="print"/>
          <a:srcRect/>
          <a:stretch>
            <a:fillRect/>
          </a:stretch>
        </p:blipFill>
        <p:spPr bwMode="auto">
          <a:xfrm>
            <a:off x="3962400" y="3048000"/>
            <a:ext cx="4800600" cy="3200400"/>
          </a:xfrm>
          <a:prstGeom prst="rect">
            <a:avLst/>
          </a:prstGeom>
          <a:noFill/>
          <a:ln w="9525">
            <a:noFill/>
            <a:miter lim="800000"/>
            <a:headEnd/>
            <a:tailEnd/>
          </a:ln>
        </p:spPr>
      </p:pic>
      <p:sp>
        <p:nvSpPr>
          <p:cNvPr id="29700" name="Rectangle 5"/>
          <p:cNvSpPr>
            <a:spLocks noChangeArrowheads="1"/>
          </p:cNvSpPr>
          <p:nvPr/>
        </p:nvSpPr>
        <p:spPr bwMode="auto">
          <a:xfrm>
            <a:off x="4724400" y="1219200"/>
            <a:ext cx="3390900" cy="369888"/>
          </a:xfrm>
          <a:prstGeom prst="rect">
            <a:avLst/>
          </a:prstGeom>
          <a:noFill/>
          <a:ln w="9525">
            <a:noFill/>
            <a:miter lim="800000"/>
            <a:headEnd/>
            <a:tailEnd/>
          </a:ln>
        </p:spPr>
        <p:txBody>
          <a:bodyPr wrap="none">
            <a:spAutoFit/>
          </a:bodyPr>
          <a:lstStyle/>
          <a:p>
            <a:r>
              <a:rPr lang="en-US" b="1"/>
              <a:t>Example of hospital entrance</a:t>
            </a:r>
            <a:endParaRPr lang="en-US"/>
          </a:p>
        </p:txBody>
      </p:sp>
      <p:sp>
        <p:nvSpPr>
          <p:cNvPr id="29701" name="Rectangle 6"/>
          <p:cNvSpPr>
            <a:spLocks noChangeArrowheads="1"/>
          </p:cNvSpPr>
          <p:nvPr/>
        </p:nvSpPr>
        <p:spPr bwMode="auto">
          <a:xfrm>
            <a:off x="228600" y="5029200"/>
            <a:ext cx="3582988" cy="369888"/>
          </a:xfrm>
          <a:prstGeom prst="rect">
            <a:avLst/>
          </a:prstGeom>
          <a:noFill/>
          <a:ln w="9525">
            <a:noFill/>
            <a:miter lim="800000"/>
            <a:headEnd/>
            <a:tailEnd/>
          </a:ln>
        </p:spPr>
        <p:txBody>
          <a:bodyPr wrap="none">
            <a:spAutoFit/>
          </a:bodyPr>
          <a:lstStyle/>
          <a:p>
            <a:r>
              <a:rPr lang="en-US" b="1"/>
              <a:t>Example of ambulance parking</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smtClean="0">
                <a:solidFill>
                  <a:srgbClr val="FFFF00"/>
                </a:solidFill>
              </a:rPr>
              <a:t>Entrances and exits</a:t>
            </a:r>
            <a:br>
              <a:rPr lang="en-US" sz="2400" b="1" dirty="0" smtClean="0">
                <a:solidFill>
                  <a:srgbClr val="FFFF00"/>
                </a:solidFill>
              </a:rPr>
            </a:br>
            <a:endParaRPr lang="en-US" sz="2400" dirty="0">
              <a:solidFill>
                <a:srgbClr val="FFFF00"/>
              </a:solidFill>
            </a:endParaRPr>
          </a:p>
        </p:txBody>
      </p:sp>
      <p:sp>
        <p:nvSpPr>
          <p:cNvPr id="3" name="Content Placeholder 2"/>
          <p:cNvSpPr>
            <a:spLocks noGrp="1"/>
          </p:cNvSpPr>
          <p:nvPr>
            <p:ph idx="1"/>
          </p:nvPr>
        </p:nvSpPr>
        <p:spPr>
          <a:xfrm>
            <a:off x="533400" y="1447800"/>
            <a:ext cx="8458200" cy="4530725"/>
          </a:xfrm>
        </p:spPr>
        <p:txBody>
          <a:bodyPr>
            <a:normAutofit lnSpcReduction="10000"/>
          </a:bodyPr>
          <a:lstStyle/>
          <a:p>
            <a:pPr>
              <a:buFont typeface="Wingdings" pitchFamily="2" charset="2"/>
              <a:buNone/>
              <a:defRPr/>
            </a:pPr>
            <a:r>
              <a:rPr lang="en-US" sz="1600" i="1" dirty="0" smtClean="0"/>
              <a:t>a. Each entrance to the facility will be </a:t>
            </a:r>
            <a:r>
              <a:rPr lang="en-US" sz="1600" i="1" dirty="0" smtClean="0">
                <a:solidFill>
                  <a:srgbClr val="66FFFF"/>
                </a:solidFill>
              </a:rPr>
              <a:t>appropriately identified</a:t>
            </a:r>
            <a:r>
              <a:rPr lang="en-US" sz="1600" i="1" dirty="0" smtClean="0"/>
              <a:t>.</a:t>
            </a:r>
          </a:p>
          <a:p>
            <a:pPr>
              <a:buFont typeface="Wingdings" pitchFamily="2" charset="2"/>
              <a:buNone/>
              <a:defRPr/>
            </a:pPr>
            <a:r>
              <a:rPr lang="en-US" sz="1600" i="1" dirty="0" smtClean="0"/>
              <a:t>b. Emergency room entrance </a:t>
            </a:r>
            <a:r>
              <a:rPr lang="en-US" sz="1600" i="1" dirty="0" smtClean="0">
                <a:solidFill>
                  <a:srgbClr val="66FFFF"/>
                </a:solidFill>
              </a:rPr>
              <a:t>signs </a:t>
            </a:r>
            <a:r>
              <a:rPr lang="en-US" sz="1600" i="1" dirty="0" smtClean="0"/>
              <a:t>will be illuminated.</a:t>
            </a:r>
          </a:p>
          <a:p>
            <a:pPr>
              <a:buFont typeface="Wingdings" pitchFamily="2" charset="2"/>
              <a:buNone/>
              <a:defRPr/>
            </a:pPr>
            <a:r>
              <a:rPr lang="en-US" sz="1600" i="1" dirty="0" smtClean="0"/>
              <a:t>c. </a:t>
            </a:r>
            <a:r>
              <a:rPr lang="en-US" sz="1600" i="1" dirty="0" smtClean="0">
                <a:solidFill>
                  <a:srgbClr val="66FFFF"/>
                </a:solidFill>
              </a:rPr>
              <a:t>Doormats</a:t>
            </a:r>
            <a:r>
              <a:rPr lang="en-US" sz="1600" i="1" dirty="0" smtClean="0"/>
              <a:t> will be in good repair and lie flat.</a:t>
            </a:r>
          </a:p>
          <a:p>
            <a:pPr>
              <a:buFont typeface="Wingdings" pitchFamily="2" charset="2"/>
              <a:buNone/>
              <a:defRPr/>
            </a:pPr>
            <a:r>
              <a:rPr lang="en-US" sz="1600" i="1" dirty="0" smtClean="0"/>
              <a:t>d. </a:t>
            </a:r>
            <a:r>
              <a:rPr lang="en-US" sz="1600" i="1" dirty="0" smtClean="0">
                <a:solidFill>
                  <a:srgbClr val="66FFFF"/>
                </a:solidFill>
              </a:rPr>
              <a:t>Clear glass doors </a:t>
            </a:r>
            <a:r>
              <a:rPr lang="en-US" sz="1600" i="1" dirty="0" smtClean="0"/>
              <a:t>and panels will be affixed with decals or other visible means to preclude being mistaken for an </a:t>
            </a:r>
            <a:r>
              <a:rPr lang="en-US" sz="1600" dirty="0" smtClean="0"/>
              <a:t>opening.</a:t>
            </a:r>
          </a:p>
          <a:p>
            <a:pPr>
              <a:buFont typeface="Wingdings" pitchFamily="2" charset="2"/>
              <a:buNone/>
              <a:defRPr/>
            </a:pPr>
            <a:r>
              <a:rPr lang="en-US" sz="1600" i="1" dirty="0" smtClean="0"/>
              <a:t>e. </a:t>
            </a:r>
            <a:r>
              <a:rPr lang="en-US" sz="1600" i="1" dirty="0" smtClean="0">
                <a:solidFill>
                  <a:srgbClr val="66FFFF"/>
                </a:solidFill>
              </a:rPr>
              <a:t>Elevated thresholds </a:t>
            </a:r>
            <a:r>
              <a:rPr lang="en-US" sz="1600" i="1" dirty="0" smtClean="0"/>
              <a:t>will be eliminated wherever possible.</a:t>
            </a:r>
          </a:p>
          <a:p>
            <a:pPr>
              <a:buFont typeface="Wingdings" pitchFamily="2" charset="2"/>
              <a:buNone/>
              <a:defRPr/>
            </a:pPr>
            <a:r>
              <a:rPr lang="en-US" sz="1600" i="1" dirty="0" smtClean="0"/>
              <a:t>f. </a:t>
            </a:r>
            <a:r>
              <a:rPr lang="en-US" sz="1600" i="1" dirty="0" smtClean="0">
                <a:solidFill>
                  <a:srgbClr val="66FFFF"/>
                </a:solidFill>
              </a:rPr>
              <a:t>Every exit will be clearly visible </a:t>
            </a:r>
            <a:r>
              <a:rPr lang="en-US" sz="1600" i="1" dirty="0" smtClean="0"/>
              <a:t>or the route to it conspicuously identified, so that every occupant of the building </a:t>
            </a:r>
            <a:r>
              <a:rPr lang="en-US" sz="1600" dirty="0" smtClean="0"/>
              <a:t>readily knows the direction of escape from all points.</a:t>
            </a:r>
          </a:p>
          <a:p>
            <a:pPr>
              <a:buFont typeface="Wingdings" pitchFamily="2" charset="2"/>
              <a:buNone/>
              <a:defRPr/>
            </a:pPr>
            <a:r>
              <a:rPr lang="en-US" sz="1600" i="1" dirty="0" smtClean="0"/>
              <a:t>g. Any doorway or passageway, which is not an exit or access to an exit but which may be mistaken for an exit, will </a:t>
            </a:r>
            <a:r>
              <a:rPr lang="en-US" sz="1600" dirty="0" smtClean="0"/>
              <a:t>be identified by a sign reading </a:t>
            </a:r>
            <a:r>
              <a:rPr lang="en-US" sz="1600" dirty="0" smtClean="0">
                <a:solidFill>
                  <a:srgbClr val="66FFFF"/>
                </a:solidFill>
              </a:rPr>
              <a:t>“Not an Exit” </a:t>
            </a:r>
            <a:r>
              <a:rPr lang="en-US" sz="1600" dirty="0" smtClean="0"/>
              <a:t>or a sign indicating its actual use such as </a:t>
            </a:r>
            <a:r>
              <a:rPr lang="en-US" sz="1600" dirty="0" smtClean="0">
                <a:solidFill>
                  <a:srgbClr val="66FFFF"/>
                </a:solidFill>
              </a:rPr>
              <a:t>“Storeroom.”</a:t>
            </a:r>
          </a:p>
          <a:p>
            <a:pPr>
              <a:buFont typeface="Wingdings" pitchFamily="2" charset="2"/>
              <a:buNone/>
              <a:defRPr/>
            </a:pPr>
            <a:r>
              <a:rPr lang="en-US" sz="1600" i="1" dirty="0" smtClean="0"/>
              <a:t>h. Exits and accesses to exits will be marked by a readily visible sign. Each exit sign (other than internally </a:t>
            </a:r>
            <a:r>
              <a:rPr lang="en-US" sz="1600" dirty="0" smtClean="0"/>
              <a:t>illuminated signs) will be illuminated by a reliable light source providing no less than 5 foot-candles on the illuminated surface.</a:t>
            </a:r>
          </a:p>
          <a:p>
            <a:pPr>
              <a:buFont typeface="Wingdings" pitchFamily="2" charset="2"/>
              <a:buNone/>
              <a:defRPr/>
            </a:pPr>
            <a:r>
              <a:rPr lang="en-US" sz="1600" i="1" dirty="0" err="1" smtClean="0"/>
              <a:t>i</a:t>
            </a:r>
            <a:r>
              <a:rPr lang="en-US" sz="1600" i="1" dirty="0" smtClean="0"/>
              <a:t>. </a:t>
            </a:r>
            <a:r>
              <a:rPr lang="en-US" sz="1600" b="1" i="1" dirty="0" smtClean="0">
                <a:solidFill>
                  <a:srgbClr val="66FFFF"/>
                </a:solidFill>
              </a:rPr>
              <a:t>Mirrors </a:t>
            </a:r>
            <a:r>
              <a:rPr lang="en-US" sz="1600" i="1" dirty="0" smtClean="0"/>
              <a:t>will not be placed on or near exits in a way that confuses the direction of the exit.</a:t>
            </a:r>
          </a:p>
          <a:p>
            <a:pPr>
              <a:buFont typeface="Wingdings" pitchFamily="2" charset="2"/>
              <a:buNone/>
              <a:defRPr/>
            </a:pPr>
            <a:r>
              <a:rPr lang="en-US" sz="1600" i="1" dirty="0" smtClean="0"/>
              <a:t>j. At no time will exits be blocked.</a:t>
            </a:r>
          </a:p>
          <a:p>
            <a:pPr>
              <a:buFont typeface="Wingdings" pitchFamily="2" charset="2"/>
              <a:buNone/>
              <a:defRPr/>
            </a:pPr>
            <a:r>
              <a:rPr lang="en-US" sz="1600" i="1" dirty="0" smtClean="0"/>
              <a:t>k. Identification of exits, illumination of exits, types, and numbers of exits will be in accordance with the </a:t>
            </a:r>
            <a:r>
              <a:rPr lang="en-US" sz="1600" i="1" dirty="0" smtClean="0">
                <a:solidFill>
                  <a:srgbClr val="66FFFF"/>
                </a:solidFill>
              </a:rPr>
              <a:t>National </a:t>
            </a:r>
            <a:r>
              <a:rPr lang="en-US" sz="1600" dirty="0" smtClean="0">
                <a:solidFill>
                  <a:srgbClr val="66FFFF"/>
                </a:solidFill>
              </a:rPr>
              <a:t>Fire Protection Standard</a:t>
            </a:r>
            <a:r>
              <a:rPr lang="en-US" sz="1400" dirty="0" smtClean="0">
                <a:solidFill>
                  <a:srgbClr val="66FFFF"/>
                </a:solidFill>
              </a:rPr>
              <a:t>.</a:t>
            </a:r>
            <a:endParaRPr lang="en-US" sz="1400" dirty="0">
              <a:solidFill>
                <a:srgbClr val="66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smtClean="0">
                <a:solidFill>
                  <a:srgbClr val="FFFF00"/>
                </a:solidFill>
              </a:rPr>
              <a:t>Stairs and corridors</a:t>
            </a:r>
            <a:r>
              <a:rPr lang="en-US" sz="2400" b="1" dirty="0" smtClean="0"/>
              <a:t/>
            </a:r>
            <a:br>
              <a:rPr lang="en-US" sz="2400" b="1" dirty="0" smtClean="0"/>
            </a:br>
            <a:endParaRPr lang="en-US" sz="2400" dirty="0"/>
          </a:p>
        </p:txBody>
      </p:sp>
      <p:sp>
        <p:nvSpPr>
          <p:cNvPr id="3" name="Content Placeholder 2"/>
          <p:cNvSpPr>
            <a:spLocks noGrp="1"/>
          </p:cNvSpPr>
          <p:nvPr>
            <p:ph idx="1"/>
          </p:nvPr>
        </p:nvSpPr>
        <p:spPr>
          <a:xfrm>
            <a:off x="152400" y="1600200"/>
            <a:ext cx="8686800" cy="4530725"/>
          </a:xfrm>
        </p:spPr>
        <p:txBody>
          <a:bodyPr/>
          <a:lstStyle/>
          <a:p>
            <a:pPr>
              <a:buFont typeface="Wingdings" pitchFamily="2" charset="2"/>
              <a:buNone/>
              <a:defRPr/>
            </a:pPr>
            <a:r>
              <a:rPr lang="en-US" sz="1600" i="1" dirty="0" smtClean="0"/>
              <a:t>a. </a:t>
            </a:r>
            <a:r>
              <a:rPr lang="en-US" sz="1800" i="1" dirty="0" smtClean="0">
                <a:solidFill>
                  <a:srgbClr val="66FFFF"/>
                </a:solidFill>
              </a:rPr>
              <a:t>Stairways </a:t>
            </a:r>
            <a:r>
              <a:rPr lang="en-US" sz="1800" i="1" dirty="0" smtClean="0"/>
              <a:t>will be illuminated to a level of at least 20 foot-candles .</a:t>
            </a:r>
            <a:endParaRPr lang="en-US" sz="1800" dirty="0" smtClean="0"/>
          </a:p>
          <a:p>
            <a:pPr>
              <a:buFont typeface="Wingdings" pitchFamily="2" charset="2"/>
              <a:buNone/>
              <a:defRPr/>
            </a:pPr>
            <a:r>
              <a:rPr lang="en-US" sz="1800" i="1" dirty="0" smtClean="0"/>
              <a:t>b. </a:t>
            </a:r>
            <a:r>
              <a:rPr lang="en-US" sz="1800" i="1" dirty="0" smtClean="0">
                <a:solidFill>
                  <a:srgbClr val="66FFFF"/>
                </a:solidFill>
              </a:rPr>
              <a:t>Handrails</a:t>
            </a:r>
            <a:r>
              <a:rPr lang="en-US" sz="1800" i="1" dirty="0" smtClean="0"/>
              <a:t> will be installed on each stairway .</a:t>
            </a:r>
          </a:p>
          <a:p>
            <a:pPr>
              <a:buFont typeface="Wingdings" pitchFamily="2" charset="2"/>
              <a:buNone/>
              <a:defRPr/>
            </a:pPr>
            <a:r>
              <a:rPr lang="en-US" sz="1800" i="1" dirty="0" smtClean="0"/>
              <a:t>c. Bulletin boards or other similar distractions will not be located in or near stairways.</a:t>
            </a:r>
          </a:p>
          <a:p>
            <a:pPr>
              <a:buFont typeface="Wingdings" pitchFamily="2" charset="2"/>
              <a:buNone/>
              <a:defRPr/>
            </a:pPr>
            <a:r>
              <a:rPr lang="en-US" sz="1800" i="1" dirty="0" smtClean="0"/>
              <a:t>d. Stairs will be maintained in good repair and </a:t>
            </a:r>
            <a:r>
              <a:rPr lang="en-US" sz="1800" i="1" dirty="0" smtClean="0">
                <a:solidFill>
                  <a:srgbClr val="66FFFF"/>
                </a:solidFill>
              </a:rPr>
              <a:t>free from slippery surfaces</a:t>
            </a:r>
            <a:r>
              <a:rPr lang="en-US" sz="1800" i="1" dirty="0" smtClean="0"/>
              <a:t>.</a:t>
            </a:r>
          </a:p>
          <a:p>
            <a:pPr>
              <a:buFont typeface="Wingdings" pitchFamily="2" charset="2"/>
              <a:buNone/>
              <a:defRPr/>
            </a:pPr>
            <a:r>
              <a:rPr lang="en-US" sz="1800" i="1" dirty="0" smtClean="0"/>
              <a:t>e. Stairways and corridors should be wet mopped only one side at a time. </a:t>
            </a:r>
            <a:r>
              <a:rPr lang="en-US" sz="1800" i="1" dirty="0" smtClean="0">
                <a:solidFill>
                  <a:srgbClr val="66FFFF"/>
                </a:solidFill>
              </a:rPr>
              <a:t>“Caution Wet Floor”</a:t>
            </a:r>
            <a:r>
              <a:rPr lang="en-US" sz="1800" i="1" dirty="0" smtClean="0"/>
              <a:t> signs will be posted </a:t>
            </a:r>
            <a:r>
              <a:rPr lang="en-US" sz="1800" dirty="0" smtClean="0"/>
              <a:t>and </a:t>
            </a:r>
            <a:r>
              <a:rPr lang="en-US" sz="1800" dirty="0" smtClean="0">
                <a:solidFill>
                  <a:srgbClr val="66FFFF"/>
                </a:solidFill>
              </a:rPr>
              <a:t>slippery areas blocked off</a:t>
            </a:r>
            <a:r>
              <a:rPr lang="en-US" sz="1800" dirty="0" smtClean="0"/>
              <a:t>. Path for travel will be clearly identified for people using the corridor or stairs.</a:t>
            </a:r>
          </a:p>
          <a:p>
            <a:pPr>
              <a:buFont typeface="Wingdings" pitchFamily="2" charset="2"/>
              <a:buNone/>
              <a:defRPr/>
            </a:pPr>
            <a:r>
              <a:rPr lang="en-US" sz="1800" i="1" dirty="0" smtClean="0"/>
              <a:t>f. In stairways, doors at each floor level will be kept closed to provide a fire stop. With the approval of the authority </a:t>
            </a:r>
            <a:r>
              <a:rPr lang="en-US" sz="1800" dirty="0" smtClean="0"/>
              <a:t>having jurisdiction, doors may be held open with an </a:t>
            </a:r>
            <a:r>
              <a:rPr lang="en-US" sz="1800" dirty="0" smtClean="0">
                <a:solidFill>
                  <a:srgbClr val="66FFFF"/>
                </a:solidFill>
              </a:rPr>
              <a:t>automatic closing device installed .</a:t>
            </a:r>
          </a:p>
          <a:p>
            <a:pPr>
              <a:buFont typeface="Wingdings" pitchFamily="2" charset="2"/>
              <a:buNone/>
              <a:defRPr/>
            </a:pPr>
            <a:r>
              <a:rPr lang="en-US" sz="1800" dirty="0" smtClean="0"/>
              <a:t> </a:t>
            </a:r>
            <a:r>
              <a:rPr lang="en-US" sz="1800" i="1" dirty="0" smtClean="0"/>
              <a:t>g. Corridors and stairways will be kept free of </a:t>
            </a:r>
            <a:r>
              <a:rPr lang="en-US" sz="1800" i="1" dirty="0" smtClean="0">
                <a:solidFill>
                  <a:srgbClr val="66FFFF"/>
                </a:solidFill>
              </a:rPr>
              <a:t>unnecessary obstructions </a:t>
            </a:r>
            <a:r>
              <a:rPr lang="en-US" sz="1800" i="1" dirty="0" smtClean="0"/>
              <a:t>and will not be used as storage space.</a:t>
            </a:r>
          </a:p>
          <a:p>
            <a:pPr>
              <a:buFont typeface="Wingdings" pitchFamily="2" charset="2"/>
              <a:buNone/>
              <a:defRPr/>
            </a:pPr>
            <a:r>
              <a:rPr lang="en-US" sz="1800" dirty="0" smtClean="0"/>
              <a:t>	Nothing should be located in exit corridors</a:t>
            </a:r>
            <a:r>
              <a:rPr lang="en-US" sz="1600" dirty="0" smtClean="0"/>
              <a:t>.</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smtClean="0">
                <a:solidFill>
                  <a:srgbClr val="FFFF00"/>
                </a:solidFill>
              </a:rPr>
              <a:t>Elevators</a:t>
            </a:r>
            <a:br>
              <a:rPr lang="en-US" sz="2400" b="1" dirty="0" smtClean="0">
                <a:solidFill>
                  <a:srgbClr val="FFFF00"/>
                </a:solidFill>
              </a:rPr>
            </a:br>
            <a:endParaRPr lang="en-US" sz="2400" dirty="0">
              <a:solidFill>
                <a:srgbClr val="FFFF00"/>
              </a:solidFill>
            </a:endParaRPr>
          </a:p>
        </p:txBody>
      </p:sp>
      <p:sp>
        <p:nvSpPr>
          <p:cNvPr id="3" name="Content Placeholder 2"/>
          <p:cNvSpPr>
            <a:spLocks noGrp="1"/>
          </p:cNvSpPr>
          <p:nvPr>
            <p:ph idx="1"/>
          </p:nvPr>
        </p:nvSpPr>
        <p:spPr/>
        <p:txBody>
          <a:bodyPr/>
          <a:lstStyle/>
          <a:p>
            <a:pPr>
              <a:buFont typeface="Wingdings" pitchFamily="2" charset="2"/>
              <a:buNone/>
              <a:defRPr/>
            </a:pPr>
            <a:r>
              <a:rPr lang="en-US" sz="2000" dirty="0" smtClean="0"/>
              <a:t>Facilities classified as healthcare or ambulatory occupancy in which patients are housed on floors other than ground level will have at least one elevator that will accommodate at least one adult size bed. </a:t>
            </a:r>
          </a:p>
          <a:p>
            <a:pPr>
              <a:buFont typeface="Wingdings" pitchFamily="2" charset="2"/>
              <a:buNone/>
              <a:defRPr/>
            </a:pPr>
            <a:r>
              <a:rPr lang="en-US" sz="2000" dirty="0" smtClean="0"/>
              <a:t>Elevators will be equipped with a </a:t>
            </a:r>
            <a:r>
              <a:rPr lang="en-US" sz="2000" dirty="0" smtClean="0">
                <a:solidFill>
                  <a:srgbClr val="66FFFF"/>
                </a:solidFill>
              </a:rPr>
              <a:t>telephone or intercommunication system.</a:t>
            </a:r>
          </a:p>
          <a:p>
            <a:pPr>
              <a:buFont typeface="Wingdings" pitchFamily="2" charset="2"/>
              <a:buNone/>
              <a:defRPr/>
            </a:pPr>
            <a:r>
              <a:rPr lang="en-US" sz="2000" i="1" dirty="0" smtClean="0"/>
              <a:t>	a. If elevators are not self-service, qualified and trained personnel will be assigned to operate them.</a:t>
            </a:r>
          </a:p>
          <a:p>
            <a:pPr>
              <a:buFont typeface="Wingdings" pitchFamily="2" charset="2"/>
              <a:buNone/>
              <a:defRPr/>
            </a:pPr>
            <a:r>
              <a:rPr lang="en-US" sz="2000" i="1" dirty="0" smtClean="0"/>
              <a:t>	b. Elevators will be inspected according to instructions in National Standards, </a:t>
            </a:r>
            <a:r>
              <a:rPr lang="en-US" sz="2000" dirty="0" smtClean="0"/>
              <a:t>Practice for the Inspection of Elevators, Escalators, and Moving Walks.</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838200"/>
          </a:xfrm>
        </p:spPr>
        <p:txBody>
          <a:bodyPr/>
          <a:lstStyle/>
          <a:p>
            <a:pPr>
              <a:defRPr/>
            </a:pPr>
            <a:r>
              <a:rPr lang="en-US" sz="2400" b="1" dirty="0" smtClean="0">
                <a:solidFill>
                  <a:srgbClr val="FFFF00"/>
                </a:solidFill>
              </a:rPr>
              <a:t>Emergency power requirement</a:t>
            </a:r>
            <a:br>
              <a:rPr lang="en-US" sz="2400" b="1" dirty="0" smtClean="0">
                <a:solidFill>
                  <a:srgbClr val="FFFF00"/>
                </a:solidFill>
              </a:rPr>
            </a:br>
            <a:endParaRPr lang="en-US" sz="2400" dirty="0">
              <a:solidFill>
                <a:srgbClr val="FFFF00"/>
              </a:solidFill>
            </a:endParaRPr>
          </a:p>
        </p:txBody>
      </p:sp>
      <p:sp>
        <p:nvSpPr>
          <p:cNvPr id="3" name="Content Placeholder 2"/>
          <p:cNvSpPr>
            <a:spLocks noGrp="1"/>
          </p:cNvSpPr>
          <p:nvPr>
            <p:ph idx="1"/>
          </p:nvPr>
        </p:nvSpPr>
        <p:spPr>
          <a:xfrm>
            <a:off x="381000" y="1676400"/>
            <a:ext cx="8229600" cy="4530725"/>
          </a:xfrm>
        </p:spPr>
        <p:txBody>
          <a:bodyPr>
            <a:normAutofit fontScale="92500"/>
          </a:bodyPr>
          <a:lstStyle/>
          <a:p>
            <a:pPr>
              <a:buFont typeface="Wingdings" pitchFamily="2" charset="2"/>
              <a:buNone/>
              <a:defRPr/>
            </a:pPr>
            <a:r>
              <a:rPr lang="en-US" sz="1600" b="1" dirty="0" smtClean="0"/>
              <a:t>The requirement for emergency power is covered in Accreditation Manual.</a:t>
            </a:r>
          </a:p>
          <a:p>
            <a:pPr>
              <a:buFont typeface="Wingdings" pitchFamily="2" charset="2"/>
              <a:buNone/>
              <a:defRPr/>
            </a:pPr>
            <a:endParaRPr lang="en-US" sz="1600" b="1" dirty="0" smtClean="0"/>
          </a:p>
          <a:p>
            <a:pPr>
              <a:buFont typeface="Wingdings" pitchFamily="2" charset="2"/>
              <a:buNone/>
              <a:defRPr/>
            </a:pPr>
            <a:r>
              <a:rPr lang="en-US" sz="1600" b="1" i="1" dirty="0" smtClean="0"/>
              <a:t>	a. Each medical facility will review and comply with these references. Accreditation standard requires that the hospital </a:t>
            </a:r>
            <a:r>
              <a:rPr lang="en-US" sz="1600" b="1" dirty="0" smtClean="0"/>
              <a:t>have an </a:t>
            </a:r>
            <a:r>
              <a:rPr lang="en-US" sz="1600" b="1" dirty="0" smtClean="0">
                <a:solidFill>
                  <a:srgbClr val="66FFFF"/>
                </a:solidFill>
              </a:rPr>
              <a:t>emergency power backup system </a:t>
            </a:r>
            <a:r>
              <a:rPr lang="en-US" sz="1600" b="1" dirty="0" smtClean="0"/>
              <a:t>.The hospital maintains, tests, and inspects its emergency power systems.</a:t>
            </a:r>
          </a:p>
          <a:p>
            <a:pPr>
              <a:buFont typeface="Wingdings" pitchFamily="2" charset="2"/>
              <a:buNone/>
              <a:defRPr/>
            </a:pPr>
            <a:r>
              <a:rPr lang="en-US" sz="1600" b="1" i="1" dirty="0" smtClean="0"/>
              <a:t>	b. The hospital tests each generator </a:t>
            </a:r>
            <a:r>
              <a:rPr lang="en-US" sz="1600" b="1" i="1" dirty="0" smtClean="0">
                <a:solidFill>
                  <a:srgbClr val="66FFFF"/>
                </a:solidFill>
              </a:rPr>
              <a:t>12 times a year </a:t>
            </a:r>
            <a:r>
              <a:rPr lang="en-US" sz="1600" b="1" i="1" dirty="0" smtClean="0"/>
              <a:t>with testing intervals </a:t>
            </a:r>
            <a:r>
              <a:rPr lang="en-US" sz="1600" b="1" i="1" dirty="0" smtClean="0">
                <a:solidFill>
                  <a:srgbClr val="66FFFF"/>
                </a:solidFill>
              </a:rPr>
              <a:t>not less than 20 days and not more than 40 </a:t>
            </a:r>
            <a:r>
              <a:rPr lang="en-US" sz="1600" b="1" dirty="0" smtClean="0">
                <a:solidFill>
                  <a:srgbClr val="66FFFF"/>
                </a:solidFill>
              </a:rPr>
              <a:t>days </a:t>
            </a:r>
            <a:r>
              <a:rPr lang="en-US" sz="1600" b="1" dirty="0" smtClean="0"/>
              <a:t>apart.</a:t>
            </a:r>
          </a:p>
          <a:p>
            <a:pPr>
              <a:buFont typeface="Wingdings" pitchFamily="2" charset="2"/>
              <a:buNone/>
              <a:defRPr/>
            </a:pPr>
            <a:r>
              <a:rPr lang="en-US" sz="1600" b="1" dirty="0" smtClean="0"/>
              <a:t>	(1) These tests shall be conducted for at least 30 continuous minutes under a dynamic load that is 	at least 30% of the nameplate rating of the generator.</a:t>
            </a:r>
          </a:p>
          <a:p>
            <a:pPr>
              <a:buFont typeface="Wingdings" pitchFamily="2" charset="2"/>
              <a:buNone/>
              <a:defRPr/>
            </a:pPr>
            <a:r>
              <a:rPr lang="en-US" sz="1600" b="1" dirty="0" smtClean="0"/>
              <a:t>	(2) Hospitals may choose to test to less than 30% of the emergency generator’s nameplate. </a:t>
            </a:r>
          </a:p>
          <a:p>
            <a:pPr>
              <a:buFont typeface="Wingdings" pitchFamily="2" charset="2"/>
              <a:buNone/>
              <a:defRPr/>
            </a:pPr>
            <a:r>
              <a:rPr lang="en-US" sz="1600" b="1" dirty="0" smtClean="0"/>
              <a:t>		However, these hospitals shall (in addition to performing a test for 30 continuous minutes under operating temperature at the intervals described above) revise their existing documented management plan to conform to current testing and maintenance activities.</a:t>
            </a:r>
          </a:p>
          <a:p>
            <a:pPr>
              <a:buFont typeface="Wingdings" pitchFamily="2" charset="2"/>
              <a:buNone/>
              <a:defRPr/>
            </a:pPr>
            <a:r>
              <a:rPr lang="en-US" sz="1600" b="1" dirty="0" smtClean="0"/>
              <a:t>	(3) These activities shall include inspection procedures for assessing the prime movers’ exhaust gas temperature against the minimum temperature recommended by the manufacturer.</a:t>
            </a:r>
          </a:p>
          <a:p>
            <a:pPr>
              <a:defRPr/>
            </a:pPr>
            <a:endParaRPr lang="en-US" sz="1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229600" cy="4530725"/>
          </a:xfrm>
        </p:spPr>
        <p:txBody>
          <a:bodyPr>
            <a:normAutofit fontScale="92500" lnSpcReduction="10000"/>
          </a:bodyPr>
          <a:lstStyle/>
          <a:p>
            <a:pPr>
              <a:buFont typeface="Wingdings" pitchFamily="2" charset="2"/>
              <a:buNone/>
              <a:defRPr/>
            </a:pPr>
            <a:r>
              <a:rPr lang="en-US" sz="1600" b="1" dirty="0" smtClean="0"/>
              <a:t>(4) If diesel-powered generators do not meet the minimum exhaust gas temperatures as determined during these tests, they shall be exercised for 30 continuous minutes at the intervals described above with available emergency</a:t>
            </a:r>
          </a:p>
          <a:p>
            <a:pPr>
              <a:buFont typeface="Wingdings" pitchFamily="2" charset="2"/>
              <a:buNone/>
              <a:defRPr/>
            </a:pPr>
            <a:r>
              <a:rPr lang="en-US" sz="1600" b="1" dirty="0" smtClean="0"/>
              <a:t>	power supply systems (EPSS) load, and exercised annually with supplemental loads of—</a:t>
            </a:r>
          </a:p>
          <a:p>
            <a:pPr>
              <a:buFont typeface="Wingdings" pitchFamily="2" charset="2"/>
              <a:buNone/>
              <a:defRPr/>
            </a:pPr>
            <a:r>
              <a:rPr lang="en-US" sz="1600" b="1" i="1" dirty="0" smtClean="0"/>
              <a:t>	(a) 25% of name plate rating for 30 minutes; followed by.</a:t>
            </a:r>
          </a:p>
          <a:p>
            <a:pPr>
              <a:buFont typeface="Wingdings" pitchFamily="2" charset="2"/>
              <a:buNone/>
              <a:defRPr/>
            </a:pPr>
            <a:r>
              <a:rPr lang="en-US" sz="1600" b="1" i="1" dirty="0" smtClean="0"/>
              <a:t>	(b) 50% of name plate rating for 30 minutes; followed by.</a:t>
            </a:r>
          </a:p>
          <a:p>
            <a:pPr>
              <a:buFont typeface="Wingdings" pitchFamily="2" charset="2"/>
              <a:buNone/>
              <a:defRPr/>
            </a:pPr>
            <a:r>
              <a:rPr lang="en-US" sz="1600" b="1" i="1" dirty="0" smtClean="0"/>
              <a:t>	(c) 75% of name plate rating for 60 minutes; achieving two continuous hours of testing.</a:t>
            </a:r>
          </a:p>
          <a:p>
            <a:pPr>
              <a:buFont typeface="Wingdings" pitchFamily="2" charset="2"/>
              <a:buNone/>
              <a:defRPr/>
            </a:pPr>
            <a:r>
              <a:rPr lang="en-US" sz="1600" b="1" dirty="0" smtClean="0"/>
              <a:t>(5) Additionally, the hospital must test all </a:t>
            </a:r>
            <a:r>
              <a:rPr lang="en-US" sz="1600" b="1" dirty="0" smtClean="0">
                <a:solidFill>
                  <a:srgbClr val="66FFFF"/>
                </a:solidFill>
              </a:rPr>
              <a:t>automatic transfer switches </a:t>
            </a:r>
            <a:r>
              <a:rPr lang="en-US" sz="1600" b="1" dirty="0" smtClean="0"/>
              <a:t>(ATS) 12 times a year with testing intervals not less than 20 days and not more than 40 days apart .</a:t>
            </a:r>
          </a:p>
          <a:p>
            <a:pPr>
              <a:buFont typeface="Wingdings" pitchFamily="2" charset="2"/>
              <a:buNone/>
              <a:defRPr/>
            </a:pPr>
            <a:r>
              <a:rPr lang="en-US" sz="1600" b="1" i="1" dirty="0" smtClean="0"/>
              <a:t>The above is just a brief overview of the  requirement for generator and ATS testing. </a:t>
            </a:r>
          </a:p>
          <a:p>
            <a:pPr>
              <a:buFont typeface="Wingdings" pitchFamily="2" charset="2"/>
              <a:buNone/>
              <a:defRPr/>
            </a:pPr>
            <a:r>
              <a:rPr lang="en-US" sz="1600" b="1" i="1" dirty="0" smtClean="0"/>
              <a:t>Safety and </a:t>
            </a:r>
            <a:r>
              <a:rPr lang="en-US" sz="1600" b="1" dirty="0" smtClean="0"/>
              <a:t>maintenance personnel should refer to standard, and to ensure that optimum testing occurs and the hospital environment is maintained in a safe and healthy manner during the tests. </a:t>
            </a:r>
          </a:p>
          <a:p>
            <a:pPr>
              <a:buFont typeface="Wingdings" pitchFamily="2" charset="2"/>
              <a:buNone/>
              <a:defRPr/>
            </a:pPr>
            <a:r>
              <a:rPr lang="en-US" sz="1600" b="1" dirty="0" smtClean="0"/>
              <a:t>Safety and maintenance personnel should work closely with facility management personnel and ensure a risk assessment is done before any testing takes place. The risk assessment is not a one time event for generator testing; it must be evaluated and validated before each monthly test.</a:t>
            </a:r>
          </a:p>
          <a:p>
            <a:pPr>
              <a:defRPr/>
            </a:pPr>
            <a:endParaRPr lang="en-US" sz="1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smtClean="0">
                <a:solidFill>
                  <a:srgbClr val="FFFF00"/>
                </a:solidFill>
              </a:rPr>
              <a:t>Compressed gasses</a:t>
            </a:r>
            <a:br>
              <a:rPr lang="en-US" sz="2400" b="1" dirty="0" smtClean="0">
                <a:solidFill>
                  <a:srgbClr val="FFFF00"/>
                </a:solidFill>
              </a:rPr>
            </a:br>
            <a:endParaRPr lang="en-US" sz="2400" dirty="0">
              <a:solidFill>
                <a:srgbClr val="FFFF00"/>
              </a:solidFill>
            </a:endParaRPr>
          </a:p>
        </p:txBody>
      </p:sp>
      <p:sp>
        <p:nvSpPr>
          <p:cNvPr id="3" name="Content Placeholder 2"/>
          <p:cNvSpPr>
            <a:spLocks noGrp="1"/>
          </p:cNvSpPr>
          <p:nvPr>
            <p:ph idx="1"/>
          </p:nvPr>
        </p:nvSpPr>
        <p:spPr>
          <a:xfrm>
            <a:off x="304800" y="1600200"/>
            <a:ext cx="8610600" cy="4530725"/>
          </a:xfrm>
        </p:spPr>
        <p:txBody>
          <a:bodyPr/>
          <a:lstStyle/>
          <a:p>
            <a:pPr>
              <a:buFont typeface="Wingdings" pitchFamily="2" charset="2"/>
              <a:buNone/>
              <a:defRPr/>
            </a:pPr>
            <a:r>
              <a:rPr lang="en-US" sz="1400" b="1" dirty="0" smtClean="0"/>
              <a:t>The handling, care, and storage of compressed gases, cylinders, distribution systems, and devices for administering or otherwise using compressed gases will be in accordance with current codes and standards, Compressed Gas pamphlets, Technical Manuals (TMs), and requirements </a:t>
            </a:r>
          </a:p>
          <a:p>
            <a:pPr>
              <a:buFont typeface="Wingdings" pitchFamily="2" charset="2"/>
              <a:buNone/>
              <a:defRPr/>
            </a:pPr>
            <a:endParaRPr lang="en-US" sz="1400" b="1" dirty="0" smtClean="0"/>
          </a:p>
          <a:p>
            <a:pPr>
              <a:buFont typeface="Wingdings" pitchFamily="2" charset="2"/>
              <a:buNone/>
              <a:defRPr/>
            </a:pPr>
            <a:r>
              <a:rPr lang="en-US" sz="1400" b="1" i="1" dirty="0" smtClean="0">
                <a:solidFill>
                  <a:srgbClr val="66FFFF"/>
                </a:solidFill>
              </a:rPr>
              <a:t>A</a:t>
            </a:r>
            <a:r>
              <a:rPr lang="en-US" sz="1400" b="1" i="1" dirty="0" smtClean="0"/>
              <a:t>. Applicable specific codes, standards, pamphlets, and technical orders are as follows:</a:t>
            </a:r>
          </a:p>
          <a:p>
            <a:pPr>
              <a:buFont typeface="Wingdings" pitchFamily="2" charset="2"/>
              <a:buNone/>
              <a:defRPr/>
            </a:pPr>
            <a:endParaRPr lang="en-US" sz="1400" b="1" i="1" dirty="0" smtClean="0"/>
          </a:p>
          <a:p>
            <a:pPr>
              <a:defRPr/>
            </a:pPr>
            <a:r>
              <a:rPr lang="en-US" sz="1400" b="1" dirty="0" smtClean="0"/>
              <a:t>(1) Bulk Oxygen Systems at Consumer Sites.</a:t>
            </a:r>
          </a:p>
          <a:p>
            <a:pPr>
              <a:defRPr/>
            </a:pPr>
            <a:r>
              <a:rPr lang="en-US" sz="1400" b="1" dirty="0" smtClean="0"/>
              <a:t>(2) Fire Hazards in Oxygen Enriched Atmospheres.</a:t>
            </a:r>
          </a:p>
          <a:p>
            <a:pPr>
              <a:defRPr/>
            </a:pPr>
            <a:r>
              <a:rPr lang="en-US" sz="1400" b="1" dirty="0" smtClean="0"/>
              <a:t>(3) Standard for Healthcare Facilities.</a:t>
            </a:r>
          </a:p>
          <a:p>
            <a:pPr>
              <a:defRPr/>
            </a:pPr>
            <a:r>
              <a:rPr lang="en-US" sz="1400" b="1" i="1" dirty="0" smtClean="0"/>
              <a:t>(a) Gas and Vacuum Systems.</a:t>
            </a:r>
          </a:p>
          <a:p>
            <a:pPr>
              <a:defRPr/>
            </a:pPr>
            <a:r>
              <a:rPr lang="en-US" sz="1400" b="1" i="1" dirty="0" smtClean="0"/>
              <a:t>(b) Laboratories.</a:t>
            </a:r>
          </a:p>
          <a:p>
            <a:pPr>
              <a:defRPr/>
            </a:pPr>
            <a:r>
              <a:rPr lang="en-US" sz="1400" b="1" dirty="0" smtClean="0"/>
              <a:t>(4) Oxygen.</a:t>
            </a:r>
          </a:p>
          <a:p>
            <a:pPr>
              <a:defRPr/>
            </a:pPr>
            <a:r>
              <a:rPr lang="en-US" sz="1400" b="1" dirty="0" smtClean="0"/>
              <a:t>(5) Safe Handling of Compressed Gases in Containers.</a:t>
            </a:r>
          </a:p>
          <a:p>
            <a:pPr>
              <a:defRPr/>
            </a:pPr>
            <a:r>
              <a:rPr lang="en-US" sz="1400" b="1" dirty="0" smtClean="0"/>
              <a:t>(6) Characteristics and Safe Handling of Medical Gases.</a:t>
            </a:r>
          </a:p>
          <a:p>
            <a:pPr>
              <a:defRPr/>
            </a:pPr>
            <a:r>
              <a:rPr lang="en-US" sz="1400" b="1" dirty="0" smtClean="0"/>
              <a:t>(7) Standard for Medical Vacuum Systems in Hospitals.</a:t>
            </a:r>
          </a:p>
          <a:p>
            <a:pPr>
              <a:defRPr/>
            </a:pPr>
            <a:r>
              <a:rPr lang="en-US" sz="1400" b="1" dirty="0" smtClean="0"/>
              <a:t>(8) Safe Handling of Cylinders by Emergency Rescue Squads.</a:t>
            </a:r>
          </a:p>
          <a:p>
            <a:pPr>
              <a:defRPr/>
            </a:pPr>
            <a:r>
              <a:rPr lang="en-US" sz="1400" b="1" dirty="0" smtClean="0"/>
              <a:t>(9) Handbook of Compressed Gas.</a:t>
            </a:r>
          </a:p>
          <a:p>
            <a:pPr>
              <a:defRPr/>
            </a:pPr>
            <a:endParaRPr lang="en-US" sz="11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1267</Words>
  <Application>Microsoft Office PowerPoint</Application>
  <PresentationFormat>On-screen Show (4:3)</PresentationFormat>
  <Paragraphs>128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Slide 1</vt:lpstr>
      <vt:lpstr>General </vt:lpstr>
      <vt:lpstr>Slide 3</vt:lpstr>
      <vt:lpstr>Entrances and exits </vt:lpstr>
      <vt:lpstr>Stairs and corridors </vt:lpstr>
      <vt:lpstr>Elevators </vt:lpstr>
      <vt:lpstr>Emergency power requirement </vt:lpstr>
      <vt:lpstr>Slide 8</vt:lpstr>
      <vt:lpstr>Compressed gasses </vt:lpstr>
      <vt:lpstr>Slide 10</vt:lpstr>
      <vt:lpstr>Slide 11</vt:lpstr>
      <vt:lpstr>Autoclaves and sterilizers </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Class</dc:creator>
  <cp:lastModifiedBy>Class</cp:lastModifiedBy>
  <cp:revision>1</cp:revision>
  <dcterms:created xsi:type="dcterms:W3CDTF">2017-03-15T03:16:16Z</dcterms:created>
  <dcterms:modified xsi:type="dcterms:W3CDTF">2017-03-15T03:18:33Z</dcterms:modified>
</cp:coreProperties>
</file>