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07DDF-7364-486C-AA08-16CFDEFE0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141A5-965A-45E5-A99A-9DEDDA4D4B2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30725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000" b="1" dirty="0" smtClean="0">
              <a:solidFill>
                <a:srgbClr val="FFFF00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MFK PERTEMUAN 6</a:t>
            </a:r>
          </a:p>
          <a:p>
            <a:pPr algn="ctr">
              <a:buFont typeface="Wingdings" pitchFamily="2" charset="2"/>
              <a:buNone/>
            </a:pP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00"/>
                </a:solidFill>
                <a:effectLst/>
              </a:rPr>
              <a:t>ASESMEN RISIKO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696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E. LEGAL AND REGULATORY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smtClean="0">
                <a:solidFill>
                  <a:srgbClr val="66FFFF"/>
                </a:solidFill>
              </a:rPr>
              <a:t>STATUTES,STANDARDS &amp; REGULATIONS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REGIONAL,STATE AND LOCAL IMPACTS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2. </a:t>
            </a:r>
            <a:r>
              <a:rPr lang="en-US" sz="2800" dirty="0" smtClean="0">
                <a:solidFill>
                  <a:srgbClr val="66FFFF"/>
                </a:solidFill>
              </a:rPr>
              <a:t>LICENSURE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3. </a:t>
            </a:r>
            <a:r>
              <a:rPr lang="en-US" sz="2800" dirty="0" smtClean="0">
                <a:solidFill>
                  <a:srgbClr val="66FFFF"/>
                </a:solidFill>
              </a:rPr>
              <a:t>ACCREDITATION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4. </a:t>
            </a:r>
            <a:r>
              <a:rPr lang="en-US" sz="2800" dirty="0" smtClean="0">
                <a:solidFill>
                  <a:srgbClr val="66FFFF"/>
                </a:solidFill>
              </a:rPr>
              <a:t>CORPORATE COMPLIANCE PROGRAM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IDENTIFICATION OF RELATED COMPLIANCE 	       FACTORS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PROGRAM COMPONENTS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-EDUCATION,REPORTING, 				       DATA  MAINTENANCE,REVIEW,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     MONITORING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F. TECHNOLOGY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1</a:t>
            </a:r>
            <a:r>
              <a:rPr lang="en-US" smtClean="0">
                <a:solidFill>
                  <a:srgbClr val="66FFFF"/>
                </a:solidFill>
              </a:rPr>
              <a:t>. INFORMATION SYSTEMS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2</a:t>
            </a:r>
            <a:r>
              <a:rPr lang="en-US" smtClean="0">
                <a:solidFill>
                  <a:srgbClr val="66FFFF"/>
                </a:solidFill>
              </a:rPr>
              <a:t>. TELEMEDICINE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3</a:t>
            </a:r>
            <a:r>
              <a:rPr lang="en-US" smtClean="0">
                <a:solidFill>
                  <a:srgbClr val="66FFFF"/>
                </a:solidFill>
              </a:rPr>
              <a:t>. EQUIPMENT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4</a:t>
            </a:r>
            <a:r>
              <a:rPr lang="en-US" smtClean="0">
                <a:solidFill>
                  <a:srgbClr val="66FFFF"/>
                </a:solidFill>
              </a:rPr>
              <a:t>. NEW TECHNOLOGIES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5</a:t>
            </a:r>
            <a:r>
              <a:rPr lang="en-US" smtClean="0">
                <a:solidFill>
                  <a:srgbClr val="66FFFF"/>
                </a:solidFill>
              </a:rPr>
              <a:t>.INVENTORY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</a:rPr>
              <a:t>RISK MANAGEMENT TECHNIQUES/TREATMENTS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RISK CONTROL</a:t>
            </a:r>
            <a:r>
              <a:rPr lang="en-US" sz="2800" b="1" dirty="0" smtClean="0"/>
              <a:t> 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66FFFF"/>
                </a:solidFill>
              </a:rPr>
              <a:t>EXPOSURE AVOIDANCE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LOSS PREVENTION  ( RCA 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LOSS REDUCTION  ( FMEA 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		- SEGREGATION (SEPARATION OR DUPLICATION)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		- CONTRACTUAL TRANSFER FOR RISK CONTROL</a:t>
            </a:r>
            <a:r>
              <a:rPr lang="en-US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RISK  FINANCING</a:t>
            </a:r>
            <a:r>
              <a:rPr lang="en-US" sz="2800" b="1" dirty="0" smtClean="0"/>
              <a:t> :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- </a:t>
            </a:r>
            <a:r>
              <a:rPr lang="en-US" sz="2400" b="1" dirty="0" smtClean="0">
                <a:solidFill>
                  <a:srgbClr val="66FFFF"/>
                </a:solidFill>
              </a:rPr>
              <a:t>RISK RETENTION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RISK TRANSFER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2131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3600" b="1" dirty="0" smtClean="0">
                <a:solidFill>
                  <a:srgbClr val="FFFF00"/>
                </a:solidFill>
              </a:rPr>
              <a:t>Hazardous Substances</a:t>
            </a:r>
            <a:br>
              <a:rPr lang="en-AU" sz="3600" b="1" dirty="0" smtClean="0">
                <a:solidFill>
                  <a:srgbClr val="FFFF00"/>
                </a:solidFill>
              </a:rPr>
            </a:br>
            <a:r>
              <a:rPr lang="en-AU" sz="3600" b="1" i="1" dirty="0" smtClean="0">
                <a:solidFill>
                  <a:srgbClr val="FFFF00"/>
                </a:solidFill>
              </a:rPr>
              <a:t>Risk Management</a:t>
            </a:r>
            <a:r>
              <a:rPr lang="en-AU" sz="3200" b="1" i="1" dirty="0" smtClean="0">
                <a:solidFill>
                  <a:srgbClr val="FFFF00"/>
                </a:solidFill>
              </a:rPr>
              <a:t/>
            </a:r>
            <a:br>
              <a:rPr lang="en-AU" sz="3200" b="1" i="1" dirty="0" smtClean="0">
                <a:solidFill>
                  <a:srgbClr val="FFFF00"/>
                </a:solidFill>
              </a:rPr>
            </a:br>
            <a:r>
              <a:rPr lang="en-AU" sz="4000" b="1" dirty="0" smtClean="0"/>
              <a:t/>
            </a:r>
            <a:br>
              <a:rPr lang="en-AU" sz="4000" b="1" dirty="0" smtClean="0"/>
            </a:b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b="1" dirty="0" smtClean="0">
                <a:solidFill>
                  <a:srgbClr val="FFFF00"/>
                </a:solidFill>
              </a:rPr>
              <a:t>Hazardous Substances</a:t>
            </a:r>
            <a:br>
              <a:rPr lang="en-AU" sz="3200" b="1" dirty="0" smtClean="0">
                <a:solidFill>
                  <a:srgbClr val="FFFF00"/>
                </a:solidFill>
              </a:rPr>
            </a:br>
            <a:r>
              <a:rPr lang="en-AU" sz="3200" b="1" i="1" dirty="0" smtClean="0">
                <a:solidFill>
                  <a:srgbClr val="FFFF00"/>
                </a:solidFill>
              </a:rPr>
              <a:t>Risk Management</a:t>
            </a:r>
            <a:br>
              <a:rPr lang="en-AU" sz="3200" b="1" i="1" dirty="0" smtClean="0">
                <a:solidFill>
                  <a:srgbClr val="FFFF00"/>
                </a:solidFill>
              </a:rPr>
            </a:br>
            <a:r>
              <a:rPr lang="en-AU" sz="4000" b="1" dirty="0" smtClean="0"/>
              <a:t/>
            </a:r>
            <a:br>
              <a:rPr lang="en-AU" sz="4000" b="1" dirty="0" smtClean="0"/>
            </a:br>
            <a:endParaRPr lang="en-US" sz="40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There are many hazards which could result in loss. In order to eliminate or minimise the hazards and therefore the potential for injury, illness or damage to plant or property, </a:t>
            </a:r>
            <a:r>
              <a:rPr lang="en-US" sz="2800" smtClean="0">
                <a:solidFill>
                  <a:srgbClr val="FFFF00"/>
                </a:solidFill>
              </a:rPr>
              <a:t>hazards need to be identified</a:t>
            </a:r>
            <a:r>
              <a:rPr lang="en-US" sz="2800" smtClean="0"/>
              <a:t>, and </a:t>
            </a:r>
            <a:r>
              <a:rPr lang="en-US" sz="2800" smtClean="0">
                <a:solidFill>
                  <a:srgbClr val="FFFF00"/>
                </a:solidFill>
              </a:rPr>
              <a:t>risks need to be assessed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FFFF00"/>
                </a:solidFill>
              </a:rPr>
              <a:t>controlled</a:t>
            </a:r>
            <a:r>
              <a:rPr lang="en-US" sz="28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Identification of hazards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Hazard identification is the </a:t>
            </a:r>
            <a:r>
              <a:rPr lang="en-US" sz="2800" smtClean="0">
                <a:solidFill>
                  <a:srgbClr val="FFFF00"/>
                </a:solidFill>
              </a:rPr>
              <a:t>process of identifying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FF00"/>
                </a:solidFill>
              </a:rPr>
              <a:t>situations or events</a:t>
            </a:r>
            <a:r>
              <a:rPr lang="en-US" sz="2800" smtClean="0"/>
              <a:t> that could give rise to the potential for injury, illness or damage to plant or property.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FFFF00"/>
                </a:solidFill>
              </a:rPr>
              <a:t>Assessment of Risks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Assessment of the risks is the process of </a:t>
            </a:r>
            <a:r>
              <a:rPr lang="en-US" sz="2000" b="1" smtClean="0">
                <a:solidFill>
                  <a:srgbClr val="FFFF00"/>
                </a:solidFill>
              </a:rPr>
              <a:t>determining the likelihood</a:t>
            </a:r>
            <a:r>
              <a:rPr lang="en-US" sz="2000" b="1" smtClean="0"/>
              <a:t> of an injury, illness or damage to plant or property happening.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This generally involves consideration of the nature of exposure to the hazard such 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How likely is it someone will be hurt</a:t>
            </a:r>
            <a:r>
              <a:rPr lang="en-US" sz="2000" b="1" smtClean="0"/>
              <a:t> or something 				damaged (eg. will or could happen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Frequency of exposure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Level of exposure</a:t>
            </a:r>
            <a:r>
              <a:rPr lang="en-US" sz="2000" b="1" smtClean="0"/>
              <a:t> (eg. No. of people, amount/degree/extent of 		exposure to noise, chemicals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Pattern of exposure</a:t>
            </a:r>
            <a:r>
              <a:rPr lang="en-US" sz="2000" b="1" smtClean="0"/>
              <a:t> (eg. continuous, intermittent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Adequacy of any </a:t>
            </a:r>
            <a:r>
              <a:rPr lang="en-US" sz="2000" b="1" smtClean="0">
                <a:solidFill>
                  <a:srgbClr val="FFFF00"/>
                </a:solidFill>
              </a:rPr>
              <a:t>existing control measures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FFFF00"/>
                </a:solidFill>
              </a:rPr>
              <a:t>Control of hazards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Hazard control is the process of determining and implementing appropriate measures to </a:t>
            </a:r>
            <a:r>
              <a:rPr lang="en-US" sz="2400" smtClean="0">
                <a:solidFill>
                  <a:srgbClr val="FFFF00"/>
                </a:solidFill>
              </a:rPr>
              <a:t>control risks</a:t>
            </a:r>
            <a:r>
              <a:rPr lang="en-US" sz="2400" smtClean="0"/>
              <a:t> and their</a:t>
            </a:r>
            <a:r>
              <a:rPr lang="en-US" sz="2400" smtClean="0">
                <a:solidFill>
                  <a:srgbClr val="FFFF00"/>
                </a:solidFill>
              </a:rPr>
              <a:t> consequences</a:t>
            </a:r>
            <a:r>
              <a:rPr lang="en-US" sz="2400" smtClean="0"/>
              <a:t> associated with that hazard.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The control process must follow the </a:t>
            </a:r>
            <a:r>
              <a:rPr lang="en-US" sz="2400" smtClean="0">
                <a:solidFill>
                  <a:srgbClr val="FFFF00"/>
                </a:solidFill>
              </a:rPr>
              <a:t>control hierarchy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	. </a:t>
            </a:r>
            <a:r>
              <a:rPr lang="en-US" sz="2400" smtClean="0">
                <a:solidFill>
                  <a:srgbClr val="66FFFF"/>
                </a:solidFill>
              </a:rPr>
              <a:t>Elimination,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substitution,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engineering,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administrative (procedures)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protective equipment</a:t>
            </a:r>
            <a:r>
              <a:rPr lang="en-US" sz="2400" smtClean="0"/>
              <a:t> type controls.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Protective equipment should always be the last control option.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3600" smtClean="0"/>
              <a:t>A </a:t>
            </a:r>
            <a:r>
              <a:rPr lang="en-US" sz="3600" smtClean="0">
                <a:solidFill>
                  <a:srgbClr val="FFFF00"/>
                </a:solidFill>
              </a:rPr>
              <a:t>combination </a:t>
            </a:r>
            <a:r>
              <a:rPr lang="en-US" sz="3600" smtClean="0"/>
              <a:t>of controls may be appropriate however the solution must follow the control hierarchy.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smtClean="0"/>
              <a:t>	- It is always important that any control measure </a:t>
            </a:r>
            <a:r>
              <a:rPr lang="en-US" sz="3600" smtClean="0">
                <a:solidFill>
                  <a:srgbClr val="FFFF00"/>
                </a:solidFill>
              </a:rPr>
              <a:t>does not introduce new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FF00"/>
                </a:solidFill>
              </a:rPr>
              <a:t>hazards,</a:t>
            </a:r>
            <a:r>
              <a:rPr lang="en-US" sz="3600" smtClean="0"/>
              <a:t> and that on going effectiveness of the control is monitored.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FFFF00"/>
                </a:solidFill>
              </a:rPr>
              <a:t>RISK MANAGEMENT PROCESS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971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	The basic steps of the risk management process are shown in the flow chart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r:id="rId3" imgW="5079492" imgH="4901184" progId="">
              <p:embed/>
            </p:oleObj>
          </a:graphicData>
        </a:graphic>
      </p:graphicFrame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17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819400" y="9144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636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RISK ASSESSMENT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60198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b="1" smtClean="0"/>
              <a:t>Proses untuk membantu organisasi </a:t>
            </a:r>
            <a:r>
              <a:rPr lang="en-US" b="1" smtClean="0">
                <a:solidFill>
                  <a:srgbClr val="FFFF00"/>
                </a:solidFill>
              </a:rPr>
              <a:t>menilai </a:t>
            </a:r>
            <a:r>
              <a:rPr lang="en-US" b="1" smtClean="0"/>
              <a:t>tentang luasnya risiko yg dihadapi ,kemampuan mengontrol frekuensi dan dampak risiko.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marL="533400" indent="-533400" eaLnBrk="1" hangingPunct="1">
              <a:defRPr/>
            </a:pPr>
            <a:r>
              <a:rPr lang="en-US" smtClean="0"/>
              <a:t>Harus dilakukan oleh seluruh staf  dan semua pihak yg terlibat termasuk  Pasien dan Publik dapat terlibat bila memungkinkan.</a:t>
            </a:r>
          </a:p>
          <a:p>
            <a:pPr marL="533400" indent="-533400" eaLnBrk="1" hangingPunct="1">
              <a:defRPr/>
            </a:pPr>
            <a:endParaRPr lang="en-US" b="1" smtClean="0"/>
          </a:p>
          <a:p>
            <a:pPr marL="914400" lvl="1" indent="-457200" eaLnBrk="1" hangingPunct="1">
              <a:buFontTx/>
              <a:buNone/>
              <a:defRPr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</a:rPr>
              <a:t>PROSES MANAJEMEN RISIKO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KOMITMEN </a:t>
            </a:r>
            <a:r>
              <a:rPr lang="en-US" sz="2000" b="1" smtClean="0">
                <a:effectLst/>
              </a:rPr>
              <a:t>:  - PIMPINAN 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- TIM K3RS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			   - SELURUH KARYAWAN RS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IDENTIFIKASI</a:t>
            </a:r>
            <a:r>
              <a:rPr lang="en-US" sz="2000" b="1" smtClean="0">
                <a:effectLst/>
              </a:rPr>
              <a:t> RISIKO :          - APA YANG DAPAT TERJADI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	  - BAGAIMANA HAL ITU TERJADI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PENILAIAN</a:t>
            </a:r>
            <a:r>
              <a:rPr lang="en-US" sz="2000" b="1" smtClean="0">
                <a:effectLst/>
              </a:rPr>
              <a:t> RISIKO :       - BAGAIMANA RISIKO BISA TERJADI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       - APA DAMPAKNYA BILA SUDAH TERJADI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       - BAGAIMANA HAL ITU BISA DIKURANGI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EVALUASI</a:t>
            </a:r>
            <a:r>
              <a:rPr lang="en-US" sz="2000" b="1" smtClean="0">
                <a:effectLst/>
              </a:rPr>
              <a:t> DAN PERINGKAT: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EVALUASI PILIHAN UNTUK MENGURANGI RISIKO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HITUNG BEAYA UNTUK MENGURANGI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IDENTIFIKASI KEGIATAN YANG DAPAT 					MENGURANG BEAYA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			            - BANDINGKAN BEAYA DENGAN BENEFIT</a:t>
            </a: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10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effectLst/>
              </a:rPr>
              <a:t>PROSES MANAJEMEN RISIKO</a:t>
            </a:r>
            <a:r>
              <a:rPr lang="en-US" sz="1600" b="1" smtClean="0">
                <a:effectLst/>
              </a:rPr>
              <a:t> ………….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PENGENDALIAN</a:t>
            </a:r>
            <a:r>
              <a:rPr lang="en-US" sz="2400" smtClean="0">
                <a:effectLst/>
              </a:rPr>
              <a:t> RISIKO :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ELIMINASI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SUBSTITUSI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ENGENEERING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PROSEDUR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PPE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MONITOR</a:t>
            </a:r>
            <a:r>
              <a:rPr lang="en-US" sz="2400" smtClean="0">
                <a:effectLst/>
              </a:rPr>
              <a:t> DAN 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REVIEW</a:t>
            </a:r>
            <a:r>
              <a:rPr lang="en-US" sz="2400" smtClean="0">
                <a:effectLst/>
              </a:rPr>
              <a:t>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MONITOR DAMPAK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            - DIKAJI KEMBALI/REVIEW EFEKTIFITAS KEGIATAN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PERUBAHAN PRIORITAS RISIKO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DI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KOMUNIKASI</a:t>
            </a:r>
            <a:r>
              <a:rPr lang="en-US" sz="2400" smtClean="0">
                <a:effectLst/>
              </a:rPr>
              <a:t>KAN DAN DI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KONSULTASI</a:t>
            </a:r>
            <a:r>
              <a:rPr lang="en-US" sz="2400" smtClean="0">
                <a:effectLst/>
              </a:rPr>
              <a:t>KAN 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 		-SIAPA SAJA YANG PERLU TAHU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	(INTERNAL/EKSTERNAL 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- SIAPA SAJA YANG TERLIBAT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1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/>
              <a:t> </a:t>
            </a:r>
            <a:r>
              <a:rPr lang="en-GB" sz="3200" b="1" smtClean="0">
                <a:solidFill>
                  <a:srgbClr val="FFFF00"/>
                </a:solidFill>
              </a:rPr>
              <a:t>Hazard Identification</a:t>
            </a:r>
            <a:r>
              <a:rPr lang="en-GB" sz="3200" b="1" smtClean="0"/>
              <a:t> </a:t>
            </a:r>
            <a:br>
              <a:rPr lang="en-GB" sz="3200" b="1" smtClean="0"/>
            </a:br>
            <a:endParaRPr lang="en-US" sz="3200" b="1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	Department Head / Supervisor or their delegated staff shall identify all hazards associated with processing plant and plant related systems of work using the most relevant methods chosen from the following list: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- </a:t>
            </a:r>
            <a:r>
              <a:rPr lang="en-GB" sz="2400" smtClean="0">
                <a:solidFill>
                  <a:srgbClr val="FFFF00"/>
                </a:solidFill>
              </a:rPr>
              <a:t>a visual inspection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auditing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testing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technical or scientific evaluation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an analysis of injury or near miss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discussions with designers, manufactures, suppliers, importers, employers, employees or relevant parties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	Hazards are to be recorded 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        </a:t>
            </a:r>
            <a:r>
              <a:rPr lang="en-GB" sz="2400" smtClean="0">
                <a:solidFill>
                  <a:srgbClr val="66FFFF"/>
                </a:solidFill>
              </a:rPr>
              <a:t>The Risk Management Worksheet </a:t>
            </a:r>
            <a:endParaRPr lang="en-US" sz="24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2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>
                <a:solidFill>
                  <a:srgbClr val="FFFF00"/>
                </a:solidFill>
              </a:rPr>
              <a:t>Risk Assessment</a:t>
            </a:r>
            <a:r>
              <a:rPr lang="en-GB" sz="3200" smtClean="0">
                <a:solidFill>
                  <a:srgbClr val="FFFF00"/>
                </a:solidFill>
              </a:rPr>
              <a:t/>
            </a:r>
            <a:br>
              <a:rPr lang="en-GB" sz="3200" smtClean="0">
                <a:solidFill>
                  <a:srgbClr val="FFFF00"/>
                </a:solidFill>
              </a:rPr>
            </a:br>
            <a:r>
              <a:rPr lang="en-GB" sz="4000" b="1" smtClean="0"/>
              <a:t/>
            </a:r>
            <a:br>
              <a:rPr lang="en-GB" sz="4000" b="1" smtClean="0"/>
            </a:br>
            <a:endParaRPr lang="en-US" sz="4000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	The risks arising from the hazards are to be assessed and rated by using the following factors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		- </a:t>
            </a:r>
            <a:r>
              <a:rPr lang="en-GB" sz="2800" b="1" smtClean="0">
                <a:solidFill>
                  <a:srgbClr val="FFFF00"/>
                </a:solidFill>
              </a:rPr>
              <a:t>Likelihood</a:t>
            </a:r>
            <a:r>
              <a:rPr lang="en-GB" sz="2800" smtClean="0">
                <a:solidFill>
                  <a:srgbClr val="FFFF00"/>
                </a:solidFill>
              </a:rPr>
              <a:t> </a:t>
            </a:r>
            <a:r>
              <a:rPr lang="en-GB" sz="2800" smtClean="0"/>
              <a:t>- the chance of the hazard or event actually occurring during the life of the plant.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		- </a:t>
            </a:r>
            <a:r>
              <a:rPr lang="en-GB" sz="2800" b="1" smtClean="0">
                <a:solidFill>
                  <a:srgbClr val="FFFF00"/>
                </a:solidFill>
              </a:rPr>
              <a:t>Consequences</a:t>
            </a:r>
            <a:r>
              <a:rPr lang="en-GB" sz="2800" smtClean="0"/>
              <a:t> - the extent of the harm (injury or ill health) should it actually occur.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Once the likelihood and consequence of each hazardous event or situation has been decided, the risk is </a:t>
            </a:r>
            <a:r>
              <a:rPr lang="en-GB" sz="2800" smtClean="0">
                <a:solidFill>
                  <a:srgbClr val="FFFF00"/>
                </a:solidFill>
              </a:rPr>
              <a:t>to be rated</a:t>
            </a:r>
            <a:r>
              <a:rPr lang="en-GB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78" name="Rectangle 3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PROBABILITY / </a:t>
            </a:r>
            <a:r>
              <a:rPr lang="en-US" sz="2800" b="1" dirty="0" smtClean="0">
                <a:solidFill>
                  <a:srgbClr val="00FF99"/>
                </a:solidFill>
              </a:rPr>
              <a:t>LIKELIHOOD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82997" name="Group 53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8153400" cy="5029200"/>
        </p:xfrm>
        <a:graphic>
          <a:graphicData uri="http://schemas.openxmlformats.org/drawingml/2006/table">
            <a:tbl>
              <a:tblPr/>
              <a:tblGrid>
                <a:gridCol w="1395757"/>
                <a:gridCol w="6757643"/>
              </a:tblGrid>
              <a:tr h="437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Level 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DESKRIPSI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Very low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0–5% – extremely unlikely or virtually impossible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TIDAK MUNGKIN  TERJADI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6–20% – low but not impossible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JARANG TAPI BUKAN TIDAK MUNGKIN TERJADI</a:t>
                      </a:r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917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21–50% – fairly likely to occur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 TERJADI / BISA TERJADI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1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51–80% – more likely to occur than not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 MUNGKIN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Very high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81–100% – almost certainly will occur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PASTI  AKAN TERJADI</a:t>
                      </a: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  <a:noFill/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66FFFF"/>
                </a:solidFill>
                <a:effectLst/>
              </a:rPr>
              <a:t>SKOR DAMPAK</a:t>
            </a:r>
          </a:p>
        </p:txBody>
      </p:sp>
      <p:graphicFrame>
        <p:nvGraphicFramePr>
          <p:cNvPr id="91267" name="Group 131"/>
          <p:cNvGraphicFramePr>
            <a:graphicFrameLocks noGrp="1"/>
          </p:cNvGraphicFramePr>
          <p:nvPr/>
        </p:nvGraphicFramePr>
        <p:xfrm>
          <a:off x="0" y="533400"/>
          <a:ext cx="9144000" cy="6336666"/>
        </p:xfrm>
        <a:graphic>
          <a:graphicData uri="http://schemas.openxmlformats.org/drawingml/2006/table">
            <a:tbl>
              <a:tblPr/>
              <a:tblGrid>
                <a:gridCol w="1192213"/>
                <a:gridCol w="1703387"/>
                <a:gridCol w="1524000"/>
                <a:gridCol w="1600200"/>
                <a:gridCol w="1524000"/>
                <a:gridCol w="16002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INSGNIFICANT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CATASTROPHIC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CIDERA PASIEN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Tidak ada cedera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Dapat diatasi dengan pertolongan pertama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Berkurangnya fungsi motorik / sensorik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Setiap kasus yang memperpanjang perawatan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Cedera luas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Kehilangan   fungsi utama  permanent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Kematian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PELAYANAN/OPERASIO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 LEBIH DARI 1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8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1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1 MINGGU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PERMANEN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BIAYA / KEUANGAN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KECIL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0,1%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0,25 %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0,5%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1%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PUBLIKASI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MEDIA LOKAL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WAKTU    SINGKAT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MEDIA LOKAL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WAKTU 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NASIONAL KURANG DARI 3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NASIONAL LEBIH DARI 3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REPUTASI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KECIL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BERMAKNA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SERIUS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MENJADI MASALAH BERAT BAGI 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fld id="{59663935-C14C-47AB-B85C-0F19F1D32764}" type="slidenum">
              <a:rPr lang="en-US" sz="1000">
                <a:effectLst>
                  <a:outerShdw blurRad="38100" dist="38100" dir="2700000" algn="tl">
                    <a:srgbClr val="010199"/>
                  </a:outerShdw>
                </a:effectLst>
              </a:rPr>
              <a:pPr algn="r" eaLnBrk="1" hangingPunct="1">
                <a:defRPr/>
              </a:pPr>
              <a:t>26</a:t>
            </a:fld>
            <a:endParaRPr lang="en-US" sz="1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6349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0" y="990600"/>
          <a:ext cx="8382000" cy="4630738"/>
        </p:xfrm>
        <a:graphic>
          <a:graphicData uri="http://schemas.openxmlformats.org/drawingml/2006/table">
            <a:tbl>
              <a:tblPr/>
              <a:tblGrid>
                <a:gridCol w="1766888"/>
                <a:gridCol w="1101725"/>
                <a:gridCol w="1250950"/>
                <a:gridCol w="1468437"/>
                <a:gridCol w="1300163"/>
                <a:gridCol w="1493837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Kemungkinan / Probability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(Likelihood)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Dampak </a:t>
                      </a: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(Consequences)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Tdk mungkin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jarang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pasti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 rendah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Rendah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Besar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Katastropik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546" name="Group 58"/>
          <p:cNvGraphicFramePr>
            <a:graphicFrameLocks noGrp="1"/>
          </p:cNvGraphicFramePr>
          <p:nvPr>
            <p:ph sz="half" idx="4294967295"/>
          </p:nvPr>
        </p:nvGraphicFramePr>
        <p:xfrm>
          <a:off x="2514600" y="5943600"/>
          <a:ext cx="6629400" cy="609600"/>
        </p:xfrm>
        <a:graphic>
          <a:graphicData uri="http://schemas.openxmlformats.org/drawingml/2006/table">
            <a:tbl>
              <a:tblPr/>
              <a:tblGrid>
                <a:gridCol w="1657350"/>
                <a:gridCol w="1735138"/>
                <a:gridCol w="2003425"/>
                <a:gridCol w="123348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Sangat rendah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Ringan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Sedang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49222" name="Text Box 69"/>
          <p:cNvSpPr txBox="1">
            <a:spLocks noChangeArrowheads="1"/>
          </p:cNvSpPr>
          <p:nvPr/>
        </p:nvSpPr>
        <p:spPr bwMode="auto">
          <a:xfrm>
            <a:off x="2057400" y="0"/>
            <a:ext cx="5332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AFD00"/>
                </a:solidFill>
                <a:latin typeface="Times New Roman" pitchFamily="18" charset="0"/>
              </a:rPr>
              <a:t>RISK RATING NUMBER (RRN)</a:t>
            </a:r>
          </a:p>
        </p:txBody>
      </p:sp>
      <p:sp>
        <p:nvSpPr>
          <p:cNvPr id="49223" name="Rectangle 70"/>
          <p:cNvSpPr>
            <a:spLocks noChangeArrowheads="1"/>
          </p:cNvSpPr>
          <p:nvPr/>
        </p:nvSpPr>
        <p:spPr bwMode="auto">
          <a:xfrm>
            <a:off x="228600" y="5334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sz="2000" b="1"/>
              <a:t>RRN = Kemungkinan  </a:t>
            </a:r>
            <a:r>
              <a:rPr lang="it-IT" sz="2000" b="1" i="1"/>
              <a:t>(Likelihood)   </a:t>
            </a:r>
            <a:r>
              <a:rPr lang="it-IT" sz="2000" b="1"/>
              <a:t>X  Dampak </a:t>
            </a:r>
            <a:r>
              <a:rPr lang="it-IT" sz="2000" b="1" i="1"/>
              <a:t>(Consequences)</a:t>
            </a:r>
            <a:endParaRPr lang="it-IT" sz="2000" b="1"/>
          </a:p>
          <a:p>
            <a:pPr algn="ctr" eaLnBrk="1" hangingPunct="1"/>
            <a:r>
              <a:rPr lang="it-IT" sz="2000" b="1">
                <a:solidFill>
                  <a:schemeClr val="bg1"/>
                </a:solidFill>
              </a:rPr>
              <a:t>  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2" name="Rectangle 6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</a:rPr>
              <a:t>MATRIX ASSESSMENT</a:t>
            </a:r>
          </a:p>
        </p:txBody>
      </p:sp>
      <p:graphicFrame>
        <p:nvGraphicFramePr>
          <p:cNvPr id="64514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381000"/>
          <a:ext cx="9110663" cy="4627564"/>
        </p:xfrm>
        <a:graphic>
          <a:graphicData uri="http://schemas.openxmlformats.org/drawingml/2006/table">
            <a:tbl>
              <a:tblPr/>
              <a:tblGrid>
                <a:gridCol w="2133600"/>
                <a:gridCol w="1414463"/>
                <a:gridCol w="1182687"/>
                <a:gridCol w="1338263"/>
                <a:gridCol w="1368425"/>
                <a:gridCol w="1673225"/>
              </a:tblGrid>
              <a:tr h="346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Likelihood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Probability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Potencial Concequences /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Insignificant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Minor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Catastropic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Almost certain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(Tiap mgg /bln)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Likely (Bebrp x /thn)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Posible (1-2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Unlikely (2-5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Rare (&gt;5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endParaRPr kumimoji="0" lang="sv-S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587" name="Group 75"/>
          <p:cNvGraphicFramePr>
            <a:graphicFrameLocks noGrp="1"/>
          </p:cNvGraphicFramePr>
          <p:nvPr/>
        </p:nvGraphicFramePr>
        <p:xfrm>
          <a:off x="0" y="5394325"/>
          <a:ext cx="9144000" cy="1463040"/>
        </p:xfrm>
        <a:graphic>
          <a:graphicData uri="http://schemas.openxmlformats.org/drawingml/2006/table">
            <a:tbl>
              <a:tblPr/>
              <a:tblGrid>
                <a:gridCol w="1828800"/>
                <a:gridCol w="2743200"/>
                <a:gridCol w="2425700"/>
                <a:gridCol w="21463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Can be manage by procedure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Clinical Manager / Lead Clinician should assess the consequences againts cost of treating the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Detailed review &amp; urgent treatment should be undertaken by senior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Immediate review &amp; action required at Board level. Director must be informed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50246" name="Text Box 73"/>
          <p:cNvSpPr txBox="1">
            <a:spLocks noChangeArrowheads="1"/>
          </p:cNvSpPr>
          <p:nvPr/>
        </p:nvSpPr>
        <p:spPr bwMode="auto">
          <a:xfrm>
            <a:off x="3962400" y="5029200"/>
            <a:ext cx="1087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ACTION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	</a:t>
            </a:r>
            <a:r>
              <a:rPr lang="en-GB" b="1" smtClean="0"/>
              <a:t>Ratings for each factor and the risk rating are to be recorded in the appropriate columns on the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smtClean="0"/>
              <a:t>	</a:t>
            </a:r>
            <a:r>
              <a:rPr lang="en-GB" b="1" smtClean="0">
                <a:solidFill>
                  <a:srgbClr val="FFFF00"/>
                </a:solidFill>
              </a:rPr>
              <a:t>Risk Management Worksheet.</a:t>
            </a:r>
            <a:r>
              <a:rPr lang="en-GB" b="1" smtClean="0">
                <a:solidFill>
                  <a:srgbClr val="66FFFF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b="1" smtClean="0">
              <a:solidFill>
                <a:srgbClr val="66FFFF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smtClean="0"/>
              <a:t>  When developing risk control strategies, </a:t>
            </a:r>
            <a:r>
              <a:rPr lang="en-GB" b="1" smtClean="0">
                <a:solidFill>
                  <a:srgbClr val="FFFF00"/>
                </a:solidFill>
              </a:rPr>
              <a:t>HIGH ratings shall receive first priority</a:t>
            </a:r>
            <a:r>
              <a:rPr lang="en-GB" b="1" smtClean="0"/>
              <a:t>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3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>
                <a:solidFill>
                  <a:srgbClr val="FFFF00"/>
                </a:solidFill>
              </a:rPr>
              <a:t>Risk Control</a:t>
            </a:r>
            <a:endParaRPr lang="en-US" sz="3200" b="1" smtClean="0">
              <a:solidFill>
                <a:srgbClr val="FFFF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Where a risk to health and safety has been identified, controls must be introduced to eliminate or minimise it.  </a:t>
            </a:r>
          </a:p>
          <a:p>
            <a:pPr eaLnBrk="1" hangingPunct="1">
              <a:defRPr/>
            </a:pPr>
            <a:r>
              <a:rPr lang="en-GB" smtClean="0"/>
              <a:t>The following </a:t>
            </a:r>
            <a:r>
              <a:rPr lang="en-GB" smtClean="0">
                <a:solidFill>
                  <a:srgbClr val="FFFF00"/>
                </a:solidFill>
              </a:rPr>
              <a:t>‘hierarchy’</a:t>
            </a:r>
            <a:r>
              <a:rPr lang="en-GB" smtClean="0"/>
              <a:t> of controls is a guide to controlling risks.  </a:t>
            </a:r>
          </a:p>
          <a:p>
            <a:pPr eaLnBrk="1" hangingPunct="1">
              <a:defRPr/>
            </a:pPr>
            <a:r>
              <a:rPr lang="en-GB" smtClean="0"/>
              <a:t>In many cases a combination of controls will be necessary to reduce the risk to the level required.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71437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2000" smtClean="0">
                <a:solidFill>
                  <a:srgbClr val="FFFF00"/>
                </a:solidFill>
              </a:rPr>
              <a:t>RISK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FF00"/>
                </a:solidFill>
              </a:rPr>
              <a:t>ASSESSMENT…..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838200"/>
            <a:ext cx="8458200" cy="5257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	AREAS TO ASSES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rgbClr val="66FFFF"/>
                </a:solidFill>
              </a:rPr>
              <a:t>A -</a:t>
            </a:r>
            <a:r>
              <a:rPr lang="en-US" smtClean="0"/>
              <a:t> </a:t>
            </a:r>
            <a:r>
              <a:rPr lang="en-US" smtClean="0">
                <a:solidFill>
                  <a:srgbClr val="66FFFF"/>
                </a:solidFill>
              </a:rPr>
              <a:t>OPERATIONAL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B - FINANCIAL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C - HUMAN CAPITAL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D - STRATEGIC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E - LEGAL/REGULATORY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F - TECHNOLOGY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66FFFF"/>
              </a:solidFill>
            </a:endParaRPr>
          </a:p>
          <a:p>
            <a:pPr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1</a:t>
            </a:r>
            <a:r>
              <a:rPr lang="en-GB" sz="2800" smtClean="0"/>
              <a:t>	</a:t>
            </a:r>
            <a:r>
              <a:rPr lang="en-GB" sz="2800" b="1" smtClean="0">
                <a:solidFill>
                  <a:srgbClr val="FFFF00"/>
                </a:solidFill>
              </a:rPr>
              <a:t>Eliminate</a:t>
            </a:r>
            <a:r>
              <a:rPr lang="en-GB" sz="2800" b="1" smtClean="0"/>
              <a:t> the risk</a:t>
            </a: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2</a:t>
            </a:r>
            <a:r>
              <a:rPr lang="en-GB" sz="2800" smtClean="0"/>
              <a:t>	</a:t>
            </a:r>
            <a:r>
              <a:rPr lang="en-GB" sz="2800" b="1" smtClean="0">
                <a:solidFill>
                  <a:srgbClr val="FFFF00"/>
                </a:solidFill>
              </a:rPr>
              <a:t>Minimise</a:t>
            </a:r>
            <a:r>
              <a:rPr lang="en-GB" sz="2800" b="1" smtClean="0"/>
              <a:t> the risk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substitute with something safer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modify the plant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isolate the plant or hazardous aspect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introduce engineering controls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3</a:t>
            </a:r>
            <a:r>
              <a:rPr lang="en-GB" sz="2800" smtClean="0"/>
              <a:t>	</a:t>
            </a:r>
            <a:r>
              <a:rPr lang="en-GB" sz="2800" smtClean="0">
                <a:solidFill>
                  <a:srgbClr val="FFFF00"/>
                </a:solidFill>
              </a:rPr>
              <a:t>‘</a:t>
            </a:r>
            <a:r>
              <a:rPr lang="en-GB" sz="2800" b="1" smtClean="0">
                <a:solidFill>
                  <a:srgbClr val="FFFF00"/>
                </a:solidFill>
              </a:rPr>
              <a:t>Back up’</a:t>
            </a:r>
            <a:r>
              <a:rPr lang="en-GB" sz="2800" b="1" smtClean="0"/>
              <a:t> controls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implement </a:t>
            </a:r>
            <a:r>
              <a:rPr lang="en-GB" sz="2800" smtClean="0">
                <a:solidFill>
                  <a:srgbClr val="FFFF00"/>
                </a:solidFill>
              </a:rPr>
              <a:t>administrative controls</a:t>
            </a:r>
            <a:r>
              <a:rPr lang="en-GB" sz="2800" smtClean="0"/>
              <a:t> &amp; 			safe work practices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require </a:t>
            </a:r>
            <a:r>
              <a:rPr lang="en-GB" sz="2800" smtClean="0">
                <a:solidFill>
                  <a:srgbClr val="FFFF00"/>
                </a:solidFill>
              </a:rPr>
              <a:t>personal protective equipment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</a:t>
            </a:r>
            <a:r>
              <a:rPr lang="en-GB" sz="2800" smtClean="0"/>
              <a:t>Actions taken to eliminate or control the risks are to be actioned and recorded consistent with existing procedures. e.g. Safe Operating Procedures (</a:t>
            </a:r>
            <a:r>
              <a:rPr lang="en-GB" sz="2800" smtClean="0">
                <a:solidFill>
                  <a:srgbClr val="FFFF00"/>
                </a:solidFill>
              </a:rPr>
              <a:t>SOP’s</a:t>
            </a:r>
            <a:r>
              <a:rPr lang="en-GB" sz="2800" smtClean="0"/>
              <a:t>),</a:t>
            </a:r>
            <a:r>
              <a:rPr lang="en-GB" sz="2800" smtClean="0">
                <a:solidFill>
                  <a:srgbClr val="FFFF00"/>
                </a:solidFill>
              </a:rPr>
              <a:t>Job Safe Instructions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4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600" b="1" smtClean="0">
                <a:solidFill>
                  <a:srgbClr val="FFFF00"/>
                </a:solidFill>
              </a:rPr>
              <a:t>Review</a:t>
            </a:r>
            <a:r>
              <a:rPr lang="en-US" sz="400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Review the hazards and control measures to ensure that </a:t>
            </a:r>
            <a:r>
              <a:rPr lang="en-GB" smtClean="0">
                <a:solidFill>
                  <a:srgbClr val="FFFF00"/>
                </a:solidFill>
              </a:rPr>
              <a:t>no new hazards have been</a:t>
            </a:r>
            <a:r>
              <a:rPr lang="en-GB" smtClean="0"/>
              <a:t> </a:t>
            </a:r>
            <a:r>
              <a:rPr lang="en-GB" smtClean="0">
                <a:solidFill>
                  <a:srgbClr val="FFFF00"/>
                </a:solidFill>
              </a:rPr>
              <a:t>introduced</a:t>
            </a:r>
            <a:r>
              <a:rPr lang="en-GB" smtClean="0"/>
              <a:t> and that the </a:t>
            </a:r>
            <a:r>
              <a:rPr lang="en-GB" smtClean="0">
                <a:solidFill>
                  <a:srgbClr val="FFFF00"/>
                </a:solidFill>
              </a:rPr>
              <a:t>process is working</a:t>
            </a:r>
            <a:r>
              <a:rPr lang="en-GB" smtClean="0"/>
              <a:t> </a:t>
            </a:r>
            <a:r>
              <a:rPr lang="en-GB" smtClean="0">
                <a:solidFill>
                  <a:srgbClr val="FFFF00"/>
                </a:solidFill>
              </a:rPr>
              <a:t>effectively</a:t>
            </a:r>
            <a:r>
              <a:rPr lang="en-GB" smtClean="0"/>
              <a:t> to identify the risks and control the hazards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smtClean="0"/>
              <a:t>			      </a:t>
            </a:r>
            <a:r>
              <a:rPr lang="en-GB" b="1" smtClean="0">
                <a:solidFill>
                  <a:srgbClr val="FFFF00"/>
                </a:solidFill>
              </a:rPr>
              <a:t>CONSULTATION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GB" smtClean="0"/>
              <a:t>	Department Head / Supervisor or their staff will carry out risk assessments for work for which they are responsible.  </a:t>
            </a:r>
          </a:p>
          <a:p>
            <a:pPr eaLnBrk="1" hangingPunct="1">
              <a:defRPr/>
            </a:pPr>
            <a:r>
              <a:rPr lang="en-GB" smtClean="0"/>
              <a:t>     They will be responsible for employee involvement in the identification and control of hazards and advising employees of any identified hazards and the means of eliminating or controlling them.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		           </a:t>
            </a:r>
            <a:r>
              <a:rPr lang="en-GB" sz="2000" b="1" smtClean="0">
                <a:solidFill>
                  <a:srgbClr val="FFFF00"/>
                </a:solidFill>
              </a:rPr>
              <a:t>RISK MANAGEMENT WORKSHEET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Hospital  :                         Location:</a:t>
            </a:r>
            <a:r>
              <a:rPr lang="en-GB" sz="1400" smtClean="0"/>
              <a:t>  ___________________________________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       </a:t>
            </a:r>
            <a:r>
              <a:rPr lang="en-GB" sz="1400" b="1" smtClean="0"/>
              <a:t>Date</a:t>
            </a:r>
            <a:r>
              <a:rPr lang="en-GB" sz="1400" smtClean="0"/>
              <a:t>:___/___/___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	</a:t>
            </a:r>
            <a:r>
              <a:rPr lang="en-GB" sz="1400" b="1" smtClean="0"/>
              <a:t>Compiled By:</a:t>
            </a:r>
            <a:r>
              <a:rPr lang="en-GB" sz="1400" smtClean="0"/>
              <a:t>  _____________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40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	</a:t>
            </a:r>
            <a:endParaRPr lang="en-US" sz="1400" b="1" smtClean="0"/>
          </a:p>
        </p:txBody>
      </p:sp>
      <p:graphicFrame>
        <p:nvGraphicFramePr>
          <p:cNvPr id="58537" name="Group 169"/>
          <p:cNvGraphicFramePr>
            <a:graphicFrameLocks noGrp="1"/>
          </p:cNvGraphicFramePr>
          <p:nvPr/>
        </p:nvGraphicFramePr>
        <p:xfrm>
          <a:off x="0" y="1981200"/>
          <a:ext cx="9144000" cy="3647059"/>
        </p:xfrm>
        <a:graphic>
          <a:graphicData uri="http://schemas.openxmlformats.org/drawingml/2006/table">
            <a:tbl>
              <a:tblPr/>
              <a:tblGrid>
                <a:gridCol w="2057400"/>
                <a:gridCol w="1981200"/>
                <a:gridCol w="1600200"/>
                <a:gridCol w="1447800"/>
                <a:gridCol w="2057400"/>
              </a:tblGrid>
              <a:tr h="199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HAZARD IDENTIFIED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LIKELIHOOD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Unlikely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Posible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Almost certain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CONSEQUENCE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Insignificant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Minor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Cathastropic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RISK RATING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Sangat rendah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Sedang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CONTROL ACTION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 Initiated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Implemented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 Reviewed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1        2        3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9" name="Line 135"/>
          <p:cNvSpPr>
            <a:spLocks noChangeShapeType="1"/>
          </p:cNvSpPr>
          <p:nvPr/>
        </p:nvSpPr>
        <p:spPr bwMode="auto">
          <a:xfrm>
            <a:off x="77724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0" name="Line 136"/>
          <p:cNvSpPr>
            <a:spLocks noChangeShapeType="1"/>
          </p:cNvSpPr>
          <p:nvPr/>
        </p:nvSpPr>
        <p:spPr bwMode="auto">
          <a:xfrm flipH="1">
            <a:off x="8458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1" name="Line 155"/>
          <p:cNvSpPr>
            <a:spLocks noChangeShapeType="1"/>
          </p:cNvSpPr>
          <p:nvPr/>
        </p:nvSpPr>
        <p:spPr bwMode="auto">
          <a:xfrm flipH="1" flipV="1">
            <a:off x="0" y="449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Risk Assessment – Hazard Guidelines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b="1" smtClean="0">
                <a:solidFill>
                  <a:srgbClr val="66FFFF"/>
                </a:solidFill>
              </a:rPr>
              <a:t>The potential hazards listed below are to be used as a guideline, it is not intended to act as a comprehensive checklist.</a:t>
            </a:r>
            <a:r>
              <a:rPr lang="en-AU" sz="2000" b="1" smtClean="0">
                <a:solidFill>
                  <a:srgbClr val="66FFFF"/>
                </a:solidFill>
              </a:rPr>
              <a:t/>
            </a:r>
            <a:br>
              <a:rPr lang="en-AU" sz="2000" b="1" smtClean="0">
                <a:solidFill>
                  <a:srgbClr val="66FFFF"/>
                </a:solidFill>
              </a:rPr>
            </a:br>
            <a:endParaRPr lang="en-US" sz="2000" b="1" smtClean="0">
              <a:solidFill>
                <a:srgbClr val="66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Vibration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Emergency Switches/Guarding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Confined Spaces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High Pressure Fluid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Fumes or emissions</a:t>
            </a:r>
            <a:r>
              <a:rPr lang="en-US" sz="1800" dirty="0" smtClean="0"/>
              <a:t>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Hazardous substances</a:t>
            </a:r>
            <a:r>
              <a:rPr lang="en-US" sz="1800" dirty="0" smtClean="0"/>
              <a:t>      chemicals, asbestos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Biological</a:t>
            </a:r>
            <a:r>
              <a:rPr lang="en-US" sz="1800" dirty="0" smtClean="0"/>
              <a:t> human, plant and animal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Crushing</a:t>
            </a:r>
            <a:r>
              <a:rPr lang="en-AU" sz="1800" dirty="0" smtClean="0"/>
              <a:t> falling, collapsing, trapping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Cutting, Stabbing &amp; Puncturing</a:t>
            </a:r>
            <a:r>
              <a:rPr lang="en-AU" sz="1800" dirty="0" smtClean="0"/>
              <a:t>       ejected, falling, disintegration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Striking</a:t>
            </a:r>
            <a:r>
              <a:rPr lang="en-AU" sz="1800" dirty="0" smtClean="0"/>
              <a:t> disintegrating, ejecting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Suffocation </a:t>
            </a:r>
            <a:r>
              <a:rPr lang="en-AU" sz="1800" dirty="0" smtClean="0"/>
              <a:t>low oxygen, high </a:t>
            </a:r>
            <a:r>
              <a:rPr lang="en-AU" sz="1800" dirty="0" err="1" smtClean="0"/>
              <a:t>contaminsation</a:t>
            </a:r>
            <a:r>
              <a:rPr lang="en-AU" sz="1800" dirty="0" smtClean="0"/>
              <a:t>, fumes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05400" y="2057400"/>
            <a:ext cx="403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Friction</a:t>
            </a:r>
            <a:r>
              <a:rPr lang="en-AU" sz="1800" b="1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Entanglement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Fire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Access / Egress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Shearing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Environmental</a:t>
            </a:r>
            <a:r>
              <a:rPr lang="en-AU" sz="1800" dirty="0" smtClean="0"/>
              <a:t> dust, noise, weather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Manual Handling</a:t>
            </a:r>
            <a:r>
              <a:rPr lang="en-US" sz="1800" dirty="0" smtClean="0"/>
              <a:t> weight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Ergonomics</a:t>
            </a:r>
            <a:r>
              <a:rPr lang="en-AU" sz="1800" dirty="0" smtClean="0"/>
              <a:t> design, repetition, restriction, lighting, behaviour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Electrical</a:t>
            </a:r>
            <a:r>
              <a:rPr lang="en-US" sz="1800" dirty="0" smtClean="0"/>
              <a:t> shock, burn, isolation, leads, cables, switches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Slipping Tripping &amp; Falling</a:t>
            </a:r>
            <a:r>
              <a:rPr lang="en-US" sz="1800" dirty="0" smtClean="0"/>
              <a:t> </a:t>
            </a:r>
            <a:r>
              <a:rPr lang="en-AU" sz="1800" dirty="0" smtClean="0"/>
              <a:t>      surfaces, spills, obstacles, guard rails, ladders, collapse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Temperature</a:t>
            </a:r>
            <a:r>
              <a:rPr lang="en-AU" sz="1800" dirty="0" smtClean="0"/>
              <a:t> air, surfaces, stability</a:t>
            </a:r>
            <a:endParaRPr lang="en-US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Hazard Control - Guidelines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	Step 1</a:t>
            </a:r>
            <a:r>
              <a:rPr lang="en-US" sz="2400" b="1" smtClean="0"/>
              <a:t> </a:t>
            </a:r>
            <a:r>
              <a:rPr lang="en-US" sz="2400" smtClean="0"/>
              <a:t>- List applicable hazards (refer Hazard Guidelines 		for assistance)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</a:rPr>
              <a:t>Step 2</a:t>
            </a:r>
            <a:r>
              <a:rPr lang="en-US" sz="2400" smtClean="0"/>
              <a:t> - </a:t>
            </a:r>
            <a:r>
              <a:rPr lang="en-US" sz="2000" b="1" smtClean="0"/>
              <a:t>The following is a flowchart of the process to be 	  	    used in controlling the risk for each of the hazards 	       listed in Step 1 in order to complete </a:t>
            </a:r>
            <a:br>
              <a:rPr lang="en-US" sz="2000" b="1" smtClean="0"/>
            </a:br>
            <a:r>
              <a:rPr lang="en-US" sz="2000" b="1" smtClean="0"/>
              <a:t>JobSafety Analysis worksheet</a:t>
            </a:r>
          </a:p>
        </p:txBody>
      </p:sp>
      <p:pic>
        <p:nvPicPr>
          <p:cNvPr id="593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010568" y="2368550"/>
            <a:ext cx="5122863" cy="3171825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200" b="1" i="1" smtClean="0">
                <a:solidFill>
                  <a:srgbClr val="FFFF00"/>
                </a:solidFill>
              </a:rPr>
              <a:t>OH&amp;S Obligations</a:t>
            </a:r>
            <a:endParaRPr lang="en-US" sz="3200" b="1" i="1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6764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AU" sz="2400" b="1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Legislative requirements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Consultation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Job procedures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Communication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Training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smtClean="0">
                <a:solidFill>
                  <a:srgbClr val="FFFF00"/>
                </a:solidFill>
              </a:rPr>
              <a:t>POLICY</a:t>
            </a:r>
            <a:r>
              <a:rPr lang="en-GB" sz="4000" smtClean="0">
                <a:solidFill>
                  <a:srgbClr val="FFFF00"/>
                </a:solidFill>
              </a:rPr>
              <a:t/>
            </a:r>
            <a:br>
              <a:rPr lang="en-GB" sz="4000" smtClean="0">
                <a:solidFill>
                  <a:srgbClr val="FFFF00"/>
                </a:solidFill>
              </a:rPr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	Department Head / Supervisors shall be responsible for hazard identification and risk assessment in their </a:t>
            </a:r>
            <a:r>
              <a:rPr lang="en-GB" sz="2400" b="1" smtClean="0">
                <a:solidFill>
                  <a:srgbClr val="FFFF00"/>
                </a:solidFill>
              </a:rPr>
              <a:t>areas of responsibility: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a. </a:t>
            </a:r>
            <a:r>
              <a:rPr lang="en-GB" sz="2400" smtClean="0">
                <a:solidFill>
                  <a:srgbClr val="66FFFF"/>
                </a:solidFill>
              </a:rPr>
              <a:t>before the introduction of any plant or substance</a:t>
            </a:r>
            <a:r>
              <a:rPr lang="en-GB" sz="24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b. before significantly </a:t>
            </a:r>
            <a:r>
              <a:rPr lang="en-GB" sz="2400" smtClean="0">
                <a:solidFill>
                  <a:srgbClr val="66FFFF"/>
                </a:solidFill>
              </a:rPr>
              <a:t>changing a work practice or</a:t>
            </a:r>
            <a:r>
              <a:rPr lang="en-GB" sz="2400" smtClean="0"/>
              <a:t> 		</a:t>
            </a:r>
            <a:r>
              <a:rPr lang="en-GB" sz="2400" smtClean="0">
                <a:solidFill>
                  <a:srgbClr val="66FFFF"/>
                </a:solidFill>
              </a:rPr>
              <a:t>procedure</a:t>
            </a:r>
            <a:r>
              <a:rPr lang="en-GB" sz="2400" smtClean="0"/>
              <a:t>; 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c. before </a:t>
            </a:r>
            <a:r>
              <a:rPr lang="en-GB" sz="2400" smtClean="0">
                <a:solidFill>
                  <a:srgbClr val="66FFFF"/>
                </a:solidFill>
              </a:rPr>
              <a:t>changing any activity or process</a:t>
            </a:r>
            <a:r>
              <a:rPr lang="en-GB" sz="2400" smtClean="0"/>
              <a:t>, where the 		change may give rise to a risk to health or 		safety, and,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d. </a:t>
            </a:r>
            <a:r>
              <a:rPr lang="en-GB" sz="2400" smtClean="0">
                <a:solidFill>
                  <a:srgbClr val="66FFFF"/>
                </a:solidFill>
              </a:rPr>
              <a:t>ensure</a:t>
            </a:r>
            <a:r>
              <a:rPr lang="en-GB" sz="2400" smtClean="0"/>
              <a:t> that any risks to health or safety at work 		are </a:t>
            </a:r>
            <a:r>
              <a:rPr lang="en-GB" sz="2400" smtClean="0">
                <a:solidFill>
                  <a:srgbClr val="66FFFF"/>
                </a:solidFill>
              </a:rPr>
              <a:t>eliminated</a:t>
            </a:r>
            <a:r>
              <a:rPr lang="en-GB" sz="2400" smtClean="0"/>
              <a:t>, or if this impracticable at least 		</a:t>
            </a:r>
            <a:r>
              <a:rPr lang="en-GB" sz="2400" smtClean="0">
                <a:solidFill>
                  <a:srgbClr val="66FFFF"/>
                </a:solidFill>
              </a:rPr>
              <a:t>minimised</a:t>
            </a:r>
            <a:r>
              <a:rPr lang="en-GB" sz="2400" smtClean="0"/>
              <a:t>.</a:t>
            </a:r>
            <a:endParaRPr lang="en-US" sz="2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06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0"/>
            <a:ext cx="56880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286000" y="5105400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8000">
              <a:solidFill>
                <a:srgbClr val="9711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19475" y="4508500"/>
            <a:ext cx="59769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5029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A. OPERATIONAL</a:t>
            </a:r>
          </a:p>
        </p:txBody>
      </p:sp>
      <p:sp>
        <p:nvSpPr>
          <p:cNvPr id="204808" name="Rectangle 8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</a:t>
            </a:r>
            <a:r>
              <a:rPr lang="en-US" sz="2400" smtClean="0"/>
              <a:t>1. </a:t>
            </a:r>
            <a:r>
              <a:rPr lang="en-US" sz="2400" smtClean="0">
                <a:solidFill>
                  <a:srgbClr val="66FFFF"/>
                </a:solidFill>
              </a:rPr>
              <a:t>CREDENTIALING AND STAFFING :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INITIAL APPOINTMENT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REAPPOINTMENT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AFFILIATED STAFF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2. </a:t>
            </a:r>
            <a:r>
              <a:rPr lang="en-US" sz="2400" smtClean="0">
                <a:solidFill>
                  <a:srgbClr val="66FFFF"/>
                </a:solidFill>
              </a:rPr>
              <a:t>CLINICAL</a:t>
            </a:r>
            <a:r>
              <a:rPr lang="en-US" sz="2400" smtClean="0"/>
              <a:t> :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PATIENT COMMUNICATION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PATIENT CARE RECORDS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CONFIDENTIALITY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INFORMED DECISION MAKING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TELEPHON PROTOCOLS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TRACKING DIAGNOSTIC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- </a:t>
            </a:r>
            <a:r>
              <a:rPr lang="en-US" sz="2400" dirty="0" smtClean="0"/>
              <a:t>PRIMARY CARE SCREENING AND MONITORING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 SUPERVISION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PATIENT SATISFACTION/COMPLAINTS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COVERAGE ISSUES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INFECTION CONTROL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MEDICATION SAFETY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EMERGENCY RESPONSE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PATIENT AND STAFF EDUCATION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3. </a:t>
            </a:r>
            <a:r>
              <a:rPr lang="en-US" sz="2400" dirty="0" smtClean="0">
                <a:solidFill>
                  <a:srgbClr val="66FFFF"/>
                </a:solidFill>
              </a:rPr>
              <a:t>GENERAL LIABILITY ASSESSMENT TOPICS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SAFETY PROGRAM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SECURITY PROGRAM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FACILITY MANAGEMENT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4. </a:t>
            </a:r>
            <a:r>
              <a:rPr lang="en-US" sz="2400" dirty="0" smtClean="0">
                <a:solidFill>
                  <a:srgbClr val="66FFFF"/>
                </a:solidFill>
              </a:rPr>
              <a:t>PARKING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smtClean="0"/>
              <a:t> LIGHTING, LOCATION, SECURITY )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VISITOR CONTROL PROCEDURES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VALUABLES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68313" y="3933825"/>
            <a:ext cx="6983412" cy="1582738"/>
          </a:xfrm>
          <a:prstGeom prst="rect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4038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B. FINANCIAL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</a:t>
            </a:r>
            <a:r>
              <a:rPr lang="en-US" sz="2400" smtClean="0"/>
              <a:t>1</a:t>
            </a:r>
            <a:r>
              <a:rPr lang="en-US" sz="2400" smtClean="0">
                <a:solidFill>
                  <a:srgbClr val="66FFFF"/>
                </a:solidFill>
              </a:rPr>
              <a:t>.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6FFFF"/>
                </a:solidFill>
              </a:rPr>
              <a:t>RISK FINANCING TREATMENTS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INSURANCE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SELF-INSURANCE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2. </a:t>
            </a:r>
            <a:r>
              <a:rPr lang="en-US" sz="2400" smtClean="0">
                <a:solidFill>
                  <a:srgbClr val="66FFFF"/>
                </a:solidFill>
              </a:rPr>
              <a:t>ABILITY TO RAISE CAPITAL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3</a:t>
            </a:r>
            <a:r>
              <a:rPr lang="en-US" sz="2400" smtClean="0">
                <a:solidFill>
                  <a:srgbClr val="66FFFF"/>
                </a:solidFill>
              </a:rPr>
              <a:t>. REIMBURSEMENT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4</a:t>
            </a:r>
            <a:r>
              <a:rPr lang="en-US" sz="2400" smtClean="0">
                <a:solidFill>
                  <a:srgbClr val="66FFFF"/>
                </a:solidFill>
              </a:rPr>
              <a:t>. BILLING AND COLLECTION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5</a:t>
            </a:r>
            <a:r>
              <a:rPr lang="en-US" sz="2400" smtClean="0">
                <a:solidFill>
                  <a:srgbClr val="66FFFF"/>
                </a:solidFill>
              </a:rPr>
              <a:t>. CONTRACT ADMINISTRATION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SCOPE OF SERVICE AND METHODE OF PAYMENT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CONTRACTUAL TERMS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RISK-SHARING AGREEMENT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REMEDIES FOR BREACH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533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C. HUMAN CAPITAL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1. </a:t>
            </a:r>
            <a:r>
              <a:rPr lang="en-US" sz="2000" b="1" smtClean="0">
                <a:solidFill>
                  <a:srgbClr val="66FFFF"/>
                </a:solidFill>
              </a:rPr>
              <a:t>EMPLOYMENT PRACTICES/HUMAN RESOURCES TOPICS</a:t>
            </a:r>
            <a:r>
              <a:rPr lang="en-US" sz="2000" b="1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WORKER’S COMPENSATION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HARASSMENT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NEGLIGENT FIRING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DISCRIMINATION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CONFIDENTIALITY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 		- EDUCATION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EMPLOYEE HEALTH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STAFF RIGHTS AND STAFF COMPETENCY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 2. </a:t>
            </a:r>
            <a:r>
              <a:rPr lang="en-US" sz="2000" b="1" smtClean="0">
                <a:solidFill>
                  <a:srgbClr val="66FFFF"/>
                </a:solidFill>
              </a:rPr>
              <a:t>ENVIRONMENTAL ISSUES RELATED TO EMPLOYEES</a:t>
            </a:r>
            <a:r>
              <a:rPr lang="en-US" sz="2000" b="1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SAFETY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SECURITY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OCCUPATIONAL HAZARDS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ENVIRONMENTAL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472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D. STRATEGIC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>
                <a:solidFill>
                  <a:srgbClr val="66FFFF"/>
                </a:solidFill>
              </a:rPr>
              <a:t>STRATEGIC PLAN AND MISSION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>
                <a:solidFill>
                  <a:srgbClr val="66FFFF"/>
                </a:solidFill>
              </a:rPr>
              <a:t>BUSINESS VENTURES</a:t>
            </a:r>
            <a:r>
              <a:rPr lang="en-US" sz="2800" smtClean="0"/>
              <a:t>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MERGER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JOINT VENTURES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3. </a:t>
            </a:r>
            <a:r>
              <a:rPr lang="en-US" sz="2800" smtClean="0">
                <a:solidFill>
                  <a:srgbClr val="66FFFF"/>
                </a:solidFill>
              </a:rPr>
              <a:t>COMPETITION’S STATUS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4. </a:t>
            </a:r>
            <a:r>
              <a:rPr lang="en-US" sz="2800" smtClean="0">
                <a:solidFill>
                  <a:srgbClr val="66FFFF"/>
                </a:solidFill>
              </a:rPr>
              <a:t>ADVERTISING LIABILITY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5. </a:t>
            </a:r>
            <a:r>
              <a:rPr lang="en-US" sz="2800" smtClean="0">
                <a:solidFill>
                  <a:srgbClr val="66FFFF"/>
                </a:solidFill>
              </a:rPr>
              <a:t>REPUTATIONAL RISKS</a:t>
            </a:r>
            <a:r>
              <a:rPr lang="en-US" sz="2800" smtClean="0"/>
              <a:t>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PATIENT &amp; COMMUNITY RELATIONS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MEDIA RELATIONS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MARKETING &amp;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6. </a:t>
            </a:r>
            <a:r>
              <a:rPr lang="en-US" sz="2800" smtClean="0">
                <a:solidFill>
                  <a:srgbClr val="66FFFF"/>
                </a:solidFill>
              </a:rPr>
              <a:t>NEW PROJECTS &amp; SERVICES TOPICS</a:t>
            </a:r>
            <a:r>
              <a:rPr lang="en-US" sz="280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IDENTIFICATION OF INSURANCE NEEDS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STAFF REQUIREMENTS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CONTRACT NEEDS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COMPETITIVE IMPACTS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7. </a:t>
            </a:r>
            <a:r>
              <a:rPr lang="en-US" sz="2800" smtClean="0">
                <a:solidFill>
                  <a:srgbClr val="66FFFF"/>
                </a:solidFill>
              </a:rPr>
              <a:t>CONSTRUCTION/RENOVATION</a:t>
            </a:r>
            <a:r>
              <a:rPr lang="en-US" sz="280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LICENCES/PERMITS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CONTRACTS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DISRUPTION OF SERVICES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HAZARDS (AIR QUALITY,SAFETY DESIGN)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APPROVALS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870</Words>
  <Application>Microsoft Office PowerPoint</Application>
  <PresentationFormat>On-screen Show (4:3)</PresentationFormat>
  <Paragraphs>536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Slide 1</vt:lpstr>
      <vt:lpstr>RISK ASSESSMENT</vt:lpstr>
      <vt:lpstr>RISK ASSESSMENT…..</vt:lpstr>
      <vt:lpstr>A. OPERATIONAL</vt:lpstr>
      <vt:lpstr>Slide 5</vt:lpstr>
      <vt:lpstr>B. FINANCIAL</vt:lpstr>
      <vt:lpstr>C. HUMAN CAPITAL</vt:lpstr>
      <vt:lpstr>D. STRATEGIC</vt:lpstr>
      <vt:lpstr>Slide 9</vt:lpstr>
      <vt:lpstr>E. LEGAL AND REGULATORY</vt:lpstr>
      <vt:lpstr>F. TECHNOLOGY</vt:lpstr>
      <vt:lpstr>RISK MANAGEMENT TECHNIQUES/TREATMENTS</vt:lpstr>
      <vt:lpstr>Hazardous Substances Risk Management  </vt:lpstr>
      <vt:lpstr>Hazardous Substances Risk Management  </vt:lpstr>
      <vt:lpstr>Slide 15</vt:lpstr>
      <vt:lpstr>Slide 16</vt:lpstr>
      <vt:lpstr>Slide 17</vt:lpstr>
      <vt:lpstr>RISK MANAGEMENT PROCESS</vt:lpstr>
      <vt:lpstr>Slide 19</vt:lpstr>
      <vt:lpstr>PROSES MANAJEMEN RISIKO</vt:lpstr>
      <vt:lpstr>PROSES MANAJEMEN RISIKO ………….</vt:lpstr>
      <vt:lpstr>STEP 1  Hazard Identification  </vt:lpstr>
      <vt:lpstr>STEP 2 Risk Assessment  </vt:lpstr>
      <vt:lpstr>PROBABILITY / LIKELIHOOD</vt:lpstr>
      <vt:lpstr>SKOR DAMPAK</vt:lpstr>
      <vt:lpstr>Slide 26</vt:lpstr>
      <vt:lpstr>MATRIX ASSESSMENT</vt:lpstr>
      <vt:lpstr>Slide 28</vt:lpstr>
      <vt:lpstr>STEP 3 Risk Control</vt:lpstr>
      <vt:lpstr>Slide 30</vt:lpstr>
      <vt:lpstr>STEP 4 Review </vt:lpstr>
      <vt:lpstr>Slide 32</vt:lpstr>
      <vt:lpstr>Slide 33</vt:lpstr>
      <vt:lpstr>Risk Assessment – Hazard Guidelines  The potential hazards listed below are to be used as a guideline, it is not intended to act as a comprehensive checklist. </vt:lpstr>
      <vt:lpstr>Hazard Control - Guidelines</vt:lpstr>
      <vt:lpstr>Step 2 - The following is a flowchart of the process to be         used in controlling the risk for each of the hazards         listed in Step 1 in order to complete  JobSafety Analysis worksheet</vt:lpstr>
      <vt:lpstr>OH&amp;S Obligations</vt:lpstr>
      <vt:lpstr>POLICY 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</dc:creator>
  <cp:lastModifiedBy>Class</cp:lastModifiedBy>
  <cp:revision>1</cp:revision>
  <dcterms:created xsi:type="dcterms:W3CDTF">2017-03-15T03:31:32Z</dcterms:created>
  <dcterms:modified xsi:type="dcterms:W3CDTF">2017-03-15T03:34:23Z</dcterms:modified>
</cp:coreProperties>
</file>