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34"/>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7" d="100"/>
          <a:sy n="77" d="100"/>
        </p:scale>
        <p:origin x="-1092"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5AEF5B7-8C28-4A18-8871-A2174E6DA0F3}" type="datetimeFigureOut">
              <a:rPr lang="en-US" smtClean="0"/>
              <a:t>3/15/2017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B6A65D0-AEB0-4C37-B77C-A32EAEA46AB7}"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3"/>
          <p:cNvSpPr txBox="1">
            <a:spLocks noGrp="1" noChangeArrowheads="1"/>
          </p:cNvSpPr>
          <p:nvPr/>
        </p:nvSpPr>
        <p:spPr bwMode="auto">
          <a:xfrm>
            <a:off x="3884613" y="0"/>
            <a:ext cx="2971800" cy="457200"/>
          </a:xfrm>
          <a:prstGeom prst="rect">
            <a:avLst/>
          </a:prstGeom>
          <a:noFill/>
          <a:ln w="9525">
            <a:noFill/>
            <a:miter lim="800000"/>
            <a:headEnd/>
            <a:tailEnd/>
          </a:ln>
        </p:spPr>
        <p:txBody>
          <a:bodyPr/>
          <a:lstStyle/>
          <a:p>
            <a:pPr algn="r">
              <a:buFont typeface="Arial" charset="0"/>
              <a:buNone/>
            </a:pPr>
            <a:fld id="{7469A242-4A92-4CDF-AC75-98BD1B4167E2}" type="datetime1">
              <a:rPr lang="en-US" altLang="id-ID" sz="1200"/>
              <a:pPr algn="r">
                <a:buFont typeface="Arial" charset="0"/>
                <a:buNone/>
              </a:pPr>
              <a:t>3/15/2017</a:t>
            </a:fld>
            <a:endParaRPr lang="en-US" altLang="id-ID" sz="1200"/>
          </a:p>
        </p:txBody>
      </p:sp>
      <p:sp>
        <p:nvSpPr>
          <p:cNvPr id="62467" name="Rectangle 6"/>
          <p:cNvSpPr txBox="1">
            <a:spLocks noGrp="1" noChangeArrowheads="1"/>
          </p:cNvSpPr>
          <p:nvPr/>
        </p:nvSpPr>
        <p:spPr bwMode="auto">
          <a:xfrm>
            <a:off x="0" y="8685213"/>
            <a:ext cx="2971800" cy="457200"/>
          </a:xfrm>
          <a:prstGeom prst="rect">
            <a:avLst/>
          </a:prstGeom>
          <a:noFill/>
          <a:ln w="9525">
            <a:noFill/>
            <a:miter lim="800000"/>
            <a:headEnd/>
            <a:tailEnd/>
          </a:ln>
        </p:spPr>
        <p:txBody>
          <a:bodyPr anchor="b"/>
          <a:lstStyle/>
          <a:p>
            <a:pPr>
              <a:buFont typeface="Arial" charset="0"/>
              <a:buNone/>
            </a:pPr>
            <a:r>
              <a:rPr lang="en-US" altLang="id-ID" sz="1200"/>
              <a:t>IBM Confidential</a:t>
            </a:r>
          </a:p>
        </p:txBody>
      </p:sp>
      <p:sp>
        <p:nvSpPr>
          <p:cNvPr id="6246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buFont typeface="Arial" charset="0"/>
              <a:buNone/>
            </a:pPr>
            <a:fld id="{9782CEB8-3C76-4E18-9808-CAC3C3074435}" type="slidenum">
              <a:rPr lang="en-US" altLang="id-ID" sz="1200"/>
              <a:pPr algn="r">
                <a:buFont typeface="Arial" charset="0"/>
                <a:buNone/>
              </a:pPr>
              <a:t>16</a:t>
            </a:fld>
            <a:endParaRPr lang="en-US" altLang="id-ID" sz="1200"/>
          </a:p>
        </p:txBody>
      </p:sp>
      <p:sp>
        <p:nvSpPr>
          <p:cNvPr id="62469" name="Rectangle 2"/>
          <p:cNvSpPr>
            <a:spLocks noRot="1" noChangeArrowheads="1" noTextEdit="1"/>
          </p:cNvSpPr>
          <p:nvPr>
            <p:ph type="sldImg"/>
          </p:nvPr>
        </p:nvSpPr>
        <p:spPr>
          <a:xfrm>
            <a:off x="1144588" y="685800"/>
            <a:ext cx="4570412" cy="3429000"/>
          </a:xfrm>
        </p:spPr>
      </p:sp>
      <p:sp>
        <p:nvSpPr>
          <p:cNvPr id="62470" name="Rectangle 3"/>
          <p:cNvSpPr>
            <a:spLocks noGrp="1" noChangeArrowheads="1"/>
          </p:cNvSpPr>
          <p:nvPr>
            <p:ph type="body" idx="1"/>
          </p:nvPr>
        </p:nvSpPr>
        <p:spPr>
          <a:xfrm>
            <a:off x="915988" y="4343400"/>
            <a:ext cx="5026025" cy="4114800"/>
          </a:xfrm>
          <a:noFill/>
          <a:ln w="9525"/>
        </p:spPr>
        <p:txBody>
          <a:bodyPr/>
          <a:lstStyle/>
          <a:p>
            <a:pPr eaLnBrk="1" hangingPunct="1"/>
            <a:endParaRPr lang="id-ID" altLang="id-ID" smtClean="0">
              <a:latin typeface="Arial" charset="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23A573F1-B60C-4869-A67E-C091F96F61C6}" type="datetimeFigureOut">
              <a:rPr lang="en-US" smtClean="0"/>
              <a:t>3/15/2017</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A830A72B-87DA-497F-B594-A20785D4DD66}" type="slidenum">
              <a:rPr lang="en-US" smtClean="0"/>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3A573F1-B60C-4869-A67E-C091F96F61C6}" type="datetimeFigureOut">
              <a:rPr lang="en-US" smtClean="0"/>
              <a:t>3/15/2017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30A72B-87DA-497F-B594-A20785D4DD6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3A573F1-B60C-4869-A67E-C091F96F61C6}" type="datetimeFigureOut">
              <a:rPr lang="en-US" smtClean="0"/>
              <a:t>3/15/2017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30A72B-87DA-497F-B594-A20785D4DD66}"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23A573F1-B60C-4869-A67E-C091F96F61C6}" type="datetimeFigureOut">
              <a:rPr lang="en-US" smtClean="0"/>
              <a:t>3/15/2017</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A830A72B-87DA-497F-B594-A20785D4DD66}" type="slidenum">
              <a:rPr lang="en-US" smtClean="0"/>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3A573F1-B60C-4869-A67E-C091F96F61C6}" type="datetimeFigureOut">
              <a:rPr lang="en-US" smtClean="0"/>
              <a:t>3/15/2017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30A72B-87DA-497F-B594-A20785D4DD66}"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23A573F1-B60C-4869-A67E-C091F96F61C6}" type="datetimeFigureOut">
              <a:rPr lang="en-US" smtClean="0"/>
              <a:t>3/15/2017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A830A72B-87DA-497F-B594-A20785D4DD66}"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3A573F1-B60C-4869-A67E-C091F96F61C6}" type="datetimeFigureOut">
              <a:rPr lang="en-US" smtClean="0"/>
              <a:t>3/15/2017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30A72B-87DA-497F-B594-A20785D4DD66}"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23A573F1-B60C-4869-A67E-C091F96F61C6}" type="datetimeFigureOut">
              <a:rPr lang="en-US" smtClean="0"/>
              <a:t>3/15/2017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830A72B-87DA-497F-B594-A20785D4DD66}"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23A573F1-B60C-4869-A67E-C091F96F61C6}" type="datetimeFigureOut">
              <a:rPr lang="en-US" smtClean="0"/>
              <a:t>3/15/2017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830A72B-87DA-497F-B594-A20785D4DD66}" type="slidenum">
              <a:rPr lang="en-US" smtClean="0"/>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A573F1-B60C-4869-A67E-C091F96F61C6}" type="datetimeFigureOut">
              <a:rPr lang="en-US" smtClean="0"/>
              <a:t>3/15/2017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830A72B-87DA-497F-B594-A20785D4DD66}"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3A573F1-B60C-4869-A67E-C091F96F61C6}" type="datetimeFigureOut">
              <a:rPr lang="en-US" smtClean="0"/>
              <a:t>3/15/2017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30A72B-87DA-497F-B594-A20785D4DD66}"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3A573F1-B60C-4869-A67E-C091F96F61C6}" type="datetimeFigureOut">
              <a:rPr lang="en-US" smtClean="0"/>
              <a:t>3/15/2017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30A72B-87DA-497F-B594-A20785D4DD66}"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23A573F1-B60C-4869-A67E-C091F96F61C6}" type="datetimeFigureOut">
              <a:rPr lang="en-US" smtClean="0"/>
              <a:t>3/15/2017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30A72B-87DA-497F-B594-A20785D4DD66}" type="slidenum">
              <a:rPr lang="en-US" smtClean="0"/>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3A573F1-B60C-4869-A67E-C091F96F61C6}" type="datetimeFigureOut">
              <a:rPr lang="en-US" smtClean="0"/>
              <a:t>3/15/2017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30A72B-87DA-497F-B594-A20785D4DD66}" type="slidenum">
              <a:rPr lang="en-US" smtClean="0"/>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3A573F1-B60C-4869-A67E-C091F96F61C6}" type="datetimeFigureOut">
              <a:rPr lang="en-US" smtClean="0"/>
              <a:t>3/15/2017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30A72B-87DA-497F-B594-A20785D4DD66}"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23A573F1-B60C-4869-A67E-C091F96F61C6}" type="datetimeFigureOut">
              <a:rPr lang="en-US" smtClean="0"/>
              <a:t>3/15/2017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A830A72B-87DA-497F-B594-A20785D4DD66}"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3A573F1-B60C-4869-A67E-C091F96F61C6}" type="datetimeFigureOut">
              <a:rPr lang="en-US" smtClean="0"/>
              <a:t>3/15/2017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30A72B-87DA-497F-B594-A20785D4DD66}"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23A573F1-B60C-4869-A67E-C091F96F61C6}" type="datetimeFigureOut">
              <a:rPr lang="en-US" smtClean="0"/>
              <a:t>3/15/2017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830A72B-87DA-497F-B594-A20785D4DD66}"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23A573F1-B60C-4869-A67E-C091F96F61C6}" type="datetimeFigureOut">
              <a:rPr lang="en-US" smtClean="0"/>
              <a:t>3/15/2017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830A72B-87DA-497F-B594-A20785D4DD66}"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A573F1-B60C-4869-A67E-C091F96F61C6}" type="datetimeFigureOut">
              <a:rPr lang="en-US" smtClean="0"/>
              <a:t>3/15/2017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830A72B-87DA-497F-B594-A20785D4DD6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3A573F1-B60C-4869-A67E-C091F96F61C6}" type="datetimeFigureOut">
              <a:rPr lang="en-US" smtClean="0"/>
              <a:t>3/15/2017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30A72B-87DA-497F-B594-A20785D4DD66}"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23A573F1-B60C-4869-A67E-C091F96F61C6}" type="datetimeFigureOut">
              <a:rPr lang="en-US" smtClean="0"/>
              <a:t>3/15/2017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30A72B-87DA-497F-B594-A20785D4DD66}"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23A573F1-B60C-4869-A67E-C091F96F61C6}" type="datetimeFigureOut">
              <a:rPr lang="en-US" smtClean="0"/>
              <a:t>3/15/2017</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A830A72B-87DA-497F-B594-A20785D4DD66}"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23A573F1-B60C-4869-A67E-C091F96F61C6}" type="datetimeFigureOut">
              <a:rPr lang="en-US" smtClean="0"/>
              <a:t>3/15/2017</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A830A72B-87DA-497F-B594-A20785D4DD66}"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MFK </a:t>
            </a:r>
            <a:br>
              <a:rPr lang="en-US" dirty="0" smtClean="0"/>
            </a:br>
            <a:r>
              <a:rPr lang="en-US" dirty="0" smtClean="0"/>
              <a:t>PERTEMUAN 8</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Content Placeholder 2"/>
          <p:cNvSpPr>
            <a:spLocks noGrp="1"/>
          </p:cNvSpPr>
          <p:nvPr>
            <p:ph idx="1"/>
          </p:nvPr>
        </p:nvSpPr>
        <p:spPr>
          <a:xfrm>
            <a:off x="457200" y="914400"/>
            <a:ext cx="8229600" cy="5216525"/>
          </a:xfrm>
        </p:spPr>
        <p:txBody>
          <a:bodyPr/>
          <a:lstStyle/>
          <a:p>
            <a:pPr marL="0" indent="0">
              <a:buFont typeface="Wingdings" pitchFamily="2" charset="2"/>
              <a:buNone/>
              <a:defRPr/>
            </a:pPr>
            <a:r>
              <a:rPr lang="en-US" altLang="id-ID" sz="2400" b="1" dirty="0" smtClean="0">
                <a:solidFill>
                  <a:srgbClr val="00FFFF"/>
                </a:solidFill>
              </a:rPr>
              <a:t>Unit layout and staff effectiveness</a:t>
            </a:r>
          </a:p>
          <a:p>
            <a:pPr>
              <a:defRPr/>
            </a:pPr>
            <a:endParaRPr lang="en-US" altLang="id-ID" sz="2400" b="1" dirty="0" smtClean="0"/>
          </a:p>
          <a:p>
            <a:pPr>
              <a:defRPr/>
            </a:pPr>
            <a:r>
              <a:rPr lang="en-US" altLang="id-ID" sz="2000" b="1" dirty="0" smtClean="0"/>
              <a:t>Nurses spend a </a:t>
            </a:r>
            <a:r>
              <a:rPr lang="en-US" altLang="id-ID" sz="2000" b="1" dirty="0" smtClean="0">
                <a:solidFill>
                  <a:srgbClr val="00FFFF"/>
                </a:solidFill>
              </a:rPr>
              <a:t>lot of time walking</a:t>
            </a:r>
            <a:r>
              <a:rPr lang="en-US" altLang="id-ID" sz="2000" b="1" dirty="0" smtClean="0"/>
              <a:t>, which includes the time to locate and gather supplies and equipment and to find other staff members</a:t>
            </a:r>
          </a:p>
          <a:p>
            <a:pPr>
              <a:defRPr/>
            </a:pPr>
            <a:r>
              <a:rPr lang="en-US" altLang="id-ID" sz="2000" b="1" dirty="0" smtClean="0"/>
              <a:t>Unnecessary walking leads to a </a:t>
            </a:r>
            <a:r>
              <a:rPr lang="en-US" altLang="id-ID" sz="2000" b="1" dirty="0" smtClean="0">
                <a:solidFill>
                  <a:srgbClr val="00FFFF"/>
                </a:solidFill>
              </a:rPr>
              <a:t>waste of precious staff time </a:t>
            </a:r>
            <a:r>
              <a:rPr lang="en-US" altLang="id-ID" sz="2000" b="1" dirty="0" smtClean="0"/>
              <a:t>and adds to </a:t>
            </a:r>
            <a:r>
              <a:rPr lang="en-US" altLang="id-ID" sz="2000" b="1" dirty="0" smtClean="0">
                <a:solidFill>
                  <a:srgbClr val="00FFFF"/>
                </a:solidFill>
              </a:rPr>
              <a:t>fatigue and stress </a:t>
            </a:r>
            <a:r>
              <a:rPr lang="en-US" altLang="id-ID" sz="2000" b="1" dirty="0" smtClean="0"/>
              <a:t>among staff.</a:t>
            </a:r>
          </a:p>
          <a:p>
            <a:pPr>
              <a:defRPr/>
            </a:pPr>
            <a:r>
              <a:rPr lang="en-US" altLang="id-ID" sz="2000" b="1" dirty="0" smtClean="0"/>
              <a:t>bringing </a:t>
            </a:r>
            <a:r>
              <a:rPr lang="en-US" altLang="id-ID" sz="2000" b="1" dirty="0" smtClean="0">
                <a:solidFill>
                  <a:srgbClr val="00FFFF"/>
                </a:solidFill>
              </a:rPr>
              <a:t>staff and supplies physically and visually closer </a:t>
            </a:r>
            <a:r>
              <a:rPr lang="en-US" altLang="id-ID" sz="2000" b="1" dirty="0" smtClean="0"/>
              <a:t>to the patient may help reduce walking . </a:t>
            </a:r>
          </a:p>
          <a:p>
            <a:pPr>
              <a:defRPr/>
            </a:pPr>
            <a:r>
              <a:rPr lang="en-US" altLang="id-ID" sz="2000" b="1" dirty="0" smtClean="0"/>
              <a:t>many hospitals incorporate </a:t>
            </a:r>
            <a:r>
              <a:rPr lang="en-US" altLang="id-ID" sz="2000" b="1" dirty="0" smtClean="0">
                <a:solidFill>
                  <a:srgbClr val="00FFFF"/>
                </a:solidFill>
              </a:rPr>
              <a:t>decentralized nurses’ stations and supplies’ servers </a:t>
            </a:r>
            <a:r>
              <a:rPr lang="en-US" altLang="id-ID" sz="2000" b="1" dirty="0" smtClean="0"/>
              <a:t>next to patient rooms (as opposed to locating everything at a single central location).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Content Placeholder 2"/>
          <p:cNvSpPr>
            <a:spLocks noGrp="1"/>
          </p:cNvSpPr>
          <p:nvPr>
            <p:ph idx="1"/>
          </p:nvPr>
        </p:nvSpPr>
        <p:spPr>
          <a:xfrm>
            <a:off x="152400" y="1143000"/>
            <a:ext cx="8839200" cy="4530725"/>
          </a:xfrm>
        </p:spPr>
        <p:txBody>
          <a:bodyPr/>
          <a:lstStyle/>
          <a:p>
            <a:pPr marL="0" indent="0">
              <a:buFont typeface="Wingdings" pitchFamily="2" charset="2"/>
              <a:buNone/>
              <a:defRPr/>
            </a:pPr>
            <a:r>
              <a:rPr lang="en-US" altLang="id-ID" sz="2400" b="1" dirty="0" smtClean="0">
                <a:solidFill>
                  <a:srgbClr val="00FFFF"/>
                </a:solidFill>
              </a:rPr>
              <a:t>Accessibility to </a:t>
            </a:r>
            <a:r>
              <a:rPr lang="en-US" altLang="id-ID" sz="2400" b="1" dirty="0" err="1" smtClean="0">
                <a:solidFill>
                  <a:srgbClr val="00FFFF"/>
                </a:solidFill>
              </a:rPr>
              <a:t>handwashing</a:t>
            </a:r>
            <a:r>
              <a:rPr lang="en-US" altLang="id-ID" sz="2400" b="1" dirty="0" smtClean="0">
                <a:solidFill>
                  <a:srgbClr val="00FFFF"/>
                </a:solidFill>
              </a:rPr>
              <a:t> stations and </a:t>
            </a:r>
            <a:r>
              <a:rPr lang="en-US" altLang="id-ID" sz="2400" b="1" dirty="0" err="1" smtClean="0">
                <a:solidFill>
                  <a:srgbClr val="00FFFF"/>
                </a:solidFill>
              </a:rPr>
              <a:t>handwashing</a:t>
            </a:r>
            <a:endParaRPr lang="en-US" altLang="id-ID" sz="2400" b="1" dirty="0" smtClean="0">
              <a:solidFill>
                <a:srgbClr val="00FFFF"/>
              </a:solidFill>
            </a:endParaRPr>
          </a:p>
          <a:p>
            <a:pPr>
              <a:buFont typeface="Wingdings" pitchFamily="2" charset="2"/>
              <a:buNone/>
              <a:defRPr/>
            </a:pPr>
            <a:r>
              <a:rPr lang="en-US" altLang="id-ID" sz="2400" b="1" dirty="0" smtClean="0">
                <a:solidFill>
                  <a:srgbClr val="00FFFF"/>
                </a:solidFill>
              </a:rPr>
              <a:t>	compliance</a:t>
            </a:r>
          </a:p>
          <a:p>
            <a:pPr>
              <a:buFont typeface="Wingdings" pitchFamily="2" charset="2"/>
              <a:buNone/>
              <a:defRPr/>
            </a:pPr>
            <a:endParaRPr lang="en-US" altLang="id-ID" sz="2400" b="1" dirty="0" smtClean="0"/>
          </a:p>
          <a:p>
            <a:pPr>
              <a:defRPr/>
            </a:pPr>
            <a:r>
              <a:rPr lang="en-US" altLang="id-ID" sz="2000" b="1" dirty="0" smtClean="0"/>
              <a:t>Surface transmission of pathogens accounts for a majority of nosocomial infections, and low </a:t>
            </a:r>
            <a:r>
              <a:rPr lang="en-US" altLang="id-ID" sz="2000" b="1" dirty="0" err="1" smtClean="0"/>
              <a:t>handwashing</a:t>
            </a:r>
            <a:r>
              <a:rPr lang="en-US" altLang="id-ID" sz="2000" b="1" dirty="0" smtClean="0"/>
              <a:t> frequency among healthcare staff (generally below 50%) is a </a:t>
            </a:r>
            <a:r>
              <a:rPr lang="en-US" altLang="id-ID" sz="2000" b="1" dirty="0" smtClean="0">
                <a:solidFill>
                  <a:srgbClr val="00FFFF"/>
                </a:solidFill>
              </a:rPr>
              <a:t>key factor contributing to this problem . </a:t>
            </a:r>
          </a:p>
          <a:p>
            <a:pPr>
              <a:defRPr/>
            </a:pPr>
            <a:r>
              <a:rPr lang="en-US" altLang="id-ID" sz="2000" b="1" dirty="0" smtClean="0"/>
              <a:t>Design factors that discourage </a:t>
            </a:r>
            <a:r>
              <a:rPr lang="en-US" altLang="id-ID" sz="2000" b="1" dirty="0" err="1" smtClean="0"/>
              <a:t>handwashing</a:t>
            </a:r>
            <a:r>
              <a:rPr lang="en-US" altLang="id-ID" sz="2000" b="1" dirty="0" smtClean="0"/>
              <a:t> include: </a:t>
            </a:r>
            <a:r>
              <a:rPr lang="en-US" altLang="id-ID" sz="2000" b="1" dirty="0" smtClean="0">
                <a:solidFill>
                  <a:srgbClr val="00FFFF"/>
                </a:solidFill>
              </a:rPr>
              <a:t>difficulty of access, poor visibility, poor height placement, lack of redundancy, and wide spatial separation of resources that are used sequentially while washing hands</a:t>
            </a:r>
          </a:p>
          <a:p>
            <a:pPr>
              <a:defRPr/>
            </a:pPr>
            <a:r>
              <a:rPr lang="en-US" altLang="id-ID" sz="2000" b="1" dirty="0" smtClean="0"/>
              <a:t>easy visual and physical </a:t>
            </a:r>
            <a:r>
              <a:rPr lang="en-US" altLang="id-ID" sz="2000" b="1" dirty="0" smtClean="0">
                <a:solidFill>
                  <a:srgbClr val="00FFFF"/>
                </a:solidFill>
              </a:rPr>
              <a:t>access</a:t>
            </a:r>
            <a:r>
              <a:rPr lang="en-US" altLang="id-ID" sz="2000" b="1" dirty="0" smtClean="0"/>
              <a:t> to sinks, </a:t>
            </a:r>
            <a:r>
              <a:rPr lang="en-US" altLang="id-ID" sz="2000" b="1" dirty="0" smtClean="0">
                <a:solidFill>
                  <a:srgbClr val="00FFFF"/>
                </a:solidFill>
              </a:rPr>
              <a:t>standard locations </a:t>
            </a:r>
            <a:r>
              <a:rPr lang="en-US" altLang="id-ID" sz="2000" b="1" dirty="0" smtClean="0"/>
              <a:t>of sinks in all patient rooms, </a:t>
            </a:r>
            <a:r>
              <a:rPr lang="en-US" altLang="id-ID" sz="2000" b="1" dirty="0" smtClean="0">
                <a:solidFill>
                  <a:srgbClr val="00FFFF"/>
                </a:solidFill>
              </a:rPr>
              <a:t>comfortable sink heights </a:t>
            </a:r>
            <a:r>
              <a:rPr lang="en-US" altLang="id-ID" sz="2000" b="1" dirty="0" smtClean="0"/>
              <a:t>and </a:t>
            </a:r>
            <a:r>
              <a:rPr lang="en-US" altLang="id-ID" sz="2000" b="1" dirty="0" smtClean="0">
                <a:solidFill>
                  <a:srgbClr val="00FFFF"/>
                </a:solidFill>
              </a:rPr>
              <a:t>alcohol-based dispensers </a:t>
            </a:r>
            <a:r>
              <a:rPr lang="en-US" altLang="id-ID" sz="2000" b="1" dirty="0" smtClean="0"/>
              <a:t>may be effective in increasing </a:t>
            </a:r>
            <a:r>
              <a:rPr lang="en-US" altLang="id-ID" sz="2000" b="1" dirty="0" err="1" smtClean="0"/>
              <a:t>handwashing</a:t>
            </a:r>
            <a:r>
              <a:rPr lang="en-US" altLang="id-ID" sz="2000" b="1" dirty="0" smtClean="0"/>
              <a:t> compliance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US" altLang="id-ID" sz="2800" b="1" smtClean="0">
                <a:solidFill>
                  <a:srgbClr val="FFFF00"/>
                </a:solidFill>
              </a:rPr>
              <a:t>Environmental barriers/defenses</a:t>
            </a:r>
            <a:br>
              <a:rPr lang="en-US" altLang="id-ID" sz="2800" b="1" smtClean="0">
                <a:solidFill>
                  <a:srgbClr val="FFFF00"/>
                </a:solidFill>
              </a:rPr>
            </a:br>
            <a:r>
              <a:rPr lang="en-US" altLang="id-ID" sz="2800" b="1" smtClean="0">
                <a:solidFill>
                  <a:srgbClr val="FFFF00"/>
                </a:solidFill>
              </a:rPr>
              <a:t> to healthcare accidents</a:t>
            </a:r>
            <a:endParaRPr lang="en-US" altLang="id-ID" sz="2800" smtClean="0">
              <a:solidFill>
                <a:srgbClr val="FFFF00"/>
              </a:solidFill>
            </a:endParaRPr>
          </a:p>
        </p:txBody>
      </p:sp>
      <p:sp>
        <p:nvSpPr>
          <p:cNvPr id="45059" name="Content Placeholder 2"/>
          <p:cNvSpPr>
            <a:spLocks noGrp="1"/>
          </p:cNvSpPr>
          <p:nvPr>
            <p:ph idx="1"/>
          </p:nvPr>
        </p:nvSpPr>
        <p:spPr>
          <a:xfrm>
            <a:off x="381000" y="1981200"/>
            <a:ext cx="8229600" cy="4876800"/>
          </a:xfrm>
        </p:spPr>
        <p:txBody>
          <a:bodyPr/>
          <a:lstStyle/>
          <a:p>
            <a:pPr marL="0" indent="0">
              <a:buFont typeface="Wingdings" pitchFamily="2" charset="2"/>
              <a:buNone/>
              <a:defRPr/>
            </a:pPr>
            <a:r>
              <a:rPr lang="en-US" altLang="id-ID" sz="2400" b="1" dirty="0" smtClean="0">
                <a:solidFill>
                  <a:srgbClr val="00FFFF"/>
                </a:solidFill>
              </a:rPr>
              <a:t>Visibility to patients</a:t>
            </a:r>
          </a:p>
          <a:p>
            <a:pPr>
              <a:defRPr/>
            </a:pPr>
            <a:endParaRPr lang="en-US" altLang="id-ID" sz="2400" b="1" dirty="0" smtClean="0">
              <a:solidFill>
                <a:srgbClr val="00FFFF"/>
              </a:solidFill>
            </a:endParaRPr>
          </a:p>
          <a:p>
            <a:pPr>
              <a:defRPr/>
            </a:pPr>
            <a:r>
              <a:rPr lang="en-US" altLang="id-ID" sz="2000" dirty="0" smtClean="0"/>
              <a:t>One important way to avert adverse events related to patients is for the staff to have the </a:t>
            </a:r>
            <a:r>
              <a:rPr lang="en-US" altLang="id-ID" sz="2000" dirty="0" smtClean="0">
                <a:solidFill>
                  <a:srgbClr val="00FFFF"/>
                </a:solidFill>
              </a:rPr>
              <a:t>ability to observe patients continuously </a:t>
            </a:r>
            <a:r>
              <a:rPr lang="en-US" altLang="id-ID" sz="2000" dirty="0" smtClean="0"/>
              <a:t>and provide assistance as needed.</a:t>
            </a:r>
            <a:endParaRPr lang="id-ID" altLang="id-ID" sz="2000" dirty="0" smtClean="0"/>
          </a:p>
          <a:p>
            <a:pPr>
              <a:defRPr/>
            </a:pPr>
            <a:endParaRPr lang="en-US" altLang="id-ID" sz="2000" dirty="0" smtClean="0"/>
          </a:p>
          <a:p>
            <a:pPr>
              <a:defRPr/>
            </a:pPr>
            <a:r>
              <a:rPr lang="en-US" altLang="id-ID" sz="2000" dirty="0" smtClean="0">
                <a:solidFill>
                  <a:srgbClr val="00FFFF"/>
                </a:solidFill>
              </a:rPr>
              <a:t>Multiple decentralized nurse </a:t>
            </a:r>
            <a:r>
              <a:rPr lang="en-US" altLang="id-ID" sz="2000" dirty="0" smtClean="0"/>
              <a:t>work areas and charting alcoves next to patient rooms may help facilitate this activity. </a:t>
            </a:r>
            <a:endParaRPr lang="id-ID" altLang="id-ID" sz="2000" dirty="0" smtClean="0"/>
          </a:p>
          <a:p>
            <a:pPr>
              <a:defRPr/>
            </a:pPr>
            <a:endParaRPr lang="en-US" altLang="id-ID" sz="2000" dirty="0" smtClean="0"/>
          </a:p>
          <a:p>
            <a:pPr>
              <a:defRPr/>
            </a:pPr>
            <a:r>
              <a:rPr lang="en-US" altLang="id-ID" sz="2000" dirty="0" smtClean="0"/>
              <a:t>Such designs enable the staff to attend patients’ needs </a:t>
            </a:r>
            <a:r>
              <a:rPr lang="en-US" altLang="id-ID" sz="2000" dirty="0" smtClean="0">
                <a:solidFill>
                  <a:srgbClr val="00FFFF"/>
                </a:solidFill>
              </a:rPr>
              <a:t>without delays.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D:\ISQUA\3.bmp"/>
          <p:cNvPicPr>
            <a:picLocks noGrp="1" noChangeAspect="1" noChangeArrowheads="1"/>
          </p:cNvPicPr>
          <p:nvPr>
            <p:ph idx="1"/>
          </p:nvPr>
        </p:nvPicPr>
        <p:blipFill>
          <a:blip r:embed="rId2" cstate="print"/>
          <a:srcRect/>
          <a:stretch>
            <a:fillRect/>
          </a:stretch>
        </p:blipFill>
        <p:spPr>
          <a:xfrm>
            <a:off x="152400" y="2514600"/>
            <a:ext cx="5553075" cy="4248150"/>
          </a:xfrm>
          <a:noFill/>
        </p:spPr>
      </p:pic>
      <p:pic>
        <p:nvPicPr>
          <p:cNvPr id="40963" name="Picture 2" descr="D:\ISQUA\8.bmp"/>
          <p:cNvPicPr>
            <a:picLocks noChangeAspect="1" noChangeArrowheads="1"/>
          </p:cNvPicPr>
          <p:nvPr/>
        </p:nvPicPr>
        <p:blipFill>
          <a:blip r:embed="rId3" cstate="print"/>
          <a:srcRect/>
          <a:stretch>
            <a:fillRect/>
          </a:stretch>
        </p:blipFill>
        <p:spPr bwMode="auto">
          <a:xfrm>
            <a:off x="3810000" y="33338"/>
            <a:ext cx="5105400" cy="3695700"/>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en-US" altLang="id-ID" sz="2400" b="1" smtClean="0">
                <a:solidFill>
                  <a:srgbClr val="00FFFF"/>
                </a:solidFill>
              </a:rPr>
              <a:t>Design for Reducing Falls</a:t>
            </a:r>
            <a:endParaRPr lang="en-US" altLang="id-ID" sz="2400" smtClean="0">
              <a:solidFill>
                <a:srgbClr val="00FFFF"/>
              </a:solidFill>
            </a:endParaRPr>
          </a:p>
        </p:txBody>
      </p:sp>
      <p:sp>
        <p:nvSpPr>
          <p:cNvPr id="41987" name="Content Placeholder 2"/>
          <p:cNvSpPr>
            <a:spLocks noGrp="1"/>
          </p:cNvSpPr>
          <p:nvPr>
            <p:ph idx="1"/>
          </p:nvPr>
        </p:nvSpPr>
        <p:spPr/>
        <p:txBody>
          <a:bodyPr/>
          <a:lstStyle/>
          <a:p>
            <a:pPr>
              <a:buFont typeface="Wingdings" pitchFamily="2" charset="2"/>
              <a:buNone/>
            </a:pPr>
            <a:r>
              <a:rPr lang="en-US" altLang="id-ID" sz="2000" smtClean="0"/>
              <a:t>• </a:t>
            </a:r>
            <a:r>
              <a:rPr lang="en-US" altLang="id-ID" sz="2400" smtClean="0"/>
              <a:t>Bedrails ineffective</a:t>
            </a:r>
          </a:p>
          <a:p>
            <a:pPr>
              <a:buFont typeface="Wingdings" pitchFamily="2" charset="2"/>
              <a:buNone/>
            </a:pPr>
            <a:r>
              <a:rPr lang="en-US" altLang="id-ID" sz="2400" smtClean="0"/>
              <a:t>• No clear evidence showing any single traditional design measure is consistently effective (lighting, flooring, handrails)</a:t>
            </a:r>
          </a:p>
          <a:p>
            <a:pPr>
              <a:buFont typeface="Wingdings" pitchFamily="2" charset="2"/>
              <a:buNone/>
            </a:pPr>
            <a:r>
              <a:rPr lang="en-US" altLang="id-ID" sz="2400" smtClean="0"/>
              <a:t>	􀂊 But bundles of design measures can be effective</a:t>
            </a:r>
          </a:p>
          <a:p>
            <a:pPr>
              <a:buFont typeface="Wingdings" pitchFamily="2" charset="2"/>
              <a:buNone/>
            </a:pPr>
            <a:r>
              <a:rPr lang="en-US" altLang="id-ID" sz="2400" smtClean="0"/>
              <a:t>	􀂊 Limited evidence suggests design for </a:t>
            </a:r>
            <a:r>
              <a:rPr lang="en-US" altLang="id-ID" sz="2400" b="1" smtClean="0">
                <a:solidFill>
                  <a:srgbClr val="FFFF00"/>
                </a:solidFill>
              </a:rPr>
              <a:t>good visual access</a:t>
            </a:r>
            <a:r>
              <a:rPr lang="en-US" altLang="id-ID" sz="2400" smtClean="0"/>
              <a:t> reduces falls</a:t>
            </a:r>
          </a:p>
          <a:p>
            <a:pPr>
              <a:buFont typeface="Wingdings" pitchFamily="2" charset="2"/>
              <a:buNone/>
            </a:pPr>
            <a:r>
              <a:rPr lang="en-US" altLang="id-ID" sz="2400" smtClean="0"/>
              <a:t>	􀂊 </a:t>
            </a:r>
            <a:r>
              <a:rPr lang="en-US" altLang="id-ID" sz="2400" smtClean="0">
                <a:solidFill>
                  <a:srgbClr val="FFFF00"/>
                </a:solidFill>
              </a:rPr>
              <a:t>Electronic sensors </a:t>
            </a:r>
            <a:r>
              <a:rPr lang="en-US" altLang="id-ID" sz="2400" smtClean="0"/>
              <a:t>are promising, but good research is lacking</a:t>
            </a:r>
          </a:p>
        </p:txBody>
      </p:sp>
      <p:sp>
        <p:nvSpPr>
          <p:cNvPr id="50180" name="Rectangle 3"/>
          <p:cNvSpPr>
            <a:spLocks noChangeArrowheads="1"/>
          </p:cNvSpPr>
          <p:nvPr/>
        </p:nvSpPr>
        <p:spPr bwMode="auto">
          <a:xfrm>
            <a:off x="457200" y="3733800"/>
            <a:ext cx="8229600" cy="762000"/>
          </a:xfrm>
          <a:prstGeom prst="rect">
            <a:avLst/>
          </a:prstGeom>
          <a:solidFill>
            <a:schemeClr val="accent1">
              <a:alpha val="0"/>
            </a:schemeClr>
          </a:solidFill>
          <a:ln w="25400" algn="ctr">
            <a:solidFill>
              <a:srgbClr val="00FFFF"/>
            </a:solidFill>
            <a:round/>
            <a:headEnd/>
            <a:tailEnd/>
          </a:ln>
          <a:effectLst>
            <a:outerShdw dist="53882" dir="13500000" algn="ctr" rotWithShape="0">
              <a:schemeClr val="bg2">
                <a:alpha val="50000"/>
              </a:schemeClr>
            </a:outerShdw>
          </a:effectLst>
        </p:spPr>
        <p:txBody>
          <a:bodyPr/>
          <a:lstStyle/>
          <a:p>
            <a:pPr>
              <a:buFont typeface="Arial" pitchFamily="34" charset="0"/>
              <a:buNone/>
              <a:defRPr/>
            </a:pPr>
            <a:endParaRPr lang="id-ID" altLang="id-ID">
              <a:latin typeface="Arial"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p:cNvPicPr>
            <a:picLocks noGrp="1" noChangeAspect="1" noChangeArrowheads="1"/>
          </p:cNvPicPr>
          <p:nvPr>
            <p:ph idx="1"/>
          </p:nvPr>
        </p:nvPicPr>
        <p:blipFill>
          <a:blip r:embed="rId2" cstate="print"/>
          <a:srcRect/>
          <a:stretch>
            <a:fillRect/>
          </a:stretch>
        </p:blipFill>
        <p:spPr>
          <a:xfrm>
            <a:off x="539750" y="620713"/>
            <a:ext cx="8135938" cy="5616575"/>
          </a:xfrm>
          <a:noFill/>
        </p:spPr>
      </p:pic>
      <p:sp>
        <p:nvSpPr>
          <p:cNvPr id="392195" name="Oval 3"/>
          <p:cNvSpPr>
            <a:spLocks noChangeArrowheads="1"/>
          </p:cNvSpPr>
          <p:nvPr/>
        </p:nvSpPr>
        <p:spPr bwMode="auto">
          <a:xfrm rot="-1662675">
            <a:off x="4049713" y="2855913"/>
            <a:ext cx="1009650" cy="360362"/>
          </a:xfrm>
          <a:prstGeom prst="ellipse">
            <a:avLst/>
          </a:prstGeom>
          <a:noFill/>
          <a:ln w="38100">
            <a:solidFill>
              <a:srgbClr val="FF3300"/>
            </a:solidFill>
            <a:round/>
            <a:headEnd/>
            <a:tailEnd/>
          </a:ln>
        </p:spPr>
        <p:txBody>
          <a:bodyPr wrap="none" anchor="ctr"/>
          <a:lstStyle/>
          <a:p>
            <a:pPr>
              <a:buFont typeface="Arial" charset="0"/>
              <a:buNone/>
            </a:pPr>
            <a:endParaRPr lang="id-ID" altLang="id-ID"/>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92195"/>
                                        </p:tgtEl>
                                        <p:attrNameLst>
                                          <p:attrName>style.visibility</p:attrName>
                                        </p:attrNameLst>
                                      </p:cBhvr>
                                      <p:to>
                                        <p:strVal val="visible"/>
                                      </p:to>
                                    </p:set>
                                    <p:anim calcmode="lin" valueType="num">
                                      <p:cBhvr additive="base">
                                        <p:cTn id="7" dur="500" fill="hold"/>
                                        <p:tgtEl>
                                          <p:spTgt spid="392195"/>
                                        </p:tgtEl>
                                        <p:attrNameLst>
                                          <p:attrName>ppt_x</p:attrName>
                                        </p:attrNameLst>
                                      </p:cBhvr>
                                      <p:tavLst>
                                        <p:tav tm="0">
                                          <p:val>
                                            <p:strVal val="#ppt_x"/>
                                          </p:val>
                                        </p:tav>
                                        <p:tav tm="100000">
                                          <p:val>
                                            <p:strVal val="#ppt_x"/>
                                          </p:val>
                                        </p:tav>
                                      </p:tavLst>
                                    </p:anim>
                                    <p:anim calcmode="lin" valueType="num">
                                      <p:cBhvr additive="base">
                                        <p:cTn id="8" dur="500" fill="hold"/>
                                        <p:tgtEl>
                                          <p:spTgt spid="3921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219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Slide Number Placeholder 5"/>
          <p:cNvSpPr txBox="1">
            <a:spLocks noGrp="1"/>
          </p:cNvSpPr>
          <p:nvPr/>
        </p:nvSpPr>
        <p:spPr bwMode="auto">
          <a:xfrm>
            <a:off x="6553200" y="6243638"/>
            <a:ext cx="2133600" cy="457200"/>
          </a:xfrm>
          <a:prstGeom prst="rect">
            <a:avLst/>
          </a:prstGeom>
          <a:noFill/>
          <a:ln>
            <a:miter lim="800000"/>
            <a:headEnd/>
            <a:tailEnd/>
          </a:ln>
        </p:spPr>
        <p:txBody>
          <a:bodyPr anchor="b"/>
          <a:lstStyle/>
          <a:p>
            <a:pPr algn="r">
              <a:buFont typeface="Arial" pitchFamily="34" charset="0"/>
              <a:buNone/>
              <a:defRPr/>
            </a:pPr>
            <a:fld id="{E7C72CD4-04B3-4532-8CB8-55241F0BF108}" type="slidenum">
              <a:rPr lang="en-US" altLang="id-ID" sz="1200">
                <a:effectLst>
                  <a:outerShdw blurRad="38100" dist="38100" dir="2700000" algn="tl">
                    <a:srgbClr val="000000"/>
                  </a:outerShdw>
                </a:effectLst>
                <a:latin typeface="Arial" pitchFamily="34" charset="0"/>
                <a:cs typeface="Arial" pitchFamily="34" charset="0"/>
              </a:rPr>
              <a:pPr algn="r">
                <a:buFont typeface="Arial" pitchFamily="34" charset="0"/>
                <a:buNone/>
                <a:defRPr/>
              </a:pPr>
              <a:t>16</a:t>
            </a:fld>
            <a:endParaRPr lang="en-US" altLang="id-ID" sz="1200">
              <a:effectLst>
                <a:outerShdw blurRad="38100" dist="38100" dir="2700000" algn="tl">
                  <a:srgbClr val="000000"/>
                </a:outerShdw>
              </a:effectLst>
              <a:latin typeface="Arial" pitchFamily="34" charset="0"/>
              <a:cs typeface="Arial" pitchFamily="34" charset="0"/>
            </a:endParaRPr>
          </a:p>
        </p:txBody>
      </p:sp>
      <p:sp>
        <p:nvSpPr>
          <p:cNvPr id="44035" name="Rectangle 2"/>
          <p:cNvSpPr>
            <a:spLocks noGrp="1" noChangeArrowheads="1"/>
          </p:cNvSpPr>
          <p:nvPr>
            <p:ph type="title" idx="4294967295"/>
          </p:nvPr>
        </p:nvSpPr>
        <p:spPr>
          <a:xfrm>
            <a:off x="0" y="850900"/>
            <a:ext cx="7772400" cy="1143000"/>
          </a:xfrm>
        </p:spPr>
        <p:txBody>
          <a:bodyPr/>
          <a:lstStyle/>
          <a:p>
            <a:pPr eaLnBrk="1" hangingPunct="1"/>
            <a:r>
              <a:rPr lang="en-US" altLang="id-ID" sz="2400" smtClean="0">
                <a:solidFill>
                  <a:schemeClr val="tx1"/>
                </a:solidFill>
              </a:rPr>
              <a:t> </a:t>
            </a:r>
          </a:p>
        </p:txBody>
      </p:sp>
      <p:sp>
        <p:nvSpPr>
          <p:cNvPr id="44036" name="Text Box 3"/>
          <p:cNvSpPr txBox="1">
            <a:spLocks noChangeArrowheads="1"/>
          </p:cNvSpPr>
          <p:nvPr/>
        </p:nvSpPr>
        <p:spPr bwMode="auto">
          <a:xfrm>
            <a:off x="228600" y="4876800"/>
            <a:ext cx="2898775" cy="2014538"/>
          </a:xfrm>
          <a:prstGeom prst="rect">
            <a:avLst/>
          </a:prstGeom>
          <a:noFill/>
          <a:ln w="28575">
            <a:noFill/>
            <a:miter lim="800000"/>
            <a:headEnd/>
            <a:tailEnd/>
          </a:ln>
        </p:spPr>
        <p:txBody>
          <a:bodyPr>
            <a:spAutoFit/>
          </a:bodyPr>
          <a:lstStyle/>
          <a:p>
            <a:pPr>
              <a:buFont typeface="Arial" charset="0"/>
              <a:buNone/>
            </a:pPr>
            <a:r>
              <a:rPr lang="en-US" altLang="id-ID">
                <a:ea typeface="MS PGothic" pitchFamily="34" charset="-128"/>
              </a:rPr>
              <a:t>System senses fall event in the detection zone. System applies rule processing to determine set of actions, including audio and visual alerts to staff</a:t>
            </a:r>
          </a:p>
        </p:txBody>
      </p:sp>
      <p:sp>
        <p:nvSpPr>
          <p:cNvPr id="44037" name="Text Box 4"/>
          <p:cNvSpPr txBox="1">
            <a:spLocks noChangeArrowheads="1"/>
          </p:cNvSpPr>
          <p:nvPr/>
        </p:nvSpPr>
        <p:spPr bwMode="auto">
          <a:xfrm>
            <a:off x="5902325" y="4568825"/>
            <a:ext cx="3241675" cy="2289175"/>
          </a:xfrm>
          <a:prstGeom prst="rect">
            <a:avLst/>
          </a:prstGeom>
          <a:noFill/>
          <a:ln w="28575">
            <a:noFill/>
            <a:miter lim="800000"/>
            <a:headEnd/>
            <a:tailEnd/>
          </a:ln>
        </p:spPr>
        <p:txBody>
          <a:bodyPr>
            <a:spAutoFit/>
          </a:bodyPr>
          <a:lstStyle/>
          <a:p>
            <a:pPr>
              <a:buFont typeface="Symbol" pitchFamily="18" charset="2"/>
              <a:buNone/>
            </a:pPr>
            <a:r>
              <a:rPr lang="en-US" altLang="id-ID">
                <a:ea typeface="MS PGothic" pitchFamily="34" charset="-128"/>
              </a:rPr>
              <a:t>“Time Stamped Fallen Patient” Alert is triggered at Nurse station, Nurse dispatched to room to assist patient.  Fall event is recorded.  Alert escalated if staff not detected in room within given timeframe</a:t>
            </a:r>
          </a:p>
        </p:txBody>
      </p:sp>
      <p:sp>
        <p:nvSpPr>
          <p:cNvPr id="44038" name="Text Box 5"/>
          <p:cNvSpPr txBox="1">
            <a:spLocks noChangeArrowheads="1"/>
          </p:cNvSpPr>
          <p:nvPr/>
        </p:nvSpPr>
        <p:spPr bwMode="auto">
          <a:xfrm>
            <a:off x="457200" y="990600"/>
            <a:ext cx="3249613" cy="915988"/>
          </a:xfrm>
          <a:prstGeom prst="rect">
            <a:avLst/>
          </a:prstGeom>
          <a:noFill/>
          <a:ln w="28575">
            <a:noFill/>
            <a:miter lim="800000"/>
            <a:headEnd/>
            <a:tailEnd/>
          </a:ln>
        </p:spPr>
        <p:txBody>
          <a:bodyPr>
            <a:spAutoFit/>
          </a:bodyPr>
          <a:lstStyle/>
          <a:p>
            <a:pPr>
              <a:buFont typeface="Symbol" pitchFamily="18" charset="2"/>
              <a:buChar char=""/>
            </a:pPr>
            <a:r>
              <a:rPr lang="en-US" altLang="id-ID">
                <a:ea typeface="MS PGothic" pitchFamily="34" charset="-128"/>
              </a:rPr>
              <a:t>“At Risk” patient resting at bedside then falls while attempting to get out of bed</a:t>
            </a:r>
            <a:endParaRPr lang="en-US" altLang="id-ID" sz="2000">
              <a:ea typeface="MS PGothic" pitchFamily="34" charset="-128"/>
            </a:endParaRPr>
          </a:p>
        </p:txBody>
      </p:sp>
      <p:sp>
        <p:nvSpPr>
          <p:cNvPr id="44039" name="Text Box 6"/>
          <p:cNvSpPr txBox="1">
            <a:spLocks noChangeArrowheads="1"/>
          </p:cNvSpPr>
          <p:nvPr/>
        </p:nvSpPr>
        <p:spPr bwMode="auto">
          <a:xfrm>
            <a:off x="6096000" y="152400"/>
            <a:ext cx="3048000" cy="1739900"/>
          </a:xfrm>
          <a:prstGeom prst="rect">
            <a:avLst/>
          </a:prstGeom>
          <a:noFill/>
          <a:ln w="28575">
            <a:noFill/>
            <a:miter lim="800000"/>
            <a:headEnd/>
            <a:tailEnd/>
          </a:ln>
        </p:spPr>
        <p:txBody>
          <a:bodyPr>
            <a:spAutoFit/>
          </a:bodyPr>
          <a:lstStyle/>
          <a:p>
            <a:pPr>
              <a:buFont typeface="Symbol" pitchFamily="18" charset="2"/>
              <a:buNone/>
            </a:pPr>
            <a:r>
              <a:rPr lang="en-US" altLang="id-ID">
                <a:ea typeface="MS PGothic" pitchFamily="34" charset="-128"/>
              </a:rPr>
              <a:t>Nurse assists patient and alert is automatically cleared when patient is moved from fall detection zone.  “Fall cleared” event recorded.  </a:t>
            </a:r>
          </a:p>
        </p:txBody>
      </p:sp>
      <p:sp>
        <p:nvSpPr>
          <p:cNvPr id="44040" name="AutoShape 7"/>
          <p:cNvSpPr>
            <a:spLocks noChangeArrowheads="1"/>
          </p:cNvSpPr>
          <p:nvPr/>
        </p:nvSpPr>
        <p:spPr bwMode="auto">
          <a:xfrm>
            <a:off x="1219200" y="2057400"/>
            <a:ext cx="457200" cy="431800"/>
          </a:xfrm>
          <a:prstGeom prst="downArrow">
            <a:avLst>
              <a:gd name="adj1" fmla="val 50000"/>
              <a:gd name="adj2" fmla="val 25000"/>
            </a:avLst>
          </a:prstGeom>
          <a:solidFill>
            <a:schemeClr val="accent1"/>
          </a:solidFill>
          <a:ln w="28575">
            <a:solidFill>
              <a:schemeClr val="accent1"/>
            </a:solidFill>
            <a:miter lim="800000"/>
            <a:headEnd/>
            <a:tailEnd/>
          </a:ln>
        </p:spPr>
        <p:txBody>
          <a:bodyPr wrap="none" anchor="ctr"/>
          <a:lstStyle/>
          <a:p>
            <a:pPr>
              <a:buFont typeface="Arial" charset="0"/>
              <a:buNone/>
            </a:pPr>
            <a:endParaRPr lang="id-ID" altLang="id-ID"/>
          </a:p>
        </p:txBody>
      </p:sp>
      <p:sp>
        <p:nvSpPr>
          <p:cNvPr id="44041" name="AutoShape 8"/>
          <p:cNvSpPr>
            <a:spLocks noChangeArrowheads="1"/>
          </p:cNvSpPr>
          <p:nvPr/>
        </p:nvSpPr>
        <p:spPr bwMode="auto">
          <a:xfrm rot="10800000">
            <a:off x="7391400" y="4267200"/>
            <a:ext cx="457200" cy="346075"/>
          </a:xfrm>
          <a:prstGeom prst="downArrow">
            <a:avLst>
              <a:gd name="adj1" fmla="val 50000"/>
              <a:gd name="adj2" fmla="val 25000"/>
            </a:avLst>
          </a:prstGeom>
          <a:solidFill>
            <a:schemeClr val="accent1"/>
          </a:solidFill>
          <a:ln w="28575">
            <a:solidFill>
              <a:schemeClr val="accent1"/>
            </a:solidFill>
            <a:miter lim="800000"/>
            <a:headEnd/>
            <a:tailEnd/>
          </a:ln>
        </p:spPr>
        <p:txBody>
          <a:bodyPr rot="10800000" wrap="none" anchor="ctr"/>
          <a:lstStyle/>
          <a:p>
            <a:pPr>
              <a:buFont typeface="Arial" charset="0"/>
              <a:buNone/>
            </a:pPr>
            <a:endParaRPr lang="id-ID" altLang="id-ID"/>
          </a:p>
        </p:txBody>
      </p:sp>
      <p:sp>
        <p:nvSpPr>
          <p:cNvPr id="44042" name="AutoShape 9"/>
          <p:cNvSpPr>
            <a:spLocks noChangeArrowheads="1"/>
          </p:cNvSpPr>
          <p:nvPr/>
        </p:nvSpPr>
        <p:spPr bwMode="auto">
          <a:xfrm rot="-5400000">
            <a:off x="5448300" y="3695700"/>
            <a:ext cx="533400" cy="304800"/>
          </a:xfrm>
          <a:prstGeom prst="downArrow">
            <a:avLst>
              <a:gd name="adj1" fmla="val 50000"/>
              <a:gd name="adj2" fmla="val 25000"/>
            </a:avLst>
          </a:prstGeom>
          <a:solidFill>
            <a:schemeClr val="accent1"/>
          </a:solidFill>
          <a:ln w="28575">
            <a:solidFill>
              <a:schemeClr val="accent1"/>
            </a:solidFill>
            <a:miter lim="800000"/>
            <a:headEnd/>
            <a:tailEnd/>
          </a:ln>
        </p:spPr>
        <p:txBody>
          <a:bodyPr vert="eaVert" wrap="none" anchor="ctr"/>
          <a:lstStyle/>
          <a:p>
            <a:pPr>
              <a:buFont typeface="Arial" charset="0"/>
              <a:buNone/>
            </a:pPr>
            <a:endParaRPr lang="id-ID" altLang="id-ID"/>
          </a:p>
        </p:txBody>
      </p:sp>
      <p:sp>
        <p:nvSpPr>
          <p:cNvPr id="44043" name="AutoShape 10"/>
          <p:cNvSpPr>
            <a:spLocks noChangeArrowheads="1"/>
          </p:cNvSpPr>
          <p:nvPr/>
        </p:nvSpPr>
        <p:spPr bwMode="auto">
          <a:xfrm rot="-5400000">
            <a:off x="2819400" y="4419600"/>
            <a:ext cx="457200" cy="304800"/>
          </a:xfrm>
          <a:prstGeom prst="downArrow">
            <a:avLst>
              <a:gd name="adj1" fmla="val 50000"/>
              <a:gd name="adj2" fmla="val 25000"/>
            </a:avLst>
          </a:prstGeom>
          <a:solidFill>
            <a:schemeClr val="accent1"/>
          </a:solidFill>
          <a:ln w="28575">
            <a:solidFill>
              <a:schemeClr val="accent1"/>
            </a:solidFill>
            <a:miter lim="800000"/>
            <a:headEnd/>
            <a:tailEnd/>
          </a:ln>
        </p:spPr>
        <p:txBody>
          <a:bodyPr vert="eaVert" wrap="none" anchor="ctr"/>
          <a:lstStyle/>
          <a:p>
            <a:pPr>
              <a:buFont typeface="Arial" charset="0"/>
              <a:buNone/>
            </a:pPr>
            <a:endParaRPr lang="id-ID" altLang="id-ID"/>
          </a:p>
        </p:txBody>
      </p:sp>
      <p:sp>
        <p:nvSpPr>
          <p:cNvPr id="44044" name="AutoShape 11"/>
          <p:cNvSpPr>
            <a:spLocks noChangeArrowheads="1"/>
          </p:cNvSpPr>
          <p:nvPr/>
        </p:nvSpPr>
        <p:spPr bwMode="auto">
          <a:xfrm>
            <a:off x="1219200" y="4419600"/>
            <a:ext cx="457200" cy="304800"/>
          </a:xfrm>
          <a:prstGeom prst="downArrow">
            <a:avLst>
              <a:gd name="adj1" fmla="val 50000"/>
              <a:gd name="adj2" fmla="val 25000"/>
            </a:avLst>
          </a:prstGeom>
          <a:solidFill>
            <a:schemeClr val="accent1"/>
          </a:solidFill>
          <a:ln w="28575">
            <a:solidFill>
              <a:schemeClr val="accent1"/>
            </a:solidFill>
            <a:miter lim="800000"/>
            <a:headEnd/>
            <a:tailEnd/>
          </a:ln>
        </p:spPr>
        <p:txBody>
          <a:bodyPr wrap="none" anchor="ctr"/>
          <a:lstStyle/>
          <a:p>
            <a:pPr>
              <a:buFont typeface="Arial" charset="0"/>
              <a:buNone/>
            </a:pPr>
            <a:endParaRPr lang="id-ID" altLang="id-ID"/>
          </a:p>
        </p:txBody>
      </p:sp>
      <p:grpSp>
        <p:nvGrpSpPr>
          <p:cNvPr id="2" name="Group 12"/>
          <p:cNvGrpSpPr>
            <a:grpSpLocks/>
          </p:cNvGrpSpPr>
          <p:nvPr/>
        </p:nvGrpSpPr>
        <p:grpSpPr bwMode="auto">
          <a:xfrm>
            <a:off x="2133600" y="1905000"/>
            <a:ext cx="533400" cy="533400"/>
            <a:chOff x="1320" y="1518"/>
            <a:chExt cx="336" cy="336"/>
          </a:xfrm>
        </p:grpSpPr>
        <p:sp>
          <p:nvSpPr>
            <p:cNvPr id="44056" name="Oval 13"/>
            <p:cNvSpPr>
              <a:spLocks noChangeArrowheads="1"/>
            </p:cNvSpPr>
            <p:nvPr/>
          </p:nvSpPr>
          <p:spPr bwMode="auto">
            <a:xfrm>
              <a:off x="1320" y="1518"/>
              <a:ext cx="336" cy="336"/>
            </a:xfrm>
            <a:prstGeom prst="ellipse">
              <a:avLst/>
            </a:prstGeom>
            <a:solidFill>
              <a:srgbClr val="99CCFF"/>
            </a:solidFill>
            <a:ln w="28575">
              <a:solidFill>
                <a:schemeClr val="tx1"/>
              </a:solidFill>
              <a:round/>
              <a:headEnd/>
              <a:tailEnd/>
            </a:ln>
          </p:spPr>
          <p:txBody>
            <a:bodyPr wrap="none" anchor="ctr"/>
            <a:lstStyle/>
            <a:p>
              <a:pPr>
                <a:buFont typeface="Arial" charset="0"/>
                <a:buNone/>
              </a:pPr>
              <a:endParaRPr lang="id-ID" altLang="id-ID"/>
            </a:p>
          </p:txBody>
        </p:sp>
        <p:sp>
          <p:nvSpPr>
            <p:cNvPr id="44057" name="Text Box 14"/>
            <p:cNvSpPr txBox="1">
              <a:spLocks noChangeArrowheads="1"/>
            </p:cNvSpPr>
            <p:nvPr/>
          </p:nvSpPr>
          <p:spPr bwMode="auto">
            <a:xfrm>
              <a:off x="1380" y="1559"/>
              <a:ext cx="196" cy="250"/>
            </a:xfrm>
            <a:prstGeom prst="rect">
              <a:avLst/>
            </a:prstGeom>
            <a:noFill/>
            <a:ln w="28575">
              <a:noFill/>
              <a:miter lim="800000"/>
              <a:headEnd/>
              <a:tailEnd/>
            </a:ln>
          </p:spPr>
          <p:txBody>
            <a:bodyPr wrap="none">
              <a:spAutoFit/>
            </a:bodyPr>
            <a:lstStyle/>
            <a:p>
              <a:pPr algn="ctr">
                <a:buFont typeface="Arial" charset="0"/>
                <a:buNone/>
              </a:pPr>
              <a:r>
                <a:rPr lang="en-US" altLang="id-ID" sz="2000">
                  <a:latin typeface="Times New Roman" pitchFamily="18" charset="0"/>
                  <a:ea typeface="MS PGothic" pitchFamily="34" charset="-128"/>
                </a:rPr>
                <a:t>1</a:t>
              </a:r>
            </a:p>
          </p:txBody>
        </p:sp>
      </p:grpSp>
      <p:sp>
        <p:nvSpPr>
          <p:cNvPr id="44046" name="Oval 15"/>
          <p:cNvSpPr>
            <a:spLocks noChangeArrowheads="1"/>
          </p:cNvSpPr>
          <p:nvPr/>
        </p:nvSpPr>
        <p:spPr bwMode="auto">
          <a:xfrm>
            <a:off x="5372100" y="1381125"/>
            <a:ext cx="533400" cy="533400"/>
          </a:xfrm>
          <a:prstGeom prst="ellipse">
            <a:avLst/>
          </a:prstGeom>
          <a:solidFill>
            <a:srgbClr val="99CCFF"/>
          </a:solidFill>
          <a:ln w="28575">
            <a:solidFill>
              <a:schemeClr val="tx1"/>
            </a:solidFill>
            <a:round/>
            <a:headEnd/>
            <a:tailEnd/>
          </a:ln>
        </p:spPr>
        <p:txBody>
          <a:bodyPr wrap="none" anchor="ctr"/>
          <a:lstStyle/>
          <a:p>
            <a:pPr algn="ctr">
              <a:buFont typeface="Arial" charset="0"/>
              <a:buNone/>
            </a:pPr>
            <a:r>
              <a:rPr lang="en-US" altLang="id-ID" sz="2000">
                <a:latin typeface="Times New Roman" pitchFamily="18" charset="0"/>
                <a:ea typeface="MS PGothic" pitchFamily="34" charset="-128"/>
              </a:rPr>
              <a:t>4</a:t>
            </a:r>
          </a:p>
        </p:txBody>
      </p:sp>
      <p:sp>
        <p:nvSpPr>
          <p:cNvPr id="44047" name="Oval 16"/>
          <p:cNvSpPr>
            <a:spLocks noChangeArrowheads="1"/>
          </p:cNvSpPr>
          <p:nvPr/>
        </p:nvSpPr>
        <p:spPr bwMode="auto">
          <a:xfrm>
            <a:off x="5943600" y="3505200"/>
            <a:ext cx="533400" cy="533400"/>
          </a:xfrm>
          <a:prstGeom prst="ellipse">
            <a:avLst/>
          </a:prstGeom>
          <a:solidFill>
            <a:srgbClr val="99CCFF"/>
          </a:solidFill>
          <a:ln w="28575">
            <a:solidFill>
              <a:schemeClr val="tx1"/>
            </a:solidFill>
            <a:round/>
            <a:headEnd/>
            <a:tailEnd/>
          </a:ln>
        </p:spPr>
        <p:txBody>
          <a:bodyPr wrap="none" anchor="ctr"/>
          <a:lstStyle/>
          <a:p>
            <a:pPr algn="ctr">
              <a:buFont typeface="Arial" charset="0"/>
              <a:buNone/>
            </a:pPr>
            <a:r>
              <a:rPr lang="en-US" altLang="id-ID" sz="2000">
                <a:latin typeface="Times New Roman" pitchFamily="18" charset="0"/>
                <a:ea typeface="MS PGothic" pitchFamily="34" charset="-128"/>
              </a:rPr>
              <a:t>3</a:t>
            </a:r>
          </a:p>
        </p:txBody>
      </p:sp>
      <p:sp>
        <p:nvSpPr>
          <p:cNvPr id="44048" name="Oval 17"/>
          <p:cNvSpPr>
            <a:spLocks noChangeArrowheads="1"/>
          </p:cNvSpPr>
          <p:nvPr/>
        </p:nvSpPr>
        <p:spPr bwMode="auto">
          <a:xfrm>
            <a:off x="2133600" y="4343400"/>
            <a:ext cx="533400" cy="533400"/>
          </a:xfrm>
          <a:prstGeom prst="ellipse">
            <a:avLst/>
          </a:prstGeom>
          <a:solidFill>
            <a:srgbClr val="99CCFF"/>
          </a:solidFill>
          <a:ln w="28575">
            <a:solidFill>
              <a:schemeClr val="tx1"/>
            </a:solidFill>
            <a:round/>
            <a:headEnd/>
            <a:tailEnd/>
          </a:ln>
        </p:spPr>
        <p:txBody>
          <a:bodyPr wrap="none" anchor="ctr"/>
          <a:lstStyle/>
          <a:p>
            <a:pPr algn="ctr">
              <a:buFont typeface="Arial" charset="0"/>
              <a:buNone/>
            </a:pPr>
            <a:r>
              <a:rPr lang="en-US" altLang="id-ID" sz="2000">
                <a:latin typeface="Times New Roman" pitchFamily="18" charset="0"/>
                <a:ea typeface="MS PGothic" pitchFamily="34" charset="-128"/>
              </a:rPr>
              <a:t>2</a:t>
            </a:r>
          </a:p>
        </p:txBody>
      </p:sp>
      <p:pic>
        <p:nvPicPr>
          <p:cNvPr id="63510" name="Picture 22" descr="Fall detection"/>
          <p:cNvPicPr>
            <a:picLocks noChangeAspect="1" noChangeArrowheads="1"/>
          </p:cNvPicPr>
          <p:nvPr/>
        </p:nvPicPr>
        <p:blipFill>
          <a:blip r:embed="rId3" cstate="print"/>
          <a:srcRect/>
          <a:stretch>
            <a:fillRect/>
          </a:stretch>
        </p:blipFill>
        <p:spPr bwMode="auto">
          <a:xfrm>
            <a:off x="381000" y="2590800"/>
            <a:ext cx="2316163" cy="1739900"/>
          </a:xfrm>
          <a:prstGeom prst="rect">
            <a:avLst/>
          </a:prstGeom>
          <a:noFill/>
          <a:ln w="9525">
            <a:noFill/>
            <a:miter lim="800000"/>
            <a:headEnd/>
            <a:tailEnd/>
          </a:ln>
          <a:effectLst>
            <a:outerShdw blurRad="63500" algn="tl" rotWithShape="0">
              <a:srgbClr val="000000">
                <a:alpha val="70000"/>
              </a:srgbClr>
            </a:outerShdw>
          </a:effectLst>
        </p:spPr>
      </p:pic>
      <p:pic>
        <p:nvPicPr>
          <p:cNvPr id="44050" name="Picture 19"/>
          <p:cNvPicPr>
            <a:picLocks noChangeAspect="1" noChangeArrowheads="1"/>
          </p:cNvPicPr>
          <p:nvPr/>
        </p:nvPicPr>
        <p:blipFill>
          <a:blip r:embed="rId4" cstate="print"/>
          <a:srcRect/>
          <a:stretch>
            <a:fillRect/>
          </a:stretch>
        </p:blipFill>
        <p:spPr bwMode="auto">
          <a:xfrm>
            <a:off x="3429000" y="3048000"/>
            <a:ext cx="2038350" cy="1981200"/>
          </a:xfrm>
          <a:prstGeom prst="rect">
            <a:avLst/>
          </a:prstGeom>
          <a:noFill/>
          <a:ln w="9525">
            <a:noFill/>
            <a:miter lim="800000"/>
            <a:headEnd/>
            <a:tailEnd/>
          </a:ln>
        </p:spPr>
      </p:pic>
      <p:pic>
        <p:nvPicPr>
          <p:cNvPr id="44051" name="Picture 20"/>
          <p:cNvPicPr>
            <a:picLocks noChangeAspect="1" noChangeArrowheads="1"/>
          </p:cNvPicPr>
          <p:nvPr/>
        </p:nvPicPr>
        <p:blipFill>
          <a:blip r:embed="rId5" cstate="print"/>
          <a:srcRect/>
          <a:stretch>
            <a:fillRect/>
          </a:stretch>
        </p:blipFill>
        <p:spPr bwMode="auto">
          <a:xfrm>
            <a:off x="6553200" y="2590800"/>
            <a:ext cx="1981200" cy="1600200"/>
          </a:xfrm>
          <a:prstGeom prst="rect">
            <a:avLst/>
          </a:prstGeom>
          <a:noFill/>
          <a:ln w="9525">
            <a:noFill/>
            <a:miter lim="800000"/>
            <a:headEnd/>
            <a:tailEnd/>
          </a:ln>
        </p:spPr>
      </p:pic>
      <p:pic>
        <p:nvPicPr>
          <p:cNvPr id="44052" name="Picture 21"/>
          <p:cNvPicPr>
            <a:picLocks noChangeAspect="1" noChangeArrowheads="1"/>
          </p:cNvPicPr>
          <p:nvPr/>
        </p:nvPicPr>
        <p:blipFill>
          <a:blip r:embed="rId6" cstate="print"/>
          <a:srcRect/>
          <a:stretch>
            <a:fillRect/>
          </a:stretch>
        </p:blipFill>
        <p:spPr bwMode="auto">
          <a:xfrm>
            <a:off x="4114800" y="5105400"/>
            <a:ext cx="779463" cy="857250"/>
          </a:xfrm>
          <a:prstGeom prst="rect">
            <a:avLst/>
          </a:prstGeom>
          <a:noFill/>
          <a:ln w="9525">
            <a:noFill/>
            <a:miter lim="800000"/>
            <a:headEnd/>
            <a:tailEnd/>
          </a:ln>
        </p:spPr>
      </p:pic>
      <p:sp>
        <p:nvSpPr>
          <p:cNvPr id="44053" name="Text Box 22"/>
          <p:cNvSpPr txBox="1">
            <a:spLocks noChangeArrowheads="1"/>
          </p:cNvSpPr>
          <p:nvPr/>
        </p:nvSpPr>
        <p:spPr bwMode="auto">
          <a:xfrm>
            <a:off x="3657600" y="6019800"/>
            <a:ext cx="2373313" cy="549275"/>
          </a:xfrm>
          <a:prstGeom prst="rect">
            <a:avLst/>
          </a:prstGeom>
          <a:noFill/>
          <a:ln w="28575">
            <a:noFill/>
            <a:miter lim="800000"/>
            <a:headEnd/>
            <a:tailEnd/>
          </a:ln>
        </p:spPr>
        <p:txBody>
          <a:bodyPr lIns="0" tIns="0" rIns="0" bIns="0">
            <a:spAutoFit/>
          </a:bodyPr>
          <a:lstStyle/>
          <a:p>
            <a:pPr>
              <a:buFont typeface="Symbol" pitchFamily="18" charset="2"/>
              <a:buChar char=""/>
            </a:pPr>
            <a:r>
              <a:rPr lang="en-US" altLang="id-ID">
                <a:ea typeface="MS PGothic" pitchFamily="34" charset="-128"/>
              </a:rPr>
              <a:t>“Patient Fall detected….</a:t>
            </a:r>
            <a:endParaRPr lang="en-US" altLang="id-ID" sz="2000">
              <a:ea typeface="MS PGothic" pitchFamily="34" charset="-128"/>
            </a:endParaRPr>
          </a:p>
        </p:txBody>
      </p:sp>
      <p:sp>
        <p:nvSpPr>
          <p:cNvPr id="44054" name="AutoShape 23"/>
          <p:cNvSpPr>
            <a:spLocks noChangeArrowheads="1"/>
          </p:cNvSpPr>
          <p:nvPr/>
        </p:nvSpPr>
        <p:spPr bwMode="auto">
          <a:xfrm flipV="1">
            <a:off x="7391400" y="1981200"/>
            <a:ext cx="457200" cy="304800"/>
          </a:xfrm>
          <a:prstGeom prst="downArrow">
            <a:avLst>
              <a:gd name="adj1" fmla="val 50000"/>
              <a:gd name="adj2" fmla="val 25000"/>
            </a:avLst>
          </a:prstGeom>
          <a:solidFill>
            <a:schemeClr val="accent1"/>
          </a:solidFill>
          <a:ln w="28575">
            <a:solidFill>
              <a:schemeClr val="accent1"/>
            </a:solidFill>
            <a:miter lim="800000"/>
            <a:headEnd/>
            <a:tailEnd/>
          </a:ln>
        </p:spPr>
        <p:txBody>
          <a:bodyPr rot="10800000" wrap="none" anchor="ctr"/>
          <a:lstStyle/>
          <a:p>
            <a:pPr>
              <a:buFont typeface="Arial" charset="0"/>
              <a:buNone/>
            </a:pPr>
            <a:endParaRPr lang="id-ID" altLang="id-ID"/>
          </a:p>
        </p:txBody>
      </p:sp>
      <p:sp>
        <p:nvSpPr>
          <p:cNvPr id="44055" name="Rectangle 24"/>
          <p:cNvSpPr>
            <a:spLocks noChangeArrowheads="1"/>
          </p:cNvSpPr>
          <p:nvPr/>
        </p:nvSpPr>
        <p:spPr bwMode="auto">
          <a:xfrm>
            <a:off x="152400" y="0"/>
            <a:ext cx="8620125" cy="811213"/>
          </a:xfrm>
          <a:prstGeom prst="rect">
            <a:avLst/>
          </a:prstGeom>
          <a:noFill/>
          <a:ln w="9525">
            <a:noFill/>
            <a:miter lim="800000"/>
            <a:headEnd/>
            <a:tailEnd/>
          </a:ln>
        </p:spPr>
        <p:txBody>
          <a:bodyPr anchor="ctr"/>
          <a:lstStyle/>
          <a:p>
            <a:pPr>
              <a:lnSpc>
                <a:spcPct val="90000"/>
              </a:lnSpc>
              <a:buFont typeface="Arial" charset="0"/>
              <a:buNone/>
            </a:pPr>
            <a:r>
              <a:rPr lang="en-US" altLang="id-ID" sz="3600">
                <a:solidFill>
                  <a:srgbClr val="00FFFF"/>
                </a:solidFill>
              </a:rPr>
              <a:t>Patient Fall</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Content Placeholder 2"/>
          <p:cNvSpPr>
            <a:spLocks noGrp="1"/>
          </p:cNvSpPr>
          <p:nvPr>
            <p:ph idx="1"/>
          </p:nvPr>
        </p:nvSpPr>
        <p:spPr>
          <a:xfrm>
            <a:off x="533400" y="914400"/>
            <a:ext cx="8229600" cy="4530725"/>
          </a:xfrm>
        </p:spPr>
        <p:txBody>
          <a:bodyPr/>
          <a:lstStyle/>
          <a:p>
            <a:pPr marL="0" indent="0">
              <a:buFont typeface="Wingdings" pitchFamily="2" charset="2"/>
              <a:buNone/>
              <a:defRPr/>
            </a:pPr>
            <a:r>
              <a:rPr lang="en-US" altLang="id-ID" sz="2400" b="1" dirty="0" smtClean="0">
                <a:solidFill>
                  <a:srgbClr val="00FFFF"/>
                </a:solidFill>
              </a:rPr>
              <a:t>Presence of family</a:t>
            </a:r>
          </a:p>
          <a:p>
            <a:pPr>
              <a:defRPr/>
            </a:pPr>
            <a:endParaRPr lang="en-US" altLang="id-ID" sz="2400" b="1" dirty="0" smtClean="0"/>
          </a:p>
          <a:p>
            <a:pPr>
              <a:defRPr/>
            </a:pPr>
            <a:r>
              <a:rPr lang="en-US" altLang="id-ID" sz="2000" b="1" dirty="0" smtClean="0"/>
              <a:t>Another effective way to avert adverse events is to allow the patient’s family to be a </a:t>
            </a:r>
            <a:r>
              <a:rPr lang="en-US" altLang="id-ID" sz="2000" b="1" dirty="0" smtClean="0">
                <a:solidFill>
                  <a:srgbClr val="00FFFF"/>
                </a:solidFill>
              </a:rPr>
              <a:t>part of the patient care process</a:t>
            </a:r>
            <a:r>
              <a:rPr lang="en-US" altLang="id-ID" sz="2000" b="1" dirty="0" smtClean="0"/>
              <a:t>.</a:t>
            </a:r>
          </a:p>
          <a:p>
            <a:pPr>
              <a:defRPr/>
            </a:pPr>
            <a:r>
              <a:rPr lang="en-US" altLang="id-ID" sz="2000" b="1" dirty="0" smtClean="0"/>
              <a:t>conduct </a:t>
            </a:r>
            <a:r>
              <a:rPr lang="en-US" altLang="id-ID" sz="2000" b="1" dirty="0" smtClean="0">
                <a:solidFill>
                  <a:srgbClr val="00FFFF"/>
                </a:solidFill>
              </a:rPr>
              <a:t>multidisciplinary collaborative rounds </a:t>
            </a:r>
            <a:r>
              <a:rPr lang="en-US" altLang="id-ID" sz="2000" b="1" dirty="0" smtClean="0"/>
              <a:t>at the patient bedside</a:t>
            </a:r>
            <a:r>
              <a:rPr lang="id-ID" altLang="id-ID" sz="2000" b="1" dirty="0" smtClean="0"/>
              <a:t> </a:t>
            </a:r>
            <a:r>
              <a:rPr lang="en-US" altLang="id-ID" sz="2000" b="1" dirty="0" smtClean="0"/>
              <a:t>also involved the patient’s family</a:t>
            </a:r>
          </a:p>
          <a:p>
            <a:pPr>
              <a:defRPr/>
            </a:pPr>
            <a:r>
              <a:rPr lang="en-US" altLang="id-ID" sz="2000" b="1" dirty="0" smtClean="0"/>
              <a:t>In order to include families as active participants in the care process it is important to provide </a:t>
            </a:r>
            <a:r>
              <a:rPr lang="en-US" altLang="id-ID" sz="2000" b="1" dirty="0" smtClean="0">
                <a:solidFill>
                  <a:srgbClr val="00FFFF"/>
                </a:solidFill>
              </a:rPr>
              <a:t>spaces for families </a:t>
            </a:r>
            <a:r>
              <a:rPr lang="en-US" altLang="id-ID" sz="2000" b="1" dirty="0" smtClean="0"/>
              <a:t>in the patient room and on the unit where they can spend extended periods of time.</a:t>
            </a:r>
          </a:p>
          <a:p>
            <a:pPr>
              <a:defRPr/>
            </a:pPr>
            <a:r>
              <a:rPr lang="en-US" altLang="id-ID" sz="2000" b="1" dirty="0" smtClean="0"/>
              <a:t>In addition to these factors, organizational policies such as those that </a:t>
            </a:r>
            <a:r>
              <a:rPr lang="en-US" altLang="id-ID" sz="2000" b="1" dirty="0" smtClean="0">
                <a:solidFill>
                  <a:srgbClr val="00FFFF"/>
                </a:solidFill>
              </a:rPr>
              <a:t>limit family visitation </a:t>
            </a:r>
            <a:r>
              <a:rPr lang="en-US" altLang="id-ID" sz="2000" b="1" dirty="0" smtClean="0"/>
              <a:t>hours may influence family involvement and satisfaction with care.</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1493838" y="963613"/>
            <a:ext cx="8229600" cy="484187"/>
          </a:xfrm>
        </p:spPr>
        <p:txBody>
          <a:bodyPr/>
          <a:lstStyle/>
          <a:p>
            <a:r>
              <a:rPr lang="id-ID" altLang="id-ID" sz="2800" b="1" smtClean="0">
                <a:solidFill>
                  <a:srgbClr val="FFFF00"/>
                </a:solidFill>
              </a:rPr>
              <a:t>FAMILY ZONE </a:t>
            </a:r>
            <a:br>
              <a:rPr lang="id-ID" altLang="id-ID" sz="2800" b="1" smtClean="0">
                <a:solidFill>
                  <a:srgbClr val="FFFF00"/>
                </a:solidFill>
              </a:rPr>
            </a:br>
            <a:r>
              <a:rPr lang="id-ID" altLang="id-ID" sz="2800" b="1" smtClean="0">
                <a:solidFill>
                  <a:srgbClr val="FFFF00"/>
                </a:solidFill>
              </a:rPr>
              <a:t>and </a:t>
            </a:r>
            <a:br>
              <a:rPr lang="id-ID" altLang="id-ID" sz="2800" b="1" smtClean="0">
                <a:solidFill>
                  <a:srgbClr val="FFFF00"/>
                </a:solidFill>
              </a:rPr>
            </a:br>
            <a:r>
              <a:rPr lang="en-US" altLang="id-ID" sz="2800" b="1" smtClean="0">
                <a:solidFill>
                  <a:srgbClr val="FFFF00"/>
                </a:solidFill>
              </a:rPr>
              <a:t>PATIENT BOARD</a:t>
            </a:r>
          </a:p>
        </p:txBody>
      </p:sp>
      <p:pic>
        <p:nvPicPr>
          <p:cNvPr id="46083" name="Picture 2" descr="C:\Users\user\Desktop\Custom-Logos-Patient-Room-Board.jpg"/>
          <p:cNvPicPr>
            <a:picLocks noGrp="1" noChangeAspect="1" noChangeArrowheads="1"/>
          </p:cNvPicPr>
          <p:nvPr>
            <p:ph idx="1"/>
          </p:nvPr>
        </p:nvPicPr>
        <p:blipFill>
          <a:blip r:embed="rId2" cstate="print"/>
          <a:srcRect/>
          <a:stretch>
            <a:fillRect/>
          </a:stretch>
        </p:blipFill>
        <p:spPr>
          <a:xfrm>
            <a:off x="228600" y="1447800"/>
            <a:ext cx="2533650" cy="4530725"/>
          </a:xfrm>
          <a:noFill/>
        </p:spPr>
      </p:pic>
      <p:pic>
        <p:nvPicPr>
          <p:cNvPr id="46084" name="Content Placeholder 3" descr="Acute care patient room at future UCSF Medical Center at Mission Bay."/>
          <p:cNvPicPr>
            <a:picLocks/>
          </p:cNvPicPr>
          <p:nvPr/>
        </p:nvPicPr>
        <p:blipFill>
          <a:blip r:embed="rId3" cstate="print"/>
          <a:srcRect/>
          <a:stretch>
            <a:fillRect/>
          </a:stretch>
        </p:blipFill>
        <p:spPr bwMode="auto">
          <a:xfrm>
            <a:off x="2971800" y="2911475"/>
            <a:ext cx="5715000" cy="3067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381000" y="0"/>
            <a:ext cx="8229600" cy="1143000"/>
          </a:xfrm>
        </p:spPr>
        <p:txBody>
          <a:bodyPr/>
          <a:lstStyle/>
          <a:p>
            <a:r>
              <a:rPr lang="en-US" sz="2400" b="1" smtClean="0">
                <a:solidFill>
                  <a:srgbClr val="FFFF00"/>
                </a:solidFill>
              </a:rPr>
              <a:t>Addressing the Problem </a:t>
            </a:r>
            <a:endParaRPr lang="en-US" sz="2400" smtClean="0">
              <a:solidFill>
                <a:srgbClr val="FFFF00"/>
              </a:solidFill>
            </a:endParaRPr>
          </a:p>
        </p:txBody>
      </p:sp>
      <p:sp>
        <p:nvSpPr>
          <p:cNvPr id="47107" name="Content Placeholder 2"/>
          <p:cNvSpPr>
            <a:spLocks noGrp="1"/>
          </p:cNvSpPr>
          <p:nvPr>
            <p:ph idx="1"/>
          </p:nvPr>
        </p:nvSpPr>
        <p:spPr>
          <a:xfrm>
            <a:off x="457200" y="1143000"/>
            <a:ext cx="8229600" cy="4530725"/>
          </a:xfrm>
        </p:spPr>
        <p:txBody>
          <a:bodyPr/>
          <a:lstStyle/>
          <a:p>
            <a:pPr>
              <a:buFont typeface="Wingdings" pitchFamily="2" charset="2"/>
              <a:buNone/>
            </a:pPr>
            <a:r>
              <a:rPr lang="en-US" sz="2000" smtClean="0"/>
              <a:t>The specific safety design principles, intended to specifically address both latent conditions and active failures, included the following: </a:t>
            </a:r>
          </a:p>
          <a:p>
            <a:pPr>
              <a:buFont typeface="Wingdings" pitchFamily="2" charset="2"/>
              <a:buNone/>
            </a:pPr>
            <a:endParaRPr lang="en-US" sz="2000" smtClean="0"/>
          </a:p>
          <a:p>
            <a:pPr>
              <a:buFont typeface="Wingdings" pitchFamily="2" charset="2"/>
              <a:buNone/>
            </a:pPr>
            <a:r>
              <a:rPr lang="en-US" sz="2000" smtClean="0"/>
              <a:t>1.  Automate where possible. </a:t>
            </a:r>
          </a:p>
          <a:p>
            <a:pPr>
              <a:buFont typeface="Wingdings" pitchFamily="2" charset="2"/>
              <a:buNone/>
            </a:pPr>
            <a:r>
              <a:rPr lang="en-US" sz="2000" smtClean="0"/>
              <a:t>2.  Design to prevent adverse events (e.g., patient falls, operative/postoperative complications and infections, and deaths associated with restraint use). </a:t>
            </a:r>
          </a:p>
          <a:p>
            <a:pPr>
              <a:buFont typeface="Wingdings" pitchFamily="2" charset="2"/>
              <a:buNone/>
            </a:pPr>
            <a:r>
              <a:rPr lang="en-US" sz="2000" smtClean="0"/>
              <a:t>3.  Design for scalability, adaptability, and flexibility. </a:t>
            </a:r>
          </a:p>
          <a:p>
            <a:pPr>
              <a:buFont typeface="Wingdings" pitchFamily="2" charset="2"/>
              <a:buNone/>
            </a:pPr>
            <a:r>
              <a:rPr lang="en-US" sz="2000" smtClean="0"/>
              <a:t>4.  Place accessibility of information in close proximity to the patient. </a:t>
            </a:r>
          </a:p>
          <a:p>
            <a:pPr>
              <a:buFont typeface="Wingdings" pitchFamily="2" charset="2"/>
              <a:buNone/>
            </a:pPr>
            <a:r>
              <a:rPr lang="en-US" sz="2000" smtClean="0"/>
              <a:t>5.  Improve visibility of patients to staff. </a:t>
            </a:r>
          </a:p>
          <a:p>
            <a:pPr>
              <a:buFont typeface="Wingdings" pitchFamily="2" charset="2"/>
              <a:buNone/>
            </a:pPr>
            <a:r>
              <a:rPr lang="en-US" sz="2000" smtClean="0"/>
              <a:t>6.  Involve patients in their care. </a:t>
            </a:r>
          </a:p>
          <a:p>
            <a:pPr>
              <a:buFont typeface="Wingdings" pitchFamily="2" charset="2"/>
              <a:buNone/>
            </a:pPr>
            <a:r>
              <a:rPr lang="en-US" sz="2000" smtClean="0"/>
              <a:t>7.  Minimize fatigue of staff. </a:t>
            </a:r>
          </a:p>
          <a:p>
            <a:pPr>
              <a:buFont typeface="Wingdings" pitchFamily="2" charset="2"/>
              <a:buNone/>
            </a:pPr>
            <a:r>
              <a:rPr lang="en-US" sz="2000" smtClean="0"/>
              <a:t>8.  Minimize patient transfers/handoffs. </a:t>
            </a:r>
          </a:p>
          <a:p>
            <a:pPr>
              <a:buFont typeface="Wingdings" pitchFamily="2" charset="2"/>
              <a:buNone/>
            </a:pPr>
            <a:r>
              <a:rPr lang="en-US" sz="2000" smtClean="0"/>
              <a:t>9.  Reduce noise. </a:t>
            </a:r>
          </a:p>
          <a:p>
            <a:pPr>
              <a:buFont typeface="Wingdings" pitchFamily="2" charset="2"/>
              <a:buNone/>
            </a:pPr>
            <a:r>
              <a:rPr lang="en-US" sz="2000" smtClean="0"/>
              <a:t>10.Standardize. </a:t>
            </a:r>
          </a:p>
          <a:p>
            <a:endParaRPr lang="en-US" sz="1600" smtClean="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457200" y="277813"/>
            <a:ext cx="7848600" cy="1143000"/>
          </a:xfrm>
        </p:spPr>
        <p:txBody>
          <a:bodyPr>
            <a:normAutofit fontScale="90000"/>
          </a:bodyPr>
          <a:lstStyle/>
          <a:p>
            <a:r>
              <a:rPr lang="en-US" altLang="id-ID" sz="3600" smtClean="0">
                <a:solidFill>
                  <a:schemeClr val="tx1"/>
                </a:solidFill>
              </a:rPr>
              <a:t/>
            </a:r>
            <a:br>
              <a:rPr lang="en-US" altLang="id-ID" sz="3600" smtClean="0">
                <a:solidFill>
                  <a:schemeClr val="tx1"/>
                </a:solidFill>
              </a:rPr>
            </a:br>
            <a:r>
              <a:rPr lang="en-US" altLang="id-ID" sz="2400" b="1" smtClean="0">
                <a:solidFill>
                  <a:srgbClr val="FFFF00"/>
                </a:solidFill>
              </a:rPr>
              <a:t>Lighting Levels </a:t>
            </a:r>
            <a:r>
              <a:rPr lang="id-ID" altLang="id-ID" sz="2400" b="1" smtClean="0">
                <a:solidFill>
                  <a:srgbClr val="FFFF00"/>
                </a:solidFill>
              </a:rPr>
              <a:t/>
            </a:r>
            <a:br>
              <a:rPr lang="id-ID" altLang="id-ID" sz="2400" b="1" smtClean="0">
                <a:solidFill>
                  <a:srgbClr val="FFFF00"/>
                </a:solidFill>
              </a:rPr>
            </a:br>
            <a:r>
              <a:rPr lang="en-US" altLang="id-ID" sz="2400" b="1" smtClean="0">
                <a:solidFill>
                  <a:srgbClr val="FFFF00"/>
                </a:solidFill>
              </a:rPr>
              <a:t>and </a:t>
            </a:r>
            <a:r>
              <a:rPr lang="id-ID" altLang="id-ID" sz="2400" b="1" smtClean="0">
                <a:solidFill>
                  <a:srgbClr val="FFFF00"/>
                </a:solidFill>
              </a:rPr>
              <a:t/>
            </a:r>
            <a:br>
              <a:rPr lang="id-ID" altLang="id-ID" sz="2400" b="1" smtClean="0">
                <a:solidFill>
                  <a:srgbClr val="FFFF00"/>
                </a:solidFill>
              </a:rPr>
            </a:br>
            <a:r>
              <a:rPr lang="en-US" altLang="id-ID" sz="2400" b="1" smtClean="0">
                <a:solidFill>
                  <a:srgbClr val="FFFF00"/>
                </a:solidFill>
              </a:rPr>
              <a:t>Medication</a:t>
            </a:r>
            <a:r>
              <a:rPr lang="id-ID" altLang="id-ID" sz="2400" b="1" smtClean="0">
                <a:solidFill>
                  <a:srgbClr val="FFFF00"/>
                </a:solidFill>
              </a:rPr>
              <a:t> </a:t>
            </a:r>
            <a:r>
              <a:rPr lang="en-US" altLang="id-ID" sz="2400" b="1" smtClean="0">
                <a:solidFill>
                  <a:srgbClr val="FFFF00"/>
                </a:solidFill>
              </a:rPr>
              <a:t>Dispensing Errors</a:t>
            </a:r>
            <a:br>
              <a:rPr lang="en-US" altLang="id-ID" sz="2400" b="1" smtClean="0">
                <a:solidFill>
                  <a:srgbClr val="FFFF00"/>
                </a:solidFill>
              </a:rPr>
            </a:br>
            <a:endParaRPr lang="en-US" altLang="id-ID" sz="2400" b="1" smtClean="0">
              <a:solidFill>
                <a:srgbClr val="FFFF00"/>
              </a:solidFill>
            </a:endParaRPr>
          </a:p>
        </p:txBody>
      </p:sp>
      <p:sp>
        <p:nvSpPr>
          <p:cNvPr id="29699" name="Content Placeholder 2"/>
          <p:cNvSpPr>
            <a:spLocks noGrp="1"/>
          </p:cNvSpPr>
          <p:nvPr>
            <p:ph idx="1"/>
          </p:nvPr>
        </p:nvSpPr>
        <p:spPr>
          <a:xfrm>
            <a:off x="304800" y="2133600"/>
            <a:ext cx="8610600" cy="4530725"/>
          </a:xfrm>
        </p:spPr>
        <p:txBody>
          <a:bodyPr/>
          <a:lstStyle/>
          <a:p>
            <a:pPr marL="0" indent="0">
              <a:buFont typeface="Wingdings" pitchFamily="2" charset="2"/>
              <a:buNone/>
            </a:pPr>
            <a:r>
              <a:rPr lang="en-US" altLang="id-ID" smtClean="0"/>
              <a:t>• shown that lighting levels affect</a:t>
            </a:r>
            <a:r>
              <a:rPr lang="id-ID" altLang="id-ID" smtClean="0"/>
              <a:t> </a:t>
            </a:r>
            <a:r>
              <a:rPr lang="en-US" altLang="id-ID" smtClean="0"/>
              <a:t>medication dispensing errors</a:t>
            </a:r>
            <a:endParaRPr lang="id-ID" altLang="id-ID" smtClean="0"/>
          </a:p>
          <a:p>
            <a:pPr marL="0" indent="0">
              <a:buFont typeface="Wingdings" pitchFamily="2" charset="2"/>
              <a:buNone/>
            </a:pPr>
            <a:endParaRPr lang="en-US" altLang="id-ID" smtClean="0"/>
          </a:p>
          <a:p>
            <a:pPr marL="0" indent="0">
              <a:buFont typeface="Wingdings" pitchFamily="2" charset="2"/>
              <a:buNone/>
            </a:pPr>
            <a:r>
              <a:rPr lang="en-US" altLang="id-ID" smtClean="0"/>
              <a:t>• Higher illumination levels (1500 lux)</a:t>
            </a:r>
            <a:r>
              <a:rPr lang="id-ID" altLang="id-ID" smtClean="0"/>
              <a:t> </a:t>
            </a:r>
            <a:r>
              <a:rPr lang="en-US" altLang="id-ID" smtClean="0"/>
              <a:t>on task are associated with fewer</a:t>
            </a:r>
            <a:r>
              <a:rPr lang="id-ID" altLang="id-ID" smtClean="0"/>
              <a:t> </a:t>
            </a:r>
            <a:r>
              <a:rPr lang="en-US" altLang="id-ID" smtClean="0"/>
              <a:t>errors than lower levels (150-500</a:t>
            </a:r>
            <a:r>
              <a:rPr lang="id-ID" altLang="id-ID" smtClean="0"/>
              <a:t> </a:t>
            </a:r>
            <a:r>
              <a:rPr lang="en-US" altLang="id-ID" smtClean="0"/>
              <a:t>lux) common in healthcare spaces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228600" y="0"/>
            <a:ext cx="8229600" cy="1143000"/>
          </a:xfrm>
        </p:spPr>
        <p:txBody>
          <a:bodyPr/>
          <a:lstStyle/>
          <a:p>
            <a:r>
              <a:rPr lang="en-US" sz="2000" b="1" smtClean="0">
                <a:solidFill>
                  <a:srgbClr val="00FFFF"/>
                </a:solidFill>
              </a:rPr>
              <a:t>Floor Layout of Single-Patient Rooms </a:t>
            </a:r>
            <a:endParaRPr lang="en-US" sz="2000" smtClean="0">
              <a:solidFill>
                <a:srgbClr val="00FFFF"/>
              </a:solidFill>
            </a:endParaRPr>
          </a:p>
        </p:txBody>
      </p:sp>
      <p:pic>
        <p:nvPicPr>
          <p:cNvPr id="48131" name="Picture 2"/>
          <p:cNvPicPr>
            <a:picLocks noChangeAspect="1" noChangeArrowheads="1"/>
          </p:cNvPicPr>
          <p:nvPr/>
        </p:nvPicPr>
        <p:blipFill>
          <a:blip r:embed="rId2" cstate="print"/>
          <a:srcRect/>
          <a:stretch>
            <a:fillRect/>
          </a:stretch>
        </p:blipFill>
        <p:spPr bwMode="auto">
          <a:xfrm>
            <a:off x="304800" y="1219200"/>
            <a:ext cx="8534400" cy="5257800"/>
          </a:xfrm>
          <a:prstGeom prst="rect">
            <a:avLst/>
          </a:prstGeom>
          <a:noFill/>
          <a:ln w="9525">
            <a:noFill/>
            <a:miter lim="800000"/>
            <a:headEnd/>
            <a:tailEnd/>
          </a:ln>
          <a:effectLst>
            <a:prstShdw prst="shdw13" dist="53882" dir="13500000">
              <a:schemeClr val="bg2">
                <a:alpha val="50000"/>
              </a:schemeClr>
            </a:prstShdw>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p:cNvPicPr>
            <a:picLocks noChangeAspect="1" noChangeArrowheads="1"/>
          </p:cNvPicPr>
          <p:nvPr/>
        </p:nvPicPr>
        <p:blipFill>
          <a:blip r:embed="rId2" cstate="print"/>
          <a:srcRect/>
          <a:stretch>
            <a:fillRect/>
          </a:stretch>
        </p:blipFill>
        <p:spPr bwMode="auto">
          <a:xfrm>
            <a:off x="685800" y="762000"/>
            <a:ext cx="7620000" cy="5886450"/>
          </a:xfrm>
          <a:prstGeom prst="rect">
            <a:avLst/>
          </a:prstGeom>
          <a:noFill/>
          <a:ln w="9525">
            <a:noFill/>
            <a:miter lim="800000"/>
            <a:headEnd/>
            <a:tailEnd/>
          </a:ln>
          <a:effectLst>
            <a:prstShdw prst="shdw13" dist="53882" dir="13500000">
              <a:schemeClr val="bg2">
                <a:alpha val="50000"/>
              </a:schemeClr>
            </a:prstShdw>
          </a:effectLst>
        </p:spPr>
      </p:pic>
      <p:sp>
        <p:nvSpPr>
          <p:cNvPr id="49155" name="Rectangle 4"/>
          <p:cNvSpPr>
            <a:spLocks noChangeArrowheads="1"/>
          </p:cNvSpPr>
          <p:nvPr/>
        </p:nvSpPr>
        <p:spPr bwMode="auto">
          <a:xfrm>
            <a:off x="3124200" y="228600"/>
            <a:ext cx="2505075" cy="369888"/>
          </a:xfrm>
          <a:prstGeom prst="rect">
            <a:avLst/>
          </a:prstGeom>
          <a:noFill/>
          <a:ln w="9525">
            <a:noFill/>
            <a:miter lim="800000"/>
            <a:headEnd/>
            <a:tailEnd/>
          </a:ln>
        </p:spPr>
        <p:txBody>
          <a:bodyPr wrap="none">
            <a:spAutoFit/>
          </a:bodyPr>
          <a:lstStyle/>
          <a:p>
            <a:r>
              <a:rPr lang="en-US" b="1">
                <a:solidFill>
                  <a:srgbClr val="00FFFF"/>
                </a:solidFill>
              </a:rPr>
              <a:t>Single-Patient Room </a:t>
            </a:r>
            <a:endParaRPr lang="en-US">
              <a:solidFill>
                <a:srgbClr val="00FFFF"/>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Content Placeholder 2"/>
          <p:cNvSpPr>
            <a:spLocks noGrp="1"/>
          </p:cNvSpPr>
          <p:nvPr>
            <p:ph idx="1"/>
          </p:nvPr>
        </p:nvSpPr>
        <p:spPr>
          <a:xfrm>
            <a:off x="457200" y="2057400"/>
            <a:ext cx="8229600" cy="4530725"/>
          </a:xfrm>
        </p:spPr>
        <p:txBody>
          <a:bodyPr/>
          <a:lstStyle/>
          <a:p>
            <a:pPr algn="ctr">
              <a:buFont typeface="Wingdings" pitchFamily="2" charset="2"/>
              <a:buNone/>
            </a:pPr>
            <a:r>
              <a:rPr lang="en-US" altLang="id-ID" b="1" smtClean="0">
                <a:solidFill>
                  <a:srgbClr val="FFFF00"/>
                </a:solidFill>
              </a:rPr>
              <a:t>Room for Recovery: </a:t>
            </a:r>
          </a:p>
          <a:p>
            <a:pPr algn="ctr">
              <a:buFont typeface="Wingdings" pitchFamily="2" charset="2"/>
              <a:buNone/>
            </a:pPr>
            <a:r>
              <a:rPr lang="en-US" altLang="id-ID" b="1" smtClean="0">
                <a:solidFill>
                  <a:srgbClr val="FFFF00"/>
                </a:solidFill>
              </a:rPr>
              <a:t>What the Hospital Room of the Future Looks Like</a:t>
            </a:r>
          </a:p>
          <a:p>
            <a:endParaRPr lang="en-US" altLang="id-ID" smtClean="0"/>
          </a:p>
          <a:p>
            <a:endParaRPr lang="en-US" altLang="id-ID" smtClean="0"/>
          </a:p>
          <a:p>
            <a:pPr algn="ctr">
              <a:buFont typeface="Wingdings" pitchFamily="2" charset="2"/>
              <a:buNone/>
            </a:pPr>
            <a:r>
              <a:rPr lang="en-US" altLang="id-ID" sz="1800" smtClean="0"/>
              <a:t>How a better environment can help patients recover faster-and </a:t>
            </a:r>
          </a:p>
          <a:p>
            <a:pPr algn="ctr">
              <a:buFont typeface="Wingdings" pitchFamily="2" charset="2"/>
              <a:buNone/>
            </a:pPr>
            <a:r>
              <a:rPr lang="en-US" altLang="id-ID" sz="1800" smtClean="0"/>
              <a:t>dramatically cut costs.</a:t>
            </a:r>
          </a:p>
          <a:p>
            <a:endParaRPr lang="en-US" altLang="id-ID" smtClean="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a:xfrm>
            <a:off x="457200" y="152400"/>
            <a:ext cx="8229600" cy="533400"/>
          </a:xfrm>
        </p:spPr>
        <p:txBody>
          <a:bodyPr/>
          <a:lstStyle/>
          <a:p>
            <a:r>
              <a:rPr lang="en-US" altLang="id-ID" sz="2000" b="1" smtClean="0">
                <a:solidFill>
                  <a:srgbClr val="FFFF00"/>
                </a:solidFill>
              </a:rPr>
              <a:t>Room for Recovery</a:t>
            </a:r>
            <a:endParaRPr lang="id-ID" altLang="id-ID" sz="2000" smtClean="0"/>
          </a:p>
        </p:txBody>
      </p:sp>
      <p:pic>
        <p:nvPicPr>
          <p:cNvPr id="51203" name="Content Placeholder 3" descr="hospital room of the future"/>
          <p:cNvPicPr>
            <a:picLocks noGrp="1"/>
          </p:cNvPicPr>
          <p:nvPr>
            <p:ph idx="1"/>
          </p:nvPr>
        </p:nvPicPr>
        <p:blipFill>
          <a:blip r:embed="rId2" cstate="print"/>
          <a:srcRect/>
          <a:stretch>
            <a:fillRect/>
          </a:stretch>
        </p:blipFill>
        <p:spPr>
          <a:xfrm>
            <a:off x="228600" y="838200"/>
            <a:ext cx="8686800" cy="5867400"/>
          </a:xfr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Content Placeholder 2"/>
          <p:cNvSpPr>
            <a:spLocks noGrp="1"/>
          </p:cNvSpPr>
          <p:nvPr>
            <p:ph idx="1"/>
          </p:nvPr>
        </p:nvSpPr>
        <p:spPr>
          <a:xfrm>
            <a:off x="304800" y="1143000"/>
            <a:ext cx="8686800" cy="6096000"/>
          </a:xfrm>
        </p:spPr>
        <p:txBody>
          <a:bodyPr/>
          <a:lstStyle/>
          <a:p>
            <a:pPr marL="0" indent="0">
              <a:buFont typeface="Wingdings" pitchFamily="2" charset="2"/>
              <a:buNone/>
              <a:defRPr/>
            </a:pPr>
            <a:r>
              <a:rPr lang="en-US" altLang="id-ID" sz="2400" b="1" dirty="0" smtClean="0">
                <a:solidFill>
                  <a:srgbClr val="FFFF00"/>
                </a:solidFill>
              </a:rPr>
              <a:t>1. Hand-Sanitizer Pump</a:t>
            </a:r>
            <a:endParaRPr lang="en-US" altLang="id-ID" sz="2400" dirty="0" smtClean="0">
              <a:solidFill>
                <a:srgbClr val="FFFF00"/>
              </a:solidFill>
            </a:endParaRPr>
          </a:p>
          <a:p>
            <a:pPr>
              <a:defRPr/>
            </a:pPr>
            <a:r>
              <a:rPr lang="en-US" altLang="id-ID" sz="2400" dirty="0" smtClean="0"/>
              <a:t>alcohol-based hand-rub dispensers,. These pumps could play a major role in controlling the pathogens that add $45 billion to annual healthcare costs.</a:t>
            </a:r>
          </a:p>
          <a:p>
            <a:pPr marL="0" indent="0">
              <a:buFont typeface="Wingdings" pitchFamily="2" charset="2"/>
              <a:buNone/>
              <a:defRPr/>
            </a:pPr>
            <a:r>
              <a:rPr lang="en-US" altLang="id-ID" sz="2400" b="1" dirty="0" smtClean="0">
                <a:solidFill>
                  <a:srgbClr val="FFFF00"/>
                </a:solidFill>
              </a:rPr>
              <a:t>2. Private Room</a:t>
            </a:r>
            <a:endParaRPr lang="en-US" altLang="id-ID" sz="2400" dirty="0" smtClean="0">
              <a:solidFill>
                <a:srgbClr val="FFFF00"/>
              </a:solidFill>
            </a:endParaRPr>
          </a:p>
          <a:p>
            <a:pPr>
              <a:defRPr/>
            </a:pPr>
            <a:r>
              <a:rPr lang="en-US" altLang="id-ID" sz="2400" dirty="0" smtClean="0"/>
              <a:t>Not having a roommate slashes the risk of airborne infection:. Single occupancy means better rest, too</a:t>
            </a:r>
          </a:p>
          <a:p>
            <a:pPr marL="0" indent="0">
              <a:buFont typeface="Wingdings" pitchFamily="2" charset="2"/>
              <a:buNone/>
              <a:defRPr/>
            </a:pPr>
            <a:r>
              <a:rPr lang="en-US" altLang="id-ID" sz="2400" b="1" dirty="0" smtClean="0">
                <a:solidFill>
                  <a:srgbClr val="FFFF00"/>
                </a:solidFill>
              </a:rPr>
              <a:t>3. Carpeting</a:t>
            </a:r>
            <a:endParaRPr lang="en-US" altLang="id-ID" sz="2400" dirty="0" smtClean="0">
              <a:solidFill>
                <a:srgbClr val="FFFF00"/>
              </a:solidFill>
            </a:endParaRPr>
          </a:p>
          <a:p>
            <a:pPr>
              <a:defRPr/>
            </a:pPr>
            <a:r>
              <a:rPr lang="en-US" altLang="id-ID" sz="2400" dirty="0" smtClean="0"/>
              <a:t>certain pathogens don't survive as well on carpet as on vinyl or rubber flooring. Moreover, carpeting helps reduce injuries from </a:t>
            </a:r>
            <a:r>
              <a:rPr lang="en-US" altLang="id-ID" sz="2000" dirty="0" smtClean="0"/>
              <a:t>trips and falls</a:t>
            </a:r>
            <a:endParaRPr lang="id-ID" altLang="id-ID" sz="2000" dirty="0" smtClean="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4530725"/>
          </a:xfrm>
        </p:spPr>
        <p:txBody>
          <a:bodyPr/>
          <a:lstStyle/>
          <a:p>
            <a:pPr marL="0" indent="0">
              <a:buFont typeface="Wingdings" pitchFamily="2" charset="2"/>
              <a:buNone/>
              <a:defRPr/>
            </a:pPr>
            <a:r>
              <a:rPr lang="en-US" altLang="id-ID" sz="2400" b="1" dirty="0" smtClean="0">
                <a:solidFill>
                  <a:srgbClr val="FFFF00"/>
                </a:solidFill>
              </a:rPr>
              <a:t>4. A View of Nature</a:t>
            </a:r>
            <a:endParaRPr lang="en-US" altLang="id-ID" sz="2400" dirty="0" smtClean="0">
              <a:solidFill>
                <a:srgbClr val="FFFF00"/>
              </a:solidFill>
            </a:endParaRPr>
          </a:p>
          <a:p>
            <a:pPr>
              <a:defRPr/>
            </a:pPr>
            <a:r>
              <a:rPr lang="en-US" altLang="id-ID" sz="2400" dirty="0" smtClean="0"/>
              <a:t>The nature gazers needed fewer pain meds, suffered fewer minor complications (such as fever, nausea, and constipation), and stayed an average of .74 fewer days at the hospital.</a:t>
            </a:r>
          </a:p>
          <a:p>
            <a:pPr marL="0" indent="0">
              <a:buFont typeface="Wingdings" pitchFamily="2" charset="2"/>
              <a:buNone/>
              <a:defRPr/>
            </a:pPr>
            <a:r>
              <a:rPr lang="en-US" altLang="id-ID" sz="2400" b="1" dirty="0" smtClean="0">
                <a:solidFill>
                  <a:srgbClr val="FFFF00"/>
                </a:solidFill>
              </a:rPr>
              <a:t>5. Light-Filled Window</a:t>
            </a:r>
            <a:endParaRPr lang="en-US" altLang="id-ID" sz="2400" dirty="0" smtClean="0">
              <a:solidFill>
                <a:srgbClr val="FFFF00"/>
              </a:solidFill>
            </a:endParaRPr>
          </a:p>
          <a:p>
            <a:pPr>
              <a:defRPr/>
            </a:pPr>
            <a:r>
              <a:rPr lang="en-US" altLang="id-ID" sz="2400" dirty="0" smtClean="0"/>
              <a:t> post-op patients who recovered in sunny rooms took 22 percent less pain medication per hour than patients in dim rooms. Another study found that in cardiac ICUs, the death rate runs about 61 percent higher in facilities that lack natural light. This may be because sunlight boosts serotonin, which inhibits pain pathways and alleviates depression.</a:t>
            </a:r>
          </a:p>
          <a:p>
            <a:pPr>
              <a:defRPr/>
            </a:pPr>
            <a:endParaRPr lang="en-US" altLang="id-ID" sz="2400" dirty="0" smtClean="0"/>
          </a:p>
          <a:p>
            <a:pPr>
              <a:defRPr/>
            </a:pPr>
            <a:endParaRPr lang="en-US" sz="24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Content Placeholder 2"/>
          <p:cNvSpPr>
            <a:spLocks noGrp="1"/>
          </p:cNvSpPr>
          <p:nvPr>
            <p:ph idx="1"/>
          </p:nvPr>
        </p:nvSpPr>
        <p:spPr>
          <a:xfrm>
            <a:off x="457200" y="457200"/>
            <a:ext cx="8229600" cy="4530725"/>
          </a:xfrm>
        </p:spPr>
        <p:txBody>
          <a:bodyPr/>
          <a:lstStyle/>
          <a:p>
            <a:pPr marL="0" indent="0">
              <a:buFont typeface="Wingdings" pitchFamily="2" charset="2"/>
              <a:buNone/>
              <a:defRPr/>
            </a:pPr>
            <a:r>
              <a:rPr lang="en-US" altLang="id-ID" sz="2000" b="1" dirty="0" smtClean="0">
                <a:solidFill>
                  <a:srgbClr val="FFFF00"/>
                </a:solidFill>
              </a:rPr>
              <a:t>6. Spacious Bathroom with Double Doors</a:t>
            </a:r>
            <a:endParaRPr lang="en-US" altLang="id-ID" sz="2000" dirty="0" smtClean="0">
              <a:solidFill>
                <a:srgbClr val="FFFF00"/>
              </a:solidFill>
            </a:endParaRPr>
          </a:p>
          <a:p>
            <a:pPr>
              <a:defRPr/>
            </a:pPr>
            <a:r>
              <a:rPr lang="en-US" altLang="id-ID" sz="2000" dirty="0" smtClean="0"/>
              <a:t>Patients often struggle (and even fall) while making their way between the bed and the bathroom, or in the bathroom itself; wider doors and more square footage inside the lavatory would allow staff and family to better assist them. </a:t>
            </a:r>
            <a:endParaRPr lang="id-ID" altLang="id-ID" sz="2000" dirty="0" smtClean="0"/>
          </a:p>
          <a:p>
            <a:pPr marL="0" indent="0">
              <a:buFont typeface="Wingdings" pitchFamily="2" charset="2"/>
              <a:buNone/>
              <a:defRPr/>
            </a:pPr>
            <a:r>
              <a:rPr lang="en-US" altLang="id-ID" sz="2000" b="1" dirty="0" smtClean="0">
                <a:solidFill>
                  <a:srgbClr val="FFFF00"/>
                </a:solidFill>
              </a:rPr>
              <a:t>7. Adaptable Headwall</a:t>
            </a:r>
            <a:endParaRPr lang="en-US" altLang="id-ID" sz="2000" dirty="0" smtClean="0">
              <a:solidFill>
                <a:srgbClr val="FFFF00"/>
              </a:solidFill>
            </a:endParaRPr>
          </a:p>
          <a:p>
            <a:pPr>
              <a:defRPr/>
            </a:pPr>
            <a:r>
              <a:rPr lang="en-US" altLang="id-ID" sz="2000" dirty="0" smtClean="0"/>
              <a:t>A behind-the-bed unit with outlets and equipment for different levels of care (IV pumps, ventilators, monitors) means patients don't need to be moved around the hospital as much during their stay. Fewer transfers means fewer mistakes caused by delays and miscommunication among staff. </a:t>
            </a:r>
            <a:endParaRPr lang="id-ID" altLang="id-ID" sz="2000" dirty="0" smtClean="0"/>
          </a:p>
          <a:p>
            <a:pPr marL="0" indent="0">
              <a:buFont typeface="Wingdings" pitchFamily="2" charset="2"/>
              <a:buNone/>
              <a:defRPr/>
            </a:pPr>
            <a:r>
              <a:rPr lang="en-US" altLang="id-ID" sz="2000" b="1" dirty="0" smtClean="0">
                <a:solidFill>
                  <a:srgbClr val="FFFF00"/>
                </a:solidFill>
              </a:rPr>
              <a:t>8. Sound-Absorbing Ceiling Tiles</a:t>
            </a:r>
            <a:endParaRPr lang="en-US" altLang="id-ID" sz="2000" dirty="0" smtClean="0">
              <a:solidFill>
                <a:srgbClr val="FFFF00"/>
              </a:solidFill>
            </a:endParaRPr>
          </a:p>
          <a:p>
            <a:pPr>
              <a:defRPr/>
            </a:pPr>
            <a:r>
              <a:rPr lang="en-US" altLang="id-ID" sz="2000" dirty="0" smtClean="0"/>
              <a:t>Swedish researchers who installed high-density fiberglass tiles in an ICU discovered that they lowered noise levels slightly. As a result, patients had more restful sleep, and a lower rate of </a:t>
            </a:r>
            <a:r>
              <a:rPr lang="en-US" altLang="id-ID" sz="2000" dirty="0" err="1" smtClean="0"/>
              <a:t>rehospitalization</a:t>
            </a:r>
            <a:r>
              <a:rPr lang="en-US" altLang="id-ID" sz="2000" dirty="0" smtClean="0"/>
              <a:t>. </a:t>
            </a:r>
          </a:p>
          <a:p>
            <a:pPr marL="0" indent="0">
              <a:buFont typeface="Wingdings" pitchFamily="2" charset="2"/>
              <a:buNone/>
              <a:defRPr/>
            </a:pPr>
            <a:r>
              <a:rPr lang="en-US" altLang="id-ID" sz="2000" b="1" dirty="0" smtClean="0">
                <a:solidFill>
                  <a:srgbClr val="FFFF00"/>
                </a:solidFill>
              </a:rPr>
              <a:t>9. Soothing Music</a:t>
            </a:r>
            <a:endParaRPr lang="en-US" altLang="id-ID" sz="2000" dirty="0" smtClean="0">
              <a:solidFill>
                <a:srgbClr val="FFFF00"/>
              </a:solidFill>
            </a:endParaRPr>
          </a:p>
          <a:p>
            <a:pPr>
              <a:defRPr/>
            </a:pPr>
            <a:r>
              <a:rPr lang="en-US" altLang="id-ID" sz="2000" dirty="0" smtClean="0"/>
              <a:t>Science has demonstrated that music provides a distraction from pain, decreasing stress, depression, and the length of hospital stays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a:xfrm>
            <a:off x="457200" y="277813"/>
            <a:ext cx="8229600" cy="484187"/>
          </a:xfrm>
        </p:spPr>
        <p:txBody>
          <a:bodyPr/>
          <a:lstStyle/>
          <a:p>
            <a:r>
              <a:rPr lang="en-GB" altLang="id-ID" sz="2400" b="1" smtClean="0">
                <a:solidFill>
                  <a:srgbClr val="FFFF00"/>
                </a:solidFill>
              </a:rPr>
              <a:t>16 Features of a Safe Patient Room</a:t>
            </a:r>
            <a:r>
              <a:rPr lang="en-US" altLang="id-ID" sz="2400" smtClean="0"/>
              <a:t/>
            </a:r>
            <a:br>
              <a:rPr lang="en-US" altLang="id-ID" sz="2400" smtClean="0"/>
            </a:br>
            <a:endParaRPr lang="en-US" altLang="id-ID" sz="2400" smtClean="0"/>
          </a:p>
        </p:txBody>
      </p:sp>
      <p:pic>
        <p:nvPicPr>
          <p:cNvPr id="55299" name="Content Placeholder 3" descr="4 4 13 aarp"/>
          <p:cNvPicPr>
            <a:picLocks noGrp="1"/>
          </p:cNvPicPr>
          <p:nvPr>
            <p:ph idx="1"/>
          </p:nvPr>
        </p:nvPicPr>
        <p:blipFill>
          <a:blip r:embed="rId2" cstate="print"/>
          <a:srcRect/>
          <a:stretch>
            <a:fillRect/>
          </a:stretch>
        </p:blipFill>
        <p:spPr>
          <a:xfrm>
            <a:off x="457200" y="838200"/>
            <a:ext cx="8229600" cy="5638800"/>
          </a:xfr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a:xfrm>
            <a:off x="457200" y="381000"/>
            <a:ext cx="8229600" cy="560388"/>
          </a:xfrm>
        </p:spPr>
        <p:txBody>
          <a:bodyPr/>
          <a:lstStyle/>
          <a:p>
            <a:r>
              <a:rPr lang="en-GB" altLang="id-ID" sz="2000" b="1" smtClean="0">
                <a:solidFill>
                  <a:srgbClr val="FFFF00"/>
                </a:solidFill>
              </a:rPr>
              <a:t>16 Features of a Safe Patient Room</a:t>
            </a:r>
            <a:r>
              <a:rPr lang="en-US" altLang="id-ID" sz="2000" smtClean="0"/>
              <a:t/>
            </a:r>
            <a:br>
              <a:rPr lang="en-US" altLang="id-ID" sz="2000" smtClean="0"/>
            </a:br>
            <a:endParaRPr lang="en-US" altLang="id-ID" sz="2000" smtClean="0"/>
          </a:p>
        </p:txBody>
      </p:sp>
      <p:sp>
        <p:nvSpPr>
          <p:cNvPr id="56323" name="Content Placeholder 2"/>
          <p:cNvSpPr>
            <a:spLocks noGrp="1"/>
          </p:cNvSpPr>
          <p:nvPr>
            <p:ph idx="1"/>
          </p:nvPr>
        </p:nvSpPr>
        <p:spPr>
          <a:xfrm>
            <a:off x="457200" y="990600"/>
            <a:ext cx="8229600" cy="5445125"/>
          </a:xfrm>
        </p:spPr>
        <p:txBody>
          <a:bodyPr/>
          <a:lstStyle/>
          <a:p>
            <a:pPr>
              <a:buFont typeface="Wingdings" pitchFamily="2" charset="2"/>
              <a:buNone/>
            </a:pPr>
            <a:r>
              <a:rPr lang="en-GB" altLang="id-ID" sz="1400" b="1" smtClean="0"/>
              <a:t>	1.   </a:t>
            </a:r>
            <a:r>
              <a:rPr lang="en-GB" altLang="id-ID" sz="1400" b="1" smtClean="0">
                <a:solidFill>
                  <a:srgbClr val="00FFFF"/>
                </a:solidFill>
              </a:rPr>
              <a:t> Double-sided linen closets</a:t>
            </a:r>
            <a:r>
              <a:rPr lang="en-GB" altLang="id-ID" sz="1400" b="1" smtClean="0"/>
              <a:t>, to allow staff to replenish supplies without entering 	patients' rooms, limiting the spread of infection and allowing rest</a:t>
            </a:r>
            <a:br>
              <a:rPr lang="en-GB" altLang="id-ID" sz="1400" b="1" smtClean="0"/>
            </a:br>
            <a:r>
              <a:rPr lang="en-GB" altLang="id-ID" sz="1400" b="1" smtClean="0"/>
              <a:t>2.    </a:t>
            </a:r>
            <a:r>
              <a:rPr lang="en-GB" altLang="id-ID" sz="1400" b="1" smtClean="0">
                <a:solidFill>
                  <a:srgbClr val="00FFFF"/>
                </a:solidFill>
              </a:rPr>
              <a:t>Bar codes </a:t>
            </a:r>
            <a:r>
              <a:rPr lang="en-GB" altLang="id-ID" sz="1400" b="1" smtClean="0"/>
              <a:t>on medications and wristbands, to avoid medication mixups</a:t>
            </a:r>
            <a:br>
              <a:rPr lang="en-GB" altLang="id-ID" sz="1400" b="1" smtClean="0"/>
            </a:br>
            <a:r>
              <a:rPr lang="en-GB" altLang="id-ID" sz="1400" b="1" smtClean="0"/>
              <a:t>3.    </a:t>
            </a:r>
            <a:r>
              <a:rPr lang="en-GB" altLang="id-ID" sz="1400" b="1" smtClean="0">
                <a:solidFill>
                  <a:srgbClr val="00FFFF"/>
                </a:solidFill>
              </a:rPr>
              <a:t>Two-bin supply systems</a:t>
            </a:r>
            <a:r>
              <a:rPr lang="en-GB" altLang="id-ID" sz="1400" b="1" smtClean="0"/>
              <a:t>, to have backup supplies available in an emergency</a:t>
            </a:r>
            <a:br>
              <a:rPr lang="en-GB" altLang="id-ID" sz="1400" b="1" smtClean="0"/>
            </a:br>
            <a:r>
              <a:rPr lang="en-GB" altLang="id-ID" sz="1400" b="1" smtClean="0"/>
              <a:t>4.    </a:t>
            </a:r>
            <a:r>
              <a:rPr lang="en-GB" altLang="id-ID" sz="1400" b="1" smtClean="0">
                <a:solidFill>
                  <a:srgbClr val="00FFFF"/>
                </a:solidFill>
              </a:rPr>
              <a:t>Hygiene stations </a:t>
            </a:r>
            <a:r>
              <a:rPr lang="en-GB" altLang="id-ID" sz="1400" b="1" smtClean="0"/>
              <a:t>near the patient's bed, to allow providers to wash their hands as 	close as possible to the patients' beds.</a:t>
            </a:r>
            <a:br>
              <a:rPr lang="en-GB" altLang="id-ID" sz="1400" b="1" smtClean="0"/>
            </a:br>
            <a:r>
              <a:rPr lang="en-GB" altLang="id-ID" sz="1400" b="1" smtClean="0"/>
              <a:t>5.    Door with a </a:t>
            </a:r>
            <a:r>
              <a:rPr lang="en-GB" altLang="id-ID" sz="1400" b="1" smtClean="0">
                <a:solidFill>
                  <a:srgbClr val="00FFFF"/>
                </a:solidFill>
              </a:rPr>
              <a:t>whiteboard</a:t>
            </a:r>
            <a:r>
              <a:rPr lang="en-GB" altLang="id-ID" sz="1400" b="1" smtClean="0"/>
              <a:t>, to facilitate communication between patients, providers and 	family members</a:t>
            </a:r>
            <a:br>
              <a:rPr lang="en-GB" altLang="id-ID" sz="1400" b="1" smtClean="0"/>
            </a:br>
            <a:r>
              <a:rPr lang="en-GB" altLang="id-ID" sz="1400" b="1" smtClean="0"/>
              <a:t>6.  </a:t>
            </a:r>
            <a:r>
              <a:rPr lang="en-GB" altLang="id-ID" sz="1400" b="1" smtClean="0">
                <a:solidFill>
                  <a:srgbClr val="00FFFF"/>
                </a:solidFill>
              </a:rPr>
              <a:t>  Hand bars </a:t>
            </a:r>
            <a:r>
              <a:rPr lang="en-GB" altLang="id-ID" sz="1400" b="1" smtClean="0"/>
              <a:t>all around the bathroom to help patients move about safely</a:t>
            </a:r>
            <a:br>
              <a:rPr lang="en-GB" altLang="id-ID" sz="1400" b="1" smtClean="0"/>
            </a:br>
            <a:r>
              <a:rPr lang="en-GB" altLang="id-ID" sz="1400" b="1" smtClean="0"/>
              <a:t>7.    </a:t>
            </a:r>
            <a:r>
              <a:rPr lang="en-GB" altLang="id-ID" sz="1400" b="1" smtClean="0">
                <a:solidFill>
                  <a:srgbClr val="00FFFF"/>
                </a:solidFill>
              </a:rPr>
              <a:t>Bed alarms </a:t>
            </a:r>
            <a:r>
              <a:rPr lang="en-GB" altLang="id-ID" sz="1400" b="1" smtClean="0"/>
              <a:t>that alert nurses when a patient attempts to get out of bed</a:t>
            </a:r>
            <a:br>
              <a:rPr lang="en-GB" altLang="id-ID" sz="1400" b="1" smtClean="0"/>
            </a:br>
            <a:r>
              <a:rPr lang="en-GB" altLang="id-ID" sz="1400" b="1" smtClean="0"/>
              <a:t>8.   </a:t>
            </a:r>
            <a:r>
              <a:rPr lang="en-GB" altLang="id-ID" sz="1400" b="1" smtClean="0">
                <a:solidFill>
                  <a:srgbClr val="00FFFF"/>
                </a:solidFill>
              </a:rPr>
              <a:t> Disinfecting device </a:t>
            </a:r>
            <a:r>
              <a:rPr lang="en-GB" altLang="id-ID" sz="1400" b="1" smtClean="0"/>
              <a:t>that uses ultraviolet light to help prevent common hospital-	acquired infections</a:t>
            </a:r>
            <a:br>
              <a:rPr lang="en-GB" altLang="id-ID" sz="1400" b="1" smtClean="0"/>
            </a:br>
            <a:r>
              <a:rPr lang="en-GB" altLang="id-ID" sz="1400" b="1" smtClean="0"/>
              <a:t>9.    </a:t>
            </a:r>
            <a:r>
              <a:rPr lang="en-GB" altLang="id-ID" sz="1400" b="1" smtClean="0">
                <a:solidFill>
                  <a:srgbClr val="00FFFF"/>
                </a:solidFill>
              </a:rPr>
              <a:t>Checklists</a:t>
            </a:r>
            <a:r>
              <a:rPr lang="en-GB" altLang="id-ID" sz="1400" b="1" smtClean="0"/>
              <a:t>, or sets of common guidelines for preventing or reducing infection from 	certain hospital procedures</a:t>
            </a:r>
            <a:br>
              <a:rPr lang="en-GB" altLang="id-ID" sz="1400" b="1" smtClean="0"/>
            </a:br>
            <a:r>
              <a:rPr lang="en-GB" altLang="id-ID" sz="1400" b="1" smtClean="0"/>
              <a:t>10.    </a:t>
            </a:r>
            <a:r>
              <a:rPr lang="en-GB" altLang="id-ID" sz="1400" b="1" smtClean="0">
                <a:solidFill>
                  <a:srgbClr val="00FFFF"/>
                </a:solidFill>
              </a:rPr>
              <a:t>Advanced ventilation systems </a:t>
            </a:r>
            <a:r>
              <a:rPr lang="en-GB" altLang="id-ID" sz="1400" b="1" smtClean="0"/>
              <a:t>to draw air from contagious patients' rooms and 	release it from the building</a:t>
            </a:r>
            <a:br>
              <a:rPr lang="en-GB" altLang="id-ID" sz="1400" b="1" smtClean="0"/>
            </a:br>
            <a:r>
              <a:rPr lang="en-GB" altLang="id-ID" sz="1400" b="1" smtClean="0"/>
              <a:t>11.   </a:t>
            </a:r>
            <a:r>
              <a:rPr lang="en-GB" altLang="id-ID" sz="1400" b="1" smtClean="0">
                <a:solidFill>
                  <a:srgbClr val="00FFFF"/>
                </a:solidFill>
              </a:rPr>
              <a:t> Smart pumps </a:t>
            </a:r>
            <a:r>
              <a:rPr lang="en-GB" altLang="id-ID" sz="1400" b="1" smtClean="0"/>
              <a:t>to precisely control the rates of fluids, medications, and nutrients 	delivered to a patient</a:t>
            </a:r>
            <a:br>
              <a:rPr lang="en-GB" altLang="id-ID" sz="1400" b="1" smtClean="0"/>
            </a:br>
            <a:r>
              <a:rPr lang="en-GB" altLang="id-ID" sz="1400" b="1" smtClean="0"/>
              <a:t>12.    </a:t>
            </a:r>
            <a:r>
              <a:rPr lang="en-GB" altLang="id-ID" sz="1400" b="1" smtClean="0">
                <a:solidFill>
                  <a:srgbClr val="00FFFF"/>
                </a:solidFill>
              </a:rPr>
              <a:t>Fall prevention kits</a:t>
            </a:r>
            <a:r>
              <a:rPr lang="en-GB" altLang="id-ID" sz="1400" b="1" smtClean="0"/>
              <a:t>, including color-coded nonslip socks, lap blanket and wristband 	to alert providers to a patient's need for help with mobility</a:t>
            </a:r>
            <a:br>
              <a:rPr lang="en-GB" altLang="id-ID" sz="1400" b="1" smtClean="0"/>
            </a:br>
            <a:r>
              <a:rPr lang="en-GB" altLang="id-ID" sz="1400" b="1" smtClean="0"/>
              <a:t>13.   </a:t>
            </a:r>
            <a:r>
              <a:rPr lang="en-GB" altLang="id-ID" sz="1400" b="1" smtClean="0">
                <a:solidFill>
                  <a:srgbClr val="00FFFF"/>
                </a:solidFill>
              </a:rPr>
              <a:t> Germ-resistant surfaces</a:t>
            </a:r>
            <a:r>
              <a:rPr lang="en-GB" altLang="id-ID" sz="1400" b="1" smtClean="0"/>
              <a:t/>
            </a:r>
            <a:br>
              <a:rPr lang="en-GB" altLang="id-ID" sz="1400" b="1" smtClean="0"/>
            </a:br>
            <a:r>
              <a:rPr lang="en-GB" altLang="id-ID" sz="1400" b="1" smtClean="0"/>
              <a:t>14.   </a:t>
            </a:r>
            <a:r>
              <a:rPr lang="en-GB" altLang="id-ID" sz="1400" b="1" smtClean="0">
                <a:solidFill>
                  <a:srgbClr val="00FFFF"/>
                </a:solidFill>
              </a:rPr>
              <a:t> Motion sensors in faucets </a:t>
            </a:r>
            <a:r>
              <a:rPr lang="en-GB" altLang="id-ID" sz="1400" b="1" smtClean="0"/>
              <a:t>that deliver a reminder to providers to wash their hands 	when they enter a room</a:t>
            </a:r>
            <a:br>
              <a:rPr lang="en-GB" altLang="id-ID" sz="1400" b="1" smtClean="0"/>
            </a:br>
            <a:r>
              <a:rPr lang="en-GB" altLang="id-ID" sz="1400" b="1" smtClean="0"/>
              <a:t>15.    </a:t>
            </a:r>
            <a:r>
              <a:rPr lang="en-GB" altLang="id-ID" sz="1400" b="1" smtClean="0">
                <a:solidFill>
                  <a:srgbClr val="00FFFF"/>
                </a:solidFill>
              </a:rPr>
              <a:t>Translation technology </a:t>
            </a:r>
            <a:r>
              <a:rPr lang="en-GB" altLang="id-ID" sz="1400" b="1" smtClean="0"/>
              <a:t>near a patient's bed</a:t>
            </a:r>
            <a:br>
              <a:rPr lang="en-GB" altLang="id-ID" sz="1400" b="1" smtClean="0"/>
            </a:br>
            <a:r>
              <a:rPr lang="en-GB" altLang="id-ID" sz="1400" b="1" smtClean="0"/>
              <a:t>16.    </a:t>
            </a:r>
            <a:r>
              <a:rPr lang="en-GB" altLang="id-ID" sz="1400" b="1" smtClean="0">
                <a:solidFill>
                  <a:srgbClr val="00FFFF"/>
                </a:solidFill>
              </a:rPr>
              <a:t>Real-time vital signs </a:t>
            </a:r>
            <a:r>
              <a:rPr lang="en-GB" altLang="id-ID" sz="1400" b="1" smtClean="0"/>
              <a:t>delivered to nurses' computers outside the patient's room </a:t>
            </a:r>
            <a:endParaRPr lang="en-US" altLang="id-ID" sz="1400" b="1" smtClean="0"/>
          </a:p>
          <a:p>
            <a:endParaRPr lang="en-US" altLang="id-ID" sz="1200" b="1" smtClean="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r>
              <a:rPr lang="en-US" altLang="id-ID" sz="4000" b="1" smtClean="0">
                <a:solidFill>
                  <a:srgbClr val="FFFF00"/>
                </a:solidFill>
              </a:rPr>
              <a:t>Conclusion</a:t>
            </a:r>
          </a:p>
        </p:txBody>
      </p:sp>
      <p:sp>
        <p:nvSpPr>
          <p:cNvPr id="47107" name="Content Placeholder 2"/>
          <p:cNvSpPr>
            <a:spLocks noGrp="1"/>
          </p:cNvSpPr>
          <p:nvPr>
            <p:ph idx="1"/>
          </p:nvPr>
        </p:nvSpPr>
        <p:spPr>
          <a:xfrm>
            <a:off x="228600" y="1447800"/>
            <a:ext cx="8610600" cy="4530725"/>
          </a:xfrm>
        </p:spPr>
        <p:txBody>
          <a:bodyPr/>
          <a:lstStyle/>
          <a:p>
            <a:pPr marL="0" indent="0">
              <a:buFont typeface="Wingdings" pitchFamily="2" charset="2"/>
              <a:buNone/>
              <a:defRPr/>
            </a:pPr>
            <a:r>
              <a:rPr lang="en-US" altLang="id-ID" sz="2400" dirty="0" smtClean="0"/>
              <a:t>Hospital design may help improve patient safety directly</a:t>
            </a:r>
          </a:p>
          <a:p>
            <a:pPr>
              <a:buFont typeface="Wingdings" pitchFamily="2" charset="2"/>
              <a:buNone/>
              <a:defRPr/>
            </a:pPr>
            <a:r>
              <a:rPr lang="en-US" altLang="id-ID" sz="2400" dirty="0" smtClean="0"/>
              <a:t>	by reducing nosocomial infections, patient falls, medication</a:t>
            </a:r>
          </a:p>
          <a:p>
            <a:pPr>
              <a:buFont typeface="Wingdings" pitchFamily="2" charset="2"/>
              <a:buNone/>
              <a:defRPr/>
            </a:pPr>
            <a:r>
              <a:rPr lang="en-US" altLang="id-ID" sz="2400" dirty="0" smtClean="0"/>
              <a:t>	errors and, sometimes, even by reducing patient morbidity and mortality. </a:t>
            </a:r>
            <a:endParaRPr lang="id-ID" altLang="id-ID" sz="2400" dirty="0" smtClean="0"/>
          </a:p>
          <a:p>
            <a:pPr>
              <a:buFont typeface="Wingdings" pitchFamily="2" charset="2"/>
              <a:buNone/>
              <a:defRPr/>
            </a:pPr>
            <a:endParaRPr lang="en-US" altLang="id-ID" sz="2400" dirty="0" smtClean="0"/>
          </a:p>
          <a:p>
            <a:pPr>
              <a:buFont typeface="Wingdings" pitchFamily="2" charset="2"/>
              <a:buNone/>
              <a:defRPr/>
            </a:pPr>
            <a:r>
              <a:rPr lang="en-US" altLang="id-ID" sz="2400" dirty="0" smtClean="0"/>
              <a:t>Hospital design may also help improve patient safety indirectly by reducing staff stress, staff walking and patient transfer, and by improving </a:t>
            </a:r>
            <a:r>
              <a:rPr lang="en-US" altLang="id-ID" sz="2400" dirty="0" err="1" smtClean="0"/>
              <a:t>handwashing</a:t>
            </a:r>
            <a:r>
              <a:rPr lang="en-US" altLang="id-ID" sz="2400" dirty="0" smtClean="0"/>
              <a:t> compliance. </a:t>
            </a:r>
            <a:endParaRPr lang="id-ID" altLang="id-ID" sz="2400" dirty="0" smtClean="0"/>
          </a:p>
          <a:p>
            <a:pPr>
              <a:buFont typeface="Wingdings" pitchFamily="2" charset="2"/>
              <a:buNone/>
              <a:defRPr/>
            </a:pPr>
            <a:endParaRPr lang="en-US" altLang="id-ID" sz="2400" dirty="0" smtClean="0"/>
          </a:p>
          <a:p>
            <a:pPr>
              <a:buFont typeface="Wingdings" pitchFamily="2" charset="2"/>
              <a:buNone/>
              <a:defRPr/>
            </a:pPr>
            <a:r>
              <a:rPr lang="id-ID" altLang="id-ID" sz="2400" dirty="0" smtClean="0"/>
              <a:t>H</a:t>
            </a:r>
            <a:r>
              <a:rPr lang="en-US" altLang="id-ID" sz="2400" dirty="0" err="1" smtClean="0"/>
              <a:t>ospital</a:t>
            </a:r>
            <a:r>
              <a:rPr lang="en-US" altLang="id-ID" sz="2400" dirty="0" smtClean="0"/>
              <a:t> design also </a:t>
            </a:r>
            <a:r>
              <a:rPr lang="id-ID" altLang="id-ID" sz="2400" dirty="0" smtClean="0"/>
              <a:t>has a </a:t>
            </a:r>
            <a:r>
              <a:rPr lang="en-US" altLang="id-ID" sz="2400" dirty="0" smtClean="0"/>
              <a:t>role as a barrier to adverse events in hospitals.</a:t>
            </a:r>
          </a:p>
          <a:p>
            <a:pPr>
              <a:buFont typeface="Wingdings" pitchFamily="2" charset="2"/>
              <a:buNone/>
              <a:defRPr/>
            </a:pPr>
            <a:endParaRPr lang="en-US" altLang="id-ID" sz="2400" dirty="0" smtClean="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Content Placeholder 2"/>
          <p:cNvSpPr>
            <a:spLocks noGrp="1"/>
          </p:cNvSpPr>
          <p:nvPr>
            <p:ph idx="1"/>
          </p:nvPr>
        </p:nvSpPr>
        <p:spPr>
          <a:xfrm>
            <a:off x="152400" y="838200"/>
            <a:ext cx="8763000" cy="4530725"/>
          </a:xfrm>
        </p:spPr>
        <p:txBody>
          <a:bodyPr>
            <a:normAutofit fontScale="92500" lnSpcReduction="10000"/>
          </a:bodyPr>
          <a:lstStyle/>
          <a:p>
            <a:pPr marL="0" indent="0">
              <a:buFont typeface="Wingdings" pitchFamily="2" charset="2"/>
              <a:buNone/>
              <a:defRPr/>
            </a:pPr>
            <a:r>
              <a:rPr lang="en-US" altLang="id-ID" sz="2400" b="1" dirty="0" smtClean="0">
                <a:solidFill>
                  <a:srgbClr val="00FFFF"/>
                </a:solidFill>
              </a:rPr>
              <a:t>Noise in hospitals and patient outcomes</a:t>
            </a:r>
            <a:endParaRPr lang="id-ID" altLang="id-ID" sz="2400" b="1" dirty="0" smtClean="0">
              <a:solidFill>
                <a:srgbClr val="00FFFF"/>
              </a:solidFill>
            </a:endParaRPr>
          </a:p>
          <a:p>
            <a:pPr marL="0" indent="0">
              <a:buFont typeface="Wingdings" pitchFamily="2" charset="2"/>
              <a:buNone/>
              <a:defRPr/>
            </a:pPr>
            <a:endParaRPr lang="en-US" altLang="id-ID" sz="2400" b="1" dirty="0" smtClean="0">
              <a:solidFill>
                <a:srgbClr val="00FFFF"/>
              </a:solidFill>
            </a:endParaRPr>
          </a:p>
          <a:p>
            <a:pPr>
              <a:defRPr/>
            </a:pPr>
            <a:r>
              <a:rPr lang="en-US" altLang="id-ID" sz="2000" b="1" dirty="0" smtClean="0"/>
              <a:t>20% of all </a:t>
            </a:r>
            <a:r>
              <a:rPr lang="en-US" altLang="id-ID" sz="2000" b="1" dirty="0" smtClean="0">
                <a:solidFill>
                  <a:srgbClr val="00FFFF"/>
                </a:solidFill>
              </a:rPr>
              <a:t>arousals and awakenings </a:t>
            </a:r>
            <a:r>
              <a:rPr lang="en-US" altLang="id-ID" sz="2000" b="1" dirty="0" smtClean="0"/>
              <a:t>among ICU patients are related to noise. </a:t>
            </a:r>
          </a:p>
          <a:p>
            <a:pPr>
              <a:defRPr/>
            </a:pPr>
            <a:r>
              <a:rPr lang="en-US" altLang="id-ID" sz="2000" b="1" dirty="0" smtClean="0">
                <a:solidFill>
                  <a:srgbClr val="00FFFF"/>
                </a:solidFill>
              </a:rPr>
              <a:t>Sleep disruption </a:t>
            </a:r>
            <a:r>
              <a:rPr lang="en-US" altLang="id-ID" sz="2000" b="1" dirty="0" smtClean="0"/>
              <a:t>can induce sympathetic activation and elevation of blood pressure, which may contribute to patient morbidity.</a:t>
            </a:r>
          </a:p>
          <a:p>
            <a:pPr>
              <a:defRPr/>
            </a:pPr>
            <a:r>
              <a:rPr lang="en-US" altLang="id-ID" sz="2000" b="1" dirty="0" smtClean="0"/>
              <a:t> </a:t>
            </a:r>
            <a:r>
              <a:rPr lang="en-US" altLang="id-ID" sz="2000" b="1" dirty="0" smtClean="0">
                <a:solidFill>
                  <a:srgbClr val="00FFFF"/>
                </a:solidFill>
              </a:rPr>
              <a:t>‘ICU psychosis’ </a:t>
            </a:r>
            <a:r>
              <a:rPr lang="en-US" altLang="id-ID" sz="2000" b="1" dirty="0" smtClean="0"/>
              <a:t>in adult ICUs and in pediatric ICUs has also been partly attributed to a high level of noise in these areas </a:t>
            </a:r>
          </a:p>
          <a:p>
            <a:pPr>
              <a:defRPr/>
            </a:pPr>
            <a:r>
              <a:rPr lang="en-US" altLang="id-ID" sz="2000" b="1" dirty="0" smtClean="0"/>
              <a:t> Common sources of noise in hospitals may include </a:t>
            </a:r>
            <a:r>
              <a:rPr lang="en-US" altLang="id-ID" sz="2000" b="1" dirty="0" smtClean="0">
                <a:solidFill>
                  <a:srgbClr val="00FFFF"/>
                </a:solidFill>
              </a:rPr>
              <a:t>telephones, alarms, trolleys, ice machines, paging systems, nurse shift change, staff caring for other patients, doors closing, staff conversations, and patients crying out or coughing . </a:t>
            </a:r>
            <a:endParaRPr lang="id-ID" altLang="id-ID" sz="2000" b="1" dirty="0" smtClean="0">
              <a:solidFill>
                <a:srgbClr val="00FFFF"/>
              </a:solidFill>
            </a:endParaRPr>
          </a:p>
          <a:p>
            <a:pPr>
              <a:defRPr/>
            </a:pPr>
            <a:endParaRPr lang="en-US" altLang="id-ID" sz="2000" b="1" dirty="0" smtClean="0">
              <a:solidFill>
                <a:srgbClr val="00FFFF"/>
              </a:solidFill>
            </a:endParaRPr>
          </a:p>
          <a:p>
            <a:pPr marL="0" indent="0">
              <a:buFont typeface="Wingdings" pitchFamily="2" charset="2"/>
              <a:buNone/>
              <a:defRPr/>
            </a:pPr>
            <a:r>
              <a:rPr lang="id-ID" altLang="id-ID" sz="2000" b="1" dirty="0"/>
              <a:t>P</a:t>
            </a:r>
            <a:r>
              <a:rPr lang="en-US" altLang="id-ID" sz="2000" b="1" dirty="0" err="1" smtClean="0"/>
              <a:t>atient</a:t>
            </a:r>
            <a:r>
              <a:rPr lang="en-US" altLang="id-ID" sz="2000" b="1" dirty="0" smtClean="0"/>
              <a:t> safety as it relates to hospital noise can easily be improved if </a:t>
            </a:r>
            <a:r>
              <a:rPr lang="en-US" altLang="id-ID" sz="2000" b="1" dirty="0" smtClean="0">
                <a:solidFill>
                  <a:srgbClr val="00FFFF"/>
                </a:solidFill>
              </a:rPr>
              <a:t>proper design and management </a:t>
            </a:r>
            <a:r>
              <a:rPr lang="en-US" altLang="id-ID" sz="2000" b="1" dirty="0" smtClean="0"/>
              <a:t>measures are in place.</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p:cNvPicPr>
            <a:picLocks noChangeAspect="1" noChangeArrowheads="1"/>
          </p:cNvPicPr>
          <p:nvPr/>
        </p:nvPicPr>
        <p:blipFill>
          <a:blip r:embed="rId2" cstate="print"/>
          <a:srcRect/>
          <a:stretch>
            <a:fillRect/>
          </a:stretch>
        </p:blipFill>
        <p:spPr bwMode="auto">
          <a:xfrm>
            <a:off x="0" y="0"/>
            <a:ext cx="9296400" cy="6858000"/>
          </a:xfrm>
          <a:prstGeom prst="rect">
            <a:avLst/>
          </a:prstGeom>
          <a:noFill/>
          <a:ln w="9525">
            <a:noFill/>
            <a:miter lim="800000"/>
            <a:headEnd/>
            <a:tailEnd/>
          </a:ln>
        </p:spPr>
      </p:pic>
      <p:sp>
        <p:nvSpPr>
          <p:cNvPr id="54275" name="Rectangle 3"/>
          <p:cNvSpPr>
            <a:spLocks noChangeArrowheads="1"/>
          </p:cNvSpPr>
          <p:nvPr/>
        </p:nvSpPr>
        <p:spPr bwMode="auto">
          <a:xfrm>
            <a:off x="1905000" y="2362200"/>
            <a:ext cx="6096000" cy="1219200"/>
          </a:xfrm>
          <a:prstGeom prst="rect">
            <a:avLst/>
          </a:prstGeom>
          <a:solidFill>
            <a:srgbClr val="FFFF99"/>
          </a:solidFill>
          <a:ln w="9525">
            <a:solidFill>
              <a:schemeClr val="tx1"/>
            </a:solidFill>
            <a:miter lim="800000"/>
            <a:headEnd/>
            <a:tailEnd/>
          </a:ln>
          <a:effectLst/>
        </p:spPr>
        <p:txBody>
          <a:bodyPr wrap="none" anchor="ctr"/>
          <a:lstStyle/>
          <a:p>
            <a:pPr algn="ctr" eaLnBrk="1" hangingPunct="1">
              <a:buFont typeface="Arial" panose="020B0604020202020204" pitchFamily="34" charset="0"/>
              <a:buNone/>
              <a:defRPr/>
            </a:pPr>
            <a:r>
              <a:rPr lang="en-US" sz="2800" i="1">
                <a:solidFill>
                  <a:srgbClr val="FF0000"/>
                </a:solidFill>
                <a:effectLst>
                  <a:outerShdw blurRad="38100" dist="38100" dir="2700000" algn="tl">
                    <a:srgbClr val="000000"/>
                  </a:outerShdw>
                </a:effectLst>
                <a:latin typeface="Arial" pitchFamily="34" charset="0"/>
                <a:cs typeface="Arial" pitchFamily="34" charset="0"/>
              </a:rPr>
              <a:t>FINAL WORD</a:t>
            </a:r>
          </a:p>
        </p:txBody>
      </p:sp>
      <p:sp>
        <p:nvSpPr>
          <p:cNvPr id="58372" name="Rectangle 4"/>
          <p:cNvSpPr>
            <a:spLocks noChangeArrowheads="1"/>
          </p:cNvSpPr>
          <p:nvPr/>
        </p:nvSpPr>
        <p:spPr bwMode="auto">
          <a:xfrm>
            <a:off x="304800" y="3810000"/>
            <a:ext cx="8610600" cy="2819400"/>
          </a:xfrm>
          <a:prstGeom prst="rect">
            <a:avLst/>
          </a:prstGeom>
          <a:solidFill>
            <a:srgbClr val="FFFF99"/>
          </a:solidFill>
          <a:ln w="9525">
            <a:solidFill>
              <a:schemeClr val="tx1"/>
            </a:solidFill>
            <a:miter lim="800000"/>
            <a:headEnd/>
            <a:tailEnd/>
          </a:ln>
        </p:spPr>
        <p:txBody>
          <a:bodyPr wrap="none" anchor="ctr"/>
          <a:lstStyle/>
          <a:p>
            <a:pPr algn="ctr">
              <a:buFont typeface="Arial" charset="0"/>
              <a:buNone/>
            </a:pPr>
            <a:endParaRPr lang="en-US" altLang="id-ID" sz="2000" i="1">
              <a:solidFill>
                <a:srgbClr val="CC3300"/>
              </a:solidFill>
            </a:endParaRPr>
          </a:p>
          <a:p>
            <a:pPr algn="ctr">
              <a:buFont typeface="Arial" charset="0"/>
              <a:buNone/>
            </a:pPr>
            <a:r>
              <a:rPr lang="en-US" altLang="id-ID" sz="4000" b="1" i="1">
                <a:solidFill>
                  <a:srgbClr val="C00000"/>
                </a:solidFill>
              </a:rPr>
              <a:t>to “design a space </a:t>
            </a:r>
          </a:p>
          <a:p>
            <a:pPr algn="ctr">
              <a:buFont typeface="Arial" charset="0"/>
              <a:buNone/>
            </a:pPr>
            <a:r>
              <a:rPr lang="en-US" altLang="id-ID" sz="4000" b="1" i="1">
                <a:solidFill>
                  <a:srgbClr val="C00000"/>
                </a:solidFill>
              </a:rPr>
              <a:t>so that doing the right thing </a:t>
            </a:r>
          </a:p>
          <a:p>
            <a:pPr algn="ctr">
              <a:buFont typeface="Arial" charset="0"/>
              <a:buNone/>
            </a:pPr>
            <a:r>
              <a:rPr lang="en-US" altLang="id-ID" sz="4000" b="1" i="1">
                <a:solidFill>
                  <a:srgbClr val="C00000"/>
                </a:solidFill>
              </a:rPr>
              <a:t>feels natural.”</a:t>
            </a:r>
            <a:endParaRPr lang="en-US" altLang="id-ID" sz="4000">
              <a:solidFill>
                <a:srgbClr val="C00000"/>
              </a:solidFill>
            </a:endParaRPr>
          </a:p>
          <a:p>
            <a:pPr algn="ctr">
              <a:buFont typeface="Arial" charset="0"/>
              <a:buNone/>
            </a:pPr>
            <a:endParaRPr lang="en-US" altLang="id-ID" i="1">
              <a:solidFill>
                <a:srgbClr val="C00000"/>
              </a:solidFill>
            </a:endParaRPr>
          </a:p>
          <a:p>
            <a:pPr algn="ctr" eaLnBrk="1" hangingPunct="1">
              <a:buFont typeface="Arial" charset="0"/>
              <a:buNone/>
            </a:pPr>
            <a:endParaRPr lang="en-US" altLang="id-ID" i="1">
              <a:solidFill>
                <a:schemeClr val="bg2"/>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Number Placeholder 3"/>
          <p:cNvSpPr txBox="1">
            <a:spLocks noGrp="1" noChangeArrowheads="1"/>
          </p:cNvSpPr>
          <p:nvPr/>
        </p:nvSpPr>
        <p:spPr bwMode="auto">
          <a:xfrm>
            <a:off x="6553200" y="6243638"/>
            <a:ext cx="2133600" cy="457200"/>
          </a:xfrm>
          <a:prstGeom prst="rect">
            <a:avLst/>
          </a:prstGeom>
          <a:noFill/>
          <a:ln w="9525">
            <a:noFill/>
            <a:miter lim="800000"/>
            <a:headEnd/>
            <a:tailEnd/>
          </a:ln>
        </p:spPr>
        <p:txBody>
          <a:bodyPr anchor="b"/>
          <a:lstStyle/>
          <a:p>
            <a:pPr algn="r" eaLnBrk="1" hangingPunct="1">
              <a:buFont typeface="Arial" pitchFamily="34" charset="0"/>
              <a:buNone/>
              <a:defRPr/>
            </a:pPr>
            <a:fld id="{EEF9C36B-3AB2-40A9-B506-50A85BB7F953}" type="slidenum">
              <a:rPr lang="en-US" altLang="id-ID" sz="1200">
                <a:effectLst>
                  <a:outerShdw blurRad="38100" dist="38100" dir="2700000" algn="tl">
                    <a:srgbClr val="000000"/>
                  </a:outerShdw>
                </a:effectLst>
                <a:latin typeface="Arial" pitchFamily="34" charset="0"/>
              </a:rPr>
              <a:pPr algn="r" eaLnBrk="1" hangingPunct="1">
                <a:buFont typeface="Arial" pitchFamily="34" charset="0"/>
                <a:buNone/>
                <a:defRPr/>
              </a:pPr>
              <a:t>31</a:t>
            </a:fld>
            <a:endParaRPr lang="en-US" altLang="id-ID" sz="1200">
              <a:effectLst>
                <a:outerShdw blurRad="38100" dist="38100" dir="2700000" algn="tl">
                  <a:srgbClr val="000000"/>
                </a:outerShdw>
              </a:effectLst>
              <a:latin typeface="Arial" pitchFamily="34" charset="0"/>
            </a:endParaRPr>
          </a:p>
        </p:txBody>
      </p:sp>
      <p:pic>
        <p:nvPicPr>
          <p:cNvPr id="59395" name="Picture 2" descr="0691"/>
          <p:cNvPicPr>
            <a:picLocks noChangeAspect="1" noChangeArrowheads="1"/>
          </p:cNvPicPr>
          <p:nvPr/>
        </p:nvPicPr>
        <p:blipFill>
          <a:blip r:embed="rId2" cstate="print"/>
          <a:srcRect/>
          <a:stretch>
            <a:fillRect/>
          </a:stretch>
        </p:blipFill>
        <p:spPr bwMode="auto">
          <a:xfrm>
            <a:off x="1447800" y="0"/>
            <a:ext cx="5638800" cy="6858000"/>
          </a:xfrm>
          <a:prstGeom prst="rect">
            <a:avLst/>
          </a:prstGeom>
          <a:noFill/>
          <a:ln w="9525">
            <a:noFill/>
            <a:miter lim="800000"/>
            <a:headEnd/>
            <a:tailEnd/>
          </a:ln>
        </p:spPr>
      </p:pic>
      <p:sp>
        <p:nvSpPr>
          <p:cNvPr id="64516" name="Rectangle 3"/>
          <p:cNvSpPr>
            <a:spLocks noChangeArrowheads="1"/>
          </p:cNvSpPr>
          <p:nvPr/>
        </p:nvSpPr>
        <p:spPr bwMode="auto">
          <a:xfrm>
            <a:off x="1447800" y="5410200"/>
            <a:ext cx="7696200" cy="1311275"/>
          </a:xfrm>
          <a:prstGeom prst="rect">
            <a:avLst/>
          </a:prstGeom>
          <a:noFill/>
          <a:ln w="9525">
            <a:noFill/>
            <a:miter lim="800000"/>
            <a:headEnd/>
            <a:tailEnd/>
          </a:ln>
        </p:spPr>
        <p:txBody>
          <a:bodyPr>
            <a:spAutoFit/>
          </a:bodyPr>
          <a:lstStyle/>
          <a:p>
            <a:pPr>
              <a:spcBef>
                <a:spcPct val="20000"/>
              </a:spcBef>
              <a:buClr>
                <a:schemeClr val="hlink"/>
              </a:buClr>
              <a:buSzPct val="75000"/>
              <a:buFont typeface="Wingdings" pitchFamily="2" charset="2"/>
              <a:buNone/>
              <a:defRPr/>
            </a:pPr>
            <a:r>
              <a:rPr lang="en-US" sz="8000">
                <a:solidFill>
                  <a:srgbClr val="FF3300"/>
                </a:solidFill>
                <a:effectLst>
                  <a:outerShdw blurRad="38100" dist="38100" dir="2700000" algn="tl">
                    <a:srgbClr val="000000"/>
                  </a:outerShdw>
                </a:effectLst>
                <a:latin typeface="Algerian" pitchFamily="82" charset="0"/>
              </a:rPr>
              <a:t>TERIMAKASIH</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Content Placeholder 4"/>
          <p:cNvSpPr>
            <a:spLocks noGrp="1"/>
          </p:cNvSpPr>
          <p:nvPr>
            <p:ph idx="1"/>
          </p:nvPr>
        </p:nvSpPr>
        <p:spPr>
          <a:xfrm>
            <a:off x="304800" y="990600"/>
            <a:ext cx="8686800" cy="4530725"/>
          </a:xfrm>
        </p:spPr>
        <p:txBody>
          <a:bodyPr/>
          <a:lstStyle/>
          <a:p>
            <a:pPr marL="0" indent="0">
              <a:buFont typeface="Wingdings" pitchFamily="2" charset="2"/>
              <a:buNone/>
              <a:defRPr/>
            </a:pPr>
            <a:r>
              <a:rPr lang="en-US" altLang="id-ID" sz="2400" b="1" dirty="0" smtClean="0">
                <a:solidFill>
                  <a:srgbClr val="00FFFF"/>
                </a:solidFill>
              </a:rPr>
              <a:t>Hospital design and patient falls</a:t>
            </a:r>
            <a:endParaRPr lang="id-ID" altLang="id-ID" sz="2400" b="1" dirty="0" smtClean="0">
              <a:solidFill>
                <a:srgbClr val="00FFFF"/>
              </a:solidFill>
            </a:endParaRPr>
          </a:p>
          <a:p>
            <a:pPr marL="0" indent="0">
              <a:buFont typeface="Wingdings" pitchFamily="2" charset="2"/>
              <a:buNone/>
              <a:defRPr/>
            </a:pPr>
            <a:endParaRPr lang="en-US" altLang="id-ID" sz="2400" b="1" dirty="0" smtClean="0"/>
          </a:p>
          <a:p>
            <a:pPr>
              <a:defRPr/>
            </a:pPr>
            <a:r>
              <a:rPr lang="en-US" altLang="id-ID" sz="2000" b="1" dirty="0" smtClean="0"/>
              <a:t>Joint Commission on Accreditation of Healthcare Organizations cited the </a:t>
            </a:r>
            <a:r>
              <a:rPr lang="en-US" altLang="id-ID" sz="2000" b="1" dirty="0" smtClean="0">
                <a:solidFill>
                  <a:srgbClr val="00FFFF"/>
                </a:solidFill>
              </a:rPr>
              <a:t>physical environment as a root cause in 50% of patient falls</a:t>
            </a:r>
          </a:p>
          <a:p>
            <a:pPr>
              <a:defRPr/>
            </a:pPr>
            <a:r>
              <a:rPr lang="en-US" altLang="id-ID" sz="2000" b="1" dirty="0" smtClean="0"/>
              <a:t>most patient falls occurred in the patient room and that </a:t>
            </a:r>
            <a:r>
              <a:rPr lang="en-US" altLang="id-ID" sz="2000" b="1" dirty="0" smtClean="0">
                <a:solidFill>
                  <a:srgbClr val="00FFFF"/>
                </a:solidFill>
              </a:rPr>
              <a:t>bedrails were the only design element</a:t>
            </a:r>
            <a:r>
              <a:rPr lang="en-US" altLang="id-ID" sz="2000" b="1" dirty="0" smtClean="0"/>
              <a:t> linked strongly with falls</a:t>
            </a:r>
          </a:p>
          <a:p>
            <a:pPr>
              <a:defRPr/>
            </a:pPr>
            <a:r>
              <a:rPr lang="en-US" altLang="id-ID" sz="2000" b="1" dirty="0" smtClean="0">
                <a:solidFill>
                  <a:srgbClr val="00FFFF"/>
                </a:solidFill>
              </a:rPr>
              <a:t>comprehensive multi-intervention strategies </a:t>
            </a:r>
            <a:r>
              <a:rPr lang="en-US" altLang="id-ID" sz="2000" b="1" dirty="0" smtClean="0"/>
              <a:t>that include environmental modifications could be effective in reducing falls</a:t>
            </a:r>
          </a:p>
          <a:p>
            <a:pPr>
              <a:defRPr/>
            </a:pPr>
            <a:r>
              <a:rPr lang="en-US" altLang="id-ID" sz="2000" b="1" dirty="0" smtClean="0"/>
              <a:t>Among specific interior design elements, </a:t>
            </a:r>
            <a:r>
              <a:rPr lang="en-US" altLang="id-ID" sz="2000" b="1" dirty="0" smtClean="0">
                <a:solidFill>
                  <a:srgbClr val="00FFFF"/>
                </a:solidFill>
              </a:rPr>
              <a:t>flooring </a:t>
            </a:r>
            <a:r>
              <a:rPr lang="en-US" altLang="id-ID" sz="2000" b="1" dirty="0" smtClean="0"/>
              <a:t>can contribute to the incidence of falls and the severity of injuries upon impact</a:t>
            </a:r>
          </a:p>
          <a:p>
            <a:pPr>
              <a:defRPr/>
            </a:pPr>
            <a:r>
              <a:rPr lang="en-US" altLang="id-ID" sz="2000" b="1" dirty="0" smtClean="0"/>
              <a:t>patients </a:t>
            </a:r>
            <a:r>
              <a:rPr lang="en-US" altLang="id-ID" sz="2000" b="1" dirty="0" smtClean="0">
                <a:solidFill>
                  <a:srgbClr val="00FFFF"/>
                </a:solidFill>
              </a:rPr>
              <a:t>suffer more injuries when they fall on vinyl floors </a:t>
            </a:r>
            <a:r>
              <a:rPr lang="en-US" altLang="id-ID" sz="2000" b="1" dirty="0" smtClean="0"/>
              <a:t>compared with carpeted floors.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altLang="id-ID" sz="2800" b="1" smtClean="0">
                <a:solidFill>
                  <a:srgbClr val="FFFF00"/>
                </a:solidFill>
              </a:rPr>
              <a:t>Impact of the environment </a:t>
            </a:r>
            <a:br>
              <a:rPr lang="en-US" altLang="id-ID" sz="2800" b="1" smtClean="0">
                <a:solidFill>
                  <a:srgbClr val="FFFF00"/>
                </a:solidFill>
              </a:rPr>
            </a:br>
            <a:r>
              <a:rPr lang="en-US" altLang="id-ID" sz="2800" b="1" smtClean="0">
                <a:solidFill>
                  <a:srgbClr val="FFFF00"/>
                </a:solidFill>
              </a:rPr>
              <a:t>on staff working conditions</a:t>
            </a:r>
          </a:p>
        </p:txBody>
      </p:sp>
      <p:sp>
        <p:nvSpPr>
          <p:cNvPr id="38915" name="Content Placeholder 2"/>
          <p:cNvSpPr>
            <a:spLocks noGrp="1"/>
          </p:cNvSpPr>
          <p:nvPr>
            <p:ph idx="1"/>
          </p:nvPr>
        </p:nvSpPr>
        <p:spPr>
          <a:xfrm>
            <a:off x="457200" y="1752600"/>
            <a:ext cx="8229600" cy="4530725"/>
          </a:xfrm>
        </p:spPr>
        <p:txBody>
          <a:bodyPr/>
          <a:lstStyle/>
          <a:p>
            <a:pPr marL="0" indent="0">
              <a:buFont typeface="Wingdings" pitchFamily="2" charset="2"/>
              <a:buNone/>
              <a:defRPr/>
            </a:pPr>
            <a:r>
              <a:rPr lang="en-US" altLang="id-ID" sz="2400" b="1" dirty="0" smtClean="0">
                <a:solidFill>
                  <a:srgbClr val="00FFFF"/>
                </a:solidFill>
              </a:rPr>
              <a:t>Noise in hospitals and staff outcomes</a:t>
            </a:r>
          </a:p>
          <a:p>
            <a:pPr>
              <a:defRPr/>
            </a:pPr>
            <a:endParaRPr lang="en-US" altLang="id-ID" sz="2400" b="1" dirty="0" smtClean="0"/>
          </a:p>
          <a:p>
            <a:pPr>
              <a:defRPr/>
            </a:pPr>
            <a:r>
              <a:rPr lang="en-US" altLang="id-ID" sz="2000" b="1" dirty="0" smtClean="0"/>
              <a:t>noise is strongly related to </a:t>
            </a:r>
            <a:r>
              <a:rPr lang="en-US" altLang="id-ID" sz="2000" b="1" dirty="0" smtClean="0">
                <a:solidFill>
                  <a:srgbClr val="00FFFF"/>
                </a:solidFill>
              </a:rPr>
              <a:t>stress and annoyance </a:t>
            </a:r>
            <a:r>
              <a:rPr lang="en-US" altLang="id-ID" sz="2000" b="1" dirty="0" smtClean="0"/>
              <a:t>among nurses, and that noise-induced stress is related to emotional exhaustion and </a:t>
            </a:r>
            <a:r>
              <a:rPr lang="en-US" altLang="id-ID" sz="2000" b="1" dirty="0" smtClean="0">
                <a:solidFill>
                  <a:srgbClr val="00FFFF"/>
                </a:solidFill>
              </a:rPr>
              <a:t>burnout</a:t>
            </a:r>
            <a:r>
              <a:rPr lang="en-US" altLang="id-ID" sz="2000" b="1" dirty="0" smtClean="0"/>
              <a:t> among critical care nurses</a:t>
            </a:r>
          </a:p>
          <a:p>
            <a:pPr>
              <a:defRPr/>
            </a:pPr>
            <a:r>
              <a:rPr lang="en-US" altLang="id-ID" sz="2000" b="1" dirty="0" smtClean="0"/>
              <a:t>With </a:t>
            </a:r>
            <a:r>
              <a:rPr lang="en-US" altLang="id-ID" sz="2000" b="1" dirty="0" smtClean="0">
                <a:solidFill>
                  <a:srgbClr val="00FFFF"/>
                </a:solidFill>
              </a:rPr>
              <a:t>improved acoustic conditions </a:t>
            </a:r>
            <a:r>
              <a:rPr lang="en-US" altLang="id-ID" sz="2000" b="1" dirty="0" smtClean="0"/>
              <a:t>(using sound-absorbing ceiling tiles), many positive outcomes were observed among staff, including</a:t>
            </a:r>
            <a:r>
              <a:rPr lang="id-ID" altLang="id-ID" sz="2000" b="1" dirty="0" smtClean="0"/>
              <a:t> </a:t>
            </a:r>
            <a:r>
              <a:rPr lang="en-US" altLang="id-ID" sz="2000" b="1" dirty="0" smtClean="0"/>
              <a:t>improved speech intelligibility, reduced perceived work demands and perceived pressure and strain . </a:t>
            </a:r>
          </a:p>
          <a:p>
            <a:pPr>
              <a:buFont typeface="Wingdings" pitchFamily="2" charset="2"/>
              <a:buNone/>
              <a:defRPr/>
            </a:pPr>
            <a:r>
              <a:rPr lang="en-US" altLang="id-ID" sz="2000" b="1" dirty="0" smtClean="0"/>
              <a:t>There is convincing evidence that noise is a </a:t>
            </a:r>
            <a:r>
              <a:rPr lang="en-US" altLang="id-ID" sz="2000" b="1" dirty="0" smtClean="0">
                <a:solidFill>
                  <a:srgbClr val="00FFFF"/>
                </a:solidFill>
              </a:rPr>
              <a:t>latent condition for errors </a:t>
            </a:r>
            <a:r>
              <a:rPr lang="en-US" altLang="id-ID" sz="2000" b="1" dirty="0" smtClean="0"/>
              <a:t>in hospitals and strategies must be adopted to reduce noise</a:t>
            </a:r>
            <a:r>
              <a:rPr lang="en-US" altLang="id-ID" sz="2000" dirty="0" smtClean="0"/>
              <a: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Content Placeholder 3" descr="http://www.isixsigma.com/images/stories/migrated/graphics/902a.gif"/>
          <p:cNvPicPr>
            <a:picLocks noGrp="1"/>
          </p:cNvPicPr>
          <p:nvPr>
            <p:ph idx="1"/>
          </p:nvPr>
        </p:nvPicPr>
        <p:blipFill>
          <a:blip r:embed="rId2" cstate="print"/>
          <a:srcRect/>
          <a:stretch>
            <a:fillRect/>
          </a:stretch>
        </p:blipFill>
        <p:spPr>
          <a:xfrm>
            <a:off x="76200" y="152400"/>
            <a:ext cx="8915400" cy="6477000"/>
          </a:xfr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D:\ISQUA\1.bmp"/>
          <p:cNvPicPr>
            <a:picLocks noGrp="1" noChangeAspect="1" noChangeArrowheads="1"/>
          </p:cNvPicPr>
          <p:nvPr>
            <p:ph idx="1"/>
          </p:nvPr>
        </p:nvPicPr>
        <p:blipFill>
          <a:blip r:embed="rId2" cstate="print"/>
          <a:srcRect/>
          <a:stretch>
            <a:fillRect/>
          </a:stretch>
        </p:blipFill>
        <p:spPr>
          <a:xfrm>
            <a:off x="228600" y="228600"/>
            <a:ext cx="8686800" cy="6400800"/>
          </a:xfr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Content Placeholder 2"/>
          <p:cNvSpPr>
            <a:spLocks noGrp="1"/>
          </p:cNvSpPr>
          <p:nvPr>
            <p:ph idx="1"/>
          </p:nvPr>
        </p:nvSpPr>
        <p:spPr>
          <a:xfrm>
            <a:off x="228600" y="990600"/>
            <a:ext cx="8686800" cy="4530725"/>
          </a:xfrm>
        </p:spPr>
        <p:txBody>
          <a:bodyPr>
            <a:normAutofit lnSpcReduction="10000"/>
          </a:bodyPr>
          <a:lstStyle/>
          <a:p>
            <a:pPr marL="0" indent="0">
              <a:buFont typeface="Wingdings" pitchFamily="2" charset="2"/>
              <a:buNone/>
              <a:defRPr/>
            </a:pPr>
            <a:r>
              <a:rPr lang="en-US" altLang="id-ID" sz="2400" b="1" dirty="0" smtClean="0">
                <a:solidFill>
                  <a:srgbClr val="00FFFF"/>
                </a:solidFill>
              </a:rPr>
              <a:t>Variable acuity patient rooms and transfers</a:t>
            </a:r>
            <a:endParaRPr lang="id-ID" altLang="id-ID" sz="2400" b="1" dirty="0" smtClean="0">
              <a:solidFill>
                <a:srgbClr val="00FFFF"/>
              </a:solidFill>
            </a:endParaRPr>
          </a:p>
          <a:p>
            <a:pPr marL="0" indent="0">
              <a:buFont typeface="Wingdings" pitchFamily="2" charset="2"/>
              <a:buNone/>
              <a:defRPr/>
            </a:pPr>
            <a:endParaRPr lang="en-US" altLang="id-ID" sz="2400" b="1" dirty="0" smtClean="0">
              <a:solidFill>
                <a:srgbClr val="00FFFF"/>
              </a:solidFill>
            </a:endParaRPr>
          </a:p>
          <a:p>
            <a:pPr>
              <a:defRPr/>
            </a:pPr>
            <a:r>
              <a:rPr lang="en-US" altLang="id-ID" sz="2000" b="1" dirty="0" smtClean="0"/>
              <a:t>Patients are transferred from one room to another as often as </a:t>
            </a:r>
            <a:r>
              <a:rPr lang="en-US" altLang="id-ID" sz="2000" b="1" dirty="0" smtClean="0">
                <a:solidFill>
                  <a:srgbClr val="00FFFF"/>
                </a:solidFill>
              </a:rPr>
              <a:t>three to six times </a:t>
            </a:r>
            <a:r>
              <a:rPr lang="en-US" altLang="id-ID" sz="2000" b="1" dirty="0" smtClean="0"/>
              <a:t>during their short stay in hospital in order to receive the care that matches their level of acuity. </a:t>
            </a:r>
          </a:p>
          <a:p>
            <a:pPr>
              <a:defRPr/>
            </a:pPr>
            <a:r>
              <a:rPr lang="en-US" altLang="id-ID" sz="2000" b="1" dirty="0" smtClean="0"/>
              <a:t>Delays, communication discontinuities, loss of information and changes in computers and systems during patient transfer may contribute to </a:t>
            </a:r>
            <a:r>
              <a:rPr lang="en-US" altLang="id-ID" sz="2000" b="1" dirty="0" smtClean="0">
                <a:solidFill>
                  <a:srgbClr val="00FFFF"/>
                </a:solidFill>
              </a:rPr>
              <a:t>increased medical errors, loss of staff time and productivity</a:t>
            </a:r>
          </a:p>
          <a:p>
            <a:pPr>
              <a:defRPr/>
            </a:pPr>
            <a:r>
              <a:rPr lang="en-US" altLang="id-ID" sz="2000" b="1" dirty="0" smtClean="0"/>
              <a:t>Provide </a:t>
            </a:r>
            <a:r>
              <a:rPr lang="en-US" altLang="id-ID" sz="2000" b="1" dirty="0" smtClean="0">
                <a:solidFill>
                  <a:srgbClr val="00FFFF"/>
                </a:solidFill>
              </a:rPr>
              <a:t>different levels of care in a single patient room</a:t>
            </a:r>
            <a:r>
              <a:rPr lang="en-US" altLang="id-ID" sz="2000" b="1" dirty="0" smtClean="0"/>
              <a:t> to minimize patient transfer as acuity levels changed.</a:t>
            </a:r>
          </a:p>
          <a:p>
            <a:pPr>
              <a:defRPr/>
            </a:pPr>
            <a:r>
              <a:rPr lang="en-US" altLang="id-ID" sz="2000" b="1" dirty="0" smtClean="0"/>
              <a:t> For this, each patient room was equipped with an </a:t>
            </a:r>
            <a:r>
              <a:rPr lang="en-US" altLang="id-ID" sz="2000" b="1" dirty="0" smtClean="0">
                <a:solidFill>
                  <a:srgbClr val="00FFFF"/>
                </a:solidFill>
              </a:rPr>
              <a:t>acuity adaptable headwall,</a:t>
            </a:r>
            <a:r>
              <a:rPr lang="en-US" altLang="id-ID" sz="2000" b="1" dirty="0" smtClean="0"/>
              <a:t> and all nurses on the unit were trained to respond to patients with varying acuity levels.(</a:t>
            </a:r>
            <a:r>
              <a:rPr lang="en-US" altLang="id-ID" sz="2000" b="1" dirty="0" smtClean="0">
                <a:solidFill>
                  <a:srgbClr val="00FFFF"/>
                </a:solidFill>
              </a:rPr>
              <a:t>acuity-adaptable care</a:t>
            </a:r>
            <a:r>
              <a:rPr lang="en-US" altLang="id-ID" sz="2000" b="1" dirty="0" smtClean="0"/>
              <a: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D:\ISQUA\7.bmp"/>
          <p:cNvPicPr>
            <a:picLocks noGrp="1" noChangeAspect="1" noChangeArrowheads="1"/>
          </p:cNvPicPr>
          <p:nvPr>
            <p:ph idx="1"/>
          </p:nvPr>
        </p:nvPicPr>
        <p:blipFill>
          <a:blip r:embed="rId2" cstate="print"/>
          <a:srcRect/>
          <a:stretch>
            <a:fillRect/>
          </a:stretch>
        </p:blipFill>
        <p:spPr>
          <a:xfrm>
            <a:off x="228600" y="152400"/>
            <a:ext cx="8763000" cy="6477000"/>
          </a:xfrm>
          <a:noFill/>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1_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1441</Words>
  <Application>Microsoft Office PowerPoint</Application>
  <PresentationFormat>On-screen Show (4:3)</PresentationFormat>
  <Paragraphs>138</Paragraphs>
  <Slides>31</Slides>
  <Notes>1</Notes>
  <HiddenSlides>0</HiddenSlides>
  <MMClips>0</MMClips>
  <ScaleCrop>false</ScaleCrop>
  <HeadingPairs>
    <vt:vector size="4" baseType="variant">
      <vt:variant>
        <vt:lpstr>Theme</vt:lpstr>
      </vt:variant>
      <vt:variant>
        <vt:i4>2</vt:i4>
      </vt:variant>
      <vt:variant>
        <vt:lpstr>Slide Titles</vt:lpstr>
      </vt:variant>
      <vt:variant>
        <vt:i4>31</vt:i4>
      </vt:variant>
    </vt:vector>
  </HeadingPairs>
  <TitlesOfParts>
    <vt:vector size="33" baseType="lpstr">
      <vt:lpstr>Apex</vt:lpstr>
      <vt:lpstr>1_Apex</vt:lpstr>
      <vt:lpstr>MFK  PERTEMUAN 8</vt:lpstr>
      <vt:lpstr> Lighting Levels  and  Medication Dispensing Errors </vt:lpstr>
      <vt:lpstr>Slide 3</vt:lpstr>
      <vt:lpstr>Slide 4</vt:lpstr>
      <vt:lpstr>Impact of the environment  on staff working conditions</vt:lpstr>
      <vt:lpstr>Slide 6</vt:lpstr>
      <vt:lpstr>Slide 7</vt:lpstr>
      <vt:lpstr>Slide 8</vt:lpstr>
      <vt:lpstr>Slide 9</vt:lpstr>
      <vt:lpstr>Slide 10</vt:lpstr>
      <vt:lpstr>Slide 11</vt:lpstr>
      <vt:lpstr>Environmental barriers/defenses  to healthcare accidents</vt:lpstr>
      <vt:lpstr>Slide 13</vt:lpstr>
      <vt:lpstr>Design for Reducing Falls</vt:lpstr>
      <vt:lpstr>Slide 15</vt:lpstr>
      <vt:lpstr> </vt:lpstr>
      <vt:lpstr>Slide 17</vt:lpstr>
      <vt:lpstr>FAMILY ZONE  and  PATIENT BOARD</vt:lpstr>
      <vt:lpstr>Addressing the Problem </vt:lpstr>
      <vt:lpstr>Floor Layout of Single-Patient Rooms </vt:lpstr>
      <vt:lpstr>Slide 21</vt:lpstr>
      <vt:lpstr>Slide 22</vt:lpstr>
      <vt:lpstr>Room for Recovery</vt:lpstr>
      <vt:lpstr>Slide 24</vt:lpstr>
      <vt:lpstr>Slide 25</vt:lpstr>
      <vt:lpstr>Slide 26</vt:lpstr>
      <vt:lpstr>16 Features of a Safe Patient Room </vt:lpstr>
      <vt:lpstr>16 Features of a Safe Patient Room </vt:lpstr>
      <vt:lpstr>Conclusion</vt:lpstr>
      <vt:lpstr>Slide 30</vt:lpstr>
      <vt:lpstr>Slide 31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MFK  PERTEMUAN 8</dc:title>
  <dc:creator>Class</dc:creator>
  <cp:lastModifiedBy>Class</cp:lastModifiedBy>
  <cp:revision>1</cp:revision>
  <dcterms:created xsi:type="dcterms:W3CDTF">2017-03-15T03:39:47Z</dcterms:created>
  <dcterms:modified xsi:type="dcterms:W3CDTF">2017-03-15T03:40:54Z</dcterms:modified>
</cp:coreProperties>
</file>