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90"/>
  </p:notesMasterIdLst>
  <p:sldIdLst>
    <p:sldId id="256" r:id="rId2"/>
    <p:sldId id="34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</p:sldIdLst>
  <p:sldSz cx="12192000" cy="6858000"/>
  <p:notesSz cx="6858000" cy="9144000"/>
  <p:embeddedFontLst>
    <p:embeddedFont>
      <p:font typeface="Calibri" panose="020F0502020204030204" pitchFamily="34" charset="0"/>
      <p:regular r:id="rId91"/>
      <p:bold r:id="rId92"/>
      <p:italic r:id="rId93"/>
      <p:boldItalic r:id="rId94"/>
    </p:embeddedFont>
    <p:embeddedFont>
      <p:font typeface="Century Gothic" panose="020B0502020202020204" pitchFamily="34" charset="0"/>
      <p:regular r:id="rId95"/>
      <p:bold r:id="rId96"/>
      <p:italic r:id="rId97"/>
      <p:boldItalic r:id="rId98"/>
    </p:embeddedFont>
    <p:embeddedFont>
      <p:font typeface="Verdana" panose="020B0604030504040204" pitchFamily="34" charset="0"/>
      <p:regular r:id="rId99"/>
      <p:bold r:id="rId100"/>
      <p:italic r:id="rId101"/>
      <p:boldItalic r:id="rId10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4F4E4C9-CDD1-466D-94CC-CB60918AFCE5}">
  <a:tblStyle styleId="{D4F4E4C9-CDD1-466D-94CC-CB60918AFCE5}" styleName="Table_0"/>
  <a:tblStyle styleId="{3B22090E-A5E3-42F4-B789-C45C63F546B3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7EA"/>
          </a:solidFill>
        </a:fill>
      </a:tcStyle>
    </a:wholeTbl>
    <a:band1H>
      <a:tcStyle>
        <a:tcBdr/>
        <a:fill>
          <a:solidFill>
            <a:srgbClr val="CACCD1"/>
          </a:solidFill>
        </a:fill>
      </a:tcStyle>
    </a:band1H>
    <a:band1V>
      <a:tcStyle>
        <a:tcBdr/>
        <a:fill>
          <a:solidFill>
            <a:srgbClr val="CACCD1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0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0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Rumus BOR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 (Jumlah hari perawatan rumah sakit / (Jumlah tempat tidur x Jumlah hari dalam satu periode) X 100%.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Rumus AVLOS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 Jumlah lama dirawat / Jumlah pasien keluar (hidup + mati) (6-9 hr, kemenkes 2015)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Rumus TOI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 ((Jumlah tempat tidur X Periode) – Hari perawatan) / Jumlah pasien keluar (hidup + mati) tenggang hari tt tidak terisi 1-3 hari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Rumus BTO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 Bed Turn Over= Jumlah pasien keluar (hidup + mati) / Jumlah tempat tidur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68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69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70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71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9" name="Shape 7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1" name="Shape 7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1" name="Shape 7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1" name="Shape 7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 u="none" strike="noStrike" cap="none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320800" y="152400"/>
            <a:ext cx="10460567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231900" y="6461126"/>
            <a:ext cx="28448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7924800" y="6461126"/>
            <a:ext cx="3860799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4300" y="6461126"/>
            <a:ext cx="8127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 u="none" strike="noStrike" cap="none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 u="none" strike="noStrike" cap="none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 u="none" strike="noStrike" cap="none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smtClean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 u="none" strike="noStrike" cap="none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95400" y="2565767"/>
            <a:ext cx="7704856" cy="151130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PERENCANAAN KEBUTUHAN TENAGA PERAWAT </a:t>
            </a:r>
            <a:b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DI RUMAH SAKIT</a:t>
            </a:r>
          </a:p>
        </p:txBody>
      </p:sp>
      <p:sp>
        <p:nvSpPr>
          <p:cNvPr id="149" name="Shape 149"/>
          <p:cNvSpPr/>
          <p:nvPr/>
        </p:nvSpPr>
        <p:spPr>
          <a:xfrm>
            <a:off x="3503712" y="4579050"/>
            <a:ext cx="5486399" cy="844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Dr. </a:t>
            </a:r>
            <a:r>
              <a:rPr lang="en-US" sz="2000" b="1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Kemala</a:t>
            </a:r>
            <a:r>
              <a:rPr lang="en-US" sz="2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Rita </a:t>
            </a:r>
            <a:r>
              <a:rPr lang="en-US" sz="2000" b="1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Wahidi</a:t>
            </a:r>
            <a:r>
              <a:rPr lang="en-US" sz="2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SKp</a:t>
            </a:r>
            <a:r>
              <a:rPr lang="en-US" sz="2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lang="en-US" sz="2000" b="1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Sp.Kep</a:t>
            </a:r>
            <a:r>
              <a:rPr lang="en-US" sz="2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Onk</a:t>
            </a:r>
            <a:r>
              <a:rPr lang="en-US" sz="2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., ETN., MARS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15" b="0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</a:t>
            </a:r>
            <a:r>
              <a:rPr lang="en-US" sz="2215" b="0" i="0" u="none" strike="noStrike" cap="none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Pengajar</a:t>
            </a:r>
            <a:r>
              <a:rPr lang="en-US" sz="2215" b="0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15" b="0" i="0" u="none" strike="noStrike" cap="none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Manajemen</a:t>
            </a:r>
            <a:r>
              <a:rPr lang="en-US" sz="2215" b="0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SDM RS.</a:t>
            </a:r>
          </a:p>
        </p:txBody>
      </p:sp>
      <p:pic>
        <p:nvPicPr>
          <p:cNvPr id="150" name="Shape 150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68" y="620688"/>
            <a:ext cx="4780546" cy="174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C2FD04-29A6-4C48-90E1-383C0FA4F060}"/>
              </a:ext>
            </a:extLst>
          </p:cNvPr>
          <p:cNvSpPr txBox="1"/>
          <p:nvPr/>
        </p:nvSpPr>
        <p:spPr>
          <a:xfrm>
            <a:off x="6744072" y="113708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>
                <a:solidFill>
                  <a:srgbClr val="FFC000"/>
                </a:solidFill>
              </a:rPr>
              <a:t>PERTEMUAN</a:t>
            </a:r>
            <a:r>
              <a:rPr lang="id-ID" dirty="0">
                <a:solidFill>
                  <a:srgbClr val="FFC000"/>
                </a:solidFill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980046" y="118531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PENGERTIAN…..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xfrm>
            <a:off x="316659" y="1398494"/>
            <a:ext cx="11391247" cy="50157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142"/>
              <a:buFont typeface="Noto Sans Symbols"/>
              <a:buChar char="❑"/>
            </a:pP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Perencanaan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sumber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daya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manusia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atau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perencanaan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merupakan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serangkaian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kegiatan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dilakukan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untuk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mengantisipasi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permintaan-permintaan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bisnis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lingkungan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pada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organisasi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waktu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akan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datang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untuk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memenuhi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kebutuhan-kebutuhan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ditimbulkan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oleh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kondisi-kondisi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tersebut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805" b="0" i="1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Handoko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,1997) 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161"/>
              </a:spcBef>
              <a:spcAft>
                <a:spcPts val="0"/>
              </a:spcAft>
              <a:buClr>
                <a:schemeClr val="lt1"/>
              </a:buClr>
              <a:buSzPct val="80142"/>
              <a:buFont typeface="Noto Sans Symbols"/>
              <a:buChar char="❑"/>
            </a:pP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Perencanaan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dapat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diartikan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sebagai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suatu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proses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menentukan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akan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berdasarkan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peramalan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pengembangan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pengimplementasian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pengendalian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tersebut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berintegrasi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perencanaan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organisasi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agar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tercipta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pegawai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penempatan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pegawai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tepat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bermanfaat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secara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ekonomis</a:t>
            </a:r>
            <a:r>
              <a:rPr lang="en-US" sz="2805" b="0" i="1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(</a:t>
            </a:r>
            <a:r>
              <a:rPr lang="en-US" sz="2805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Mangkunegara</a:t>
            </a:r>
            <a:r>
              <a:rPr lang="en-US" sz="2805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2003) 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17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912812" y="197720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TUJUAN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idx="1"/>
          </p:nvPr>
        </p:nvSpPr>
        <p:spPr>
          <a:xfrm>
            <a:off x="684212" y="2353234"/>
            <a:ext cx="10718894" cy="255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4000" b="0" i="0" u="none" strike="noStrike" cap="none">
                <a:solidFill>
                  <a:srgbClr val="0F486F"/>
                </a:solidFill>
                <a:latin typeface="Arial"/>
                <a:ea typeface="Arial"/>
                <a:cs typeface="Arial"/>
                <a:sym typeface="Arial"/>
              </a:rPr>
              <a:t>Tujuan perencanaan SDM adalah menghubungkan SDM yang ada untuk kebutuhan perusahaan pada masa yang akan datang untuk menghindari mismanajemen dan tumpang tindih dalam pelaksanaan </a:t>
            </a:r>
            <a:br>
              <a:rPr lang="en-US" sz="4000" b="0" i="0" u="none" strike="noStrike" cap="none">
                <a:solidFill>
                  <a:srgbClr val="0F48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0" i="0" u="none" strike="noStrike" cap="none">
              <a:solidFill>
                <a:srgbClr val="0F48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SYARAT – SYARAT PERENCANAAN  SUMBER DAYA MANUSIA (SDM)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idx="1"/>
          </p:nvPr>
        </p:nvSpPr>
        <p:spPr>
          <a:xfrm>
            <a:off x="1524000" y="1143000"/>
            <a:ext cx="9144000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Harus mengetahui secara jelas masalah yang akan direncanakannya.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Harus mampu mengumpulkan dan menganalisis informasi tentang SDM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Harus mempunyai pengalaman luas tentang job analysis, organisasi dan situasi persediaan SDM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Harus mampu membaca situasi SDM masa kini dan masa mendatang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Mampu memperkirakan peningkatan SDM dan teknologi masa depan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Mengetahui secara luas peraturan dan kebijaksanaan perburuhan pemerintah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23800" y="223121"/>
            <a:ext cx="8534399" cy="960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600" b="1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PROSEDUR PERENCANAAN SDM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1248987" y="1084729"/>
            <a:ext cx="10557528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Menetapkan secara jelas kualitas dan kuantitas SDM yang dibutuhkan</a:t>
            </a: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Mengumpulkan data dan informasi tentang SDM</a:t>
            </a: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Mengelompokkan data dan informasi serta menganalisisnya</a:t>
            </a: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Menetapkan beberapa alternative</a:t>
            </a: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Memilih yang terbaik dari alternative yang ada menjadi rencana</a:t>
            </a: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Menginformasikan rencana kepada para karyawan untuk direalisasikan.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ctrTitle"/>
          </p:nvPr>
        </p:nvSpPr>
        <p:spPr>
          <a:xfrm>
            <a:off x="1449662" y="210670"/>
            <a:ext cx="9399493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IDENTIFIKASI KETENAGAAN PERAWAT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470647" y="914400"/>
            <a:ext cx="11429999" cy="594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Rumah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Sakit</a:t>
            </a:r>
            <a:endParaRPr lang="en-US"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79333"/>
              <a:buFont typeface="Noto Sans Symbols"/>
              <a:buChar char="➢"/>
            </a:pP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jenis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endParaRPr lang="en-US"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79333"/>
              <a:buFont typeface="Noto Sans Symbols"/>
              <a:buChar char="➢"/>
            </a:pP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Kualifikasi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kemampuan</a:t>
            </a:r>
            <a:endParaRPr lang="en-US"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79333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79333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Keria</a:t>
            </a:r>
            <a:endParaRPr lang="en-US"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79333"/>
              <a:buFont typeface="Noto Sans Symbols"/>
              <a:buChar char="➢"/>
            </a:pP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Ketenagaan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efektif</a:t>
            </a:r>
            <a:endParaRPr lang="en-US"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79333"/>
              <a:buFont typeface="Noto Sans Symbols"/>
              <a:buChar char="➢"/>
            </a:pP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profesional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non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profesional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Sesuai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beban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38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8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endParaRPr lang="en-US"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38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4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81600"/>
              <a:buFont typeface="Noto Sans Symbols"/>
              <a:buNone/>
            </a:pPr>
            <a:endParaRPr sz="204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3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3128681" y="2474071"/>
            <a:ext cx="600636" cy="886665"/>
          </a:xfrm>
          <a:prstGeom prst="downArrow">
            <a:avLst>
              <a:gd name="adj1" fmla="val 50000"/>
              <a:gd name="adj2" fmla="val 87501"/>
            </a:avLst>
          </a:prstGeom>
          <a:solidFill>
            <a:srgbClr val="F046C9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3003175" y="5122862"/>
            <a:ext cx="726140" cy="7905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046C9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941292" y="313266"/>
            <a:ext cx="10502152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KONDISI PELAYANAN KEPERAWATAN SAAT INI</a:t>
            </a:r>
          </a:p>
        </p:txBody>
      </p:sp>
      <p:sp>
        <p:nvSpPr>
          <p:cNvPr id="233" name="Shape 233"/>
          <p:cNvSpPr/>
          <p:nvPr/>
        </p:nvSpPr>
        <p:spPr>
          <a:xfrm>
            <a:off x="2743200" y="2362200"/>
            <a:ext cx="2362200" cy="25145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Pola Ketenagaan: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Jumlah 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Kualifikasi?</a:t>
            </a:r>
          </a:p>
        </p:txBody>
      </p:sp>
      <p:sp>
        <p:nvSpPr>
          <p:cNvPr id="234" name="Shape 234"/>
          <p:cNvSpPr/>
          <p:nvPr/>
        </p:nvSpPr>
        <p:spPr>
          <a:xfrm>
            <a:off x="5410200" y="2362200"/>
            <a:ext cx="2057400" cy="25145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Metode pemberian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Askep: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Fungsional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MPKP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Kasus</a:t>
            </a:r>
          </a:p>
        </p:txBody>
      </p:sp>
      <p:sp>
        <p:nvSpPr>
          <p:cNvPr id="235" name="Shape 235"/>
          <p:cNvSpPr/>
          <p:nvPr/>
        </p:nvSpPr>
        <p:spPr>
          <a:xfrm>
            <a:off x="7924800" y="2362200"/>
            <a:ext cx="2057400" cy="25145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Mutu pelayanan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Keperawatan ?</a:t>
            </a:r>
          </a:p>
        </p:txBody>
      </p:sp>
      <p:cxnSp>
        <p:nvCxnSpPr>
          <p:cNvPr id="236" name="Shape 236"/>
          <p:cNvCxnSpPr/>
          <p:nvPr/>
        </p:nvCxnSpPr>
        <p:spPr>
          <a:xfrm>
            <a:off x="3810000" y="4953000"/>
            <a:ext cx="0" cy="990599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stealth" w="lg" len="lg"/>
            <a:tailEnd type="none" w="med" len="med"/>
          </a:ln>
        </p:spPr>
      </p:cxnSp>
      <p:cxnSp>
        <p:nvCxnSpPr>
          <p:cNvPr id="237" name="Shape 237"/>
          <p:cNvCxnSpPr/>
          <p:nvPr/>
        </p:nvCxnSpPr>
        <p:spPr>
          <a:xfrm>
            <a:off x="3810000" y="6021288"/>
            <a:ext cx="53339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 rot="10800000">
            <a:off x="9144000" y="4876800"/>
            <a:ext cx="0" cy="1066799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9" name="Shape 239"/>
          <p:cNvCxnSpPr/>
          <p:nvPr/>
        </p:nvCxnSpPr>
        <p:spPr>
          <a:xfrm>
            <a:off x="5105400" y="3352800"/>
            <a:ext cx="3047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40" name="Shape 240"/>
          <p:cNvCxnSpPr/>
          <p:nvPr/>
        </p:nvCxnSpPr>
        <p:spPr>
          <a:xfrm>
            <a:off x="7467600" y="3429000"/>
            <a:ext cx="457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41" name="Shape 241"/>
          <p:cNvCxnSpPr/>
          <p:nvPr/>
        </p:nvCxnSpPr>
        <p:spPr>
          <a:xfrm rot="10800000">
            <a:off x="6400800" y="4876800"/>
            <a:ext cx="0" cy="1066799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941292" y="313266"/>
            <a:ext cx="10502100" cy="150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KONDISI PELAYANAN KEPERAWATAN SAAT INI</a:t>
            </a:r>
          </a:p>
        </p:txBody>
      </p:sp>
      <p:sp>
        <p:nvSpPr>
          <p:cNvPr id="247" name="Shape 247"/>
          <p:cNvSpPr/>
          <p:nvPr/>
        </p:nvSpPr>
        <p:spPr>
          <a:xfrm>
            <a:off x="2743200" y="2362200"/>
            <a:ext cx="2362200" cy="251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Pola Ketenagaan: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Jumlah 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Kualifikasi?</a:t>
            </a:r>
          </a:p>
        </p:txBody>
      </p:sp>
      <p:sp>
        <p:nvSpPr>
          <p:cNvPr id="248" name="Shape 248"/>
          <p:cNvSpPr/>
          <p:nvPr/>
        </p:nvSpPr>
        <p:spPr>
          <a:xfrm>
            <a:off x="5410200" y="2362200"/>
            <a:ext cx="2057400" cy="251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Metode pemberian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Askep: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Fungsional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MPKP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Kasus</a:t>
            </a:r>
          </a:p>
        </p:txBody>
      </p:sp>
      <p:sp>
        <p:nvSpPr>
          <p:cNvPr id="249" name="Shape 249"/>
          <p:cNvSpPr/>
          <p:nvPr/>
        </p:nvSpPr>
        <p:spPr>
          <a:xfrm>
            <a:off x="7924800" y="2362200"/>
            <a:ext cx="2057400" cy="251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Mutu pelayanan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Keperawatan ?</a:t>
            </a:r>
          </a:p>
        </p:txBody>
      </p:sp>
      <p:cxnSp>
        <p:nvCxnSpPr>
          <p:cNvPr id="250" name="Shape 250"/>
          <p:cNvCxnSpPr/>
          <p:nvPr/>
        </p:nvCxnSpPr>
        <p:spPr>
          <a:xfrm>
            <a:off x="3810000" y="4953000"/>
            <a:ext cx="0" cy="990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stealth" w="lg" len="lg"/>
            <a:tailEnd type="none" w="med" len="med"/>
          </a:ln>
        </p:spPr>
      </p:cxnSp>
      <p:cxnSp>
        <p:nvCxnSpPr>
          <p:cNvPr id="251" name="Shape 251"/>
          <p:cNvCxnSpPr/>
          <p:nvPr/>
        </p:nvCxnSpPr>
        <p:spPr>
          <a:xfrm>
            <a:off x="3810000" y="5943600"/>
            <a:ext cx="53340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Shape 252"/>
          <p:cNvCxnSpPr/>
          <p:nvPr/>
        </p:nvCxnSpPr>
        <p:spPr>
          <a:xfrm rot="10800000">
            <a:off x="9144000" y="4876800"/>
            <a:ext cx="0" cy="1066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3" name="Shape 253"/>
          <p:cNvCxnSpPr/>
          <p:nvPr/>
        </p:nvCxnSpPr>
        <p:spPr>
          <a:xfrm>
            <a:off x="5105400" y="3352800"/>
            <a:ext cx="304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4" name="Shape 254"/>
          <p:cNvCxnSpPr/>
          <p:nvPr/>
        </p:nvCxnSpPr>
        <p:spPr>
          <a:xfrm>
            <a:off x="7467600" y="3429000"/>
            <a:ext cx="457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5" name="Shape 255"/>
          <p:cNvCxnSpPr/>
          <p:nvPr/>
        </p:nvCxnSpPr>
        <p:spPr>
          <a:xfrm rot="10800000">
            <a:off x="6400800" y="4876800"/>
            <a:ext cx="0" cy="1066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590081" y="264955"/>
            <a:ext cx="10409611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LANGKAH-LANGKAH PERENCANAAN KEBUTUHAN TENAGA KEPERAWATAN </a:t>
            </a:r>
            <a:r>
              <a:rPr lang="en-US" sz="1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(GILLIES,1994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idx="1"/>
          </p:nvPr>
        </p:nvSpPr>
        <p:spPr>
          <a:xfrm>
            <a:off x="684210" y="2057399"/>
            <a:ext cx="11068516" cy="4356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95313" marR="0" lvl="0" indent="-5191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Identifikasi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bentuk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beban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pelayanan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5313" marR="0" lvl="0" indent="-51911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Tentukan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setiap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katagori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5313" marR="0" lvl="0" indent="-51911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Seleksi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tentukan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dibutuhkan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595313" marR="0" lvl="0" indent="-51911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Tentukan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sesuai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unit (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penempatan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595313" marR="0" lvl="0" indent="-51911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Tentukan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metoda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pemberian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asuhan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diterapkan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290917" y="198438"/>
            <a:ext cx="9396132" cy="102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KEBUTUHAN TENAGA PERAWAT</a:t>
            </a:r>
            <a:br>
              <a:rPr lang="en-US" sz="32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(DIREKTORAT KEPERAWATAN DITJEN YANMED DEPKES, 2005) 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idx="1"/>
          </p:nvPr>
        </p:nvSpPr>
        <p:spPr>
          <a:xfrm>
            <a:off x="672352" y="1219200"/>
            <a:ext cx="10569387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Kriteria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Pemenuhan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609600" marR="0" lvl="0" indent="-609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Kriteria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struktur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Kebijakan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RS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tentang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teregistrasi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990600" marR="0" lvl="1" indent="-533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Pola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ketenagaan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Mekanisme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rekruitmen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seleksi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SPO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tentang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ketenagaan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Pedoman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cara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perhitungan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Tersedianya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data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informasi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BOR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tata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ruang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116107" y="274636"/>
            <a:ext cx="10273552" cy="1426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288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KRITERIA PEMENUHAN KEBUTUHAN TENAGA KEPERAWATAN……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idx="1"/>
          </p:nvPr>
        </p:nvSpPr>
        <p:spPr>
          <a:xfrm>
            <a:off x="537883" y="1506070"/>
            <a:ext cx="11429999" cy="45047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B.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Kriteria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Proses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973138" marR="0" lvl="1" indent="-401638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Mengelompokkan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berdasarkan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karakteristik</a:t>
            </a:r>
            <a:endParaRPr lang="en-US" sz="3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73138" marR="0" lvl="1" indent="-401638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Menetapkan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metoda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pemberian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asuhan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endParaRPr lang="en-US" sz="3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73138" marR="0" lvl="1" indent="-401638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Cara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perhitungan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endParaRPr lang="en-US" sz="3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Menyusun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kualifikasi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  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dipersyaratkan</a:t>
            </a:r>
            <a:endParaRPr lang="en-US" sz="3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73138" marR="0" lvl="1" indent="-401638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Menyusun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rencana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endParaRPr lang="en-US" sz="3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24B8-1F4A-4587-AC0E-BA05B646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C000"/>
                </a:solidFill>
              </a:rPr>
              <a:t>Tujuan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AF0CF-BFA4-4F6A-A9E7-2F3A0C52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Mahasiswa dapat menyebutkan  tujuan mata ajar perencanaan kebutuhan tenaga perawat di rumah sakit</a:t>
            </a:r>
          </a:p>
          <a:p>
            <a:pPr algn="just"/>
            <a:r>
              <a:rPr lang="id-ID" dirty="0"/>
              <a:t>Mahasiswa dapat menguraikan topik- topik dan jadwal mata ajar perencanaan kebutuhan tenaga perawat di rumah sakit</a:t>
            </a:r>
          </a:p>
          <a:p>
            <a:pPr algn="just"/>
            <a:r>
              <a:rPr lang="id-ID" dirty="0"/>
              <a:t>Mahasiswa dapat menggambarkan sistem evaluasi pembelajaran dan buku wajib</a:t>
            </a:r>
          </a:p>
          <a:p>
            <a:pPr algn="just"/>
            <a:r>
              <a:rPr lang="id-ID" dirty="0"/>
              <a:t>Mahasiswa mampu memahami kompetensi yang diharapkan dari mata ajar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178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idx="1"/>
          </p:nvPr>
        </p:nvSpPr>
        <p:spPr>
          <a:xfrm>
            <a:off x="1514616" y="1815352"/>
            <a:ext cx="9202689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C.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Kriteria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hasil</a:t>
            </a:r>
            <a:endParaRPr lang="en-US" sz="36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Adanya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Dokumen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</a:p>
          <a:p>
            <a:pPr marL="990600" marR="0" lvl="1" indent="-5334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Century Gothic"/>
              <a:buAutoNum type="arabicPeriod"/>
            </a:pP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Pola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ketenagaan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RS</a:t>
            </a:r>
          </a:p>
          <a:p>
            <a:pPr marL="990600" marR="0" lvl="1" indent="-5334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Century Gothic"/>
              <a:buAutoNum type="arabicPeriod"/>
            </a:pP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bertugas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unit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sesuai</a:t>
            </a: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kompetensi</a:t>
            </a:r>
            <a:endParaRPr lang="en-US" sz="36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" marR="0" lvl="0" indent="-28956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Noto Sans Symbols"/>
              <a:buNone/>
            </a:pPr>
            <a:endParaRPr sz="36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979184" y="516685"/>
            <a:ext cx="10273552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264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KRITERIA PEMENUHAN KEBUTUHAN TENAGA KEPERAWATAN……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828800" y="533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2800" b="1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BEBAN KERJA PERAWAT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3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867882" y="3216088"/>
            <a:ext cx="2209799" cy="838199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BEBAN KERJA</a:t>
            </a:r>
          </a:p>
        </p:txBody>
      </p:sp>
      <p:sp>
        <p:nvSpPr>
          <p:cNvPr id="288" name="Shape 288"/>
          <p:cNvSpPr/>
          <p:nvPr/>
        </p:nvSpPr>
        <p:spPr>
          <a:xfrm>
            <a:off x="2057400" y="1752600"/>
            <a:ext cx="1981199" cy="6857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Masalah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Komunitas</a:t>
            </a:r>
          </a:p>
        </p:txBody>
      </p:sp>
      <p:sp>
        <p:nvSpPr>
          <p:cNvPr id="289" name="Shape 289"/>
          <p:cNvSpPr/>
          <p:nvPr/>
        </p:nvSpPr>
        <p:spPr>
          <a:xfrm>
            <a:off x="4800600" y="1405871"/>
            <a:ext cx="2087488" cy="97491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Perkembanagn</a:t>
            </a:r>
            <a:endParaRPr lang="en-US" sz="18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IPTEK</a:t>
            </a:r>
          </a:p>
        </p:txBody>
      </p:sp>
      <p:sp>
        <p:nvSpPr>
          <p:cNvPr id="290" name="Shape 290"/>
          <p:cNvSpPr/>
          <p:nvPr/>
        </p:nvSpPr>
        <p:spPr>
          <a:xfrm>
            <a:off x="7543800" y="1676400"/>
            <a:ext cx="2590800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DISASTER</a:t>
            </a:r>
          </a:p>
        </p:txBody>
      </p:sp>
      <p:sp>
        <p:nvSpPr>
          <p:cNvPr id="291" name="Shape 291"/>
          <p:cNvSpPr/>
          <p:nvPr/>
        </p:nvSpPr>
        <p:spPr>
          <a:xfrm>
            <a:off x="1981200" y="2971800"/>
            <a:ext cx="1981199" cy="13715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Hukum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&amp;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Peraturan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Pem</a:t>
            </a:r>
            <a:endParaRPr lang="en-US" sz="18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7696200" y="2971800"/>
            <a:ext cx="2590800" cy="8381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TINGKAT PENDDKN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KONSUMEN</a:t>
            </a:r>
          </a:p>
        </p:txBody>
      </p:sp>
      <p:sp>
        <p:nvSpPr>
          <p:cNvPr id="293" name="Shape 293"/>
          <p:cNvSpPr/>
          <p:nvPr/>
        </p:nvSpPr>
        <p:spPr>
          <a:xfrm>
            <a:off x="1931800" y="5130987"/>
            <a:ext cx="1979612" cy="11017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SARFAS</a:t>
            </a:r>
          </a:p>
        </p:txBody>
      </p:sp>
      <p:sp>
        <p:nvSpPr>
          <p:cNvPr id="294" name="Shape 294"/>
          <p:cNvSpPr/>
          <p:nvPr/>
        </p:nvSpPr>
        <p:spPr>
          <a:xfrm>
            <a:off x="4690828" y="5295900"/>
            <a:ext cx="2438399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PENGARUH MUSIM/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CUACA</a:t>
            </a:r>
          </a:p>
        </p:txBody>
      </p:sp>
      <p:sp>
        <p:nvSpPr>
          <p:cNvPr id="295" name="Shape 295"/>
          <p:cNvSpPr/>
          <p:nvPr/>
        </p:nvSpPr>
        <p:spPr>
          <a:xfrm>
            <a:off x="8534400" y="4038600"/>
            <a:ext cx="1752600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TKT PENDDK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PERAWAT</a:t>
            </a:r>
          </a:p>
        </p:txBody>
      </p:sp>
      <p:cxnSp>
        <p:nvCxnSpPr>
          <p:cNvPr id="296" name="Shape 296"/>
          <p:cNvCxnSpPr/>
          <p:nvPr/>
        </p:nvCxnSpPr>
        <p:spPr>
          <a:xfrm>
            <a:off x="4016187" y="2498911"/>
            <a:ext cx="887600" cy="605774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97" name="Shape 297"/>
          <p:cNvCxnSpPr/>
          <p:nvPr/>
        </p:nvCxnSpPr>
        <p:spPr>
          <a:xfrm flipH="1">
            <a:off x="6654005" y="2438400"/>
            <a:ext cx="1042194" cy="701488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98" name="Shape 298"/>
          <p:cNvCxnSpPr/>
          <p:nvPr/>
        </p:nvCxnSpPr>
        <p:spPr>
          <a:xfrm rot="10800000" flipH="1">
            <a:off x="3835796" y="4054287"/>
            <a:ext cx="1032084" cy="1051112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99" name="Shape 299"/>
          <p:cNvCxnSpPr/>
          <p:nvPr/>
        </p:nvCxnSpPr>
        <p:spPr>
          <a:xfrm rot="10800000">
            <a:off x="7010398" y="4191000"/>
            <a:ext cx="838198" cy="1104899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0" name="Shape 300"/>
          <p:cNvCxnSpPr/>
          <p:nvPr/>
        </p:nvCxnSpPr>
        <p:spPr>
          <a:xfrm flipH="1">
            <a:off x="5766594" y="2362200"/>
            <a:ext cx="24605" cy="853888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1" name="Shape 301"/>
          <p:cNvCxnSpPr/>
          <p:nvPr/>
        </p:nvCxnSpPr>
        <p:spPr>
          <a:xfrm rot="10800000">
            <a:off x="5727303" y="4148418"/>
            <a:ext cx="0" cy="1033181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2" name="Shape 302"/>
          <p:cNvCxnSpPr/>
          <p:nvPr/>
        </p:nvCxnSpPr>
        <p:spPr>
          <a:xfrm>
            <a:off x="4038600" y="3505200"/>
            <a:ext cx="762000" cy="19513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3" name="Shape 303"/>
          <p:cNvCxnSpPr/>
          <p:nvPr/>
        </p:nvCxnSpPr>
        <p:spPr>
          <a:xfrm>
            <a:off x="7010400" y="3429000"/>
            <a:ext cx="838199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triangle" w="lg" len="lg"/>
            <a:tailEnd type="none" w="med" len="med"/>
          </a:ln>
        </p:spPr>
      </p:cxnSp>
      <p:sp>
        <p:nvSpPr>
          <p:cNvPr id="304" name="Shape 304"/>
          <p:cNvSpPr/>
          <p:nvPr/>
        </p:nvSpPr>
        <p:spPr>
          <a:xfrm>
            <a:off x="7696200" y="5410200"/>
            <a:ext cx="1752600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EKONOMI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POLITIK</a:t>
            </a:r>
          </a:p>
        </p:txBody>
      </p:sp>
      <p:cxnSp>
        <p:nvCxnSpPr>
          <p:cNvPr id="305" name="Shape 305"/>
          <p:cNvCxnSpPr/>
          <p:nvPr/>
        </p:nvCxnSpPr>
        <p:spPr>
          <a:xfrm rot="10800000">
            <a:off x="7100094" y="3984811"/>
            <a:ext cx="1434305" cy="587187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154858" y="-59266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BEBAN KERJA 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idx="1"/>
          </p:nvPr>
        </p:nvSpPr>
        <p:spPr>
          <a:xfrm>
            <a:off x="1304365" y="1447800"/>
            <a:ext cx="10273552" cy="4926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5938" marR="0" lvl="2" indent="-5159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Huber  (2000), Beban kerja didefinisikan sebagai volume kerja pada  suatu unit atau departemen</a:t>
            </a:r>
          </a:p>
          <a:p>
            <a:pPr marL="515938" marR="0" lvl="2" indent="-515938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5938" marR="0" lvl="2" indent="-515938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Beban kerja perawat adalah  menghitung aktivitas kerja perawat dan ketergantungan klien pada pelayanan keperawatan</a:t>
            </a:r>
          </a:p>
          <a:p>
            <a:pPr marL="515938" marR="0" lvl="2" indent="-515938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5938" marR="0" lvl="2" indent="-515938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O´Brian-Pallas et al (1997, dalam Huber, 2000) Aktivitas perawatan dibedakan menjadi perawatan langsung dan tidak langsung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832129" y="211880"/>
            <a:ext cx="8534399" cy="552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24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BEBAN KERJA …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idx="1"/>
          </p:nvPr>
        </p:nvSpPr>
        <p:spPr>
          <a:xfrm>
            <a:off x="832129" y="1882588"/>
            <a:ext cx="10920599" cy="36152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74675" marR="0" lvl="0" indent="-523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Gillies (2006), Memperkirakan beban kerja     keperawatan  dalam   suatu   unit :</a:t>
            </a:r>
          </a:p>
          <a:p>
            <a:pPr marL="1254125" marR="0" lvl="1" indent="-63182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 pasien  yang dirawat  perhari, perbulan atau pertahun</a:t>
            </a:r>
          </a:p>
          <a:p>
            <a:pPr marL="1254125" marR="0" lvl="1" indent="-63182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Kondisi atau tingkat ketergantungan pasien</a:t>
            </a:r>
          </a:p>
          <a:p>
            <a:pPr marL="1254125" marR="0" lvl="1" indent="-63182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Rata-rata hari perawatan pasien</a:t>
            </a:r>
          </a:p>
          <a:p>
            <a:pPr marL="1254125" marR="0" lvl="1" indent="-63182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Jenis kegiatan tindakan keperawatan, frekuensi dari masing masing tindakan keperawatan yang dilakukan pada pasien</a:t>
            </a:r>
          </a:p>
          <a:p>
            <a:pPr marL="1254125" marR="0" lvl="1" indent="-63182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Rata-rata waktu yang diperlukan untuk melakukan tindakan tersebut.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www.themegallery.com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603529" y="659161"/>
            <a:ext cx="9212822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MENGHITUNG JAM KERJA KEPERAWATAN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idx="1"/>
          </p:nvPr>
        </p:nvSpPr>
        <p:spPr>
          <a:xfrm>
            <a:off x="684212" y="1102658"/>
            <a:ext cx="10826469" cy="57553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031875" marR="0" lvl="1" indent="-638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Data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klasifikasi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beban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analisa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setiap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hari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selama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semimggu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(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kritical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care )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untuk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menentukan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staf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31875" marR="0" lvl="1" indent="-638175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31875" marR="0" lvl="1" indent="-638175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jam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dibutuhkan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sehari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adalah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total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unit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dibagi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				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Misalnya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: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  	26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jam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	109,5 jam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sehingga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rata – rata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jam 	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5,3 jam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www.themegallery.com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684210" y="293342"/>
            <a:ext cx="10355823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5760" marR="0" lvl="0" indent="-28956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24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FAKTOR – FAKTOR YG MEMPENGARUHI </a:t>
            </a:r>
            <a:br>
              <a:rPr lang="en-US" sz="324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4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   KEBUTUHAN TENAGA KEPERAWATAN</a:t>
            </a:r>
            <a:br>
              <a:rPr lang="en-US" sz="324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3240" b="1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idx="1"/>
          </p:nvPr>
        </p:nvSpPr>
        <p:spPr>
          <a:xfrm>
            <a:off x="684212" y="1519517"/>
            <a:ext cx="11149199" cy="4908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5760" marR="0" lvl="0" indent="-28956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Faktor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endParaRPr lang="en-US"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6858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Tingkat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Kompleksitas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endParaRPr lang="en-US"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6858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Jenis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Penyakit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,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Usia</a:t>
            </a:r>
            <a:endParaRPr lang="en-US"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6858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Fluktuasi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(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turun-naiknya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1371600" marR="0" lvl="1" indent="-6858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Harapan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keluarga</a:t>
            </a:r>
            <a:endParaRPr lang="en-US"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5270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Faktor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endParaRPr lang="en-US"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430338" marR="0" lvl="1" indent="-693738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komposisi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1430338" marR="0" lvl="1" indent="-693738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Kebijakan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pengaturan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dinas</a:t>
            </a:r>
            <a:endParaRPr lang="en-US"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430338" marR="0" lvl="1" indent="-693738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Peran,fungsi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tanggung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jawab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endParaRPr lang="en-US"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430338" marR="0" lvl="1" indent="-693738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Tingkat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pendidikan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pengalaman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1430338" marR="0" lvl="1" indent="-693738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Keterbatasan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profesional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spesialis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idx="1"/>
          </p:nvPr>
        </p:nvSpPr>
        <p:spPr>
          <a:xfrm>
            <a:off x="954741" y="977153"/>
            <a:ext cx="10717304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5760" marR="0" lvl="0" indent="-28956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Faktor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Lingkungan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95388" marR="0" lvl="1" indent="-458788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Tipe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Lokasi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RS</a:t>
            </a:r>
          </a:p>
          <a:p>
            <a:pPr marL="1312863" marR="0" lvl="1" indent="-57626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Fasilitas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jenis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pelayanan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metode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pemberian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asuhan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1195388" marR="0" lvl="1" indent="-458788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Kelengkapan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peralatan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1254125" marR="0" lvl="1" indent="-517525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Pelayanan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penunjang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dari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bagian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lain</a:t>
            </a:r>
          </a:p>
          <a:p>
            <a:pPr marL="1195388" marR="0" lvl="1" indent="-458788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	(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Laboratorium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Radiologi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Farmasi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Gizi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, Linen)</a:t>
            </a:r>
          </a:p>
          <a:p>
            <a:pPr marL="1195388" marR="0" lvl="1" indent="-458788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Pelayanan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penunjang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dari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instansi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lain </a:t>
            </a:r>
          </a:p>
        </p:txBody>
      </p:sp>
      <p:sp>
        <p:nvSpPr>
          <p:cNvPr id="337" name="Shape 337"/>
          <p:cNvSpPr/>
          <p:nvPr/>
        </p:nvSpPr>
        <p:spPr>
          <a:xfrm>
            <a:off x="1905000" y="304801"/>
            <a:ext cx="8381999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Faktor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Faktor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Mempengaruhi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Kebutuhan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Tenaga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Keperawatan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……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752600" y="404446"/>
            <a:ext cx="8763000" cy="1055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2954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FAKTOR- FAKTOR YANG BERPENGARUH ➔ </a:t>
            </a:r>
            <a:r>
              <a:rPr lang="en-US" sz="2215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PERENCANAAN TENAGA PERAWAT DI RS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idx="1"/>
          </p:nvPr>
        </p:nvSpPr>
        <p:spPr>
          <a:xfrm>
            <a:off x="1981200" y="1600200"/>
            <a:ext cx="8381999" cy="4994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557"/>
              <a:buFont typeface="Noto Sans Symbols"/>
              <a:buChar char="▶"/>
            </a:pP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Besar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kecilnya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RS</a:t>
            </a:r>
          </a:p>
          <a:p>
            <a:pPr marL="285750" marR="0" lvl="0" indent="-285750" algn="l" rtl="0">
              <a:lnSpc>
                <a:spcPct val="70000"/>
              </a:lnSpc>
              <a:spcBef>
                <a:spcPts val="1265"/>
              </a:spcBef>
              <a:spcAft>
                <a:spcPts val="0"/>
              </a:spcAft>
              <a:buClr>
                <a:schemeClr val="hlink"/>
              </a:buClr>
              <a:buSzPct val="80557"/>
              <a:buFont typeface="Noto Sans Symbols"/>
              <a:buChar char="▶"/>
            </a:pP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Struktur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Organisasi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Renstra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Anggaran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Layanan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baru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sistim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penugasan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jenis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kebijakan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prosedur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kepegawaian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cuti,sakit,dll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285750" marR="0" lvl="0" indent="-285750" algn="l" rtl="0">
              <a:lnSpc>
                <a:spcPct val="70000"/>
              </a:lnSpc>
              <a:spcBef>
                <a:spcPts val="1265"/>
              </a:spcBef>
              <a:spcAft>
                <a:spcPts val="0"/>
              </a:spcAft>
              <a:buClr>
                <a:schemeClr val="hlink"/>
              </a:buClr>
              <a:buSzPct val="80557"/>
              <a:buFont typeface="Noto Sans Symbols"/>
              <a:buChar char="▶"/>
            </a:pP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Fasilitas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tersedia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direncanakan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Bentuk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bangunan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ruang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rawat</a:t>
            </a:r>
            <a:endParaRPr lang="en-US" sz="3323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1265"/>
              </a:spcBef>
              <a:spcAft>
                <a:spcPts val="0"/>
              </a:spcAft>
              <a:buClr>
                <a:schemeClr val="hlink"/>
              </a:buClr>
              <a:buSzPct val="80557"/>
              <a:buFont typeface="Noto Sans Symbols"/>
              <a:buChar char="▶"/>
            </a:pP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jenis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peralatan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jenis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sifat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pelayanan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pola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kompleksitas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23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penyakit</a:t>
            </a:r>
            <a:r>
              <a:rPr lang="en-US" sz="3323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2135559" y="548681"/>
            <a:ext cx="8763000" cy="1055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2954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FAKTOR- FAKTOR YANG BERPENGARUH ➔ </a:t>
            </a:r>
            <a:r>
              <a:rPr lang="en-US" sz="2215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PERENCANAAN TENAGA PERAWAT DI RS……..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idx="1"/>
          </p:nvPr>
        </p:nvSpPr>
        <p:spPr>
          <a:xfrm>
            <a:off x="1943100" y="1740877"/>
            <a:ext cx="8381999" cy="40796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557"/>
              <a:buFont typeface="Noto Sans Symbols"/>
              <a:buChar char="▶"/>
            </a:pPr>
            <a:r>
              <a:rPr lang="en-US" sz="332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Informasi penampilan RS ( BOR, LOS, TOI,dll)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265"/>
              </a:spcBef>
              <a:spcAft>
                <a:spcPts val="0"/>
              </a:spcAft>
              <a:buClr>
                <a:schemeClr val="hlink"/>
              </a:buClr>
              <a:buSzPct val="80557"/>
              <a:buFont typeface="Noto Sans Symbols"/>
              <a:buChar char="▶"/>
            </a:pPr>
            <a:r>
              <a:rPr lang="en-US" sz="332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 penugasan; perkiraan kapasitas pegawai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265"/>
              </a:spcBef>
              <a:spcAft>
                <a:spcPts val="0"/>
              </a:spcAft>
              <a:buClr>
                <a:schemeClr val="hlink"/>
              </a:buClr>
              <a:buSzPct val="80557"/>
              <a:buFont typeface="Noto Sans Symbols"/>
              <a:buChar char="▶"/>
            </a:pPr>
            <a:r>
              <a:rPr lang="en-US" sz="332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Informasi ketenagaan ( pensiun, meninggal, pindah, absensi, dll ) 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265"/>
              </a:spcBef>
              <a:spcAft>
                <a:spcPts val="0"/>
              </a:spcAft>
              <a:buClr>
                <a:schemeClr val="hlink"/>
              </a:buClr>
              <a:buSzPct val="80557"/>
              <a:buFont typeface="Noto Sans Symbols"/>
              <a:buChar char="▶"/>
            </a:pPr>
            <a:r>
              <a:rPr lang="en-US" sz="332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Faktor eksternal ➔ ekonomi, Iptek, pesaing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669175" y="480108"/>
            <a:ext cx="10747376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6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KAPAN PERLU PERENCANAAN TENAGA? 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idx="1"/>
          </p:nvPr>
        </p:nvSpPr>
        <p:spPr>
          <a:xfrm>
            <a:off x="738000" y="2312893"/>
            <a:ext cx="10678552" cy="3615266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80000"/>
              <a:buFont typeface="Noto Sans Symbols"/>
              <a:buChar char="▶"/>
            </a:pPr>
            <a:r>
              <a:rPr lang="en-US" sz="2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RS ingin mengubah jumlah TT/ menambah TT</a:t>
            </a:r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rgbClr val="FFFFCC"/>
              </a:buClr>
              <a:buSzPct val="80000"/>
              <a:buFont typeface="Noto Sans Symbols"/>
              <a:buChar char="▶"/>
            </a:pPr>
            <a:r>
              <a:rPr lang="en-US" sz="2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RS ➔ ingin mengubah jenis pelayanan dan fasilitas</a:t>
            </a:r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rgbClr val="FFFFCC"/>
              </a:buClr>
              <a:buSzPct val="80000"/>
              <a:buFont typeface="Noto Sans Symbols"/>
              <a:buChar char="▶"/>
            </a:pPr>
            <a:r>
              <a:rPr lang="en-US" sz="2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Gejala penurunan motivasi , prestasi kerja dan kepuasan kerja</a:t>
            </a:r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rgbClr val="FFFFCC"/>
              </a:buClr>
              <a:buSzPct val="80000"/>
              <a:buFont typeface="Noto Sans Symbols"/>
              <a:buChar char="▶"/>
            </a:pPr>
            <a:r>
              <a:rPr lang="en-US" sz="2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Keluhan Pelanggan ➔ internal dan eksternal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84212" y="0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684212" y="1773716"/>
            <a:ext cx="8534399" cy="2527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▶"/>
            </a:pPr>
            <a:r>
              <a:rPr lang="en-US" sz="3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Memahami pola ketenagaan keperawatan di RS</a:t>
            </a:r>
          </a:p>
          <a:p>
            <a:pPr marL="285750" marR="0" lvl="0" indent="-285750" algn="l" rtl="0"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▶"/>
            </a:pPr>
            <a:r>
              <a:rPr lang="en-US" sz="3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Mampu membuat perencanaan kebutuhan tenaga keperawatan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2209800" y="826476"/>
            <a:ext cx="7772400" cy="633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322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JENIS TENAGA KEPERAWATAN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idx="1"/>
          </p:nvPr>
        </p:nvSpPr>
        <p:spPr>
          <a:xfrm>
            <a:off x="2209800" y="1811215"/>
            <a:ext cx="8036169" cy="450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SPK/ SPR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BIDAN D 1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DIII KEPERAWATAN/ D III KEBIDANAN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D IV KEPERAWATAN / KEBIDANAN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S1 KEP.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 1 KEP➔ NERS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 2 MANAJEMEN KEPERAWATAN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S2. SPESIALIS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S3 KEPERAWATAN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887505" y="900263"/>
            <a:ext cx="9570944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24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MENENTUKAN KEBUTUHAN TENAGA PERAWAT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idx="1"/>
          </p:nvPr>
        </p:nvSpPr>
        <p:spPr>
          <a:xfrm>
            <a:off x="887505" y="1752600"/>
            <a:ext cx="10434918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17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06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Perhitungan tenaga keperawatan didasarkan pada :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06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06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Derajat ketergantungan pasien.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06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a. Kualifikasi pasien ( SC, PC, TC,IC ).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06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b. Jumlah jam keperawatan 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06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0" indent="-74295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78967"/>
              <a:buFont typeface="Noto Sans Symbols"/>
              <a:buAutoNum type="arabicPeriod" startAt="2"/>
            </a:pPr>
            <a:r>
              <a:rPr lang="en-US" sz="306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Efektifitas kerja perawat.  </a:t>
            </a:r>
          </a:p>
          <a:p>
            <a:pPr marL="742950" marR="0" lvl="0" indent="-74295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06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misalnya: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06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a. Dinas  6 jam.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06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b. Dinas  7 jam.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61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06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c. Dinas  8 jam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17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www.themegallery.com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563185" y="335180"/>
            <a:ext cx="11122306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MENENTUKAN KEBUTUHAN TENAGA PERAWAT...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idx="1"/>
          </p:nvPr>
        </p:nvSpPr>
        <p:spPr>
          <a:xfrm>
            <a:off x="684210" y="1680883"/>
            <a:ext cx="10490294" cy="48409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5760" marR="0" lvl="0" indent="-28956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" marR="0" lvl="0" indent="-28956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Perhitungan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didasarkan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pada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</a:p>
          <a:p>
            <a:pPr marL="365760" marR="0" lvl="0" indent="-28956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9725" marR="0" lvl="0" indent="-339725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3.	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Kualifikasi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339725" marR="0" lvl="0" indent="-339725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	(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swansburg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: 58%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register (RN), 	26% LPN,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Liccense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Practical Nurse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	16% NA, Nursing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Aucillary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).</a:t>
            </a:r>
          </a:p>
          <a:p>
            <a:pPr marL="365760" marR="0" lvl="0" indent="-28956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6646" marR="0" lvl="0" indent="-520446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4.	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Presentasi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jam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dibutuhkan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</a:t>
            </a:r>
          </a:p>
          <a:p>
            <a:pPr marL="596646" marR="0" lvl="0" indent="-520446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	(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pagi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: 	47%, sore : 35%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Malam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18% )</a:t>
            </a:r>
          </a:p>
          <a:p>
            <a:pPr marL="365760" marR="0" lvl="0" indent="-28956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995083" y="0"/>
            <a:ext cx="110265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6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KLASIFIKASI/TINGKAT KETERGANTUNGAN PASIEN</a:t>
            </a:r>
          </a:p>
        </p:txBody>
      </p:sp>
      <p:graphicFrame>
        <p:nvGraphicFramePr>
          <p:cNvPr id="381" name="Shape 381"/>
          <p:cNvGraphicFramePr/>
          <p:nvPr/>
        </p:nvGraphicFramePr>
        <p:xfrm>
          <a:off x="564777" y="1219200"/>
          <a:ext cx="11214825" cy="5383325"/>
        </p:xfrm>
        <a:graphic>
          <a:graphicData uri="http://schemas.openxmlformats.org/drawingml/2006/table">
            <a:tbl>
              <a:tblPr>
                <a:noFill/>
                <a:tableStyleId>{D4F4E4C9-CDD1-466D-94CC-CB60918AFCE5}</a:tableStyleId>
              </a:tblPr>
              <a:tblGrid>
                <a:gridCol w="6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KRITERIA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KRITERIA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Perawatan Minimal (1-2jam/24jam)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Memakai kateter urine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Kebersihan Diri, ganti pakaian mandiri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UMU ( CKM/IO ) ketat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Makan dan minum mandiri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Memakai infus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Ambulasi dengan pengawasan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Prosedur khusus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Obsv. tanda vital setiap pergantian jaga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1439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0143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Perawatan Total (5-6jam/24jam)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Pengobatan minimal, psikologis stabil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Semua kebutuhan dibantu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Perawatan luka sederhana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Perubahan posisi,obsv tanda vital/2jam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Perawatan  ParsIal (3-4j/24j)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Makan melalui selang lambung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Kebersihan diri, ganti pakaian dibantu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Pengobatan interna “drip”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Obsv. tanda vital tiap 4 jam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Pemakaian suction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Ambulasi dibantu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Gelisah/disorientasi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Pengobatan dengan injeksi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Perawatan luka kompleks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684210" y="626533"/>
            <a:ext cx="10759235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PERHITUNGAN KEBUTUHAN TENAGA KEPERAWATAN 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idx="1"/>
          </p:nvPr>
        </p:nvSpPr>
        <p:spPr>
          <a:xfrm>
            <a:off x="1021975" y="2017058"/>
            <a:ext cx="10690411" cy="42313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Pengelompokan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unit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rumah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sakit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Rawat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Inap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dewasa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Rawat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Inap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anak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perinatal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Rawat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Inap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intensif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Instalasi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Gawat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Darurat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Kamar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bersalin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Kamar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operasi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bin"/>
              <a:buAutoNum type="arabicPeriod"/>
            </a:pP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Rawat</a:t>
            </a: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Jalan</a:t>
            </a:r>
            <a:endParaRPr lang="en-US" sz="2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www.themegallery.com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3276600" y="2819400"/>
            <a:ext cx="7391399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Metode</a:t>
            </a:r>
            <a:r>
              <a:rPr lang="en-US" sz="7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7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Rasio</a:t>
            </a:r>
            <a:endParaRPr lang="en-US" sz="72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2286000" y="4419600"/>
            <a:ext cx="76199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Metode Rasio (SK Menkes No. 262/Menkes/Per/VIU79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METODE RASIO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www.themegallery.com</a:t>
            </a:r>
          </a:p>
        </p:txBody>
      </p:sp>
      <p:sp>
        <p:nvSpPr>
          <p:cNvPr id="402" name="Shape 402"/>
          <p:cNvSpPr/>
          <p:nvPr/>
        </p:nvSpPr>
        <p:spPr>
          <a:xfrm>
            <a:off x="2438400" y="1143000"/>
            <a:ext cx="7848599" cy="64611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Metode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rasio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(SK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Menkes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No. 262/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Menkes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/Per/VIU79)</a:t>
            </a:r>
          </a:p>
        </p:txBody>
      </p:sp>
      <p:graphicFrame>
        <p:nvGraphicFramePr>
          <p:cNvPr id="403" name="Shape 403"/>
          <p:cNvGraphicFramePr/>
          <p:nvPr/>
        </p:nvGraphicFramePr>
        <p:xfrm>
          <a:off x="1320801" y="2514600"/>
          <a:ext cx="9100650" cy="3524325"/>
        </p:xfrm>
        <a:graphic>
          <a:graphicData uri="http://schemas.openxmlformats.org/drawingml/2006/table">
            <a:tbl>
              <a:tblPr>
                <a:noFill/>
                <a:tableStyleId>{D4F4E4C9-CDD1-466D-94CC-CB60918AFCE5}</a:tableStyleId>
              </a:tblPr>
              <a:tblGrid>
                <a:gridCol w="118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Tipe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RS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TM/TT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TPP/TT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TNP/TT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TnonP/TT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dan B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(4-7)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(3-4)/2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1/3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1/1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1/9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1/1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1/5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¾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1/15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1/2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1/6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Disesuaikan</a:t>
                      </a: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650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TM :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Tenaga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medis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TPP :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tenaga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paramedis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perawatan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TNP :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Tenaga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non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paramedis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TNonP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: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Tenaga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non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paramedis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perawatan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TT :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Tempat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tidur</a:t>
                      </a: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idx="1"/>
          </p:nvPr>
        </p:nvSpPr>
        <p:spPr>
          <a:xfrm>
            <a:off x="2084293" y="1156446"/>
            <a:ext cx="794384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Metode Gillis(1992)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 GIillies (1992)</a:t>
            </a:r>
          </a:p>
          <a:p>
            <a:pPr marL="1430338" marR="0" lvl="1" indent="-465138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Keperawatan Langsung</a:t>
            </a: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1524000" y="43933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1524000" y="43933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16" name="Shape 416"/>
          <p:cNvGraphicFramePr/>
          <p:nvPr/>
        </p:nvGraphicFramePr>
        <p:xfrm>
          <a:off x="954737" y="1587500"/>
          <a:ext cx="10932500" cy="4737075"/>
        </p:xfrm>
        <a:graphic>
          <a:graphicData uri="http://schemas.openxmlformats.org/drawingml/2006/table">
            <a:tbl>
              <a:tblPr firstRow="1" lastRow="1" bandRow="1">
                <a:noFill/>
                <a:tableStyleId>{3B22090E-A5E3-42F4-B789-C45C63F546B3}</a:tableStyleId>
              </a:tblPr>
              <a:tblGrid>
                <a:gridCol w="9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/>
                        <a:t>No.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/>
                        <a:t>Klasifikasi Pasien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/>
                        <a:t>∑ Jam Kep.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/>
                        <a:t>BOR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/>
                        <a:t>∑ Jam Kep.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/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/>
                        <a:t>Self  Care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,&lt; 2 Jam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2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Minimal l Care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2  Jam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Moderat Care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3-5 jam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High  Care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5-6  Jam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Intensive Care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7 Jam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Jumlah Kep. Langsung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?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1020388" y="509991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rgbClr val="C00000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 GIILLIES 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idx="1"/>
          </p:nvPr>
        </p:nvSpPr>
        <p:spPr>
          <a:xfrm>
            <a:off x="697658" y="2017058"/>
            <a:ext cx="11122306" cy="36152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Keperawatan  Tidak Langsung 	: </a:t>
            </a:r>
          </a:p>
          <a:p>
            <a:pPr marL="514350" marR="0" lvl="0" indent="571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jam/pasien/24 jam</a:t>
            </a:r>
          </a:p>
          <a:p>
            <a:pPr marL="9144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mempersiapkan   pasien untuk  pemeriksaan diagnostik</a:t>
            </a:r>
          </a:p>
          <a:p>
            <a:pPr marL="9144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mempersiapkan pasien untuk tindakan keperawatan</a:t>
            </a:r>
          </a:p>
          <a:p>
            <a:pPr marL="9144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merapikan meja suntik, dll.</a:t>
            </a: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Pendidikan Kesehatan : 15 menit/pasien/24 jam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324745" y="391765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PENDAHULUAN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idx="1"/>
          </p:nvPr>
        </p:nvSpPr>
        <p:spPr>
          <a:xfrm>
            <a:off x="697658" y="1898833"/>
            <a:ext cx="9481764" cy="28725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461"/>
              <a:buFont typeface="Noto Sans Symbols"/>
              <a:buChar char="▶"/>
            </a:pPr>
            <a:r>
              <a:rPr lang="en-US" sz="12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Bisnis RS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bisnis Jasa pelayanan kesehatan 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▶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SDM pemberi pelayanan  (dr, nakes lain)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▶"/>
            </a:pPr>
            <a:r>
              <a:rPr lang="en-US" sz="32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Tenaga perawat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855"/>
              </a:spcBef>
              <a:spcAft>
                <a:spcPts val="0"/>
              </a:spcAft>
              <a:buClr>
                <a:schemeClr val="lt1"/>
              </a:buClr>
              <a:buSzPct val="78461"/>
              <a:buFont typeface="Noto Sans Symbols"/>
              <a:buNone/>
            </a:pPr>
            <a:endParaRPr sz="1275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483932" y="2676775"/>
            <a:ext cx="792162" cy="6480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5519937" y="3738542"/>
            <a:ext cx="720155" cy="83497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5437221" y="5598764"/>
            <a:ext cx="720155" cy="592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7737475" y="86940"/>
            <a:ext cx="3908424" cy="762000"/>
          </a:xfrm>
          <a:prstGeom prst="rect">
            <a:avLst/>
          </a:prstGeom>
          <a:solidFill>
            <a:srgbClr val="55345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1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O R M U L A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040326" y="538541"/>
            <a:ext cx="7005917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Dibuat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berdasarkan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Riset</a:t>
            </a:r>
            <a:endParaRPr lang="en-US" sz="24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Pengalaman</a:t>
            </a:r>
            <a:endParaRPr lang="en-US" sz="24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Komponen-komponen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223682" y="2201864"/>
            <a:ext cx="70866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Produktivitas</a:t>
            </a:r>
            <a:endParaRPr lang="en-US" sz="20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Pembobotan</a:t>
            </a:r>
            <a:endParaRPr lang="en-US" sz="20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BOR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5791201" y="2209800"/>
            <a:ext cx="1738313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Jumlah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TT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Sensus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harian</a:t>
            </a:r>
            <a:endParaRPr lang="en-US" sz="20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3200400" y="3276600"/>
            <a:ext cx="4044950" cy="656456"/>
          </a:xfrm>
          <a:prstGeom prst="rect">
            <a:avLst/>
          </a:prstGeom>
          <a:solidFill>
            <a:srgbClr val="55345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Gillies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D.A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rawat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inap</a:t>
            </a:r>
            <a:endParaRPr lang="en-US" sz="2000" b="0" i="0" u="none" strike="noStrike" cap="none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3260725" y="3979912"/>
            <a:ext cx="630078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Tenaga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(TP) =     A     x     B     x     365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6400800" y="4343400"/>
            <a:ext cx="329088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(365 - C) x jam kerja/hr</a:t>
            </a:r>
          </a:p>
        </p:txBody>
      </p:sp>
      <p:cxnSp>
        <p:nvCxnSpPr>
          <p:cNvPr id="434" name="Shape 434"/>
          <p:cNvCxnSpPr/>
          <p:nvPr/>
        </p:nvCxnSpPr>
        <p:spPr>
          <a:xfrm>
            <a:off x="6553200" y="4267200"/>
            <a:ext cx="2971799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5" name="Shape 435"/>
          <p:cNvSpPr/>
          <p:nvPr/>
        </p:nvSpPr>
        <p:spPr>
          <a:xfrm>
            <a:off x="3276600" y="3886200"/>
            <a:ext cx="6705599" cy="838199"/>
          </a:xfrm>
          <a:prstGeom prst="rect">
            <a:avLst/>
          </a:prstGeom>
          <a:noFill/>
          <a:ln w="127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3108325" y="5029200"/>
            <a:ext cx="5316538" cy="915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= jam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perawatan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/24 jam                           nursing time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=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sensus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harian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BOR x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jml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=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jumlah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libur</a:t>
            </a:r>
            <a:endParaRPr lang="en-US" sz="18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7" name="Shape 437"/>
          <p:cNvCxnSpPr/>
          <p:nvPr/>
        </p:nvCxnSpPr>
        <p:spPr>
          <a:xfrm>
            <a:off x="5029200" y="5486400"/>
            <a:ext cx="685799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8" name="Shape 438"/>
          <p:cNvCxnSpPr/>
          <p:nvPr/>
        </p:nvCxnSpPr>
        <p:spPr>
          <a:xfrm>
            <a:off x="5867400" y="5257800"/>
            <a:ext cx="990599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1905000" y="3306764"/>
            <a:ext cx="83439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 KASUS (FORMULA GILLIES)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1981199" y="4322764"/>
            <a:ext cx="9058834" cy="23828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	=  	A x B x 365		 =      6 x (0,7 x 100) x 365</a:t>
            </a:r>
          </a:p>
          <a:p>
            <a:pPr marL="0" marR="0" lvl="0" indent="0" algn="l" rtl="0">
              <a:lnSpc>
                <a:spcPct val="50000"/>
              </a:lnSpc>
              <a:spcBef>
                <a:spcPts val="1150"/>
              </a:spcBef>
              <a:spcAft>
                <a:spcPts val="0"/>
              </a:spcAft>
              <a:buSzPct val="25000"/>
              <a:buNone/>
            </a:pP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(365 – C) x jam </a:t>
            </a:r>
            <a:r>
              <a:rPr lang="en-US" sz="23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kerja</a:t>
            </a: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3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</a:t>
            </a: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(365 – 76) x 6</a:t>
            </a:r>
          </a:p>
          <a:p>
            <a:pPr marL="0" marR="0" lvl="0" indent="0" algn="l" rtl="0">
              <a:lnSpc>
                <a:spcPct val="50000"/>
              </a:lnSpc>
              <a:spcBef>
                <a:spcPts val="1150"/>
              </a:spcBef>
              <a:spcAft>
                <a:spcPts val="0"/>
              </a:spcAft>
              <a:buSzPct val="25000"/>
              <a:buNone/>
            </a:pP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 =      6 x 70 x 365</a:t>
            </a:r>
          </a:p>
          <a:p>
            <a:pPr marL="0" marR="0" lvl="0" indent="0" algn="l" rtl="0">
              <a:lnSpc>
                <a:spcPct val="50000"/>
              </a:lnSpc>
              <a:spcBef>
                <a:spcPts val="1150"/>
              </a:spcBef>
              <a:spcAft>
                <a:spcPts val="0"/>
              </a:spcAft>
              <a:buSzPct val="25000"/>
              <a:buNone/>
            </a:pP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 289 x 6</a:t>
            </a:r>
          </a:p>
          <a:p>
            <a:pPr marL="0" marR="0" lvl="0" indent="0" algn="l" rtl="0">
              <a:lnSpc>
                <a:spcPct val="50000"/>
              </a:lnSpc>
              <a:spcBef>
                <a:spcPts val="1150"/>
              </a:spcBef>
              <a:spcAft>
                <a:spcPts val="0"/>
              </a:spcAft>
              <a:buSzPct val="25000"/>
              <a:buNone/>
            </a:pP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				 =      153.300</a:t>
            </a:r>
          </a:p>
          <a:p>
            <a:pPr marL="0" marR="0" lvl="0" indent="0" algn="l" rtl="0">
              <a:lnSpc>
                <a:spcPct val="50000"/>
              </a:lnSpc>
              <a:spcBef>
                <a:spcPts val="1150"/>
              </a:spcBef>
              <a:spcAft>
                <a:spcPts val="0"/>
              </a:spcAft>
              <a:buSzPct val="25000"/>
              <a:buNone/>
            </a:pP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            1734</a:t>
            </a:r>
          </a:p>
          <a:p>
            <a:pPr marL="0" marR="0" lvl="0" indent="0" algn="l" rtl="0">
              <a:lnSpc>
                <a:spcPct val="50000"/>
              </a:lnSpc>
              <a:spcBef>
                <a:spcPts val="1150"/>
              </a:spcBef>
              <a:buSzPct val="25000"/>
              <a:buNone/>
            </a:pP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=       88 </a:t>
            </a:r>
            <a:r>
              <a:rPr lang="en-US" sz="23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Orang</a:t>
            </a:r>
            <a:r>
              <a:rPr lang="en-US" sz="23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</a:p>
        </p:txBody>
      </p:sp>
      <p:cxnSp>
        <p:nvCxnSpPr>
          <p:cNvPr id="445" name="Shape 445"/>
          <p:cNvCxnSpPr/>
          <p:nvPr/>
        </p:nvCxnSpPr>
        <p:spPr>
          <a:xfrm>
            <a:off x="2996455" y="4572000"/>
            <a:ext cx="2523564" cy="13447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Shape 446"/>
          <p:cNvCxnSpPr/>
          <p:nvPr/>
        </p:nvCxnSpPr>
        <p:spPr>
          <a:xfrm>
            <a:off x="6145305" y="4585446"/>
            <a:ext cx="2761129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Shape 447"/>
          <p:cNvCxnSpPr/>
          <p:nvPr/>
        </p:nvCxnSpPr>
        <p:spPr>
          <a:xfrm>
            <a:off x="4791635" y="5244353"/>
            <a:ext cx="1600199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Shape 448"/>
          <p:cNvCxnSpPr/>
          <p:nvPr/>
        </p:nvCxnSpPr>
        <p:spPr>
          <a:xfrm>
            <a:off x="5257800" y="6033246"/>
            <a:ext cx="990599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9" name="Shape 449"/>
          <p:cNvSpPr txBox="1"/>
          <p:nvPr/>
        </p:nvSpPr>
        <p:spPr>
          <a:xfrm>
            <a:off x="2209800" y="685800"/>
            <a:ext cx="6172199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 KASUS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2743200" y="1295400"/>
            <a:ext cx="7391399" cy="1463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Σ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tempat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tidur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100, BOR 70%</a:t>
            </a:r>
          </a:p>
          <a:p>
            <a:pPr marL="0" marR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Waktu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perawatan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 jam/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</a:t>
            </a:r>
            <a:endParaRPr lang="en-US" sz="20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Jam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kerja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 jam/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</a:t>
            </a:r>
            <a:endParaRPr lang="en-US" sz="20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000"/>
              </a:spcBef>
              <a:buSzPct val="25000"/>
              <a:buNone/>
            </a:pP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Hitung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Tenaga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menurut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formula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Gillies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2895600" y="2895600"/>
            <a:ext cx="7543800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Metoda</a:t>
            </a:r>
            <a:r>
              <a:rPr lang="en-US" sz="4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Lokakarya</a:t>
            </a:r>
            <a:r>
              <a:rPr lang="en-US" sz="4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PPNI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/>
        </p:nvSpPr>
        <p:spPr>
          <a:xfrm>
            <a:off x="2057400" y="731837"/>
            <a:ext cx="7924799" cy="15696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 LOKAKARYA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PENYUSUNAN PEDOMAN PELAYANAN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KEPERAWATAN DI RS (PPNI ‘83)</a:t>
            </a:r>
          </a:p>
        </p:txBody>
      </p:sp>
      <p:grpSp>
        <p:nvGrpSpPr>
          <p:cNvPr id="461" name="Shape 461"/>
          <p:cNvGrpSpPr/>
          <p:nvPr/>
        </p:nvGrpSpPr>
        <p:grpSpPr>
          <a:xfrm>
            <a:off x="2895600" y="3079751"/>
            <a:ext cx="8104094" cy="3386138"/>
            <a:chOff x="1200" y="1657"/>
            <a:chExt cx="4079" cy="2132"/>
          </a:xfrm>
        </p:grpSpPr>
        <p:sp>
          <p:nvSpPr>
            <p:cNvPr id="462" name="Shape 462"/>
            <p:cNvSpPr txBox="1"/>
            <p:nvPr/>
          </p:nvSpPr>
          <p:spPr>
            <a:xfrm>
              <a:off x="1631" y="1657"/>
              <a:ext cx="3302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TP  =    A x 52 (Mg) x 7 hr (TT x BOR)</a:t>
              </a:r>
            </a:p>
          </p:txBody>
        </p:sp>
        <p:sp>
          <p:nvSpPr>
            <p:cNvPr id="463" name="Shape 463"/>
            <p:cNvSpPr txBox="1"/>
            <p:nvPr/>
          </p:nvSpPr>
          <p:spPr>
            <a:xfrm>
              <a:off x="2639" y="2042"/>
              <a:ext cx="1970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41 (Mg) x 40 Jam / Mg</a:t>
              </a:r>
            </a:p>
          </p:txBody>
        </p:sp>
        <p:cxnSp>
          <p:nvCxnSpPr>
            <p:cNvPr id="464" name="Shape 464"/>
            <p:cNvCxnSpPr/>
            <p:nvPr/>
          </p:nvCxnSpPr>
          <p:spPr>
            <a:xfrm>
              <a:off x="2304" y="1994"/>
              <a:ext cx="2495" cy="0"/>
            </a:xfrm>
            <a:prstGeom prst="straightConnector1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5" name="Shape 465"/>
            <p:cNvSpPr/>
            <p:nvPr/>
          </p:nvSpPr>
          <p:spPr>
            <a:xfrm>
              <a:off x="1392" y="1679"/>
              <a:ext cx="3600" cy="672"/>
            </a:xfrm>
            <a:prstGeom prst="rect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6" name="Shape 466"/>
            <p:cNvSpPr txBox="1"/>
            <p:nvPr/>
          </p:nvSpPr>
          <p:spPr>
            <a:xfrm>
              <a:off x="1392" y="2447"/>
              <a:ext cx="3887" cy="11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TP	= Tenaga perawat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	= Jumlah jam perawatan / 24 jam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41 Mg	= 365 - 52 (Hr Ming.) - 12 hr libur - 12 hr cuti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	= 289 / 7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</a:p>
          </p:txBody>
        </p:sp>
        <p:sp>
          <p:nvSpPr>
            <p:cNvPr id="467" name="Shape 467"/>
            <p:cNvSpPr txBox="1"/>
            <p:nvPr/>
          </p:nvSpPr>
          <p:spPr>
            <a:xfrm>
              <a:off x="1200" y="3404"/>
              <a:ext cx="3043" cy="2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Produktivitas Perawat = 75%		Σ TP x 125 %</a:t>
              </a:r>
            </a:p>
          </p:txBody>
        </p:sp>
        <p:cxnSp>
          <p:nvCxnSpPr>
            <p:cNvPr id="468" name="Shape 468"/>
            <p:cNvCxnSpPr/>
            <p:nvPr/>
          </p:nvCxnSpPr>
          <p:spPr>
            <a:xfrm>
              <a:off x="3216" y="3790"/>
              <a:ext cx="816" cy="0"/>
            </a:xfrm>
            <a:prstGeom prst="straightConnector1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1905000" y="2667000"/>
            <a:ext cx="8763000" cy="327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 dengan  Σ tempat tidur 100, BOR 70%</a:t>
            </a:r>
          </a:p>
          <a:p>
            <a:pPr marL="0" marR="0" lvl="0" indent="0" algn="l" rtl="0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Waktu perawatan 6 jam/hari</a:t>
            </a:r>
          </a:p>
          <a:p>
            <a:pPr marL="0" marR="0" lvl="0" indent="0" algn="l" rtl="0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Jam kerja 6 jam/hari</a:t>
            </a:r>
          </a:p>
          <a:p>
            <a:pPr marL="0" marR="0" lvl="0" indent="0" algn="l" rtl="0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Hitung: Tenaga perawat menurut formula </a:t>
            </a:r>
          </a:p>
          <a:p>
            <a:pPr marL="0" marR="0" lvl="0" indent="0" algn="l" rtl="0">
              <a:lnSpc>
                <a:spcPct val="75000"/>
              </a:lnSpc>
              <a:spcBef>
                <a:spcPts val="1800"/>
              </a:spcBef>
              <a:buSzPct val="25000"/>
              <a:buNone/>
            </a:pPr>
            <a:r>
              <a:rPr lang="en-US" sz="36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PPNI</a:t>
            </a:r>
          </a:p>
        </p:txBody>
      </p:sp>
      <p:sp>
        <p:nvSpPr>
          <p:cNvPr id="474" name="Shape 474"/>
          <p:cNvSpPr/>
          <p:nvPr/>
        </p:nvSpPr>
        <p:spPr>
          <a:xfrm>
            <a:off x="2819400" y="762000"/>
            <a:ext cx="567885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solidFill>
                  <a:srgbClr val="5151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Contoh kasus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/>
        </p:nvSpPr>
        <p:spPr>
          <a:xfrm>
            <a:off x="2324100" y="792164"/>
            <a:ext cx="83439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 KASUS (FORMULA PPNI)</a:t>
            </a:r>
          </a:p>
        </p:txBody>
      </p:sp>
      <p:grpSp>
        <p:nvGrpSpPr>
          <p:cNvPr id="480" name="Shape 480"/>
          <p:cNvGrpSpPr/>
          <p:nvPr/>
        </p:nvGrpSpPr>
        <p:grpSpPr>
          <a:xfrm>
            <a:off x="2666999" y="2109788"/>
            <a:ext cx="7010400" cy="4340223"/>
            <a:chOff x="719" y="1152"/>
            <a:chExt cx="4416" cy="2733"/>
          </a:xfrm>
        </p:grpSpPr>
        <p:sp>
          <p:nvSpPr>
            <p:cNvPr id="481" name="Shape 481"/>
            <p:cNvSpPr txBox="1"/>
            <p:nvPr/>
          </p:nvSpPr>
          <p:spPr>
            <a:xfrm>
              <a:off x="719" y="1152"/>
              <a:ext cx="4416" cy="2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TP	= A x 52 mg x 7 hr (TT x BOR) + 25 %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   	        41 mg x 40 mg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= 6 x 52 mg x 7 hr (100 x 0,7) + 25 %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  	        41 mg x 40 mg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= 152880 + 25 %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           1640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= 93,22 + (93,22 x 25 %)</a:t>
              </a:r>
            </a:p>
            <a:p>
              <a:pPr marL="0" marR="0" lvl="0" indent="0" algn="l" rtl="0">
                <a:spcBef>
                  <a:spcPts val="120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= 93,22 + 23,3 = 116,5 = 117 </a:t>
              </a:r>
              <a:r>
                <a:rPr lang="en-US" sz="2400" b="0" i="0" u="none" strike="noStrike" cap="none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Orang</a:t>
              </a:r>
              <a:endParaRPr lang="en-US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82" name="Shape 482"/>
            <p:cNvCxnSpPr/>
            <p:nvPr/>
          </p:nvCxnSpPr>
          <p:spPr>
            <a:xfrm>
              <a:off x="1488" y="1439"/>
              <a:ext cx="2975" cy="0"/>
            </a:xfrm>
            <a:prstGeom prst="straightConnector1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Shape 483"/>
            <p:cNvCxnSpPr/>
            <p:nvPr/>
          </p:nvCxnSpPr>
          <p:spPr>
            <a:xfrm>
              <a:off x="1488" y="2160"/>
              <a:ext cx="2832" cy="0"/>
            </a:xfrm>
            <a:prstGeom prst="straightConnector1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Shape 484"/>
            <p:cNvCxnSpPr/>
            <p:nvPr/>
          </p:nvCxnSpPr>
          <p:spPr>
            <a:xfrm>
              <a:off x="1476" y="2831"/>
              <a:ext cx="1199" cy="0"/>
            </a:xfrm>
            <a:prstGeom prst="straightConnector1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sz="1000" b="0" i="0" u="none" strike="noStrike" cap="none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Shape 49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www.themegallery.com</a:t>
            </a:r>
          </a:p>
        </p:txBody>
      </p:sp>
      <p:pic>
        <p:nvPicPr>
          <p:cNvPr id="491" name="Shape 4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/>
        </p:nvSpPr>
        <p:spPr>
          <a:xfrm>
            <a:off x="2057400" y="2967334"/>
            <a:ext cx="836286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 DEPKES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3516607" y="2967334"/>
            <a:ext cx="489589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solidFill>
                  <a:srgbClr val="5151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RAWAT JALAN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1524000" y="685800"/>
            <a:ext cx="9601200" cy="4894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Rawat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jalan</a:t>
            </a:r>
            <a:endParaRPr lang="en-US" sz="32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- Rata-rata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jumlah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pasien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hari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=100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orang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              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Verdana"/>
              <a:buChar char="-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Jumlah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jam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perawatan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pasien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= 15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menit</a:t>
            </a:r>
            <a:endParaRPr lang="en-US" sz="28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Jadi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kebutuhan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tenaga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perawat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rawat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jalan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100 x 15    =4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orang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koreksi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15% =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7 x 60         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15    x 4 = 4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orang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orang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=..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orang</a:t>
            </a:r>
            <a:endParaRPr lang="en-US" sz="32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100</a:t>
            </a:r>
          </a:p>
        </p:txBody>
      </p:sp>
      <p:cxnSp>
        <p:nvCxnSpPr>
          <p:cNvPr id="507" name="Shape 507"/>
          <p:cNvCxnSpPr/>
          <p:nvPr/>
        </p:nvCxnSpPr>
        <p:spPr>
          <a:xfrm>
            <a:off x="1524000" y="4038600"/>
            <a:ext cx="1828800" cy="1587"/>
          </a:xfrm>
          <a:prstGeom prst="straightConnector1">
            <a:avLst/>
          </a:prstGeom>
          <a:noFill/>
          <a:ln w="9525" cap="rnd" cmpd="sng">
            <a:solidFill>
              <a:schemeClr val="accent6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Shape 508"/>
          <p:cNvCxnSpPr/>
          <p:nvPr/>
        </p:nvCxnSpPr>
        <p:spPr>
          <a:xfrm>
            <a:off x="1524000" y="5029200"/>
            <a:ext cx="1828800" cy="13447"/>
          </a:xfrm>
          <a:prstGeom prst="straightConnector1">
            <a:avLst/>
          </a:prstGeom>
          <a:noFill/>
          <a:ln w="9525" cap="rnd" cmpd="sng">
            <a:solidFill>
              <a:schemeClr val="accent6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882586" y="0"/>
            <a:ext cx="9170895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4000" b="0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AKREDITASI RS VERSI 2012: KPS 1.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idx="1"/>
          </p:nvPr>
        </p:nvSpPr>
        <p:spPr>
          <a:xfrm>
            <a:off x="1981200" y="1417638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▶"/>
            </a:pPr>
            <a:r>
              <a:rPr lang="en-US" sz="22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Pimpinan rumah sakit menetapkan persyaratan khusus bagi posisi staf.  (tingkat pendidikan, ketrampilan, pengetahuan dan persyaratan lain yang diperlukan )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▶"/>
            </a:pPr>
            <a:r>
              <a:rPr lang="en-US" sz="22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Pimpinan mempertimbangkan faktor berikut ini dalam memproyeksikan/mengestimasi kebutuhan staf :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▶"/>
            </a:pPr>
            <a:r>
              <a:rPr lang="en-US" sz="22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      Visi / Misi rumah sakit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▶"/>
            </a:pPr>
            <a:r>
              <a:rPr lang="en-US" sz="22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      Perpaduan antara pasien yang dilayani oleh rumah sakit dengan kompleksitas serta kepelikan kebutuhan mereka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118400"/>
              <a:buFont typeface="Noto Sans Symbols"/>
              <a:buChar char="▶"/>
            </a:pPr>
            <a:r>
              <a:rPr lang="en-US" sz="14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    </a:t>
            </a:r>
            <a:r>
              <a:rPr lang="en-US" sz="22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Jenis pelayanan yang disediakan oleh rumah sakit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▶"/>
            </a:pPr>
            <a:r>
              <a:rPr lang="en-US" sz="22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       Teknologi yang digunakan oleh rumah sakit dalam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▶"/>
            </a:pPr>
            <a:r>
              <a:rPr lang="en-US" sz="22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asuhan pasien.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3723394" y="2967334"/>
            <a:ext cx="591059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KAMAR BERSALIN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1524000" y="609600"/>
            <a:ext cx="9601200" cy="4032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Kamar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Bersalin</a:t>
            </a:r>
            <a:endParaRPr lang="en-US" sz="3200" b="1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Gothic"/>
              <a:buAutoNum type="alphaLcPeriod"/>
            </a:pP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Waktu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diperlukan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untuk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pertolongan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persalinan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mencakup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kala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</a:t>
            </a:r>
            <a:r>
              <a:rPr lang="en-US" sz="3200" b="0" i="1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sld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IV = 4 </a:t>
            </a:r>
            <a:r>
              <a:rPr lang="en-US" sz="3200" b="0" i="1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jaml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1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endParaRPr lang="en-US" sz="3200" b="0" i="1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Gothic"/>
              <a:buAutoNum type="alphaLcPeriod"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efektif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bidan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jam 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en-US" sz="3200" b="0" i="1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hari</a:t>
            </a:r>
            <a:endParaRPr lang="en-US" sz="3200" b="0" i="1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Gothic"/>
              <a:buAutoNum type="alphaLcPeriod"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Rata-rata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setiap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=10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endParaRPr lang="en-US" sz="320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buNone/>
            </a:pPr>
            <a:endParaRPr sz="320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/>
        </p:nvSpPr>
        <p:spPr>
          <a:xfrm>
            <a:off x="1905000" y="1828800"/>
            <a:ext cx="8763000" cy="3970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Contoh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Jumlah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bidan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yang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diperlukan</a:t>
            </a:r>
            <a:endParaRPr lang="en-US" sz="36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10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ps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x 4         =  </a:t>
            </a:r>
            <a:r>
              <a:rPr lang="en-US" sz="3600" b="0" i="1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40     = 5,7 = 6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7 jam/hr               7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6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orang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+ loss day</a:t>
            </a:r>
          </a:p>
        </p:txBody>
      </p:sp>
      <p:cxnSp>
        <p:nvCxnSpPr>
          <p:cNvPr id="524" name="Shape 524"/>
          <p:cNvCxnSpPr/>
          <p:nvPr/>
        </p:nvCxnSpPr>
        <p:spPr>
          <a:xfrm>
            <a:off x="2133600" y="4114800"/>
            <a:ext cx="3200399" cy="1587"/>
          </a:xfrm>
          <a:prstGeom prst="straightConnector1">
            <a:avLst/>
          </a:prstGeom>
          <a:noFill/>
          <a:ln w="9525" cap="rnd" cmpd="sng">
            <a:solidFill>
              <a:schemeClr val="accent6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Shape 525"/>
          <p:cNvCxnSpPr/>
          <p:nvPr/>
        </p:nvCxnSpPr>
        <p:spPr>
          <a:xfrm>
            <a:off x="6019800" y="4114800"/>
            <a:ext cx="1219199" cy="1587"/>
          </a:xfrm>
          <a:prstGeom prst="straightConnector1">
            <a:avLst/>
          </a:prstGeom>
          <a:noFill/>
          <a:ln w="9525" cap="rnd" cmpd="sng">
            <a:solidFill>
              <a:schemeClr val="accent6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idx="1"/>
          </p:nvPr>
        </p:nvSpPr>
        <p:spPr>
          <a:xfrm>
            <a:off x="1981200" y="381001"/>
            <a:ext cx="8229600" cy="5745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000" b="1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000" b="1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000" b="1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spcBef>
                <a:spcPts val="1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48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Kamar Operasi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1438834" y="838200"/>
            <a:ext cx="9019615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240" b="1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PENGHITUNGAN TENAGA DI KAMAR OPERASI</a:t>
            </a:r>
            <a:br>
              <a:rPr lang="en-US" sz="324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4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idx="1"/>
          </p:nvPr>
        </p:nvSpPr>
        <p:spPr>
          <a:xfrm>
            <a:off x="697658" y="1909482"/>
            <a:ext cx="11068516" cy="36152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633413" marR="0" lvl="0" indent="-5572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Dasar perhitungan tenaga di kamar operasi</a:t>
            </a:r>
          </a:p>
          <a:p>
            <a:pPr marL="1090613" marR="0" lvl="0" indent="-51911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 dan jenis operasi</a:t>
            </a:r>
          </a:p>
          <a:p>
            <a:pPr marL="1090613" marR="0" lvl="0" indent="-51911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 kamar operasi</a:t>
            </a:r>
          </a:p>
          <a:p>
            <a:pPr marL="1090613" marR="0" lvl="0" indent="-51911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Pemakaian kamar operasi (diprediksi 6 jam perhari) pada hari kerja</a:t>
            </a:r>
          </a:p>
          <a:p>
            <a:pPr marL="1090613" marR="0" lvl="0" indent="-51911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Tugas perawat di kamar operasi : instrumentator, perawat sirkulasi   (2  orang/tim).</a:t>
            </a:r>
          </a:p>
          <a:p>
            <a:pPr marL="365760" marR="0" lvl="0" indent="-28956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389964" y="412872"/>
            <a:ext cx="10811435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6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PENGHITUNGAN TENAGA DI KAMAR OPERASI…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idx="1"/>
          </p:nvPr>
        </p:nvSpPr>
        <p:spPr>
          <a:xfrm>
            <a:off x="2313641" y="1775010"/>
            <a:ext cx="8215405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Ketergantungan pasien : </a:t>
            </a:r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Operasi besar    : 5 jam/1 operasi.</a:t>
            </a:r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Operasi sedang : 2 jam/1 operasi.</a:t>
            </a:r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Operasi kecil     : 1 jam/ 1 operasi.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8378824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685800" marR="0" lvl="0" indent="-68580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24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 PENGHITUNGAN TENAGA DI KAMAR OPERASI</a:t>
            </a:r>
          </a:p>
        </p:txBody>
      </p:sp>
      <p:sp>
        <p:nvSpPr>
          <p:cNvPr id="548" name="Shape 548"/>
          <p:cNvSpPr/>
          <p:nvPr/>
        </p:nvSpPr>
        <p:spPr>
          <a:xfrm>
            <a:off x="3627439" y="279082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7437" y="2790825"/>
            <a:ext cx="114300" cy="219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0" name="Shape 550"/>
          <p:cNvGraphicFramePr/>
          <p:nvPr/>
        </p:nvGraphicFramePr>
        <p:xfrm>
          <a:off x="1721224" y="2581835"/>
          <a:ext cx="8305800" cy="1920875"/>
        </p:xfrm>
        <a:graphic>
          <a:graphicData uri="http://schemas.openxmlformats.org/drawingml/2006/table">
            <a:tbl>
              <a:tblPr>
                <a:noFill/>
                <a:tableStyleId>{D4F4E4C9-CDD1-466D-94CC-CB60918AFCE5}</a:tableStyleId>
              </a:tblPr>
              <a:tblGrid>
                <a:gridCol w="179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9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endParaRPr sz="2400" b="0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endParaRPr sz="2400" b="0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TENAGA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PERAWAT  =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jam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keperawatan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/hr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xhari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pertahun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x 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operasi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x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perawat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dalam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</a:t>
                      </a:r>
                      <a:endParaRPr lang="en-US" sz="24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endParaRPr sz="2400" b="0" i="0" u="none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9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hari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efektif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X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jam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kerja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efektif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hari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/>
        </p:nvSpPr>
        <p:spPr>
          <a:xfrm>
            <a:off x="2286000" y="3244850"/>
            <a:ext cx="73152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Unit  </a:t>
            </a:r>
            <a:r>
              <a:rPr lang="en-US" sz="40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Gawat</a:t>
            </a:r>
            <a:r>
              <a:rPr lang="en-US" sz="4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Darurat</a:t>
            </a:r>
            <a:endParaRPr lang="en-US" sz="40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672352" y="340659"/>
            <a:ext cx="11519647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DASAR PERHITUNGAN DI UNIT GAWAT DARURAT</a:t>
            </a:r>
          </a:p>
        </p:txBody>
      </p:sp>
      <p:sp>
        <p:nvSpPr>
          <p:cNvPr id="561" name="Shape 561"/>
          <p:cNvSpPr/>
          <p:nvPr/>
        </p:nvSpPr>
        <p:spPr>
          <a:xfrm>
            <a:off x="0" y="1770530"/>
            <a:ext cx="104393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marL="1657350" marR="0" lvl="2" indent="-742950" algn="just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Rata-rata 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pasien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per   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657350" marR="0" lvl="2" indent="-742950" algn="just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jam 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perawatan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657350" marR="0" lvl="2" indent="-742950" algn="just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Jam 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efektif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perawat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657350" marR="0" lvl="2" indent="-742950" algn="just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minggu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efektif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62" name="Shape 562" descr="Image result for role of nurses in emergency care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Shape 563" descr="Image result for role of nurses in emergency care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295835" y="685800"/>
            <a:ext cx="9914965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 PENGHITUNGAN TENAGA DI UGD</a:t>
            </a:r>
          </a:p>
        </p:txBody>
      </p:sp>
      <p:sp>
        <p:nvSpPr>
          <p:cNvPr id="569" name="Shape 569"/>
          <p:cNvSpPr/>
          <p:nvPr/>
        </p:nvSpPr>
        <p:spPr>
          <a:xfrm>
            <a:off x="1524000" y="43933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70" name="Shape 570"/>
          <p:cNvCxnSpPr/>
          <p:nvPr/>
        </p:nvCxnSpPr>
        <p:spPr>
          <a:xfrm rot="10800000" flipH="1">
            <a:off x="3429000" y="3733800"/>
            <a:ext cx="6019799" cy="761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1" name="Shape 571"/>
          <p:cNvSpPr/>
          <p:nvPr/>
        </p:nvSpPr>
        <p:spPr>
          <a:xfrm>
            <a:off x="914399" y="2660500"/>
            <a:ext cx="10421471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=  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jam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perawat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x 52 x 7 x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kunjungan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hari</a:t>
            </a:r>
            <a:endParaRPr lang="en-US"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minggu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efektif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x 40 jam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209800" y="333071"/>
            <a:ext cx="7772400" cy="514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240" b="0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MANFAAT PERENCANAAN TENAGA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idx="1"/>
          </p:nvPr>
        </p:nvSpPr>
        <p:spPr>
          <a:xfrm>
            <a:off x="2209800" y="1740876"/>
            <a:ext cx="7772400" cy="3799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Noto Sans Symbols"/>
              <a:buChar char="▶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Meningkatkan pendayagunaan tenaga</a:t>
            </a:r>
          </a:p>
          <a:p>
            <a:pPr marL="285750" marR="0" lvl="0" indent="-285750" algn="l" rtl="0">
              <a:spcBef>
                <a:spcPts val="124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Noto Sans Symbols"/>
              <a:buChar char="▶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Penyelarasan aktifitas tenaga dengan sarana organisasi secara efektif dan efisien</a:t>
            </a:r>
          </a:p>
          <a:p>
            <a:pPr marL="285750" marR="0" lvl="0" indent="-285750" algn="l" rtl="0">
              <a:spcBef>
                <a:spcPts val="124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Noto Sans Symbols"/>
              <a:buChar char="▶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Penghematan dalam proses penerimaan tenaga ( Job dan Spesifikasi harus jelas)</a:t>
            </a:r>
          </a:p>
          <a:p>
            <a:pPr marL="285750" marR="0" lvl="0" indent="-285750" algn="l" rtl="0">
              <a:spcBef>
                <a:spcPts val="124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Noto Sans Symbols"/>
              <a:buChar char="▶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Informasi Manajemen SDM ➔ aktifitas manajemen</a:t>
            </a:r>
          </a:p>
          <a:p>
            <a:pPr marL="285750" marR="0" lvl="0" indent="-285750" algn="l" rtl="0">
              <a:spcBef>
                <a:spcPts val="124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Noto Sans Symbols"/>
              <a:buChar char="▶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Berfungsi sebagai alat koordinasi ➔ manajemen SDM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>
            <a:off x="3886201" y="2819400"/>
            <a:ext cx="4614862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Metode</a:t>
            </a:r>
            <a:r>
              <a:rPr lang="en-US" sz="5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Ilyas</a:t>
            </a:r>
            <a:endParaRPr lang="en-US" sz="54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/>
        </p:nvSpPr>
        <p:spPr>
          <a:xfrm>
            <a:off x="2228850" y="609600"/>
            <a:ext cx="8001000" cy="10667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  HITUNG PERAWAT RS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(ILYAS)</a:t>
            </a:r>
          </a:p>
        </p:txBody>
      </p:sp>
      <p:grpSp>
        <p:nvGrpSpPr>
          <p:cNvPr id="582" name="Shape 582"/>
          <p:cNvGrpSpPr/>
          <p:nvPr/>
        </p:nvGrpSpPr>
        <p:grpSpPr>
          <a:xfrm>
            <a:off x="1447800" y="2076449"/>
            <a:ext cx="9334500" cy="4171949"/>
            <a:chOff x="-47" y="1103"/>
            <a:chExt cx="5880" cy="2627"/>
          </a:xfrm>
        </p:grpSpPr>
        <p:sp>
          <p:nvSpPr>
            <p:cNvPr id="583" name="Shape 583"/>
            <p:cNvSpPr txBox="1"/>
            <p:nvPr/>
          </p:nvSpPr>
          <p:spPr>
            <a:xfrm>
              <a:off x="1200" y="1103"/>
              <a:ext cx="3695" cy="8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TP = 	      A x B x 365</a:t>
              </a:r>
            </a:p>
            <a:p>
              <a:pPr marL="0" marR="0" lvl="0" indent="0" algn="l" rtl="0">
                <a:spcBef>
                  <a:spcPts val="1600"/>
                </a:spcBef>
                <a:buSzPct val="25000"/>
                <a:buNone/>
              </a:pPr>
              <a:r>
                <a:rPr lang="en-US" sz="3200" b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       255 x jam kerja/hari</a:t>
              </a:r>
            </a:p>
          </p:txBody>
        </p:sp>
        <p:sp>
          <p:nvSpPr>
            <p:cNvPr id="584" name="Shape 584"/>
            <p:cNvSpPr txBox="1"/>
            <p:nvPr/>
          </p:nvSpPr>
          <p:spPr>
            <a:xfrm>
              <a:off x="432" y="2112"/>
              <a:ext cx="3552" cy="11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Keterangan</a:t>
              </a:r>
              <a:r>
                <a:rPr lang="en-US" sz="2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: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	=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Jumlah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jam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perawatan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/24 jam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	=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Sensus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harian</a:t>
              </a:r>
              <a:endParaRPr lang="en-US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365	=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Jumlah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kerja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selama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setahun</a:t>
              </a:r>
              <a:endParaRPr lang="en-US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255	=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kerja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efektif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perawat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pertahun</a:t>
              </a:r>
              <a:endParaRPr lang="en-US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85" name="Shape 585"/>
            <p:cNvCxnSpPr/>
            <p:nvPr/>
          </p:nvCxnSpPr>
          <p:spPr>
            <a:xfrm>
              <a:off x="2184" y="1488"/>
              <a:ext cx="2495" cy="0"/>
            </a:xfrm>
            <a:prstGeom prst="straightConnector1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6" name="Shape 586"/>
            <p:cNvSpPr txBox="1"/>
            <p:nvPr/>
          </p:nvSpPr>
          <p:spPr>
            <a:xfrm>
              <a:off x="-47" y="3443"/>
              <a:ext cx="5880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{365- (12 hari libur nasional + 12 hari libur cuti tahunan) x 3/4 = 255 hari}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/>
        </p:nvSpPr>
        <p:spPr>
          <a:xfrm>
            <a:off x="1905000" y="2667000"/>
            <a:ext cx="8763000" cy="327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Σ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tempat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tidur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100, BOR 70%</a:t>
            </a:r>
          </a:p>
          <a:p>
            <a:pPr marL="0" marR="0" lvl="0" indent="0" algn="l" rtl="0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Waktu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perawatan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 jam/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</a:t>
            </a:r>
            <a:endParaRPr lang="en-US" sz="3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Jam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kerja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 jam/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</a:t>
            </a:r>
            <a:endParaRPr lang="en-US" sz="3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SzPct val="25000"/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Hitung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Tenaga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menurut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formula </a:t>
            </a:r>
          </a:p>
          <a:p>
            <a:pPr marL="0" marR="0" lvl="0" indent="0" algn="l" rtl="0">
              <a:lnSpc>
                <a:spcPct val="75000"/>
              </a:lnSpc>
              <a:spcBef>
                <a:spcPts val="1800"/>
              </a:spcBef>
              <a:buSzPct val="25000"/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Ilyas</a:t>
            </a:r>
            <a:endParaRPr lang="en-US" sz="3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2819400" y="762000"/>
            <a:ext cx="567885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rgbClr val="5151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Contoh kasus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/>
        </p:nvSpPr>
        <p:spPr>
          <a:xfrm>
            <a:off x="1676400" y="1050925"/>
            <a:ext cx="89534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 KASUS DI RS “X” (FORMULA ILYAS)</a:t>
            </a:r>
          </a:p>
        </p:txBody>
      </p:sp>
      <p:grpSp>
        <p:nvGrpSpPr>
          <p:cNvPr id="598" name="Shape 598"/>
          <p:cNvGrpSpPr/>
          <p:nvPr/>
        </p:nvGrpSpPr>
        <p:grpSpPr>
          <a:xfrm>
            <a:off x="2532528" y="2239775"/>
            <a:ext cx="6019799" cy="4340223"/>
            <a:chOff x="719" y="1247"/>
            <a:chExt cx="3791" cy="2733"/>
          </a:xfrm>
        </p:grpSpPr>
        <p:sp>
          <p:nvSpPr>
            <p:cNvPr id="599" name="Shape 599"/>
            <p:cNvSpPr txBox="1"/>
            <p:nvPr/>
          </p:nvSpPr>
          <p:spPr>
            <a:xfrm>
              <a:off x="719" y="1247"/>
              <a:ext cx="3791" cy="2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TP	=    A x B x 365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   255 x jam </a:t>
              </a:r>
              <a:r>
                <a:rPr lang="en-US" sz="24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kerja</a:t>
              </a:r>
              <a:endPara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= 6 x (0,7 x 100) x 365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   	255 x 6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= 153.300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     1530 </a:t>
              </a: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= 100,2 </a:t>
              </a:r>
            </a:p>
            <a:p>
              <a:pPr marL="0" marR="0" lvl="0" indent="0" algn="l" rtl="0">
                <a:spcBef>
                  <a:spcPts val="1200"/>
                </a:spcBef>
                <a:buSzPct val="2500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= 100 </a:t>
              </a:r>
              <a:r>
                <a:rPr lang="en-US" sz="24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Orang</a:t>
              </a:r>
              <a:endPara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00" name="Shape 600"/>
            <p:cNvCxnSpPr/>
            <p:nvPr/>
          </p:nvCxnSpPr>
          <p:spPr>
            <a:xfrm>
              <a:off x="1439" y="1584"/>
              <a:ext cx="1439" cy="0"/>
            </a:xfrm>
            <a:prstGeom prst="straightConnector1">
              <a:avLst/>
            </a:prstGeom>
            <a:noFill/>
            <a:ln w="12700" cap="sq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Shape 601"/>
            <p:cNvCxnSpPr/>
            <p:nvPr/>
          </p:nvCxnSpPr>
          <p:spPr>
            <a:xfrm>
              <a:off x="1488" y="2255"/>
              <a:ext cx="1728" cy="0"/>
            </a:xfrm>
            <a:prstGeom prst="straightConnector1">
              <a:avLst/>
            </a:prstGeom>
            <a:noFill/>
            <a:ln w="12700" cap="sq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Shape 602"/>
            <p:cNvCxnSpPr/>
            <p:nvPr/>
          </p:nvCxnSpPr>
          <p:spPr>
            <a:xfrm>
              <a:off x="1152" y="2928"/>
              <a:ext cx="672" cy="0"/>
            </a:xfrm>
            <a:prstGeom prst="straightConnector1">
              <a:avLst/>
            </a:prstGeom>
            <a:noFill/>
            <a:ln w="12700" cap="sq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sz="10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Shape 60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www.themegallery.com</a:t>
            </a: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2133600" y="2514600"/>
            <a:ext cx="7924799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 HITUNG PERAWAT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INTENSIVE CARE UNIT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(ILYAS)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/>
        </p:nvSpPr>
        <p:spPr>
          <a:xfrm>
            <a:off x="3048848" y="533400"/>
            <a:ext cx="6594368" cy="166199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 HITUNG PERAWAT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INTENSIVE CARE UNIT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(ILYAS)</a:t>
            </a:r>
          </a:p>
        </p:txBody>
      </p:sp>
      <p:grpSp>
        <p:nvGrpSpPr>
          <p:cNvPr id="620" name="Shape 620"/>
          <p:cNvGrpSpPr/>
          <p:nvPr/>
        </p:nvGrpSpPr>
        <p:grpSpPr>
          <a:xfrm>
            <a:off x="1635124" y="2743201"/>
            <a:ext cx="8709347" cy="3239296"/>
            <a:chOff x="69" y="1488"/>
            <a:chExt cx="5405" cy="1865"/>
          </a:xfrm>
        </p:grpSpPr>
        <p:sp>
          <p:nvSpPr>
            <p:cNvPr id="621" name="Shape 621"/>
            <p:cNvSpPr txBox="1"/>
            <p:nvPr/>
          </p:nvSpPr>
          <p:spPr>
            <a:xfrm>
              <a:off x="1334" y="1514"/>
              <a:ext cx="3258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Tenaga</a:t>
              </a:r>
              <a:r>
                <a:rPr lang="en-US" sz="24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Perawat</a:t>
              </a:r>
              <a:r>
                <a:rPr lang="en-US" sz="24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(TP) =      A x B x 365</a:t>
              </a:r>
            </a:p>
          </p:txBody>
        </p:sp>
        <p:sp>
          <p:nvSpPr>
            <p:cNvPr id="622" name="Shape 622"/>
            <p:cNvSpPr txBox="1"/>
            <p:nvPr/>
          </p:nvSpPr>
          <p:spPr>
            <a:xfrm>
              <a:off x="3275" y="1776"/>
              <a:ext cx="404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255</a:t>
              </a:r>
            </a:p>
          </p:txBody>
        </p:sp>
        <p:sp>
          <p:nvSpPr>
            <p:cNvPr id="623" name="Shape 623"/>
            <p:cNvSpPr txBox="1"/>
            <p:nvPr/>
          </p:nvSpPr>
          <p:spPr>
            <a:xfrm>
              <a:off x="69" y="2132"/>
              <a:ext cx="5405" cy="122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Keterangan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	= 11 - 12 jam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perawatan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/24 jam	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waktu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perawatan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yang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dibutuhkan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pasien</a:t>
              </a:r>
              <a:endPara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	=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sensus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harian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	BOR x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jumlah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tempat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tidur</a:t>
              </a:r>
              <a:endPara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365	=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jumlah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kerja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selama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setahun</a:t>
              </a:r>
              <a:endPara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255	=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kerja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efektif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perawat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tahun</a:t>
              </a:r>
              <a:endPara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{365 - (12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libur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nasional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- 12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libur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cuti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tahunan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 x 3/4 = 255 </a:t>
              </a:r>
              <a:r>
                <a:rPr lang="en-US" sz="20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</a:t>
              </a:r>
              <a:r>
                <a:rPr lang="en-US" sz="20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}</a:t>
              </a:r>
            </a:p>
          </p:txBody>
        </p:sp>
        <p:sp>
          <p:nvSpPr>
            <p:cNvPr id="624" name="Shape 624"/>
            <p:cNvSpPr/>
            <p:nvPr/>
          </p:nvSpPr>
          <p:spPr>
            <a:xfrm>
              <a:off x="1247" y="1488"/>
              <a:ext cx="3647" cy="576"/>
            </a:xfrm>
            <a:prstGeom prst="rect">
              <a:avLst/>
            </a:prstGeom>
            <a:noFill/>
            <a:ln w="57150" cap="sq" cmpd="thinThick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25" name="Shape 625"/>
            <p:cNvSpPr txBox="1"/>
            <p:nvPr/>
          </p:nvSpPr>
          <p:spPr>
            <a:xfrm>
              <a:off x="3695" y="1752"/>
              <a:ext cx="1209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 7 jam kerja</a:t>
              </a:r>
            </a:p>
          </p:txBody>
        </p:sp>
        <p:cxnSp>
          <p:nvCxnSpPr>
            <p:cNvPr id="626" name="Shape 626"/>
            <p:cNvCxnSpPr/>
            <p:nvPr/>
          </p:nvCxnSpPr>
          <p:spPr>
            <a:xfrm>
              <a:off x="1800" y="3012"/>
              <a:ext cx="528" cy="0"/>
            </a:xfrm>
            <a:prstGeom prst="straightConnector1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7" name="Shape 627"/>
            <p:cNvCxnSpPr/>
            <p:nvPr/>
          </p:nvCxnSpPr>
          <p:spPr>
            <a:xfrm>
              <a:off x="3300" y="1800"/>
              <a:ext cx="1535" cy="0"/>
            </a:xfrm>
            <a:prstGeom prst="straightConnector1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/>
        </p:nvSpPr>
        <p:spPr>
          <a:xfrm>
            <a:off x="2362200" y="1828800"/>
            <a:ext cx="7467600" cy="1570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 HITUNG PERAWAT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GAWAT DARURAT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ILYAS)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/>
        </p:nvSpPr>
        <p:spPr>
          <a:xfrm>
            <a:off x="2514600" y="381000"/>
            <a:ext cx="7467600" cy="1570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 HITUNG PERAWAT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GAWAT DARURAT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ILYAS)</a:t>
            </a:r>
          </a:p>
        </p:txBody>
      </p:sp>
      <p:grpSp>
        <p:nvGrpSpPr>
          <p:cNvPr id="639" name="Shape 639"/>
          <p:cNvGrpSpPr/>
          <p:nvPr/>
        </p:nvGrpSpPr>
        <p:grpSpPr>
          <a:xfrm>
            <a:off x="1447800" y="2362200"/>
            <a:ext cx="9334500" cy="4191000"/>
            <a:chOff x="-47" y="1152"/>
            <a:chExt cx="5880" cy="2640"/>
          </a:xfrm>
        </p:grpSpPr>
        <p:sp>
          <p:nvSpPr>
            <p:cNvPr id="640" name="Shape 640"/>
            <p:cNvSpPr txBox="1"/>
            <p:nvPr/>
          </p:nvSpPr>
          <p:spPr>
            <a:xfrm>
              <a:off x="1242" y="1171"/>
              <a:ext cx="2182" cy="3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TP =           D x 365</a:t>
              </a:r>
            </a:p>
          </p:txBody>
        </p:sp>
        <p:sp>
          <p:nvSpPr>
            <p:cNvPr id="641" name="Shape 641"/>
            <p:cNvSpPr txBox="1"/>
            <p:nvPr/>
          </p:nvSpPr>
          <p:spPr>
            <a:xfrm>
              <a:off x="1823" y="1459"/>
              <a:ext cx="2354" cy="3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255 x jam kerja/hari</a:t>
              </a:r>
            </a:p>
          </p:txBody>
        </p:sp>
        <p:sp>
          <p:nvSpPr>
            <p:cNvPr id="642" name="Shape 642"/>
            <p:cNvSpPr txBox="1"/>
            <p:nvPr/>
          </p:nvSpPr>
          <p:spPr>
            <a:xfrm>
              <a:off x="222" y="2151"/>
              <a:ext cx="3661" cy="11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Keterangan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TP	=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Tenaga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Perawat</a:t>
              </a:r>
              <a:endParaRPr lang="en-US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	=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Jumlah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Jam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Perawatan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/ 24 jam	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365	=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Jumlah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kerja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Instalasi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Gawat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darurat</a:t>
              </a:r>
              <a:endParaRPr lang="en-US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255	=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Hari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kerja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efektif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perawat</a:t>
              </a:r>
              <a:r>
                <a:rPr lang="en-US" sz="2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lang="en-US" sz="2200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tahun</a:t>
              </a:r>
              <a:endParaRPr lang="en-US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3" name="Shape 643"/>
            <p:cNvSpPr txBox="1"/>
            <p:nvPr/>
          </p:nvSpPr>
          <p:spPr>
            <a:xfrm>
              <a:off x="-47" y="3504"/>
              <a:ext cx="5880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{365- (12 hari libur nasional + 12 hari libur cuti tahunan x 3/4) = 255 hari}</a:t>
              </a:r>
            </a:p>
          </p:txBody>
        </p:sp>
        <p:sp>
          <p:nvSpPr>
            <p:cNvPr id="644" name="Shape 644"/>
            <p:cNvSpPr/>
            <p:nvPr/>
          </p:nvSpPr>
          <p:spPr>
            <a:xfrm>
              <a:off x="1152" y="1152"/>
              <a:ext cx="3168" cy="719"/>
            </a:xfrm>
            <a:prstGeom prst="rect">
              <a:avLst/>
            </a:prstGeom>
            <a:noFill/>
            <a:ln w="57150" cap="sq" cmpd="thinThick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645" name="Shape 645"/>
            <p:cNvCxnSpPr/>
            <p:nvPr/>
          </p:nvCxnSpPr>
          <p:spPr>
            <a:xfrm>
              <a:off x="1931" y="1511"/>
              <a:ext cx="2208" cy="0"/>
            </a:xfrm>
            <a:prstGeom prst="straightConnector1">
              <a:avLst/>
            </a:prstGeom>
            <a:noFill/>
            <a:ln w="12700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/>
        </p:nvSpPr>
        <p:spPr>
          <a:xfrm>
            <a:off x="1789114" y="1865313"/>
            <a:ext cx="8878887" cy="412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= {(A</a:t>
            </a:r>
            <a:r>
              <a:rPr lang="en-US" sz="21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 Σ </a:t>
            </a:r>
            <a:r>
              <a:rPr lang="en-US" sz="21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r>
              <a:rPr lang="en-US" sz="2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/hr) + (A</a:t>
            </a:r>
            <a:r>
              <a:rPr lang="en-US" sz="21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 Σ </a:t>
            </a:r>
            <a:r>
              <a:rPr lang="en-US" sz="21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r>
              <a:rPr lang="en-US" sz="2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/hr) + (A</a:t>
            </a:r>
            <a:r>
              <a:rPr lang="en-US" sz="21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 Σ </a:t>
            </a:r>
            <a:r>
              <a:rPr lang="en-US" sz="21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r>
              <a:rPr lang="en-US" sz="2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/hr) + (3 shift/hr x </a:t>
            </a:r>
            <a:r>
              <a:rPr lang="en-US" sz="21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</a:t>
            </a:r>
            <a:r>
              <a:rPr lang="en-US" sz="2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time)}</a:t>
            </a:r>
          </a:p>
        </p:txBody>
      </p:sp>
      <p:sp>
        <p:nvSpPr>
          <p:cNvPr id="652" name="Shape 652"/>
          <p:cNvSpPr/>
          <p:nvPr/>
        </p:nvSpPr>
        <p:spPr>
          <a:xfrm>
            <a:off x="1581150" y="1752600"/>
            <a:ext cx="9067799" cy="685799"/>
          </a:xfrm>
          <a:prstGeom prst="rect">
            <a:avLst/>
          </a:prstGeom>
          <a:noFill/>
          <a:ln w="57150" cap="sq" cmpd="thinThick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3" name="Shape 653"/>
          <p:cNvSpPr txBox="1"/>
          <p:nvPr/>
        </p:nvSpPr>
        <p:spPr>
          <a:xfrm>
            <a:off x="1638300" y="3048000"/>
            <a:ext cx="9083674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Keterangan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=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waktu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keperawatan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pasien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kasus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gawat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darurat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=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waktu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keperawatan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pasien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kasus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mendesak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=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waktu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keperawatan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pasien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kasus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mendesak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=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jumlah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pasien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	=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waktu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administratif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dibutuhkan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penggantian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Shape 654"/>
          <p:cNvSpPr txBox="1"/>
          <p:nvPr/>
        </p:nvSpPr>
        <p:spPr>
          <a:xfrm>
            <a:off x="3717925" y="5241925"/>
            <a:ext cx="279558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selama 45 menit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1600200" y="5638801"/>
            <a:ext cx="715452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jam/hr	= jumlah 24 jam kerja efektif perawat di IGD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1676400" y="762000"/>
            <a:ext cx="328453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Lanjutan Formula UGD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981200" y="147918"/>
            <a:ext cx="8229600" cy="766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600" b="1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POKOK BAHASAN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idx="1"/>
          </p:nvPr>
        </p:nvSpPr>
        <p:spPr>
          <a:xfrm>
            <a:off x="1828800" y="1990165"/>
            <a:ext cx="8839199" cy="594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96900" marR="0" lvl="0" indent="-520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9285"/>
              <a:buFont typeface="Century Gothic"/>
              <a:buAutoNum type="arabicPeriod"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Konsep perencanaan SDM</a:t>
            </a:r>
          </a:p>
          <a:p>
            <a:pPr marL="1035050" marR="0" lvl="0" indent="-42545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79285"/>
              <a:buFont typeface="Century Gothic"/>
              <a:buAutoNum type="alphaLcPeriod"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Pengertian</a:t>
            </a:r>
          </a:p>
          <a:p>
            <a:pPr marL="1035050" marR="0" lvl="0" indent="-42545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79285"/>
              <a:buFont typeface="Century Gothic"/>
              <a:buAutoNum type="alphaLcPeriod"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Tujuan</a:t>
            </a:r>
          </a:p>
          <a:p>
            <a:pPr marL="1035050" marR="0" lvl="0" indent="-42545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79285"/>
              <a:buFont typeface="Century Gothic"/>
              <a:buAutoNum type="alphaLcPeriod"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Syarat – Syarat Perencanaan SDM</a:t>
            </a:r>
          </a:p>
          <a:p>
            <a:pPr marL="1035050" marR="0" lvl="0" indent="-42545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79285"/>
              <a:buFont typeface="Century Gothic"/>
              <a:buAutoNum type="alphaLcPeriod"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Prosedur perencanaan SDM</a:t>
            </a:r>
          </a:p>
          <a:p>
            <a:pPr marL="596900" marR="0" lvl="0" indent="-5207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	Perencanaan kebutuhan tenaga perawat</a:t>
            </a:r>
          </a:p>
          <a:p>
            <a:pPr marL="1087438" marR="0" lvl="0" indent="-528638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79285"/>
              <a:buFont typeface="Century Gothic"/>
              <a:buAutoNum type="alphaLcPeriod"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Langkah-langkah perencanaan kebutuhan tenaga keperawatan</a:t>
            </a:r>
          </a:p>
          <a:p>
            <a:pPr marL="1087438" marR="0" lvl="0" indent="-528638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79285"/>
              <a:buFont typeface="Century Gothic"/>
              <a:buAutoNum type="alphaLcPeriod"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Beban Kerja dan  Jam Keperawatan</a:t>
            </a:r>
          </a:p>
          <a:p>
            <a:pPr marL="1087438" marR="0" lvl="0" indent="-528638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79285"/>
              <a:buFont typeface="Century Gothic"/>
              <a:buAutoNum type="alphaLcPeriod"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Faktor – faktor yg mempengaruhi kebutuhan tenaga keperawatan</a:t>
            </a:r>
          </a:p>
          <a:p>
            <a:pPr marL="1087438" marR="0" lvl="0" indent="-528638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79285"/>
              <a:buFont typeface="Century Gothic"/>
              <a:buAutoNum type="alphaLcPeriod"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 perhitungan kebutuhan tenaga perawat</a:t>
            </a:r>
          </a:p>
          <a:p>
            <a:pPr marL="628650" marR="0" lvl="0" indent="-51435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775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	Latihan menghitung tenaga perawat</a:t>
            </a:r>
          </a:p>
          <a:p>
            <a:pPr marL="596900" marR="0" lvl="0" indent="-5207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79692"/>
              <a:buFont typeface="Century Gothic"/>
              <a:buNone/>
            </a:pPr>
            <a:endParaRPr sz="259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6900" marR="0" lvl="0" indent="-5207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77894"/>
              <a:buFont typeface="Century Gothic"/>
              <a:buNone/>
            </a:pPr>
            <a:endParaRPr sz="1850" b="0" i="0" u="none" strike="noStrike" cap="none">
              <a:solidFill>
                <a:srgbClr val="63E6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6900" marR="0" lvl="0" indent="-5207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77894"/>
              <a:buFont typeface="Century Gothic"/>
              <a:buNone/>
            </a:pPr>
            <a:endParaRPr sz="1850" b="0" i="0" u="none" strike="noStrike" cap="none">
              <a:solidFill>
                <a:srgbClr val="63E6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6900" marR="0" lvl="0" indent="-5207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77894"/>
              <a:buFont typeface="Century Gothic"/>
              <a:buNone/>
            </a:pPr>
            <a:endParaRPr sz="1850" b="0" i="0" u="none" strike="noStrike" cap="none">
              <a:solidFill>
                <a:srgbClr val="63E6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6900" marR="0" lvl="0" indent="-5207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77894"/>
              <a:buFont typeface="Century Gothic"/>
              <a:buNone/>
            </a:pPr>
            <a:endParaRPr sz="1850" b="0" i="0" u="none" strike="noStrike" cap="none">
              <a:solidFill>
                <a:srgbClr val="63E6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6900" marR="0" lvl="0" indent="-5207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77894"/>
              <a:buFont typeface="Century Gothic"/>
              <a:buNone/>
            </a:pPr>
            <a:endParaRPr sz="185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6900" marR="0" lvl="0" indent="-5207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77894"/>
              <a:buFont typeface="Century Gothic"/>
              <a:buNone/>
            </a:pPr>
            <a:endParaRPr sz="185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/>
        </p:nvSpPr>
        <p:spPr>
          <a:xfrm>
            <a:off x="1676400" y="1565275"/>
            <a:ext cx="4519186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Klasifikasi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pasien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IGD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gawat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darurat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=    87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menit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mendesak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	=    71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menit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mendesak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=    34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menit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Shape 663"/>
          <p:cNvSpPr txBox="1"/>
          <p:nvPr/>
        </p:nvSpPr>
        <p:spPr>
          <a:xfrm>
            <a:off x="1600200" y="3470275"/>
            <a:ext cx="96202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Maka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2681288" y="3505200"/>
            <a:ext cx="671671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= {(87’ x 15) + (71’ x 15) + (34’ x 20) + (3 x 45’)}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2667000" y="4267200"/>
            <a:ext cx="424021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= 1305’ + 1065’ + 680’ + 135’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2654300" y="4953000"/>
            <a:ext cx="14398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= 3185’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2647950" y="5715000"/>
            <a:ext cx="34782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= 3185’/60	= 53,08 jam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1676400" y="762000"/>
            <a:ext cx="328453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Lanjutan Formula UGD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7353300" y="1584325"/>
            <a:ext cx="2781300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Jumlah Pasien UGD = 50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Gawat darurat    = 15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Mendesak           = 15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 Mendesak = 20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/>
        </p:nvSpPr>
        <p:spPr>
          <a:xfrm>
            <a:off x="4986339" y="1447800"/>
            <a:ext cx="23503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	= D    x    365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6194426" y="1828800"/>
            <a:ext cx="21875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255 x 7 jam/hari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4991100" y="2286000"/>
            <a:ext cx="235833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	= 53,08 x 365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6324600" y="2628900"/>
            <a:ext cx="10985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255 x 7</a:t>
            </a:r>
          </a:p>
        </p:txBody>
      </p:sp>
      <p:sp>
        <p:nvSpPr>
          <p:cNvPr id="679" name="Shape 679"/>
          <p:cNvSpPr txBox="1"/>
          <p:nvPr/>
        </p:nvSpPr>
        <p:spPr>
          <a:xfrm>
            <a:off x="4965701" y="3048000"/>
            <a:ext cx="38331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	= 10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dibulatkan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1633537" y="4419601"/>
            <a:ext cx="392906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tingkat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produktivitas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75%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6129339" y="4800601"/>
            <a:ext cx="4120038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+ (10 x 25%) = 12,5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Dibulatkan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13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2" name="Shape 682"/>
          <p:cNvSpPr/>
          <p:nvPr/>
        </p:nvSpPr>
        <p:spPr>
          <a:xfrm>
            <a:off x="1676400" y="4495800"/>
            <a:ext cx="8839199" cy="1143000"/>
          </a:xfrm>
          <a:prstGeom prst="rect">
            <a:avLst/>
          </a:prstGeom>
          <a:noFill/>
          <a:ln w="38100" cap="sq" cmpd="dbl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83" name="Shape 683"/>
          <p:cNvCxnSpPr/>
          <p:nvPr/>
        </p:nvCxnSpPr>
        <p:spPr>
          <a:xfrm>
            <a:off x="6267450" y="2686050"/>
            <a:ext cx="1295400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4" name="Shape 684"/>
          <p:cNvSpPr txBox="1"/>
          <p:nvPr/>
        </p:nvSpPr>
        <p:spPr>
          <a:xfrm>
            <a:off x="1676400" y="762000"/>
            <a:ext cx="328453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Lanjutan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Formula UGD</a:t>
            </a:r>
          </a:p>
        </p:txBody>
      </p:sp>
      <p:cxnSp>
        <p:nvCxnSpPr>
          <p:cNvPr id="685" name="Shape 685"/>
          <p:cNvCxnSpPr/>
          <p:nvPr/>
        </p:nvCxnSpPr>
        <p:spPr>
          <a:xfrm>
            <a:off x="6248400" y="1885950"/>
            <a:ext cx="1981199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6" name="Shape 686"/>
          <p:cNvCxnSpPr/>
          <p:nvPr/>
        </p:nvCxnSpPr>
        <p:spPr>
          <a:xfrm>
            <a:off x="5638800" y="5029200"/>
            <a:ext cx="457200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/>
          <p:nvPr/>
        </p:nvSpPr>
        <p:spPr>
          <a:xfrm>
            <a:off x="3187803" y="2819400"/>
            <a:ext cx="589776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86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LATIHAN 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86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CONTOH MENGHITUNG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86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 PERAWAT SEHARI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title"/>
          </p:nvPr>
        </p:nvSpPr>
        <p:spPr>
          <a:xfrm>
            <a:off x="655637" y="363070"/>
            <a:ext cx="74977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685800" marR="0" lvl="0" indent="-68580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SWANSBURG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(1990)</a:t>
            </a:r>
          </a:p>
        </p:txBody>
      </p:sp>
      <p:sp>
        <p:nvSpPr>
          <p:cNvPr id="697" name="Shape 697"/>
          <p:cNvSpPr txBox="1">
            <a:spLocks noGrp="1"/>
          </p:cNvSpPr>
          <p:nvPr>
            <p:ph idx="1"/>
          </p:nvPr>
        </p:nvSpPr>
        <p:spPr>
          <a:xfrm>
            <a:off x="655637" y="1143000"/>
            <a:ext cx="10666784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8463" marR="0" lvl="0" indent="-3984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1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Contoh</a:t>
            </a:r>
            <a:r>
              <a:rPr lang="en-US" sz="28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1: </a:t>
            </a:r>
            <a:r>
              <a:rPr lang="en-US" sz="2800" b="1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Menghitung</a:t>
            </a:r>
            <a:r>
              <a:rPr lang="en-US" sz="28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8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8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2800" b="1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hari</a:t>
            </a:r>
            <a:endParaRPr lang="en-US" sz="2800" b="1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Berdasarkan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sensus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harian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selama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bulan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diunit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medikal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bedah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25 TT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19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klien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rata-rata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dirawat</a:t>
            </a:r>
            <a:endParaRPr lang="en-US" sz="2400" b="0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990600" marR="0" lvl="1" indent="-5334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Dimana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rata-rata minimal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kontak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pasien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yaitu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 jam/ 24jam</a:t>
            </a:r>
          </a:p>
          <a:p>
            <a:pPr marL="990600" marR="0" lvl="1" indent="-5334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400" b="0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jam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perawatan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dibutuhkan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sehari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19 X 5 = 95 jam</a:t>
            </a:r>
          </a:p>
          <a:p>
            <a:pPr marL="990600" marR="0" lvl="1" indent="-5334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400" b="0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90600" marR="0" lvl="1" indent="-5334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jika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jam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dinas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 jam,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dibutuhkan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95/8 =11, 9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atau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12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24 jam</a:t>
            </a:r>
          </a:p>
          <a:p>
            <a:pPr marL="990600" marR="0" lvl="1" indent="-533400" algn="l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Noto Sans Symbols"/>
              <a:buNone/>
            </a:pPr>
            <a:endParaRPr sz="1800" b="0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938025" y="304800"/>
            <a:ext cx="74977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SWANSBURG (1990)</a:t>
            </a:r>
          </a:p>
        </p:txBody>
      </p:sp>
      <p:sp>
        <p:nvSpPr>
          <p:cNvPr id="703" name="Shape 703"/>
          <p:cNvSpPr txBox="1">
            <a:spLocks noGrp="1"/>
          </p:cNvSpPr>
          <p:nvPr>
            <p:ph idx="1"/>
          </p:nvPr>
        </p:nvSpPr>
        <p:spPr>
          <a:xfrm>
            <a:off x="938025" y="1192305"/>
            <a:ext cx="10922279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1" indent="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Verdana"/>
              <a:buChar char="◦"/>
            </a:pPr>
            <a:r>
              <a:rPr lang="en-US" sz="2000" b="1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Contoh</a:t>
            </a:r>
            <a:r>
              <a:rPr lang="en-US" sz="20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1:  </a:t>
            </a:r>
            <a:r>
              <a:rPr lang="en-US" sz="2000" b="1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Menghitung</a:t>
            </a:r>
            <a:r>
              <a:rPr lang="en-US" sz="20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0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...</a:t>
            </a:r>
            <a:r>
              <a:rPr lang="en-US" sz="2000" b="1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lanjutan</a:t>
            </a:r>
            <a:r>
              <a:rPr lang="en-US" sz="20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990600" marR="0" lvl="1" indent="-533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4675" marR="0" lvl="1" indent="-460375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◦"/>
            </a:pP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jam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perminggu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40 jam </a:t>
            </a:r>
          </a:p>
          <a:p>
            <a:pPr marL="574675" marR="0" lvl="1" indent="-460375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◦"/>
            </a:pP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shift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minggu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12 X 7 (7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minggu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)= 84 jam</a:t>
            </a:r>
          </a:p>
          <a:p>
            <a:pPr marL="574675" marR="0" lvl="1" indent="-460375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◦"/>
            </a:pP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Jika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setiap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permingu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 jam/ shift.</a:t>
            </a:r>
          </a:p>
          <a:p>
            <a:pPr marL="574675" marR="0" lvl="1" indent="-460375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◦"/>
            </a:pP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dibutuhkan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perhari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84/5  = 16, 8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orang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17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orang</a:t>
            </a:r>
            <a:endParaRPr lang="en-US" sz="2400" b="0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4675" marR="0" lvl="1" indent="-460375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400" b="0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4675" marR="0" lvl="1" indent="-460375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◦"/>
            </a:pP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Menurut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warstler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dikutip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Swansburg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):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proporsi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dinas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sore: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malam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47%:35%:17%,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artinya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jika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total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perhari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=17</a:t>
            </a:r>
          </a:p>
          <a:p>
            <a:pPr marL="574675" marR="0" lvl="2" indent="-460375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⚫"/>
            </a:pP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47% X 17 = 8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orang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dinas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pagi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574675" marR="0" lvl="2" indent="-460375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⚫"/>
            </a:pP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36% X 17 = 6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orang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dinas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sore</a:t>
            </a:r>
          </a:p>
          <a:p>
            <a:pPr marL="574675" marR="0" lvl="2" indent="-460375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⚫"/>
            </a:pP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17% X 17 = 3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orang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dinas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malam</a:t>
            </a:r>
            <a:r>
              <a:rPr lang="en-US" sz="24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/>
        </p:nvSpPr>
        <p:spPr>
          <a:xfrm>
            <a:off x="2209801" y="2967334"/>
            <a:ext cx="7467598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rgbClr val="86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Contoh : menghitung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rgbClr val="86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 di UGD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990600" y="324471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DIKETAHUI: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idx="1"/>
          </p:nvPr>
        </p:nvSpPr>
        <p:spPr>
          <a:xfrm>
            <a:off x="1523999" y="1600200"/>
            <a:ext cx="9717741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Rata-rata jumlah pasien/hari	 =     50 orang</a:t>
            </a:r>
          </a:p>
          <a:p>
            <a:pPr marL="514350" marR="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 jam perawat		 	 =      4 jam</a:t>
            </a:r>
          </a:p>
          <a:p>
            <a:pPr marL="514350" marR="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 minggu/tahun                   =     52 minggu</a:t>
            </a:r>
          </a:p>
          <a:p>
            <a:pPr marL="514350" marR="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Minggu efektif/tahun                   =      41 minggu</a:t>
            </a:r>
          </a:p>
          <a:p>
            <a:pPr marL="514350" marR="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 efektif/hari			 =      7 jam</a:t>
            </a:r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jam x 52 mg x 7 x 50	=     72800	 =   44,39  =  45 orang</a:t>
            </a:r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41X 40 jam                    1640</a:t>
            </a:r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15" name="Shape 715"/>
          <p:cNvCxnSpPr/>
          <p:nvPr/>
        </p:nvCxnSpPr>
        <p:spPr>
          <a:xfrm>
            <a:off x="1524000" y="5181600"/>
            <a:ext cx="3505200" cy="1587"/>
          </a:xfrm>
          <a:prstGeom prst="straightConnector1">
            <a:avLst/>
          </a:prstGeom>
          <a:noFill/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6" name="Shape 716"/>
          <p:cNvCxnSpPr/>
          <p:nvPr/>
        </p:nvCxnSpPr>
        <p:spPr>
          <a:xfrm>
            <a:off x="5943600" y="5181600"/>
            <a:ext cx="838199" cy="1587"/>
          </a:xfrm>
          <a:prstGeom prst="straightConnector1">
            <a:avLst/>
          </a:prstGeom>
          <a:noFill/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subTitle" idx="1"/>
          </p:nvPr>
        </p:nvSpPr>
        <p:spPr>
          <a:xfrm>
            <a:off x="1524000" y="762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70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7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LATIHAN </a:t>
            </a:r>
          </a:p>
          <a:p>
            <a:pPr marL="0" marR="0" lvl="0" indent="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70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MENGHITUNGAN KEBUTUHAN TENAGA PERAWAT</a:t>
            </a:r>
          </a:p>
          <a:p>
            <a:pPr marL="0" marR="0" lvl="0" indent="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70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setiap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mahasiswa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membahas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soal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yang 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sama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diketik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rapi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dikumpulkan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dipertemuan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90" b="0" i="0" u="none" strike="noStrike" cap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berikutnya</a:t>
            </a:r>
            <a:r>
              <a:rPr lang="en-US" sz="259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)</a:t>
            </a:r>
          </a:p>
          <a:p>
            <a:pPr marL="0" marR="0" lvl="0" indent="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70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70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70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70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idx="1"/>
          </p:nvPr>
        </p:nvSpPr>
        <p:spPr>
          <a:xfrm>
            <a:off x="1524000" y="1371600"/>
            <a:ext cx="91440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Kasus 1: </a:t>
            </a:r>
          </a:p>
          <a:p>
            <a:pPr marL="973138" marR="0" lvl="0" indent="-973138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Ruangan penyakit dalam (Ruang Dahlia) RS X,  mempunyai kapasitas 58  TT, BOR 53 %  (31  pasien),  dengan klasifikasi pasien sbb :</a:t>
            </a:r>
          </a:p>
          <a:p>
            <a:pPr marL="973138" marR="0" lvl="0" indent="-973138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 Minimal care = 7 pasien</a:t>
            </a:r>
          </a:p>
          <a:p>
            <a:pPr marL="973138" marR="0" lvl="0" indent="-973138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- Partial Care = 12 pasien;</a:t>
            </a:r>
          </a:p>
          <a:p>
            <a:pPr marL="973138" marR="0" lvl="0" indent="-973138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 Total Care = 12 pasien; </a:t>
            </a:r>
          </a:p>
          <a:p>
            <a:pPr marL="973138" marR="0" lvl="0" indent="-973138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1524000" y="43933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1524000" y="43933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2514600" y="152400"/>
            <a:ext cx="7845424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SzPct val="100800"/>
              <a:buFont typeface="Calibri"/>
              <a:buAutoNum type="arabicPeriod"/>
            </a:pP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KETERANGAN :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	JUMLAH HARI DALAM SETAHUN 365 HARI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	JUMLAH HARI KERJA EFEKTIF DALAM SETAHUN = 255   	HARI.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	JUMLAH JAM KEPERAWATAN TIDAK LANGSUNG SETIAP 	PASIEN DALAM 1 HARI (24 JAM)   =   60 MENIT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	 JUMLAH JAM PENYULUHAN KESEHATAN  SETIAP 	PASIEN DALAM 1 HARI (24 JAM)   =   15 MENIT 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	JUMLAH HARI EFEKTIF DALAM SEMINGGU  =   5  HARI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	JUMLAH JAM KERJA PERAWAT /HARI = 8 JAM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252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idx="1"/>
          </p:nvPr>
        </p:nvSpPr>
        <p:spPr>
          <a:xfrm>
            <a:off x="1887071" y="1577787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latin typeface="Arial"/>
                <a:ea typeface="Arial"/>
                <a:cs typeface="Arial"/>
                <a:sym typeface="Arial"/>
              </a:rPr>
              <a:t>KONSEP PERENCANAAN SDM</a:t>
            </a:r>
          </a:p>
          <a:p>
            <a:pPr marL="285750" marR="0" lvl="0" indent="-285750" algn="ctr" rtl="0"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latin typeface="Arial"/>
                <a:ea typeface="Arial"/>
                <a:cs typeface="Arial"/>
                <a:sym typeface="Arial"/>
              </a:rPr>
              <a:t>KEPERAWATAN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/>
          <p:nvPr/>
        </p:nvSpPr>
        <p:spPr>
          <a:xfrm>
            <a:off x="1524000" y="457200"/>
            <a:ext cx="10080812" cy="7109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Pertanyaan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Gothic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Tentukan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rata-rata jam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keperawatan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dibutuhkan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pasien</a:t>
            </a:r>
            <a:endParaRPr lang="en-US"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Gothic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Hitung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keperawatan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Ruangan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penyakit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	(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Ruang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Dahlia) RS X. 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sehari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hitung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proporsi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dinas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pagi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sore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malam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menurut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Swansburg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(1990)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Gothic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Hitung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1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ruangan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penyakit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Ruang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Dahlia) 	RS X 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Formula 	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Gillies</a:t>
            </a:r>
            <a:endParaRPr lang="en-US"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Hitung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1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ruangan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penyakit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Ruang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Dahlia) 	RS X 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Formula 	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Ilyas</a:t>
            </a:r>
            <a:endParaRPr lang="en-US"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Hitung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perawat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1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ruangan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penyakit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Ruang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Dahlia) 	RS X 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Formula 	PPNI</a:t>
            </a:r>
          </a:p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Font typeface="Noto Sans Symbols"/>
              <a:buNone/>
            </a:pPr>
            <a:endParaRPr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Font typeface="Noto Sans Symbols"/>
              <a:buNone/>
            </a:pPr>
            <a:endParaRPr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Font typeface="Noto Sans Symbols"/>
              <a:buNone/>
            </a:pPr>
            <a:endParaRPr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Font typeface="Noto Sans Symbols"/>
              <a:buNone/>
            </a:pPr>
            <a:endParaRPr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PENGHITUNGAN TENAGA DI KAMAR OPERASI</a:t>
            </a:r>
          </a:p>
        </p:txBody>
      </p:sp>
      <p:sp>
        <p:nvSpPr>
          <p:cNvPr id="744" name="Shape 744"/>
          <p:cNvSpPr/>
          <p:nvPr/>
        </p:nvSpPr>
        <p:spPr>
          <a:xfrm>
            <a:off x="2514599" y="1598832"/>
            <a:ext cx="8296834" cy="3631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Kasus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2: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Suatu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RS X 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pelayanan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OK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terdapat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operasi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perhari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perincian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a.	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Operasi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besar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:   1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orang</a:t>
            </a:r>
            <a:endParaRPr lang="en-US"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b.	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Operasi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sedang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	:   9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orang</a:t>
            </a:r>
            <a:endParaRPr lang="en-US"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c.	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Operasi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kecil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	:   5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orang</a:t>
            </a:r>
            <a:endParaRPr lang="en-US"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title"/>
          </p:nvPr>
        </p:nvSpPr>
        <p:spPr>
          <a:xfrm>
            <a:off x="2514600" y="152400"/>
            <a:ext cx="7845424" cy="468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114300" algn="l" rtl="0">
              <a:spcBef>
                <a:spcPts val="0"/>
              </a:spcBef>
              <a:buClr>
                <a:schemeClr val="lt1"/>
              </a:buClr>
              <a:buSzPct val="100800"/>
              <a:buFont typeface="Noto Sans Symbols"/>
              <a:buChar char="➢"/>
            </a:pP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KETERANGAN :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JUMLAH HARI DALAM SETAHUN 365 HARI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JUMLAH HARI KERJA EFEKTIF DALAM SETAHUN = 255 HARI.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JUMLAH JAM KERJA PERAWAT /HARI = 7 JAM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JUMLAH PERAWAT DALAM TIM : 2 ORANG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-US" sz="2520" b="0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2520" b="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Shape 750"/>
          <p:cNvSpPr/>
          <p:nvPr/>
        </p:nvSpPr>
        <p:spPr>
          <a:xfrm>
            <a:off x="2590800" y="4572000"/>
            <a:ext cx="7696199" cy="157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Ketergantungan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pasien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Operasi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besar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  : 5 jam/1 </a:t>
            </a: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operasi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Operasi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sedang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: 2 jam/1 </a:t>
            </a: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operasi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Operasi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kecil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   : 1 jam/ 1 </a:t>
            </a:r>
            <a:r>
              <a:rPr lang="en-US" sz="24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operasi</a:t>
            </a:r>
            <a:r>
              <a:rPr lang="en-US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751" name="Shape 751"/>
          <p:cNvSpPr/>
          <p:nvPr/>
        </p:nvSpPr>
        <p:spPr>
          <a:xfrm>
            <a:off x="2590800" y="3657600"/>
            <a:ext cx="7696199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Pemakaian kamar operasi  6 jam perhari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idx="1"/>
          </p:nvPr>
        </p:nvSpPr>
        <p:spPr>
          <a:xfrm>
            <a:off x="1196787" y="685800"/>
            <a:ext cx="9749118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Tugas :</a:t>
            </a:r>
          </a:p>
          <a:p>
            <a:pPr marL="285750" marR="0" lvl="0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Arial"/>
                <a:ea typeface="Arial"/>
                <a:cs typeface="Arial"/>
                <a:sym typeface="Arial"/>
              </a:rPr>
              <a:t>Tentukan rata-rata jam keperawatan yang dibutuhkan setiap pasien</a:t>
            </a:r>
          </a:p>
          <a:p>
            <a:pPr marL="285750" marR="0" lvl="0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Arial"/>
                <a:ea typeface="Arial"/>
                <a:cs typeface="Arial"/>
                <a:sym typeface="Arial"/>
              </a:rPr>
              <a:t>Berapa kamar operasi yang dibutuhkan, bila pelayanan operasi hanya dilayani 1  ship (pagi saja)</a:t>
            </a:r>
          </a:p>
          <a:p>
            <a:pPr marL="285750" marR="0" lvl="0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F486F"/>
                </a:solidFill>
                <a:latin typeface="Arial"/>
                <a:ea typeface="Arial"/>
                <a:cs typeface="Arial"/>
                <a:sym typeface="Arial"/>
              </a:rPr>
              <a:t>Hitung kebutuhan perawat  dalam satu tahun dengan formula Depkes</a:t>
            </a:r>
          </a:p>
          <a:p>
            <a:pPr marL="1090613" marR="0" lvl="0" indent="-519113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title"/>
          </p:nvPr>
        </p:nvSpPr>
        <p:spPr>
          <a:xfrm>
            <a:off x="1320800" y="574577"/>
            <a:ext cx="10460567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240" b="1" i="0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PENGHITUNGAN TENAGA DI UNIT GAWAT DARURAT </a:t>
            </a:r>
          </a:p>
        </p:txBody>
      </p:sp>
      <p:sp>
        <p:nvSpPr>
          <p:cNvPr id="762" name="Shape 762"/>
          <p:cNvSpPr/>
          <p:nvPr/>
        </p:nvSpPr>
        <p:spPr>
          <a:xfrm>
            <a:off x="2514599" y="1752719"/>
            <a:ext cx="7987552" cy="3323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Kasus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3: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RS X 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pelayanan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UGD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terdapat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kunjungan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50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pasien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perhari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perincian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Gawat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darurat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= 15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Mendesak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= 15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Mendesak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20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title"/>
          </p:nvPr>
        </p:nvSpPr>
        <p:spPr>
          <a:xfrm>
            <a:off x="1450695" y="359085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DIKETAHUI:</a:t>
            </a:r>
          </a:p>
        </p:txBody>
      </p:sp>
      <p:sp>
        <p:nvSpPr>
          <p:cNvPr id="768" name="Shape 768"/>
          <p:cNvSpPr txBox="1">
            <a:spLocks noGrp="1"/>
          </p:cNvSpPr>
          <p:nvPr>
            <p:ph idx="1"/>
          </p:nvPr>
        </p:nvSpPr>
        <p:spPr>
          <a:xfrm>
            <a:off x="1277470" y="1371600"/>
            <a:ext cx="9847728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 minggu/tahun                   =     52 minggu</a:t>
            </a: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Minggu efektif/tahun                   =      41 minggu</a:t>
            </a: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 efektif/hari			 =      7 jam</a:t>
            </a: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entury Gothic"/>
              <a:buAutoNum type="arabicPeriod"/>
            </a:pPr>
            <a:r>
              <a:rPr lang="en-US" sz="2800" b="0" i="0" u="none" strike="noStrike" cap="none">
                <a:solidFill>
                  <a:srgbClr val="0F48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Klasifikasi pasien IGD (menurut Ilyas)</a:t>
            </a:r>
          </a:p>
          <a:p>
            <a:pPr marL="285750" marR="0" lvl="0" indent="-6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F48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Gawat darurat     	=    87 menit</a:t>
            </a:r>
          </a:p>
          <a:p>
            <a:pPr marL="285750" marR="0" lvl="0" indent="-6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F48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Mendesak	       	=    71 menit</a:t>
            </a:r>
          </a:p>
          <a:p>
            <a:pPr marL="285750" marR="0" lvl="0" indent="-63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F48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Tidak mendesak  	=    34 menit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idx="1"/>
          </p:nvPr>
        </p:nvSpPr>
        <p:spPr>
          <a:xfrm>
            <a:off x="443752" y="685800"/>
            <a:ext cx="9493997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Tugas </a:t>
            </a:r>
            <a:r>
              <a:rPr lang="en-US" sz="3600" b="0" i="0" u="none" strike="noStrike" cap="none">
                <a:solidFill>
                  <a:srgbClr val="0F486F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285750" marR="0" lvl="0" indent="-28575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Noto Sans Symbols"/>
              <a:buChar char="❑"/>
            </a:pPr>
            <a:r>
              <a:rPr lang="en-US" sz="3600" b="0" i="0" u="none" strike="noStrike" cap="none">
                <a:solidFill>
                  <a:srgbClr val="0F486F"/>
                </a:solidFill>
                <a:latin typeface="Arial"/>
                <a:ea typeface="Arial"/>
                <a:cs typeface="Arial"/>
                <a:sym typeface="Arial"/>
              </a:rPr>
              <a:t>Tentukan rata-rata jam keperawatan yang dibutuhkan setiap pasien</a:t>
            </a:r>
          </a:p>
          <a:p>
            <a:pPr marL="285750" marR="0" lvl="0" indent="-28575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Noto Sans Symbols"/>
              <a:buChar char="❑"/>
            </a:pPr>
            <a:r>
              <a:rPr lang="en-US" sz="3600" b="0" i="0" u="none" strike="noStrike" cap="none">
                <a:solidFill>
                  <a:srgbClr val="0F486F"/>
                </a:solidFill>
                <a:latin typeface="Arial"/>
                <a:ea typeface="Arial"/>
                <a:cs typeface="Arial"/>
                <a:sym typeface="Arial"/>
              </a:rPr>
              <a:t>Hitung kebutuhan perawat  dalam satu tahun dengan formula Depkes</a:t>
            </a:r>
          </a:p>
          <a:p>
            <a:pPr marL="1090613" marR="0" lvl="0" indent="-51911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title"/>
          </p:nvPr>
        </p:nvSpPr>
        <p:spPr>
          <a:xfrm>
            <a:off x="845576" y="170826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KESIMPULAN</a:t>
            </a:r>
          </a:p>
        </p:txBody>
      </p:sp>
      <p:sp>
        <p:nvSpPr>
          <p:cNvPr id="779" name="Shape 779"/>
          <p:cNvSpPr txBox="1">
            <a:spLocks noGrp="1"/>
          </p:cNvSpPr>
          <p:nvPr>
            <p:ph idx="1"/>
          </p:nvPr>
        </p:nvSpPr>
        <p:spPr>
          <a:xfrm>
            <a:off x="403412" y="2362200"/>
            <a:ext cx="10264587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Penghitungan beban kerja perawat perlu dilakukan penelitian sehingga dapat menentukan jumlah tenaga yang tepat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Disamping kuantitas tenaga keperawatan kualitas tenaga (komposisi) juga harus menjadi pehatian 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Pemenuhan tenaga keperawatan juga merupakan asset RS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/>
        </p:nvSpPr>
        <p:spPr>
          <a:xfrm>
            <a:off x="4232275" y="4508500"/>
            <a:ext cx="5176837" cy="1201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100000"/>
              <a:buFont typeface="Arial"/>
              <a:buChar char="•"/>
            </a:pPr>
            <a:r>
              <a:rPr lang="en-US" sz="7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  <p:pic>
        <p:nvPicPr>
          <p:cNvPr id="785" name="Shape 785" descr="https://i2.wp.com/www.frontfootconsulting.com.au/wp-content/uploads/2015/12/thank-you-tree.gif?fit=570%2C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3900" y="1196975"/>
            <a:ext cx="6145212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477869" y="224614"/>
            <a:ext cx="5171046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Century Gothic"/>
              <a:buNone/>
            </a:pPr>
            <a:r>
              <a:rPr lang="en-US" sz="3600" b="1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PENGERTIAN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idx="1"/>
          </p:nvPr>
        </p:nvSpPr>
        <p:spPr>
          <a:xfrm>
            <a:off x="859023" y="2420471"/>
            <a:ext cx="10691998" cy="3655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Perencanaan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sumber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daya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manusia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perencanaan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tenaga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kerja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didefinisikan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sebagai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proses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menentukan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kebutuhan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tenaga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kerja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berarti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mempertemukan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kebutuhan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tersebut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agar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pelaksanaannya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berinteraksi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rencana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organisasi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.(Andrew E.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Sikula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Perencanaan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tenaga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kerja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proses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peramalan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pengembangan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pengimplementasian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pengontrolan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menjamin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perusahaan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mempunyai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kesesuaian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pegawai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penempatan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pegawai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secara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benar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waktu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tepat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, yang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secara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otomatis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lebih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bermanfaat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(George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Milkovich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Paul C.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Nystrom</a:t>
            </a: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❑"/>
            </a:pPr>
            <a:b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2934</Words>
  <Application>Microsoft Office PowerPoint</Application>
  <PresentationFormat>Widescreen</PresentationFormat>
  <Paragraphs>722</Paragraphs>
  <Slides>88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Calibri</vt:lpstr>
      <vt:lpstr>Century Gothic</vt:lpstr>
      <vt:lpstr>Cabin</vt:lpstr>
      <vt:lpstr>Arial</vt:lpstr>
      <vt:lpstr>Times New Roman</vt:lpstr>
      <vt:lpstr>Noto Sans Symbols</vt:lpstr>
      <vt:lpstr>Verdana</vt:lpstr>
      <vt:lpstr>Office Theme</vt:lpstr>
      <vt:lpstr>PERENCANAAN KEBUTUHAN TENAGA PERAWAT  DI RUMAH SAKIT</vt:lpstr>
      <vt:lpstr>Tujuan</vt:lpstr>
      <vt:lpstr>OBJECTIVE</vt:lpstr>
      <vt:lpstr>PENDAHULUAN</vt:lpstr>
      <vt:lpstr>AKREDITASI RS VERSI 2012: KPS 1.</vt:lpstr>
      <vt:lpstr>MANFAAT PERENCANAAN TENAGA</vt:lpstr>
      <vt:lpstr>                     POKOK BAHASAN</vt:lpstr>
      <vt:lpstr>PowerPoint Presentation</vt:lpstr>
      <vt:lpstr>PENGERTIAN</vt:lpstr>
      <vt:lpstr>PENGERTIAN…..</vt:lpstr>
      <vt:lpstr>TUJUAN</vt:lpstr>
      <vt:lpstr>SYARAT – SYARAT PERENCANAAN  SUMBER DAYA MANUSIA (SDM)</vt:lpstr>
      <vt:lpstr>PROSEDUR PERENCANAAN SDM</vt:lpstr>
      <vt:lpstr>IDENTIFIKASI KETENAGAAN PERAWAT</vt:lpstr>
      <vt:lpstr>KONDISI PELAYANAN KEPERAWATAN SAAT INI</vt:lpstr>
      <vt:lpstr>KONDISI PELAYANAN KEPERAWATAN SAAT INI</vt:lpstr>
      <vt:lpstr>LANGKAH-LANGKAH PERENCANAAN KEBUTUHAN TENAGA KEPERAWATAN (GILLIES,1994)</vt:lpstr>
      <vt:lpstr>KEBUTUHAN TENAGA PERAWAT  (DIREKTORAT KEPERAWATAN DITJEN YANMED DEPKES, 2005) </vt:lpstr>
      <vt:lpstr>KRITERIA PEMENUHAN KEBUTUHAN TENAGA KEPERAWATAN……</vt:lpstr>
      <vt:lpstr>PowerPoint Presentation</vt:lpstr>
      <vt:lpstr>BEBAN KERJA PERAWAT</vt:lpstr>
      <vt:lpstr>BEBAN KERJA </vt:lpstr>
      <vt:lpstr>BEBAN KERJA …</vt:lpstr>
      <vt:lpstr>MENGHITUNG JAM KERJA KEPERAWATAN</vt:lpstr>
      <vt:lpstr>FAKTOR – FAKTOR YG MEMPENGARUHI       KEBUTUHAN TENAGA KEPERAWATAN </vt:lpstr>
      <vt:lpstr>PowerPoint Presentation</vt:lpstr>
      <vt:lpstr>FAKTOR- FAKTOR YANG BERPENGARUH ➔ PERENCANAAN TENAGA PERAWAT DI RS</vt:lpstr>
      <vt:lpstr>FAKTOR- FAKTOR YANG BERPENGARUH ➔ PERENCANAAN TENAGA PERAWAT DI RS……..</vt:lpstr>
      <vt:lpstr>KAPAN PERLU PERENCANAAN TENAGA? </vt:lpstr>
      <vt:lpstr>JENIS TENAGA KEPERAWATAN</vt:lpstr>
      <vt:lpstr>MENENTUKAN KEBUTUHAN TENAGA PERAWAT</vt:lpstr>
      <vt:lpstr>MENENTUKAN KEBUTUHAN TENAGA PERAWAT...</vt:lpstr>
      <vt:lpstr>KLASIFIKASI/TINGKAT KETERGANTUNGAN PASIEN</vt:lpstr>
      <vt:lpstr>PERHITUNGAN KEBUTUHAN TENAGA KEPERAWATAN </vt:lpstr>
      <vt:lpstr>PowerPoint Presentation</vt:lpstr>
      <vt:lpstr>METODE RASIO</vt:lpstr>
      <vt:lpstr>PowerPoint Presentation</vt:lpstr>
      <vt:lpstr>PowerPoint Presentation</vt:lpstr>
      <vt:lpstr>FORMULA GIILLIES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PENGHITUNGAN TENAGA DI KAMAR OPERASI  </vt:lpstr>
      <vt:lpstr>PENGHITUNGAN TENAGA DI KAMAR OPERASI…</vt:lpstr>
      <vt:lpstr>FORMULA PENGHITUNGAN TENAGA DI KAMAR OPERASI</vt:lpstr>
      <vt:lpstr>PowerPoint Presentation</vt:lpstr>
      <vt:lpstr>DASAR PERHITUNGAN DI UNIT GAWAT DARURAT</vt:lpstr>
      <vt:lpstr>FORMULA PENGHITUNGAN TENAGA DI UGD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SWANSBURG (1990)</vt:lpstr>
      <vt:lpstr>SWANSBURG (1990)</vt:lpstr>
      <vt:lpstr>PowerPoint Presentation</vt:lpstr>
      <vt:lpstr>DIKETAHUI:</vt:lpstr>
      <vt:lpstr>PowerPoint Presentation</vt:lpstr>
      <vt:lpstr>PowerPoint Presentation</vt:lpstr>
      <vt:lpstr>                 KETERANGAN :  1. JUMLAH HARI DALAM SETAHUN 365 HARI 2. JUMLAH HARI KERJA EFEKTIF DALAM SETAHUN = 255    HARI. 3. JUMLAH JAM KEPERAWATAN TIDAK LANGSUNG SETIAP  PASIEN DALAM 1 HARI (24 JAM)   =   60 MENIT 4.  JUMLAH JAM PENYULUHAN KESEHATAN  SETIAP  PASIEN DALAM 1 HARI (24 JAM)   =   15 MENIT  4. JUMLAH HARI EFEKTIF DALAM SEMINGGU  =   5  HARI 5. JUMLAH JAM KERJA PERAWAT /HARI = 8 JAM  </vt:lpstr>
      <vt:lpstr>PowerPoint Presentation</vt:lpstr>
      <vt:lpstr>PENGHITUNGAN TENAGA DI KAMAR OPERASI</vt:lpstr>
      <vt:lpstr>           KETERANGAN : - JUMLAH HARI DALAM SETAHUN 365 HARI - JUMLAH HARI KERJA EFEKTIF DALAM SETAHUN = 255 HARI. - JUMLAH JAM KERJA PERAWAT /HARI = 7 JAM - JUMLAH PERAWAT DALAM TIM : 2 ORANG     </vt:lpstr>
      <vt:lpstr>PowerPoint Presentation</vt:lpstr>
      <vt:lpstr>PENGHITUNGAN TENAGA DI UNIT GAWAT DARURAT </vt:lpstr>
      <vt:lpstr>DIKETAHUI:</vt:lpstr>
      <vt:lpstr>PowerPoint Presentation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KEBUTUHAN TENAGA PERAWAT  DI RUMAH SAKIT</dc:title>
  <cp:lastModifiedBy>FKIP</cp:lastModifiedBy>
  <cp:revision>4</cp:revision>
  <dcterms:modified xsi:type="dcterms:W3CDTF">2018-01-24T03:19:10Z</dcterms:modified>
</cp:coreProperties>
</file>