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9"/>
  </p:notesMasterIdLst>
  <p:sldIdLst>
    <p:sldId id="338" r:id="rId2"/>
    <p:sldId id="351" r:id="rId3"/>
    <p:sldId id="339" r:id="rId4"/>
    <p:sldId id="340" r:id="rId5"/>
    <p:sldId id="341" r:id="rId6"/>
    <p:sldId id="342" r:id="rId7"/>
    <p:sldId id="258" r:id="rId8"/>
    <p:sldId id="259" r:id="rId9"/>
    <p:sldId id="260" r:id="rId10"/>
    <p:sldId id="262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43" r:id="rId25"/>
    <p:sldId id="279" r:id="rId26"/>
    <p:sldId id="348" r:id="rId27"/>
    <p:sldId id="349" r:id="rId28"/>
    <p:sldId id="350" r:id="rId29"/>
    <p:sldId id="347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44" r:id="rId8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53373-74CD-4E76-BA2C-139661C6306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4EF5-9C81-4DBC-87A8-015FE2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3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3D03A4F-07AE-4C1A-AC9B-260BE949C57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perawatan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X 100%.</a:t>
            </a:r>
          </a:p>
          <a:p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AVLOS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lama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dirawat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pasien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(6-9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kemenkes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2015)</a:t>
            </a:r>
          </a:p>
          <a:p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((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X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perawatan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/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pasien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tenggang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terisi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1-3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Rumus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BTO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Bed Turn Over=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pasien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/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927DD-2386-41CD-AD94-F4F993AD216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649850-DA00-4D32-B859-DE5FE67FB60D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973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BAD0B26-0191-44F0-96A9-703A70E2F335}" type="slidenum">
              <a:rPr lang="en-US" altLang="en-US">
                <a:latin typeface="Arial" panose="020B0604020202020204" pitchFamily="34" charset="0"/>
              </a:rPr>
              <a:pPr eaLnBrk="1" hangingPunct="1"/>
              <a:t>67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06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2395FB1-7B13-409F-AD0A-488EBAFD4B4B}" type="slidenum">
              <a:rPr lang="en-US" altLang="en-US">
                <a:latin typeface="Arial" panose="020B0604020202020204" pitchFamily="34" charset="0"/>
              </a:rPr>
              <a:pPr eaLnBrk="1" hangingPunct="1"/>
              <a:t>68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3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562B1ED-2B23-4087-8D4B-E2102E09EF68}" type="slidenum">
              <a:rPr lang="en-US" altLang="en-US">
                <a:latin typeface="Arial" panose="020B0604020202020204" pitchFamily="34" charset="0"/>
              </a:rPr>
              <a:pPr eaLnBrk="1" hangingPunct="1"/>
              <a:t>69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1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9B8BE89-310E-4180-9D1F-050D9A51284D}" type="slidenum">
              <a:rPr lang="en-US" altLang="en-US">
                <a:latin typeface="Arial" panose="020B0604020202020204" pitchFamily="34" charset="0"/>
              </a:rPr>
              <a:pPr eaLnBrk="1" hangingPunct="1"/>
              <a:t>70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2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1" y="152400"/>
            <a:ext cx="10460567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1" y="1219200"/>
            <a:ext cx="10562167" cy="510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1900" y="6461126"/>
            <a:ext cx="28448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461126"/>
            <a:ext cx="38608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00" y="6461126"/>
            <a:ext cx="812800" cy="320675"/>
          </a:xfrm>
        </p:spPr>
        <p:txBody>
          <a:bodyPr/>
          <a:lstStyle>
            <a:lvl1pPr>
              <a:defRPr/>
            </a:lvl1pPr>
          </a:lstStyle>
          <a:p>
            <a:fld id="{D74F6F94-BB1D-43F2-963C-C631F6E06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663892"/>
      </p:ext>
    </p:extLst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5935" y="2248764"/>
            <a:ext cx="6385743" cy="16541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Perawat</a:t>
            </a:r>
            <a: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b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 </a:t>
            </a:r>
            <a:r>
              <a:rPr lang="en-US" sz="2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Rumah</a:t>
            </a:r>
            <a:r>
              <a:rPr lang="en-US" sz="20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Sakit</a:t>
            </a:r>
            <a:endParaRPr lang="en-US" sz="2000" b="1" dirty="0">
              <a:solidFill>
                <a:srgbClr val="FFC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46460" y="4841911"/>
            <a:ext cx="5486400" cy="84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Dr.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Kemala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Rita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Wahidi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SKp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.,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Sp.Kep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Onk</a:t>
            </a:r>
            <a:r>
              <a:rPr lang="en-US" alt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., ETN., MARS</a:t>
            </a:r>
          </a:p>
          <a:p>
            <a:pPr algn="ctr" eaLnBrk="1" hangingPunct="1"/>
            <a:r>
              <a:rPr lang="en-US" altLang="en-US" sz="2215" dirty="0"/>
              <a:t>Tim </a:t>
            </a:r>
            <a:r>
              <a:rPr lang="en-US" altLang="en-US" sz="2215" dirty="0" err="1"/>
              <a:t>Pengajar</a:t>
            </a:r>
            <a:r>
              <a:rPr lang="en-US" altLang="en-US" sz="2215" dirty="0"/>
              <a:t> </a:t>
            </a:r>
            <a:r>
              <a:rPr lang="en-US" altLang="en-US" sz="2215" dirty="0" err="1"/>
              <a:t>Manajemen</a:t>
            </a:r>
            <a:r>
              <a:rPr lang="en-US" altLang="en-US" sz="2215" dirty="0"/>
              <a:t> SDM RS.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16" y="438243"/>
            <a:ext cx="4780547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D5ED5D-3C17-47BF-A633-5127943DEAFA}"/>
              </a:ext>
            </a:extLst>
          </p:cNvPr>
          <p:cNvSpPr txBox="1"/>
          <p:nvPr/>
        </p:nvSpPr>
        <p:spPr>
          <a:xfrm>
            <a:off x="8854068" y="758283"/>
            <a:ext cx="200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PERTEMUAN 2</a:t>
            </a:r>
          </a:p>
        </p:txBody>
      </p:sp>
    </p:spTree>
    <p:extLst>
      <p:ext uri="{BB962C8B-B14F-4D97-AF65-F5344CB8AC3E}">
        <p14:creationId xmlns:p14="http://schemas.microsoft.com/office/powerpoint/2010/main" val="2668050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80047" y="118531"/>
            <a:ext cx="8534400" cy="1507067"/>
          </a:xfrm>
        </p:spPr>
        <p:txBody>
          <a:bodyPr/>
          <a:lstStyle/>
          <a:p>
            <a:r>
              <a:rPr lang="en-US" altLang="en-US" dirty="0" err="1"/>
              <a:t>Pengertian</a:t>
            </a:r>
            <a:r>
              <a:rPr lang="en-US" altLang="en-US" dirty="0"/>
              <a:t>…..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16659" y="1398494"/>
            <a:ext cx="11391247" cy="501575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3300" dirty="0" err="1">
                <a:solidFill>
                  <a:schemeClr val="tx1"/>
                </a:solidFill>
              </a:rPr>
              <a:t>Perencanaan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sumber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daya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manusia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atau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perencanaan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tenaga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kerja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merupakan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serangkaian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kegiatan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dilakukan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untuk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mengantisipasi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permintaan-permintaan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bisnis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lingkungan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pada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organisasi</a:t>
            </a:r>
            <a:r>
              <a:rPr lang="en-US" altLang="en-US" sz="3300" dirty="0">
                <a:solidFill>
                  <a:schemeClr val="tx1"/>
                </a:solidFill>
              </a:rPr>
              <a:t> di </a:t>
            </a:r>
            <a:r>
              <a:rPr lang="en-US" altLang="en-US" sz="3300" dirty="0" err="1">
                <a:solidFill>
                  <a:schemeClr val="tx1"/>
                </a:solidFill>
              </a:rPr>
              <a:t>waktu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akan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datang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untuk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memenuhi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kebutuhan-kebutuhan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tenaga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kerja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ditimbulkan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oleh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kondisi-kondisi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tersebut</a:t>
            </a:r>
            <a:r>
              <a:rPr lang="en-US" altLang="en-US" sz="3300" dirty="0">
                <a:solidFill>
                  <a:schemeClr val="tx1"/>
                </a:solidFill>
              </a:rPr>
              <a:t> (</a:t>
            </a:r>
            <a:r>
              <a:rPr lang="en-US" altLang="en-US" sz="3300" i="1" dirty="0" err="1">
                <a:solidFill>
                  <a:schemeClr val="tx1"/>
                </a:solidFill>
              </a:rPr>
              <a:t>Handoko</a:t>
            </a:r>
            <a:r>
              <a:rPr lang="en-US" altLang="en-US" sz="3300" dirty="0">
                <a:solidFill>
                  <a:schemeClr val="tx1"/>
                </a:solidFill>
              </a:rPr>
              <a:t> ,1997)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3300" dirty="0" err="1">
                <a:solidFill>
                  <a:schemeClr val="tx1"/>
                </a:solidFill>
              </a:rPr>
              <a:t>Perencanaan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tenaga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kerja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dapat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diartikan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sebagai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suatu</a:t>
            </a:r>
            <a:r>
              <a:rPr lang="en-US" altLang="en-US" sz="3300" dirty="0">
                <a:solidFill>
                  <a:schemeClr val="tx1"/>
                </a:solidFill>
              </a:rPr>
              <a:t> proses </a:t>
            </a:r>
            <a:r>
              <a:rPr lang="en-US" altLang="en-US" sz="3300" dirty="0" err="1">
                <a:solidFill>
                  <a:schemeClr val="tx1"/>
                </a:solidFill>
              </a:rPr>
              <a:t>menentukan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kebutuhan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akan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tenaga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kerja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berdasarkan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peramalan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pengembangan</a:t>
            </a:r>
            <a:r>
              <a:rPr lang="en-US" altLang="en-US" sz="3300" dirty="0">
                <a:solidFill>
                  <a:schemeClr val="tx1"/>
                </a:solidFill>
              </a:rPr>
              <a:t>, </a:t>
            </a:r>
            <a:r>
              <a:rPr lang="en-US" altLang="en-US" sz="3300" dirty="0" err="1">
                <a:solidFill>
                  <a:schemeClr val="tx1"/>
                </a:solidFill>
              </a:rPr>
              <a:t>pengimplementasian</a:t>
            </a:r>
            <a:r>
              <a:rPr lang="en-US" altLang="en-US" sz="3300" dirty="0">
                <a:solidFill>
                  <a:schemeClr val="tx1"/>
                </a:solidFill>
              </a:rPr>
              <a:t>, </a:t>
            </a:r>
            <a:r>
              <a:rPr lang="en-US" altLang="en-US" sz="3300" dirty="0" err="1">
                <a:solidFill>
                  <a:schemeClr val="tx1"/>
                </a:solidFill>
              </a:rPr>
              <a:t>dan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pengendalian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kebutuhan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tersebut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berintegrasi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dengan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perencanaan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organisasi</a:t>
            </a:r>
            <a:r>
              <a:rPr lang="en-US" altLang="en-US" sz="3300" dirty="0">
                <a:solidFill>
                  <a:schemeClr val="tx1"/>
                </a:solidFill>
              </a:rPr>
              <a:t> agar </a:t>
            </a:r>
            <a:r>
              <a:rPr lang="en-US" altLang="en-US" sz="3300" dirty="0" err="1">
                <a:solidFill>
                  <a:schemeClr val="tx1"/>
                </a:solidFill>
              </a:rPr>
              <a:t>tercipta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jumlah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pegawai</a:t>
            </a:r>
            <a:r>
              <a:rPr lang="en-US" altLang="en-US" sz="3300" dirty="0">
                <a:solidFill>
                  <a:schemeClr val="tx1"/>
                </a:solidFill>
              </a:rPr>
              <a:t>, </a:t>
            </a:r>
            <a:r>
              <a:rPr lang="en-US" altLang="en-US" sz="3300" dirty="0" err="1">
                <a:solidFill>
                  <a:schemeClr val="tx1"/>
                </a:solidFill>
              </a:rPr>
              <a:t>penempatan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pegawai</a:t>
            </a:r>
            <a:r>
              <a:rPr lang="en-US" altLang="en-US" sz="3300" dirty="0">
                <a:solidFill>
                  <a:schemeClr val="tx1"/>
                </a:solidFill>
              </a:rPr>
              <a:t> yang </a:t>
            </a:r>
            <a:r>
              <a:rPr lang="en-US" altLang="en-US" sz="3300" dirty="0" err="1">
                <a:solidFill>
                  <a:schemeClr val="tx1"/>
                </a:solidFill>
              </a:rPr>
              <a:t>tepat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dan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bermanfaat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secara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300" dirty="0" err="1">
                <a:solidFill>
                  <a:schemeClr val="tx1"/>
                </a:solidFill>
              </a:rPr>
              <a:t>ekonomis</a:t>
            </a:r>
            <a:r>
              <a:rPr lang="en-US" altLang="en-US" sz="3300" i="1" dirty="0">
                <a:solidFill>
                  <a:schemeClr val="tx1"/>
                </a:solidFill>
              </a:rPr>
              <a:t>  (</a:t>
            </a:r>
            <a:r>
              <a:rPr lang="en-US" altLang="en-US" sz="3300" dirty="0" err="1">
                <a:solidFill>
                  <a:schemeClr val="tx1"/>
                </a:solidFill>
              </a:rPr>
              <a:t>Mangkunegara</a:t>
            </a:r>
            <a:r>
              <a:rPr lang="en-US" altLang="en-US" sz="3300" dirty="0">
                <a:solidFill>
                  <a:schemeClr val="tx1"/>
                </a:solidFill>
              </a:rPr>
              <a:t>, 2003)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12812" y="197721"/>
            <a:ext cx="8534400" cy="1507067"/>
          </a:xfrm>
        </p:spPr>
        <p:txBody>
          <a:bodyPr/>
          <a:lstStyle/>
          <a:p>
            <a:r>
              <a:rPr lang="en-US" altLang="en-US" dirty="0" err="1"/>
              <a:t>Tujuan</a:t>
            </a:r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4212" y="2353235"/>
            <a:ext cx="10718894" cy="255294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Tujuan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SDM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menghubungkan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SDM yang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ada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perusahaan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pada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masa yang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akan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datang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menghindari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mismanajemen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tumpang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tindih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pelaksanaan</a:t>
            </a:r>
            <a: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br>
              <a:rPr lang="en-US" alt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178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95400"/>
          </a:xfrm>
        </p:spPr>
        <p:txBody>
          <a:bodyPr/>
          <a:lstStyle/>
          <a:p>
            <a:r>
              <a:rPr lang="en-US" altLang="en-US" sz="3200"/>
              <a:t>Syarat – Syarat Perencanaan  Sumber Daya Manusia (SDM)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mengetahui secara jelas masalah yang akan direncanakannya.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mampu mengumpulkan dan menganalisis informasi tentang SDM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mempunyai pengalaman luas tentang job analysis, organisasi dan situasi persediaan SDM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Harus mampu membaca situasi SDM masa kini dan masa mendatang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Mampu memperkirakan peningkatan SDM dan teknologi masa depan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/>
              <a:t>Mengetahui secara luas peraturan dan kebijaksanaan perburuhan pemerintah</a:t>
            </a:r>
          </a:p>
        </p:txBody>
      </p:sp>
    </p:spTree>
    <p:extLst>
      <p:ext uri="{BB962C8B-B14F-4D97-AF65-F5344CB8AC3E}">
        <p14:creationId xmlns:p14="http://schemas.microsoft.com/office/powerpoint/2010/main" val="3279182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423801" y="223122"/>
            <a:ext cx="8534400" cy="960220"/>
          </a:xfrm>
        </p:spPr>
        <p:txBody>
          <a:bodyPr/>
          <a:lstStyle/>
          <a:p>
            <a:r>
              <a:rPr lang="en-US" altLang="en-US" b="1" dirty="0" err="1">
                <a:solidFill>
                  <a:srgbClr val="FFC000"/>
                </a:solidFill>
              </a:rPr>
              <a:t>Prosedur</a:t>
            </a:r>
            <a:r>
              <a:rPr lang="en-US" altLang="en-US" b="1" dirty="0">
                <a:solidFill>
                  <a:srgbClr val="FFC000"/>
                </a:solidFill>
              </a:rPr>
              <a:t> </a:t>
            </a:r>
            <a:r>
              <a:rPr lang="en-US" altLang="en-US" b="1" dirty="0" err="1">
                <a:solidFill>
                  <a:srgbClr val="FFC000"/>
                </a:solidFill>
              </a:rPr>
              <a:t>perencanaan</a:t>
            </a:r>
            <a:r>
              <a:rPr lang="en-US" altLang="en-US" b="1" dirty="0">
                <a:solidFill>
                  <a:srgbClr val="FFC000"/>
                </a:solidFill>
              </a:rPr>
              <a:t> SDM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248988" y="1084729"/>
            <a:ext cx="10557529" cy="5638800"/>
          </a:xfrm>
        </p:spPr>
        <p:txBody>
          <a:bodyPr>
            <a:normAutofit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/>
              <a:t>Menetapkan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jelas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kualitas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kuantitas</a:t>
            </a:r>
            <a:r>
              <a:rPr lang="en-US" altLang="en-US" sz="2800" dirty="0"/>
              <a:t> SDM yang </a:t>
            </a:r>
            <a:r>
              <a:rPr lang="en-US" altLang="en-US" sz="2800" dirty="0" err="1"/>
              <a:t>dibutuhkan</a:t>
            </a:r>
            <a:endParaRPr lang="en-US" altLang="en-US" sz="2800" dirty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/>
              <a:t>Mengumpulkan</a:t>
            </a:r>
            <a:r>
              <a:rPr lang="en-US" altLang="en-US" sz="2800" dirty="0"/>
              <a:t> data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informasi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tentang</a:t>
            </a:r>
            <a:r>
              <a:rPr lang="en-US" altLang="en-US" sz="2800" dirty="0"/>
              <a:t> SDM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/>
              <a:t>Mengelompokkan</a:t>
            </a:r>
            <a:r>
              <a:rPr lang="en-US" altLang="en-US" sz="2800" dirty="0"/>
              <a:t> data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informasi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serta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menganalisisnya</a:t>
            </a:r>
            <a:endParaRPr lang="en-US" altLang="en-US" sz="2800" dirty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/>
              <a:t>Menetapkan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beberapa</a:t>
            </a:r>
            <a:r>
              <a:rPr lang="en-US" altLang="en-US" sz="2800" dirty="0"/>
              <a:t> alternative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/>
              <a:t>Memilih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terbaik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alternative yang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rencana</a:t>
            </a:r>
            <a:endParaRPr lang="en-US" altLang="en-US" sz="2800" dirty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dirty="0" err="1"/>
              <a:t>Menginformasikan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rencana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para </a:t>
            </a:r>
            <a:r>
              <a:rPr lang="en-US" altLang="en-US" sz="2800" dirty="0" err="1"/>
              <a:t>karyawan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direalisasikan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769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449662" y="210671"/>
            <a:ext cx="9399494" cy="609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FFC000"/>
                </a:solidFill>
              </a:rPr>
              <a:t>IDENTIFIKASI KETENAGAAN PERAWAT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70647" y="914400"/>
            <a:ext cx="11430000" cy="5943600"/>
          </a:xfrm>
        </p:spPr>
        <p:txBody>
          <a:bodyPr rtlCol="0">
            <a:normAutofit fontScale="85000" lnSpcReduction="20000"/>
          </a:bodyPr>
          <a:lstStyle/>
          <a:p>
            <a:pPr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</a:rPr>
              <a:t>Rumah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Sakit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olidFill>
                  <a:schemeClr val="tx1"/>
                </a:solidFill>
              </a:rPr>
              <a:t>Jumlah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tenaga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olidFill>
                  <a:schemeClr val="tx1"/>
                </a:solidFill>
              </a:rPr>
              <a:t>Kualifikasi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kemampuan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Unit </a:t>
            </a:r>
            <a:r>
              <a:rPr lang="en-US" sz="2800" dirty="0" err="1">
                <a:solidFill>
                  <a:schemeClr val="tx1"/>
                </a:solidFill>
              </a:rPr>
              <a:t>Keria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Ketenagaan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efektif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Perawat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profesional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non </a:t>
            </a:r>
            <a:r>
              <a:rPr lang="en-US" sz="2800" dirty="0" err="1">
                <a:solidFill>
                  <a:schemeClr val="tx1"/>
                </a:solidFill>
              </a:rPr>
              <a:t>profesional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Sesuai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kerja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     </a:t>
            </a:r>
          </a:p>
          <a:p>
            <a:pPr>
              <a:spcAft>
                <a:spcPts val="0"/>
              </a:spcAft>
              <a:defRPr/>
            </a:pP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Kebutuhan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tenaga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perawat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800" dirty="0"/>
          </a:p>
          <a:p>
            <a:pPr>
              <a:spcAft>
                <a:spcPts val="0"/>
              </a:spcAft>
              <a:defRPr/>
            </a:pPr>
            <a:endParaRPr lang="en-US" sz="2400" dirty="0"/>
          </a:p>
          <a:p>
            <a:pPr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2400" dirty="0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1B071E4-2F7B-4007-8B40-C463ED37A3F1}" type="slidenum">
              <a:rPr lang="en-US" alt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8677" name="AutoShape 1034"/>
          <p:cNvSpPr>
            <a:spLocks noChangeArrowheads="1"/>
          </p:cNvSpPr>
          <p:nvPr/>
        </p:nvSpPr>
        <p:spPr bwMode="auto">
          <a:xfrm>
            <a:off x="3128681" y="2474071"/>
            <a:ext cx="600636" cy="886666"/>
          </a:xfrm>
          <a:prstGeom prst="downArrow">
            <a:avLst>
              <a:gd name="adj1" fmla="val 50000"/>
              <a:gd name="adj2" fmla="val 87501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Down Arrow 7"/>
          <p:cNvSpPr/>
          <p:nvPr/>
        </p:nvSpPr>
        <p:spPr>
          <a:xfrm>
            <a:off x="3003176" y="5122862"/>
            <a:ext cx="726141" cy="79057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1293" y="313267"/>
            <a:ext cx="10502153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800" dirty="0" err="1">
                <a:solidFill>
                  <a:srgbClr val="FFC000"/>
                </a:solidFill>
              </a:rPr>
              <a:t>Kondisi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pelayanan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keperawatan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saat</a:t>
            </a:r>
            <a:r>
              <a:rPr lang="en-US" sz="3800" dirty="0">
                <a:solidFill>
                  <a:srgbClr val="FFC000"/>
                </a:solidFill>
              </a:rPr>
              <a:t> </a:t>
            </a:r>
            <a:r>
              <a:rPr lang="en-US" sz="3800" dirty="0" err="1">
                <a:solidFill>
                  <a:srgbClr val="FFC000"/>
                </a:solidFill>
              </a:rPr>
              <a:t>ini</a:t>
            </a:r>
            <a:endParaRPr lang="en-US" sz="3800" dirty="0">
              <a:solidFill>
                <a:srgbClr val="FFC000"/>
              </a:solidFill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43200" y="2362200"/>
            <a:ext cx="2362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Pola Ketenagaan:</a:t>
            </a:r>
          </a:p>
          <a:p>
            <a:pPr algn="ctr" eaLnBrk="1" hangingPunct="1"/>
            <a:r>
              <a:rPr lang="en-US" altLang="en-US"/>
              <a:t>Jumlah ?</a:t>
            </a:r>
          </a:p>
          <a:p>
            <a:pPr algn="ctr" eaLnBrk="1" hangingPunct="1"/>
            <a:r>
              <a:rPr lang="en-US" altLang="en-US"/>
              <a:t>Kualifikasi?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410200" y="2362200"/>
            <a:ext cx="2057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600"/>
              <a:t>Metode pemberian</a:t>
            </a:r>
          </a:p>
          <a:p>
            <a:pPr algn="ctr" eaLnBrk="1" hangingPunct="1"/>
            <a:r>
              <a:rPr lang="en-US" altLang="en-US" sz="1600"/>
              <a:t>Askep:</a:t>
            </a:r>
          </a:p>
          <a:p>
            <a:pPr algn="ctr" eaLnBrk="1" hangingPunct="1"/>
            <a:r>
              <a:rPr lang="en-US" altLang="en-US" sz="1600"/>
              <a:t>Fungsional</a:t>
            </a:r>
          </a:p>
          <a:p>
            <a:pPr algn="ctr" eaLnBrk="1" hangingPunct="1"/>
            <a:r>
              <a:rPr lang="en-US" altLang="en-US" sz="1600"/>
              <a:t>Tim</a:t>
            </a:r>
          </a:p>
          <a:p>
            <a:pPr algn="ctr" eaLnBrk="1" hangingPunct="1"/>
            <a:r>
              <a:rPr lang="en-US" altLang="en-US" sz="1600"/>
              <a:t>MPKP</a:t>
            </a:r>
          </a:p>
          <a:p>
            <a:pPr algn="ctr" eaLnBrk="1" hangingPunct="1"/>
            <a:r>
              <a:rPr lang="en-US" altLang="en-US" sz="1600"/>
              <a:t>Kasus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7924800" y="2362200"/>
            <a:ext cx="2057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/>
              <a:t>Mutu pelayanan</a:t>
            </a:r>
          </a:p>
          <a:p>
            <a:pPr algn="ctr" eaLnBrk="1" hangingPunct="1"/>
            <a:r>
              <a:rPr lang="en-US" altLang="en-US"/>
              <a:t>Keperawatan ?</a:t>
            </a:r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3810000" y="4953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3810000" y="59436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V="1">
            <a:off x="9144000" y="4876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105400" y="3352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7467600" y="3429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V="1">
            <a:off x="6400800" y="4876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85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082" y="264955"/>
            <a:ext cx="10409612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</a:rPr>
              <a:t>Langkah-langkah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fi-FI" sz="3200" dirty="0">
                <a:solidFill>
                  <a:srgbClr val="FF0000"/>
                </a:solidFill>
              </a:rPr>
              <a:t>perencanaan kebutuhan tenaga keperawatan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fi-FI" sz="1800" dirty="0">
                <a:solidFill>
                  <a:srgbClr val="FF0000"/>
                </a:solidFill>
              </a:rPr>
              <a:t>(Gillies,1994</a:t>
            </a:r>
            <a:r>
              <a:rPr lang="fi-FI" sz="2400" dirty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4211" y="2057399"/>
            <a:ext cx="11068517" cy="4356847"/>
          </a:xfrm>
        </p:spPr>
        <p:txBody>
          <a:bodyPr rtlCol="0">
            <a:normAutofit/>
          </a:bodyPr>
          <a:lstStyle/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>
                <a:solidFill>
                  <a:schemeClr val="tx1"/>
                </a:solidFill>
              </a:rPr>
              <a:t>Identifikasi bentuk dan beban pelayanan keperawatan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>
                <a:solidFill>
                  <a:schemeClr val="tx1"/>
                </a:solidFill>
              </a:rPr>
              <a:t>Tentukan jumlah tenaga setiap katagori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>
                <a:solidFill>
                  <a:schemeClr val="tx1"/>
                </a:solidFill>
              </a:rPr>
              <a:t>Seleksi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tentukan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tenaga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dibutuhkan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fi-FI" sz="2800" dirty="0">
                <a:solidFill>
                  <a:schemeClr val="tx1"/>
                </a:solidFill>
              </a:rPr>
              <a:t>Tentukan tenaga keperawatan sesuai kebutuhan unit (penempatan)</a:t>
            </a:r>
          </a:p>
          <a:p>
            <a:pPr marL="595313" indent="-514350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en-US" sz="2800" dirty="0" err="1">
                <a:solidFill>
                  <a:schemeClr val="tx1"/>
                </a:solidFill>
              </a:rPr>
              <a:t>Tentukan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metoda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pemberian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asuhan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keperawatan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diterapkan</a:t>
            </a: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5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918" y="198438"/>
            <a:ext cx="9396132" cy="10207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i-FI" sz="4000" b="1" dirty="0">
                <a:solidFill>
                  <a:srgbClr val="FFC000"/>
                </a:solidFill>
              </a:rPr>
              <a:t>Kebutuhan Tenaga Perawat</a:t>
            </a:r>
            <a:br>
              <a:rPr lang="fi-FI" sz="3200" b="1" dirty="0">
                <a:solidFill>
                  <a:srgbClr val="FFC000"/>
                </a:solidFill>
              </a:rPr>
            </a:br>
            <a:r>
              <a:rPr lang="sv-SE" sz="1600" b="1" dirty="0">
                <a:solidFill>
                  <a:srgbClr val="FFC000"/>
                </a:solidFill>
              </a:rPr>
              <a:t> (Direktorat Keperawatan Ditjen Yanmed Depkes, 2005)</a:t>
            </a:r>
            <a:r>
              <a:rPr lang="en-US" sz="16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72353" y="1219200"/>
            <a:ext cx="10569388" cy="5638800"/>
          </a:xfrm>
        </p:spPr>
        <p:txBody>
          <a:bodyPr rtlCol="0">
            <a:noAutofit/>
          </a:bodyPr>
          <a:lstStyle/>
          <a:p>
            <a:pPr marL="609600" indent="-60960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>
                <a:solidFill>
                  <a:srgbClr val="FFC000"/>
                </a:solidFill>
              </a:rPr>
              <a:t>Kriteria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Pemenuhan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kebutuhan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tenaga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keperawatan</a:t>
            </a:r>
            <a:r>
              <a:rPr lang="en-US" sz="2800" dirty="0">
                <a:solidFill>
                  <a:srgbClr val="FFC000"/>
                </a:solidFill>
              </a:rPr>
              <a:t>:</a:t>
            </a:r>
          </a:p>
          <a:p>
            <a:pPr marL="609600" indent="-60960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srgbClr val="FFC000"/>
                </a:solidFill>
              </a:rPr>
              <a:t>A. </a:t>
            </a:r>
            <a:r>
              <a:rPr lang="en-US" sz="2800" dirty="0" err="1">
                <a:solidFill>
                  <a:srgbClr val="FFC000"/>
                </a:solidFill>
              </a:rPr>
              <a:t>Kriteria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struktur</a:t>
            </a:r>
            <a:endParaRPr lang="en-US" sz="2800" dirty="0">
              <a:solidFill>
                <a:srgbClr val="FFC000"/>
              </a:solidFill>
            </a:endParaRP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RS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perawat</a:t>
            </a:r>
            <a:r>
              <a:rPr lang="en-US" sz="2800" dirty="0"/>
              <a:t>  </a:t>
            </a:r>
            <a:r>
              <a:rPr lang="en-US" sz="2800" dirty="0" err="1"/>
              <a:t>teregistrasi</a:t>
            </a:r>
            <a:r>
              <a:rPr lang="en-US" sz="2800" dirty="0"/>
              <a:t> </a:t>
            </a:r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ketenagaan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err="1"/>
              <a:t>Mekanisme</a:t>
            </a:r>
            <a:r>
              <a:rPr lang="en-US" sz="2800" dirty="0"/>
              <a:t> </a:t>
            </a:r>
            <a:r>
              <a:rPr lang="en-US" sz="2800" dirty="0" err="1"/>
              <a:t>rekruitmen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seleksi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endParaRPr lang="en-US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 SPO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ketenagaan</a:t>
            </a:r>
            <a:endParaRPr lang="sv-SE" sz="2800" dirty="0"/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800" dirty="0">
                <a:solidFill>
                  <a:srgbClr val="C00000"/>
                </a:solidFill>
              </a:rPr>
              <a:t>Pedoman cara perhitungan kebutuhan tenaga    keperawatan</a:t>
            </a:r>
          </a:p>
          <a:p>
            <a:pPr marL="990600" lvl="1" indent="-53340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Tersedianya</a:t>
            </a:r>
            <a:r>
              <a:rPr lang="en-US" sz="2800" dirty="0"/>
              <a:t> 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BOR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789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107" y="274638"/>
            <a:ext cx="10273552" cy="7159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dirty="0" err="1">
                <a:solidFill>
                  <a:srgbClr val="FFC000"/>
                </a:solidFill>
              </a:rPr>
              <a:t>Kriteria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Pemenuhan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kebutuhan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tenaga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keperawatan</a:t>
            </a:r>
            <a:r>
              <a:rPr lang="en-US" sz="3200" dirty="0">
                <a:solidFill>
                  <a:srgbClr val="FFC000"/>
                </a:solidFill>
              </a:rPr>
              <a:t>……</a:t>
            </a:r>
            <a:endParaRPr lang="en-US" sz="1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37883" y="1506070"/>
            <a:ext cx="11430000" cy="4504765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rgbClr val="FFC000"/>
                </a:solidFill>
              </a:rPr>
              <a:t>B. </a:t>
            </a:r>
            <a:r>
              <a:rPr lang="en-US" sz="3200" dirty="0" err="1">
                <a:solidFill>
                  <a:srgbClr val="FFC000"/>
                </a:solidFill>
              </a:rPr>
              <a:t>Kriteria</a:t>
            </a:r>
            <a:r>
              <a:rPr lang="en-US" sz="3200" dirty="0">
                <a:solidFill>
                  <a:srgbClr val="FFC000"/>
                </a:solidFill>
              </a:rPr>
              <a:t> Proses </a:t>
            </a:r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/>
              <a:t>Mengelompokkan</a:t>
            </a:r>
            <a:r>
              <a:rPr lang="en-US" sz="3200" dirty="0"/>
              <a:t> </a:t>
            </a:r>
            <a:r>
              <a:rPr lang="en-US" sz="3200" dirty="0" err="1"/>
              <a:t>pasien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karakteristik</a:t>
            </a:r>
            <a:endParaRPr lang="en-US" sz="3200" dirty="0"/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/>
              <a:t>Menetapkan</a:t>
            </a:r>
            <a:r>
              <a:rPr lang="en-US" sz="3200" dirty="0"/>
              <a:t> </a:t>
            </a:r>
            <a:r>
              <a:rPr lang="en-US" sz="3200" dirty="0" err="1"/>
              <a:t>metoda</a:t>
            </a:r>
            <a:r>
              <a:rPr lang="en-US" sz="3200" dirty="0"/>
              <a:t> </a:t>
            </a:r>
            <a:r>
              <a:rPr lang="en-US" sz="3200" dirty="0" err="1"/>
              <a:t>pemberian</a:t>
            </a:r>
            <a:r>
              <a:rPr lang="en-US" sz="3200" dirty="0"/>
              <a:t> </a:t>
            </a:r>
            <a:r>
              <a:rPr lang="en-US" sz="3200" dirty="0" err="1"/>
              <a:t>asuhan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endParaRPr lang="en-US" sz="3200" dirty="0"/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rgbClr val="C00000"/>
                </a:solidFill>
              </a:rPr>
              <a:t>Cara </a:t>
            </a:r>
            <a:r>
              <a:rPr lang="en-US" sz="3200" dirty="0" err="1">
                <a:solidFill>
                  <a:srgbClr val="C00000"/>
                </a:solidFill>
              </a:rPr>
              <a:t>perhitungan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tenaga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keperawatan</a:t>
            </a:r>
            <a:endParaRPr lang="en-US" sz="3200" dirty="0">
              <a:solidFill>
                <a:srgbClr val="C00000"/>
              </a:solidFill>
            </a:endParaRPr>
          </a:p>
          <a:p>
            <a:pPr marL="914400" lvl="1" indent="-339725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err="1"/>
              <a:t>kualifikasi</a:t>
            </a:r>
            <a:r>
              <a:rPr lang="en-US" sz="3200" dirty="0"/>
              <a:t> yang    </a:t>
            </a:r>
            <a:r>
              <a:rPr lang="en-US" sz="3200" dirty="0" err="1"/>
              <a:t>dipersyaratkan</a:t>
            </a:r>
            <a:endParaRPr lang="en-US" sz="3200" dirty="0"/>
          </a:p>
          <a:p>
            <a:pPr marL="973138" lvl="1" indent="-398463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574196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616" y="1815353"/>
            <a:ext cx="9202690" cy="419100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600" dirty="0">
                <a:solidFill>
                  <a:srgbClr val="FFC000"/>
                </a:solidFill>
              </a:rPr>
              <a:t>C. </a:t>
            </a:r>
            <a:r>
              <a:rPr lang="en-US" sz="3600" dirty="0" err="1">
                <a:solidFill>
                  <a:srgbClr val="FFC000"/>
                </a:solidFill>
              </a:rPr>
              <a:t>Kriteria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hasil</a:t>
            </a:r>
            <a:endParaRPr lang="en-US" sz="3600" dirty="0">
              <a:solidFill>
                <a:srgbClr val="FFC000"/>
              </a:solidFill>
            </a:endParaRPr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600" dirty="0" err="1"/>
              <a:t>Adanya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:</a:t>
            </a:r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err="1"/>
              <a:t>Pola</a:t>
            </a:r>
            <a:r>
              <a:rPr lang="en-US" sz="3600" dirty="0"/>
              <a:t> </a:t>
            </a:r>
            <a:r>
              <a:rPr lang="en-US" sz="3600" dirty="0" err="1"/>
              <a:t>ketenagaan</a:t>
            </a:r>
            <a:r>
              <a:rPr lang="en-US" sz="3600" dirty="0"/>
              <a:t> </a:t>
            </a:r>
            <a:r>
              <a:rPr lang="en-US" sz="3600" dirty="0" err="1"/>
              <a:t>Keperawatan</a:t>
            </a:r>
            <a:r>
              <a:rPr lang="en-US" sz="3600" dirty="0"/>
              <a:t> di RS</a:t>
            </a:r>
            <a:endParaRPr lang="sv-SE" sz="3600" dirty="0"/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3600" dirty="0"/>
              <a:t>Tenaga Keperawatan yang bertugas di unit kerja sesuai kompetensi</a:t>
            </a:r>
            <a:endParaRPr lang="en-US" sz="36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sz="36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79185" y="516685"/>
            <a:ext cx="10273552" cy="7159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3200" dirty="0" err="1">
                <a:solidFill>
                  <a:srgbClr val="FFC000"/>
                </a:solidFill>
              </a:rPr>
              <a:t>Kriteria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Pemenuhan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kebutuhan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tenaga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keperawatan</a:t>
            </a:r>
            <a:r>
              <a:rPr lang="en-US" sz="3200" dirty="0">
                <a:solidFill>
                  <a:srgbClr val="FFC000"/>
                </a:solidFill>
              </a:rPr>
              <a:t>……</a:t>
            </a:r>
            <a:endParaRPr lang="en-US" sz="1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3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F587-71F4-4D81-BDE2-82098F97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C5EA-D7B4-41E9-B866-5E095E614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dapat menyebutkan  tujuan mata ajar perencanaan kebutuhan tenaga perawat di rumah sakit</a:t>
            </a:r>
          </a:p>
          <a:p>
            <a:r>
              <a:rPr lang="id-ID" dirty="0"/>
              <a:t>Mahasiswa dapat menguraikan topik- topik dan jadwal mata ajar perencanaan kebutuhan di rumah sakit.</a:t>
            </a:r>
          </a:p>
          <a:p>
            <a:r>
              <a:rPr lang="id-ID" dirty="0"/>
              <a:t>Mahasiswa dapat menggambarkan sistem evaluasi pembelajaran dan buku wajib</a:t>
            </a:r>
          </a:p>
          <a:p>
            <a:r>
              <a:rPr lang="id-ID" dirty="0"/>
              <a:t>Mahasiswa mampu memahami kompetensi yang diharapkan dari mata ajar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0789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FC1C885-581F-4F0F-A9B9-94F64B1B9579}" type="slidenum">
              <a:rPr lang="en-US" alt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8392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FFC000"/>
                </a:solidFill>
              </a:rPr>
              <a:t>BEBAN KERJA PERAWAT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4867882" y="3216088"/>
            <a:ext cx="2209800" cy="838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C000"/>
                </a:solidFill>
              </a:rPr>
              <a:t>BEBAN KERJA</a:t>
            </a:r>
            <a:endParaRPr lang="id-ID" altLang="en-US" b="1" dirty="0">
              <a:solidFill>
                <a:srgbClr val="FFC000"/>
              </a:solidFill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2057400" y="17526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Masalah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 err="1"/>
              <a:t>Komunitas</a:t>
            </a:r>
            <a:endParaRPr lang="id-ID" altLang="en-US" dirty="0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4800600" y="1405872"/>
            <a:ext cx="1853406" cy="97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Perkembanagn</a:t>
            </a:r>
            <a:endParaRPr lang="en-US" altLang="en-US" dirty="0"/>
          </a:p>
          <a:p>
            <a:pPr eaLnBrk="1" hangingPunct="1"/>
            <a:r>
              <a:rPr lang="en-US" altLang="en-US" dirty="0"/>
              <a:t>IPTEK</a:t>
            </a:r>
            <a:endParaRPr lang="id-ID" altLang="en-US" dirty="0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7543800" y="1676400"/>
            <a:ext cx="2590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DISASTER</a:t>
            </a:r>
            <a:endParaRPr lang="id-ID" altLang="en-US" dirty="0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1981200" y="2971800"/>
            <a:ext cx="1981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Hukum</a:t>
            </a:r>
            <a:r>
              <a:rPr lang="en-US" altLang="en-US" dirty="0"/>
              <a:t> &amp; </a:t>
            </a:r>
          </a:p>
          <a:p>
            <a:pPr eaLnBrk="1" hangingPunct="1"/>
            <a:r>
              <a:rPr lang="en-US" altLang="en-US" dirty="0" err="1"/>
              <a:t>Peraturan</a:t>
            </a:r>
            <a:r>
              <a:rPr lang="en-US" altLang="en-US" dirty="0"/>
              <a:t> </a:t>
            </a:r>
            <a:r>
              <a:rPr lang="en-US" altLang="en-US" dirty="0" err="1"/>
              <a:t>Pem</a:t>
            </a:r>
            <a:endParaRPr lang="id-ID" altLang="en-US" dirty="0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7696200" y="2971800"/>
            <a:ext cx="2590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TINGKAT PENDDKN</a:t>
            </a:r>
          </a:p>
          <a:p>
            <a:pPr eaLnBrk="1" hangingPunct="1"/>
            <a:r>
              <a:rPr lang="en-US" altLang="en-US" dirty="0"/>
              <a:t>KONSUMEN</a:t>
            </a:r>
            <a:endParaRPr lang="id-ID" altLang="en-US" dirty="0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1931801" y="5130987"/>
            <a:ext cx="1979612" cy="1101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SARFAS</a:t>
            </a:r>
            <a:endParaRPr lang="id-ID" altLang="en-US" dirty="0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4690829" y="5295900"/>
            <a:ext cx="2438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PENGARUH MUSIM/</a:t>
            </a:r>
          </a:p>
          <a:p>
            <a:pPr eaLnBrk="1" hangingPunct="1"/>
            <a:r>
              <a:rPr lang="en-US" altLang="en-US" dirty="0"/>
              <a:t>CUACA</a:t>
            </a:r>
            <a:endParaRPr lang="id-ID" altLang="en-US" dirty="0"/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8534400" y="4038600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TKT PENDDK</a:t>
            </a:r>
          </a:p>
          <a:p>
            <a:pPr eaLnBrk="1" hangingPunct="1"/>
            <a:r>
              <a:rPr lang="en-US" altLang="en-US" dirty="0"/>
              <a:t>PERAWAT</a:t>
            </a:r>
            <a:endParaRPr lang="id-ID" altLang="en-US" dirty="0"/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>
            <a:off x="4016188" y="2498912"/>
            <a:ext cx="887600" cy="605774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 flipH="1">
            <a:off x="6654006" y="2438400"/>
            <a:ext cx="1042194" cy="70148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2" name="Line 15"/>
          <p:cNvSpPr>
            <a:spLocks noChangeShapeType="1"/>
          </p:cNvSpPr>
          <p:nvPr/>
        </p:nvSpPr>
        <p:spPr bwMode="auto">
          <a:xfrm flipV="1">
            <a:off x="3835796" y="4054288"/>
            <a:ext cx="1032085" cy="1051112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 flipH="1" flipV="1">
            <a:off x="7010399" y="4191000"/>
            <a:ext cx="838199" cy="11049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4" name="Line 17"/>
          <p:cNvSpPr>
            <a:spLocks noChangeShapeType="1"/>
          </p:cNvSpPr>
          <p:nvPr/>
        </p:nvSpPr>
        <p:spPr bwMode="auto">
          <a:xfrm flipH="1">
            <a:off x="5766594" y="2362200"/>
            <a:ext cx="24606" cy="85388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5" name="Line 18"/>
          <p:cNvSpPr>
            <a:spLocks noChangeShapeType="1"/>
          </p:cNvSpPr>
          <p:nvPr/>
        </p:nvSpPr>
        <p:spPr bwMode="auto">
          <a:xfrm flipV="1">
            <a:off x="5727304" y="4148418"/>
            <a:ext cx="0" cy="1033182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6" name="Line 19"/>
          <p:cNvSpPr>
            <a:spLocks noChangeShapeType="1"/>
          </p:cNvSpPr>
          <p:nvPr/>
        </p:nvSpPr>
        <p:spPr bwMode="auto">
          <a:xfrm>
            <a:off x="4038600" y="3505200"/>
            <a:ext cx="762000" cy="19514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/>
        </p:nvSpPr>
        <p:spPr bwMode="auto">
          <a:xfrm>
            <a:off x="7010400" y="3429000"/>
            <a:ext cx="838200" cy="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7696200" y="5410200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EKONOMI</a:t>
            </a:r>
          </a:p>
          <a:p>
            <a:pPr eaLnBrk="1" hangingPunct="1"/>
            <a:r>
              <a:rPr lang="en-US" altLang="en-US" dirty="0"/>
              <a:t>POLITIK</a:t>
            </a:r>
            <a:endParaRPr lang="id-ID" altLang="en-US" dirty="0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 flipV="1">
            <a:off x="7100094" y="3984811"/>
            <a:ext cx="1434306" cy="587187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5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859" y="-59267"/>
            <a:ext cx="8534400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>
                <a:solidFill>
                  <a:srgbClr val="FFC000"/>
                </a:solidFill>
              </a:rPr>
              <a:t>Beban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Kerja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304365" y="1447800"/>
            <a:ext cx="10273553" cy="4926106"/>
          </a:xfrm>
        </p:spPr>
        <p:txBody>
          <a:bodyPr>
            <a:normAutofit/>
          </a:bodyPr>
          <a:lstStyle/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/>
              <a:t>Huber  (2000), </a:t>
            </a:r>
            <a:r>
              <a:rPr lang="en-US" altLang="en-US" sz="2800" dirty="0" err="1"/>
              <a:t>Beban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didefinisikan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volume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suatu</a:t>
            </a:r>
            <a:r>
              <a:rPr lang="en-US" altLang="en-US" sz="2800" dirty="0"/>
              <a:t> unit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departemen</a:t>
            </a: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err="1"/>
              <a:t>Beban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menghitung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ketergantungan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klien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pelayanan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keperawatan</a:t>
            </a: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800" dirty="0"/>
          </a:p>
          <a:p>
            <a:pPr marL="515938" lvl="2" indent="-515938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/>
              <a:t>O´Brian-Pallas et al (1997,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Huber, 2000) </a:t>
            </a:r>
            <a:r>
              <a:rPr lang="en-US" altLang="en-US" sz="2800" dirty="0" err="1"/>
              <a:t>Aktivitas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dibedakan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perawatan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langsung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langsung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77579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129" y="146424"/>
            <a:ext cx="8534400" cy="55282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>
                <a:solidFill>
                  <a:srgbClr val="FFC000"/>
                </a:solidFill>
              </a:rPr>
              <a:t>Beban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Kerja</a:t>
            </a:r>
            <a:r>
              <a:rPr lang="en-US" dirty="0">
                <a:solidFill>
                  <a:srgbClr val="FFC000"/>
                </a:solidFill>
              </a:rPr>
              <a:t> 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2129" y="1882588"/>
            <a:ext cx="10920600" cy="3615267"/>
          </a:xfrm>
        </p:spPr>
        <p:txBody>
          <a:bodyPr rtlCol="0">
            <a:noAutofit/>
          </a:bodyPr>
          <a:lstStyle/>
          <a:p>
            <a:pPr marL="574675" indent="-515938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/>
              <a:t>Gillies</a:t>
            </a:r>
            <a:r>
              <a:rPr lang="en-US" sz="2800" dirty="0"/>
              <a:t> (2006), </a:t>
            </a:r>
            <a:r>
              <a:rPr lang="en-US" sz="2800" dirty="0" err="1"/>
              <a:t>Memperkirakan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    </a:t>
            </a:r>
            <a:r>
              <a:rPr lang="en-US" sz="2800" dirty="0" err="1"/>
              <a:t>keperawatan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 </a:t>
            </a:r>
            <a:r>
              <a:rPr lang="en-US" sz="2800" dirty="0" err="1"/>
              <a:t>suatu</a:t>
            </a:r>
            <a:r>
              <a:rPr lang="en-US" sz="2800" dirty="0"/>
              <a:t>   unit :</a:t>
            </a:r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 yang </a:t>
            </a:r>
            <a:r>
              <a:rPr lang="en-US" sz="2800" dirty="0" err="1"/>
              <a:t>dirawat</a:t>
            </a:r>
            <a:r>
              <a:rPr lang="en-US" sz="2800" dirty="0"/>
              <a:t>  </a:t>
            </a:r>
            <a:r>
              <a:rPr lang="en-US" sz="2800" dirty="0" err="1"/>
              <a:t>perhari</a:t>
            </a:r>
            <a:r>
              <a:rPr lang="en-US" sz="2800" dirty="0"/>
              <a:t>, </a:t>
            </a:r>
            <a:r>
              <a:rPr lang="en-US" sz="2800" dirty="0" err="1"/>
              <a:t>perbulan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pertahun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ketergantungan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Rata-rata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, </a:t>
            </a:r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</a:t>
            </a:r>
            <a:r>
              <a:rPr lang="en-US" sz="2800" dirty="0" err="1"/>
              <a:t>masing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1254125" lvl="1" indent="-620713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Rata-rata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610413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3529" y="288925"/>
            <a:ext cx="9212823" cy="609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err="1">
                <a:solidFill>
                  <a:srgbClr val="FFC000"/>
                </a:solidFill>
              </a:rPr>
              <a:t>MeNGHITUNG</a:t>
            </a:r>
            <a:r>
              <a:rPr lang="en-US" sz="3200" dirty="0">
                <a:solidFill>
                  <a:srgbClr val="FFC000"/>
                </a:solidFill>
              </a:rPr>
              <a:t> Jam KERJA </a:t>
            </a:r>
            <a:r>
              <a:rPr lang="en-US" sz="3200" dirty="0" err="1">
                <a:solidFill>
                  <a:srgbClr val="FFC000"/>
                </a:solidFill>
              </a:rPr>
              <a:t>Keperawatan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1102659"/>
            <a:ext cx="10826470" cy="5755341"/>
          </a:xfrm>
        </p:spPr>
        <p:txBody>
          <a:bodyPr>
            <a:normAutofit/>
          </a:bodyPr>
          <a:lstStyle/>
          <a:p>
            <a:pPr marL="1031875" lvl="1" indent="-62865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/>
              <a:t>Data </a:t>
            </a:r>
            <a:r>
              <a:rPr lang="en-US" altLang="en-US" sz="2800" dirty="0" err="1"/>
              <a:t>klasifikasi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pasien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beban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analisa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setiap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selama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semimggu</a:t>
            </a:r>
            <a:r>
              <a:rPr lang="en-US" altLang="en-US" sz="2800" dirty="0"/>
              <a:t> ( </a:t>
            </a:r>
            <a:r>
              <a:rPr lang="en-US" altLang="en-US" sz="2800" dirty="0" err="1"/>
              <a:t>kritical</a:t>
            </a:r>
            <a:r>
              <a:rPr lang="en-US" altLang="en-US" sz="2800" dirty="0"/>
              <a:t> care )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menentukan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kebutuhan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staf</a:t>
            </a:r>
            <a:endParaRPr lang="en-US" altLang="en-US" sz="2800" dirty="0"/>
          </a:p>
          <a:p>
            <a:pPr marL="1031875" lvl="1" indent="-628650">
              <a:lnSpc>
                <a:spcPct val="90000"/>
              </a:lnSpc>
              <a:buNone/>
            </a:pPr>
            <a:endParaRPr lang="en-US" altLang="en-US" sz="2800" dirty="0"/>
          </a:p>
          <a:p>
            <a:pPr marL="1031875" lvl="1" indent="-62865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err="1"/>
              <a:t>Jumlah</a:t>
            </a:r>
            <a:r>
              <a:rPr lang="en-US" altLang="en-US" sz="2800" dirty="0"/>
              <a:t> jam </a:t>
            </a:r>
            <a:r>
              <a:rPr lang="en-US" altLang="en-US" sz="2800" dirty="0" err="1"/>
              <a:t>keperawatan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dibutuhkan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pasien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sehari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total </a:t>
            </a:r>
            <a:r>
              <a:rPr lang="en-US" altLang="en-US" sz="2800" dirty="0" err="1"/>
              <a:t>kebutuhan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keperawatan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unit </a:t>
            </a:r>
            <a:r>
              <a:rPr lang="en-US" altLang="en-US" sz="2800" dirty="0" err="1"/>
              <a:t>dibagi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pasien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		</a:t>
            </a:r>
            <a:r>
              <a:rPr lang="en-US" altLang="en-US" sz="2800" dirty="0" err="1">
                <a:solidFill>
                  <a:srgbClr val="FFC000"/>
                </a:solidFill>
              </a:rPr>
              <a:t>Misalnya</a:t>
            </a:r>
            <a:r>
              <a:rPr lang="en-US" altLang="en-US" sz="2800" dirty="0">
                <a:solidFill>
                  <a:srgbClr val="FFC000"/>
                </a:solidFill>
              </a:rPr>
              <a:t>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    	</a:t>
            </a:r>
            <a:r>
              <a:rPr lang="en-US" altLang="en-US" sz="2800" dirty="0">
                <a:solidFill>
                  <a:schemeClr val="tx1"/>
                </a:solidFill>
              </a:rPr>
              <a:t>26 </a:t>
            </a:r>
            <a:r>
              <a:rPr lang="en-US" altLang="en-US" sz="2800" dirty="0" err="1">
                <a:solidFill>
                  <a:schemeClr val="tx1"/>
                </a:solidFill>
              </a:rPr>
              <a:t>pasien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dengan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</a:rPr>
              <a:t> jam </a:t>
            </a:r>
            <a:r>
              <a:rPr lang="en-US" altLang="en-US" sz="2800" dirty="0" err="1">
                <a:solidFill>
                  <a:schemeClr val="tx1"/>
                </a:solidFill>
              </a:rPr>
              <a:t>keperawatan</a:t>
            </a:r>
            <a:r>
              <a:rPr lang="en-US" altLang="en-US" sz="2800" dirty="0">
                <a:solidFill>
                  <a:schemeClr val="tx1"/>
                </a:solidFill>
              </a:rPr>
              <a:t> 	109,5 jam </a:t>
            </a:r>
            <a:r>
              <a:rPr lang="en-US" altLang="en-US" sz="2800" dirty="0" err="1">
                <a:solidFill>
                  <a:schemeClr val="tx1"/>
                </a:solidFill>
              </a:rPr>
              <a:t>sehingga</a:t>
            </a:r>
            <a:r>
              <a:rPr lang="en-US" altLang="en-US" sz="2800" dirty="0">
                <a:solidFill>
                  <a:schemeClr val="tx1"/>
                </a:solidFill>
              </a:rPr>
              <a:t> rata – rata </a:t>
            </a:r>
            <a:r>
              <a:rPr lang="en-US" altLang="en-US" sz="2800" dirty="0" err="1">
                <a:solidFill>
                  <a:schemeClr val="tx1"/>
                </a:solidFill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</a:rPr>
              <a:t> jam 	</a:t>
            </a:r>
            <a:r>
              <a:rPr lang="en-US" altLang="en-US" sz="2800" dirty="0" err="1">
                <a:solidFill>
                  <a:schemeClr val="tx1"/>
                </a:solidFill>
              </a:rPr>
              <a:t>keperawatan</a:t>
            </a:r>
            <a:r>
              <a:rPr lang="en-US" altLang="en-US" sz="2800" dirty="0">
                <a:solidFill>
                  <a:schemeClr val="tx1"/>
                </a:solidFill>
              </a:rPr>
              <a:t> 5,3 jam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819445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93343"/>
            <a:ext cx="10355823" cy="1507067"/>
          </a:xfrm>
        </p:spPr>
        <p:txBody>
          <a:bodyPr>
            <a:normAutofit fontScale="90000"/>
          </a:bodyPr>
          <a:lstStyle/>
          <a:p>
            <a:pPr marL="365760" indent="-283464">
              <a:spcAft>
                <a:spcPts val="0"/>
              </a:spcAft>
              <a:defRPr/>
            </a:pPr>
            <a:r>
              <a:rPr lang="en-US" b="1" dirty="0" err="1">
                <a:solidFill>
                  <a:srgbClr val="FFC000"/>
                </a:solidFill>
              </a:rPr>
              <a:t>Faktor</a:t>
            </a:r>
            <a:r>
              <a:rPr lang="en-US" b="1" dirty="0">
                <a:solidFill>
                  <a:srgbClr val="FFC000"/>
                </a:solidFill>
              </a:rPr>
              <a:t> – </a:t>
            </a:r>
            <a:r>
              <a:rPr lang="en-US" b="1" dirty="0" err="1">
                <a:solidFill>
                  <a:srgbClr val="FFC000"/>
                </a:solidFill>
              </a:rPr>
              <a:t>Faktor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yg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Mempengaruhi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     </a:t>
            </a:r>
            <a:r>
              <a:rPr lang="en-US" b="1" dirty="0" err="1">
                <a:solidFill>
                  <a:srgbClr val="FFC000"/>
                </a:solidFill>
              </a:rPr>
              <a:t>Kebutuhan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Tenaga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Keperawatan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19518"/>
            <a:ext cx="11149200" cy="4908176"/>
          </a:xfrm>
        </p:spPr>
        <p:txBody>
          <a:bodyPr>
            <a:normAutofit/>
          </a:bodyPr>
          <a:lstStyle/>
          <a:p>
            <a:pPr marL="365760" indent="-283464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Pasien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Tingkat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endParaRPr lang="en-US" sz="2400" dirty="0"/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, </a:t>
            </a:r>
            <a:r>
              <a:rPr lang="en-US" sz="2400" dirty="0" err="1"/>
              <a:t>Usia</a:t>
            </a:r>
            <a:endParaRPr lang="en-US" sz="2400" dirty="0"/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Fluktuasi</a:t>
            </a:r>
            <a:r>
              <a:rPr lang="en-US" sz="2400" dirty="0"/>
              <a:t> ( </a:t>
            </a:r>
            <a:r>
              <a:rPr lang="en-US" sz="2400" dirty="0" err="1"/>
              <a:t>turun-naiknya</a:t>
            </a:r>
            <a:r>
              <a:rPr lang="en-US" sz="2400" dirty="0"/>
              <a:t>)</a:t>
            </a:r>
          </a:p>
          <a:p>
            <a:pPr marL="1371600" lvl="1" indent="-677863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endParaRPr lang="en-US" sz="2400" dirty="0"/>
          </a:p>
          <a:p>
            <a:pPr lvl="1" indent="-522288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Tenaga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Kep</a:t>
            </a:r>
            <a:r>
              <a:rPr lang="en-US" sz="2400" dirty="0"/>
              <a:t>.</a:t>
            </a:r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endParaRPr lang="en-US" sz="2400" dirty="0"/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Peran,fungsi</a:t>
            </a:r>
            <a:r>
              <a:rPr lang="en-US" sz="2400" dirty="0"/>
              <a:t>,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endParaRPr lang="en-US" sz="2400" dirty="0"/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Tingkat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</a:p>
          <a:p>
            <a:pPr marL="1430338" lvl="1" indent="-69215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spesialis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73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54741" y="977153"/>
            <a:ext cx="10717305" cy="5410200"/>
          </a:xfrm>
        </p:spPr>
        <p:txBody>
          <a:bodyPr rtlCol="0">
            <a:normAutofit/>
          </a:bodyPr>
          <a:lstStyle/>
          <a:p>
            <a:pPr marL="365760" indent="-283464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Lingkungan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195388" lvl="1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Lokasi</a:t>
            </a:r>
            <a:r>
              <a:rPr lang="en-US" sz="2800" dirty="0"/>
              <a:t> RS</a:t>
            </a:r>
          </a:p>
          <a:p>
            <a:pPr marL="1312863" lvl="1" indent="-57467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 </a:t>
            </a:r>
            <a:r>
              <a:rPr lang="en-US" sz="2800" dirty="0" err="1"/>
              <a:t>asuhan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</a:t>
            </a:r>
          </a:p>
          <a:p>
            <a:pPr marL="1195388" lvl="1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/>
              <a:t> </a:t>
            </a:r>
            <a:r>
              <a:rPr lang="en-US" sz="2800" dirty="0" err="1"/>
              <a:t>Kelengkapan</a:t>
            </a:r>
            <a:r>
              <a:rPr lang="en-US" sz="2800" dirty="0"/>
              <a:t> </a:t>
            </a:r>
            <a:r>
              <a:rPr lang="en-US" sz="2800" dirty="0" err="1"/>
              <a:t>peralatan</a:t>
            </a:r>
            <a:r>
              <a:rPr lang="en-US" sz="2800" dirty="0"/>
              <a:t> </a:t>
            </a:r>
          </a:p>
          <a:p>
            <a:pPr marL="1254125" lvl="1" indent="-515938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penunjang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lain</a:t>
            </a:r>
          </a:p>
          <a:p>
            <a:pPr marL="1195388" lvl="1" indent="-457200">
              <a:spcAft>
                <a:spcPts val="0"/>
              </a:spcAft>
              <a:buNone/>
              <a:defRPr/>
            </a:pPr>
            <a:r>
              <a:rPr lang="en-US" sz="2800" dirty="0"/>
              <a:t>	( </a:t>
            </a:r>
            <a:r>
              <a:rPr lang="en-US" sz="2800" dirty="0" err="1"/>
              <a:t>Laboratorium</a:t>
            </a:r>
            <a:r>
              <a:rPr lang="en-US" sz="2800" dirty="0"/>
              <a:t>, </a:t>
            </a:r>
            <a:r>
              <a:rPr lang="en-US" sz="2800" dirty="0" err="1"/>
              <a:t>Radiologi</a:t>
            </a:r>
            <a:r>
              <a:rPr lang="en-US" sz="2800" dirty="0"/>
              <a:t>, </a:t>
            </a:r>
            <a:r>
              <a:rPr lang="en-US" sz="2800" dirty="0" err="1"/>
              <a:t>Farmasi</a:t>
            </a:r>
            <a:r>
              <a:rPr lang="en-US" sz="2800" dirty="0"/>
              <a:t>, </a:t>
            </a:r>
            <a:r>
              <a:rPr lang="en-US" sz="2800" dirty="0" err="1"/>
              <a:t>Gizi</a:t>
            </a:r>
            <a:r>
              <a:rPr lang="en-US" sz="2800" dirty="0"/>
              <a:t>, Linen)</a:t>
            </a:r>
          </a:p>
          <a:p>
            <a:pPr marL="1195388" lvl="1" indent="-457200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penunjang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 lain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905000" y="304801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b="1" dirty="0" err="1">
                <a:solidFill>
                  <a:srgbClr val="FFC000"/>
                </a:solidFill>
              </a:rPr>
              <a:t>Faktor</a:t>
            </a:r>
            <a:r>
              <a:rPr lang="en-US" altLang="en-US" sz="2400" b="1" dirty="0">
                <a:solidFill>
                  <a:srgbClr val="FFC000"/>
                </a:solidFill>
              </a:rPr>
              <a:t> – </a:t>
            </a:r>
            <a:r>
              <a:rPr lang="en-US" altLang="en-US" sz="2400" b="1" dirty="0" err="1">
                <a:solidFill>
                  <a:srgbClr val="FFC000"/>
                </a:solidFill>
              </a:rPr>
              <a:t>Faktor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yg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Mempengaruhi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FFC000"/>
                </a:solidFill>
              </a:rPr>
              <a:t>     </a:t>
            </a:r>
            <a:r>
              <a:rPr lang="en-US" altLang="en-US" sz="2400" b="1" dirty="0" err="1">
                <a:solidFill>
                  <a:srgbClr val="FFC000"/>
                </a:solidFill>
              </a:rPr>
              <a:t>Kebutuhan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Tenaga</a:t>
            </a:r>
            <a:r>
              <a:rPr lang="en-US" altLang="en-US" sz="2400" b="1" dirty="0">
                <a:solidFill>
                  <a:srgbClr val="FFC000"/>
                </a:solidFill>
              </a:rPr>
              <a:t> </a:t>
            </a:r>
            <a:r>
              <a:rPr lang="en-US" altLang="en-US" sz="2400" b="1" dirty="0" err="1">
                <a:solidFill>
                  <a:srgbClr val="FFC000"/>
                </a:solidFill>
              </a:rPr>
              <a:t>Keperawatan</a:t>
            </a:r>
            <a:r>
              <a:rPr lang="en-US" altLang="en-US" sz="2400" b="1" dirty="0">
                <a:solidFill>
                  <a:srgbClr val="FFC000"/>
                </a:solidFill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653362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04447"/>
            <a:ext cx="8763000" cy="1055077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954" dirty="0">
                <a:solidFill>
                  <a:srgbClr val="FFC000"/>
                </a:solidFill>
              </a:rPr>
              <a:t>FAKTOR- FAKTOR YANG BERPENGARUH </a:t>
            </a:r>
            <a:r>
              <a:rPr lang="en-US" sz="2954" dirty="0">
                <a:solidFill>
                  <a:srgbClr val="FFC000"/>
                </a:solidFill>
                <a:sym typeface="Wingdings" pitchFamily="2" charset="2"/>
              </a:rPr>
              <a:t> </a:t>
            </a:r>
            <a:r>
              <a:rPr lang="en-US" sz="2215" b="1" dirty="0">
                <a:solidFill>
                  <a:srgbClr val="FFC000"/>
                </a:solidFill>
                <a:sym typeface="Wingdings" pitchFamily="2" charset="2"/>
              </a:rPr>
              <a:t>PERENCANAAN TENAGA PERAWAT DI RS</a:t>
            </a:r>
            <a:endParaRPr lang="en-GB" sz="2215" b="1" dirty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382000" cy="499403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Besar</a:t>
            </a:r>
            <a:r>
              <a:rPr lang="en-US" altLang="en-US" sz="3323" b="1" dirty="0">
                <a:solidFill>
                  <a:schemeClr val="bg1"/>
                </a:solidFill>
              </a:rPr>
              <a:t> / </a:t>
            </a:r>
            <a:r>
              <a:rPr lang="en-US" altLang="en-US" sz="3323" b="1" dirty="0" err="1">
                <a:solidFill>
                  <a:schemeClr val="bg1"/>
                </a:solidFill>
              </a:rPr>
              <a:t>kecilnya</a:t>
            </a:r>
            <a:r>
              <a:rPr lang="en-US" altLang="en-US" sz="3323" b="1" dirty="0">
                <a:solidFill>
                  <a:schemeClr val="bg1"/>
                </a:solidFill>
              </a:rPr>
              <a:t> RS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Struktur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Organisasi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Renstra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Anggaran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Layanan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baru</a:t>
            </a:r>
            <a:r>
              <a:rPr lang="en-US" altLang="en-US" sz="3323" b="1" dirty="0">
                <a:solidFill>
                  <a:schemeClr val="bg1"/>
                </a:solidFill>
              </a:rPr>
              <a:t>;; </a:t>
            </a:r>
            <a:r>
              <a:rPr lang="en-US" altLang="en-US" sz="3323" b="1" dirty="0" err="1">
                <a:solidFill>
                  <a:schemeClr val="bg1"/>
                </a:solidFill>
              </a:rPr>
              <a:t>sistim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penugasan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jenis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beban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kerja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kebijakan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prosedur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sistem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kepegawaian</a:t>
            </a:r>
            <a:r>
              <a:rPr lang="en-US" altLang="en-US" sz="3323" b="1" dirty="0">
                <a:solidFill>
                  <a:schemeClr val="bg1"/>
                </a:solidFill>
              </a:rPr>
              <a:t> (</a:t>
            </a:r>
            <a:r>
              <a:rPr lang="en-US" altLang="en-US" sz="3323" b="1" dirty="0" err="1">
                <a:solidFill>
                  <a:schemeClr val="bg1"/>
                </a:solidFill>
              </a:rPr>
              <a:t>cuti,sakit,dll</a:t>
            </a:r>
            <a:r>
              <a:rPr lang="en-US" altLang="en-US" sz="3323" b="1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Fasilitas</a:t>
            </a:r>
            <a:r>
              <a:rPr lang="en-US" altLang="en-US" sz="3323" b="1" dirty="0">
                <a:solidFill>
                  <a:schemeClr val="bg1"/>
                </a:solidFill>
              </a:rPr>
              <a:t> yang </a:t>
            </a:r>
            <a:r>
              <a:rPr lang="en-US" altLang="en-US" sz="3323" b="1" dirty="0" err="1">
                <a:solidFill>
                  <a:schemeClr val="bg1"/>
                </a:solidFill>
              </a:rPr>
              <a:t>tersedia</a:t>
            </a:r>
            <a:r>
              <a:rPr lang="en-US" altLang="en-US" sz="3323" b="1" dirty="0">
                <a:solidFill>
                  <a:schemeClr val="bg1"/>
                </a:solidFill>
              </a:rPr>
              <a:t> &amp; </a:t>
            </a:r>
            <a:r>
              <a:rPr lang="en-US" altLang="en-US" sz="3323" b="1" dirty="0" err="1">
                <a:solidFill>
                  <a:schemeClr val="bg1"/>
                </a:solidFill>
              </a:rPr>
              <a:t>direncanakan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Bentuk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bangunan</a:t>
            </a:r>
            <a:r>
              <a:rPr lang="en-US" altLang="en-US" sz="3323" b="1" dirty="0">
                <a:solidFill>
                  <a:schemeClr val="bg1"/>
                </a:solidFill>
              </a:rPr>
              <a:t> / </a:t>
            </a:r>
            <a:r>
              <a:rPr lang="en-US" altLang="en-US" sz="3323" b="1" dirty="0" err="1">
                <a:solidFill>
                  <a:schemeClr val="bg1"/>
                </a:solidFill>
              </a:rPr>
              <a:t>ruang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rawat</a:t>
            </a:r>
            <a:endParaRPr lang="en-US" altLang="en-US" sz="3323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Jumlah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jenis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peralatan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jenis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sifat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pelayanan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pola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dan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kompleksitas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penyakit</a:t>
            </a:r>
            <a:r>
              <a:rPr lang="en-US" altLang="en-US" sz="3323" b="1" dirty="0">
                <a:solidFill>
                  <a:schemeClr val="bg1"/>
                </a:solidFill>
              </a:rPr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57970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548681"/>
            <a:ext cx="8763000" cy="1055077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954" dirty="0">
                <a:solidFill>
                  <a:srgbClr val="FFC000"/>
                </a:solidFill>
              </a:rPr>
              <a:t>FAKTOR- FAKTOR YANG BERPENGARUH </a:t>
            </a:r>
            <a:r>
              <a:rPr lang="en-US" sz="2954" dirty="0">
                <a:solidFill>
                  <a:srgbClr val="FFC000"/>
                </a:solidFill>
                <a:sym typeface="Wingdings" pitchFamily="2" charset="2"/>
              </a:rPr>
              <a:t> </a:t>
            </a:r>
            <a:r>
              <a:rPr lang="en-US" sz="2215" b="1" dirty="0">
                <a:solidFill>
                  <a:srgbClr val="FFC000"/>
                </a:solidFill>
                <a:sym typeface="Wingdings" pitchFamily="2" charset="2"/>
              </a:rPr>
              <a:t>PERENCANAAN TENAGA PERAWAT DI RS……..</a:t>
            </a:r>
            <a:endParaRPr lang="en-GB" sz="2215" b="1" dirty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740878"/>
            <a:ext cx="8382000" cy="40796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Informasi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penampilan</a:t>
            </a:r>
            <a:r>
              <a:rPr lang="en-US" altLang="en-US" sz="3323" b="1" dirty="0">
                <a:solidFill>
                  <a:schemeClr val="bg1"/>
                </a:solidFill>
              </a:rPr>
              <a:t> RS ( BOR, LOS, </a:t>
            </a:r>
            <a:r>
              <a:rPr lang="en-US" altLang="en-US" sz="3323" b="1" dirty="0" err="1">
                <a:solidFill>
                  <a:schemeClr val="bg1"/>
                </a:solidFill>
              </a:rPr>
              <a:t>TOI,dll</a:t>
            </a:r>
            <a:r>
              <a:rPr lang="en-US" altLang="en-US" sz="3323" b="1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Sistem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penugasan</a:t>
            </a:r>
            <a:r>
              <a:rPr lang="en-US" altLang="en-US" sz="3323" b="1" dirty="0">
                <a:solidFill>
                  <a:schemeClr val="bg1"/>
                </a:solidFill>
              </a:rPr>
              <a:t>; </a:t>
            </a:r>
            <a:r>
              <a:rPr lang="en-US" altLang="en-US" sz="3323" b="1" dirty="0" err="1">
                <a:solidFill>
                  <a:schemeClr val="bg1"/>
                </a:solidFill>
              </a:rPr>
              <a:t>perkiraan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kapasitas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pegawai</a:t>
            </a:r>
            <a:endParaRPr lang="en-US" altLang="en-US" sz="3323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Informasi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ketenagaan</a:t>
            </a:r>
            <a:r>
              <a:rPr lang="en-US" altLang="en-US" sz="3323" b="1" dirty="0">
                <a:solidFill>
                  <a:schemeClr val="bg1"/>
                </a:solidFill>
              </a:rPr>
              <a:t> ( </a:t>
            </a:r>
            <a:r>
              <a:rPr lang="en-US" altLang="en-US" sz="3323" b="1" dirty="0" err="1">
                <a:solidFill>
                  <a:schemeClr val="bg1"/>
                </a:solidFill>
              </a:rPr>
              <a:t>pensiun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meninggal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pindah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absensi</a:t>
            </a:r>
            <a:r>
              <a:rPr lang="en-US" altLang="en-US" sz="3323" b="1" dirty="0">
                <a:solidFill>
                  <a:schemeClr val="bg1"/>
                </a:solidFill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</a:rPr>
              <a:t>dll</a:t>
            </a:r>
            <a:r>
              <a:rPr lang="en-US" altLang="en-US" sz="3323" b="1" dirty="0">
                <a:solidFill>
                  <a:schemeClr val="bg1"/>
                </a:solidFill>
              </a:rPr>
              <a:t> ) 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altLang="en-US" sz="3323" b="1" dirty="0" err="1">
                <a:solidFill>
                  <a:schemeClr val="bg1"/>
                </a:solidFill>
              </a:rPr>
              <a:t>Faktor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 err="1">
                <a:solidFill>
                  <a:schemeClr val="bg1"/>
                </a:solidFill>
              </a:rPr>
              <a:t>eksternal</a:t>
            </a:r>
            <a:r>
              <a:rPr lang="en-US" altLang="en-US" sz="3323" b="1" dirty="0">
                <a:solidFill>
                  <a:schemeClr val="bg1"/>
                </a:solidFill>
              </a:rPr>
              <a:t> </a:t>
            </a:r>
            <a:r>
              <a:rPr lang="en-US" altLang="en-US" sz="3323" b="1" dirty="0">
                <a:solidFill>
                  <a:schemeClr val="bg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3323" b="1" dirty="0" err="1">
                <a:solidFill>
                  <a:schemeClr val="bg1"/>
                </a:solidFill>
                <a:sym typeface="Wingdings" panose="05000000000000000000" pitchFamily="2" charset="2"/>
              </a:rPr>
              <a:t>ekonomi</a:t>
            </a:r>
            <a:r>
              <a:rPr lang="en-US" altLang="en-US" sz="3323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  <a:sym typeface="Wingdings" panose="05000000000000000000" pitchFamily="2" charset="2"/>
              </a:rPr>
              <a:t>Iptek</a:t>
            </a:r>
            <a:r>
              <a:rPr lang="en-US" altLang="en-US" sz="3323" b="1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en-US" altLang="en-US" sz="3323" b="1" dirty="0" err="1">
                <a:solidFill>
                  <a:schemeClr val="bg1"/>
                </a:solidFill>
                <a:sym typeface="Wingdings" panose="05000000000000000000" pitchFamily="2" charset="2"/>
              </a:rPr>
              <a:t>pesaing</a:t>
            </a:r>
            <a:r>
              <a:rPr lang="en-US" altLang="en-US" sz="3323" b="1" dirty="0">
                <a:solidFill>
                  <a:schemeClr val="bg1"/>
                </a:solidFill>
              </a:rPr>
              <a:t>  </a:t>
            </a:r>
            <a:endParaRPr lang="en-GB" altLang="en-US" sz="3323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71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75" y="480109"/>
            <a:ext cx="10747377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KAPAN PERLU PERENCANAAN TENAGA?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000" y="2312894"/>
            <a:ext cx="10678552" cy="3615267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rgbClr val="FFFFCC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RS </a:t>
            </a:r>
            <a:r>
              <a:rPr lang="en-US" altLang="en-US" sz="2800" dirty="0" err="1">
                <a:solidFill>
                  <a:schemeClr val="tx1"/>
                </a:solidFill>
              </a:rPr>
              <a:t>ingin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mengubah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</a:rPr>
              <a:t> TT/ </a:t>
            </a:r>
            <a:r>
              <a:rPr lang="en-US" altLang="en-US" sz="2800" dirty="0" err="1">
                <a:solidFill>
                  <a:schemeClr val="tx1"/>
                </a:solidFill>
              </a:rPr>
              <a:t>menambah</a:t>
            </a:r>
            <a:r>
              <a:rPr lang="en-US" altLang="en-US" sz="2800" dirty="0">
                <a:solidFill>
                  <a:schemeClr val="tx1"/>
                </a:solidFill>
              </a:rPr>
              <a:t> TT</a:t>
            </a:r>
          </a:p>
          <a:p>
            <a:pPr eaLnBrk="1" hangingPunct="1">
              <a:buClr>
                <a:srgbClr val="FFFFCC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RS 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ingin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mengubah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jenis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pelayanan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fasilitas</a:t>
            </a:r>
            <a:endParaRPr lang="en-US" alt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FFFFCC"/>
              </a:buClr>
            </a:pP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Gejala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penurunan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motivasi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,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prestasi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kerja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kepuasan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kerja</a:t>
            </a:r>
            <a:endParaRPr lang="en-US" alt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FFFFCC"/>
              </a:buClr>
            </a:pP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Keluhan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Pelanggan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 internal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eksternal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56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26477"/>
            <a:ext cx="7772400" cy="6330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92" dirty="0">
                <a:solidFill>
                  <a:srgbClr val="FFC000"/>
                </a:solidFill>
              </a:rPr>
              <a:t>JENIS TENAGA KEPERAWATAN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811215"/>
            <a:ext cx="8036169" cy="450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rgbClr val="FF0000"/>
                </a:solidFill>
              </a:rPr>
              <a:t>SPK/ SPR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</a:rPr>
              <a:t>BIDAN D 1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</a:rPr>
              <a:t>DIII KEPERAWATAN/ D III KEBIDANAN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</a:rPr>
              <a:t>D IV KEPERAWATAN / KEBIDANAN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</a:rPr>
              <a:t>S1 KEP.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</a:rPr>
              <a:t>S 1 KEP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 NERS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S 2 MANAJEMEN KEPERAWATAN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S2. SPESIALIS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en-US" dirty="0">
                <a:solidFill>
                  <a:schemeClr val="tx1"/>
                </a:solidFill>
              </a:rPr>
              <a:t>S3 KEPERAWATAN </a:t>
            </a:r>
          </a:p>
        </p:txBody>
      </p:sp>
    </p:spTree>
    <p:extLst>
      <p:ext uri="{BB962C8B-B14F-4D97-AF65-F5344CB8AC3E}">
        <p14:creationId xmlns:p14="http://schemas.microsoft.com/office/powerpoint/2010/main" val="224985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73716"/>
            <a:ext cx="8534400" cy="2527351"/>
          </a:xfrm>
        </p:spPr>
        <p:txBody>
          <a:bodyPr>
            <a:noAutofit/>
          </a:bodyPr>
          <a:lstStyle/>
          <a:p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pola</a:t>
            </a:r>
            <a:r>
              <a:rPr lang="en-US" sz="3200" dirty="0"/>
              <a:t> </a:t>
            </a:r>
            <a:r>
              <a:rPr lang="en-US" sz="3200" dirty="0" err="1"/>
              <a:t>ketenagaan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r>
              <a:rPr lang="en-US" sz="3200" dirty="0"/>
              <a:t> di RS</a:t>
            </a:r>
          </a:p>
          <a:p>
            <a:endParaRPr lang="en-US" sz="3200" dirty="0"/>
          </a:p>
          <a:p>
            <a:r>
              <a:rPr lang="en-US" sz="3200" dirty="0" err="1"/>
              <a:t>Mampu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perencanaan</a:t>
            </a:r>
            <a:r>
              <a:rPr lang="en-US" sz="3200" dirty="0"/>
              <a:t> </a:t>
            </a:r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4919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87506" y="274638"/>
            <a:ext cx="9570944" cy="9445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sv-SE" b="1" dirty="0">
                <a:solidFill>
                  <a:srgbClr val="FFC000"/>
                </a:solidFill>
              </a:rPr>
              <a:t>Menentukan kebutuhan tenaga perawat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887506" y="1752600"/>
            <a:ext cx="10434918" cy="4495800"/>
          </a:xfrm>
        </p:spPr>
        <p:txBody>
          <a:bodyPr rtlCol="0"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sv-SE" dirty="0"/>
          </a:p>
          <a:p>
            <a:pPr marL="0" indent="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>
                <a:solidFill>
                  <a:schemeClr val="tx1"/>
                </a:solidFill>
              </a:rPr>
              <a:t>Perhitungan tenaga keperawatan didasarkan pada :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sv-SE" sz="3600" dirty="0"/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/>
              <a:t>1.  Derajat ketergantungan pasien.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/>
              <a:t>        a. Kualifikasi pasien ( SC, PC, TC,IC ).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v-SE" sz="3600" dirty="0"/>
              <a:t>        b. Jumlah jam keperawatan 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t-BR" sz="3600" dirty="0"/>
          </a:p>
          <a:p>
            <a:pPr marL="742950" indent="-742950">
              <a:lnSpc>
                <a:spcPct val="80000"/>
              </a:lnSpc>
              <a:spcAft>
                <a:spcPts val="0"/>
              </a:spcAft>
              <a:buFontTx/>
              <a:buAutoNum type="arabicPeriod" startAt="2"/>
              <a:defRPr/>
            </a:pPr>
            <a:r>
              <a:rPr lang="pt-BR" sz="3600" dirty="0"/>
              <a:t>Efektifitas kerja perawat.  </a:t>
            </a:r>
          </a:p>
          <a:p>
            <a:pPr marL="742950" indent="-74295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	misalnya: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         a. Dinas  6 jam.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         b. Dinas  7 jam.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t-BR" sz="3600" dirty="0"/>
              <a:t>         c. Dinas  8 jam</a:t>
            </a:r>
          </a:p>
          <a:p>
            <a:pPr marL="457200" indent="-4572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880142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186" y="335180"/>
            <a:ext cx="11122307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v-SE" dirty="0">
                <a:solidFill>
                  <a:srgbClr val="FFC000"/>
                </a:solidFill>
              </a:rPr>
              <a:t>Menentukan kebutuhan tenaga perawat...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80883"/>
            <a:ext cx="10490295" cy="4840942"/>
          </a:xfrm>
        </p:spPr>
        <p:txBody>
          <a:bodyPr rtlCol="0">
            <a:normAutofit/>
          </a:bodyPr>
          <a:lstStyle/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sv-SE" dirty="0"/>
          </a:p>
          <a:p>
            <a:pPr marL="365760" indent="-283464">
              <a:spcAft>
                <a:spcPts val="0"/>
              </a:spcAft>
              <a:buNone/>
              <a:defRPr/>
            </a:pPr>
            <a:r>
              <a:rPr lang="sv-SE" sz="2800" dirty="0">
                <a:solidFill>
                  <a:schemeClr val="tx1"/>
                </a:solidFill>
              </a:rPr>
              <a:t>Perhitungan tenaga keperawatan didasarkan pada :</a:t>
            </a:r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  <a:p>
            <a:pPr marL="339725" indent="-339725">
              <a:spcAft>
                <a:spcPts val="0"/>
              </a:spcAft>
              <a:buNone/>
              <a:defRPr/>
            </a:pPr>
            <a:r>
              <a:rPr lang="pt-BR" dirty="0"/>
              <a:t>3.	</a:t>
            </a:r>
            <a:r>
              <a:rPr lang="pt-BR" sz="2800" dirty="0"/>
              <a:t>Kualifikasi tenaga perawat </a:t>
            </a:r>
            <a:endParaRPr lang="en-US" sz="2800" dirty="0"/>
          </a:p>
          <a:p>
            <a:pPr marL="339725" indent="-339725">
              <a:spcAft>
                <a:spcPts val="0"/>
              </a:spcAft>
              <a:buNone/>
              <a:defRPr/>
            </a:pPr>
            <a:r>
              <a:rPr lang="pt-BR" sz="2800" dirty="0"/>
              <a:t>	( swansburg : 58% perawat  register (RN), 	26% LPN, Liccense Practical Nurse dan 	16% NA, Nursing Aucillary ).</a:t>
            </a:r>
            <a:endParaRPr lang="en-US" sz="28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/>
          </a:p>
          <a:p>
            <a:pPr marL="596646" indent="-514350">
              <a:spcAft>
                <a:spcPts val="0"/>
              </a:spcAft>
              <a:buNone/>
              <a:defRPr/>
            </a:pPr>
            <a:r>
              <a:rPr lang="pt-BR" sz="2800" dirty="0"/>
              <a:t>4.	Presentasi jumlah jam keperawatan yang dibutuhkan                                      </a:t>
            </a:r>
          </a:p>
          <a:p>
            <a:pPr marL="596646" indent="-514350">
              <a:spcAft>
                <a:spcPts val="0"/>
              </a:spcAft>
              <a:buNone/>
              <a:defRPr/>
            </a:pPr>
            <a:r>
              <a:rPr lang="pt-BR" sz="2800" dirty="0"/>
              <a:t>	(pagi : 	47%, sore : 35% dan Malam 18% )</a:t>
            </a:r>
            <a:endParaRPr lang="en-US" sz="28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07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083" y="0"/>
            <a:ext cx="11026588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Klasifikasi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/Tingkat </a:t>
            </a: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Ketergantungan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Pasien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460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961863"/>
              </p:ext>
            </p:extLst>
          </p:nvPr>
        </p:nvGraphicFramePr>
        <p:xfrm>
          <a:off x="564777" y="1219201"/>
          <a:ext cx="11214846" cy="5383308"/>
        </p:xfrm>
        <a:graphic>
          <a:graphicData uri="http://schemas.openxmlformats.org/drawingml/2006/table">
            <a:tbl>
              <a:tblPr/>
              <a:tblGrid>
                <a:gridCol w="665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7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Minimal (1-2jam/24jam)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Memakai kateter urine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Kebersihan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ganti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pakaian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mandiri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UMU ( CKM/IO ) ketat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Makan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minum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mandiri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Memakai infus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Ambulasi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dengan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pengawasan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Prosedur khusus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Obsv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tanda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vital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setiap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pergantian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jaga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01439"/>
                          </a:solidFill>
                          <a:effectLst/>
                          <a:latin typeface="Calibri" pitchFamily="34" charset="0"/>
                        </a:rPr>
                        <a:t>Perawatan Total (5-6jam/24jam)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Pengobatan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minimal,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psikologis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stabil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Semua kebutuhan dibantu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luka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sederhana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Perubahan posisi,obsv tanda vital/2jam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ParsIal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(3-4j/24j)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Makan melalui selang lambung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Kebersihan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ganti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pakaian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dibantu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Pengobatan interna “drip”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Obsv. tanda vital tiap 4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Pemakaian suction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Ambulasi dibantu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Gelisah/disorientasi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3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Pengobatan dengan injeksi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Perawatan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luka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kompleks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13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1" y="626533"/>
            <a:ext cx="10759235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v-SE" sz="3200" dirty="0">
                <a:solidFill>
                  <a:srgbClr val="FFC000"/>
                </a:solidFill>
              </a:rPr>
              <a:t>Perhitungan kebutuhan tenaga keperawatan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21976" y="2017059"/>
            <a:ext cx="10690412" cy="4231341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fi-FI" altLang="en-US" sz="2800" dirty="0">
                <a:solidFill>
                  <a:schemeClr val="tx1"/>
                </a:solidFill>
              </a:rPr>
              <a:t>Pengelompokan unit kerja di rumah sakit :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Rawat Inap dewasa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Rawat Inap anak/perinatal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Rawat Inap intensif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Instalasi Gawat Darurat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Kamar bersalin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Kamar operasi</a:t>
            </a:r>
          </a:p>
          <a:p>
            <a:pPr marL="990600" lvl="1" indent="-53340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fi-FI" altLang="en-US" sz="2800" dirty="0"/>
              <a:t>Rawat Jalan</a:t>
            </a:r>
            <a:endParaRPr lang="en-US" alt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864331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3276600" y="281940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7200"/>
              <a:t>Metode Rasio</a:t>
            </a:r>
            <a:endParaRPr lang="en-US" altLang="en-US" sz="7200"/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2286000" y="44196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Metode Rasio (SK Menkes No. 262/Menkes/Per/VIU79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46365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b="1" dirty="0">
                <a:solidFill>
                  <a:srgbClr val="FFC000"/>
                </a:solidFill>
              </a:rPr>
              <a:t>Metode Rasio</a:t>
            </a:r>
            <a:endParaRPr lang="en-US" altLang="en-US" b="1" dirty="0">
              <a:solidFill>
                <a:srgbClr val="FFC000"/>
              </a:solidFill>
            </a:endParaRPr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6084" name="Rectangle 6"/>
          <p:cNvSpPr>
            <a:spLocks noChangeArrowheads="1"/>
          </p:cNvSpPr>
          <p:nvPr/>
        </p:nvSpPr>
        <p:spPr bwMode="auto">
          <a:xfrm>
            <a:off x="2438400" y="1143001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>
              <a:latin typeface="Arial" panose="020B0604020202020204" pitchFamily="34" charset="0"/>
            </a:endParaRPr>
          </a:p>
          <a:p>
            <a:pPr algn="ctr"/>
            <a:r>
              <a:rPr lang="sv-SE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Metode rasio (SK Menkes No. 262/Menkes/Per/VIU79)</a:t>
            </a:r>
            <a:endParaRPr lang="sv-SE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51374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78212"/>
              </p:ext>
            </p:extLst>
          </p:nvPr>
        </p:nvGraphicFramePr>
        <p:xfrm>
          <a:off x="1320802" y="2514600"/>
          <a:ext cx="9100668" cy="3524362"/>
        </p:xfrm>
        <a:graphic>
          <a:graphicData uri="http://schemas.openxmlformats.org/drawingml/2006/table">
            <a:tbl>
              <a:tblPr/>
              <a:tblGrid>
                <a:gridCol w="1187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8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Tipe RS</a:t>
                      </a:r>
                      <a:endParaRPr kumimoji="0" lang="sv-S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TM/TT</a:t>
                      </a:r>
                      <a:endParaRPr kumimoji="0" lang="sv-S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TPP/TT</a:t>
                      </a:r>
                      <a:endParaRPr kumimoji="0" lang="sv-S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TNP/TT</a:t>
                      </a:r>
                      <a:endParaRPr kumimoji="0" lang="sv-S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TnonP/TT</a:t>
                      </a:r>
                      <a:endParaRPr kumimoji="0" lang="sv-S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dan B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(4-7)</a:t>
                      </a:r>
                      <a:endParaRPr kumimoji="0" lang="sv-S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(3-4)/2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1/9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1/5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¾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1/15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1/6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2/3</a:t>
                      </a: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Disesuaikan</a:t>
                      </a:r>
                      <a:endParaRPr kumimoji="0" lang="sv-S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65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TM : Tenaga medis, TPP : tenaga paramedis perawatan, TNP : Tenaga non paramedis, TNonP : Tenaga non paramedis perawatan, TT : Tempat tidur</a:t>
                      </a:r>
                      <a:endParaRPr kumimoji="0" lang="sv-S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26294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2084294" y="1156447"/>
            <a:ext cx="7943850" cy="3048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6600" dirty="0" err="1"/>
              <a:t>Metode</a:t>
            </a:r>
            <a:r>
              <a:rPr lang="en-US" altLang="en-US" sz="6600" dirty="0"/>
              <a:t> Gillis(1992)</a:t>
            </a:r>
          </a:p>
        </p:txBody>
      </p:sp>
    </p:spTree>
    <p:extLst>
      <p:ext uri="{BB962C8B-B14F-4D97-AF65-F5344CB8AC3E}">
        <p14:creationId xmlns:p14="http://schemas.microsoft.com/office/powerpoint/2010/main" val="1915485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altLang="en-US" sz="4000" dirty="0">
                <a:solidFill>
                  <a:srgbClr val="C00000"/>
                </a:solidFill>
              </a:rPr>
              <a:t>Formula </a:t>
            </a:r>
            <a:r>
              <a:rPr lang="en-US" altLang="en-US" sz="4000" dirty="0" err="1">
                <a:solidFill>
                  <a:srgbClr val="C00000"/>
                </a:solidFill>
              </a:rPr>
              <a:t>GIillies</a:t>
            </a:r>
            <a:r>
              <a:rPr lang="en-US" altLang="en-US" sz="4000" dirty="0">
                <a:solidFill>
                  <a:srgbClr val="C00000"/>
                </a:solidFill>
              </a:rPr>
              <a:t> (1992)</a:t>
            </a:r>
          </a:p>
          <a:p>
            <a:pPr marL="1430338" lvl="1" indent="-457200">
              <a:buFont typeface="Wingdings" panose="05000000000000000000" pitchFamily="2" charset="2"/>
              <a:buChar char="q"/>
            </a:pPr>
            <a:r>
              <a:rPr lang="en-US" altLang="en-US" sz="2400" dirty="0" err="1"/>
              <a:t>Keperawatan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Langsung</a:t>
            </a:r>
            <a:endParaRPr lang="en-US" altLang="en-US" sz="24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n-US" altLang="en-US" sz="2800" dirty="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78499"/>
              </p:ext>
            </p:extLst>
          </p:nvPr>
        </p:nvGraphicFramePr>
        <p:xfrm>
          <a:off x="954738" y="1587500"/>
          <a:ext cx="10932461" cy="473710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956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6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6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Klasifikasi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Pasien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∑ Jam </a:t>
                      </a:r>
                      <a:r>
                        <a:rPr lang="en-US" sz="2000" dirty="0" err="1"/>
                        <a:t>Kep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∑ Jam </a:t>
                      </a:r>
                      <a:r>
                        <a:rPr lang="en-US" sz="2000" dirty="0" err="1"/>
                        <a:t>Kep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Self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,&lt;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2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Minimal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dirty="0" err="1"/>
                        <a:t>Moderat</a:t>
                      </a:r>
                      <a:r>
                        <a:rPr lang="en-US" sz="2000" dirty="0"/>
                        <a:t>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3-5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5-6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Intensive</a:t>
                      </a:r>
                      <a:r>
                        <a:rPr lang="en-US" sz="2000" baseline="0" dirty="0"/>
                        <a:t>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72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2000" dirty="0" err="1"/>
                        <a:t>Jumlah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Kep</a:t>
                      </a:r>
                      <a:r>
                        <a:rPr lang="en-US" sz="2000" dirty="0"/>
                        <a:t>.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Langsung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44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020389" y="509992"/>
            <a:ext cx="8534400" cy="1507067"/>
          </a:xfrm>
        </p:spPr>
        <p:txBody>
          <a:bodyPr/>
          <a:lstStyle/>
          <a:p>
            <a:pPr marL="514350" indent="-514350"/>
            <a:r>
              <a:rPr lang="en-US" altLang="en-US" dirty="0">
                <a:solidFill>
                  <a:srgbClr val="C00000"/>
                </a:solidFill>
              </a:rPr>
              <a:t>Formula </a:t>
            </a:r>
            <a:r>
              <a:rPr lang="en-US" altLang="en-US" dirty="0" err="1">
                <a:solidFill>
                  <a:srgbClr val="C00000"/>
                </a:solidFill>
              </a:rPr>
              <a:t>GIillies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59" y="2017059"/>
            <a:ext cx="11122306" cy="3615267"/>
          </a:xfrm>
        </p:spPr>
        <p:txBody>
          <a:bodyPr rtlCol="0"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/>
              <a:t>Keperawatan</a:t>
            </a:r>
            <a:r>
              <a:rPr lang="en-US" sz="2800" dirty="0"/>
              <a:t> 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	: </a:t>
            </a:r>
          </a:p>
          <a:p>
            <a:pPr marL="514350" indent="60325">
              <a:spcAft>
                <a:spcPts val="0"/>
              </a:spcAft>
              <a:buNone/>
              <a:defRPr/>
            </a:pPr>
            <a:r>
              <a:rPr lang="en-US" sz="2800" dirty="0"/>
              <a:t>1 jam/</a:t>
            </a:r>
            <a:r>
              <a:rPr lang="en-US" sz="2800" dirty="0" err="1"/>
              <a:t>pasien</a:t>
            </a:r>
            <a:r>
              <a:rPr lang="en-US" sz="2800" dirty="0"/>
              <a:t>/24 jam</a:t>
            </a:r>
          </a:p>
          <a:p>
            <a:pPr marL="914400" indent="-33972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ym typeface="Wingdings" pitchFamily="2" charset="2"/>
              </a:rPr>
              <a:t>mempersiapkan</a:t>
            </a:r>
            <a:r>
              <a:rPr lang="en-US" sz="2800" dirty="0">
                <a:sym typeface="Wingdings" pitchFamily="2" charset="2"/>
              </a:rPr>
              <a:t>   </a:t>
            </a:r>
            <a:r>
              <a:rPr lang="en-US" sz="2800" dirty="0" err="1">
                <a:sym typeface="Wingdings" pitchFamily="2" charset="2"/>
              </a:rPr>
              <a:t>pasien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untuk</a:t>
            </a:r>
            <a:r>
              <a:rPr lang="en-US" sz="2800" dirty="0">
                <a:sym typeface="Wingdings" pitchFamily="2" charset="2"/>
              </a:rPr>
              <a:t>  </a:t>
            </a:r>
            <a:r>
              <a:rPr lang="en-US" sz="2800" dirty="0" err="1">
                <a:sym typeface="Wingdings" pitchFamily="2" charset="2"/>
              </a:rPr>
              <a:t>pemeriksaan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diagnostik</a:t>
            </a:r>
            <a:endParaRPr lang="en-US" sz="2800" dirty="0">
              <a:sym typeface="Wingdings" pitchFamily="2" charset="2"/>
            </a:endParaRPr>
          </a:p>
          <a:p>
            <a:pPr marL="914400" indent="-33972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mempersiapkan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pasien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untuk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tindakan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keperawatan</a:t>
            </a:r>
            <a:endParaRPr lang="en-US" sz="2800" dirty="0">
              <a:sym typeface="Wingdings" pitchFamily="2" charset="2"/>
            </a:endParaRPr>
          </a:p>
          <a:p>
            <a:pPr marL="914400" indent="-339725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ym typeface="Wingdings" pitchFamily="2" charset="2"/>
              </a:rPr>
              <a:t>merapikan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meja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suntik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dll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514350" indent="-5143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: 15 </a:t>
            </a:r>
            <a:r>
              <a:rPr lang="en-US" sz="2800" dirty="0" err="1"/>
              <a:t>menit</a:t>
            </a:r>
            <a:r>
              <a:rPr lang="en-US" sz="2800" dirty="0"/>
              <a:t>/</a:t>
            </a:r>
            <a:r>
              <a:rPr lang="en-US" sz="2800" dirty="0" err="1"/>
              <a:t>pasien</a:t>
            </a:r>
            <a:r>
              <a:rPr lang="en-US" sz="2800" dirty="0"/>
              <a:t>/24 jam</a:t>
            </a:r>
          </a:p>
        </p:txBody>
      </p:sp>
    </p:spTree>
    <p:extLst>
      <p:ext uri="{BB962C8B-B14F-4D97-AF65-F5344CB8AC3E}">
        <p14:creationId xmlns:p14="http://schemas.microsoft.com/office/powerpoint/2010/main" val="767080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737475" y="86940"/>
            <a:ext cx="3908425" cy="762000"/>
          </a:xfrm>
          <a:prstGeom prst="rect">
            <a:avLst/>
          </a:prstGeom>
          <a:solidFill>
            <a:srgbClr val="55345A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 O R M U L A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040327" y="538542"/>
            <a:ext cx="70059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Times New Roman" panose="02020603050405020304" pitchFamily="18" charset="0"/>
              </a:rPr>
              <a:t>Dibuat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berdasarkan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1.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Riset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2.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Pengalaman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</a:rPr>
              <a:t>3.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Komponen-komponen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23682" y="2201864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Produktivitas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Pembobotan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BOR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791201" y="2209801"/>
            <a:ext cx="1738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Jumlah TT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Sensus harian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00400" y="3276601"/>
            <a:ext cx="4044950" cy="396875"/>
          </a:xfrm>
          <a:prstGeom prst="rect">
            <a:avLst/>
          </a:prstGeom>
          <a:solidFill>
            <a:srgbClr val="55345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Formula Gillies D.A untuk rawat inap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260725" y="3775075"/>
            <a:ext cx="6300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Tenaga perawat (TP) =     A     x     B     x     365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400800" y="4343400"/>
            <a:ext cx="329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(365 - C) x jam kerja/hr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6553200" y="4267200"/>
            <a:ext cx="2971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276600" y="3886200"/>
            <a:ext cx="6705600" cy="838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108325" y="5029200"/>
            <a:ext cx="53165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 = jam perawatan/24 jam                           nursing time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B = sensus harian                  BOR x jml TT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 = jumlah hari libur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5029200" y="5486400"/>
            <a:ext cx="68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5867400" y="5257800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98011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745" y="391766"/>
            <a:ext cx="8534400" cy="1507067"/>
          </a:xfrm>
        </p:spPr>
        <p:txBody>
          <a:bodyPr/>
          <a:lstStyle/>
          <a:p>
            <a:r>
              <a:rPr lang="en-US" sz="54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Pendahuluan</a:t>
            </a:r>
            <a:endParaRPr lang="en-US" sz="5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58" y="1898834"/>
            <a:ext cx="9481765" cy="2872540"/>
          </a:xfrm>
        </p:spPr>
        <p:txBody>
          <a:bodyPr>
            <a:normAutofit fontScale="25000" lnSpcReduction="20000"/>
          </a:bodyPr>
          <a:lstStyle/>
          <a:p>
            <a:r>
              <a:rPr lang="en-US" sz="51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</a:t>
            </a:r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</a:t>
            </a: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</a:t>
            </a: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                    </a:t>
            </a:r>
          </a:p>
          <a:p>
            <a:pPr marL="0" indent="0">
              <a:buNone/>
            </a:pPr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                    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Bisnis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RS </a:t>
            </a:r>
          </a:p>
          <a:p>
            <a:pPr marL="0" indent="0">
              <a:buNone/>
            </a:pPr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bisnis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Jasa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pelayanan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kesehatan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</a:p>
          <a:p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SDM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pemberi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pelayanan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(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dr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, </a:t>
            </a:r>
            <a:r>
              <a:rPr lang="en-US" sz="128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nakes</a:t>
            </a:r>
            <a:r>
              <a:rPr lang="en-US" sz="1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lain)</a:t>
            </a:r>
          </a:p>
          <a:p>
            <a:endParaRPr lang="en-US" sz="128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r>
              <a:rPr lang="en-US" sz="128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                               </a:t>
            </a:r>
            <a:r>
              <a:rPr lang="en-US" sz="128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Tenaga</a:t>
            </a:r>
            <a:r>
              <a:rPr lang="en-US" sz="12800" b="1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sz="12800" b="1" dirty="0" err="1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perawat</a:t>
            </a:r>
            <a:endParaRPr lang="en-US" sz="12800" b="1" dirty="0">
              <a:solidFill>
                <a:srgbClr val="FFC000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endParaRPr lang="en-US" sz="51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483932" y="2676775"/>
            <a:ext cx="792163" cy="6480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519937" y="3738542"/>
            <a:ext cx="720155" cy="8349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437222" y="5598764"/>
            <a:ext cx="720155" cy="59250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6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905000" y="3306764"/>
            <a:ext cx="8343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CONTOH KASUS (FORMULA GILLIES)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981199" y="4322764"/>
            <a:ext cx="9058835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TP	=  	A x B x 365		 =      6 x (0,7 x 100) x 365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    (365 – C) x jam </a:t>
            </a:r>
            <a:r>
              <a:rPr lang="en-US" altLang="en-US" sz="2300" dirty="0" err="1">
                <a:latin typeface="Times New Roman" panose="02020603050405020304" pitchFamily="18" charset="0"/>
              </a:rPr>
              <a:t>kerja</a:t>
            </a:r>
            <a:r>
              <a:rPr lang="en-US" altLang="en-US" sz="2300" dirty="0">
                <a:latin typeface="Times New Roman" panose="02020603050405020304" pitchFamily="18" charset="0"/>
              </a:rPr>
              <a:t>/</a:t>
            </a:r>
            <a:r>
              <a:rPr lang="en-US" altLang="en-US" sz="2300" dirty="0" err="1">
                <a:latin typeface="Times New Roman" panose="02020603050405020304" pitchFamily="18" charset="0"/>
              </a:rPr>
              <a:t>hari</a:t>
            </a:r>
            <a:r>
              <a:rPr lang="en-US" altLang="en-US" sz="2300" dirty="0">
                <a:latin typeface="Times New Roman" panose="02020603050405020304" pitchFamily="18" charset="0"/>
              </a:rPr>
              <a:t>		   (365 – 76) x 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 =      6 x 70 x 365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	 289 x 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         				 =      153.300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            1734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300" dirty="0">
                <a:latin typeface="Times New Roman" panose="02020603050405020304" pitchFamily="18" charset="0"/>
              </a:rPr>
              <a:t>					=       88 Orang      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996455" y="4572000"/>
            <a:ext cx="2523565" cy="1344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45306" y="4585447"/>
            <a:ext cx="276113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4791636" y="5244353"/>
            <a:ext cx="1600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257800" y="6033247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209800" y="6858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CONTOH KASUS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743200" y="1295401"/>
            <a:ext cx="73914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RS dengan 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en-US" sz="2000">
                <a:latin typeface="Times New Roman" panose="02020603050405020304" pitchFamily="18" charset="0"/>
              </a:rPr>
              <a:t>tempat tidur 100, BOR 70%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 Waktu perawatan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 Jam kerja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Hitung: Tenaga perawat menurut formula Gillies.</a:t>
            </a:r>
          </a:p>
        </p:txBody>
      </p:sp>
    </p:spTree>
    <p:extLst>
      <p:ext uri="{BB962C8B-B14F-4D97-AF65-F5344CB8AC3E}">
        <p14:creationId xmlns:p14="http://schemas.microsoft.com/office/powerpoint/2010/main" val="4165758748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ChangeArrowheads="1"/>
          </p:cNvSpPr>
          <p:nvPr/>
        </p:nvSpPr>
        <p:spPr bwMode="auto">
          <a:xfrm>
            <a:off x="2895600" y="2895601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4800" dirty="0">
                <a:solidFill>
                  <a:srgbClr val="FFC000"/>
                </a:solidFill>
              </a:rPr>
              <a:t>Metoda Lokakarya PPNI</a:t>
            </a:r>
            <a:endParaRPr lang="en-US" altLang="en-U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060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057400" y="731838"/>
            <a:ext cx="7924800" cy="156966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LOKAKARYA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PENYUSUNAN PEDOMAN PELAYANAN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KEPERAWATAN DI RS (PPNI ‘83)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895600" y="3079751"/>
            <a:ext cx="8104094" cy="3386138"/>
            <a:chOff x="1200" y="1658"/>
            <a:chExt cx="4080" cy="2133"/>
          </a:xfrm>
        </p:grpSpPr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1632" y="1658"/>
              <a:ext cx="33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TP  =    A x 52 (Mg) x 7 hr (TT x BOR)</a:t>
              </a:r>
            </a:p>
          </p:txBody>
        </p:sp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2640" y="2042"/>
              <a:ext cx="19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41 (Mg) x 40 Jam / Mg</a:t>
              </a:r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2304" y="1994"/>
              <a:ext cx="24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1392" y="1680"/>
              <a:ext cx="3600" cy="67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392" y="2448"/>
              <a:ext cx="3888" cy="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TP	=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Tenaga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perawat</a:t>
              </a:r>
              <a:endParaRPr lang="en-US" altLang="en-US" sz="2400" dirty="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A	=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Jumlah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jam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perawatan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/ 24 jam</a:t>
              </a:r>
            </a:p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41 Mg	= 365 - 52 (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Hr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Ming.) - 12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hr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libur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- 12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hr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cuti</a:t>
              </a:r>
              <a:endParaRPr lang="en-US" altLang="en-US" sz="2400" dirty="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400" dirty="0">
                  <a:latin typeface="Times New Roman" panose="02020603050405020304" pitchFamily="18" charset="0"/>
                </a:rPr>
                <a:t>  	= 289 / 7</a:t>
              </a:r>
            </a:p>
            <a:p>
              <a:pPr eaLnBrk="1" hangingPunct="1"/>
              <a:r>
                <a:rPr lang="en-US" altLang="en-US" sz="2000" dirty="0">
                  <a:latin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1200" y="3404"/>
              <a:ext cx="304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dirty="0" err="1">
                  <a:latin typeface="Times New Roman" panose="02020603050405020304" pitchFamily="18" charset="0"/>
                </a:rPr>
                <a:t>Produktivitas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</a:rPr>
                <a:t>Perawat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= 75%		</a:t>
              </a:r>
              <a:r>
                <a:rPr lang="en-US" altLang="en-US" sz="2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 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TP x 125 %</a:t>
              </a:r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3217" y="3791"/>
              <a:ext cx="81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2195031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9"/>
          <p:cNvSpPr txBox="1">
            <a:spLocks noChangeArrowheads="1"/>
          </p:cNvSpPr>
          <p:nvPr/>
        </p:nvSpPr>
        <p:spPr bwMode="auto">
          <a:xfrm>
            <a:off x="1905000" y="2667000"/>
            <a:ext cx="87630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RS dengan  </a:t>
            </a:r>
            <a:r>
              <a:rPr lang="en-US" altLang="en-US" sz="3600">
                <a:latin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en-US" sz="3600">
                <a:latin typeface="Times New Roman" panose="02020603050405020304" pitchFamily="18" charset="0"/>
              </a:rPr>
              <a:t>tempat tidur 100, BOR 70%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Waktu perawatan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Jam kerja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Hitung: Tenaga perawat menurut formula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PPNI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1" y="762000"/>
            <a:ext cx="56788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Contoh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kasus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698113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24100" y="792164"/>
            <a:ext cx="8343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CONTOH KASUS (FORMULA PPNI)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67000" y="2109788"/>
            <a:ext cx="7010400" cy="4340224"/>
            <a:chOff x="720" y="1152"/>
            <a:chExt cx="4416" cy="2734"/>
          </a:xfrm>
        </p:grpSpPr>
        <p:sp>
          <p:nvSpPr>
            <p:cNvPr id="55300" name="Text Box 4"/>
            <p:cNvSpPr txBox="1">
              <a:spLocks noChangeArrowheads="1"/>
            </p:cNvSpPr>
            <p:nvPr/>
          </p:nvSpPr>
          <p:spPr bwMode="auto">
            <a:xfrm>
              <a:off x="720" y="1152"/>
              <a:ext cx="4416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TP	= A x 52 mg x 7 hr (TT x BOR) + 25 %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	        41 mg x 40 mg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6 x 52 mg x 7 hr (100 x 0,7) + 25 %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	        41 mg x 40 mg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152880 + 25 %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        1640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93,22 + (93,22 x 25 %)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93,22 + 23,3 = 116,5 = 117 Orang</a:t>
              </a:r>
            </a:p>
          </p:txBody>
        </p:sp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1488" y="1440"/>
              <a:ext cx="297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>
              <a:off x="1488" y="2160"/>
              <a:ext cx="28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>
              <a:off x="1476" y="2832"/>
              <a:ext cx="1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6928204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636780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1" y="2967335"/>
            <a:ext cx="83628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>
                    <a:alpha val="57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FORMULA DEPKES</a:t>
            </a:r>
          </a:p>
        </p:txBody>
      </p:sp>
    </p:spTree>
    <p:extLst>
      <p:ext uri="{BB962C8B-B14F-4D97-AF65-F5344CB8AC3E}">
        <p14:creationId xmlns:p14="http://schemas.microsoft.com/office/powerpoint/2010/main" val="3975387857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6607" y="2967335"/>
            <a:ext cx="48958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RAWAT JALAN</a:t>
            </a:r>
          </a:p>
        </p:txBody>
      </p:sp>
    </p:spTree>
    <p:extLst>
      <p:ext uri="{BB962C8B-B14F-4D97-AF65-F5344CB8AC3E}">
        <p14:creationId xmlns:p14="http://schemas.microsoft.com/office/powerpoint/2010/main" val="16083129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1524000" y="685801"/>
            <a:ext cx="96012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200" b="1" dirty="0" err="1"/>
              <a:t>Rawat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jalan</a:t>
            </a:r>
            <a:endParaRPr lang="en-US" altLang="en-US" sz="3200" b="1" dirty="0"/>
          </a:p>
          <a:p>
            <a:pPr eaLnBrk="1" hangingPunct="1"/>
            <a:r>
              <a:rPr lang="fi-FI" altLang="en-US" sz="2800" dirty="0"/>
              <a:t>- Rata-rata jumlah pasien 1 hari =100 orang                  </a:t>
            </a:r>
          </a:p>
          <a:p>
            <a:pPr eaLnBrk="1" hangingPunct="1">
              <a:buFontTx/>
              <a:buChar char="-"/>
            </a:pP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jam </a:t>
            </a:r>
            <a:r>
              <a:rPr lang="en-US" altLang="en-US" sz="2800" dirty="0" err="1"/>
              <a:t>perawatan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pasien</a:t>
            </a:r>
            <a:r>
              <a:rPr lang="en-US" altLang="en-US" sz="2800" dirty="0"/>
              <a:t> = 15 </a:t>
            </a:r>
            <a:r>
              <a:rPr lang="en-US" altLang="en-US" sz="2800" dirty="0" err="1"/>
              <a:t>menit</a:t>
            </a:r>
            <a:endParaRPr lang="en-US" altLang="en-US" sz="2800" dirty="0"/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 err="1"/>
              <a:t>Jadi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kebutuhan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tenaga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perawat</a:t>
            </a:r>
            <a:r>
              <a:rPr lang="en-US" altLang="en-US" sz="3200" dirty="0"/>
              <a:t> di </a:t>
            </a:r>
            <a:r>
              <a:rPr lang="en-US" altLang="en-US" sz="3200" dirty="0" err="1"/>
              <a:t>rawat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jalan</a:t>
            </a:r>
            <a:r>
              <a:rPr lang="en-US" altLang="en-US" sz="3200" dirty="0"/>
              <a:t> :</a:t>
            </a:r>
          </a:p>
          <a:p>
            <a:pPr eaLnBrk="1" hangingPunct="1"/>
            <a:r>
              <a:rPr lang="en-US" altLang="en-US" sz="3200" dirty="0"/>
              <a:t>100 x 15    =4 orang + </a:t>
            </a:r>
            <a:r>
              <a:rPr lang="en-US" altLang="en-US" sz="3200" dirty="0" err="1"/>
              <a:t>koreksi</a:t>
            </a:r>
            <a:r>
              <a:rPr lang="en-US" altLang="en-US" sz="3200" dirty="0"/>
              <a:t> 15% = </a:t>
            </a:r>
          </a:p>
          <a:p>
            <a:pPr eaLnBrk="1" hangingPunct="1"/>
            <a:r>
              <a:rPr lang="en-US" altLang="en-US" sz="3200" dirty="0"/>
              <a:t> 7 x 60            </a:t>
            </a:r>
          </a:p>
          <a:p>
            <a:pPr eaLnBrk="1" hangingPunct="1"/>
            <a:r>
              <a:rPr lang="en-US" altLang="en-US" sz="3200" dirty="0"/>
              <a:t>15    x 4 = 4 orang + orang =.. orang</a:t>
            </a:r>
          </a:p>
          <a:p>
            <a:pPr eaLnBrk="1" hangingPunct="1"/>
            <a:r>
              <a:rPr lang="en-US" altLang="en-US" sz="3200" dirty="0"/>
              <a:t>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4038600"/>
            <a:ext cx="1828800" cy="1588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5029200"/>
            <a:ext cx="1828800" cy="13447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768860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3395" y="2967335"/>
            <a:ext cx="5910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KAMAR BERSALIN</a:t>
            </a:r>
          </a:p>
        </p:txBody>
      </p:sp>
    </p:spTree>
    <p:extLst>
      <p:ext uri="{BB962C8B-B14F-4D97-AF65-F5344CB8AC3E}">
        <p14:creationId xmlns:p14="http://schemas.microsoft.com/office/powerpoint/2010/main" val="449417222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87" y="0"/>
            <a:ext cx="9170895" cy="1507067"/>
          </a:xfrm>
        </p:spPr>
        <p:txBody>
          <a:bodyPr/>
          <a:lstStyle/>
          <a:p>
            <a:r>
              <a:rPr lang="en-US" sz="4000" dirty="0" err="1">
                <a:solidFill>
                  <a:srgbClr val="FFC000"/>
                </a:solidFill>
              </a:rPr>
              <a:t>Akreditasi</a:t>
            </a:r>
            <a:r>
              <a:rPr lang="en-US" sz="4000" dirty="0">
                <a:solidFill>
                  <a:srgbClr val="FFC000"/>
                </a:solidFill>
              </a:rPr>
              <a:t> RS </a:t>
            </a:r>
            <a:r>
              <a:rPr lang="en-US" sz="4000" dirty="0" err="1">
                <a:solidFill>
                  <a:srgbClr val="FFC000"/>
                </a:solidFill>
              </a:rPr>
              <a:t>Versi</a:t>
            </a:r>
            <a:r>
              <a:rPr lang="en-US" sz="4000" dirty="0">
                <a:solidFill>
                  <a:srgbClr val="FFC000"/>
                </a:solidFill>
              </a:rPr>
              <a:t> 2012: KPS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Pimpinan rumah sakit menetapkan persyaratan khusus bagi posisi staf. 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id-ID" sz="2400" dirty="0">
                <a:solidFill>
                  <a:schemeClr val="tx1"/>
                </a:solidFill>
              </a:rPr>
              <a:t>tingkat pendidikan, ketrampilan, pengetahuan dan persyaratan lain yang diperlukan 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id-ID" sz="2400" dirty="0">
                <a:solidFill>
                  <a:schemeClr val="tx1"/>
                </a:solidFill>
              </a:rPr>
              <a:t>Pimpinan mempertimbangkan faktor berikut ini dalam memproyeksikan/mengestimasi kebutuhan staf :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-       </a:t>
            </a:r>
            <a:r>
              <a:rPr lang="en-US" sz="2400" dirty="0" err="1">
                <a:solidFill>
                  <a:schemeClr val="tx1"/>
                </a:solidFill>
              </a:rPr>
              <a:t>Visi</a:t>
            </a:r>
            <a:r>
              <a:rPr lang="en-US" sz="2400" dirty="0">
                <a:solidFill>
                  <a:schemeClr val="tx1"/>
                </a:solidFill>
              </a:rPr>
              <a:t> / </a:t>
            </a:r>
            <a:r>
              <a:rPr lang="id-ID" sz="2400" dirty="0">
                <a:solidFill>
                  <a:schemeClr val="tx1"/>
                </a:solidFill>
              </a:rPr>
              <a:t>Misi rumah sakit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-       Perpaduan antara pasien yang dilayani oleh rumah sakit dengan kompleksitas serta kepelikan kebutuhan mereka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1600" dirty="0">
                <a:solidFill>
                  <a:schemeClr val="tx1"/>
                </a:solidFill>
              </a:rPr>
              <a:t>-     </a:t>
            </a:r>
            <a:r>
              <a:rPr lang="id-ID" sz="2400" dirty="0">
                <a:solidFill>
                  <a:schemeClr val="tx1"/>
                </a:solidFill>
              </a:rPr>
              <a:t>  Jenis pelayanan yang disediakan oleh rumah sakit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-       Teknologi yang digunakan oleh rumah sakit dalam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         </a:t>
            </a:r>
            <a:r>
              <a:rPr lang="id-ID" sz="2400" dirty="0">
                <a:solidFill>
                  <a:schemeClr val="tx1"/>
                </a:solidFill>
              </a:rPr>
              <a:t>asuhan pasien.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528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09600"/>
            <a:ext cx="9601200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/>
              <a:t>Kamar</a:t>
            </a:r>
            <a:r>
              <a:rPr lang="en-US" sz="3200" b="1" dirty="0"/>
              <a:t> </a:t>
            </a:r>
            <a:r>
              <a:rPr lang="en-US" sz="3200" b="1" dirty="0" err="1"/>
              <a:t>Bersalin</a:t>
            </a:r>
            <a:endParaRPr lang="en-US" sz="3200" b="1" dirty="0"/>
          </a:p>
          <a:p>
            <a:pPr marL="514350" indent="-514350">
              <a:buFont typeface="+mj-lt"/>
              <a:buAutoNum type="alphaLcPeriod"/>
              <a:defRPr/>
            </a:pPr>
            <a:r>
              <a:rPr lang="sv-SE" sz="3200" dirty="0"/>
              <a:t>Waktu yang diperlukan untuk pertolongan persalinan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kala</a:t>
            </a:r>
            <a:r>
              <a:rPr lang="en-US" sz="3200" dirty="0"/>
              <a:t> I </a:t>
            </a:r>
            <a:r>
              <a:rPr lang="en-US" sz="3200" i="1" dirty="0" err="1"/>
              <a:t>sld</a:t>
            </a:r>
            <a:r>
              <a:rPr lang="en-US" sz="3200" i="1" dirty="0"/>
              <a:t> IV = 4 </a:t>
            </a:r>
            <a:r>
              <a:rPr lang="en-US" sz="3200" i="1" dirty="0" err="1"/>
              <a:t>jaml</a:t>
            </a:r>
            <a:r>
              <a:rPr lang="en-US" sz="3200" i="1" dirty="0"/>
              <a:t> </a:t>
            </a:r>
            <a:r>
              <a:rPr lang="en-US" sz="3200" i="1" dirty="0" err="1"/>
              <a:t>pasien</a:t>
            </a:r>
            <a:endParaRPr lang="en-US" sz="3200" i="1" dirty="0"/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3200" dirty="0"/>
              <a:t>Jam </a:t>
            </a:r>
            <a:r>
              <a:rPr lang="en-US" sz="3200" dirty="0" err="1"/>
              <a:t>efektif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bidan</a:t>
            </a:r>
            <a:r>
              <a:rPr lang="en-US" sz="3200" dirty="0"/>
              <a:t> jam </a:t>
            </a:r>
            <a:r>
              <a:rPr lang="en-US" sz="3200" i="1" dirty="0"/>
              <a:t>I </a:t>
            </a:r>
            <a:r>
              <a:rPr lang="en-US" sz="3200" i="1" dirty="0" err="1"/>
              <a:t>hari</a:t>
            </a:r>
            <a:endParaRPr lang="en-US" sz="3200" i="1" dirty="0"/>
          </a:p>
          <a:p>
            <a:pPr marL="514350" indent="-514350">
              <a:buFont typeface="+mj-lt"/>
              <a:buAutoNum type="alphaLcPeriod"/>
              <a:defRPr/>
            </a:pPr>
            <a:r>
              <a:rPr lang="fi-FI" sz="3200" dirty="0"/>
              <a:t>Rata-rata jumlah pasien setiap hari =10 pasien</a:t>
            </a:r>
          </a:p>
          <a:p>
            <a:pPr marL="514350" indent="-514350">
              <a:defRPr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45435955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1905000" y="1828800"/>
            <a:ext cx="8763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600"/>
              <a:t>Contoh : </a:t>
            </a:r>
          </a:p>
          <a:p>
            <a:pPr eaLnBrk="1" hangingPunct="1"/>
            <a:r>
              <a:rPr lang="en-US" altLang="en-US" sz="3600"/>
              <a:t>Jumlah bidan yang diperlukan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pt-BR" altLang="en-US" sz="3600"/>
              <a:t>10 ps x 4         =  </a:t>
            </a:r>
            <a:r>
              <a:rPr lang="pt-BR" altLang="en-US" sz="3600" i="1"/>
              <a:t>40     = 5,7 = 6 </a:t>
            </a:r>
          </a:p>
          <a:p>
            <a:pPr eaLnBrk="1" hangingPunct="1"/>
            <a:r>
              <a:rPr lang="en-US" altLang="en-US" sz="3600"/>
              <a:t>7 jam/hr               7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en-US" altLang="en-US" sz="3600"/>
              <a:t>6 orang + loss day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4114800"/>
            <a:ext cx="3200400" cy="1588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9800" y="4114800"/>
            <a:ext cx="1219200" cy="1588"/>
          </a:xfrm>
          <a:prstGeom prst="line">
            <a:avLst/>
          </a:prstGeom>
          <a:ln>
            <a:solidFill>
              <a:schemeClr val="accent6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162197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id-ID" altLang="en-US" sz="4800" b="1"/>
              <a:t> Kamar Operasi</a:t>
            </a: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2172934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835" y="838200"/>
            <a:ext cx="9019615" cy="5794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d-ID" b="1" dirty="0">
                <a:solidFill>
                  <a:srgbClr val="FF0000"/>
                </a:solidFill>
              </a:rPr>
              <a:t>Penghitungan tenaga di Kamar Operasi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id-ID" dirty="0">
                <a:solidFill>
                  <a:schemeClr val="tx2">
                    <a:satMod val="130000"/>
                  </a:schemeClr>
                </a:solidFill>
              </a:rPr>
              <a:t>	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58" y="1909482"/>
            <a:ext cx="11068517" cy="3615267"/>
          </a:xfrm>
        </p:spPr>
        <p:txBody>
          <a:bodyPr rtlCol="0">
            <a:noAutofit/>
          </a:bodyPr>
          <a:lstStyle/>
          <a:p>
            <a:pPr marL="633413" indent="-550863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800" dirty="0"/>
              <a:t>Dasar perhitungan tenaga di kamar operasi</a:t>
            </a:r>
            <a:endParaRPr lang="en-US" sz="2800" dirty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/>
              <a:t>Jumlah dan jenis operasi</a:t>
            </a:r>
            <a:endParaRPr lang="en-US" sz="2800" dirty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/>
              <a:t>Jumlah kamar operasi</a:t>
            </a:r>
            <a:endParaRPr lang="en-US" sz="2800" dirty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/>
              <a:t>Pemakaian kamar operasi (diprediksi 6 jam perhari) pada hari kerja</a:t>
            </a:r>
            <a:endParaRPr lang="en-US" sz="2800" dirty="0"/>
          </a:p>
          <a:p>
            <a:pPr marL="1090613" indent="-515938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dirty="0"/>
              <a:t>Tugas perawat di kamar operasi : instrumentator, perawat sirkulasi   (2  orang/tim).</a:t>
            </a:r>
            <a:endParaRPr lang="en-US" sz="2800" dirty="0"/>
          </a:p>
          <a:p>
            <a:pPr marL="365760" indent="-283464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8591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412873"/>
            <a:ext cx="10811435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id-ID" b="1" dirty="0">
                <a:solidFill>
                  <a:srgbClr val="FF0000"/>
                </a:solidFill>
              </a:rPr>
              <a:t>Penghitungan tenaga di Kamar Operasi</a:t>
            </a:r>
            <a:r>
              <a:rPr lang="en-US" b="1" dirty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313641" y="1775011"/>
            <a:ext cx="8215405" cy="3962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id-ID" altLang="en-US" sz="2800" dirty="0"/>
              <a:t>Ketergantungan pasien : </a:t>
            </a:r>
            <a:endParaRPr lang="en-US" altLang="en-US" sz="2800" dirty="0"/>
          </a:p>
          <a:p>
            <a:pPr eaLnBrk="1" hangingPunct="1"/>
            <a:r>
              <a:rPr lang="id-ID" altLang="en-US" sz="2800" dirty="0"/>
              <a:t>Operasi besar    : 5 jam/1 operasi.</a:t>
            </a:r>
            <a:endParaRPr lang="en-US" altLang="en-US" sz="2800" dirty="0"/>
          </a:p>
          <a:p>
            <a:pPr eaLnBrk="1" hangingPunct="1"/>
            <a:r>
              <a:rPr lang="id-ID" altLang="en-US" sz="2800" dirty="0"/>
              <a:t>Operasi sedang : 2 jam/1 operasi.</a:t>
            </a:r>
            <a:endParaRPr lang="en-US" altLang="en-US" sz="2800" dirty="0"/>
          </a:p>
          <a:p>
            <a:pPr eaLnBrk="1" hangingPunct="1"/>
            <a:r>
              <a:rPr lang="id-ID" altLang="en-US" sz="2800" dirty="0"/>
              <a:t>Operasi kecil     : 1 jam/ 1 operasi.</a:t>
            </a:r>
            <a:endParaRPr lang="en-US" altLang="en-US" sz="28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34517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1" y="685800"/>
            <a:ext cx="8378825" cy="838200"/>
          </a:xfrm>
        </p:spPr>
        <p:txBody>
          <a:bodyPr rtlCol="0">
            <a:normAutofit fontScale="90000"/>
          </a:bodyPr>
          <a:lstStyle/>
          <a:p>
            <a:pPr marL="685800" indent="-685800">
              <a:defRPr/>
            </a:pPr>
            <a:r>
              <a:rPr lang="en-US" b="1" dirty="0">
                <a:solidFill>
                  <a:srgbClr val="FF0000"/>
                </a:solidFill>
              </a:rPr>
              <a:t>Formula </a:t>
            </a:r>
            <a:r>
              <a:rPr lang="id-ID" b="1" dirty="0">
                <a:solidFill>
                  <a:srgbClr val="FF0000"/>
                </a:solidFill>
              </a:rPr>
              <a:t>Penghitungan tenaga di Kamar Operasi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3627439" y="27908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627438" y="2790826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Microsoft Equation 3.0" r:id="rId4" imgW="114399" imgH="216088" progId="Equation.3">
                  <p:embed/>
                </p:oleObj>
              </mc:Choice>
              <mc:Fallback>
                <p:oleObj name="Microsoft Equation 3.0" r:id="rId4" imgW="114399" imgH="21608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790826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734177"/>
              </p:ext>
            </p:extLst>
          </p:nvPr>
        </p:nvGraphicFramePr>
        <p:xfrm>
          <a:off x="1721224" y="2581836"/>
          <a:ext cx="8305800" cy="1920875"/>
        </p:xfrm>
        <a:graphic>
          <a:graphicData uri="http://schemas.openxmlformats.org/drawingml/2006/table">
            <a:tbl>
              <a:tblPr/>
              <a:tblGrid>
                <a:gridCol w="179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7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9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TENAGA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PERAWAT  = 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jam keperawatan/hr xhari pertahun x  jumlah operasi x jumlah perawat dalam tim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9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d-ID" sz="2400" dirty="0"/>
                        <a:t>Jumlah hari efektif 1 t</a:t>
                      </a:r>
                      <a:r>
                        <a:rPr lang="en-US" sz="2400" dirty="0"/>
                        <a:t>a</a:t>
                      </a:r>
                      <a:r>
                        <a:rPr lang="id-ID" sz="2400" dirty="0"/>
                        <a:t>h</a:t>
                      </a:r>
                      <a:r>
                        <a:rPr lang="en-US" sz="2400" dirty="0"/>
                        <a:t>u</a:t>
                      </a:r>
                      <a:r>
                        <a:rPr lang="id-ID" sz="2400" dirty="0"/>
                        <a:t>n X jumlah jam kerja efektif / hari</a:t>
                      </a:r>
                      <a:endParaRPr kumimoji="0" lang="fi-FI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39445"/>
      </p:ext>
    </p:extLst>
  </p:cSld>
  <p:clrMapOvr>
    <a:masterClrMapping/>
  </p:clrMapOvr>
  <p:transition>
    <p:sndAc>
      <p:stSnd>
        <p:snd r:embed="rId3" name="chimes.wav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2286000" y="3244851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40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</a:t>
            </a:r>
            <a:r>
              <a:rPr lang="id-ID" altLang="en-US" sz="40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Gawat Darurat</a:t>
            </a:r>
            <a:endParaRPr lang="en-US" altLang="en-US" sz="40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26330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672353" y="340659"/>
            <a:ext cx="11519647" cy="1981200"/>
          </a:xfrm>
        </p:spPr>
        <p:txBody>
          <a:bodyPr/>
          <a:lstStyle/>
          <a:p>
            <a:pPr eaLnBrk="1" hangingPunct="1"/>
            <a:r>
              <a:rPr lang="id-ID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 perhitungan di unit Gawat Dar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urat</a:t>
            </a:r>
            <a:endParaRPr lang="en-US" altLang="en-US" dirty="0">
              <a:solidFill>
                <a:srgbClr val="FF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1770530"/>
            <a:ext cx="10439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657350" indent="-74295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l"/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 altLang="en-US" sz="3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id-ID" alt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Rata-rata jumlah pasien per </a:t>
            </a:r>
            <a:r>
              <a:rPr lang="en-US" alt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id-ID" alt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hari.</a:t>
            </a:r>
            <a:endParaRPr lang="en-US" altLang="en-US" sz="4000" dirty="0"/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id-ID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Jumlah jam perawatan per hari.</a:t>
            </a:r>
            <a:endParaRPr lang="en-US" altLang="en-US" sz="4000" dirty="0"/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id-ID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am efektif perawat/hari.</a:t>
            </a:r>
            <a:endParaRPr lang="en-US" altLang="en-US" sz="4000" dirty="0"/>
          </a:p>
          <a:p>
            <a:pPr lvl="2" algn="just">
              <a:buFont typeface="Calibri" panose="020F0502020204030204" pitchFamily="34" charset="0"/>
              <a:buAutoNum type="arabicPeriod"/>
            </a:pPr>
            <a:r>
              <a:rPr lang="id-ID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Jumlah minggu efektif.</a:t>
            </a:r>
            <a:endParaRPr lang="id-ID" altLang="en-US" sz="4000" dirty="0"/>
          </a:p>
        </p:txBody>
      </p:sp>
      <p:sp>
        <p:nvSpPr>
          <p:cNvPr id="2" name="AutoShape 2" descr="Image result for role of nurses in emergency 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role of nurses in emergency ca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07575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685800"/>
            <a:ext cx="9914965" cy="1447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Formula </a:t>
            </a:r>
            <a:r>
              <a:rPr lang="id-ID" b="1" dirty="0">
                <a:solidFill>
                  <a:srgbClr val="FF0000"/>
                </a:solidFill>
              </a:rPr>
              <a:t>Penghitungan tenaga di </a:t>
            </a:r>
            <a:r>
              <a:rPr lang="en-US" b="1" dirty="0">
                <a:solidFill>
                  <a:srgbClr val="FF0000"/>
                </a:solidFill>
              </a:rPr>
              <a:t>UGD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611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612" name="Line 7"/>
          <p:cNvSpPr>
            <a:spLocks noChangeShapeType="1"/>
          </p:cNvSpPr>
          <p:nvPr/>
        </p:nvSpPr>
        <p:spPr bwMode="auto">
          <a:xfrm flipV="1">
            <a:off x="3429000" y="3733800"/>
            <a:ext cx="60198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3" name="Rectangle 9"/>
          <p:cNvSpPr>
            <a:spLocks noChangeArrowheads="1"/>
          </p:cNvSpPr>
          <p:nvPr/>
        </p:nvSpPr>
        <p:spPr bwMode="auto">
          <a:xfrm>
            <a:off x="914399" y="2660501"/>
            <a:ext cx="104214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id-ID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=   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Jumlah jam perawat x 52 x 7 x jumlah kunjungan/hari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Jumlah minggu efektif x 40 jam</a:t>
            </a:r>
            <a:endParaRPr lang="id-ID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59819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ChangeArrowheads="1"/>
          </p:cNvSpPr>
          <p:nvPr/>
        </p:nvSpPr>
        <p:spPr bwMode="auto">
          <a:xfrm>
            <a:off x="3886201" y="2819401"/>
            <a:ext cx="4614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5400"/>
              <a:t>Metode Ilyas</a:t>
            </a:r>
            <a:endParaRPr lang="en-US" altLang="en-US" sz="5400"/>
          </a:p>
        </p:txBody>
      </p:sp>
    </p:spTree>
    <p:extLst>
      <p:ext uri="{BB962C8B-B14F-4D97-AF65-F5344CB8AC3E}">
        <p14:creationId xmlns:p14="http://schemas.microsoft.com/office/powerpoint/2010/main" val="2299407901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3072"/>
            <a:ext cx="7772400" cy="51409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rgbClr val="FFC000"/>
                </a:solidFill>
              </a:rPr>
              <a:t>Manfaat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Perencanaan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Tenaga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40877"/>
            <a:ext cx="7772400" cy="3799311"/>
          </a:xfrm>
        </p:spPr>
        <p:txBody>
          <a:bodyPr>
            <a:noAutofit/>
          </a:bodyPr>
          <a:lstStyle/>
          <a:p>
            <a:pPr eaLnBrk="1" hangingPunct="1">
              <a:buClr>
                <a:schemeClr val="tx2"/>
              </a:buClr>
            </a:pP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Meningkatkan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pendayagunaan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endParaRPr lang="en-US" altLang="en-US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Penyelarasan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aktifitas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sarana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organisasi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efektif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efisien</a:t>
            </a:r>
            <a:endParaRPr lang="en-US" altLang="en-US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Penghematan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penerimaan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 Job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Spesifikasi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harus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jelas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Informasi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Manajemen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SDM 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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aktifitas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manajemen</a:t>
            </a:r>
            <a:endParaRPr lang="en-US" altLang="en-US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  <a:sym typeface="Wingdings" panose="05000000000000000000" pitchFamily="2" charset="2"/>
            </a:endParaRPr>
          </a:p>
          <a:p>
            <a:pPr eaLnBrk="1" hangingPunct="1">
              <a:buClr>
                <a:schemeClr val="tx2"/>
              </a:buClr>
            </a:pP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Berfungsi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sebagai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alat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koordinasi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 </a:t>
            </a:r>
            <a:r>
              <a:rPr lang="en-US" altLang="en-US" sz="3200" dirty="0" err="1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manajemen</a:t>
            </a:r>
            <a:r>
              <a:rPr lang="en-US" alt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  <a:sym typeface="Wingdings" panose="05000000000000000000" pitchFamily="2" charset="2"/>
              </a:rPr>
              <a:t> SDM</a:t>
            </a:r>
            <a:endParaRPr lang="en-US" altLang="en-US" sz="32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0850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228850" y="609600"/>
            <a:ext cx="8001000" cy="10668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 HITUNG PERAWAT RS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(ILYAS)</a:t>
            </a: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1447800" y="2076450"/>
            <a:ext cx="9334500" cy="4171950"/>
            <a:chOff x="-48" y="1104"/>
            <a:chExt cx="5880" cy="2628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200" y="1104"/>
              <a:ext cx="369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</a:rPr>
                <a:t>TP = 	      A x B x 365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</a:rPr>
                <a:t>	       255 x jam kerja/hari</a:t>
              </a: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432" y="2112"/>
              <a:ext cx="3552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Times New Roman" panose="02020603050405020304" pitchFamily="18" charset="0"/>
                </a:rPr>
                <a:t>Keterangan :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A	= Jumlah jam perawatan /24 jam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B	= Sensus harian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365	= Jumlah hari kerja selama setahun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255	= Hari kerja efektif perawat pertahun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2184" y="1488"/>
              <a:ext cx="24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-48" y="3444"/>
              <a:ext cx="58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{365- (12 hari libur nasional + 12 hari libur cuti tahunan) x 3/4 = 255 hari}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127389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9"/>
          <p:cNvSpPr txBox="1">
            <a:spLocks noChangeArrowheads="1"/>
          </p:cNvSpPr>
          <p:nvPr/>
        </p:nvSpPr>
        <p:spPr bwMode="auto">
          <a:xfrm>
            <a:off x="1905000" y="2667000"/>
            <a:ext cx="87630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RS dengan  </a:t>
            </a:r>
            <a:r>
              <a:rPr lang="en-US" altLang="en-US" sz="3600">
                <a:latin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en-US" sz="3600">
                <a:latin typeface="Times New Roman" panose="02020603050405020304" pitchFamily="18" charset="0"/>
              </a:rPr>
              <a:t>tempat tidur 100, BOR 70%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Waktu perawatan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  Jam kerja 6 jam/hari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Hitung: Tenaga perawat menurut formula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3600">
                <a:latin typeface="Times New Roman" panose="02020603050405020304" pitchFamily="18" charset="0"/>
              </a:rPr>
              <a:t>Ilyas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1" y="762000"/>
            <a:ext cx="567886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Contoh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kasus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559054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676400" y="1050926"/>
            <a:ext cx="8953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000" b="1">
                <a:latin typeface="Times New Roman" panose="02020603050405020304" pitchFamily="18" charset="0"/>
              </a:rPr>
              <a:t>CONTOH KASUS DI RS “X” (FORMULA ILYAS)</a:t>
            </a:r>
            <a:endParaRPr lang="en-US" altLang="en-US" sz="3000">
              <a:latin typeface="Times New Roman" panose="02020603050405020304" pitchFamily="18" charset="0"/>
            </a:endParaRP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2532529" y="2239776"/>
            <a:ext cx="6019800" cy="4340224"/>
            <a:chOff x="720" y="1248"/>
            <a:chExt cx="3792" cy="2734"/>
          </a:xfrm>
        </p:grpSpPr>
        <p:sp>
          <p:nvSpPr>
            <p:cNvPr id="72708" name="Text Box 4"/>
            <p:cNvSpPr txBox="1">
              <a:spLocks noChangeArrowheads="1"/>
            </p:cNvSpPr>
            <p:nvPr/>
          </p:nvSpPr>
          <p:spPr bwMode="auto">
            <a:xfrm>
              <a:off x="720" y="1248"/>
              <a:ext cx="3792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TP	=    A x B x 365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255 x jam kerja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6 x (0,7 x 100) x 365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	255 x 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153.300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     1530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100,2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	= 100 Orang</a:t>
              </a:r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1440" y="1584"/>
              <a:ext cx="14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1488" y="2256"/>
              <a:ext cx="17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152" y="2928"/>
              <a:ext cx="67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258941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pic>
        <p:nvPicPr>
          <p:cNvPr id="737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974841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514600"/>
            <a:ext cx="79248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INTENSIVE CARE UNIT</a:t>
            </a:r>
          </a:p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(ILYAS)</a:t>
            </a:r>
          </a:p>
        </p:txBody>
      </p:sp>
    </p:spTree>
    <p:extLst>
      <p:ext uri="{BB962C8B-B14F-4D97-AF65-F5344CB8AC3E}">
        <p14:creationId xmlns:p14="http://schemas.microsoft.com/office/powerpoint/2010/main" val="4214544392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848" y="533401"/>
            <a:ext cx="6594369" cy="1661993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INTENSIVE CARE UNIT</a:t>
            </a:r>
          </a:p>
          <a:p>
            <a:pPr algn="ctr">
              <a:defRPr/>
            </a:pPr>
            <a:r>
              <a:rPr lang="en-US" sz="3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(ILYAS)</a:t>
            </a:r>
          </a:p>
        </p:txBody>
      </p:sp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1635125" y="2743201"/>
            <a:ext cx="8580438" cy="3522663"/>
            <a:chOff x="70" y="1488"/>
            <a:chExt cx="5405" cy="2219"/>
          </a:xfrm>
        </p:grpSpPr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334" y="1514"/>
              <a:ext cx="3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Tenaga Perawat (TP) =      A x B x 365</a:t>
              </a:r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3276" y="1776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255</a:t>
              </a: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70" y="2486"/>
              <a:ext cx="540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Keterangan: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A	= 11 - 12 jam perawatan/24 jam	waktu perawatan yang dibutuhkan pasien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B	= sensus harian		BOR x jumlah tempat tidur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365	= jumlah hari kerja selama setahun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255	= hari kerja efektif perawat/tahun</a:t>
              </a:r>
            </a:p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{365 - (12 hari libur nasional - 12 hari libur cuti tahunan) x 3/4 = 255 hari}</a:t>
              </a: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1248" y="1488"/>
              <a:ext cx="3648" cy="576"/>
            </a:xfrm>
            <a:prstGeom prst="rect">
              <a:avLst/>
            </a:prstGeom>
            <a:noFill/>
            <a:ln w="57150" cap="sq" cmpd="thinThick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784" name="Text Box 8"/>
            <p:cNvSpPr txBox="1">
              <a:spLocks noChangeArrowheads="1"/>
            </p:cNvSpPr>
            <p:nvPr/>
          </p:nvSpPr>
          <p:spPr bwMode="auto">
            <a:xfrm>
              <a:off x="3696" y="1752"/>
              <a:ext cx="12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x 7 jam kerja</a:t>
              </a:r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1800" y="3012"/>
              <a:ext cx="5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>
              <a:off x="3300" y="1800"/>
              <a:ext cx="153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895604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62200" y="1828800"/>
            <a:ext cx="7467600" cy="1570038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UNIT GAWAT DARURAT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 ILYAS)</a:t>
            </a:r>
          </a:p>
        </p:txBody>
      </p:sp>
    </p:spTree>
    <p:extLst>
      <p:ext uri="{BB962C8B-B14F-4D97-AF65-F5344CB8AC3E}">
        <p14:creationId xmlns:p14="http://schemas.microsoft.com/office/powerpoint/2010/main" val="2564310152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14600" y="381000"/>
            <a:ext cx="7467600" cy="1570038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FORMULA HITUNG PERAWAT 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UNIT GAWAT DARURAT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 ILYAS)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1447800" y="2362200"/>
            <a:ext cx="9334500" cy="4191000"/>
            <a:chOff x="-48" y="1152"/>
            <a:chExt cx="5880" cy="2640"/>
          </a:xfrm>
        </p:grpSpPr>
        <p:sp>
          <p:nvSpPr>
            <p:cNvPr id="77828" name="Text Box 4"/>
            <p:cNvSpPr txBox="1">
              <a:spLocks noChangeArrowheads="1"/>
            </p:cNvSpPr>
            <p:nvPr/>
          </p:nvSpPr>
          <p:spPr bwMode="auto">
            <a:xfrm>
              <a:off x="1242" y="1171"/>
              <a:ext cx="218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TP =           D x 365</a:t>
              </a:r>
            </a:p>
          </p:txBody>
        </p:sp>
        <p:sp>
          <p:nvSpPr>
            <p:cNvPr id="77829" name="Text Box 5"/>
            <p:cNvSpPr txBox="1">
              <a:spLocks noChangeArrowheads="1"/>
            </p:cNvSpPr>
            <p:nvPr/>
          </p:nvSpPr>
          <p:spPr bwMode="auto">
            <a:xfrm>
              <a:off x="1824" y="1459"/>
              <a:ext cx="23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255 x jam kerja/hari</a:t>
              </a: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222" y="2151"/>
              <a:ext cx="3661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200" b="1">
                  <a:latin typeface="Times New Roman" panose="02020603050405020304" pitchFamily="18" charset="0"/>
                </a:rPr>
                <a:t>Keterangan</a:t>
              </a:r>
              <a:r>
                <a:rPr lang="en-US" altLang="en-US" sz="2200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TP	= Tenaga Perawat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D	= Jumlah Jam Perawatan / 24 jam	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365	= Jumlah hari kerja di Instalasi Gawat darurat</a:t>
              </a:r>
            </a:p>
            <a:p>
              <a:pPr eaLnBrk="1" hangingPunct="1"/>
              <a:r>
                <a:rPr lang="en-US" altLang="en-US" sz="2200">
                  <a:latin typeface="Times New Roman" panose="02020603050405020304" pitchFamily="18" charset="0"/>
                </a:rPr>
                <a:t>255	= Hari kerja efektif perawat/tahun</a:t>
              </a: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-48" y="3504"/>
              <a:ext cx="58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{365- (12 hari libur nasional + 12 hari libur cuti tahunan x 3/4) = 255 hari}</a:t>
              </a:r>
            </a:p>
          </p:txBody>
        </p:sp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1152" y="1152"/>
              <a:ext cx="3168" cy="720"/>
            </a:xfrm>
            <a:prstGeom prst="rect">
              <a:avLst/>
            </a:prstGeom>
            <a:noFill/>
            <a:ln w="57150" cap="sq" cmpd="thinThick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>
              <a:off x="1932" y="1512"/>
              <a:ext cx="220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7359034"/>
      </p:ext>
    </p:extLst>
  </p:cSld>
  <p:clrMapOvr>
    <a:masterClrMapping/>
  </p:clrMapOvr>
  <p:transition>
    <p:sndAc>
      <p:stSnd>
        <p:snd r:embed="rId3" name="chimes.wav"/>
      </p:stSnd>
    </p:sndAc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789114" y="1865313"/>
            <a:ext cx="8878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100" b="1">
                <a:latin typeface="Times New Roman" panose="02020603050405020304" pitchFamily="18" charset="0"/>
              </a:rPr>
              <a:t>D = {(A</a:t>
            </a:r>
            <a:r>
              <a:rPr lang="en-US" altLang="en-US" sz="21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100" b="1">
                <a:latin typeface="Times New Roman" panose="02020603050405020304" pitchFamily="18" charset="0"/>
              </a:rPr>
              <a:t> x 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 os/hr) + (A</a:t>
            </a:r>
            <a:r>
              <a:rPr lang="en-US" altLang="en-US" sz="2100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 x  os/hr) + (A</a:t>
            </a:r>
            <a:r>
              <a:rPr lang="en-US" altLang="en-US" sz="2100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en-US" sz="2100" b="1">
                <a:latin typeface="Times New Roman" panose="02020603050405020304" pitchFamily="18" charset="0"/>
                <a:sym typeface="Symbol" panose="05050102010706020507" pitchFamily="18" charset="2"/>
              </a:rPr>
              <a:t> x  os/hr) + (3 shift/hr x adm time)}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581150" y="1752600"/>
            <a:ext cx="9067800" cy="685800"/>
          </a:xfrm>
          <a:prstGeom prst="rect">
            <a:avLst/>
          </a:prstGeom>
          <a:noFill/>
          <a:ln w="57150" cap="sq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638301" y="3048000"/>
            <a:ext cx="9083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Keterangan: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		= waktu keperawatan pasien kasus gawat darurat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		= waktu keperawatan pasien kasus mendesak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A</a:t>
            </a:r>
            <a:r>
              <a:rPr lang="en-US" altLang="en-US" sz="2400" baseline="-25000"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</a:rPr>
              <a:t>		= waktu keperawatan pasien kasus tidak mendesak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 os		= jumlah pasien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Adm time	= waktu administratif yang dibutuhkan untuk penggantian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717925" y="5241925"/>
            <a:ext cx="279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shift selama 45 menit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600201" y="5638801"/>
            <a:ext cx="7154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24 jam/hr	= jumlah 24 jam kerja efektif perawat di IGD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676400" y="762000"/>
            <a:ext cx="328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Lanjutan Formula UGD</a:t>
            </a:r>
          </a:p>
        </p:txBody>
      </p:sp>
    </p:spTree>
    <p:extLst>
      <p:ext uri="{BB962C8B-B14F-4D97-AF65-F5344CB8AC3E}">
        <p14:creationId xmlns:p14="http://schemas.microsoft.com/office/powerpoint/2010/main" val="3555551421"/>
      </p:ext>
    </p:extLst>
  </p:cSld>
  <p:clrMapOvr>
    <a:masterClrMapping/>
  </p:clrMapOvr>
  <p:transition>
    <p:sndAc>
      <p:stSnd>
        <p:snd r:embed="rId3" name="chimes.wav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676400" y="1565275"/>
            <a:ext cx="451918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Klasifikasi pasien IGD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 gawat darurat     	=    87 menit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 mendesak	       	=    71 menit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 tidak mendesak  	=    34 menit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00201" y="3470275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anose="02020603050405020304" pitchFamily="18" charset="0"/>
              </a:rPr>
              <a:t>Maka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681288" y="3505200"/>
            <a:ext cx="671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{(87’ x 15) + (71’ x 15) + (34’ x 20) + (3 x 45’)}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667001" y="4267200"/>
            <a:ext cx="424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1305’ + 1065’ + 680’ + 135’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654301" y="49530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3185’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647951" y="5715000"/>
            <a:ext cx="3478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D = 3185’/60	= 53,08 jam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676400" y="762000"/>
            <a:ext cx="328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Lanjutan Formula UGD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7353300" y="1584326"/>
            <a:ext cx="27813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panose="02020603050405020304" pitchFamily="18" charset="0"/>
              </a:rPr>
              <a:t>Contoh: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Jumlah Pasien UGD = 50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Gawat darurat    = 15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Mendesak           = 15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Tidak Mendesak = 20</a:t>
            </a:r>
          </a:p>
        </p:txBody>
      </p:sp>
    </p:spTree>
    <p:extLst>
      <p:ext uri="{BB962C8B-B14F-4D97-AF65-F5344CB8AC3E}">
        <p14:creationId xmlns:p14="http://schemas.microsoft.com/office/powerpoint/2010/main" val="2744393790"/>
      </p:ext>
    </p:extLst>
  </p:cSld>
  <p:clrMapOvr>
    <a:masterClrMapping/>
  </p:clrMapOvr>
  <p:transition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147918"/>
            <a:ext cx="8229600" cy="766482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000"/>
                </a:solidFill>
              </a:rPr>
              <a:t>                     </a:t>
            </a:r>
            <a:r>
              <a:rPr lang="en-US" altLang="en-US" b="1" dirty="0" err="1">
                <a:solidFill>
                  <a:srgbClr val="FFC000"/>
                </a:solidFill>
              </a:rPr>
              <a:t>Pokok</a:t>
            </a:r>
            <a:r>
              <a:rPr lang="en-US" altLang="en-US" b="1" dirty="0">
                <a:solidFill>
                  <a:srgbClr val="FFC000"/>
                </a:solidFill>
              </a:rPr>
              <a:t> </a:t>
            </a:r>
            <a:r>
              <a:rPr lang="en-US" altLang="en-US" b="1" dirty="0" err="1">
                <a:solidFill>
                  <a:srgbClr val="FFC000"/>
                </a:solidFill>
              </a:rPr>
              <a:t>Bahasan</a:t>
            </a:r>
            <a:endParaRPr lang="en-US" alt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90165"/>
            <a:ext cx="8839200" cy="5943600"/>
          </a:xfrm>
        </p:spPr>
        <p:txBody>
          <a:bodyPr rtlCol="0">
            <a:normAutofit fontScale="92500" lnSpcReduction="20000"/>
          </a:bodyPr>
          <a:lstStyle/>
          <a:p>
            <a:pPr marL="59690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err="1"/>
              <a:t>Konsep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SDM</a:t>
            </a:r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Pengertian</a:t>
            </a:r>
            <a:endParaRPr lang="en-US" sz="3000" dirty="0"/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Tujuan</a:t>
            </a:r>
            <a:endParaRPr lang="en-US" sz="3000" dirty="0"/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Syarat</a:t>
            </a:r>
            <a:r>
              <a:rPr lang="en-US" sz="3000" dirty="0"/>
              <a:t> – </a:t>
            </a:r>
            <a:r>
              <a:rPr lang="en-US" sz="3000" dirty="0" err="1"/>
              <a:t>Syarat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SDM</a:t>
            </a:r>
          </a:p>
          <a:p>
            <a:pPr marL="1035050" indent="-414338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Prosedur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SDM</a:t>
            </a:r>
          </a:p>
          <a:p>
            <a:pPr marL="596900" indent="-514350">
              <a:spcAft>
                <a:spcPts val="0"/>
              </a:spcAft>
              <a:buNone/>
              <a:defRPr/>
            </a:pPr>
            <a:r>
              <a:rPr lang="en-US" sz="3000" dirty="0"/>
              <a:t>2.	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endParaRPr lang="en-US" sz="3000" dirty="0"/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Langkah-langkah</a:t>
            </a:r>
            <a:r>
              <a:rPr lang="en-US" sz="3000" dirty="0"/>
              <a:t> </a:t>
            </a:r>
            <a:r>
              <a:rPr lang="fi-FI" sz="3000" dirty="0"/>
              <a:t>perencanaan kebutuhan tenaga keperawatan</a:t>
            </a:r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Beban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 Jam </a:t>
            </a:r>
            <a:r>
              <a:rPr lang="en-US" sz="3000" dirty="0" err="1"/>
              <a:t>Keperawatan</a:t>
            </a:r>
            <a:endParaRPr lang="en-US" sz="3000" dirty="0"/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 err="1"/>
              <a:t>Faktor</a:t>
            </a:r>
            <a:r>
              <a:rPr lang="en-US" sz="3000" dirty="0"/>
              <a:t> – </a:t>
            </a:r>
            <a:r>
              <a:rPr lang="en-US" sz="3000" dirty="0" err="1"/>
              <a:t>faktor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mempengaruhi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keperawatan</a:t>
            </a:r>
            <a:endParaRPr lang="en-US" sz="3000" dirty="0"/>
          </a:p>
          <a:p>
            <a:pPr marL="1087438" indent="-517525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3000" dirty="0"/>
              <a:t>Formula </a:t>
            </a:r>
            <a:r>
              <a:rPr lang="en-US" sz="3000" dirty="0" err="1"/>
              <a:t>perhitungan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endParaRPr lang="en-US" sz="3000" dirty="0"/>
          </a:p>
          <a:p>
            <a:pPr marL="628650" indent="-514350">
              <a:spcAft>
                <a:spcPts val="0"/>
              </a:spcAft>
              <a:buNone/>
              <a:defRPr/>
            </a:pPr>
            <a:r>
              <a:rPr lang="en-US" sz="3000" dirty="0"/>
              <a:t>3.	</a:t>
            </a:r>
            <a:r>
              <a:rPr lang="en-US" sz="3000" dirty="0" err="1"/>
              <a:t>Latihan</a:t>
            </a:r>
            <a:r>
              <a:rPr lang="en-US" sz="3000" dirty="0"/>
              <a:t> </a:t>
            </a:r>
            <a:r>
              <a:rPr lang="en-US" sz="3000" dirty="0" err="1"/>
              <a:t>menghitung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perawat</a:t>
            </a:r>
            <a:endParaRPr lang="en-US" sz="3000" dirty="0"/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sz="2800" dirty="0"/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fi-FI" dirty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fi-FI" dirty="0">
              <a:solidFill>
                <a:schemeClr val="tx2">
                  <a:satMod val="130000"/>
                </a:schemeClr>
              </a:solidFill>
            </a:endParaRPr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/>
          </a:p>
          <a:p>
            <a:pPr marL="596900" indent="-514350">
              <a:spcAft>
                <a:spcPts val="0"/>
              </a:spcAft>
              <a:buFont typeface="+mj-lt"/>
              <a:buAutoNum type="alphaL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83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986339" y="1447801"/>
            <a:ext cx="2350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TP	= D    x    365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194426" y="18288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255 x 7 jam/hari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991100" y="2286001"/>
            <a:ext cx="2358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TP	= 53,08 x 365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324600" y="2628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255 x 7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965701" y="3048001"/>
            <a:ext cx="3833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TP	= 10 perawat (dibulatkan)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633538" y="4419601"/>
            <a:ext cx="3929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Bila tingkat produktivitas 75%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129339" y="4800601"/>
            <a:ext cx="41200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10 + (10 x 25%) = 12,5 perawat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 Dibulatkan 13 perawat</a:t>
            </a:r>
          </a:p>
        </p:txBody>
      </p:sp>
      <p:sp>
        <p:nvSpPr>
          <p:cNvPr id="80905" name="Rectangle 15"/>
          <p:cNvSpPr>
            <a:spLocks noChangeArrowheads="1"/>
          </p:cNvSpPr>
          <p:nvPr/>
        </p:nvSpPr>
        <p:spPr bwMode="auto">
          <a:xfrm>
            <a:off x="1676400" y="4495800"/>
            <a:ext cx="8839200" cy="1143000"/>
          </a:xfrm>
          <a:prstGeom prst="rect">
            <a:avLst/>
          </a:prstGeom>
          <a:noFill/>
          <a:ln w="38100" cap="sq" cmpd="dbl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06" name="Line 16"/>
          <p:cNvSpPr>
            <a:spLocks noChangeShapeType="1"/>
          </p:cNvSpPr>
          <p:nvPr/>
        </p:nvSpPr>
        <p:spPr bwMode="auto">
          <a:xfrm>
            <a:off x="6267450" y="2686050"/>
            <a:ext cx="1295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Text Box 17"/>
          <p:cNvSpPr txBox="1">
            <a:spLocks noChangeArrowheads="1"/>
          </p:cNvSpPr>
          <p:nvPr/>
        </p:nvSpPr>
        <p:spPr bwMode="auto">
          <a:xfrm>
            <a:off x="1676400" y="762000"/>
            <a:ext cx="328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Lanjutan Formula UGD</a:t>
            </a:r>
          </a:p>
        </p:txBody>
      </p:sp>
      <p:sp>
        <p:nvSpPr>
          <p:cNvPr id="80908" name="Line 18"/>
          <p:cNvSpPr>
            <a:spLocks noChangeShapeType="1"/>
          </p:cNvSpPr>
          <p:nvPr/>
        </p:nvSpPr>
        <p:spPr bwMode="auto">
          <a:xfrm>
            <a:off x="6248400" y="1885950"/>
            <a:ext cx="1981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9"/>
          <p:cNvSpPr>
            <a:spLocks noChangeShapeType="1"/>
          </p:cNvSpPr>
          <p:nvPr/>
        </p:nvSpPr>
        <p:spPr bwMode="auto">
          <a:xfrm>
            <a:off x="5638800" y="50292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7329"/>
      </p:ext>
    </p:extLst>
  </p:cSld>
  <p:clrMapOvr>
    <a:masterClrMapping/>
  </p:clrMapOvr>
  <p:transition>
    <p:sndAc>
      <p:stSnd>
        <p:snd r:embed="rId3" name="chimes.wav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87804" y="2819400"/>
            <a:ext cx="589776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LATIHAN :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 MENGHITUNG</a:t>
            </a:r>
          </a:p>
          <a:p>
            <a:pPr algn="ctr"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KEBUTUHAN PERAWAT SEHARI</a:t>
            </a:r>
          </a:p>
        </p:txBody>
      </p:sp>
    </p:spTree>
    <p:extLst>
      <p:ext uri="{BB962C8B-B14F-4D97-AF65-F5344CB8AC3E}">
        <p14:creationId xmlns:p14="http://schemas.microsoft.com/office/powerpoint/2010/main" val="272916396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63071"/>
            <a:ext cx="7497762" cy="1143000"/>
          </a:xfrm>
        </p:spPr>
        <p:txBody>
          <a:bodyPr rtlCol="0">
            <a:normAutofit/>
          </a:bodyPr>
          <a:lstStyle/>
          <a:p>
            <a:pPr marL="685800" indent="-685800">
              <a:defRPr/>
            </a:pPr>
            <a:r>
              <a:rPr lang="fi-FI" dirty="0">
                <a:solidFill>
                  <a:srgbClr val="FF0000"/>
                </a:solidFill>
              </a:rPr>
              <a:t>Swansburg (1990)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143000"/>
            <a:ext cx="10666785" cy="5715000"/>
          </a:xfrm>
        </p:spPr>
        <p:txBody>
          <a:bodyPr/>
          <a:lstStyle/>
          <a:p>
            <a:pPr marL="398463" indent="-39846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fi-FI" altLang="en-US" sz="2800" b="1" dirty="0"/>
              <a:t>Contoh  1: Menghitung kebutuhan tenaga/hari</a:t>
            </a:r>
            <a:endParaRPr lang="sv-SE" altLang="en-US" sz="2800" dirty="0"/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altLang="en-US" sz="2400" dirty="0"/>
              <a:t>Berdasarkan sensus harian selama 6 bulan diunit medikal bedah dengan 25 TT dengan 19 klien rata-rata dirawat</a:t>
            </a:r>
          </a:p>
          <a:p>
            <a:pPr marL="990600" lvl="1" indent="-533400">
              <a:lnSpc>
                <a:spcPct val="80000"/>
              </a:lnSpc>
              <a:buNone/>
            </a:pPr>
            <a:r>
              <a:rPr lang="sv-SE" altLang="en-US" sz="2400" dirty="0"/>
              <a:t> 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altLang="en-US" sz="2400" dirty="0"/>
              <a:t>Dimana rata-rata minimal kontak dengan pasien yaitu 5 jam/ 24jam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en-US" sz="2400" dirty="0"/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i-FI" altLang="en-US" sz="2400" dirty="0"/>
              <a:t>Total jam perawatan yang dibutuhkan dalam sehari= 19 X 5 = 95 jam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fi-FI" altLang="en-US" sz="2400" dirty="0"/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i-FI" altLang="en-US" sz="2400" dirty="0"/>
              <a:t>jika jam dinas 8 jam, maka jumlah staf yang dibutuhkan = 95/8 =11, 9 atau 12 staf dalam 24 jam</a:t>
            </a:r>
          </a:p>
          <a:p>
            <a:pPr marL="990600" lvl="1" indent="-533400">
              <a:lnSpc>
                <a:spcPct val="80000"/>
              </a:lnSpc>
            </a:pP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26943135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026" y="304800"/>
            <a:ext cx="7497762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i-FI" dirty="0">
                <a:solidFill>
                  <a:srgbClr val="FF0000"/>
                </a:solidFill>
              </a:rPr>
              <a:t>Swansburg (1990)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026" y="1192306"/>
            <a:ext cx="10922280" cy="5410200"/>
          </a:xfrm>
        </p:spPr>
        <p:txBody>
          <a:bodyPr rtlCol="0">
            <a:normAutofit/>
          </a:bodyPr>
          <a:lstStyle/>
          <a:p>
            <a:pPr marL="0" lvl="1" indent="117475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i-FI" sz="2000" b="1" dirty="0"/>
              <a:t>Contoh 1:  Menghitung tenaga...lanjutan </a:t>
            </a:r>
            <a:endParaRPr lang="sv-SE" sz="2000" dirty="0"/>
          </a:p>
          <a:p>
            <a:pPr marL="990600" lvl="1" indent="-533400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fi-FI" sz="2000" dirty="0"/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sz="2400" dirty="0"/>
              <a:t>Total jam kerja perminggu= 40 jam 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sz="2400" dirty="0"/>
              <a:t>Jumlah shift minggu 12 X 7 (7 hari/ minggu)= 84 jam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sz="2400" dirty="0"/>
              <a:t>Jika jumlah staf sama setiap hari dengan 5 hari kerja permingu dan 8 jam/ shift.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v-SE" sz="2400" dirty="0"/>
              <a:t>Jumlah staf yang dibutuhkan perhari= 84/5  = 16, 8 orang = 17 orang</a:t>
            </a:r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v-SE" sz="2400" dirty="0"/>
          </a:p>
          <a:p>
            <a:pPr marL="574675" lvl="1" indent="-457200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v-SE" sz="2400" dirty="0"/>
              <a:t>Menurut warstler (dikutip dari Swansburg): proporsi dinas pagi: sore: malam = 47%:35%:17%, artinya jika total staf perhari =17</a:t>
            </a:r>
          </a:p>
          <a:p>
            <a:pPr marL="574675" lvl="2" indent="-457200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sv-SE" sz="2400" dirty="0"/>
              <a:t>47% X 17 = 8 orang dinas pagi.</a:t>
            </a:r>
          </a:p>
          <a:p>
            <a:pPr marL="574675" lvl="2" indent="-457200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sv-SE" sz="2400" dirty="0"/>
              <a:t>36% X 17 = 6 orang dinas sore</a:t>
            </a:r>
          </a:p>
          <a:p>
            <a:pPr marL="574675" lvl="2" indent="-457200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sv-SE" sz="2400" dirty="0"/>
              <a:t>17% X 17 = 3 orang dinas malam.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9660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9802" y="2967335"/>
            <a:ext cx="7467599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Contoh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menghitung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defRPr/>
            </a:pP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tenaga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UGD</a:t>
            </a:r>
          </a:p>
        </p:txBody>
      </p:sp>
    </p:spTree>
    <p:extLst>
      <p:ext uri="{BB962C8B-B14F-4D97-AF65-F5344CB8AC3E}">
        <p14:creationId xmlns:p14="http://schemas.microsoft.com/office/powerpoint/2010/main" val="11139333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990600" y="324472"/>
            <a:ext cx="8534400" cy="150706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Diketahui</a:t>
            </a:r>
            <a:r>
              <a:rPr lang="en-US" alt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1600201"/>
            <a:ext cx="9717741" cy="452596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endParaRPr lang="en-US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Rata-rata jumlah pasien/hari	 =   </a:t>
            </a:r>
            <a:r>
              <a:rPr lang="en-US" sz="2400" dirty="0"/>
              <a:t> </a:t>
            </a:r>
            <a:r>
              <a:rPr lang="id-ID" sz="2400" dirty="0"/>
              <a:t> 50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endParaRPr lang="en-US" sz="24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Jumlah jam perawat		 	 =      4 jam</a:t>
            </a:r>
            <a:endParaRPr lang="en-US" sz="24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minggu</a:t>
            </a:r>
            <a:r>
              <a:rPr lang="en-US" sz="2400" dirty="0"/>
              <a:t>/</a:t>
            </a:r>
            <a:r>
              <a:rPr lang="en-US" sz="2400" dirty="0" err="1"/>
              <a:t>tahun</a:t>
            </a:r>
            <a:r>
              <a:rPr lang="en-US" sz="2400" dirty="0"/>
              <a:t>                   =     52 </a:t>
            </a:r>
            <a:r>
              <a:rPr lang="en-US" sz="2400" dirty="0" err="1"/>
              <a:t>minggu</a:t>
            </a:r>
            <a:endParaRPr lang="en-US" sz="24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/>
              <a:t>Minggu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/</a:t>
            </a:r>
            <a:r>
              <a:rPr lang="en-US" sz="2400" dirty="0" err="1"/>
              <a:t>tahun</a:t>
            </a:r>
            <a:r>
              <a:rPr lang="en-US" sz="2400" dirty="0"/>
              <a:t>                   =      41 </a:t>
            </a:r>
            <a:r>
              <a:rPr lang="en-US" sz="2400" dirty="0" err="1"/>
              <a:t>minggu</a:t>
            </a:r>
            <a:endParaRPr lang="en-US" sz="24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/>
              <a:t>Jam efektif/hari			 =      7 jam</a:t>
            </a:r>
            <a:endParaRPr lang="en-US" sz="2400" dirty="0"/>
          </a:p>
          <a:p>
            <a:pPr>
              <a:spcAft>
                <a:spcPts val="0"/>
              </a:spcAft>
              <a:buNone/>
              <a:defRPr/>
            </a:pPr>
            <a:r>
              <a:rPr lang="id-ID" sz="2400" dirty="0"/>
              <a:t> </a:t>
            </a:r>
            <a:endParaRPr lang="en-US" sz="2400" dirty="0"/>
          </a:p>
          <a:p>
            <a:pPr>
              <a:spcAft>
                <a:spcPts val="0"/>
              </a:spcAft>
              <a:buNone/>
              <a:defRPr/>
            </a:pPr>
            <a:r>
              <a:rPr lang="id-ID" sz="2400" dirty="0"/>
              <a:t>4 jam x 52 mg x 7 x 50	=     72800	 =   44,39  =  45 orang</a:t>
            </a:r>
            <a:endParaRPr lang="en-US" sz="2400" dirty="0"/>
          </a:p>
          <a:p>
            <a:pPr>
              <a:spcAft>
                <a:spcPts val="0"/>
              </a:spcAft>
              <a:buNone/>
              <a:defRPr/>
            </a:pPr>
            <a:r>
              <a:rPr lang="en-US" sz="2400" dirty="0"/>
              <a:t>           41</a:t>
            </a:r>
            <a:r>
              <a:rPr lang="id-ID" sz="2400" dirty="0"/>
              <a:t>X 40 jam             </a:t>
            </a:r>
            <a:r>
              <a:rPr lang="en-US" sz="2400" dirty="0"/>
              <a:t>      </a:t>
            </a:r>
            <a:r>
              <a:rPr lang="id-ID" sz="2400" dirty="0"/>
              <a:t> 1640</a:t>
            </a:r>
            <a:endParaRPr lang="en-US" sz="2400" dirty="0"/>
          </a:p>
          <a:p>
            <a:pPr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51816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3600" y="5181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1466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762000"/>
            <a:ext cx="9144000" cy="3429000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r>
              <a:rPr lang="fi-FI" sz="4000" dirty="0">
                <a:solidFill>
                  <a:schemeClr val="tx1"/>
                </a:solidFill>
              </a:rPr>
              <a:t>LATIHAN </a:t>
            </a:r>
          </a:p>
          <a:p>
            <a:pPr>
              <a:spcAft>
                <a:spcPts val="0"/>
              </a:spcAft>
              <a:defRPr/>
            </a:pPr>
            <a:r>
              <a:rPr lang="fi-FI" sz="4000" dirty="0">
                <a:solidFill>
                  <a:schemeClr val="tx1"/>
                </a:solidFill>
              </a:rPr>
              <a:t>MENGHITUNGAN KEBUTUHAN TENAGA PERAWAT</a:t>
            </a:r>
          </a:p>
          <a:p>
            <a:pPr>
              <a:spcAft>
                <a:spcPts val="0"/>
              </a:spcAft>
              <a:defRPr/>
            </a:pPr>
            <a:endParaRPr lang="fi-FI" sz="40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fi-FI" sz="2800" dirty="0">
                <a:solidFill>
                  <a:schemeClr val="tx1"/>
                </a:solidFill>
              </a:rPr>
              <a:t>(setiap mahasiswa membahas soal yang  sama dan diketik rapi dan dikumpulkan dipertemuan berikutnya )</a:t>
            </a:r>
          </a:p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endParaRPr lang="fi-FI" sz="4000" dirty="0"/>
          </a:p>
          <a:p>
            <a:pPr>
              <a:spcAft>
                <a:spcPts val="0"/>
              </a:spcAft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12524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9144000" cy="5486400"/>
          </a:xfrm>
        </p:spPr>
        <p:txBody>
          <a:bodyPr rtlCol="0">
            <a:normAutofit/>
          </a:bodyPr>
          <a:lstStyle/>
          <a:p>
            <a:pPr marL="514350" indent="-514350">
              <a:spcAft>
                <a:spcPts val="0"/>
              </a:spcAft>
              <a:buNone/>
              <a:defRPr/>
            </a:pPr>
            <a:r>
              <a:rPr lang="en-US" sz="2800" dirty="0"/>
              <a:t>		</a:t>
            </a:r>
            <a:r>
              <a:rPr lang="en-US" sz="2800" dirty="0" err="1">
                <a:solidFill>
                  <a:srgbClr val="FF0000"/>
                </a:solidFill>
              </a:rPr>
              <a:t>Kasus</a:t>
            </a:r>
            <a:r>
              <a:rPr lang="en-US" sz="2800" dirty="0">
                <a:solidFill>
                  <a:srgbClr val="FF0000"/>
                </a:solidFill>
              </a:rPr>
              <a:t> 1: 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Ruangan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(</a:t>
            </a:r>
            <a:r>
              <a:rPr lang="en-US" sz="2800" dirty="0" err="1"/>
              <a:t>Ruang</a:t>
            </a:r>
            <a:r>
              <a:rPr lang="en-US" sz="2800" dirty="0"/>
              <a:t> Dahlia) RS X, 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58  TT, BOR 53 %  (31  </a:t>
            </a:r>
            <a:r>
              <a:rPr lang="en-US" sz="2800" dirty="0" err="1"/>
              <a:t>pasien</a:t>
            </a:r>
            <a:r>
              <a:rPr lang="en-US" sz="2800" dirty="0"/>
              <a:t>),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sbb</a:t>
            </a:r>
            <a:r>
              <a:rPr lang="en-US" sz="2800" dirty="0"/>
              <a:t> :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- Minimal care = 7 </a:t>
            </a:r>
            <a:r>
              <a:rPr lang="en-US" sz="2800" dirty="0" err="1"/>
              <a:t>pasien</a:t>
            </a:r>
            <a:endParaRPr lang="en-US" sz="2800" dirty="0"/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 	- Partial Care = 12 </a:t>
            </a:r>
            <a:r>
              <a:rPr lang="en-US" sz="2800" dirty="0" err="1"/>
              <a:t>pasien</a:t>
            </a:r>
            <a:r>
              <a:rPr lang="en-US" sz="2800" dirty="0"/>
              <a:t>;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- Total Care = 12 </a:t>
            </a:r>
            <a:r>
              <a:rPr lang="en-US" sz="2800" dirty="0" err="1"/>
              <a:t>pasien</a:t>
            </a:r>
            <a:r>
              <a:rPr lang="en-US" sz="2800" dirty="0"/>
              <a:t>; </a:t>
            </a:r>
          </a:p>
          <a:p>
            <a:pPr marL="973138" indent="-973138">
              <a:spcAft>
                <a:spcPts val="0"/>
              </a:spcAft>
              <a:buNone/>
              <a:defRPr/>
            </a:pPr>
            <a:r>
              <a:rPr lang="en-US" sz="2800" dirty="0"/>
              <a:t>	</a:t>
            </a:r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514350" indent="-514350"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C00000"/>
                </a:solidFill>
              </a:rPr>
              <a:t>		</a:t>
            </a:r>
            <a:r>
              <a:rPr lang="en-US" sz="2800" dirty="0"/>
              <a:t>		</a:t>
            </a:r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dirty="0"/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dirty="0"/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25214"/>
      </p:ext>
    </p:extLst>
  </p:cSld>
  <p:clrMapOvr>
    <a:masterClrMapping/>
  </p:clrMapOvr>
  <p:transition>
    <p:split orient="vert" dir="in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2514601" y="152400"/>
            <a:ext cx="7845425" cy="685800"/>
          </a:xfrm>
        </p:spPr>
        <p:txBody>
          <a:bodyPr>
            <a:normAutofit fontScale="90000"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r>
              <a:rPr lang="id-ID" altLang="en-US" sz="2800"/>
              <a:t> </a:t>
            </a:r>
            <a:br>
              <a:rPr lang="en-US" altLang="en-US" sz="2800"/>
            </a:br>
            <a:br>
              <a:rPr lang="en-US" altLang="en-US" sz="2800"/>
            </a:br>
            <a:r>
              <a:rPr lang="id-ID" altLang="en-US" sz="2800" b="1"/>
              <a:t> Keterangan </a:t>
            </a:r>
            <a:r>
              <a:rPr lang="en-US" altLang="en-US" sz="2800" b="1"/>
              <a:t>:</a:t>
            </a:r>
            <a:br>
              <a:rPr lang="en-US" altLang="en-US" sz="2800"/>
            </a:br>
            <a:br>
              <a:rPr lang="en-US" altLang="en-US" sz="2800"/>
            </a:br>
            <a:r>
              <a:rPr lang="en-US" altLang="en-US" sz="2800"/>
              <a:t>1.	Jumlah hari dalam setahun 365 hari</a:t>
            </a:r>
            <a:br>
              <a:rPr lang="en-US" altLang="en-US" sz="2800"/>
            </a:br>
            <a:r>
              <a:rPr lang="en-US" altLang="en-US" sz="2800"/>
              <a:t>2.	</a:t>
            </a:r>
            <a:r>
              <a:rPr lang="id-ID" altLang="en-US" sz="2800"/>
              <a:t>Jumlah hari kerja efektif dalam setahun</a:t>
            </a:r>
            <a:r>
              <a:rPr lang="en-US" altLang="en-US" sz="2800"/>
              <a:t> </a:t>
            </a:r>
            <a:r>
              <a:rPr lang="id-ID" altLang="en-US" sz="2800"/>
              <a:t>= 2</a:t>
            </a:r>
            <a:r>
              <a:rPr lang="en-US" altLang="en-US" sz="2800"/>
              <a:t>5</a:t>
            </a:r>
            <a:r>
              <a:rPr lang="id-ID" altLang="en-US" sz="2800"/>
              <a:t>5 </a:t>
            </a:r>
            <a:r>
              <a:rPr lang="en-US" altLang="en-US" sz="2800"/>
              <a:t>  	</a:t>
            </a:r>
            <a:r>
              <a:rPr lang="id-ID" altLang="en-US" sz="2800"/>
              <a:t>hari.</a:t>
            </a:r>
            <a:br>
              <a:rPr lang="en-US" altLang="en-US" sz="2800"/>
            </a:br>
            <a:r>
              <a:rPr lang="en-US" altLang="en-US" sz="2800"/>
              <a:t>3.	</a:t>
            </a:r>
            <a:r>
              <a:rPr lang="id-ID" altLang="en-US" sz="2800"/>
              <a:t>Jumlah jam keperawatan tidak langsung setiap </a:t>
            </a:r>
            <a:r>
              <a:rPr lang="en-US" altLang="en-US" sz="2800"/>
              <a:t>	</a:t>
            </a:r>
            <a:r>
              <a:rPr lang="id-ID" altLang="en-US" sz="2800"/>
              <a:t>pasien d</a:t>
            </a:r>
            <a:r>
              <a:rPr lang="en-US" altLang="en-US" sz="2800"/>
              <a:t>a</a:t>
            </a:r>
            <a:r>
              <a:rPr lang="id-ID" altLang="en-US" sz="2800"/>
              <a:t>l</a:t>
            </a:r>
            <a:r>
              <a:rPr lang="en-US" altLang="en-US" sz="2800"/>
              <a:t>a</a:t>
            </a:r>
            <a:r>
              <a:rPr lang="id-ID" altLang="en-US" sz="2800"/>
              <a:t>m 1 hari</a:t>
            </a:r>
            <a:r>
              <a:rPr lang="en-US" altLang="en-US" sz="2800"/>
              <a:t> (24 jam)</a:t>
            </a:r>
            <a:r>
              <a:rPr lang="id-ID" altLang="en-US" sz="2800"/>
              <a:t>   =   60 menit</a:t>
            </a:r>
            <a:br>
              <a:rPr lang="en-US" altLang="en-US" sz="2800"/>
            </a:br>
            <a:r>
              <a:rPr lang="en-US" altLang="en-US" sz="2800"/>
              <a:t>4.	</a:t>
            </a:r>
            <a:r>
              <a:rPr lang="id-ID" altLang="en-US" sz="2800"/>
              <a:t> Jumlah jam </a:t>
            </a:r>
            <a:r>
              <a:rPr lang="en-US" altLang="en-US" sz="2800"/>
              <a:t>penyuluhan kesehatan </a:t>
            </a:r>
            <a:r>
              <a:rPr lang="id-ID" altLang="en-US" sz="2800"/>
              <a:t> setiap </a:t>
            </a:r>
            <a:r>
              <a:rPr lang="en-US" altLang="en-US" sz="2800"/>
              <a:t>	</a:t>
            </a:r>
            <a:r>
              <a:rPr lang="id-ID" altLang="en-US" sz="2800"/>
              <a:t>pasien d</a:t>
            </a:r>
            <a:r>
              <a:rPr lang="en-US" altLang="en-US" sz="2800"/>
              <a:t>a</a:t>
            </a:r>
            <a:r>
              <a:rPr lang="id-ID" altLang="en-US" sz="2800"/>
              <a:t>l</a:t>
            </a:r>
            <a:r>
              <a:rPr lang="en-US" altLang="en-US" sz="2800"/>
              <a:t>a</a:t>
            </a:r>
            <a:r>
              <a:rPr lang="id-ID" altLang="en-US" sz="2800"/>
              <a:t>m 1 hari</a:t>
            </a:r>
            <a:r>
              <a:rPr lang="en-US" altLang="en-US" sz="2800"/>
              <a:t> (24 jam)</a:t>
            </a:r>
            <a:r>
              <a:rPr lang="id-ID" altLang="en-US" sz="2800"/>
              <a:t>   =   </a:t>
            </a:r>
            <a:r>
              <a:rPr lang="en-US" altLang="en-US" sz="2800"/>
              <a:t>15</a:t>
            </a:r>
            <a:r>
              <a:rPr lang="id-ID" altLang="en-US" sz="2800"/>
              <a:t> menit </a:t>
            </a:r>
            <a:br>
              <a:rPr lang="en-US" altLang="en-US" sz="2800"/>
            </a:br>
            <a:r>
              <a:rPr lang="en-US" altLang="en-US" sz="2800"/>
              <a:t>4.	</a:t>
            </a:r>
            <a:r>
              <a:rPr lang="id-ID" altLang="en-US" sz="2800"/>
              <a:t>Jumlah hari efektif dalam seminggu  =   </a:t>
            </a:r>
            <a:r>
              <a:rPr lang="en-US" altLang="en-US" sz="2800"/>
              <a:t>5</a:t>
            </a:r>
            <a:r>
              <a:rPr lang="id-ID" altLang="en-US" sz="2800"/>
              <a:t>  hari</a:t>
            </a:r>
            <a:br>
              <a:rPr lang="en-US" altLang="en-US" sz="2800"/>
            </a:br>
            <a:r>
              <a:rPr lang="en-US" altLang="en-US" sz="2800"/>
              <a:t>5.	Jumlah jam kerja perawat /hari = 8 jam</a:t>
            </a:r>
            <a:br>
              <a:rPr lang="en-US" altLang="en-US" sz="2800"/>
            </a:br>
            <a:br>
              <a:rPr lang="en-US" altLang="en-US" sz="2800"/>
            </a:b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685100334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457201"/>
            <a:ext cx="100808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2400" dirty="0" err="1"/>
              <a:t>Pertanyaan</a:t>
            </a:r>
            <a:r>
              <a:rPr lang="en-US" sz="2400" dirty="0"/>
              <a:t> 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Tentukan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rata-rata jam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keperawatan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setiap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endParaRPr lang="en-US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		(</a:t>
            </a:r>
            <a:r>
              <a:rPr lang="en-US" sz="2400" dirty="0" err="1"/>
              <a:t>Ruang</a:t>
            </a:r>
            <a:r>
              <a:rPr lang="en-US" sz="2400" dirty="0"/>
              <a:t> Dahlia) RS X.  </a:t>
            </a:r>
            <a:r>
              <a:rPr lang="en-US" sz="2400" dirty="0" err="1"/>
              <a:t>sehari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dinas</a:t>
            </a:r>
            <a:r>
              <a:rPr lang="en-US" sz="2400" dirty="0"/>
              <a:t> 	</a:t>
            </a:r>
            <a:r>
              <a:rPr lang="en-US" sz="2400" dirty="0" err="1"/>
              <a:t>pagi</a:t>
            </a:r>
            <a:r>
              <a:rPr lang="en-US" sz="2400" dirty="0"/>
              <a:t>, sore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malam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fi-FI" sz="2400" dirty="0"/>
              <a:t>Swansburg (1990)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1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dirty="0" err="1"/>
              <a:t>Ruang</a:t>
            </a:r>
            <a:r>
              <a:rPr lang="en-US" sz="2400" dirty="0"/>
              <a:t>  Dahlia) 	RS X  </a:t>
            </a:r>
            <a:r>
              <a:rPr lang="en-US" sz="2400" dirty="0" err="1"/>
              <a:t>tersebut</a:t>
            </a:r>
            <a:r>
              <a:rPr lang="en-US" sz="2400" dirty="0"/>
              <a:t> 	</a:t>
            </a:r>
            <a:r>
              <a:rPr lang="en-US" sz="2400" dirty="0" err="1"/>
              <a:t>dengan</a:t>
            </a:r>
            <a:r>
              <a:rPr lang="en-US" sz="2400" dirty="0"/>
              <a:t>  Formula 	</a:t>
            </a:r>
            <a:r>
              <a:rPr lang="en-US" sz="2400" dirty="0" err="1"/>
              <a:t>Gillies</a:t>
            </a: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1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dirty="0" err="1"/>
              <a:t>Ruang</a:t>
            </a:r>
            <a:r>
              <a:rPr lang="en-US" sz="2400" dirty="0"/>
              <a:t>  Dahlia) 	RS X  </a:t>
            </a:r>
            <a:r>
              <a:rPr lang="en-US" sz="2400" dirty="0" err="1"/>
              <a:t>tersebut</a:t>
            </a:r>
            <a:r>
              <a:rPr lang="en-US" sz="2400" dirty="0"/>
              <a:t> 	</a:t>
            </a:r>
            <a:r>
              <a:rPr lang="en-US" sz="2400" dirty="0" err="1"/>
              <a:t>dengan</a:t>
            </a:r>
            <a:r>
              <a:rPr lang="en-US" sz="2400" dirty="0"/>
              <a:t>  Formula 	</a:t>
            </a:r>
            <a:r>
              <a:rPr lang="en-US" sz="2400" dirty="0" err="1"/>
              <a:t>Ilyas</a:t>
            </a: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1 </a:t>
            </a:r>
            <a:r>
              <a:rPr lang="en-US" sz="2400" dirty="0" err="1"/>
              <a:t>tahun</a:t>
            </a:r>
            <a:r>
              <a:rPr lang="en-US" sz="2400" dirty="0"/>
              <a:t> di </a:t>
            </a:r>
            <a:r>
              <a:rPr lang="en-US" sz="2400" dirty="0" err="1"/>
              <a:t>ruangan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dirty="0" err="1"/>
              <a:t>Ruang</a:t>
            </a:r>
            <a:r>
              <a:rPr lang="en-US" sz="2400" dirty="0"/>
              <a:t>  Dahlia) 	RS X  </a:t>
            </a:r>
            <a:r>
              <a:rPr lang="en-US" sz="2400" dirty="0" err="1"/>
              <a:t>tersebut</a:t>
            </a:r>
            <a:r>
              <a:rPr lang="en-US" sz="2400" dirty="0"/>
              <a:t> 	</a:t>
            </a:r>
            <a:r>
              <a:rPr lang="en-US" sz="2400" dirty="0" err="1"/>
              <a:t>dengan</a:t>
            </a:r>
            <a:r>
              <a:rPr lang="en-US" sz="2400" dirty="0"/>
              <a:t>  Formula 	PPNI</a:t>
            </a:r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  <a:p>
            <a:pPr marL="514350" indent="-514350">
              <a:buFont typeface="Wingdings 2"/>
              <a:buAutoNum type="arabicPeriod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981696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887071" y="1577788"/>
            <a:ext cx="8229600" cy="2057400"/>
          </a:xfrm>
        </p:spPr>
        <p:txBody>
          <a:bodyPr>
            <a:normAutofit fontScale="92500"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KONSEP PERENCANAAN SDM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KEPERAWATAN</a:t>
            </a:r>
          </a:p>
        </p:txBody>
      </p:sp>
    </p:spTree>
    <p:extLst>
      <p:ext uri="{BB962C8B-B14F-4D97-AF65-F5344CB8AC3E}">
        <p14:creationId xmlns:p14="http://schemas.microsoft.com/office/powerpoint/2010/main" val="35507783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d-ID" b="1" dirty="0">
                <a:solidFill>
                  <a:srgbClr val="FF0000"/>
                </a:solidFill>
              </a:rPr>
              <a:t>Penghitungan tenaga di Kamar Operasi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1139" name="Rectangle 1"/>
          <p:cNvSpPr>
            <a:spLocks noChangeArrowheads="1"/>
          </p:cNvSpPr>
          <p:nvPr/>
        </p:nvSpPr>
        <p:spPr bwMode="auto">
          <a:xfrm>
            <a:off x="2514599" y="1598832"/>
            <a:ext cx="8296835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Kasus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2</a:t>
            </a:r>
            <a:r>
              <a:rPr lang="it-IT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eaLnBrk="1" hangingPunct="1"/>
            <a:endParaRPr lang="it-IT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it-IT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uatu RS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pelayanan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OK 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terdapat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operasi perhari, dengan perincian :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	Operasi besar	:  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	Operasi sedang 	: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9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</a:t>
            </a:r>
            <a:endParaRPr lang="en-US" alt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	Operasi kecil		:   </a:t>
            </a:r>
            <a:r>
              <a:rPr lang="en-US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id-ID" alt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orang</a:t>
            </a:r>
            <a:endParaRPr lang="en-US" alt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50685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2514601" y="152400"/>
            <a:ext cx="7845425" cy="76200"/>
          </a:xfrm>
        </p:spPr>
        <p:txBody>
          <a:bodyPr>
            <a:normAutofit fontScale="90000"/>
          </a:bodyPr>
          <a:lstStyle/>
          <a:p>
            <a:pPr indent="117475">
              <a:buFont typeface="Wingdings" panose="05000000000000000000" pitchFamily="2" charset="2"/>
              <a:buChar char="Ø"/>
            </a:pP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br>
              <a:rPr lang="en-US" altLang="en-US" sz="2800" b="1"/>
            </a:br>
            <a:r>
              <a:rPr lang="id-ID" altLang="en-US" sz="2800" b="1"/>
              <a:t>Keterangan </a:t>
            </a:r>
            <a:r>
              <a:rPr lang="en-US" altLang="en-US" sz="2800" b="1"/>
              <a:t>:</a:t>
            </a:r>
            <a:br>
              <a:rPr lang="en-US" altLang="en-US" sz="2800"/>
            </a:br>
            <a:r>
              <a:rPr lang="en-US" altLang="en-US" sz="2800"/>
              <a:t>- Jumlah hari dalam setahun 365 hari</a:t>
            </a:r>
            <a:br>
              <a:rPr lang="en-US" altLang="en-US" sz="2800"/>
            </a:br>
            <a:r>
              <a:rPr lang="en-US" altLang="en-US" sz="2800"/>
              <a:t>- </a:t>
            </a:r>
            <a:r>
              <a:rPr lang="id-ID" altLang="en-US" sz="2800"/>
              <a:t>Jumlah hari kerja efektif dalam setahun</a:t>
            </a:r>
            <a:r>
              <a:rPr lang="en-US" altLang="en-US" sz="2800"/>
              <a:t> </a:t>
            </a:r>
            <a:r>
              <a:rPr lang="id-ID" altLang="en-US" sz="2800"/>
              <a:t>= 2</a:t>
            </a:r>
            <a:r>
              <a:rPr lang="en-US" altLang="en-US" sz="2800"/>
              <a:t>5</a:t>
            </a:r>
            <a:r>
              <a:rPr lang="id-ID" altLang="en-US" sz="2800"/>
              <a:t>5 hari.</a:t>
            </a:r>
            <a:br>
              <a:rPr lang="en-US" altLang="en-US" sz="2800"/>
            </a:br>
            <a:r>
              <a:rPr lang="en-US" altLang="en-US" sz="2800"/>
              <a:t>- Jumlah jam kerja perawat /hari = 7 jam</a:t>
            </a:r>
            <a:br>
              <a:rPr lang="en-US" altLang="en-US" sz="2800"/>
            </a:br>
            <a:r>
              <a:rPr lang="en-US" altLang="en-US" sz="2800"/>
              <a:t>- Jumlah perawat dalam tim : 2 orang</a:t>
            </a:r>
            <a:br>
              <a:rPr lang="en-US" altLang="en-US" sz="2800"/>
            </a:br>
            <a:br>
              <a:rPr lang="en-US" altLang="en-US" sz="2800"/>
            </a:br>
            <a:br>
              <a:rPr lang="en-US" altLang="en-US" sz="2800"/>
            </a:br>
            <a:r>
              <a:rPr lang="en-US" altLang="en-US" sz="2800"/>
              <a:t> 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590800" y="4572000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id-ID" altLang="en-US" sz="2400"/>
              <a:t>Ketergantungan pasien : </a:t>
            </a:r>
            <a:endParaRPr lang="en-US" altLang="en-US" sz="2400"/>
          </a:p>
          <a:p>
            <a:pPr eaLnBrk="1" hangingPunct="1"/>
            <a:r>
              <a:rPr lang="id-ID" altLang="en-US" sz="2400"/>
              <a:t>Operasi besar    : 5 jam/1 operasi.</a:t>
            </a:r>
            <a:endParaRPr lang="en-US" altLang="en-US" sz="2400"/>
          </a:p>
          <a:p>
            <a:pPr eaLnBrk="1" hangingPunct="1"/>
            <a:r>
              <a:rPr lang="id-ID" altLang="en-US" sz="2400"/>
              <a:t>Operasi sedang : 2 jam/1 operasi.</a:t>
            </a:r>
            <a:endParaRPr lang="en-US" altLang="en-US" sz="2400"/>
          </a:p>
          <a:p>
            <a:pPr eaLnBrk="1" hangingPunct="1"/>
            <a:r>
              <a:rPr lang="id-ID" altLang="en-US" sz="2400"/>
              <a:t>Operasi kecil     : 1 jam/ 1 operasi.</a:t>
            </a:r>
            <a:endParaRPr lang="en-US" altLang="en-US" sz="2400"/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2590800" y="3657600"/>
            <a:ext cx="7696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id-ID" altLang="en-US" sz="2800"/>
              <a:t>Pemakaian kamar operasi  6 jam perhari </a:t>
            </a:r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560163824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788" y="685800"/>
            <a:ext cx="9749118" cy="48006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tabLst>
                <a:tab pos="342900" algn="l"/>
              </a:tabLst>
              <a:defRPr/>
            </a:pPr>
            <a:r>
              <a:rPr lang="en-US" sz="2800" dirty="0" err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Tugas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:</a:t>
            </a: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Tentukan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rata-rata jam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keperawatan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setiap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endParaRPr lang="en-US" sz="2800" dirty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Berapa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kamar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operasi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bila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pelayanan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operasi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hanya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dilayani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1  ship (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pagi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saja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)</a:t>
            </a: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Hitung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kebutuhan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perawat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dalam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satu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tahun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dengan</a:t>
            </a:r>
            <a:r>
              <a:rPr lang="en-US" sz="2800" dirty="0">
                <a:latin typeface="Arial" charset="0"/>
                <a:ea typeface="Times New Roman" pitchFamily="18" charset="0"/>
                <a:cs typeface="Arial" charset="0"/>
              </a:rPr>
              <a:t> formula </a:t>
            </a:r>
            <a:r>
              <a:rPr lang="en-US" sz="2800" dirty="0" err="1">
                <a:latin typeface="Arial" charset="0"/>
                <a:ea typeface="Times New Roman" pitchFamily="18" charset="0"/>
                <a:cs typeface="Arial" charset="0"/>
              </a:rPr>
              <a:t>Depkes</a:t>
            </a:r>
            <a:endParaRPr lang="en-US" sz="28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1090613" indent="-515938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74877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id-ID" b="1" dirty="0">
                <a:solidFill>
                  <a:srgbClr val="FF0000"/>
                </a:solidFill>
              </a:rPr>
              <a:t>Penghitungan tenaga di </a:t>
            </a:r>
            <a:r>
              <a:rPr lang="en-US" b="1" dirty="0">
                <a:solidFill>
                  <a:srgbClr val="FF0000"/>
                </a:solidFill>
              </a:rPr>
              <a:t>Unit </a:t>
            </a:r>
            <a:r>
              <a:rPr lang="en-US" b="1" dirty="0" err="1">
                <a:solidFill>
                  <a:srgbClr val="FF0000"/>
                </a:solidFill>
              </a:rPr>
              <a:t>Gawat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Darurat</a:t>
            </a:r>
            <a:r>
              <a:rPr lang="id-ID" b="1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923" name="Rectangle 1"/>
          <p:cNvSpPr>
            <a:spLocks noChangeArrowheads="1"/>
          </p:cNvSpPr>
          <p:nvPr/>
        </p:nvSpPr>
        <p:spPr bwMode="auto">
          <a:xfrm>
            <a:off x="2514599" y="1752720"/>
            <a:ext cx="7987553" cy="332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42900" algn="l"/>
              </a:tabLst>
              <a:defRPr/>
            </a:pPr>
            <a:r>
              <a:rPr lang="en-US" sz="2400" dirty="0" err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Kasus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 3</a:t>
            </a:r>
            <a:r>
              <a:rPr lang="it-IT" sz="24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: </a:t>
            </a:r>
          </a:p>
          <a:p>
            <a:pPr>
              <a:tabLst>
                <a:tab pos="342900" algn="l"/>
              </a:tabLst>
              <a:defRPr/>
            </a:pPr>
            <a:endParaRPr lang="it-IT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tabLst>
                <a:tab pos="342900" algn="l"/>
              </a:tabLst>
              <a:defRPr/>
            </a:pPr>
            <a:r>
              <a:rPr lang="it-IT" sz="2400" dirty="0">
                <a:latin typeface="Arial" charset="0"/>
                <a:ea typeface="Times New Roman" pitchFamily="18" charset="0"/>
                <a:cs typeface="Arial" charset="0"/>
              </a:rPr>
              <a:t>S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uatu RS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X 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pelayanan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UGD 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terdapat 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kunjungan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5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0 </a:t>
            </a:r>
            <a:r>
              <a:rPr lang="en-US" sz="2400" dirty="0" err="1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id-ID" sz="2400" dirty="0">
                <a:latin typeface="Arial" charset="0"/>
                <a:ea typeface="Times New Roman" pitchFamily="18" charset="0"/>
                <a:cs typeface="Arial" charset="0"/>
              </a:rPr>
              <a:t> perhari, dengan perincian :</a:t>
            </a:r>
            <a:endParaRPr lang="en-US" sz="2400" dirty="0">
              <a:ea typeface="Times New Roman" pitchFamily="18" charset="0"/>
              <a:cs typeface="Arial" charset="0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err="1">
                <a:latin typeface="Times New Roman" pitchFamily="18" charset="0"/>
              </a:rPr>
              <a:t>Gawat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darurat</a:t>
            </a:r>
            <a:r>
              <a:rPr lang="en-US" sz="2400" dirty="0">
                <a:latin typeface="Times New Roman" pitchFamily="18" charset="0"/>
              </a:rPr>
              <a:t>    = 15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err="1">
                <a:latin typeface="Times New Roman" pitchFamily="18" charset="0"/>
              </a:rPr>
              <a:t>Mendesak</a:t>
            </a:r>
            <a:r>
              <a:rPr lang="en-US" sz="2400" dirty="0">
                <a:latin typeface="Times New Roman" pitchFamily="18" charset="0"/>
              </a:rPr>
              <a:t>           = 15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err="1">
                <a:latin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Mendesak</a:t>
            </a:r>
            <a:r>
              <a:rPr lang="en-US" sz="2400" dirty="0">
                <a:latin typeface="Times New Roman" pitchFamily="18" charset="0"/>
              </a:rPr>
              <a:t> = 20</a:t>
            </a:r>
          </a:p>
          <a:p>
            <a:pPr eaLnBrk="0" hangingPunct="0">
              <a:tabLst>
                <a:tab pos="342900" algn="l"/>
              </a:tabLst>
              <a:defRPr/>
            </a:pPr>
            <a:endParaRPr lang="en-US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342900" algn="l"/>
              </a:tabLst>
              <a:defRPr/>
            </a:pPr>
            <a:endParaRPr lang="en-US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92871"/>
      </p:ext>
    </p:extLst>
  </p:cSld>
  <p:clrMapOvr>
    <a:masterClrMapping/>
  </p:clrMapOvr>
  <p:transition>
    <p:sndAc>
      <p:stSnd>
        <p:snd r:embed="rId2" name="chimes.wav"/>
      </p:stSnd>
    </p:sndAc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1450695" y="359085"/>
            <a:ext cx="8534400" cy="150706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Diketahui</a:t>
            </a:r>
            <a:r>
              <a:rPr lang="en-US" alt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471" y="1371601"/>
            <a:ext cx="9847729" cy="4525963"/>
          </a:xfrm>
        </p:spPr>
        <p:txBody>
          <a:bodyPr rtlCol="0">
            <a:normAutofit/>
          </a:bodyPr>
          <a:lstStyle/>
          <a:p>
            <a:pPr marL="514350" indent="-514350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minggu</a:t>
            </a:r>
            <a:r>
              <a:rPr lang="en-US" sz="2800" dirty="0"/>
              <a:t>/</a:t>
            </a:r>
            <a:r>
              <a:rPr lang="en-US" sz="2800" dirty="0" err="1"/>
              <a:t>tahun</a:t>
            </a:r>
            <a:r>
              <a:rPr lang="en-US" sz="2800" dirty="0"/>
              <a:t>                   =     52 </a:t>
            </a:r>
            <a:r>
              <a:rPr lang="en-US" sz="2800" dirty="0" err="1"/>
              <a:t>minggu</a:t>
            </a:r>
            <a:endParaRPr lang="en-US" sz="2800" dirty="0"/>
          </a:p>
          <a:p>
            <a:pPr marL="514350" indent="-514350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err="1"/>
              <a:t>Minggu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/</a:t>
            </a:r>
            <a:r>
              <a:rPr lang="en-US" sz="2800" dirty="0" err="1"/>
              <a:t>tahun</a:t>
            </a:r>
            <a:r>
              <a:rPr lang="en-US" sz="2800" dirty="0"/>
              <a:t>                   =      41 </a:t>
            </a:r>
            <a:r>
              <a:rPr lang="en-US" sz="2800" dirty="0" err="1"/>
              <a:t>minggu</a:t>
            </a:r>
            <a:endParaRPr lang="en-US" sz="28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/>
              <a:t>Jam efektif/hari			 =      7 jam</a:t>
            </a:r>
            <a:endParaRPr lang="en-US" sz="2800" dirty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>
                <a:latin typeface="Times New Roman" pitchFamily="18" charset="0"/>
              </a:rPr>
              <a:t>Klasifikasi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pasien</a:t>
            </a:r>
            <a:r>
              <a:rPr lang="en-US" sz="2800" dirty="0">
                <a:latin typeface="Times New Roman" pitchFamily="18" charset="0"/>
              </a:rPr>
              <a:t> IGD (</a:t>
            </a:r>
            <a:r>
              <a:rPr lang="en-US" sz="2800" dirty="0" err="1">
                <a:latin typeface="Times New Roman" pitchFamily="18" charset="0"/>
              </a:rPr>
              <a:t>menurut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Ilyas</a:t>
            </a:r>
            <a:r>
              <a:rPr lang="en-US" sz="2800" dirty="0">
                <a:latin typeface="Times New Roman" pitchFamily="18" charset="0"/>
              </a:rPr>
              <a:t>)</a:t>
            </a:r>
          </a:p>
          <a:p>
            <a:pPr indent="1588"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Gawat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darurat</a:t>
            </a:r>
            <a:r>
              <a:rPr lang="en-US" sz="2800" dirty="0">
                <a:latin typeface="Times New Roman" pitchFamily="18" charset="0"/>
              </a:rPr>
              <a:t>     	=    87 </a:t>
            </a:r>
            <a:r>
              <a:rPr lang="en-US" sz="2800" dirty="0" err="1">
                <a:latin typeface="Times New Roman" pitchFamily="18" charset="0"/>
              </a:rPr>
              <a:t>menit</a:t>
            </a:r>
            <a:endParaRPr lang="en-US" sz="2800" dirty="0">
              <a:latin typeface="Times New Roman" pitchFamily="18" charset="0"/>
            </a:endParaRPr>
          </a:p>
          <a:p>
            <a:pPr indent="1588"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Mendesak</a:t>
            </a:r>
            <a:r>
              <a:rPr lang="en-US" sz="2800" dirty="0">
                <a:latin typeface="Times New Roman" pitchFamily="18" charset="0"/>
              </a:rPr>
              <a:t>	       	=    71 </a:t>
            </a:r>
            <a:r>
              <a:rPr lang="en-US" sz="2800" dirty="0" err="1">
                <a:latin typeface="Times New Roman" pitchFamily="18" charset="0"/>
              </a:rPr>
              <a:t>menit</a:t>
            </a:r>
            <a:endParaRPr lang="en-US" sz="2800" dirty="0">
              <a:latin typeface="Times New Roman" pitchFamily="18" charset="0"/>
            </a:endParaRPr>
          </a:p>
          <a:p>
            <a:pPr indent="1588">
              <a:buFontTx/>
              <a:buChar char="•"/>
              <a:defRPr/>
            </a:pP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mendesak</a:t>
            </a:r>
            <a:r>
              <a:rPr lang="en-US" sz="2800" dirty="0">
                <a:latin typeface="Times New Roman" pitchFamily="18" charset="0"/>
              </a:rPr>
              <a:t>  	=    34 </a:t>
            </a:r>
            <a:r>
              <a:rPr lang="en-US" sz="2800" dirty="0" err="1">
                <a:latin typeface="Times New Roman" pitchFamily="18" charset="0"/>
              </a:rPr>
              <a:t>menit</a:t>
            </a:r>
            <a:endParaRPr lang="en-US" sz="2800" dirty="0"/>
          </a:p>
          <a:p>
            <a:pPr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024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685800"/>
            <a:ext cx="9493997" cy="48006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tabLst>
                <a:tab pos="342900" algn="l"/>
              </a:tabLst>
              <a:defRPr/>
            </a:pPr>
            <a:r>
              <a:rPr lang="en-US" sz="3600" dirty="0" err="1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Tugas</a:t>
            </a:r>
            <a:r>
              <a:rPr lang="en-US" sz="3600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:</a:t>
            </a: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Tentukan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rata-rata jam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keperawatan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yang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dibutuhkan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setiap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pasien</a:t>
            </a:r>
            <a:endParaRPr lang="en-US" sz="3600" dirty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spcAft>
                <a:spcPts val="0"/>
              </a:spcAft>
              <a:buFont typeface="Wingdings" pitchFamily="2" charset="2"/>
              <a:buChar char="q"/>
              <a:tabLst>
                <a:tab pos="342900" algn="l"/>
              </a:tabLst>
              <a:defRPr/>
            </a:pP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Hitung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kebutuhan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perawat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dalam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satu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tahun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dengan</a:t>
            </a:r>
            <a:r>
              <a:rPr lang="en-US" sz="3600" dirty="0">
                <a:latin typeface="Arial" charset="0"/>
                <a:ea typeface="Times New Roman" pitchFamily="18" charset="0"/>
                <a:cs typeface="Arial" charset="0"/>
              </a:rPr>
              <a:t> formula </a:t>
            </a:r>
            <a:r>
              <a:rPr lang="en-US" sz="3600" dirty="0" err="1">
                <a:latin typeface="Arial" charset="0"/>
                <a:ea typeface="Times New Roman" pitchFamily="18" charset="0"/>
                <a:cs typeface="Arial" charset="0"/>
              </a:rPr>
              <a:t>Depkes</a:t>
            </a:r>
            <a:endParaRPr lang="en-US" sz="3600" dirty="0">
              <a:latin typeface="Arial" charset="0"/>
              <a:ea typeface="Times New Roman" pitchFamily="18" charset="0"/>
              <a:cs typeface="Arial" charset="0"/>
            </a:endParaRPr>
          </a:p>
          <a:p>
            <a:pPr marL="1090613" indent="-515938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629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5577" y="170826"/>
            <a:ext cx="8534400" cy="150706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KESIMPULAN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03412" y="2362200"/>
            <a:ext cx="10264588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dirty="0" err="1"/>
              <a:t>Penghitungan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beban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kerja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perawat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perlu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dilakukan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penelitian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sehingga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menentukan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jumlah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tenaga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tepat</a:t>
            </a:r>
            <a:endParaRPr lang="en-US" altLang="en-US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dirty="0" err="1"/>
              <a:t>Disamping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kuantitas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tenaga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keperawatan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kualitas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tenaga</a:t>
            </a:r>
            <a:r>
              <a:rPr lang="en-US" altLang="en-US" sz="3600" dirty="0"/>
              <a:t> (</a:t>
            </a:r>
            <a:r>
              <a:rPr lang="en-US" altLang="en-US" sz="3600" dirty="0" err="1"/>
              <a:t>komposisi</a:t>
            </a:r>
            <a:r>
              <a:rPr lang="en-US" altLang="en-US" sz="3600" dirty="0"/>
              <a:t>) </a:t>
            </a:r>
            <a:r>
              <a:rPr lang="en-US" altLang="en-US" sz="3600" dirty="0" err="1"/>
              <a:t>juga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harus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menjadi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pehatian</a:t>
            </a:r>
            <a:r>
              <a:rPr lang="en-US" altLang="en-US" sz="36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dirty="0" err="1"/>
              <a:t>Pemenuhan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tenaga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keperawatan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juga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merupakan</a:t>
            </a:r>
            <a:r>
              <a:rPr lang="en-US" altLang="en-US" sz="3600" dirty="0"/>
              <a:t> asset 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666369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4232275" y="4508500"/>
            <a:ext cx="51768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>
                <a:solidFill>
                  <a:srgbClr val="FFC000"/>
                </a:solidFill>
              </a:rPr>
              <a:t>Questions?</a:t>
            </a:r>
          </a:p>
        </p:txBody>
      </p:sp>
      <p:pic>
        <p:nvPicPr>
          <p:cNvPr id="37891" name="Picture 2" descr="https://i2.wp.com/www.frontfootconsulting.com.au/wp-content/uploads/2015/12/thank-you-tree.gif?fit=570%2C3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1" y="1196976"/>
            <a:ext cx="61452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62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77870" y="224615"/>
            <a:ext cx="5171047" cy="1507067"/>
          </a:xfrm>
        </p:spPr>
        <p:txBody>
          <a:bodyPr/>
          <a:lstStyle/>
          <a:p>
            <a:r>
              <a:rPr lang="en-US" altLang="en-US" b="1" dirty="0" err="1">
                <a:solidFill>
                  <a:srgbClr val="FFC000"/>
                </a:solidFill>
              </a:rPr>
              <a:t>Pengertian</a:t>
            </a:r>
            <a:endParaRPr lang="en-US" altLang="en-US" b="1" dirty="0">
              <a:solidFill>
                <a:srgbClr val="FFC0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59023" y="2420471"/>
            <a:ext cx="10691999" cy="36556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sumber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daya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manusia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atau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didefinisikan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menentukan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berarti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mempertemukan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kebutuhan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tersebut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agar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pelaksanaannya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berinteraksi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dengan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rencana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organisasi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.(Andrew E.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Sikula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Perencanaan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tenaga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kerja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adalah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proses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peramalan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pengembangan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pengimplementasian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pengontrolan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menjamin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perusahaan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mempunyai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kesesuaian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jumlah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pegawai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penempatan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pegawai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benar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waktu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tepat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yang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otomatis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lebih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bermanfaat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(George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Milkovich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Paul C. Nystrom) </a:t>
            </a:r>
          </a:p>
          <a:p>
            <a:pPr>
              <a:buFont typeface="Wingdings" panose="05000000000000000000" pitchFamily="2" charset="2"/>
              <a:buChar char="q"/>
            </a:pP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en-US" sz="2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7465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</TotalTime>
  <Words>2917</Words>
  <Application>Microsoft Office PowerPoint</Application>
  <PresentationFormat>Widescreen</PresentationFormat>
  <Paragraphs>710</Paragraphs>
  <Slides>87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100" baseType="lpstr">
      <vt:lpstr>Andalus</vt:lpstr>
      <vt:lpstr>Arial</vt:lpstr>
      <vt:lpstr>Calibri</vt:lpstr>
      <vt:lpstr>Century Gothic</vt:lpstr>
      <vt:lpstr>Gill Sans MT</vt:lpstr>
      <vt:lpstr>Symbol</vt:lpstr>
      <vt:lpstr>Times New Roman</vt:lpstr>
      <vt:lpstr>Verdana</vt:lpstr>
      <vt:lpstr>Wingdings</vt:lpstr>
      <vt:lpstr>Wingdings 2</vt:lpstr>
      <vt:lpstr>Wingdings 3</vt:lpstr>
      <vt:lpstr>Slice</vt:lpstr>
      <vt:lpstr>Microsoft Equation 3.0</vt:lpstr>
      <vt:lpstr>Perencanaan kebutuhan Tenaga Perawat  di Rumah Sakit</vt:lpstr>
      <vt:lpstr>tujuan</vt:lpstr>
      <vt:lpstr>Objective</vt:lpstr>
      <vt:lpstr>Pendahuluan</vt:lpstr>
      <vt:lpstr>Akreditasi RS Versi 2012: KPS 1.</vt:lpstr>
      <vt:lpstr>Manfaat Perencanaan Tenaga</vt:lpstr>
      <vt:lpstr>                     Pokok Bahasan</vt:lpstr>
      <vt:lpstr>PowerPoint Presentation</vt:lpstr>
      <vt:lpstr>Pengertian</vt:lpstr>
      <vt:lpstr>Pengertian…..</vt:lpstr>
      <vt:lpstr>Tujuan</vt:lpstr>
      <vt:lpstr>Syarat – Syarat Perencanaan  Sumber Daya Manusia (SDM)</vt:lpstr>
      <vt:lpstr>Prosedur perencanaan SDM</vt:lpstr>
      <vt:lpstr>IDENTIFIKASI KETENAGAAN PERAWAT</vt:lpstr>
      <vt:lpstr>Kondisi pelayanan keperawatan saat ini</vt:lpstr>
      <vt:lpstr>Langkah-langkah perencanaan kebutuhan tenaga keperawatan (Gillies,1994)</vt:lpstr>
      <vt:lpstr>Kebutuhan Tenaga Perawat  (Direktorat Keperawatan Ditjen Yanmed Depkes, 2005) </vt:lpstr>
      <vt:lpstr>Kriteria Pemenuhan kebutuhan tenaga keperawatan……</vt:lpstr>
      <vt:lpstr>PowerPoint Presentation</vt:lpstr>
      <vt:lpstr>BEBAN KERJA PERAWAT</vt:lpstr>
      <vt:lpstr>Beban Kerja </vt:lpstr>
      <vt:lpstr>Beban Kerja …</vt:lpstr>
      <vt:lpstr>MeNGHITUNG Jam KERJA Keperawatan</vt:lpstr>
      <vt:lpstr>Faktor – Faktor yg Mempengaruhi       Kebutuhan Tenaga Keperawatan </vt:lpstr>
      <vt:lpstr>PowerPoint Presentation</vt:lpstr>
      <vt:lpstr>FAKTOR- FAKTOR YANG BERPENGARUH  PERENCANAAN TENAGA PERAWAT DI RS</vt:lpstr>
      <vt:lpstr>FAKTOR- FAKTOR YANG BERPENGARUH  PERENCANAAN TENAGA PERAWAT DI RS……..</vt:lpstr>
      <vt:lpstr>KAPAN PERLU PERENCANAAN TENAGA? </vt:lpstr>
      <vt:lpstr>JENIS TENAGA KEPERAWATAN</vt:lpstr>
      <vt:lpstr>Menentukan kebutuhan tenaga perawat</vt:lpstr>
      <vt:lpstr>Menentukan kebutuhan tenaga perawat...</vt:lpstr>
      <vt:lpstr>Klasifikasi/Tingkat Ketergantungan Pasien</vt:lpstr>
      <vt:lpstr>Perhitungan kebutuhan tenaga keperawatan </vt:lpstr>
      <vt:lpstr>PowerPoint Presentation</vt:lpstr>
      <vt:lpstr>Metode Rasio</vt:lpstr>
      <vt:lpstr>PowerPoint Presentation</vt:lpstr>
      <vt:lpstr>PowerPoint Presentation</vt:lpstr>
      <vt:lpstr>Formula GIillies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Penghitungan tenaga di Kamar Operasi  </vt:lpstr>
      <vt:lpstr>Penghitungan tenaga di Kamar Operasi…</vt:lpstr>
      <vt:lpstr>Formula Penghitungan tenaga di Kamar Operasi</vt:lpstr>
      <vt:lpstr>PowerPoint Presentation</vt:lpstr>
      <vt:lpstr>Dasar perhitungan di unit Gawat Darurat</vt:lpstr>
      <vt:lpstr>Formula Penghitungan tenaga di UGD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Swansburg (1990)</vt:lpstr>
      <vt:lpstr>Swansburg (1990)</vt:lpstr>
      <vt:lpstr>PowerPoint Presentation</vt:lpstr>
      <vt:lpstr>Diketahui:</vt:lpstr>
      <vt:lpstr>PowerPoint Presentation</vt:lpstr>
      <vt:lpstr>PowerPoint Presentation</vt:lpstr>
      <vt:lpstr>                 Keterangan :  1. Jumlah hari dalam setahun 365 hari 2. Jumlah hari kerja efektif dalam setahun = 255    hari. 3. Jumlah jam keperawatan tidak langsung setiap  pasien dalam 1 hari (24 jam)   =   60 menit 4.  Jumlah jam penyuluhan kesehatan  setiap  pasien dalam 1 hari (24 jam)   =   15 menit  4. Jumlah hari efektif dalam seminggu  =   5  hari 5. Jumlah jam kerja perawat /hari = 8 jam  </vt:lpstr>
      <vt:lpstr>PowerPoint Presentation</vt:lpstr>
      <vt:lpstr>Penghitungan tenaga di Kamar Operasi</vt:lpstr>
      <vt:lpstr>           Keterangan : - Jumlah hari dalam setahun 365 hari - Jumlah hari kerja efektif dalam setahun = 255 hari. - Jumlah jam kerja perawat /hari = 7 jam - Jumlah perawat dalam tim : 2 orang     </vt:lpstr>
      <vt:lpstr>PowerPoint Presentation</vt:lpstr>
      <vt:lpstr>Penghitungan tenaga di Unit Gawat Darurat </vt:lpstr>
      <vt:lpstr>Diketahui:</vt:lpstr>
      <vt:lpstr>PowerPoint Presentation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kebutuhan Tenaga Perawat  di Rumah Sakit</dc:title>
  <dc:creator>empis</dc:creator>
  <cp:lastModifiedBy>FKIP</cp:lastModifiedBy>
  <cp:revision>16</cp:revision>
  <dcterms:created xsi:type="dcterms:W3CDTF">2017-01-07T01:04:17Z</dcterms:created>
  <dcterms:modified xsi:type="dcterms:W3CDTF">2018-01-23T10:51:41Z</dcterms:modified>
</cp:coreProperties>
</file>