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79" r:id="rId4"/>
    <p:sldId id="278" r:id="rId5"/>
    <p:sldId id="258" r:id="rId6"/>
    <p:sldId id="259" r:id="rId7"/>
    <p:sldId id="280" r:id="rId8"/>
    <p:sldId id="288" r:id="rId9"/>
    <p:sldId id="287" r:id="rId10"/>
    <p:sldId id="283" r:id="rId11"/>
    <p:sldId id="285" r:id="rId12"/>
    <p:sldId id="286" r:id="rId13"/>
    <p:sldId id="260" r:id="rId14"/>
    <p:sldId id="276" r:id="rId15"/>
    <p:sldId id="289" r:id="rId16"/>
    <p:sldId id="290" r:id="rId1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56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AEE50-EDA6-4E69-A7BA-B71DA712DA8B}" type="datetimeFigureOut">
              <a:rPr lang="id-ID" smtClean="0"/>
              <a:t>08/04/2016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E6818-C160-4799-8932-EB800A01EAC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07437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AEE50-EDA6-4E69-A7BA-B71DA712DA8B}" type="datetimeFigureOut">
              <a:rPr lang="id-ID" smtClean="0"/>
              <a:t>08/04/2016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E6818-C160-4799-8932-EB800A01EAC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78002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AEE50-EDA6-4E69-A7BA-B71DA712DA8B}" type="datetimeFigureOut">
              <a:rPr lang="id-ID" smtClean="0"/>
              <a:t>08/04/2016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E6818-C160-4799-8932-EB800A01EAC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11994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AEE50-EDA6-4E69-A7BA-B71DA712DA8B}" type="datetimeFigureOut">
              <a:rPr lang="id-ID" smtClean="0"/>
              <a:t>08/04/2016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E6818-C160-4799-8932-EB800A01EAC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21465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AEE50-EDA6-4E69-A7BA-B71DA712DA8B}" type="datetimeFigureOut">
              <a:rPr lang="id-ID" smtClean="0"/>
              <a:t>08/04/2016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E6818-C160-4799-8932-EB800A01EAC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20982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AEE50-EDA6-4E69-A7BA-B71DA712DA8B}" type="datetimeFigureOut">
              <a:rPr lang="id-ID" smtClean="0"/>
              <a:t>08/04/2016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E6818-C160-4799-8932-EB800A01EAC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14213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AEE50-EDA6-4E69-A7BA-B71DA712DA8B}" type="datetimeFigureOut">
              <a:rPr lang="id-ID" smtClean="0"/>
              <a:t>08/04/2016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E6818-C160-4799-8932-EB800A01EAC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0705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AEE50-EDA6-4E69-A7BA-B71DA712DA8B}" type="datetimeFigureOut">
              <a:rPr lang="id-ID" smtClean="0"/>
              <a:t>08/04/2016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E6818-C160-4799-8932-EB800A01EAC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6294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AEE50-EDA6-4E69-A7BA-B71DA712DA8B}" type="datetimeFigureOut">
              <a:rPr lang="id-ID" smtClean="0"/>
              <a:t>08/04/2016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E6818-C160-4799-8932-EB800A01EAC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95683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AEE50-EDA6-4E69-A7BA-B71DA712DA8B}" type="datetimeFigureOut">
              <a:rPr lang="id-ID" smtClean="0"/>
              <a:t>08/04/2016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E6818-C160-4799-8932-EB800A01EAC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96734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AEE50-EDA6-4E69-A7BA-B71DA712DA8B}" type="datetimeFigureOut">
              <a:rPr lang="id-ID" smtClean="0"/>
              <a:t>08/04/2016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E6818-C160-4799-8932-EB800A01EAC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35775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AEE50-EDA6-4E69-A7BA-B71DA712DA8B}" type="datetimeFigureOut">
              <a:rPr lang="id-ID" smtClean="0"/>
              <a:t>08/04/2016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E6818-C160-4799-8932-EB800A01EAC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10540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TEMU II</a:t>
            </a:r>
            <a:endParaRPr lang="id-ID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UKURAN ANGKA KESAKITAN DAN ANGKA KEMATIAN</a:t>
            </a:r>
            <a:endParaRPr lang="id-ID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69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28600" y="381000"/>
            <a:ext cx="8686800" cy="6127750"/>
          </a:xfrm>
          <a:prstGeom prst="rect">
            <a:avLst/>
          </a:prstGeom>
          <a:solidFill>
            <a:srgbClr val="0000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id-ID" dirty="0"/>
              <a:t> 	</a:t>
            </a:r>
            <a:endParaRPr lang="en-US" altLang="id-ID" sz="2000" b="1" dirty="0">
              <a:solidFill>
                <a:schemeClr val="bg1"/>
              </a:solidFill>
              <a:latin typeface="Tahoma" pitchFamily="34" charset="0"/>
              <a:sym typeface="Wingdings" pitchFamily="2" charset="2"/>
            </a:endParaRPr>
          </a:p>
          <a:p>
            <a:endParaRPr lang="en-US" altLang="id-ID" sz="2000" b="1" dirty="0">
              <a:solidFill>
                <a:schemeClr val="bg1"/>
              </a:solidFill>
              <a:latin typeface="Tahoma" pitchFamily="34" charset="0"/>
              <a:sym typeface="Wingdings" pitchFamily="2" charset="2"/>
            </a:endParaRPr>
          </a:p>
          <a:p>
            <a:pPr>
              <a:buFontTx/>
              <a:buAutoNum type="arabicPeriod" startAt="2"/>
            </a:pPr>
            <a:r>
              <a:rPr lang="en-US" altLang="id-ID" b="1" dirty="0" err="1">
                <a:solidFill>
                  <a:schemeClr val="bg1"/>
                </a:solidFill>
                <a:latin typeface="Tahoma" pitchFamily="34" charset="0"/>
                <a:sym typeface="Wingdings" pitchFamily="2" charset="2"/>
              </a:rPr>
              <a:t>Prev</a:t>
            </a:r>
            <a:r>
              <a:rPr lang="en-US" altLang="id-ID" b="1" dirty="0">
                <a:solidFill>
                  <a:schemeClr val="bg1"/>
                </a:solidFill>
                <a:latin typeface="Tahoma" pitchFamily="34" charset="0"/>
                <a:sym typeface="Wingdings" pitchFamily="2" charset="2"/>
              </a:rPr>
              <a:t> (</a:t>
            </a:r>
            <a:r>
              <a:rPr lang="en-US" altLang="id-ID" b="1" dirty="0" err="1">
                <a:solidFill>
                  <a:schemeClr val="bg1"/>
                </a:solidFill>
                <a:latin typeface="Tahoma" pitchFamily="34" charset="0"/>
                <a:sym typeface="Wingdings" pitchFamily="2" charset="2"/>
              </a:rPr>
              <a:t>penyakit</a:t>
            </a:r>
            <a:r>
              <a:rPr lang="en-US" altLang="id-ID" b="1" dirty="0">
                <a:solidFill>
                  <a:schemeClr val="bg1"/>
                </a:solidFill>
                <a:latin typeface="Tahoma" pitchFamily="34" charset="0"/>
                <a:sym typeface="Wingdings" pitchFamily="2" charset="2"/>
              </a:rPr>
              <a:t> </a:t>
            </a:r>
            <a:r>
              <a:rPr lang="en-US" altLang="id-ID" b="1" dirty="0" err="1">
                <a:solidFill>
                  <a:schemeClr val="bg1"/>
                </a:solidFill>
                <a:latin typeface="Tahoma" pitchFamily="34" charset="0"/>
                <a:sym typeface="Wingdings" pitchFamily="2" charset="2"/>
              </a:rPr>
              <a:t>kronis</a:t>
            </a:r>
            <a:r>
              <a:rPr lang="en-US" altLang="id-ID" b="1" dirty="0">
                <a:solidFill>
                  <a:schemeClr val="bg1"/>
                </a:solidFill>
                <a:latin typeface="Tahoma" pitchFamily="34" charset="0"/>
                <a:sym typeface="Wingdings" pitchFamily="2" charset="2"/>
              </a:rPr>
              <a:t>) </a:t>
            </a:r>
            <a:r>
              <a:rPr lang="en-US" altLang="id-ID" b="1" dirty="0" err="1">
                <a:solidFill>
                  <a:schemeClr val="bg1"/>
                </a:solidFill>
                <a:latin typeface="Tahoma" pitchFamily="34" charset="0"/>
                <a:sym typeface="Wingdings" pitchFamily="2" charset="2"/>
              </a:rPr>
              <a:t>penting</a:t>
            </a:r>
            <a:r>
              <a:rPr lang="en-US" altLang="id-ID" b="1" dirty="0">
                <a:solidFill>
                  <a:schemeClr val="bg1"/>
                </a:solidFill>
                <a:latin typeface="Tahoma" pitchFamily="34" charset="0"/>
                <a:sym typeface="Wingdings" pitchFamily="2" charset="2"/>
              </a:rPr>
              <a:t> </a:t>
            </a:r>
            <a:r>
              <a:rPr lang="en-US" altLang="id-ID" b="1" dirty="0" err="1">
                <a:solidFill>
                  <a:schemeClr val="bg1"/>
                </a:solidFill>
                <a:latin typeface="Tahoma" pitchFamily="34" charset="0"/>
                <a:sym typeface="Wingdings" pitchFamily="2" charset="2"/>
              </a:rPr>
              <a:t>utk</a:t>
            </a:r>
            <a:r>
              <a:rPr lang="en-US" altLang="id-ID" b="1" dirty="0">
                <a:solidFill>
                  <a:schemeClr val="bg1"/>
                </a:solidFill>
                <a:latin typeface="Tahoma" pitchFamily="34" charset="0"/>
                <a:sym typeface="Wingdings" pitchFamily="2" charset="2"/>
              </a:rPr>
              <a:t> </a:t>
            </a:r>
            <a:r>
              <a:rPr lang="en-US" altLang="id-ID" b="1" dirty="0" err="1">
                <a:solidFill>
                  <a:schemeClr val="bg1"/>
                </a:solidFill>
                <a:latin typeface="Tahoma" pitchFamily="34" charset="0"/>
                <a:sym typeface="Wingdings" pitchFamily="2" charset="2"/>
              </a:rPr>
              <a:t>perencanaan</a:t>
            </a:r>
            <a:r>
              <a:rPr lang="en-US" altLang="id-ID" b="1" dirty="0">
                <a:solidFill>
                  <a:schemeClr val="bg1"/>
                </a:solidFill>
                <a:latin typeface="Tahoma" pitchFamily="34" charset="0"/>
                <a:sym typeface="Wingdings" pitchFamily="2" charset="2"/>
              </a:rPr>
              <a:t> </a:t>
            </a:r>
            <a:r>
              <a:rPr lang="en-US" altLang="id-ID" b="1" dirty="0" err="1">
                <a:solidFill>
                  <a:schemeClr val="bg1"/>
                </a:solidFill>
                <a:latin typeface="Tahoma" pitchFamily="34" charset="0"/>
                <a:sym typeface="Wingdings" pitchFamily="2" charset="2"/>
              </a:rPr>
              <a:t>kebutuhan</a:t>
            </a:r>
            <a:r>
              <a:rPr lang="en-US" altLang="id-ID" b="1" dirty="0">
                <a:solidFill>
                  <a:schemeClr val="bg1"/>
                </a:solidFill>
                <a:latin typeface="Tahoma" pitchFamily="34" charset="0"/>
                <a:sym typeface="Wingdings" pitchFamily="2" charset="2"/>
              </a:rPr>
              <a:t> </a:t>
            </a:r>
            <a:r>
              <a:rPr lang="en-US" altLang="id-ID" b="1" dirty="0" err="1">
                <a:solidFill>
                  <a:schemeClr val="bg1"/>
                </a:solidFill>
                <a:latin typeface="Tahoma" pitchFamily="34" charset="0"/>
                <a:sym typeface="Wingdings" pitchFamily="2" charset="2"/>
              </a:rPr>
              <a:t>fasilitas</a:t>
            </a:r>
            <a:r>
              <a:rPr lang="en-US" altLang="id-ID" b="1" dirty="0">
                <a:solidFill>
                  <a:schemeClr val="bg1"/>
                </a:solidFill>
                <a:latin typeface="Tahoma" pitchFamily="34" charset="0"/>
                <a:sym typeface="Wingdings" pitchFamily="2" charset="2"/>
              </a:rPr>
              <a:t>, </a:t>
            </a:r>
            <a:r>
              <a:rPr lang="en-US" altLang="id-ID" b="1" dirty="0" err="1">
                <a:solidFill>
                  <a:schemeClr val="bg1"/>
                </a:solidFill>
                <a:latin typeface="Tahoma" pitchFamily="34" charset="0"/>
                <a:sym typeface="Wingdings" pitchFamily="2" charset="2"/>
              </a:rPr>
              <a:t>dan</a:t>
            </a:r>
            <a:r>
              <a:rPr lang="en-US" altLang="id-ID" b="1" dirty="0">
                <a:solidFill>
                  <a:schemeClr val="bg1"/>
                </a:solidFill>
                <a:latin typeface="Tahoma" pitchFamily="34" charset="0"/>
                <a:sym typeface="Wingdings" pitchFamily="2" charset="2"/>
              </a:rPr>
              <a:t> </a:t>
            </a:r>
            <a:r>
              <a:rPr lang="en-US" altLang="id-ID" b="1" dirty="0" err="1">
                <a:solidFill>
                  <a:schemeClr val="bg1"/>
                </a:solidFill>
                <a:latin typeface="Tahoma" pitchFamily="34" charset="0"/>
                <a:sym typeface="Wingdings" pitchFamily="2" charset="2"/>
              </a:rPr>
              <a:t>tenaga</a:t>
            </a:r>
            <a:r>
              <a:rPr lang="en-US" altLang="id-ID" b="1" dirty="0">
                <a:solidFill>
                  <a:schemeClr val="bg1"/>
                </a:solidFill>
                <a:latin typeface="Tahoma" pitchFamily="34" charset="0"/>
                <a:sym typeface="Wingdings" pitchFamily="2" charset="2"/>
              </a:rPr>
              <a:t> </a:t>
            </a:r>
            <a:r>
              <a:rPr lang="en-US" altLang="id-ID" b="1" dirty="0" err="1">
                <a:solidFill>
                  <a:schemeClr val="bg1"/>
                </a:solidFill>
                <a:latin typeface="Tahoma" pitchFamily="34" charset="0"/>
                <a:sym typeface="Wingdings" pitchFamily="2" charset="2"/>
              </a:rPr>
              <a:t>kesehatan</a:t>
            </a:r>
            <a:endParaRPr lang="en-US" altLang="id-ID" b="1" dirty="0">
              <a:solidFill>
                <a:schemeClr val="bg1"/>
              </a:solidFill>
              <a:latin typeface="Tahoma" pitchFamily="34" charset="0"/>
              <a:sym typeface="Wingdings" pitchFamily="2" charset="2"/>
            </a:endParaRPr>
          </a:p>
          <a:p>
            <a:endParaRPr lang="en-US" altLang="id-ID" sz="2000" b="1" dirty="0">
              <a:solidFill>
                <a:schemeClr val="bg1"/>
              </a:solidFill>
              <a:latin typeface="Tahoma" pitchFamily="34" charset="0"/>
            </a:endParaRPr>
          </a:p>
          <a:p>
            <a:r>
              <a:rPr lang="en-US" altLang="id-ID" sz="2000" b="1" dirty="0">
                <a:solidFill>
                  <a:schemeClr val="bg1"/>
                </a:solidFill>
                <a:latin typeface="Tahoma" pitchFamily="34" charset="0"/>
              </a:rPr>
              <a:t>				</a:t>
            </a:r>
            <a:r>
              <a:rPr lang="en-US" altLang="id-ID" sz="2000" b="1" dirty="0">
                <a:solidFill>
                  <a:schemeClr val="bg1"/>
                </a:solidFill>
                <a:latin typeface="Symbol" pitchFamily="18" charset="2"/>
              </a:rPr>
              <a:t>S</a:t>
            </a:r>
            <a:r>
              <a:rPr lang="en-US" altLang="id-ID" sz="2000" b="1" dirty="0">
                <a:solidFill>
                  <a:schemeClr val="bg1"/>
                </a:solidFill>
                <a:latin typeface="Tahoma" pitchFamily="34" charset="0"/>
              </a:rPr>
              <a:t> </a:t>
            </a:r>
            <a:r>
              <a:rPr lang="en-US" altLang="id-ID" sz="2000" b="1" dirty="0" err="1">
                <a:solidFill>
                  <a:schemeClr val="bg1"/>
                </a:solidFill>
                <a:latin typeface="Tahoma" pitchFamily="34" charset="0"/>
              </a:rPr>
              <a:t>kasus</a:t>
            </a:r>
            <a:r>
              <a:rPr lang="en-US" altLang="id-ID" sz="2000" b="1" dirty="0">
                <a:solidFill>
                  <a:schemeClr val="bg1"/>
                </a:solidFill>
                <a:latin typeface="Tahoma" pitchFamily="34" charset="0"/>
              </a:rPr>
              <a:t> </a:t>
            </a:r>
            <a:r>
              <a:rPr lang="en-US" altLang="id-ID" sz="2000" b="1" dirty="0" err="1">
                <a:solidFill>
                  <a:schemeClr val="bg1"/>
                </a:solidFill>
                <a:latin typeface="Tahoma" pitchFamily="34" charset="0"/>
              </a:rPr>
              <a:t>penyakit</a:t>
            </a:r>
            <a:r>
              <a:rPr lang="en-US" altLang="id-ID" sz="2000" b="1" dirty="0">
                <a:solidFill>
                  <a:schemeClr val="bg1"/>
                </a:solidFill>
                <a:latin typeface="Tahoma" pitchFamily="34" charset="0"/>
              </a:rPr>
              <a:t> </a:t>
            </a:r>
            <a:r>
              <a:rPr lang="en-US" altLang="id-ID" sz="2000" b="1" dirty="0" err="1">
                <a:solidFill>
                  <a:schemeClr val="bg1"/>
                </a:solidFill>
                <a:latin typeface="Tahoma" pitchFamily="34" charset="0"/>
              </a:rPr>
              <a:t>selama</a:t>
            </a:r>
            <a:r>
              <a:rPr lang="en-US" altLang="id-ID" sz="2000" b="1" dirty="0">
                <a:solidFill>
                  <a:schemeClr val="bg1"/>
                </a:solidFill>
                <a:latin typeface="Tahoma" pitchFamily="34" charset="0"/>
              </a:rPr>
              <a:t> </a:t>
            </a:r>
            <a:r>
              <a:rPr lang="en-US" altLang="id-ID" sz="2000" b="1" dirty="0" err="1">
                <a:solidFill>
                  <a:schemeClr val="bg1"/>
                </a:solidFill>
                <a:latin typeface="Tahoma" pitchFamily="34" charset="0"/>
              </a:rPr>
              <a:t>satu</a:t>
            </a:r>
            <a:r>
              <a:rPr lang="en-US" altLang="id-ID" sz="2000" b="1" dirty="0">
                <a:solidFill>
                  <a:schemeClr val="bg1"/>
                </a:solidFill>
                <a:latin typeface="Tahoma" pitchFamily="34" charset="0"/>
              </a:rPr>
              <a:t> </a:t>
            </a:r>
            <a:r>
              <a:rPr lang="en-US" altLang="id-ID" sz="2000" b="1" dirty="0" err="1">
                <a:solidFill>
                  <a:schemeClr val="bg1"/>
                </a:solidFill>
                <a:latin typeface="Tahoma" pitchFamily="34" charset="0"/>
              </a:rPr>
              <a:t>periode</a:t>
            </a:r>
            <a:endParaRPr lang="en-US" altLang="id-ID" sz="2000" b="1" dirty="0">
              <a:solidFill>
                <a:schemeClr val="bg1"/>
              </a:solidFill>
              <a:latin typeface="Tahoma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id-ID" sz="2000" b="1" dirty="0">
                <a:solidFill>
                  <a:schemeClr val="bg1"/>
                </a:solidFill>
                <a:latin typeface="Tahoma" pitchFamily="34" charset="0"/>
              </a:rPr>
              <a:t>Period prevalence =	</a:t>
            </a:r>
            <a:r>
              <a:rPr lang="en-US" altLang="id-ID" sz="2000" b="1" dirty="0" smtClean="0">
                <a:solidFill>
                  <a:schemeClr val="bg1"/>
                </a:solidFill>
                <a:latin typeface="Tahoma" pitchFamily="34" charset="0"/>
              </a:rPr>
              <a:t>--------------------------------------------- X 100</a:t>
            </a:r>
            <a:endParaRPr lang="en-US" altLang="id-ID" sz="2000" b="1" dirty="0">
              <a:solidFill>
                <a:schemeClr val="bg1"/>
              </a:solidFill>
              <a:latin typeface="Tahoma" pitchFamily="34" charset="0"/>
            </a:endParaRPr>
          </a:p>
          <a:p>
            <a:r>
              <a:rPr lang="en-US" altLang="id-ID" sz="2000" b="1" dirty="0">
                <a:solidFill>
                  <a:schemeClr val="bg1"/>
                </a:solidFill>
                <a:latin typeface="Tahoma" pitchFamily="34" charset="0"/>
              </a:rPr>
              <a:t>				</a:t>
            </a:r>
            <a:r>
              <a:rPr lang="en-US" altLang="id-ID" sz="2000" b="1" dirty="0">
                <a:solidFill>
                  <a:schemeClr val="bg1"/>
                </a:solidFill>
                <a:latin typeface="Symbol" pitchFamily="18" charset="2"/>
              </a:rPr>
              <a:t>S</a:t>
            </a:r>
            <a:r>
              <a:rPr lang="en-US" altLang="id-ID" sz="2000" b="1" dirty="0">
                <a:solidFill>
                  <a:schemeClr val="bg1"/>
                </a:solidFill>
                <a:latin typeface="Tahoma" pitchFamily="34" charset="0"/>
              </a:rPr>
              <a:t> </a:t>
            </a:r>
            <a:r>
              <a:rPr lang="en-US" altLang="id-ID" sz="2000" b="1" dirty="0" err="1">
                <a:solidFill>
                  <a:schemeClr val="bg1"/>
                </a:solidFill>
                <a:latin typeface="Tahoma" pitchFamily="34" charset="0"/>
              </a:rPr>
              <a:t>penduduk</a:t>
            </a:r>
            <a:r>
              <a:rPr lang="en-US" altLang="id-ID" sz="2000" b="1" dirty="0">
                <a:solidFill>
                  <a:schemeClr val="bg1"/>
                </a:solidFill>
                <a:latin typeface="Tahoma" pitchFamily="34" charset="0"/>
              </a:rPr>
              <a:t> rata</a:t>
            </a:r>
            <a:r>
              <a:rPr lang="en-US" altLang="id-ID" sz="2000" b="1" baseline="30000" dirty="0">
                <a:solidFill>
                  <a:schemeClr val="bg1"/>
                </a:solidFill>
                <a:latin typeface="Tahoma" pitchFamily="34" charset="0"/>
              </a:rPr>
              <a:t>2</a:t>
            </a:r>
            <a:r>
              <a:rPr lang="en-US" altLang="id-ID" sz="2000" b="1" dirty="0">
                <a:solidFill>
                  <a:schemeClr val="bg1"/>
                </a:solidFill>
                <a:latin typeface="Tahoma" pitchFamily="34" charset="0"/>
              </a:rPr>
              <a:t> </a:t>
            </a:r>
            <a:r>
              <a:rPr lang="en-US" altLang="id-ID" sz="2000" b="1" dirty="0" err="1">
                <a:solidFill>
                  <a:schemeClr val="bg1"/>
                </a:solidFill>
                <a:latin typeface="Tahoma" pitchFamily="34" charset="0"/>
              </a:rPr>
              <a:t>selama</a:t>
            </a:r>
            <a:r>
              <a:rPr lang="en-US" altLang="id-ID" sz="2000" b="1" dirty="0">
                <a:solidFill>
                  <a:schemeClr val="bg1"/>
                </a:solidFill>
                <a:latin typeface="Tahoma" pitchFamily="34" charset="0"/>
              </a:rPr>
              <a:t> </a:t>
            </a:r>
            <a:r>
              <a:rPr lang="en-US" altLang="id-ID" sz="2000" b="1" dirty="0" err="1">
                <a:solidFill>
                  <a:schemeClr val="bg1"/>
                </a:solidFill>
                <a:latin typeface="Tahoma" pitchFamily="34" charset="0"/>
              </a:rPr>
              <a:t>satu</a:t>
            </a:r>
            <a:r>
              <a:rPr lang="en-US" altLang="id-ID" sz="2000" b="1" dirty="0">
                <a:solidFill>
                  <a:schemeClr val="bg1"/>
                </a:solidFill>
                <a:latin typeface="Tahoma" pitchFamily="34" charset="0"/>
              </a:rPr>
              <a:t> </a:t>
            </a:r>
            <a:r>
              <a:rPr lang="en-US" altLang="id-ID" sz="2000" b="1" dirty="0" err="1">
                <a:solidFill>
                  <a:schemeClr val="bg1"/>
                </a:solidFill>
                <a:latin typeface="Tahoma" pitchFamily="34" charset="0"/>
              </a:rPr>
              <a:t>periode</a:t>
            </a:r>
            <a:endParaRPr lang="en-US" altLang="id-ID" sz="2000" b="1" dirty="0">
              <a:solidFill>
                <a:schemeClr val="bg1"/>
              </a:solidFill>
              <a:latin typeface="Tahoma" pitchFamily="34" charset="0"/>
            </a:endParaRPr>
          </a:p>
          <a:p>
            <a:r>
              <a:rPr lang="en-US" altLang="id-ID" sz="2000" b="1" dirty="0">
                <a:solidFill>
                  <a:schemeClr val="bg1"/>
                </a:solidFill>
                <a:latin typeface="Tahoma" pitchFamily="34" charset="0"/>
              </a:rPr>
              <a:t>					(‘mid-period population’)</a:t>
            </a:r>
          </a:p>
          <a:p>
            <a:endParaRPr lang="en-US" altLang="id-ID" sz="2000" b="1" dirty="0">
              <a:solidFill>
                <a:schemeClr val="bg1"/>
              </a:solidFill>
              <a:latin typeface="Tahoma" pitchFamily="34" charset="0"/>
            </a:endParaRPr>
          </a:p>
          <a:p>
            <a:endParaRPr lang="en-US" altLang="id-ID" sz="2000" b="1" dirty="0">
              <a:solidFill>
                <a:schemeClr val="bg1"/>
              </a:solidFill>
              <a:latin typeface="Tahoma" pitchFamily="34" charset="0"/>
            </a:endParaRPr>
          </a:p>
          <a:p>
            <a:r>
              <a:rPr lang="en-US" altLang="id-ID" sz="2800" b="1" dirty="0">
                <a:solidFill>
                  <a:schemeClr val="bg1"/>
                </a:solidFill>
                <a:latin typeface="Tahoma" pitchFamily="34" charset="0"/>
              </a:rPr>
              <a:t>Period prevalence </a:t>
            </a:r>
            <a:r>
              <a:rPr lang="en-US" altLang="id-ID" sz="2800" b="1" dirty="0" err="1">
                <a:solidFill>
                  <a:schemeClr val="bg1"/>
                </a:solidFill>
                <a:latin typeface="Tahoma" pitchFamily="34" charset="0"/>
              </a:rPr>
              <a:t>terbentuk</a:t>
            </a:r>
            <a:r>
              <a:rPr lang="en-US" altLang="id-ID" sz="2800" b="1" dirty="0">
                <a:solidFill>
                  <a:schemeClr val="bg1"/>
                </a:solidFill>
                <a:latin typeface="Tahoma" pitchFamily="34" charset="0"/>
              </a:rPr>
              <a:t> </a:t>
            </a:r>
            <a:r>
              <a:rPr lang="en-US" altLang="id-ID" sz="2800" b="1" dirty="0" err="1">
                <a:solidFill>
                  <a:schemeClr val="bg1"/>
                </a:solidFill>
                <a:latin typeface="Tahoma" pitchFamily="34" charset="0"/>
              </a:rPr>
              <a:t>dr</a:t>
            </a:r>
            <a:r>
              <a:rPr lang="en-US" altLang="id-ID" sz="2800" b="1" dirty="0">
                <a:solidFill>
                  <a:schemeClr val="bg1"/>
                </a:solidFill>
                <a:latin typeface="Tahoma" pitchFamily="34" charset="0"/>
              </a:rPr>
              <a:t> prevalence </a:t>
            </a:r>
            <a:r>
              <a:rPr lang="en-US" altLang="id-ID" sz="2800" b="1" dirty="0" err="1">
                <a:solidFill>
                  <a:schemeClr val="bg1"/>
                </a:solidFill>
                <a:latin typeface="Tahoma" pitchFamily="34" charset="0"/>
              </a:rPr>
              <a:t>pada</a:t>
            </a:r>
            <a:r>
              <a:rPr lang="en-US" altLang="id-ID" sz="2800" b="1" dirty="0">
                <a:solidFill>
                  <a:schemeClr val="bg1"/>
                </a:solidFill>
                <a:latin typeface="Tahoma" pitchFamily="34" charset="0"/>
              </a:rPr>
              <a:t> </a:t>
            </a:r>
            <a:r>
              <a:rPr lang="en-US" altLang="id-ID" sz="2800" b="1" dirty="0" err="1">
                <a:solidFill>
                  <a:schemeClr val="bg1"/>
                </a:solidFill>
                <a:latin typeface="Tahoma" pitchFamily="34" charset="0"/>
              </a:rPr>
              <a:t>suatu</a:t>
            </a:r>
            <a:r>
              <a:rPr lang="en-US" altLang="id-ID" sz="2800" b="1" dirty="0">
                <a:solidFill>
                  <a:schemeClr val="bg1"/>
                </a:solidFill>
                <a:latin typeface="Tahoma" pitchFamily="34" charset="0"/>
              </a:rPr>
              <a:t> </a:t>
            </a:r>
            <a:r>
              <a:rPr lang="en-US" altLang="id-ID" sz="2800" b="1" dirty="0" err="1">
                <a:solidFill>
                  <a:schemeClr val="bg1"/>
                </a:solidFill>
                <a:latin typeface="Tahoma" pitchFamily="34" charset="0"/>
              </a:rPr>
              <a:t>titik</a:t>
            </a:r>
            <a:r>
              <a:rPr lang="en-US" altLang="id-ID" sz="2800" b="1" dirty="0">
                <a:solidFill>
                  <a:schemeClr val="bg1"/>
                </a:solidFill>
                <a:latin typeface="Tahoma" pitchFamily="34" charset="0"/>
              </a:rPr>
              <a:t> </a:t>
            </a:r>
            <a:r>
              <a:rPr lang="en-US" altLang="id-ID" sz="2800" b="1" dirty="0" err="1">
                <a:solidFill>
                  <a:schemeClr val="bg1"/>
                </a:solidFill>
                <a:latin typeface="Tahoma" pitchFamily="34" charset="0"/>
              </a:rPr>
              <a:t>waktu</a:t>
            </a:r>
            <a:r>
              <a:rPr lang="en-US" altLang="id-ID" sz="2800" b="1" dirty="0">
                <a:solidFill>
                  <a:schemeClr val="bg1"/>
                </a:solidFill>
                <a:latin typeface="Tahoma" pitchFamily="34" charset="0"/>
              </a:rPr>
              <a:t> </a:t>
            </a:r>
            <a:r>
              <a:rPr lang="en-US" altLang="id-ID" sz="2800" b="1" dirty="0" err="1">
                <a:solidFill>
                  <a:schemeClr val="bg1"/>
                </a:solidFill>
                <a:latin typeface="Tahoma" pitchFamily="34" charset="0"/>
              </a:rPr>
              <a:t>tertentu</a:t>
            </a:r>
            <a:r>
              <a:rPr lang="en-US" altLang="id-ID" sz="2800" b="1" dirty="0">
                <a:solidFill>
                  <a:schemeClr val="bg1"/>
                </a:solidFill>
                <a:latin typeface="Tahoma" pitchFamily="34" charset="0"/>
              </a:rPr>
              <a:t> di (+) kasus2 </a:t>
            </a:r>
            <a:r>
              <a:rPr lang="en-US" altLang="id-ID" sz="2800" b="1" dirty="0" err="1">
                <a:solidFill>
                  <a:schemeClr val="bg1"/>
                </a:solidFill>
                <a:latin typeface="Tahoma" pitchFamily="34" charset="0"/>
              </a:rPr>
              <a:t>baru</a:t>
            </a:r>
            <a:r>
              <a:rPr lang="en-US" altLang="id-ID" sz="2800" b="1" dirty="0">
                <a:solidFill>
                  <a:schemeClr val="bg1"/>
                </a:solidFill>
                <a:latin typeface="Tahoma" pitchFamily="34" charset="0"/>
              </a:rPr>
              <a:t> (incidence) </a:t>
            </a:r>
            <a:r>
              <a:rPr lang="en-US" altLang="id-ID" sz="2800" b="1" dirty="0" err="1">
                <a:solidFill>
                  <a:schemeClr val="bg1"/>
                </a:solidFill>
                <a:latin typeface="Tahoma" pitchFamily="34" charset="0"/>
              </a:rPr>
              <a:t>dan</a:t>
            </a:r>
            <a:r>
              <a:rPr lang="en-US" altLang="id-ID" sz="2800" b="1" dirty="0">
                <a:solidFill>
                  <a:schemeClr val="bg1"/>
                </a:solidFill>
                <a:latin typeface="Tahoma" pitchFamily="34" charset="0"/>
              </a:rPr>
              <a:t> kasus2 yang </a:t>
            </a:r>
            <a:r>
              <a:rPr lang="en-US" altLang="id-ID" sz="2800" b="1" dirty="0" err="1">
                <a:solidFill>
                  <a:schemeClr val="bg1"/>
                </a:solidFill>
                <a:latin typeface="Tahoma" pitchFamily="34" charset="0"/>
              </a:rPr>
              <a:t>kambuh</a:t>
            </a:r>
            <a:r>
              <a:rPr lang="en-US" altLang="id-ID" sz="2800" b="1" dirty="0">
                <a:solidFill>
                  <a:schemeClr val="bg1"/>
                </a:solidFill>
                <a:latin typeface="Tahoma" pitchFamily="34" charset="0"/>
              </a:rPr>
              <a:t> </a:t>
            </a:r>
            <a:r>
              <a:rPr lang="en-US" altLang="id-ID" sz="2800" b="1" dirty="0" err="1">
                <a:solidFill>
                  <a:schemeClr val="bg1"/>
                </a:solidFill>
                <a:latin typeface="Tahoma" pitchFamily="34" charset="0"/>
              </a:rPr>
              <a:t>selama</a:t>
            </a:r>
            <a:r>
              <a:rPr lang="en-US" altLang="id-ID" sz="2800" b="1" dirty="0">
                <a:solidFill>
                  <a:schemeClr val="bg1"/>
                </a:solidFill>
                <a:latin typeface="Tahoma" pitchFamily="34" charset="0"/>
              </a:rPr>
              <a:t> </a:t>
            </a:r>
            <a:r>
              <a:rPr lang="en-US" altLang="id-ID" sz="2800" b="1" dirty="0" err="1">
                <a:solidFill>
                  <a:schemeClr val="bg1"/>
                </a:solidFill>
                <a:latin typeface="Tahoma" pitchFamily="34" charset="0"/>
              </a:rPr>
              <a:t>periode</a:t>
            </a:r>
            <a:r>
              <a:rPr lang="en-US" altLang="id-ID" sz="2800" b="1" dirty="0">
                <a:solidFill>
                  <a:schemeClr val="bg1"/>
                </a:solidFill>
                <a:latin typeface="Tahoma" pitchFamily="34" charset="0"/>
              </a:rPr>
              <a:t> </a:t>
            </a:r>
            <a:r>
              <a:rPr lang="en-US" altLang="id-ID" sz="2800" b="1" dirty="0" err="1">
                <a:solidFill>
                  <a:schemeClr val="bg1"/>
                </a:solidFill>
                <a:latin typeface="Tahoma" pitchFamily="34" charset="0"/>
              </a:rPr>
              <a:t>observasi</a:t>
            </a:r>
            <a:r>
              <a:rPr lang="en-US" altLang="id-ID" sz="2800" b="1" dirty="0">
                <a:solidFill>
                  <a:schemeClr val="bg1"/>
                </a:solidFill>
                <a:latin typeface="Tahoma" pitchFamily="34" charset="0"/>
              </a:rPr>
              <a:t>.</a:t>
            </a:r>
          </a:p>
          <a:p>
            <a:endParaRPr lang="en-US" altLang="id-ID" sz="2800" b="1" dirty="0">
              <a:solidFill>
                <a:schemeClr val="bg1"/>
              </a:solidFill>
              <a:latin typeface="Tahoma" pitchFamily="34" charset="0"/>
            </a:endParaRPr>
          </a:p>
          <a:p>
            <a:endParaRPr lang="en-US" altLang="id-ID" sz="2800" b="1" dirty="0">
              <a:solidFill>
                <a:schemeClr val="bg1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54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ns-pre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322388"/>
            <a:ext cx="6553200" cy="527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88925" y="234950"/>
            <a:ext cx="73421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id-ID" sz="2000" b="1">
                <a:solidFill>
                  <a:schemeClr val="bg1"/>
                </a:solidFill>
                <a:latin typeface="Tahoma" pitchFamily="34" charset="0"/>
              </a:rPr>
              <a:t>Jadi bila kita mengetahui prevalensi dan lamanya sakit, </a:t>
            </a:r>
          </a:p>
          <a:p>
            <a:r>
              <a:rPr lang="en-US" altLang="id-ID" sz="2000" b="1">
                <a:solidFill>
                  <a:schemeClr val="bg1"/>
                </a:solidFill>
                <a:latin typeface="Tahoma" pitchFamily="34" charset="0"/>
              </a:rPr>
              <a:t>maka dengan mudah kita dapat menghitung insidens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762000" y="1600200"/>
            <a:ext cx="1273175" cy="36933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id-ID" b="1" dirty="0" err="1">
                <a:solidFill>
                  <a:schemeClr val="bg1"/>
                </a:solidFill>
              </a:rPr>
              <a:t>Insidens</a:t>
            </a:r>
            <a:endParaRPr lang="en-US" altLang="id-ID" b="1" dirty="0">
              <a:solidFill>
                <a:schemeClr val="bg1"/>
              </a:solidFill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581400" y="3772972"/>
            <a:ext cx="1882775" cy="36933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id-ID" b="1" dirty="0">
                <a:solidFill>
                  <a:schemeClr val="bg1"/>
                </a:solidFill>
              </a:rPr>
              <a:t>Pot </a:t>
            </a:r>
            <a:r>
              <a:rPr lang="en-US" altLang="id-ID" b="1" dirty="0" err="1">
                <a:solidFill>
                  <a:schemeClr val="bg1"/>
                </a:solidFill>
              </a:rPr>
              <a:t>Prevalens</a:t>
            </a:r>
            <a:endParaRPr lang="en-US" altLang="id-ID" b="1" dirty="0">
              <a:solidFill>
                <a:schemeClr val="bg1"/>
              </a:solidFill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6384925" y="1260475"/>
            <a:ext cx="1556003" cy="646331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id-ID" b="1" dirty="0" err="1">
                <a:solidFill>
                  <a:schemeClr val="bg1"/>
                </a:solidFill>
              </a:rPr>
              <a:t>Penyembuhan</a:t>
            </a:r>
            <a:endParaRPr lang="en-US" altLang="id-ID" b="1" dirty="0">
              <a:solidFill>
                <a:schemeClr val="bg1"/>
              </a:solidFill>
            </a:endParaRPr>
          </a:p>
          <a:p>
            <a:r>
              <a:rPr lang="en-US" altLang="id-ID" b="1" dirty="0" err="1">
                <a:solidFill>
                  <a:schemeClr val="bg1"/>
                </a:solidFill>
              </a:rPr>
              <a:t>Kematian</a:t>
            </a:r>
            <a:endParaRPr lang="en-US" altLang="id-ID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13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517525" y="185738"/>
            <a:ext cx="5473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id-ID" b="1">
                <a:solidFill>
                  <a:schemeClr val="bg1"/>
                </a:solidFill>
                <a:latin typeface="Tahoma" pitchFamily="34" charset="0"/>
              </a:rPr>
              <a:t>Perbedaan Insidens dan Prevalens</a:t>
            </a:r>
          </a:p>
        </p:txBody>
      </p:sp>
      <p:sp>
        <p:nvSpPr>
          <p:cNvPr id="10243" name="Oval 3"/>
          <p:cNvSpPr>
            <a:spLocks noChangeArrowheads="1"/>
          </p:cNvSpPr>
          <p:nvPr/>
        </p:nvSpPr>
        <p:spPr bwMode="auto">
          <a:xfrm>
            <a:off x="152400" y="2057400"/>
            <a:ext cx="2819400" cy="228600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id-ID" sz="2000" b="1">
                <a:latin typeface="Tahoma" pitchFamily="34" charset="0"/>
              </a:rPr>
              <a:t>Kasus </a:t>
            </a:r>
          </a:p>
          <a:p>
            <a:pPr algn="ctr"/>
            <a:r>
              <a:rPr lang="en-US" altLang="id-ID" sz="2000" b="1">
                <a:latin typeface="Tahoma" pitchFamily="34" charset="0"/>
              </a:rPr>
              <a:t>insidens</a:t>
            </a:r>
          </a:p>
          <a:p>
            <a:pPr algn="ctr"/>
            <a:r>
              <a:rPr lang="en-US" altLang="id-ID" sz="2000" b="1">
                <a:latin typeface="Tahoma" pitchFamily="34" charset="0"/>
              </a:rPr>
              <a:t>Semua kasus baru </a:t>
            </a:r>
          </a:p>
          <a:p>
            <a:pPr algn="ctr"/>
            <a:r>
              <a:rPr lang="en-US" altLang="id-ID" sz="2000" b="1">
                <a:latin typeface="Tahoma" pitchFamily="34" charset="0"/>
              </a:rPr>
              <a:t>yang muncul </a:t>
            </a:r>
          </a:p>
          <a:p>
            <a:pPr algn="ctr"/>
            <a:r>
              <a:rPr lang="en-US" altLang="id-ID" sz="2000" b="1">
                <a:latin typeface="Tahoma" pitchFamily="34" charset="0"/>
              </a:rPr>
              <a:t>di suatu </a:t>
            </a:r>
          </a:p>
          <a:p>
            <a:pPr algn="ctr"/>
            <a:r>
              <a:rPr lang="en-US" altLang="id-ID" sz="2000" b="1">
                <a:latin typeface="Tahoma" pitchFamily="34" charset="0"/>
              </a:rPr>
              <a:t>populasi</a:t>
            </a:r>
          </a:p>
        </p:txBody>
      </p:sp>
      <p:sp>
        <p:nvSpPr>
          <p:cNvPr id="10244" name="Oval 4"/>
          <p:cNvSpPr>
            <a:spLocks noChangeArrowheads="1"/>
          </p:cNvSpPr>
          <p:nvPr/>
        </p:nvSpPr>
        <p:spPr bwMode="auto">
          <a:xfrm>
            <a:off x="6553200" y="2057400"/>
            <a:ext cx="2438400" cy="220980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id-ID" sz="2000" b="1">
                <a:latin typeface="Tahoma" pitchFamily="34" charset="0"/>
              </a:rPr>
              <a:t>Kasus</a:t>
            </a:r>
          </a:p>
          <a:p>
            <a:pPr algn="ctr"/>
            <a:r>
              <a:rPr lang="en-US" altLang="id-ID" sz="2000" b="1">
                <a:latin typeface="Tahoma" pitchFamily="34" charset="0"/>
              </a:rPr>
              <a:t>Prevalens</a:t>
            </a:r>
          </a:p>
          <a:p>
            <a:pPr algn="ctr"/>
            <a:r>
              <a:rPr lang="en-US" altLang="id-ID" sz="2000" b="1">
                <a:latin typeface="Tahoma" pitchFamily="34" charset="0"/>
              </a:rPr>
              <a:t>‘present’ </a:t>
            </a:r>
          </a:p>
          <a:p>
            <a:pPr algn="ctr"/>
            <a:r>
              <a:rPr lang="en-US" altLang="id-ID" sz="2000" b="1">
                <a:latin typeface="Tahoma" pitchFamily="34" charset="0"/>
              </a:rPr>
              <a:t>pada satu titik </a:t>
            </a:r>
          </a:p>
          <a:p>
            <a:pPr algn="ctr"/>
            <a:r>
              <a:rPr lang="en-US" altLang="id-ID" sz="2000" b="1">
                <a:latin typeface="Tahoma" pitchFamily="34" charset="0"/>
              </a:rPr>
              <a:t>waktu ttt</a:t>
            </a:r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2971800" y="3200400"/>
            <a:ext cx="3505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2879725" y="4603750"/>
            <a:ext cx="688975" cy="6413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id-ID" sz="1800" b="1" dirty="0">
                <a:latin typeface="Tahoma" pitchFamily="34" charset="0"/>
              </a:rPr>
              <a:t>Mati</a:t>
            </a:r>
          </a:p>
          <a:p>
            <a:pPr algn="ctr"/>
            <a:endParaRPr lang="en-US" altLang="id-ID" sz="1800" b="1" dirty="0">
              <a:latin typeface="Tahoma" pitchFamily="34" charset="0"/>
            </a:endParaRPr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4343400" y="3200400"/>
            <a:ext cx="0" cy="213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3770313" y="5365750"/>
            <a:ext cx="11445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id-ID" sz="1800" b="1">
                <a:latin typeface="Tahoma" pitchFamily="34" charset="0"/>
              </a:rPr>
              <a:t>Terobati</a:t>
            </a:r>
          </a:p>
          <a:p>
            <a:pPr algn="ctr"/>
            <a:r>
              <a:rPr lang="en-US" altLang="id-ID" sz="1800" b="1">
                <a:latin typeface="Tahoma" pitchFamily="34" charset="0"/>
              </a:rPr>
              <a:t>sembuh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5318125" y="4460875"/>
            <a:ext cx="2759075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id-ID" sz="1800" b="1" dirty="0" err="1">
                <a:latin typeface="Tahoma" pitchFamily="34" charset="0"/>
              </a:rPr>
              <a:t>Pindah</a:t>
            </a:r>
            <a:r>
              <a:rPr lang="en-US" altLang="id-ID" sz="1800" b="1" dirty="0">
                <a:latin typeface="Tahoma" pitchFamily="34" charset="0"/>
              </a:rPr>
              <a:t>:</a:t>
            </a:r>
          </a:p>
          <a:p>
            <a:pPr>
              <a:buFontTx/>
              <a:buChar char="-"/>
            </a:pPr>
            <a:r>
              <a:rPr lang="en-US" altLang="id-ID" sz="1800" b="1" dirty="0" err="1">
                <a:latin typeface="Tahoma" pitchFamily="34" charset="0"/>
              </a:rPr>
              <a:t>Sakit</a:t>
            </a:r>
            <a:r>
              <a:rPr lang="en-US" altLang="id-ID" sz="1800" b="1" dirty="0">
                <a:latin typeface="Tahoma" pitchFamily="34" charset="0"/>
              </a:rPr>
              <a:t> </a:t>
            </a:r>
            <a:r>
              <a:rPr lang="en-US" altLang="id-ID" sz="1800" b="1" dirty="0" err="1">
                <a:latin typeface="Tahoma" pitchFamily="34" charset="0"/>
              </a:rPr>
              <a:t>parah</a:t>
            </a:r>
            <a:endParaRPr lang="en-US" altLang="id-ID" sz="1800" b="1" dirty="0">
              <a:latin typeface="Tahoma" pitchFamily="34" charset="0"/>
            </a:endParaRPr>
          </a:p>
          <a:p>
            <a:pPr>
              <a:buFontTx/>
              <a:buChar char="-"/>
            </a:pPr>
            <a:r>
              <a:rPr lang="en-US" altLang="id-ID" sz="1800" b="1" dirty="0" err="1">
                <a:latin typeface="Tahoma" pitchFamily="34" charset="0"/>
              </a:rPr>
              <a:t>Sakit</a:t>
            </a:r>
            <a:r>
              <a:rPr lang="en-US" altLang="id-ID" sz="1800" b="1" dirty="0">
                <a:latin typeface="Tahoma" pitchFamily="34" charset="0"/>
              </a:rPr>
              <a:t> </a:t>
            </a:r>
            <a:r>
              <a:rPr lang="en-US" altLang="id-ID" sz="1800" b="1" dirty="0" err="1">
                <a:latin typeface="Tahoma" pitchFamily="34" charset="0"/>
              </a:rPr>
              <a:t>ringan</a:t>
            </a:r>
            <a:endParaRPr lang="en-US" altLang="id-ID" sz="1800" b="1" dirty="0">
              <a:latin typeface="Tahoma" pitchFamily="34" charset="0"/>
            </a:endParaRPr>
          </a:p>
          <a:p>
            <a:pPr>
              <a:buFontTx/>
              <a:buChar char="-"/>
            </a:pPr>
            <a:r>
              <a:rPr lang="en-US" altLang="id-ID" sz="1800" b="1" dirty="0">
                <a:latin typeface="Tahoma" pitchFamily="34" charset="0"/>
              </a:rPr>
              <a:t> </a:t>
            </a:r>
            <a:r>
              <a:rPr lang="en-US" altLang="id-ID" sz="1800" b="1" dirty="0" err="1">
                <a:latin typeface="Tahoma" pitchFamily="34" charset="0"/>
              </a:rPr>
              <a:t>Mencari</a:t>
            </a:r>
            <a:r>
              <a:rPr lang="en-US" altLang="id-ID" sz="1800" b="1" dirty="0">
                <a:latin typeface="Tahoma" pitchFamily="34" charset="0"/>
              </a:rPr>
              <a:t> </a:t>
            </a:r>
            <a:r>
              <a:rPr lang="en-US" altLang="id-ID" sz="1800" b="1" dirty="0" err="1">
                <a:latin typeface="Tahoma" pitchFamily="34" charset="0"/>
              </a:rPr>
              <a:t>pelayanan</a:t>
            </a:r>
            <a:r>
              <a:rPr lang="en-US" altLang="id-ID" sz="1800" b="1" dirty="0">
                <a:latin typeface="Tahoma" pitchFamily="34" charset="0"/>
              </a:rPr>
              <a:t>       </a:t>
            </a:r>
          </a:p>
          <a:p>
            <a:r>
              <a:rPr lang="en-US" altLang="id-ID" sz="1800" b="1" dirty="0">
                <a:latin typeface="Tahoma" pitchFamily="34" charset="0"/>
              </a:rPr>
              <a:t>  </a:t>
            </a:r>
            <a:r>
              <a:rPr lang="en-US" altLang="id-ID" sz="1800" b="1" dirty="0" err="1">
                <a:latin typeface="Tahoma" pitchFamily="34" charset="0"/>
              </a:rPr>
              <a:t>kesehatan</a:t>
            </a:r>
            <a:r>
              <a:rPr lang="en-US" altLang="id-ID" sz="1800" b="1" dirty="0">
                <a:latin typeface="Tahoma" pitchFamily="34" charset="0"/>
              </a:rPr>
              <a:t> lain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3032125" y="1403350"/>
            <a:ext cx="21558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id-ID" sz="1800" b="1" dirty="0" err="1">
                <a:latin typeface="Tahoma" pitchFamily="34" charset="0"/>
              </a:rPr>
              <a:t>Baru</a:t>
            </a:r>
            <a:r>
              <a:rPr lang="en-US" altLang="id-ID" sz="1800" b="1" dirty="0">
                <a:latin typeface="Tahoma" pitchFamily="34" charset="0"/>
              </a:rPr>
              <a:t> </a:t>
            </a:r>
            <a:r>
              <a:rPr lang="en-US" altLang="id-ID" sz="1800" b="1" dirty="0" err="1">
                <a:latin typeface="Tahoma" pitchFamily="34" charset="0"/>
              </a:rPr>
              <a:t>pindah</a:t>
            </a:r>
            <a:r>
              <a:rPr lang="en-US" altLang="id-ID" sz="1800" b="1" dirty="0">
                <a:latin typeface="Tahoma" pitchFamily="34" charset="0"/>
              </a:rPr>
              <a:t> </a:t>
            </a:r>
            <a:r>
              <a:rPr lang="en-US" altLang="id-ID" sz="1800" b="1" dirty="0" err="1">
                <a:latin typeface="Tahoma" pitchFamily="34" charset="0"/>
              </a:rPr>
              <a:t>dari</a:t>
            </a:r>
            <a:r>
              <a:rPr lang="en-US" altLang="id-ID" sz="1800" b="1" dirty="0">
                <a:latin typeface="Tahoma" pitchFamily="34" charset="0"/>
              </a:rPr>
              <a:t> </a:t>
            </a:r>
          </a:p>
          <a:p>
            <a:pPr algn="ctr"/>
            <a:r>
              <a:rPr lang="en-US" altLang="id-ID" sz="1800" b="1" dirty="0" err="1">
                <a:latin typeface="Tahoma" pitchFamily="34" charset="0"/>
              </a:rPr>
              <a:t>daerah</a:t>
            </a:r>
            <a:r>
              <a:rPr lang="en-US" altLang="id-ID" sz="1800" b="1" dirty="0">
                <a:latin typeface="Tahoma" pitchFamily="34" charset="0"/>
              </a:rPr>
              <a:t> lain</a:t>
            </a:r>
          </a:p>
        </p:txBody>
      </p:sp>
      <p:sp>
        <p:nvSpPr>
          <p:cNvPr id="14" name="Line 8"/>
          <p:cNvSpPr>
            <a:spLocks noChangeShapeType="1"/>
          </p:cNvSpPr>
          <p:nvPr/>
        </p:nvSpPr>
        <p:spPr bwMode="auto">
          <a:xfrm>
            <a:off x="4091893" y="2044700"/>
            <a:ext cx="18144" cy="927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5" name="Line 8"/>
          <p:cNvSpPr>
            <a:spLocks noChangeShapeType="1"/>
          </p:cNvSpPr>
          <p:nvPr/>
        </p:nvSpPr>
        <p:spPr bwMode="auto">
          <a:xfrm>
            <a:off x="3224212" y="3200400"/>
            <a:ext cx="0" cy="134438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6" name="Line 8"/>
          <p:cNvSpPr>
            <a:spLocks noChangeShapeType="1"/>
          </p:cNvSpPr>
          <p:nvPr/>
        </p:nvSpPr>
        <p:spPr bwMode="auto">
          <a:xfrm>
            <a:off x="5791200" y="3162300"/>
            <a:ext cx="0" cy="1333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552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304800"/>
            <a:ext cx="762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F</a:t>
            </a:r>
            <a:r>
              <a:rPr lang="en-US" sz="2800" b="1" dirty="0" smtClean="0"/>
              <a:t>AKTOR PEMBANDING YANG MEMPENGARUHI ANGKA PREVALENSI</a:t>
            </a:r>
            <a:endParaRPr lang="id-ID" sz="28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7442457"/>
              </p:ext>
            </p:extLst>
          </p:nvPr>
        </p:nvGraphicFramePr>
        <p:xfrm>
          <a:off x="304800" y="1397000"/>
          <a:ext cx="8534400" cy="478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0"/>
                <a:gridCol w="4267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RATE NAIK AKIBAT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RATE TURUN AKIBAT</a:t>
                      </a:r>
                      <a:endParaRPr lang="id-ID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IMIGRASI</a:t>
                      </a:r>
                      <a:r>
                        <a:rPr lang="en-US" sz="2400" b="1" baseline="0" dirty="0" smtClean="0"/>
                        <a:t> KASUS YANG SAKIT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IMIGRASI</a:t>
                      </a:r>
                      <a:r>
                        <a:rPr lang="en-US" sz="2400" b="1" baseline="0" dirty="0" smtClean="0"/>
                        <a:t> ORANG UANG SEHAT</a:t>
                      </a:r>
                      <a:endParaRPr lang="id-ID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EMIGRASI ORANG YANG SEHAT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EMIGRASI ORANG YANG</a:t>
                      </a:r>
                      <a:r>
                        <a:rPr lang="en-US" sz="2400" b="1" baseline="0" dirty="0" smtClean="0"/>
                        <a:t> SAKIT</a:t>
                      </a:r>
                      <a:endParaRPr lang="id-ID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IMIGRASI</a:t>
                      </a:r>
                      <a:r>
                        <a:rPr lang="en-US" sz="2400" b="1" baseline="0" dirty="0" smtClean="0"/>
                        <a:t> KASUS YANG RENTAN ATAU ORANG YANG BERPOTENSI MENJADI KASUS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PENINGKATAN</a:t>
                      </a:r>
                      <a:r>
                        <a:rPr lang="en-US" sz="2400" b="1" baseline="0" dirty="0" smtClean="0"/>
                        <a:t> KASUS YANG SEMBUH</a:t>
                      </a:r>
                      <a:endParaRPr lang="id-ID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BER</a:t>
                      </a:r>
                      <a:r>
                        <a:rPr lang="en-US" sz="2400" b="1" baseline="0" dirty="0" smtClean="0"/>
                        <a:t> (+) </a:t>
                      </a:r>
                      <a:r>
                        <a:rPr lang="en-US" sz="2400" b="1" dirty="0" smtClean="0"/>
                        <a:t>NYA UHH PASIEN TANPA PENYEMBUHAN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PENINGKATAN ANGKA KEMATIAN AKIBAT PENYAKIT</a:t>
                      </a:r>
                      <a:endParaRPr lang="id-ID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PENINGKATAN KEJADIAN KASUS BARU (PENINGKATAN INSIDENS)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SINGKATNYA DURASI PENYAKIT </a:t>
                      </a:r>
                      <a:endParaRPr lang="id-ID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PENINGKATAN</a:t>
                      </a:r>
                      <a:r>
                        <a:rPr lang="en-US" sz="2400" b="1" baseline="0" dirty="0" smtClean="0"/>
                        <a:t> KEMATIAN</a:t>
                      </a:r>
                      <a:endParaRPr lang="id-ID" sz="2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616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6506928"/>
              </p:ext>
            </p:extLst>
          </p:nvPr>
        </p:nvGraphicFramePr>
        <p:xfrm>
          <a:off x="435512" y="1291590"/>
          <a:ext cx="8251288" cy="47320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1001"/>
                <a:gridCol w="2494728"/>
                <a:gridCol w="2676935"/>
                <a:gridCol w="2698624"/>
              </a:tblGrid>
              <a:tr h="3098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</a:t>
                      </a:r>
                      <a:endParaRPr lang="id-ID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100" dirty="0">
                          <a:effectLst/>
                        </a:rPr>
                        <a:t> </a:t>
                      </a:r>
                      <a:endParaRPr lang="id-ID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100">
                          <a:effectLst/>
                        </a:rPr>
                        <a:t> </a:t>
                      </a:r>
                      <a:endParaRPr lang="id-ID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098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B</a:t>
                      </a:r>
                      <a:endParaRPr lang="id-ID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100" dirty="0">
                          <a:effectLst/>
                        </a:rPr>
                        <a:t> </a:t>
                      </a:r>
                      <a:endParaRPr lang="id-ID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100" dirty="0">
                          <a:effectLst/>
                        </a:rPr>
                        <a:t> </a:t>
                      </a:r>
                      <a:endParaRPr lang="id-ID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098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</a:t>
                      </a:r>
                      <a:endParaRPr lang="id-ID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100" dirty="0">
                          <a:effectLst/>
                        </a:rPr>
                        <a:t> </a:t>
                      </a:r>
                      <a:endParaRPr lang="id-ID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100">
                          <a:effectLst/>
                        </a:rPr>
                        <a:t> </a:t>
                      </a:r>
                      <a:endParaRPr lang="id-ID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098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</a:t>
                      </a:r>
                      <a:endParaRPr lang="id-ID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100">
                          <a:effectLst/>
                        </a:rPr>
                        <a:t> </a:t>
                      </a:r>
                      <a:endParaRPr lang="id-ID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100" dirty="0">
                          <a:effectLst/>
                        </a:rPr>
                        <a:t> </a:t>
                      </a:r>
                      <a:endParaRPr lang="id-ID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098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</a:t>
                      </a:r>
                      <a:endParaRPr lang="id-ID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100">
                          <a:effectLst/>
                        </a:rPr>
                        <a:t> </a:t>
                      </a:r>
                      <a:endParaRPr lang="id-ID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100">
                          <a:effectLst/>
                        </a:rPr>
                        <a:t> </a:t>
                      </a:r>
                      <a:endParaRPr lang="id-ID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098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</a:t>
                      </a:r>
                      <a:endParaRPr lang="id-ID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100" dirty="0">
                          <a:effectLst/>
                        </a:rPr>
                        <a:t> </a:t>
                      </a:r>
                      <a:endParaRPr lang="id-ID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100">
                          <a:effectLst/>
                        </a:rPr>
                        <a:t> </a:t>
                      </a:r>
                      <a:endParaRPr lang="id-ID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098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G</a:t>
                      </a:r>
                      <a:endParaRPr lang="id-ID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100" dirty="0">
                          <a:effectLst/>
                        </a:rPr>
                        <a:t> </a:t>
                      </a:r>
                      <a:endParaRPr lang="id-ID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100">
                          <a:effectLst/>
                        </a:rPr>
                        <a:t> </a:t>
                      </a:r>
                      <a:endParaRPr lang="id-ID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098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H</a:t>
                      </a:r>
                      <a:endParaRPr lang="id-ID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100">
                          <a:effectLst/>
                        </a:rPr>
                        <a:t> </a:t>
                      </a:r>
                      <a:endParaRPr lang="id-ID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098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</a:t>
                      </a:r>
                      <a:endParaRPr lang="id-ID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100" dirty="0">
                          <a:effectLst/>
                        </a:rPr>
                        <a:t> </a:t>
                      </a:r>
                      <a:endParaRPr lang="id-ID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098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J</a:t>
                      </a:r>
                      <a:endParaRPr lang="id-ID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100">
                          <a:effectLst/>
                        </a:rPr>
                        <a:t> </a:t>
                      </a:r>
                      <a:endParaRPr lang="id-ID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100">
                          <a:effectLst/>
                        </a:rPr>
                        <a:t> </a:t>
                      </a:r>
                      <a:endParaRPr lang="id-ID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098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K</a:t>
                      </a:r>
                      <a:endParaRPr lang="id-ID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100">
                          <a:effectLst/>
                        </a:rPr>
                        <a:t> </a:t>
                      </a:r>
                      <a:endParaRPr lang="id-ID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100">
                          <a:effectLst/>
                        </a:rPr>
                        <a:t> </a:t>
                      </a:r>
                      <a:endParaRPr lang="id-ID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098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L</a:t>
                      </a:r>
                      <a:endParaRPr lang="id-ID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100" dirty="0">
                          <a:effectLst/>
                        </a:rPr>
                        <a:t> </a:t>
                      </a:r>
                      <a:endParaRPr lang="id-ID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100">
                          <a:effectLst/>
                        </a:rPr>
                        <a:t> </a:t>
                      </a:r>
                      <a:endParaRPr lang="id-ID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098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</a:t>
                      </a:r>
                      <a:endParaRPr lang="id-ID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100" dirty="0">
                          <a:effectLst/>
                        </a:rPr>
                        <a:t> </a:t>
                      </a:r>
                      <a:endParaRPr lang="id-ID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100" dirty="0">
                          <a:effectLst/>
                        </a:rPr>
                        <a:t> </a:t>
                      </a:r>
                      <a:endParaRPr lang="id-ID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098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</a:t>
                      </a:r>
                      <a:endParaRPr lang="id-ID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100">
                          <a:effectLst/>
                        </a:rPr>
                        <a:t> </a:t>
                      </a:r>
                      <a:endParaRPr lang="id-ID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100">
                          <a:effectLst/>
                        </a:rPr>
                        <a:t> </a:t>
                      </a:r>
                      <a:endParaRPr lang="id-ID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098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O</a:t>
                      </a:r>
                      <a:endParaRPr lang="id-ID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100" dirty="0">
                          <a:effectLst/>
                        </a:rPr>
                        <a:t> </a:t>
                      </a:r>
                      <a:endParaRPr lang="id-ID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100">
                          <a:effectLst/>
                        </a:rPr>
                        <a:t> </a:t>
                      </a:r>
                      <a:endParaRPr lang="id-ID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cxnSp>
        <p:nvCxnSpPr>
          <p:cNvPr id="22" name="Straight Connector 21"/>
          <p:cNvCxnSpPr/>
          <p:nvPr/>
        </p:nvCxnSpPr>
        <p:spPr>
          <a:xfrm>
            <a:off x="2219665" y="1447800"/>
            <a:ext cx="2881312" cy="142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4527550" y="1752600"/>
            <a:ext cx="1968500" cy="142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660321" y="2133600"/>
            <a:ext cx="1608138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4296568" y="2362200"/>
            <a:ext cx="2846388" cy="15875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921792" y="2743200"/>
            <a:ext cx="3862387" cy="793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6519300" y="3048000"/>
            <a:ext cx="1660525" cy="635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4443412" y="3352800"/>
            <a:ext cx="3408363" cy="635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2515393" y="3657600"/>
            <a:ext cx="1616075" cy="635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852986" y="3648856"/>
            <a:ext cx="2003425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4664075" y="3962400"/>
            <a:ext cx="1695450" cy="635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6761837" y="3968750"/>
            <a:ext cx="1784350" cy="635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4271216" y="4267200"/>
            <a:ext cx="1952625" cy="635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3289867" y="4572000"/>
            <a:ext cx="3165475" cy="635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6515420" y="4953000"/>
            <a:ext cx="1630363" cy="635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705412" y="5181600"/>
            <a:ext cx="1776413" cy="2222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4585492" y="5562600"/>
            <a:ext cx="2459037" cy="142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003525" y="5867400"/>
            <a:ext cx="2082007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09600" y="6146047"/>
            <a:ext cx="8534400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2400" b="1" dirty="0" smtClean="0"/>
              <a:t>JULI 90                   JAN 91                          JULI 91                         DES 91</a:t>
            </a:r>
            <a:endParaRPr lang="id-ID" sz="24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311490" y="228600"/>
            <a:ext cx="8305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id-ID" sz="2000" b="1" dirty="0" err="1" smtClean="0">
                <a:latin typeface="Tahoma" pitchFamily="34" charset="0"/>
              </a:rPr>
              <a:t>Dalam</a:t>
            </a:r>
            <a:r>
              <a:rPr lang="en-US" altLang="id-ID" sz="2000" b="1" dirty="0" smtClean="0">
                <a:latin typeface="Tahoma" pitchFamily="34" charset="0"/>
              </a:rPr>
              <a:t> </a:t>
            </a:r>
            <a:r>
              <a:rPr lang="en-US" altLang="id-ID" sz="2000" b="1" dirty="0" err="1" smtClean="0">
                <a:latin typeface="Tahoma" pitchFamily="34" charset="0"/>
              </a:rPr>
              <a:t>gambar</a:t>
            </a:r>
            <a:r>
              <a:rPr lang="en-US" altLang="id-ID" sz="2000" b="1" dirty="0" smtClean="0">
                <a:latin typeface="Tahoma" pitchFamily="34" charset="0"/>
              </a:rPr>
              <a:t> </a:t>
            </a:r>
            <a:r>
              <a:rPr lang="en-US" altLang="id-ID" sz="2000" b="1" dirty="0" err="1" smtClean="0">
                <a:latin typeface="Tahoma" pitchFamily="34" charset="0"/>
              </a:rPr>
              <a:t>berikut</a:t>
            </a:r>
            <a:r>
              <a:rPr lang="en-US" altLang="id-ID" sz="2000" b="1" dirty="0" smtClean="0">
                <a:latin typeface="Tahoma" pitchFamily="34" charset="0"/>
              </a:rPr>
              <a:t>, </a:t>
            </a:r>
            <a:r>
              <a:rPr lang="en-US" altLang="id-ID" sz="2000" b="1" dirty="0" err="1" smtClean="0">
                <a:latin typeface="Tahoma" pitchFamily="34" charset="0"/>
              </a:rPr>
              <a:t>setiap</a:t>
            </a:r>
            <a:r>
              <a:rPr lang="en-US" altLang="id-ID" sz="2000" b="1" dirty="0" smtClean="0">
                <a:latin typeface="Tahoma" pitchFamily="34" charset="0"/>
              </a:rPr>
              <a:t> </a:t>
            </a:r>
            <a:r>
              <a:rPr lang="en-US" altLang="id-ID" sz="2000" b="1" dirty="0" err="1" smtClean="0">
                <a:latin typeface="Tahoma" pitchFamily="34" charset="0"/>
              </a:rPr>
              <a:t>garis</a:t>
            </a:r>
            <a:r>
              <a:rPr lang="en-US" altLang="id-ID" sz="2000" b="1" dirty="0" smtClean="0">
                <a:latin typeface="Tahoma" pitchFamily="34" charset="0"/>
              </a:rPr>
              <a:t> </a:t>
            </a:r>
            <a:r>
              <a:rPr lang="en-US" altLang="id-ID" sz="2000" b="1" dirty="0" err="1" smtClean="0">
                <a:latin typeface="Tahoma" pitchFamily="34" charset="0"/>
              </a:rPr>
              <a:t>tebal</a:t>
            </a:r>
            <a:r>
              <a:rPr lang="en-US" altLang="id-ID" sz="2000" b="1" dirty="0" smtClean="0">
                <a:latin typeface="Tahoma" pitchFamily="34" charset="0"/>
              </a:rPr>
              <a:t> </a:t>
            </a:r>
            <a:r>
              <a:rPr lang="en-US" altLang="id-ID" sz="2000" b="1" dirty="0" err="1" smtClean="0">
                <a:latin typeface="Tahoma" pitchFamily="34" charset="0"/>
              </a:rPr>
              <a:t>mewakili</a:t>
            </a:r>
            <a:r>
              <a:rPr lang="en-US" altLang="id-ID" sz="2000" b="1" dirty="0" smtClean="0">
                <a:latin typeface="Tahoma" pitchFamily="34" charset="0"/>
              </a:rPr>
              <a:t> </a:t>
            </a:r>
          </a:p>
          <a:p>
            <a:r>
              <a:rPr lang="en-US" altLang="id-ID" sz="2000" b="1" dirty="0" err="1" smtClean="0">
                <a:latin typeface="Tahoma" pitchFamily="34" charset="0"/>
              </a:rPr>
              <a:t>suatu</a:t>
            </a:r>
            <a:r>
              <a:rPr lang="en-US" altLang="id-ID" sz="2000" b="1" dirty="0" smtClean="0">
                <a:latin typeface="Tahoma" pitchFamily="34" charset="0"/>
              </a:rPr>
              <a:t> episode ISPA </a:t>
            </a:r>
            <a:r>
              <a:rPr lang="en-US" altLang="id-ID" sz="2000" b="1" dirty="0" err="1" smtClean="0">
                <a:latin typeface="Tahoma" pitchFamily="34" charset="0"/>
              </a:rPr>
              <a:t>dan</a:t>
            </a:r>
            <a:r>
              <a:rPr lang="en-US" altLang="id-ID" sz="2000" b="1" dirty="0" smtClean="0">
                <a:latin typeface="Tahoma" pitchFamily="34" charset="0"/>
              </a:rPr>
              <a:t> </a:t>
            </a:r>
            <a:r>
              <a:rPr lang="en-US" altLang="id-ID" sz="2000" b="1" dirty="0" err="1" smtClean="0">
                <a:latin typeface="Tahoma" pitchFamily="34" charset="0"/>
              </a:rPr>
              <a:t>setiap</a:t>
            </a:r>
            <a:r>
              <a:rPr lang="en-US" altLang="id-ID" sz="2000" b="1" dirty="0" smtClean="0">
                <a:latin typeface="Tahoma" pitchFamily="34" charset="0"/>
              </a:rPr>
              <a:t> </a:t>
            </a:r>
            <a:r>
              <a:rPr lang="en-US" altLang="id-ID" sz="2000" b="1" dirty="0" err="1" smtClean="0">
                <a:latin typeface="Tahoma" pitchFamily="34" charset="0"/>
              </a:rPr>
              <a:t>garis</a:t>
            </a:r>
            <a:r>
              <a:rPr lang="en-US" altLang="id-ID" sz="2000" b="1" dirty="0" smtClean="0">
                <a:latin typeface="Tahoma" pitchFamily="34" charset="0"/>
              </a:rPr>
              <a:t> </a:t>
            </a:r>
            <a:r>
              <a:rPr lang="en-US" altLang="id-ID" sz="2000" b="1" dirty="0" err="1" smtClean="0">
                <a:latin typeface="Tahoma" pitchFamily="34" charset="0"/>
              </a:rPr>
              <a:t>mewakili</a:t>
            </a:r>
            <a:r>
              <a:rPr lang="en-US" altLang="id-ID" sz="2000" b="1" dirty="0" smtClean="0">
                <a:latin typeface="Tahoma" pitchFamily="34" charset="0"/>
              </a:rPr>
              <a:t> </a:t>
            </a:r>
            <a:r>
              <a:rPr lang="en-US" altLang="id-ID" sz="2000" b="1" dirty="0" err="1" smtClean="0">
                <a:latin typeface="Tahoma" pitchFamily="34" charset="0"/>
              </a:rPr>
              <a:t>seseorang</a:t>
            </a:r>
            <a:endParaRPr lang="en-US" altLang="id-ID" sz="2000" b="1" dirty="0" smtClean="0">
              <a:latin typeface="Tahoma" pitchFamily="34" charset="0"/>
            </a:endParaRPr>
          </a:p>
          <a:p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7782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2438400"/>
            <a:ext cx="7696200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LATIHAN</a:t>
            </a:r>
          </a:p>
          <a:p>
            <a:endParaRPr lang="en-US" sz="2400" b="1" dirty="0" smtClean="0"/>
          </a:p>
          <a:p>
            <a:pPr marL="342900" indent="-342900">
              <a:buAutoNum type="arabicPeriod"/>
            </a:pPr>
            <a:r>
              <a:rPr lang="en-US" sz="2400" b="1" dirty="0" smtClean="0"/>
              <a:t>HITUNG INSIDENS PADA TAHUN 1991</a:t>
            </a:r>
          </a:p>
          <a:p>
            <a:pPr marL="342900" indent="-342900">
              <a:buAutoNum type="arabicPeriod"/>
            </a:pPr>
            <a:r>
              <a:rPr lang="en-US" sz="2400" b="1" dirty="0" smtClean="0"/>
              <a:t>HITUNG PREVALENS PADA TAHUN 1991</a:t>
            </a:r>
          </a:p>
          <a:p>
            <a:pPr marL="342900" indent="-342900">
              <a:buAutoNum type="arabicPeriod"/>
            </a:pPr>
            <a:r>
              <a:rPr lang="en-US" sz="2400" b="1" dirty="0" smtClean="0"/>
              <a:t>HITUNG PREVALENS PADA BULAN JULI 1991</a:t>
            </a:r>
            <a:endParaRPr lang="id-ID" sz="2400" b="1" dirty="0"/>
          </a:p>
        </p:txBody>
      </p:sp>
    </p:spTree>
    <p:extLst>
      <p:ext uri="{BB962C8B-B14F-4D97-AF65-F5344CB8AC3E}">
        <p14:creationId xmlns:p14="http://schemas.microsoft.com/office/powerpoint/2010/main" val="373111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533400" y="1600200"/>
            <a:ext cx="8305800" cy="286861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d-ID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800" b="1">
                <a:solidFill>
                  <a:srgbClr val="FFFF00"/>
                </a:solidFill>
                <a:latin typeface="Tahoma" pitchFamily="34" charset="0"/>
              </a:rPr>
              <a:t>Jika suatu pengobatan baru dikembangkan yang dapat mencegah kematian, tetapi tidak menghasilkan penyembuhan dari  suatu penyakit, Bagaimana dengan insiden dan prevalens penyakit tsb. </a:t>
            </a:r>
          </a:p>
          <a:p>
            <a:pPr>
              <a:spcBef>
                <a:spcPct val="50000"/>
              </a:spcBef>
            </a:pPr>
            <a:endParaRPr lang="en-US" altLang="id-ID" sz="2800" b="1">
              <a:solidFill>
                <a:srgbClr val="FFFF00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37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rgbClr val="0000CC"/>
          </a:solidFill>
        </p:spPr>
        <p:txBody>
          <a:bodyPr/>
          <a:lstStyle/>
          <a:p>
            <a:r>
              <a:rPr lang="en-US" altLang="id-ID" sz="2800" b="1">
                <a:solidFill>
                  <a:schemeClr val="bg1"/>
                </a:solidFill>
                <a:latin typeface="Tahoma" pitchFamily="34" charset="0"/>
              </a:rPr>
              <a:t>UKURAN ANGKA </a:t>
            </a:r>
            <a:br>
              <a:rPr lang="en-US" altLang="id-ID" sz="2800" b="1">
                <a:solidFill>
                  <a:schemeClr val="bg1"/>
                </a:solidFill>
                <a:latin typeface="Tahoma" pitchFamily="34" charset="0"/>
              </a:rPr>
            </a:br>
            <a:r>
              <a:rPr lang="en-US" altLang="id-ID" sz="2800" b="1">
                <a:solidFill>
                  <a:schemeClr val="bg1"/>
                </a:solidFill>
                <a:latin typeface="Tahoma" pitchFamily="34" charset="0"/>
              </a:rPr>
              <a:t>KESAKITAN dan KEMATIAN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228600" y="762000"/>
            <a:ext cx="89154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id-ID" dirty="0"/>
          </a:p>
          <a:p>
            <a:r>
              <a:rPr lang="en-US" altLang="id-ID" sz="2000" b="1" dirty="0" smtClean="0">
                <a:latin typeface="Tahoma" pitchFamily="34" charset="0"/>
              </a:rPr>
              <a:t>KAJIAN BESARAN PERUBAHAN KEJADIAN KESAKITAN DAN KEMATIAN </a:t>
            </a:r>
            <a:r>
              <a:rPr lang="en-US" altLang="id-ID" sz="2000" b="1" dirty="0" smtClean="0">
                <a:latin typeface="Tahoma" pitchFamily="34" charset="0"/>
                <a:sym typeface="Wingdings" panose="05000000000000000000" pitchFamily="2" charset="2"/>
              </a:rPr>
              <a:t> BAGIAN PENTING EPIDEMIOLOGI</a:t>
            </a:r>
            <a:endParaRPr lang="en-US" altLang="id-ID" sz="2000" b="1" dirty="0" smtClean="0">
              <a:latin typeface="Tahoma" pitchFamily="34" charset="0"/>
            </a:endParaRPr>
          </a:p>
          <a:p>
            <a:endParaRPr lang="en-US" altLang="id-ID" sz="2000" b="1" dirty="0">
              <a:latin typeface="Tahoma" pitchFamily="34" charset="0"/>
            </a:endParaRPr>
          </a:p>
          <a:p>
            <a:pPr algn="ctr"/>
            <a:r>
              <a:rPr lang="en-US" altLang="id-ID" sz="2000" b="1" dirty="0" err="1" smtClean="0">
                <a:latin typeface="Tahoma" pitchFamily="34" charset="0"/>
              </a:rPr>
              <a:t>Ukuran</a:t>
            </a:r>
            <a:r>
              <a:rPr lang="en-US" altLang="id-ID" sz="2000" b="1" dirty="0" smtClean="0">
                <a:latin typeface="Tahoma" pitchFamily="34" charset="0"/>
              </a:rPr>
              <a:t> </a:t>
            </a:r>
            <a:r>
              <a:rPr lang="en-US" altLang="id-ID" sz="2000" b="1" dirty="0" err="1">
                <a:latin typeface="Tahoma" pitchFamily="34" charset="0"/>
              </a:rPr>
              <a:t>dasar</a:t>
            </a:r>
            <a:r>
              <a:rPr lang="en-US" altLang="id-ID" sz="2000" b="1" dirty="0">
                <a:latin typeface="Tahoma" pitchFamily="34" charset="0"/>
              </a:rPr>
              <a:t> </a:t>
            </a:r>
            <a:r>
              <a:rPr lang="en-US" altLang="id-ID" sz="2000" b="1" dirty="0" err="1" smtClean="0">
                <a:latin typeface="Tahoma" pitchFamily="34" charset="0"/>
              </a:rPr>
              <a:t>adalah</a:t>
            </a:r>
            <a:r>
              <a:rPr lang="en-US" altLang="id-ID" sz="2000" b="1" dirty="0" smtClean="0">
                <a:latin typeface="Tahoma" pitchFamily="34" charset="0"/>
              </a:rPr>
              <a:t> RASIO</a:t>
            </a:r>
            <a:endParaRPr lang="en-US" altLang="id-ID" sz="2000" b="1" dirty="0" smtClean="0">
              <a:latin typeface="Tahoma" pitchFamily="34" charset="0"/>
              <a:sym typeface="Wingdings" pitchFamily="2" charset="2"/>
            </a:endParaRPr>
          </a:p>
          <a:p>
            <a:endParaRPr lang="en-US" altLang="id-ID" sz="2000" b="1" dirty="0">
              <a:latin typeface="Tahoma" pitchFamily="34" charset="0"/>
              <a:sym typeface="Wingdings" pitchFamily="2" charset="2"/>
            </a:endParaRPr>
          </a:p>
          <a:p>
            <a:endParaRPr lang="en-US" altLang="id-ID" sz="2000" b="1" dirty="0">
              <a:latin typeface="Tahoma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79371" y="2808714"/>
            <a:ext cx="2209800" cy="523220"/>
          </a:xfrm>
          <a:prstGeom prst="rect">
            <a:avLst/>
          </a:prstGeom>
          <a:solidFill>
            <a:srgbClr val="0070C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RASIO</a:t>
            </a:r>
            <a:endParaRPr lang="id-ID" sz="2800" b="1" dirty="0">
              <a:solidFill>
                <a:schemeClr val="bg1"/>
              </a:solidFill>
            </a:endParaRPr>
          </a:p>
        </p:txBody>
      </p:sp>
      <p:cxnSp>
        <p:nvCxnSpPr>
          <p:cNvPr id="4" name="Straight Connector 3"/>
          <p:cNvCxnSpPr>
            <a:stCxn id="2" idx="2"/>
          </p:cNvCxnSpPr>
          <p:nvPr/>
        </p:nvCxnSpPr>
        <p:spPr>
          <a:xfrm>
            <a:off x="4784271" y="3331934"/>
            <a:ext cx="0" cy="3256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219200" y="3657600"/>
            <a:ext cx="6858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685800" y="4038600"/>
            <a:ext cx="1295400" cy="685800"/>
          </a:xfrm>
          <a:prstGeom prst="rect">
            <a:avLst/>
          </a:prstGeom>
          <a:solidFill>
            <a:srgbClr val="00206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RATE</a:t>
            </a:r>
            <a:endParaRPr lang="id-ID" sz="2400" b="1" dirty="0"/>
          </a:p>
        </p:txBody>
      </p:sp>
      <p:sp>
        <p:nvSpPr>
          <p:cNvPr id="8" name="Rectangle 7"/>
          <p:cNvSpPr/>
          <p:nvPr/>
        </p:nvSpPr>
        <p:spPr>
          <a:xfrm>
            <a:off x="2743200" y="4038600"/>
            <a:ext cx="1600200" cy="68580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PROPORSI</a:t>
            </a:r>
            <a:endParaRPr lang="id-ID" sz="2400" b="1" dirty="0"/>
          </a:p>
        </p:txBody>
      </p:sp>
      <p:sp>
        <p:nvSpPr>
          <p:cNvPr id="9" name="Rectangle 8"/>
          <p:cNvSpPr/>
          <p:nvPr/>
        </p:nvSpPr>
        <p:spPr>
          <a:xfrm>
            <a:off x="4953000" y="4038600"/>
            <a:ext cx="1752600" cy="6858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INSIDENSI/ PREVALENSI</a:t>
            </a:r>
            <a:endParaRPr lang="id-ID" sz="2400" b="1" dirty="0"/>
          </a:p>
        </p:txBody>
      </p:sp>
      <p:sp>
        <p:nvSpPr>
          <p:cNvPr id="10" name="Rectangle 9"/>
          <p:cNvSpPr/>
          <p:nvPr/>
        </p:nvSpPr>
        <p:spPr>
          <a:xfrm>
            <a:off x="7162800" y="4038600"/>
            <a:ext cx="1676400" cy="68580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PERSENTIL</a:t>
            </a:r>
            <a:endParaRPr lang="id-ID" sz="2400" b="1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1219200" y="3657600"/>
            <a:ext cx="0" cy="381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543300" y="3666671"/>
            <a:ext cx="0" cy="381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89171" y="3666671"/>
            <a:ext cx="0" cy="381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8095343" y="3653971"/>
            <a:ext cx="0" cy="381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2590800" y="5181600"/>
            <a:ext cx="1905000" cy="762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PERSENTASE</a:t>
            </a:r>
            <a:endParaRPr lang="id-ID" sz="2400" b="1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3543300" y="4724400"/>
            <a:ext cx="7257" cy="4299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623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09600"/>
            <a:ext cx="86106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id-ID" sz="2800" b="1" dirty="0" smtClean="0">
                <a:latin typeface="Tahoma" pitchFamily="34" charset="0"/>
                <a:sym typeface="Wingdings" pitchFamily="2" charset="2"/>
              </a:rPr>
              <a:t>RATE  MENGUKUR BESARAN PENYAKIT</a:t>
            </a:r>
          </a:p>
          <a:p>
            <a:endParaRPr lang="en-US" altLang="id-ID" sz="2800" b="1" dirty="0">
              <a:latin typeface="Tahoma" pitchFamily="34" charset="0"/>
              <a:sym typeface="Wingdings" pitchFamily="2" charset="2"/>
            </a:endParaRPr>
          </a:p>
          <a:p>
            <a:endParaRPr lang="en-US" altLang="id-ID" b="1" dirty="0">
              <a:latin typeface="Tahoma" pitchFamily="34" charset="0"/>
              <a:sym typeface="Wingdings" pitchFamily="2" charset="2"/>
            </a:endParaRPr>
          </a:p>
          <a:p>
            <a:endParaRPr lang="en-US" altLang="id-ID" sz="2400" b="1" cap="all" dirty="0" smtClean="0">
              <a:latin typeface="Tahoma" pitchFamily="34" charset="0"/>
              <a:sym typeface="Wingdings" pitchFamily="2" charset="2"/>
            </a:endParaRPr>
          </a:p>
          <a:p>
            <a:endParaRPr lang="en-US" altLang="id-ID" sz="2400" b="1" cap="all" dirty="0">
              <a:latin typeface="Tahoma" pitchFamily="34" charset="0"/>
              <a:sym typeface="Wingdings" pitchFamily="2" charset="2"/>
            </a:endParaRPr>
          </a:p>
          <a:p>
            <a:endParaRPr lang="en-US" altLang="id-ID" b="1" dirty="0" smtClean="0">
              <a:latin typeface="Tahoma" pitchFamily="34" charset="0"/>
              <a:sym typeface="Wingdings" pitchFamily="2" charset="2"/>
            </a:endParaRPr>
          </a:p>
          <a:p>
            <a:endParaRPr lang="id-ID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6061028"/>
              </p:ext>
            </p:extLst>
          </p:nvPr>
        </p:nvGraphicFramePr>
        <p:xfrm>
          <a:off x="1828800" y="2286000"/>
          <a:ext cx="5486400" cy="160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3" imgW="3987720" imgH="1168200" progId="Equation.3">
                  <p:embed/>
                </p:oleObj>
              </mc:Choice>
              <mc:Fallback>
                <p:oleObj name="Equation" r:id="rId3" imgW="3987720" imgH="1168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28800" y="2286000"/>
                        <a:ext cx="5486400" cy="1608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7411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914400"/>
            <a:ext cx="8001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id-ID" sz="2400" b="1" cap="all" dirty="0" smtClean="0">
                <a:latin typeface="Tahoma" pitchFamily="34" charset="0"/>
                <a:sym typeface="Wingdings" pitchFamily="2" charset="2"/>
              </a:rPr>
              <a:t>hal</a:t>
            </a:r>
            <a:r>
              <a:rPr lang="en-US" altLang="id-ID" sz="2400" b="1" cap="all" baseline="30000" dirty="0" smtClean="0">
                <a:latin typeface="Tahoma" pitchFamily="34" charset="0"/>
                <a:sym typeface="Wingdings" pitchFamily="2" charset="2"/>
              </a:rPr>
              <a:t>2</a:t>
            </a:r>
            <a:r>
              <a:rPr lang="en-US" altLang="id-ID" sz="2400" b="1" cap="all" dirty="0" smtClean="0">
                <a:latin typeface="Tahoma" pitchFamily="34" charset="0"/>
                <a:sym typeface="Wingdings" pitchFamily="2" charset="2"/>
              </a:rPr>
              <a:t> </a:t>
            </a:r>
            <a:r>
              <a:rPr lang="en-US" altLang="id-ID" sz="2400" b="1" cap="all" dirty="0" err="1" smtClean="0">
                <a:latin typeface="Tahoma" pitchFamily="34" charset="0"/>
                <a:sym typeface="Wingdings" pitchFamily="2" charset="2"/>
              </a:rPr>
              <a:t>yg</a:t>
            </a:r>
            <a:r>
              <a:rPr lang="en-US" altLang="id-ID" sz="2400" b="1" cap="all" dirty="0" smtClean="0">
                <a:latin typeface="Tahoma" pitchFamily="34" charset="0"/>
                <a:sym typeface="Wingdings" pitchFamily="2" charset="2"/>
              </a:rPr>
              <a:t> </a:t>
            </a:r>
            <a:r>
              <a:rPr lang="en-US" altLang="id-ID" sz="2400" b="1" cap="all" dirty="0" err="1" smtClean="0">
                <a:latin typeface="Tahoma" pitchFamily="34" charset="0"/>
                <a:sym typeface="Wingdings" pitchFamily="2" charset="2"/>
              </a:rPr>
              <a:t>perlu</a:t>
            </a:r>
            <a:r>
              <a:rPr lang="en-US" altLang="id-ID" sz="2400" b="1" cap="all" dirty="0" smtClean="0">
                <a:latin typeface="Tahoma" pitchFamily="34" charset="0"/>
                <a:sym typeface="Wingdings" pitchFamily="2" charset="2"/>
              </a:rPr>
              <a:t> </a:t>
            </a:r>
            <a:r>
              <a:rPr lang="en-US" altLang="id-ID" sz="2400" b="1" cap="all" dirty="0" err="1" smtClean="0">
                <a:latin typeface="Tahoma" pitchFamily="34" charset="0"/>
                <a:sym typeface="Wingdings" pitchFamily="2" charset="2"/>
              </a:rPr>
              <a:t>diperhatikan</a:t>
            </a:r>
            <a:r>
              <a:rPr lang="en-US" altLang="id-ID" sz="2400" b="1" cap="all" dirty="0" smtClean="0">
                <a:latin typeface="Tahoma" pitchFamily="34" charset="0"/>
                <a:sym typeface="Wingdings" pitchFamily="2" charset="2"/>
              </a:rPr>
              <a:t> </a:t>
            </a:r>
            <a:r>
              <a:rPr lang="en-US" altLang="id-ID" sz="2400" b="1" cap="all" dirty="0" err="1" smtClean="0">
                <a:latin typeface="Tahoma" pitchFamily="34" charset="0"/>
                <a:sym typeface="Wingdings" pitchFamily="2" charset="2"/>
              </a:rPr>
              <a:t>adl</a:t>
            </a:r>
            <a:r>
              <a:rPr lang="en-US" altLang="id-ID" sz="2400" b="1" cap="all" dirty="0" smtClean="0">
                <a:latin typeface="Tahoma" pitchFamily="34" charset="0"/>
                <a:sym typeface="Wingdings" pitchFamily="2" charset="2"/>
              </a:rPr>
              <a:t>:</a:t>
            </a:r>
          </a:p>
          <a:p>
            <a:endParaRPr lang="en-US" altLang="id-ID" sz="2400" b="1" cap="all" dirty="0" smtClean="0">
              <a:latin typeface="Tahoma" pitchFamily="34" charset="0"/>
              <a:sym typeface="Wingdings" pitchFamily="2" charset="2"/>
            </a:endParaRPr>
          </a:p>
          <a:p>
            <a:pPr>
              <a:buFontTx/>
              <a:buAutoNum type="arabicPeriod"/>
            </a:pPr>
            <a:r>
              <a:rPr lang="en-US" altLang="id-ID" sz="2400" b="1" cap="all" dirty="0" smtClean="0">
                <a:latin typeface="Symbol" pitchFamily="18" charset="2"/>
                <a:sym typeface="Wingdings" pitchFamily="2" charset="2"/>
              </a:rPr>
              <a:t> </a:t>
            </a:r>
            <a:r>
              <a:rPr lang="en-US" altLang="id-ID" sz="2400" b="1" cap="all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itchFamily="2" charset="2"/>
              </a:rPr>
              <a:t>JUMLAH 0</a:t>
            </a:r>
            <a:r>
              <a:rPr lang="en-US" altLang="id-ID" sz="2400" b="1" cap="all" dirty="0" smtClean="0">
                <a:latin typeface="Tahoma" pitchFamily="34" charset="0"/>
                <a:sym typeface="Wingdings" pitchFamily="2" charset="2"/>
              </a:rPr>
              <a:t>rang </a:t>
            </a:r>
            <a:r>
              <a:rPr lang="en-US" altLang="id-ID" sz="2400" b="1" cap="all" dirty="0" err="1" smtClean="0">
                <a:latin typeface="Tahoma" pitchFamily="34" charset="0"/>
                <a:sym typeface="Wingdings" pitchFamily="2" charset="2"/>
              </a:rPr>
              <a:t>yg</a:t>
            </a:r>
            <a:r>
              <a:rPr lang="en-US" altLang="id-ID" sz="2400" b="1" cap="all" dirty="0" smtClean="0">
                <a:latin typeface="Tahoma" pitchFamily="34" charset="0"/>
                <a:sym typeface="Wingdings" pitchFamily="2" charset="2"/>
              </a:rPr>
              <a:t> </a:t>
            </a:r>
            <a:r>
              <a:rPr lang="en-US" altLang="id-ID" sz="2400" b="1" cap="all" dirty="0" err="1" smtClean="0">
                <a:latin typeface="Tahoma" pitchFamily="34" charset="0"/>
                <a:sym typeface="Wingdings" pitchFamily="2" charset="2"/>
              </a:rPr>
              <a:t>terserang</a:t>
            </a:r>
            <a:r>
              <a:rPr lang="en-US" altLang="id-ID" sz="2400" b="1" cap="all" dirty="0" smtClean="0">
                <a:latin typeface="Tahoma" pitchFamily="34" charset="0"/>
                <a:sym typeface="Wingdings" pitchFamily="2" charset="2"/>
              </a:rPr>
              <a:t> </a:t>
            </a:r>
            <a:r>
              <a:rPr lang="en-US" altLang="id-ID" sz="2400" b="1" cap="all" dirty="0" err="1" smtClean="0">
                <a:latin typeface="Tahoma" pitchFamily="34" charset="0"/>
                <a:sym typeface="Wingdings" pitchFamily="2" charset="2"/>
              </a:rPr>
              <a:t>sakit</a:t>
            </a:r>
            <a:r>
              <a:rPr lang="en-US" altLang="id-ID" sz="2400" b="1" cap="all" dirty="0" smtClean="0">
                <a:latin typeface="Tahoma" pitchFamily="34" charset="0"/>
                <a:sym typeface="Wingdings" pitchFamily="2" charset="2"/>
              </a:rPr>
              <a:t> </a:t>
            </a:r>
            <a:r>
              <a:rPr lang="en-US" altLang="id-ID" sz="2400" b="1" cap="all" dirty="0" err="1" smtClean="0">
                <a:latin typeface="Tahoma" pitchFamily="34" charset="0"/>
                <a:sym typeface="Wingdings" pitchFamily="2" charset="2"/>
              </a:rPr>
              <a:t>atau</a:t>
            </a:r>
            <a:r>
              <a:rPr lang="en-US" altLang="id-ID" sz="2400" b="1" cap="all" dirty="0" smtClean="0">
                <a:latin typeface="Tahoma" pitchFamily="34" charset="0"/>
                <a:sym typeface="Wingdings" pitchFamily="2" charset="2"/>
              </a:rPr>
              <a:t> </a:t>
            </a:r>
            <a:r>
              <a:rPr lang="en-US" altLang="id-ID" sz="2400" b="1" cap="all" dirty="0" err="1" smtClean="0">
                <a:latin typeface="Tahoma" pitchFamily="34" charset="0"/>
                <a:sym typeface="Wingdings" pitchFamily="2" charset="2"/>
              </a:rPr>
              <a:t>mati</a:t>
            </a:r>
            <a:r>
              <a:rPr lang="en-US" altLang="id-ID" sz="2400" b="1" cap="all" dirty="0" smtClean="0">
                <a:latin typeface="Tahoma" pitchFamily="34" charset="0"/>
                <a:sym typeface="Wingdings" pitchFamily="2" charset="2"/>
              </a:rPr>
              <a:t>, </a:t>
            </a:r>
            <a:r>
              <a:rPr lang="en-US" altLang="id-ID" sz="2400" b="1" cap="all" dirty="0" smtClean="0">
                <a:latin typeface="Symbol" pitchFamily="18" charset="2"/>
                <a:sym typeface="Wingdings" pitchFamily="2" charset="2"/>
              </a:rPr>
              <a:t>S</a:t>
            </a:r>
            <a:r>
              <a:rPr lang="en-US" altLang="id-ID" sz="2400" b="1" cap="all" dirty="0" smtClean="0">
                <a:latin typeface="Tahoma" pitchFamily="34" charset="0"/>
                <a:sym typeface="Wingdings" pitchFamily="2" charset="2"/>
              </a:rPr>
              <a:t> </a:t>
            </a:r>
            <a:r>
              <a:rPr lang="en-US" altLang="id-ID" sz="2400" b="1" cap="all" dirty="0" err="1" smtClean="0">
                <a:latin typeface="Tahoma" pitchFamily="34" charset="0"/>
                <a:sym typeface="Wingdings" pitchFamily="2" charset="2"/>
              </a:rPr>
              <a:t>penduduk</a:t>
            </a:r>
            <a:r>
              <a:rPr lang="en-US" altLang="id-ID" sz="2400" b="1" cap="all" dirty="0" smtClean="0">
                <a:latin typeface="Tahoma" pitchFamily="34" charset="0"/>
                <a:sym typeface="Wingdings" pitchFamily="2" charset="2"/>
              </a:rPr>
              <a:t> </a:t>
            </a:r>
            <a:r>
              <a:rPr lang="en-US" altLang="id-ID" sz="2400" b="1" cap="all" dirty="0" err="1" smtClean="0">
                <a:latin typeface="Tahoma" pitchFamily="34" charset="0"/>
                <a:sym typeface="Wingdings" pitchFamily="2" charset="2"/>
              </a:rPr>
              <a:t>berasal</a:t>
            </a:r>
            <a:r>
              <a:rPr lang="en-US" altLang="id-ID" sz="2400" b="1" cap="all" dirty="0" smtClean="0">
                <a:latin typeface="Tahoma" pitchFamily="34" charset="0"/>
                <a:sym typeface="Wingdings" pitchFamily="2" charset="2"/>
              </a:rPr>
              <a:t> (reference population), </a:t>
            </a:r>
            <a:r>
              <a:rPr lang="en-US" altLang="id-ID" sz="2400" b="1" cap="all" dirty="0" err="1" smtClean="0">
                <a:latin typeface="Tahoma" pitchFamily="34" charset="0"/>
                <a:sym typeface="Wingdings" pitchFamily="2" charset="2"/>
              </a:rPr>
              <a:t>periode</a:t>
            </a:r>
            <a:r>
              <a:rPr lang="en-US" altLang="id-ID" sz="2400" b="1" cap="all" dirty="0" smtClean="0">
                <a:latin typeface="Tahoma" pitchFamily="34" charset="0"/>
                <a:sym typeface="Wingdings" pitchFamily="2" charset="2"/>
              </a:rPr>
              <a:t> </a:t>
            </a:r>
            <a:r>
              <a:rPr lang="en-US" altLang="id-ID" sz="2400" b="1" cap="all" dirty="0" err="1" smtClean="0">
                <a:latin typeface="Tahoma" pitchFamily="34" charset="0"/>
                <a:sym typeface="Wingdings" pitchFamily="2" charset="2"/>
              </a:rPr>
              <a:t>waktu</a:t>
            </a:r>
            <a:r>
              <a:rPr lang="en-US" altLang="id-ID" sz="2400" b="1" cap="all" dirty="0" smtClean="0">
                <a:latin typeface="Tahoma" pitchFamily="34" charset="0"/>
                <a:sym typeface="Wingdings" pitchFamily="2" charset="2"/>
              </a:rPr>
              <a:t> </a:t>
            </a:r>
            <a:r>
              <a:rPr lang="en-US" altLang="id-ID" sz="2400" b="1" cap="all" dirty="0" err="1" smtClean="0">
                <a:latin typeface="Tahoma" pitchFamily="34" charset="0"/>
                <a:sym typeface="Wingdings" pitchFamily="2" charset="2"/>
              </a:rPr>
              <a:t>ttt</a:t>
            </a:r>
            <a:r>
              <a:rPr lang="en-US" altLang="id-ID" sz="2400" b="1" cap="all" dirty="0" smtClean="0">
                <a:latin typeface="Tahoma" pitchFamily="34" charset="0"/>
                <a:sym typeface="Wingdings" pitchFamily="2" charset="2"/>
              </a:rPr>
              <a:t>;</a:t>
            </a:r>
          </a:p>
          <a:p>
            <a:pPr>
              <a:buFontTx/>
              <a:buAutoNum type="arabicPeriod"/>
            </a:pPr>
            <a:endParaRPr lang="en-US" altLang="id-ID" sz="2400" b="1" cap="all" dirty="0" smtClean="0">
              <a:latin typeface="Tahoma" pitchFamily="34" charset="0"/>
              <a:sym typeface="Wingdings" pitchFamily="2" charset="2"/>
            </a:endParaRPr>
          </a:p>
          <a:p>
            <a:pPr>
              <a:buFontTx/>
              <a:buAutoNum type="arabicPeriod"/>
            </a:pPr>
            <a:r>
              <a:rPr lang="en-US" altLang="id-ID" sz="2400" b="1" cap="all" dirty="0" err="1" smtClean="0">
                <a:latin typeface="Tahoma" pitchFamily="34" charset="0"/>
                <a:sym typeface="Wingdings" pitchFamily="2" charset="2"/>
              </a:rPr>
              <a:t>Bila</a:t>
            </a:r>
            <a:r>
              <a:rPr lang="en-US" altLang="id-ID" sz="2400" b="1" cap="all" dirty="0" smtClean="0">
                <a:latin typeface="Tahoma" pitchFamily="34" charset="0"/>
                <a:sym typeface="Wingdings" pitchFamily="2" charset="2"/>
              </a:rPr>
              <a:t> </a:t>
            </a:r>
            <a:r>
              <a:rPr lang="en-US" altLang="id-ID" sz="2400" b="1" cap="all" dirty="0" err="1" smtClean="0">
                <a:latin typeface="Tahoma" pitchFamily="34" charset="0"/>
                <a:sym typeface="Wingdings" pitchFamily="2" charset="2"/>
              </a:rPr>
              <a:t>pembilang</a:t>
            </a:r>
            <a:r>
              <a:rPr lang="en-US" altLang="id-ID" sz="2400" b="1" cap="all" dirty="0" smtClean="0">
                <a:latin typeface="Tahoma" pitchFamily="34" charset="0"/>
                <a:sym typeface="Wingdings" pitchFamily="2" charset="2"/>
              </a:rPr>
              <a:t> </a:t>
            </a:r>
            <a:r>
              <a:rPr lang="en-US" altLang="id-ID" sz="2400" b="1" cap="all" dirty="0" err="1" smtClean="0">
                <a:latin typeface="Tahoma" pitchFamily="34" charset="0"/>
                <a:sym typeface="Wingdings" pitchFamily="2" charset="2"/>
              </a:rPr>
              <a:t>ada</a:t>
            </a:r>
            <a:r>
              <a:rPr lang="en-US" altLang="id-ID" sz="2400" b="1" cap="all" dirty="0" smtClean="0">
                <a:latin typeface="Tahoma" pitchFamily="34" charset="0"/>
                <a:sym typeface="Wingdings" pitchFamily="2" charset="2"/>
              </a:rPr>
              <a:t> </a:t>
            </a:r>
            <a:r>
              <a:rPr lang="en-US" altLang="id-ID" sz="2400" b="1" cap="all" dirty="0" err="1" smtClean="0">
                <a:latin typeface="Tahoma" pitchFamily="34" charset="0"/>
                <a:sym typeface="Wingdings" pitchFamily="2" charset="2"/>
              </a:rPr>
              <a:t>pembatasan</a:t>
            </a:r>
            <a:r>
              <a:rPr lang="en-US" altLang="id-ID" sz="2400" b="1" cap="all" dirty="0" smtClean="0">
                <a:latin typeface="Tahoma" pitchFamily="34" charset="0"/>
                <a:sym typeface="Wingdings" pitchFamily="2" charset="2"/>
              </a:rPr>
              <a:t> </a:t>
            </a:r>
            <a:r>
              <a:rPr lang="en-US" altLang="id-ID" sz="2400" b="1" cap="all" dirty="0" err="1" smtClean="0">
                <a:latin typeface="Tahoma" pitchFamily="34" charset="0"/>
                <a:sym typeface="Wingdings" pitchFamily="2" charset="2"/>
              </a:rPr>
              <a:t>ttt</a:t>
            </a:r>
            <a:r>
              <a:rPr lang="en-US" altLang="id-ID" sz="2400" b="1" cap="all" dirty="0" smtClean="0">
                <a:latin typeface="Tahoma" pitchFamily="34" charset="0"/>
                <a:sym typeface="Wingdings" pitchFamily="2" charset="2"/>
              </a:rPr>
              <a:t> </a:t>
            </a:r>
            <a:r>
              <a:rPr lang="en-US" altLang="id-ID" sz="2400" b="1" cap="all" dirty="0" err="1" smtClean="0">
                <a:latin typeface="Tahoma" pitchFamily="34" charset="0"/>
                <a:sym typeface="Wingdings" pitchFamily="2" charset="2"/>
              </a:rPr>
              <a:t>spt</a:t>
            </a:r>
            <a:r>
              <a:rPr lang="en-US" altLang="id-ID" sz="2400" b="1" cap="all" dirty="0" smtClean="0">
                <a:latin typeface="Tahoma" pitchFamily="34" charset="0"/>
                <a:sym typeface="Wingdings" pitchFamily="2" charset="2"/>
              </a:rPr>
              <a:t> </a:t>
            </a:r>
            <a:r>
              <a:rPr lang="en-US" altLang="id-ID" sz="2400" b="1" cap="all" dirty="0" err="1" smtClean="0">
                <a:latin typeface="Tahoma" pitchFamily="34" charset="0"/>
                <a:sym typeface="Wingdings" pitchFamily="2" charset="2"/>
              </a:rPr>
              <a:t>umur</a:t>
            </a:r>
            <a:r>
              <a:rPr lang="en-US" altLang="id-ID" sz="2400" b="1" cap="all" dirty="0" smtClean="0">
                <a:latin typeface="Tahoma" pitchFamily="34" charset="0"/>
                <a:sym typeface="Wingdings" pitchFamily="2" charset="2"/>
              </a:rPr>
              <a:t>, JK </a:t>
            </a:r>
            <a:r>
              <a:rPr lang="en-US" altLang="id-ID" sz="2400" b="1" cap="all" dirty="0" err="1" smtClean="0">
                <a:latin typeface="Tahoma" pitchFamily="34" charset="0"/>
                <a:sym typeface="Wingdings" pitchFamily="2" charset="2"/>
              </a:rPr>
              <a:t>atau</a:t>
            </a:r>
            <a:r>
              <a:rPr lang="en-US" altLang="id-ID" sz="2400" b="1" cap="all" dirty="0" smtClean="0">
                <a:latin typeface="Tahoma" pitchFamily="34" charset="0"/>
                <a:sym typeface="Wingdings" pitchFamily="2" charset="2"/>
              </a:rPr>
              <a:t> </a:t>
            </a:r>
            <a:r>
              <a:rPr lang="en-US" altLang="id-ID" sz="2400" b="1" cap="all" dirty="0" err="1" smtClean="0">
                <a:latin typeface="Tahoma" pitchFamily="34" charset="0"/>
                <a:sym typeface="Wingdings" pitchFamily="2" charset="2"/>
              </a:rPr>
              <a:t>gol</a:t>
            </a:r>
            <a:r>
              <a:rPr lang="en-US" altLang="id-ID" sz="2400" b="1" cap="all" dirty="0" smtClean="0">
                <a:latin typeface="Tahoma" pitchFamily="34" charset="0"/>
                <a:sym typeface="Wingdings" pitchFamily="2" charset="2"/>
              </a:rPr>
              <a:t>. </a:t>
            </a:r>
            <a:r>
              <a:rPr lang="en-US" altLang="id-ID" sz="2400" b="1" cap="all" dirty="0" err="1" smtClean="0">
                <a:latin typeface="Tahoma" pitchFamily="34" charset="0"/>
                <a:sym typeface="Wingdings" pitchFamily="2" charset="2"/>
              </a:rPr>
              <a:t>ttt</a:t>
            </a:r>
            <a:r>
              <a:rPr lang="en-US" altLang="id-ID" sz="2400" b="1" cap="all" dirty="0" smtClean="0">
                <a:latin typeface="Tahoma" pitchFamily="34" charset="0"/>
                <a:sym typeface="Wingdings" pitchFamily="2" charset="2"/>
              </a:rPr>
              <a:t> </a:t>
            </a:r>
            <a:r>
              <a:rPr lang="en-US" altLang="id-ID" sz="2400" b="1" cap="all" dirty="0" err="1" smtClean="0">
                <a:latin typeface="Tahoma" pitchFamily="34" charset="0"/>
                <a:sym typeface="Wingdings" pitchFamily="2" charset="2"/>
              </a:rPr>
              <a:t>maka</a:t>
            </a:r>
            <a:r>
              <a:rPr lang="en-US" altLang="id-ID" sz="2400" b="1" cap="all" dirty="0" smtClean="0">
                <a:latin typeface="Tahoma" pitchFamily="34" charset="0"/>
                <a:sym typeface="Wingdings" pitchFamily="2" charset="2"/>
              </a:rPr>
              <a:t> </a:t>
            </a:r>
            <a:r>
              <a:rPr lang="en-US" altLang="id-ID" sz="2400" b="1" cap="all" dirty="0" err="1" smtClean="0">
                <a:latin typeface="Tahoma" pitchFamily="34" charset="0"/>
                <a:sym typeface="Wingdings" pitchFamily="2" charset="2"/>
              </a:rPr>
              <a:t>penyebutnya</a:t>
            </a:r>
            <a:r>
              <a:rPr lang="en-US" altLang="id-ID" sz="2400" b="1" cap="all" dirty="0" smtClean="0">
                <a:latin typeface="Tahoma" pitchFamily="34" charset="0"/>
                <a:sym typeface="Wingdings" pitchFamily="2" charset="2"/>
              </a:rPr>
              <a:t> </a:t>
            </a:r>
            <a:r>
              <a:rPr lang="en-US" altLang="id-ID" sz="2400" b="1" cap="all" dirty="0" err="1" smtClean="0">
                <a:latin typeface="Tahoma" pitchFamily="34" charset="0"/>
                <a:sym typeface="Wingdings" pitchFamily="2" charset="2"/>
              </a:rPr>
              <a:t>hrs</a:t>
            </a:r>
            <a:r>
              <a:rPr lang="en-US" altLang="id-ID" sz="2400" b="1" cap="all" dirty="0" smtClean="0">
                <a:latin typeface="Tahoma" pitchFamily="34" charset="0"/>
                <a:sym typeface="Wingdings" pitchFamily="2" charset="2"/>
              </a:rPr>
              <a:t> pula </a:t>
            </a:r>
            <a:r>
              <a:rPr lang="en-US" altLang="id-ID" sz="2400" b="1" cap="all" dirty="0" err="1" smtClean="0">
                <a:latin typeface="Tahoma" pitchFamily="34" charset="0"/>
                <a:sym typeface="Wingdings" pitchFamily="2" charset="2"/>
              </a:rPr>
              <a:t>ada</a:t>
            </a:r>
            <a:r>
              <a:rPr lang="en-US" altLang="id-ID" sz="2400" b="1" cap="all" dirty="0" smtClean="0">
                <a:latin typeface="Tahoma" pitchFamily="34" charset="0"/>
                <a:sym typeface="Wingdings" pitchFamily="2" charset="2"/>
              </a:rPr>
              <a:t> </a:t>
            </a:r>
            <a:r>
              <a:rPr lang="en-US" altLang="id-ID" sz="2400" b="1" cap="all" dirty="0" err="1" smtClean="0">
                <a:latin typeface="Tahoma" pitchFamily="34" charset="0"/>
                <a:sym typeface="Wingdings" pitchFamily="2" charset="2"/>
              </a:rPr>
              <a:t>pembatasan</a:t>
            </a:r>
            <a:r>
              <a:rPr lang="en-US" altLang="id-ID" sz="2400" b="1" cap="all" dirty="0" smtClean="0">
                <a:latin typeface="Tahoma" pitchFamily="34" charset="0"/>
                <a:sym typeface="Wingdings" pitchFamily="2" charset="2"/>
              </a:rPr>
              <a:t> </a:t>
            </a:r>
            <a:r>
              <a:rPr lang="en-US" altLang="id-ID" sz="2400" b="1" cap="all" dirty="0" err="1" smtClean="0">
                <a:latin typeface="Tahoma" pitchFamily="34" charset="0"/>
                <a:sym typeface="Wingdings" pitchFamily="2" charset="2"/>
              </a:rPr>
              <a:t>spt</a:t>
            </a:r>
            <a:r>
              <a:rPr lang="en-US" altLang="id-ID" sz="2400" b="1" cap="all" dirty="0" smtClean="0">
                <a:latin typeface="Tahoma" pitchFamily="34" charset="0"/>
                <a:sym typeface="Wingdings" pitchFamily="2" charset="2"/>
              </a:rPr>
              <a:t> </a:t>
            </a:r>
            <a:r>
              <a:rPr lang="en-US" altLang="id-ID" sz="2400" b="1" cap="all" dirty="0" err="1" smtClean="0">
                <a:latin typeface="Tahoma" pitchFamily="34" charset="0"/>
                <a:sym typeface="Wingdings" pitchFamily="2" charset="2"/>
              </a:rPr>
              <a:t>pembilang</a:t>
            </a:r>
            <a:r>
              <a:rPr lang="en-US" altLang="id-ID" sz="2400" b="1" cap="all" dirty="0" smtClean="0">
                <a:latin typeface="Tahoma" pitchFamily="34" charset="0"/>
                <a:sym typeface="Wingdings" pitchFamily="2" charset="2"/>
              </a:rPr>
              <a:t> ;</a:t>
            </a:r>
          </a:p>
          <a:p>
            <a:pPr>
              <a:buFontTx/>
              <a:buAutoNum type="arabicPeriod"/>
            </a:pPr>
            <a:endParaRPr lang="en-US" altLang="id-ID" sz="2400" b="1" cap="all" dirty="0" smtClean="0">
              <a:latin typeface="Tahoma" pitchFamily="34" charset="0"/>
              <a:sym typeface="Wingdings" pitchFamily="2" charset="2"/>
            </a:endParaRPr>
          </a:p>
          <a:p>
            <a:pPr>
              <a:buFontTx/>
              <a:buAutoNum type="arabicPeriod"/>
            </a:pPr>
            <a:r>
              <a:rPr lang="en-US" altLang="id-ID" sz="2400" b="1" cap="all" dirty="0" err="1" smtClean="0">
                <a:latin typeface="Tahoma" pitchFamily="34" charset="0"/>
                <a:sym typeface="Wingdings" pitchFamily="2" charset="2"/>
              </a:rPr>
              <a:t>Bila</a:t>
            </a:r>
            <a:r>
              <a:rPr lang="en-US" altLang="id-ID" sz="2400" b="1" cap="all" dirty="0" smtClean="0">
                <a:latin typeface="Tahoma" pitchFamily="34" charset="0"/>
                <a:sym typeface="Wingdings" pitchFamily="2" charset="2"/>
              </a:rPr>
              <a:t> </a:t>
            </a:r>
            <a:r>
              <a:rPr lang="en-US" altLang="id-ID" sz="2400" b="1" cap="all" dirty="0" err="1" smtClean="0">
                <a:latin typeface="Tahoma" pitchFamily="34" charset="0"/>
                <a:sym typeface="Wingdings" pitchFamily="2" charset="2"/>
              </a:rPr>
              <a:t>penyebut</a:t>
            </a:r>
            <a:r>
              <a:rPr lang="en-US" altLang="id-ID" sz="2400" b="1" cap="all" dirty="0" smtClean="0">
                <a:latin typeface="Tahoma" pitchFamily="34" charset="0"/>
                <a:sym typeface="Wingdings" pitchFamily="2" charset="2"/>
              </a:rPr>
              <a:t> </a:t>
            </a:r>
            <a:r>
              <a:rPr lang="en-US" altLang="id-ID" sz="2400" b="1" cap="all" dirty="0" err="1" smtClean="0">
                <a:latin typeface="Tahoma" pitchFamily="34" charset="0"/>
                <a:sym typeface="Wingdings" pitchFamily="2" charset="2"/>
              </a:rPr>
              <a:t>tersebut</a:t>
            </a:r>
            <a:r>
              <a:rPr lang="en-US" altLang="id-ID" sz="2400" b="1" cap="all" dirty="0" smtClean="0">
                <a:latin typeface="Tahoma" pitchFamily="34" charset="0"/>
                <a:sym typeface="Wingdings" pitchFamily="2" charset="2"/>
              </a:rPr>
              <a:t> </a:t>
            </a:r>
            <a:r>
              <a:rPr lang="en-US" altLang="id-ID" sz="2400" b="1" cap="all" dirty="0" err="1" smtClean="0">
                <a:latin typeface="Tahoma" pitchFamily="34" charset="0"/>
                <a:sym typeface="Wingdings" pitchFamily="2" charset="2"/>
              </a:rPr>
              <a:t>ada</a:t>
            </a:r>
            <a:r>
              <a:rPr lang="en-US" altLang="id-ID" sz="2400" b="1" cap="all" dirty="0" smtClean="0">
                <a:latin typeface="Tahoma" pitchFamily="34" charset="0"/>
                <a:sym typeface="Wingdings" pitchFamily="2" charset="2"/>
              </a:rPr>
              <a:t> </a:t>
            </a:r>
            <a:r>
              <a:rPr lang="en-US" altLang="id-ID" sz="2400" b="1" cap="all" dirty="0" err="1" smtClean="0">
                <a:latin typeface="Tahoma" pitchFamily="34" charset="0"/>
                <a:sym typeface="Wingdings" pitchFamily="2" charset="2"/>
              </a:rPr>
              <a:t>pembatasan</a:t>
            </a:r>
            <a:r>
              <a:rPr lang="en-US" altLang="id-ID" sz="2400" b="1" cap="all" dirty="0" smtClean="0">
                <a:latin typeface="Tahoma" pitchFamily="34" charset="0"/>
                <a:sym typeface="Wingdings" pitchFamily="2" charset="2"/>
              </a:rPr>
              <a:t> </a:t>
            </a:r>
            <a:r>
              <a:rPr lang="en-US" altLang="id-ID" sz="2400" b="1" cap="all" dirty="0" err="1" smtClean="0">
                <a:latin typeface="Tahoma" pitchFamily="34" charset="0"/>
                <a:sym typeface="Wingdings" pitchFamily="2" charset="2"/>
              </a:rPr>
              <a:t>maka</a:t>
            </a:r>
            <a:r>
              <a:rPr lang="en-US" altLang="id-ID" sz="2400" b="1" cap="all" dirty="0" smtClean="0">
                <a:latin typeface="Tahoma" pitchFamily="34" charset="0"/>
                <a:sym typeface="Wingdings" pitchFamily="2" charset="2"/>
              </a:rPr>
              <a:t> </a:t>
            </a:r>
            <a:r>
              <a:rPr lang="en-US" altLang="id-ID" sz="2400" b="1" cap="all" dirty="0" err="1" smtClean="0">
                <a:latin typeface="Tahoma" pitchFamily="34" charset="0"/>
                <a:sym typeface="Wingdings" pitchFamily="2" charset="2"/>
              </a:rPr>
              <a:t>penyebutnya</a:t>
            </a:r>
            <a:r>
              <a:rPr lang="en-US" altLang="id-ID" sz="2400" b="1" cap="all" dirty="0" smtClean="0">
                <a:latin typeface="Tahoma" pitchFamily="34" charset="0"/>
                <a:sym typeface="Wingdings" pitchFamily="2" charset="2"/>
              </a:rPr>
              <a:t> </a:t>
            </a:r>
            <a:r>
              <a:rPr lang="en-US" altLang="id-ID" sz="2400" b="1" cap="all" dirty="0" err="1" smtClean="0">
                <a:latin typeface="Tahoma" pitchFamily="34" charset="0"/>
                <a:sym typeface="Wingdings" pitchFamily="2" charset="2"/>
              </a:rPr>
              <a:t>disebut</a:t>
            </a:r>
            <a:r>
              <a:rPr lang="en-US" altLang="id-ID" sz="2400" b="1" cap="all" dirty="0" smtClean="0">
                <a:latin typeface="Tahoma" pitchFamily="34" charset="0"/>
                <a:sym typeface="Wingdings" pitchFamily="2" charset="2"/>
              </a:rPr>
              <a:t> </a:t>
            </a:r>
            <a:r>
              <a:rPr lang="en-US" altLang="id-ID" sz="2400" b="1" cap="all" dirty="0" err="1" smtClean="0">
                <a:latin typeface="Tahoma" pitchFamily="34" charset="0"/>
                <a:sym typeface="Wingdings" pitchFamily="2" charset="2"/>
              </a:rPr>
              <a:t>populasi</a:t>
            </a:r>
            <a:r>
              <a:rPr lang="en-US" altLang="id-ID" sz="2400" b="1" cap="all" dirty="0" smtClean="0">
                <a:latin typeface="Tahoma" pitchFamily="34" charset="0"/>
                <a:sym typeface="Wingdings" pitchFamily="2" charset="2"/>
              </a:rPr>
              <a:t> yang </a:t>
            </a:r>
            <a:r>
              <a:rPr lang="en-US" altLang="id-ID" sz="2400" b="1" cap="all" dirty="0" err="1" smtClean="0">
                <a:latin typeface="Tahoma" pitchFamily="34" charset="0"/>
                <a:sym typeface="Wingdings" pitchFamily="2" charset="2"/>
              </a:rPr>
              <a:t>mempunyai</a:t>
            </a:r>
            <a:r>
              <a:rPr lang="en-US" altLang="id-ID" sz="2400" b="1" cap="all" dirty="0" smtClean="0">
                <a:latin typeface="Tahoma" pitchFamily="34" charset="0"/>
                <a:sym typeface="Wingdings" pitchFamily="2" charset="2"/>
              </a:rPr>
              <a:t> </a:t>
            </a:r>
            <a:r>
              <a:rPr lang="en-US" altLang="id-ID" sz="2400" b="1" cap="all" dirty="0" err="1" smtClean="0">
                <a:latin typeface="Tahoma" pitchFamily="34" charset="0"/>
                <a:sym typeface="Wingdings" pitchFamily="2" charset="2"/>
              </a:rPr>
              <a:t>risiko</a:t>
            </a:r>
            <a:endParaRPr lang="en-US" altLang="id-ID" sz="2400" b="1" cap="all" dirty="0" smtClean="0">
              <a:latin typeface="Tahoma" pitchFamily="34" charset="0"/>
              <a:sym typeface="Wingdings" pitchFamily="2" charset="2"/>
            </a:endParaRPr>
          </a:p>
          <a:p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368886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838200"/>
            <a:ext cx="7696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id-ID" b="1" dirty="0" smtClean="0">
                <a:latin typeface="Tahoma" pitchFamily="34" charset="0"/>
                <a:sym typeface="Wingdings" pitchFamily="2" charset="2"/>
              </a:rPr>
              <a:t>PROPORSI</a:t>
            </a:r>
          </a:p>
          <a:p>
            <a:endParaRPr lang="en-US" altLang="id-ID" b="1" dirty="0">
              <a:latin typeface="Tahoma" pitchFamily="34" charset="0"/>
              <a:sym typeface="Wingdings" pitchFamily="2" charset="2"/>
            </a:endParaRPr>
          </a:p>
          <a:p>
            <a:r>
              <a:rPr lang="en-US" altLang="id-ID" b="1" dirty="0" smtClean="0">
                <a:latin typeface="Tahoma" pitchFamily="34" charset="0"/>
                <a:sym typeface="Wingdings" pitchFamily="2" charset="2"/>
              </a:rPr>
              <a:t>HUBUNGAN ANTARA JUMLAH , ANGKA, BESAR ATAU TINGKATAN</a:t>
            </a:r>
          </a:p>
          <a:p>
            <a:endParaRPr lang="en-US" altLang="id-ID" b="1" dirty="0">
              <a:latin typeface="Tahoma" pitchFamily="34" charset="0"/>
              <a:sym typeface="Wingdings" pitchFamily="2" charset="2"/>
            </a:endParaRPr>
          </a:p>
          <a:p>
            <a:r>
              <a:rPr lang="en-US" altLang="id-ID" b="1" dirty="0" smtClean="0">
                <a:latin typeface="Tahoma" pitchFamily="34" charset="0"/>
                <a:sym typeface="Wingdings" pitchFamily="2" charset="2"/>
              </a:rPr>
              <a:t>SUATU PROPORSI HARUS BERADA PADA KISARAN 0,0 – 1,0     </a:t>
            </a:r>
          </a:p>
          <a:p>
            <a:endParaRPr lang="en-US" altLang="id-ID" b="1" dirty="0">
              <a:latin typeface="Tahoma" pitchFamily="34" charset="0"/>
              <a:sym typeface="Wingdings" pitchFamily="2" charset="2"/>
            </a:endParaRPr>
          </a:p>
          <a:p>
            <a:r>
              <a:rPr lang="en-US" altLang="id-ID" b="1" dirty="0" smtClean="0">
                <a:latin typeface="Tahoma" pitchFamily="34" charset="0"/>
                <a:sym typeface="Wingdings" pitchFamily="2" charset="2"/>
              </a:rPr>
              <a:t>PEMBILANG ADALAH BAGIAN DARI PENYEBUT</a:t>
            </a:r>
          </a:p>
          <a:p>
            <a:endParaRPr lang="en-US" altLang="id-ID" b="1" dirty="0">
              <a:latin typeface="Tahoma" pitchFamily="34" charset="0"/>
              <a:sym typeface="Wingdings" pitchFamily="2" charset="2"/>
            </a:endParaRPr>
          </a:p>
          <a:p>
            <a:r>
              <a:rPr lang="en-US" altLang="id-ID" b="1" dirty="0" smtClean="0">
                <a:latin typeface="Tahoma" pitchFamily="34" charset="0"/>
                <a:sym typeface="Wingdings" pitchFamily="2" charset="2"/>
              </a:rPr>
              <a:t>ANGKA PROPORSI X 100 ADALAH PERSENTASE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0206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609600"/>
            <a:ext cx="80010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INSIDENS </a:t>
            </a:r>
          </a:p>
          <a:p>
            <a:endParaRPr lang="en-US" sz="2400" b="1" dirty="0"/>
          </a:p>
          <a:p>
            <a:r>
              <a:rPr lang="en-US" sz="2400" b="1" dirty="0" smtClean="0"/>
              <a:t>ADALAH JUMLAH KASUS BARU SUATU PENYAKIT YANG MUNCUL DLAM SUATU PERIODE WAKTU DIBANDINGKAN DENGAN UNIT POPULASI TERTENTU </a:t>
            </a:r>
          </a:p>
          <a:p>
            <a:endParaRPr lang="en-US" sz="2400" b="1" dirty="0"/>
          </a:p>
          <a:p>
            <a:r>
              <a:rPr lang="en-US" sz="2400" b="1" dirty="0" smtClean="0"/>
              <a:t>                                JUMLAH KASUS BARU</a:t>
            </a:r>
          </a:p>
          <a:p>
            <a:r>
              <a:rPr lang="en-US" sz="2400" b="1" dirty="0" smtClean="0"/>
              <a:t>INSIDENS = -------------------------------------------------- X 100</a:t>
            </a:r>
          </a:p>
          <a:p>
            <a:r>
              <a:rPr lang="en-US" sz="2400" b="1" dirty="0"/>
              <a:t> </a:t>
            </a:r>
            <a:r>
              <a:rPr lang="en-US" sz="2400" b="1" dirty="0" smtClean="0"/>
              <a:t>                      JUMLAH POPULASI YANG BERISIKO</a:t>
            </a:r>
          </a:p>
          <a:p>
            <a:endParaRPr lang="id-ID" sz="2400" b="1" dirty="0"/>
          </a:p>
        </p:txBody>
      </p:sp>
    </p:spTree>
    <p:extLst>
      <p:ext uri="{BB962C8B-B14F-4D97-AF65-F5344CB8AC3E}">
        <p14:creationId xmlns:p14="http://schemas.microsoft.com/office/powerpoint/2010/main" val="138037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36525" y="2698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id-ID" altLang="id-ID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04800" y="762000"/>
            <a:ext cx="8458200" cy="4789488"/>
          </a:xfrm>
          <a:prstGeom prst="rect">
            <a:avLst/>
          </a:prstGeom>
          <a:solidFill>
            <a:srgbClr val="0000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id-ID" sz="2800" b="1">
                <a:solidFill>
                  <a:schemeClr val="bg1"/>
                </a:solidFill>
                <a:latin typeface="Tahoma" pitchFamily="34" charset="0"/>
              </a:rPr>
              <a:t>Catatan:</a:t>
            </a:r>
          </a:p>
          <a:p>
            <a:endParaRPr lang="en-US" altLang="id-ID" sz="2800" b="1">
              <a:solidFill>
                <a:schemeClr val="bg1"/>
              </a:solidFill>
              <a:latin typeface="Tahoma" pitchFamily="34" charset="0"/>
            </a:endParaRPr>
          </a:p>
          <a:p>
            <a:pPr>
              <a:buFontTx/>
              <a:buAutoNum type="alphaLcPeriod"/>
            </a:pPr>
            <a:r>
              <a:rPr lang="en-US" altLang="id-ID" sz="2800" b="1">
                <a:solidFill>
                  <a:schemeClr val="bg1"/>
                </a:solidFill>
                <a:latin typeface="Tahoma" pitchFamily="34" charset="0"/>
              </a:rPr>
              <a:t>IR perlu waktu atau saat timbulnya penyakit &amp; diganosa pasti;</a:t>
            </a:r>
          </a:p>
          <a:p>
            <a:pPr>
              <a:buFontTx/>
              <a:buAutoNum type="alphaLcPeriod"/>
            </a:pPr>
            <a:r>
              <a:rPr lang="en-US" altLang="id-ID" sz="2800" b="1">
                <a:solidFill>
                  <a:schemeClr val="bg1"/>
                </a:solidFill>
                <a:latin typeface="Tahoma" pitchFamily="34" charset="0"/>
              </a:rPr>
              <a:t>Dinyatakan dalam waktu ttt. : bulan triwulan, semester, tahun; IR saat epidemi disebut Attack Rate: </a:t>
            </a:r>
            <a:r>
              <a:rPr lang="en-US" altLang="id-ID" sz="2800" b="1">
                <a:solidFill>
                  <a:schemeClr val="bg1"/>
                </a:solidFill>
                <a:latin typeface="SymbolPS" pitchFamily="18" charset="2"/>
              </a:rPr>
              <a:t>S</a:t>
            </a:r>
            <a:r>
              <a:rPr lang="en-US" altLang="id-ID" sz="2800" b="1">
                <a:solidFill>
                  <a:schemeClr val="bg1"/>
                </a:solidFill>
                <a:latin typeface="Tahoma" pitchFamily="34" charset="0"/>
              </a:rPr>
              <a:t> kasus/</a:t>
            </a:r>
            <a:r>
              <a:rPr lang="en-US" altLang="id-ID" sz="2800" b="1">
                <a:solidFill>
                  <a:schemeClr val="bg1"/>
                </a:solidFill>
                <a:latin typeface="SymbolPS" pitchFamily="18" charset="2"/>
              </a:rPr>
              <a:t>S</a:t>
            </a:r>
            <a:r>
              <a:rPr lang="en-US" altLang="id-ID" sz="2800" b="1">
                <a:solidFill>
                  <a:schemeClr val="bg1"/>
                </a:solidFill>
                <a:latin typeface="Tahoma" pitchFamily="34" charset="0"/>
              </a:rPr>
              <a:t> pop’i berisiko;</a:t>
            </a:r>
          </a:p>
          <a:p>
            <a:pPr>
              <a:buFontTx/>
              <a:buAutoNum type="alphaLcPeriod"/>
            </a:pPr>
            <a:r>
              <a:rPr lang="en-US" altLang="id-ID" sz="2800" b="1">
                <a:solidFill>
                  <a:schemeClr val="bg1"/>
                </a:solidFill>
                <a:latin typeface="Tahoma" pitchFamily="34" charset="0"/>
              </a:rPr>
              <a:t>Utk penyakit yg jarang mk IR dihitung utk jangka periode yg lama </a:t>
            </a:r>
            <a:r>
              <a:rPr lang="en-US" altLang="id-ID" sz="2800" b="1">
                <a:solidFill>
                  <a:schemeClr val="bg1"/>
                </a:solidFill>
                <a:latin typeface="Tahoma" pitchFamily="34" charset="0"/>
                <a:sym typeface="Wingdings" pitchFamily="2" charset="2"/>
              </a:rPr>
              <a:t> populasi ber-ubah</a:t>
            </a:r>
            <a:r>
              <a:rPr lang="en-US" altLang="id-ID" sz="2800" b="1" baseline="30000">
                <a:solidFill>
                  <a:schemeClr val="bg1"/>
                </a:solidFill>
                <a:latin typeface="Tahoma" pitchFamily="34" charset="0"/>
                <a:sym typeface="Wingdings" pitchFamily="2" charset="2"/>
              </a:rPr>
              <a:t>2</a:t>
            </a:r>
            <a:r>
              <a:rPr lang="en-US" altLang="id-ID" sz="2800" b="1">
                <a:solidFill>
                  <a:schemeClr val="bg1"/>
                </a:solidFill>
                <a:latin typeface="Tahoma" pitchFamily="34" charset="0"/>
                <a:sym typeface="Wingdings" pitchFamily="2" charset="2"/>
              </a:rPr>
              <a:t>  </a:t>
            </a:r>
            <a:r>
              <a:rPr lang="en-US" altLang="id-ID" sz="2800" b="1">
                <a:solidFill>
                  <a:schemeClr val="bg1"/>
                </a:solidFill>
                <a:latin typeface="SymbolPS" pitchFamily="18" charset="2"/>
                <a:sym typeface="Wingdings" pitchFamily="2" charset="2"/>
              </a:rPr>
              <a:t>S</a:t>
            </a:r>
            <a:r>
              <a:rPr lang="en-US" altLang="id-ID" sz="2800" b="1">
                <a:solidFill>
                  <a:schemeClr val="bg1"/>
                </a:solidFill>
                <a:latin typeface="Tahoma" pitchFamily="34" charset="0"/>
                <a:sym typeface="Wingdings" pitchFamily="2" charset="2"/>
              </a:rPr>
              <a:t> pop’i tengah tahun;</a:t>
            </a:r>
          </a:p>
        </p:txBody>
      </p:sp>
    </p:spTree>
    <p:extLst>
      <p:ext uri="{BB962C8B-B14F-4D97-AF65-F5344CB8AC3E}">
        <p14:creationId xmlns:p14="http://schemas.microsoft.com/office/powerpoint/2010/main" val="261899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762000" y="838200"/>
            <a:ext cx="7772400" cy="500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AutoNum type="alphaLcPeriod" startAt="4"/>
            </a:pPr>
            <a:r>
              <a:rPr lang="en-US" altLang="id-ID" sz="2800" b="1" dirty="0">
                <a:latin typeface="Tahoma" pitchFamily="34" charset="0"/>
              </a:rPr>
              <a:t>IR </a:t>
            </a:r>
            <a:r>
              <a:rPr lang="en-US" altLang="id-ID" sz="2800" b="1" dirty="0" err="1">
                <a:latin typeface="Tahoma" pitchFamily="34" charset="0"/>
              </a:rPr>
              <a:t>berguna</a:t>
            </a:r>
            <a:r>
              <a:rPr lang="en-US" altLang="id-ID" sz="2800" b="1" dirty="0">
                <a:latin typeface="Tahoma" pitchFamily="34" charset="0"/>
              </a:rPr>
              <a:t> </a:t>
            </a:r>
            <a:r>
              <a:rPr lang="en-US" altLang="id-ID" sz="2800" b="1" dirty="0" err="1">
                <a:latin typeface="Tahoma" pitchFamily="34" charset="0"/>
              </a:rPr>
              <a:t>utk</a:t>
            </a:r>
            <a:r>
              <a:rPr lang="en-US" altLang="id-ID" sz="2800" b="1" dirty="0">
                <a:latin typeface="Tahoma" pitchFamily="34" charset="0"/>
              </a:rPr>
              <a:t> </a:t>
            </a:r>
            <a:r>
              <a:rPr lang="en-US" altLang="id-ID" sz="2800" b="1" dirty="0" err="1">
                <a:latin typeface="Tahoma" pitchFamily="34" charset="0"/>
              </a:rPr>
              <a:t>mempelajari</a:t>
            </a:r>
            <a:r>
              <a:rPr lang="en-US" altLang="id-ID" sz="2800" b="1" dirty="0">
                <a:latin typeface="Tahoma" pitchFamily="34" charset="0"/>
              </a:rPr>
              <a:t> faktor2 </a:t>
            </a:r>
            <a:r>
              <a:rPr lang="en-US" altLang="id-ID" sz="2800" b="1" dirty="0" err="1">
                <a:latin typeface="Tahoma" pitchFamily="34" charset="0"/>
              </a:rPr>
              <a:t>etiologi</a:t>
            </a:r>
            <a:r>
              <a:rPr lang="en-US" altLang="id-ID" sz="2800" b="1" dirty="0">
                <a:latin typeface="Tahoma" pitchFamily="34" charset="0"/>
              </a:rPr>
              <a:t> P </a:t>
            </a:r>
            <a:r>
              <a:rPr lang="en-US" altLang="id-ID" sz="2800" b="1" dirty="0" err="1">
                <a:latin typeface="Tahoma" pitchFamily="34" charset="0"/>
              </a:rPr>
              <a:t>yg</a:t>
            </a:r>
            <a:r>
              <a:rPr lang="en-US" altLang="id-ID" sz="2800" b="1" dirty="0">
                <a:latin typeface="Tahoma" pitchFamily="34" charset="0"/>
              </a:rPr>
              <a:t> </a:t>
            </a:r>
            <a:r>
              <a:rPr lang="en-US" altLang="id-ID" sz="2800" b="1" dirty="0" err="1">
                <a:latin typeface="Tahoma" pitchFamily="34" charset="0"/>
              </a:rPr>
              <a:t>akut</a:t>
            </a:r>
            <a:r>
              <a:rPr lang="en-US" altLang="id-ID" sz="2800" b="1" dirty="0">
                <a:latin typeface="Tahoma" pitchFamily="34" charset="0"/>
              </a:rPr>
              <a:t> </a:t>
            </a:r>
            <a:r>
              <a:rPr lang="en-US" altLang="id-ID" sz="2800" b="1" dirty="0" err="1">
                <a:latin typeface="Tahoma" pitchFamily="34" charset="0"/>
              </a:rPr>
              <a:t>maupun</a:t>
            </a:r>
            <a:r>
              <a:rPr lang="en-US" altLang="id-ID" sz="2800" b="1" dirty="0">
                <a:latin typeface="Tahoma" pitchFamily="34" charset="0"/>
              </a:rPr>
              <a:t> </a:t>
            </a:r>
            <a:r>
              <a:rPr lang="en-US" altLang="id-ID" sz="2800" b="1" dirty="0" err="1">
                <a:latin typeface="Tahoma" pitchFamily="34" charset="0"/>
              </a:rPr>
              <a:t>kronis</a:t>
            </a:r>
            <a:r>
              <a:rPr lang="en-US" altLang="id-ID" sz="2800" b="1" dirty="0">
                <a:latin typeface="Tahoma" pitchFamily="34" charset="0"/>
              </a:rPr>
              <a:t>; </a:t>
            </a:r>
          </a:p>
          <a:p>
            <a:r>
              <a:rPr lang="en-US" altLang="id-ID" sz="2800" b="1" dirty="0">
                <a:latin typeface="Tahoma" pitchFamily="34" charset="0"/>
              </a:rPr>
              <a:t>	IR </a:t>
            </a:r>
            <a:r>
              <a:rPr lang="en-US" altLang="id-ID" sz="2800" b="1" dirty="0" err="1">
                <a:latin typeface="Tahoma" pitchFamily="34" charset="0"/>
              </a:rPr>
              <a:t>adl</a:t>
            </a:r>
            <a:r>
              <a:rPr lang="en-US" altLang="id-ID" sz="2800" b="1" dirty="0">
                <a:latin typeface="Tahoma" pitchFamily="34" charset="0"/>
              </a:rPr>
              <a:t> </a:t>
            </a:r>
            <a:r>
              <a:rPr lang="en-US" altLang="id-ID" sz="2800" b="1" dirty="0" err="1">
                <a:latin typeface="Tahoma" pitchFamily="34" charset="0"/>
              </a:rPr>
              <a:t>ukuran</a:t>
            </a:r>
            <a:r>
              <a:rPr lang="en-US" altLang="id-ID" sz="2800" b="1" dirty="0">
                <a:latin typeface="Tahoma" pitchFamily="34" charset="0"/>
              </a:rPr>
              <a:t> </a:t>
            </a:r>
            <a:r>
              <a:rPr lang="en-US" altLang="id-ID" sz="2800" b="1" dirty="0" err="1">
                <a:latin typeface="Tahoma" pitchFamily="34" charset="0"/>
              </a:rPr>
              <a:t>langsung</a:t>
            </a:r>
            <a:r>
              <a:rPr lang="en-US" altLang="id-ID" sz="2800" b="1" dirty="0">
                <a:latin typeface="Tahoma" pitchFamily="34" charset="0"/>
              </a:rPr>
              <a:t> </a:t>
            </a:r>
            <a:r>
              <a:rPr lang="en-US" altLang="id-ID" sz="2800" b="1" dirty="0" err="1">
                <a:latin typeface="Tahoma" pitchFamily="34" charset="0"/>
              </a:rPr>
              <a:t>probabilita</a:t>
            </a:r>
            <a:r>
              <a:rPr lang="en-US" altLang="id-ID" sz="2800" b="1" dirty="0">
                <a:latin typeface="Tahoma" pitchFamily="34" charset="0"/>
              </a:rPr>
              <a:t> </a:t>
            </a:r>
            <a:r>
              <a:rPr lang="en-US" altLang="id-ID" sz="2800" b="1" dirty="0" err="1">
                <a:latin typeface="Tahoma" pitchFamily="34" charset="0"/>
              </a:rPr>
              <a:t>utk</a:t>
            </a:r>
            <a:r>
              <a:rPr lang="en-US" altLang="id-ID" sz="2800" b="1" dirty="0">
                <a:latin typeface="Tahoma" pitchFamily="34" charset="0"/>
              </a:rPr>
              <a:t> </a:t>
            </a:r>
            <a:r>
              <a:rPr lang="en-US" altLang="id-ID" sz="2800" b="1" dirty="0" err="1">
                <a:latin typeface="Tahoma" pitchFamily="34" charset="0"/>
              </a:rPr>
              <a:t>sakit</a:t>
            </a:r>
            <a:r>
              <a:rPr lang="en-US" altLang="id-ID" sz="2800" b="1" dirty="0">
                <a:latin typeface="Tahoma" pitchFamily="34" charset="0"/>
              </a:rPr>
              <a:t>; </a:t>
            </a:r>
          </a:p>
          <a:p>
            <a:r>
              <a:rPr lang="en-US" altLang="id-ID" sz="2800" b="1" dirty="0">
                <a:latin typeface="Tahoma" pitchFamily="34" charset="0"/>
              </a:rPr>
              <a:t>	</a:t>
            </a:r>
            <a:r>
              <a:rPr lang="en-US" altLang="id-ID" sz="2800" b="1" dirty="0" err="1">
                <a:latin typeface="Tahoma" pitchFamily="34" charset="0"/>
              </a:rPr>
              <a:t>Dgn</a:t>
            </a:r>
            <a:r>
              <a:rPr lang="en-US" altLang="id-ID" sz="2800" b="1" dirty="0">
                <a:latin typeface="Tahoma" pitchFamily="34" charset="0"/>
              </a:rPr>
              <a:t> mem-banding IR </a:t>
            </a:r>
            <a:r>
              <a:rPr lang="en-US" altLang="id-ID" sz="2800" b="1" dirty="0" err="1">
                <a:latin typeface="Tahoma" pitchFamily="34" charset="0"/>
              </a:rPr>
              <a:t>suatu</a:t>
            </a:r>
            <a:r>
              <a:rPr lang="en-US" altLang="id-ID" sz="2800" b="1" dirty="0">
                <a:latin typeface="Tahoma" pitchFamily="34" charset="0"/>
              </a:rPr>
              <a:t> </a:t>
            </a:r>
            <a:r>
              <a:rPr lang="en-US" altLang="id-ID" sz="2800" b="1" dirty="0" err="1">
                <a:latin typeface="Tahoma" pitchFamily="34" charset="0"/>
              </a:rPr>
              <a:t>penyakit</a:t>
            </a:r>
            <a:r>
              <a:rPr lang="en-US" altLang="id-ID" sz="2800" b="1" dirty="0">
                <a:latin typeface="Tahoma" pitchFamily="34" charset="0"/>
              </a:rPr>
              <a:t> </a:t>
            </a:r>
            <a:r>
              <a:rPr lang="en-US" altLang="id-ID" sz="2800" b="1" dirty="0" err="1">
                <a:latin typeface="Tahoma" pitchFamily="34" charset="0"/>
              </a:rPr>
              <a:t>dr</a:t>
            </a:r>
            <a:r>
              <a:rPr lang="en-US" altLang="id-ID" sz="2800" b="1" dirty="0">
                <a:latin typeface="Tahoma" pitchFamily="34" charset="0"/>
              </a:rPr>
              <a:t> </a:t>
            </a:r>
            <a:r>
              <a:rPr lang="en-US" altLang="id-ID" sz="2800" b="1" dirty="0" err="1">
                <a:latin typeface="Tahoma" pitchFamily="34" charset="0"/>
              </a:rPr>
              <a:t>berbagai</a:t>
            </a:r>
            <a:r>
              <a:rPr lang="en-US" altLang="id-ID" sz="2800" b="1" dirty="0">
                <a:latin typeface="Tahoma" pitchFamily="34" charset="0"/>
              </a:rPr>
              <a:t> </a:t>
            </a:r>
            <a:r>
              <a:rPr lang="en-US" altLang="id-ID" sz="2800" b="1" dirty="0" err="1">
                <a:latin typeface="Tahoma" pitchFamily="34" charset="0"/>
              </a:rPr>
              <a:t>penduduk</a:t>
            </a:r>
            <a:r>
              <a:rPr lang="en-US" altLang="id-ID" sz="2800" b="1" dirty="0">
                <a:latin typeface="Tahoma" pitchFamily="34" charset="0"/>
              </a:rPr>
              <a:t> </a:t>
            </a:r>
            <a:r>
              <a:rPr lang="en-US" altLang="id-ID" sz="2800" b="1" dirty="0" err="1">
                <a:latin typeface="Tahoma" pitchFamily="34" charset="0"/>
              </a:rPr>
              <a:t>yg</a:t>
            </a:r>
            <a:r>
              <a:rPr lang="en-US" altLang="id-ID" sz="2800" b="1" dirty="0">
                <a:latin typeface="Tahoma" pitchFamily="34" charset="0"/>
              </a:rPr>
              <a:t> </a:t>
            </a:r>
            <a:r>
              <a:rPr lang="en-US" altLang="id-ID" sz="2800" b="1" dirty="0" err="1">
                <a:latin typeface="Tahoma" pitchFamily="34" charset="0"/>
              </a:rPr>
              <a:t>berbeda</a:t>
            </a:r>
            <a:r>
              <a:rPr lang="en-US" altLang="id-ID" sz="2800" b="1" dirty="0">
                <a:latin typeface="Tahoma" pitchFamily="34" charset="0"/>
              </a:rPr>
              <a:t> </a:t>
            </a:r>
            <a:r>
              <a:rPr lang="en-US" altLang="id-ID" sz="2800" b="1" dirty="0" err="1">
                <a:latin typeface="Tahoma" pitchFamily="34" charset="0"/>
              </a:rPr>
              <a:t>didalam</a:t>
            </a:r>
            <a:r>
              <a:rPr lang="en-US" altLang="id-ID" sz="2800" b="1" dirty="0">
                <a:latin typeface="Tahoma" pitchFamily="34" charset="0"/>
              </a:rPr>
              <a:t> </a:t>
            </a:r>
            <a:r>
              <a:rPr lang="en-US" altLang="id-ID" sz="2800" b="1" dirty="0" err="1">
                <a:latin typeface="Tahoma" pitchFamily="34" charset="0"/>
              </a:rPr>
              <a:t>satu</a:t>
            </a:r>
            <a:r>
              <a:rPr lang="en-US" altLang="id-ID" sz="2800" b="1" dirty="0">
                <a:latin typeface="Tahoma" pitchFamily="34" charset="0"/>
              </a:rPr>
              <a:t> </a:t>
            </a:r>
            <a:r>
              <a:rPr lang="en-US" altLang="id-ID" sz="2800" b="1" dirty="0" err="1">
                <a:latin typeface="Tahoma" pitchFamily="34" charset="0"/>
              </a:rPr>
              <a:t>atau</a:t>
            </a:r>
            <a:r>
              <a:rPr lang="en-US" altLang="id-ID" sz="2800" b="1" dirty="0">
                <a:latin typeface="Tahoma" pitchFamily="34" charset="0"/>
              </a:rPr>
              <a:t> </a:t>
            </a:r>
            <a:r>
              <a:rPr lang="en-US" altLang="id-ID" sz="2800" b="1" dirty="0" err="1">
                <a:latin typeface="Tahoma" pitchFamily="34" charset="0"/>
              </a:rPr>
              <a:t>lebih</a:t>
            </a:r>
            <a:r>
              <a:rPr lang="en-US" altLang="id-ID" sz="2800" b="1" dirty="0">
                <a:latin typeface="Tahoma" pitchFamily="34" charset="0"/>
              </a:rPr>
              <a:t> </a:t>
            </a:r>
            <a:r>
              <a:rPr lang="en-US" altLang="id-ID" sz="2800" b="1" dirty="0" err="1">
                <a:latin typeface="Tahoma" pitchFamily="34" charset="0"/>
              </a:rPr>
              <a:t>keadaan</a:t>
            </a:r>
            <a:r>
              <a:rPr lang="en-US" altLang="id-ID" sz="2800" b="1" dirty="0">
                <a:latin typeface="Tahoma" pitchFamily="34" charset="0"/>
              </a:rPr>
              <a:t>, </a:t>
            </a:r>
            <a:r>
              <a:rPr lang="en-US" altLang="id-ID" sz="2800" b="1" dirty="0" err="1">
                <a:latin typeface="Tahoma" pitchFamily="34" charset="0"/>
              </a:rPr>
              <a:t>kita</a:t>
            </a:r>
            <a:r>
              <a:rPr lang="en-US" altLang="id-ID" sz="2800" b="1" dirty="0">
                <a:latin typeface="Tahoma" pitchFamily="34" charset="0"/>
              </a:rPr>
              <a:t> </a:t>
            </a:r>
            <a:r>
              <a:rPr lang="en-US" altLang="id-ID" sz="2800" b="1" dirty="0" err="1">
                <a:latin typeface="Tahoma" pitchFamily="34" charset="0"/>
              </a:rPr>
              <a:t>dpt</a:t>
            </a:r>
            <a:r>
              <a:rPr lang="en-US" altLang="id-ID" sz="2800" b="1" dirty="0">
                <a:latin typeface="Tahoma" pitchFamily="34" charset="0"/>
              </a:rPr>
              <a:t> </a:t>
            </a:r>
            <a:r>
              <a:rPr lang="en-US" altLang="id-ID" sz="2800" b="1" dirty="0" err="1">
                <a:latin typeface="Tahoma" pitchFamily="34" charset="0"/>
              </a:rPr>
              <a:t>memperoleh</a:t>
            </a:r>
            <a:r>
              <a:rPr lang="en-US" altLang="id-ID" sz="2800" b="1" dirty="0">
                <a:latin typeface="Tahoma" pitchFamily="34" charset="0"/>
              </a:rPr>
              <a:t> </a:t>
            </a:r>
            <a:r>
              <a:rPr lang="en-US" altLang="id-ID" sz="2800" b="1" dirty="0" err="1">
                <a:latin typeface="Tahoma" pitchFamily="34" charset="0"/>
              </a:rPr>
              <a:t>keterangan</a:t>
            </a:r>
            <a:r>
              <a:rPr lang="en-US" altLang="id-ID" sz="2800" b="1" dirty="0">
                <a:latin typeface="Tahoma" pitchFamily="34" charset="0"/>
              </a:rPr>
              <a:t> </a:t>
            </a:r>
            <a:r>
              <a:rPr lang="en-US" altLang="id-ID" sz="2800" b="1" dirty="0" err="1">
                <a:latin typeface="Tahoma" pitchFamily="34" charset="0"/>
              </a:rPr>
              <a:t>faktor</a:t>
            </a:r>
            <a:r>
              <a:rPr lang="en-US" altLang="id-ID" sz="2800" b="1" dirty="0">
                <a:latin typeface="Tahoma" pitchFamily="34" charset="0"/>
              </a:rPr>
              <a:t> </a:t>
            </a:r>
            <a:r>
              <a:rPr lang="en-US" altLang="id-ID" sz="2800" b="1" dirty="0" err="1">
                <a:latin typeface="Tahoma" pitchFamily="34" charset="0"/>
              </a:rPr>
              <a:t>penting</a:t>
            </a:r>
            <a:r>
              <a:rPr lang="en-US" altLang="id-ID" sz="2800" b="1" dirty="0">
                <a:latin typeface="Tahoma" pitchFamily="34" charset="0"/>
              </a:rPr>
              <a:t> </a:t>
            </a:r>
            <a:r>
              <a:rPr lang="en-US" altLang="id-ID" sz="2800" b="1" dirty="0" err="1">
                <a:latin typeface="Tahoma" pitchFamily="34" charset="0"/>
              </a:rPr>
              <a:t>yg</a:t>
            </a:r>
            <a:r>
              <a:rPr lang="en-US" altLang="id-ID" sz="2800" b="1" dirty="0">
                <a:latin typeface="Tahoma" pitchFamily="34" charset="0"/>
              </a:rPr>
              <a:t> </a:t>
            </a:r>
            <a:r>
              <a:rPr lang="en-US" altLang="id-ID" sz="2800" b="1" dirty="0" err="1">
                <a:latin typeface="Tahoma" pitchFamily="34" charset="0"/>
              </a:rPr>
              <a:t>menjadi</a:t>
            </a:r>
            <a:r>
              <a:rPr lang="en-US" altLang="id-ID" sz="2800" b="1" dirty="0">
                <a:latin typeface="Tahoma" pitchFamily="34" charset="0"/>
              </a:rPr>
              <a:t> </a:t>
            </a:r>
            <a:r>
              <a:rPr lang="en-US" altLang="id-ID" sz="2800" b="1" dirty="0" err="1">
                <a:latin typeface="Tahoma" pitchFamily="34" charset="0"/>
              </a:rPr>
              <a:t>faktor</a:t>
            </a:r>
            <a:r>
              <a:rPr lang="en-US" altLang="id-ID" sz="2800" b="1" dirty="0">
                <a:latin typeface="Tahoma" pitchFamily="34" charset="0"/>
              </a:rPr>
              <a:t> </a:t>
            </a:r>
            <a:r>
              <a:rPr lang="en-US" altLang="id-ID" sz="2800" b="1" dirty="0" err="1">
                <a:latin typeface="Tahoma" pitchFamily="34" charset="0"/>
              </a:rPr>
              <a:t>risiko</a:t>
            </a:r>
            <a:r>
              <a:rPr lang="en-US" altLang="id-ID" sz="2800" b="1" dirty="0">
                <a:latin typeface="Tahoma" pitchFamily="34" charset="0"/>
              </a:rPr>
              <a:t> </a:t>
            </a:r>
            <a:r>
              <a:rPr lang="en-US" altLang="id-ID" sz="2800" b="1" dirty="0" err="1">
                <a:latin typeface="Tahoma" pitchFamily="34" charset="0"/>
              </a:rPr>
              <a:t>dari</a:t>
            </a:r>
            <a:r>
              <a:rPr lang="en-US" altLang="id-ID" sz="2800" b="1" dirty="0">
                <a:latin typeface="Tahoma" pitchFamily="34" charset="0"/>
              </a:rPr>
              <a:t> </a:t>
            </a:r>
            <a:r>
              <a:rPr lang="en-US" altLang="id-ID" sz="2800" b="1" dirty="0" err="1">
                <a:latin typeface="Tahoma" pitchFamily="34" charset="0"/>
              </a:rPr>
              <a:t>penyakit</a:t>
            </a:r>
            <a:r>
              <a:rPr lang="en-US" altLang="id-ID" sz="2800" b="1" dirty="0">
                <a:latin typeface="Tahoma" pitchFamily="34" charset="0"/>
              </a:rPr>
              <a:t> </a:t>
            </a:r>
            <a:r>
              <a:rPr lang="en-US" altLang="id-ID" sz="2800" b="1" dirty="0" err="1">
                <a:latin typeface="Tahoma" pitchFamily="34" charset="0"/>
              </a:rPr>
              <a:t>tersebut</a:t>
            </a:r>
            <a:r>
              <a:rPr lang="en-US" altLang="id-ID" sz="2800" b="1" dirty="0">
                <a:latin typeface="Tahoma" pitchFamily="34" charset="0"/>
              </a:rPr>
              <a:t>.</a:t>
            </a:r>
          </a:p>
          <a:p>
            <a:pPr>
              <a:spcBef>
                <a:spcPct val="50000"/>
              </a:spcBef>
            </a:pPr>
            <a:endParaRPr lang="en-US" altLang="id-ID" sz="2800" dirty="0">
              <a:latin typeface="Tahoma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0" y="6096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0639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304800" y="304800"/>
            <a:ext cx="8839200" cy="600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id-ID" b="1" dirty="0"/>
          </a:p>
          <a:p>
            <a:r>
              <a:rPr lang="en-US" altLang="id-ID" sz="2800" b="1" dirty="0">
                <a:latin typeface="Tahoma" pitchFamily="34" charset="0"/>
              </a:rPr>
              <a:t>PREVALENCE RATE (PR) </a:t>
            </a:r>
            <a:r>
              <a:rPr lang="en-US" altLang="id-ID" sz="2800" b="1" dirty="0" err="1">
                <a:latin typeface="Tahoma" pitchFamily="34" charset="0"/>
              </a:rPr>
              <a:t>mengukur</a:t>
            </a:r>
            <a:r>
              <a:rPr lang="en-US" altLang="id-ID" sz="2800" b="1" dirty="0">
                <a:latin typeface="Tahoma" pitchFamily="34" charset="0"/>
              </a:rPr>
              <a:t> </a:t>
            </a:r>
            <a:r>
              <a:rPr lang="en-US" altLang="id-ID" sz="2800" b="1" dirty="0">
                <a:latin typeface="SymbolPS" pitchFamily="18" charset="2"/>
              </a:rPr>
              <a:t>S</a:t>
            </a:r>
            <a:r>
              <a:rPr lang="en-US" altLang="id-ID" sz="2800" b="1" dirty="0">
                <a:latin typeface="Tahoma" pitchFamily="34" charset="0"/>
              </a:rPr>
              <a:t> orang </a:t>
            </a:r>
            <a:r>
              <a:rPr lang="en-US" altLang="id-ID" sz="2800" b="1" dirty="0" err="1">
                <a:latin typeface="Tahoma" pitchFamily="34" charset="0"/>
              </a:rPr>
              <a:t>dikalangan</a:t>
            </a:r>
            <a:r>
              <a:rPr lang="en-US" altLang="id-ID" sz="2800" b="1" dirty="0">
                <a:latin typeface="Tahoma" pitchFamily="34" charset="0"/>
              </a:rPr>
              <a:t> </a:t>
            </a:r>
            <a:r>
              <a:rPr lang="en-US" altLang="id-ID" sz="2800" b="1" dirty="0" err="1">
                <a:latin typeface="Tahoma" pitchFamily="34" charset="0"/>
              </a:rPr>
              <a:t>penduduk</a:t>
            </a:r>
            <a:r>
              <a:rPr lang="en-US" altLang="id-ID" sz="2800" b="1" dirty="0">
                <a:latin typeface="Tahoma" pitchFamily="34" charset="0"/>
              </a:rPr>
              <a:t> </a:t>
            </a:r>
            <a:r>
              <a:rPr lang="en-US" altLang="id-ID" sz="2800" b="1" dirty="0" err="1">
                <a:latin typeface="Tahoma" pitchFamily="34" charset="0"/>
              </a:rPr>
              <a:t>yg</a:t>
            </a:r>
            <a:r>
              <a:rPr lang="en-US" altLang="id-ID" sz="2800" b="1" dirty="0">
                <a:latin typeface="Tahoma" pitchFamily="34" charset="0"/>
              </a:rPr>
              <a:t> </a:t>
            </a:r>
            <a:r>
              <a:rPr lang="en-US" altLang="id-ID" sz="2800" b="1" dirty="0" err="1">
                <a:latin typeface="Tahoma" pitchFamily="34" charset="0"/>
              </a:rPr>
              <a:t>menderita</a:t>
            </a:r>
            <a:r>
              <a:rPr lang="en-US" altLang="id-ID" sz="2800" b="1" dirty="0">
                <a:latin typeface="Tahoma" pitchFamily="34" charset="0"/>
              </a:rPr>
              <a:t> </a:t>
            </a:r>
            <a:r>
              <a:rPr lang="en-US" altLang="id-ID" sz="2800" b="1" dirty="0" err="1">
                <a:latin typeface="Tahoma" pitchFamily="34" charset="0"/>
              </a:rPr>
              <a:t>suatu</a:t>
            </a:r>
            <a:r>
              <a:rPr lang="en-US" altLang="id-ID" sz="2800" b="1" dirty="0">
                <a:latin typeface="Tahoma" pitchFamily="34" charset="0"/>
              </a:rPr>
              <a:t> </a:t>
            </a:r>
            <a:r>
              <a:rPr lang="en-US" altLang="id-ID" sz="2800" b="1" dirty="0" err="1">
                <a:latin typeface="Tahoma" pitchFamily="34" charset="0"/>
              </a:rPr>
              <a:t>penyakit</a:t>
            </a:r>
            <a:r>
              <a:rPr lang="en-US" altLang="id-ID" sz="2800" b="1" dirty="0">
                <a:latin typeface="Tahoma" pitchFamily="34" charset="0"/>
              </a:rPr>
              <a:t> </a:t>
            </a:r>
            <a:r>
              <a:rPr lang="en-US" altLang="id-ID" sz="2800" b="1" dirty="0" err="1">
                <a:latin typeface="Tahoma" pitchFamily="34" charset="0"/>
              </a:rPr>
              <a:t>pada</a:t>
            </a:r>
            <a:r>
              <a:rPr lang="en-US" altLang="id-ID" sz="2800" b="1" dirty="0">
                <a:latin typeface="Tahoma" pitchFamily="34" charset="0"/>
              </a:rPr>
              <a:t> </a:t>
            </a:r>
            <a:r>
              <a:rPr lang="en-US" altLang="id-ID" sz="2800" b="1" dirty="0" err="1">
                <a:latin typeface="Tahoma" pitchFamily="34" charset="0"/>
              </a:rPr>
              <a:t>suatu</a:t>
            </a:r>
            <a:r>
              <a:rPr lang="en-US" altLang="id-ID" sz="2800" b="1" dirty="0">
                <a:latin typeface="Tahoma" pitchFamily="34" charset="0"/>
              </a:rPr>
              <a:t> </a:t>
            </a:r>
            <a:r>
              <a:rPr lang="en-US" altLang="id-ID" sz="2800" b="1" dirty="0" err="1">
                <a:latin typeface="Tahoma" pitchFamily="34" charset="0"/>
              </a:rPr>
              <a:t>titik</a:t>
            </a:r>
            <a:r>
              <a:rPr lang="en-US" altLang="id-ID" sz="2800" b="1" dirty="0">
                <a:latin typeface="Tahoma" pitchFamily="34" charset="0"/>
              </a:rPr>
              <a:t> </a:t>
            </a:r>
            <a:r>
              <a:rPr lang="en-US" altLang="id-ID" sz="2800" b="1" dirty="0" err="1">
                <a:latin typeface="Tahoma" pitchFamily="34" charset="0"/>
              </a:rPr>
              <a:t>tertentu</a:t>
            </a:r>
            <a:r>
              <a:rPr lang="en-US" altLang="id-ID" sz="2800" b="1" dirty="0">
                <a:latin typeface="Tahoma" pitchFamily="34" charset="0"/>
              </a:rPr>
              <a:t>;</a:t>
            </a:r>
          </a:p>
          <a:p>
            <a:endParaRPr lang="en-US" altLang="id-ID" b="1" dirty="0">
              <a:latin typeface="Tahoma" pitchFamily="34" charset="0"/>
            </a:endParaRPr>
          </a:p>
          <a:p>
            <a:r>
              <a:rPr lang="en-US" altLang="id-ID" b="1" dirty="0">
                <a:latin typeface="Tahoma" pitchFamily="34" charset="0"/>
              </a:rPr>
              <a:t>		</a:t>
            </a:r>
            <a:r>
              <a:rPr lang="en-US" altLang="id-ID" b="1" dirty="0" smtClean="0">
                <a:latin typeface="Tahoma" pitchFamily="34" charset="0"/>
              </a:rPr>
              <a:t>           </a:t>
            </a:r>
            <a:r>
              <a:rPr lang="en-US" altLang="id-ID" b="1" dirty="0" smtClean="0">
                <a:latin typeface="SymbolPS" pitchFamily="18" charset="2"/>
              </a:rPr>
              <a:t>S</a:t>
            </a:r>
            <a:r>
              <a:rPr lang="en-US" altLang="id-ID" b="1" dirty="0" smtClean="0">
                <a:latin typeface="Tahoma" pitchFamily="34" charset="0"/>
              </a:rPr>
              <a:t> </a:t>
            </a:r>
            <a:r>
              <a:rPr lang="en-US" altLang="id-ID" b="1" dirty="0">
                <a:latin typeface="Tahoma" pitchFamily="34" charset="0"/>
              </a:rPr>
              <a:t>kasus2 P </a:t>
            </a:r>
            <a:r>
              <a:rPr lang="en-US" altLang="id-ID" b="1" dirty="0" err="1">
                <a:latin typeface="Tahoma" pitchFamily="34" charset="0"/>
              </a:rPr>
              <a:t>yg</a:t>
            </a:r>
            <a:r>
              <a:rPr lang="en-US" altLang="id-ID" b="1" dirty="0">
                <a:latin typeface="Tahoma" pitchFamily="34" charset="0"/>
              </a:rPr>
              <a:t> </a:t>
            </a:r>
            <a:r>
              <a:rPr lang="en-US" altLang="id-ID" b="1" dirty="0" err="1">
                <a:latin typeface="Tahoma" pitchFamily="34" charset="0"/>
              </a:rPr>
              <a:t>ada</a:t>
            </a:r>
            <a:endParaRPr lang="en-US" altLang="id-ID" b="1" dirty="0">
              <a:latin typeface="Tahoma" pitchFamily="34" charset="0"/>
            </a:endParaRPr>
          </a:p>
          <a:p>
            <a:r>
              <a:rPr lang="en-US" altLang="id-ID" b="1" dirty="0">
                <a:latin typeface="Tahoma" pitchFamily="34" charset="0"/>
              </a:rPr>
              <a:t>PREV. R =	----------------------- </a:t>
            </a:r>
            <a:r>
              <a:rPr lang="en-US" altLang="id-ID" b="1" dirty="0" smtClean="0">
                <a:latin typeface="Tahoma" pitchFamily="34" charset="0"/>
              </a:rPr>
              <a:t>X 100</a:t>
            </a:r>
            <a:r>
              <a:rPr lang="en-US" altLang="id-ID" b="1" dirty="0">
                <a:latin typeface="Tahoma" pitchFamily="34" charset="0"/>
              </a:rPr>
              <a:t>		</a:t>
            </a:r>
            <a:r>
              <a:rPr lang="en-US" altLang="id-ID" b="1" dirty="0" smtClean="0">
                <a:latin typeface="Tahoma" pitchFamily="34" charset="0"/>
              </a:rPr>
              <a:t>                          		 </a:t>
            </a:r>
            <a:r>
              <a:rPr lang="en-US" altLang="id-ID" b="1" dirty="0" smtClean="0">
                <a:latin typeface="SymbolPS" pitchFamily="18" charset="2"/>
              </a:rPr>
              <a:t>S</a:t>
            </a:r>
            <a:r>
              <a:rPr lang="en-US" altLang="id-ID" b="1" dirty="0" smtClean="0">
                <a:latin typeface="Tahoma" pitchFamily="34" charset="0"/>
              </a:rPr>
              <a:t> </a:t>
            </a:r>
            <a:r>
              <a:rPr lang="en-US" altLang="id-ID" b="1" dirty="0" err="1">
                <a:latin typeface="Tahoma" pitchFamily="34" charset="0"/>
              </a:rPr>
              <a:t>penduduk</a:t>
            </a:r>
            <a:endParaRPr lang="en-US" altLang="id-ID" b="1" dirty="0">
              <a:latin typeface="Tahoma" pitchFamily="34" charset="0"/>
            </a:endParaRPr>
          </a:p>
          <a:p>
            <a:endParaRPr lang="en-US" altLang="id-ID" b="1" dirty="0">
              <a:latin typeface="Tahoma" pitchFamily="34" charset="0"/>
            </a:endParaRPr>
          </a:p>
          <a:p>
            <a:r>
              <a:rPr lang="en-US" altLang="id-ID" b="1" dirty="0" err="1">
                <a:latin typeface="Tahoma" pitchFamily="34" charset="0"/>
              </a:rPr>
              <a:t>Catatan</a:t>
            </a:r>
            <a:r>
              <a:rPr lang="en-US" altLang="id-ID" b="1" dirty="0">
                <a:latin typeface="Tahoma" pitchFamily="34" charset="0"/>
              </a:rPr>
              <a:t>:</a:t>
            </a:r>
          </a:p>
          <a:p>
            <a:pPr>
              <a:buFontTx/>
              <a:buAutoNum type="arabicPeriod"/>
            </a:pPr>
            <a:r>
              <a:rPr lang="en-US" altLang="id-ID" b="1" dirty="0">
                <a:latin typeface="Tahoma" pitchFamily="34" charset="0"/>
              </a:rPr>
              <a:t>Prev. </a:t>
            </a:r>
            <a:r>
              <a:rPr lang="en-US" altLang="id-ID" b="1" dirty="0" err="1">
                <a:latin typeface="Tahoma" pitchFamily="34" charset="0"/>
              </a:rPr>
              <a:t>tergantung</a:t>
            </a:r>
            <a:r>
              <a:rPr lang="en-US" altLang="id-ID" b="1" dirty="0">
                <a:latin typeface="Tahoma" pitchFamily="34" charset="0"/>
              </a:rPr>
              <a:t> </a:t>
            </a:r>
            <a:r>
              <a:rPr lang="en-US" altLang="id-ID" b="1" dirty="0" err="1">
                <a:latin typeface="Tahoma" pitchFamily="34" charset="0"/>
              </a:rPr>
              <a:t>pd</a:t>
            </a:r>
            <a:r>
              <a:rPr lang="en-US" altLang="id-ID" b="1" dirty="0">
                <a:latin typeface="Tahoma" pitchFamily="34" charset="0"/>
              </a:rPr>
              <a:t> </a:t>
            </a:r>
          </a:p>
          <a:p>
            <a:r>
              <a:rPr lang="en-US" altLang="id-ID" b="1" dirty="0">
                <a:latin typeface="Tahoma" pitchFamily="34" charset="0"/>
              </a:rPr>
              <a:t>	a) </a:t>
            </a:r>
            <a:r>
              <a:rPr lang="en-US" altLang="id-ID" b="1" dirty="0">
                <a:latin typeface="SymbolPS" pitchFamily="18" charset="2"/>
              </a:rPr>
              <a:t>S</a:t>
            </a:r>
            <a:r>
              <a:rPr lang="en-US" altLang="id-ID" b="1" dirty="0">
                <a:latin typeface="Tahoma" pitchFamily="34" charset="0"/>
              </a:rPr>
              <a:t> orang </a:t>
            </a:r>
            <a:r>
              <a:rPr lang="en-US" altLang="id-ID" b="1" dirty="0" err="1">
                <a:latin typeface="Tahoma" pitchFamily="34" charset="0"/>
              </a:rPr>
              <a:t>yg</a:t>
            </a:r>
            <a:r>
              <a:rPr lang="en-US" altLang="id-ID" b="1" dirty="0">
                <a:latin typeface="Tahoma" pitchFamily="34" charset="0"/>
              </a:rPr>
              <a:t> </a:t>
            </a:r>
            <a:r>
              <a:rPr lang="en-US" altLang="id-ID" b="1" dirty="0" err="1">
                <a:latin typeface="Tahoma" pitchFamily="34" charset="0"/>
              </a:rPr>
              <a:t>telah</a:t>
            </a:r>
            <a:r>
              <a:rPr lang="en-US" altLang="id-ID" b="1" dirty="0">
                <a:latin typeface="Tahoma" pitchFamily="34" charset="0"/>
              </a:rPr>
              <a:t> </a:t>
            </a:r>
            <a:r>
              <a:rPr lang="en-US" altLang="id-ID" b="1" dirty="0" err="1">
                <a:latin typeface="Tahoma" pitchFamily="34" charset="0"/>
              </a:rPr>
              <a:t>sakit</a:t>
            </a:r>
            <a:r>
              <a:rPr lang="en-US" altLang="id-ID" b="1" dirty="0">
                <a:latin typeface="Tahoma" pitchFamily="34" charset="0"/>
              </a:rPr>
              <a:t> </a:t>
            </a:r>
          </a:p>
          <a:p>
            <a:r>
              <a:rPr lang="en-US" altLang="id-ID" b="1" dirty="0">
                <a:latin typeface="Tahoma" pitchFamily="34" charset="0"/>
              </a:rPr>
              <a:t>	b) </a:t>
            </a:r>
            <a:r>
              <a:rPr lang="en-US" altLang="id-ID" b="1" dirty="0" err="1">
                <a:latin typeface="Tahoma" pitchFamily="34" charset="0"/>
              </a:rPr>
              <a:t>lamanya</a:t>
            </a:r>
            <a:r>
              <a:rPr lang="en-US" altLang="id-ID" b="1" dirty="0">
                <a:latin typeface="Tahoma" pitchFamily="34" charset="0"/>
              </a:rPr>
              <a:t> </a:t>
            </a:r>
            <a:r>
              <a:rPr lang="en-US" altLang="id-ID" b="1" dirty="0" err="1">
                <a:latin typeface="Tahoma" pitchFamily="34" charset="0"/>
              </a:rPr>
              <a:t>sakit</a:t>
            </a:r>
            <a:endParaRPr lang="en-US" altLang="id-ID" b="1" dirty="0">
              <a:latin typeface="Tahoma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id-ID" b="1" dirty="0"/>
              <a:t>	</a:t>
            </a:r>
            <a:r>
              <a:rPr lang="en-US" altLang="id-ID" b="1" dirty="0" err="1"/>
              <a:t>Bila</a:t>
            </a:r>
            <a:r>
              <a:rPr lang="en-US" altLang="id-ID" b="1" dirty="0"/>
              <a:t> </a:t>
            </a:r>
            <a:r>
              <a:rPr lang="en-US" altLang="id-ID" b="1" dirty="0" err="1"/>
              <a:t>penyakit</a:t>
            </a:r>
            <a:r>
              <a:rPr lang="en-US" altLang="id-ID" b="1" dirty="0"/>
              <a:t> </a:t>
            </a:r>
            <a:r>
              <a:rPr lang="en-US" altLang="id-ID" b="1" dirty="0" err="1"/>
              <a:t>kronis</a:t>
            </a:r>
            <a:r>
              <a:rPr lang="en-US" altLang="id-ID" b="1" dirty="0"/>
              <a:t>,</a:t>
            </a:r>
            <a:r>
              <a:rPr lang="en-US" altLang="id-ID" b="1" dirty="0">
                <a:latin typeface="Symbol" panose="05050102010706020507" pitchFamily="18" charset="2"/>
              </a:rPr>
              <a:t> S </a:t>
            </a:r>
            <a:r>
              <a:rPr lang="en-US" altLang="id-ID" b="1" dirty="0" err="1"/>
              <a:t>nya</a:t>
            </a:r>
            <a:r>
              <a:rPr lang="en-US" altLang="id-ID" b="1" dirty="0"/>
              <a:t> </a:t>
            </a:r>
            <a:r>
              <a:rPr lang="en-US" altLang="id-ID" b="1" dirty="0" err="1"/>
              <a:t>akan</a:t>
            </a:r>
            <a:r>
              <a:rPr lang="en-US" altLang="id-ID" b="1" dirty="0"/>
              <a:t> </a:t>
            </a:r>
            <a:r>
              <a:rPr lang="en-US" altLang="id-ID" b="1" dirty="0" err="1"/>
              <a:t>ber</a:t>
            </a:r>
            <a:r>
              <a:rPr lang="en-US" altLang="id-ID" b="1" dirty="0"/>
              <a:t> (+) </a:t>
            </a:r>
            <a:r>
              <a:rPr lang="en-US" altLang="id-ID" b="1" dirty="0">
                <a:sym typeface="Wingdings" pitchFamily="2" charset="2"/>
              </a:rPr>
              <a:t> </a:t>
            </a:r>
            <a:r>
              <a:rPr lang="en-US" altLang="id-ID" b="1" dirty="0" err="1">
                <a:sym typeface="Wingdings" pitchFamily="2" charset="2"/>
              </a:rPr>
              <a:t>Prev</a:t>
            </a:r>
            <a:r>
              <a:rPr lang="en-US" altLang="id-ID" b="1" dirty="0">
                <a:sym typeface="Wingdings" pitchFamily="2" charset="2"/>
              </a:rPr>
              <a:t> &gt; Incidence;  </a:t>
            </a:r>
            <a:r>
              <a:rPr lang="en-US" altLang="id-ID" b="1" dirty="0" err="1">
                <a:sym typeface="Wingdings" pitchFamily="2" charset="2"/>
              </a:rPr>
              <a:t>sebaliknya</a:t>
            </a:r>
            <a:r>
              <a:rPr lang="en-US" altLang="id-ID" b="1" dirty="0">
                <a:sym typeface="Wingdings" pitchFamily="2" charset="2"/>
              </a:rPr>
              <a:t> </a:t>
            </a:r>
            <a:r>
              <a:rPr lang="en-US" altLang="id-ID" b="1" dirty="0" err="1">
                <a:sym typeface="Wingdings" pitchFamily="2" charset="2"/>
              </a:rPr>
              <a:t>bila</a:t>
            </a:r>
            <a:r>
              <a:rPr lang="en-US" altLang="id-ID" b="1" dirty="0">
                <a:sym typeface="Wingdings" pitchFamily="2" charset="2"/>
              </a:rPr>
              <a:t> </a:t>
            </a:r>
            <a:r>
              <a:rPr lang="en-US" altLang="id-ID" b="1" dirty="0" err="1">
                <a:sym typeface="Wingdings" pitchFamily="2" charset="2"/>
              </a:rPr>
              <a:t>sakitnya</a:t>
            </a:r>
            <a:r>
              <a:rPr lang="en-US" altLang="id-ID" b="1" dirty="0">
                <a:sym typeface="Wingdings" pitchFamily="2" charset="2"/>
              </a:rPr>
              <a:t> </a:t>
            </a:r>
            <a:r>
              <a:rPr lang="en-US" altLang="id-ID" b="1" dirty="0" err="1">
                <a:sym typeface="Wingdings" pitchFamily="2" charset="2"/>
              </a:rPr>
              <a:t>akut</a:t>
            </a:r>
            <a:r>
              <a:rPr lang="en-US" altLang="id-ID" b="1" dirty="0">
                <a:sym typeface="Wingdings" pitchFamily="2" charset="2"/>
              </a:rPr>
              <a:t> </a:t>
            </a:r>
            <a:r>
              <a:rPr lang="en-US" altLang="id-ID" b="1" dirty="0" err="1">
                <a:sym typeface="Wingdings" pitchFamily="2" charset="2"/>
              </a:rPr>
              <a:t>mk</a:t>
            </a:r>
            <a:r>
              <a:rPr lang="en-US" altLang="id-ID" b="1" dirty="0">
                <a:sym typeface="Wingdings" pitchFamily="2" charset="2"/>
              </a:rPr>
              <a:t> </a:t>
            </a:r>
            <a:r>
              <a:rPr lang="en-US" altLang="id-ID" b="1" dirty="0" err="1">
                <a:sym typeface="Wingdings" pitchFamily="2" charset="2"/>
              </a:rPr>
              <a:t>Prev</a:t>
            </a:r>
            <a:r>
              <a:rPr lang="en-US" altLang="id-ID" b="1" dirty="0">
                <a:sym typeface="Wingdings" pitchFamily="2" charset="2"/>
              </a:rPr>
              <a:t> &lt; Incidence;</a:t>
            </a:r>
          </a:p>
        </p:txBody>
      </p:sp>
    </p:spTree>
    <p:extLst>
      <p:ext uri="{BB962C8B-B14F-4D97-AF65-F5344CB8AC3E}">
        <p14:creationId xmlns:p14="http://schemas.microsoft.com/office/powerpoint/2010/main" val="74244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1052</TotalTime>
  <Words>467</Words>
  <Application>Microsoft Office PowerPoint</Application>
  <PresentationFormat>On-screen Show (4:3)</PresentationFormat>
  <Paragraphs>165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Microsoft Equation 3.0</vt:lpstr>
      <vt:lpstr>TEMU II</vt:lpstr>
      <vt:lpstr>UKURAN ANGKA  KESAKITAN dan KEMATIAN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TEMU II</dc:title>
  <dc:creator>Idrus</dc:creator>
  <cp:lastModifiedBy>Idrus</cp:lastModifiedBy>
  <cp:revision>13</cp:revision>
  <dcterms:created xsi:type="dcterms:W3CDTF">2016-04-08T06:15:58Z</dcterms:created>
  <dcterms:modified xsi:type="dcterms:W3CDTF">2016-04-08T23:48:55Z</dcterms:modified>
</cp:coreProperties>
</file>