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7" r:id="rId6"/>
    <p:sldId id="27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8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511F-25E1-4F24-BE7B-CFBA124B3E8F}" type="datetimeFigureOut">
              <a:rPr lang="id-ID" smtClean="0"/>
              <a:t>15/04/2016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0853-B17E-400E-B0BE-01B1FAA642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403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511F-25E1-4F24-BE7B-CFBA124B3E8F}" type="datetimeFigureOut">
              <a:rPr lang="id-ID" smtClean="0"/>
              <a:t>15/04/2016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0853-B17E-400E-B0BE-01B1FAA642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98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511F-25E1-4F24-BE7B-CFBA124B3E8F}" type="datetimeFigureOut">
              <a:rPr lang="id-ID" smtClean="0"/>
              <a:t>15/04/2016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0853-B17E-400E-B0BE-01B1FAA642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691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511F-25E1-4F24-BE7B-CFBA124B3E8F}" type="datetimeFigureOut">
              <a:rPr lang="id-ID" smtClean="0"/>
              <a:t>15/04/2016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0853-B17E-400E-B0BE-01B1FAA642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72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511F-25E1-4F24-BE7B-CFBA124B3E8F}" type="datetimeFigureOut">
              <a:rPr lang="id-ID" smtClean="0"/>
              <a:t>15/04/2016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0853-B17E-400E-B0BE-01B1FAA642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533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511F-25E1-4F24-BE7B-CFBA124B3E8F}" type="datetimeFigureOut">
              <a:rPr lang="id-ID" smtClean="0"/>
              <a:t>15/04/2016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0853-B17E-400E-B0BE-01B1FAA642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309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511F-25E1-4F24-BE7B-CFBA124B3E8F}" type="datetimeFigureOut">
              <a:rPr lang="id-ID" smtClean="0"/>
              <a:t>15/04/2016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0853-B17E-400E-B0BE-01B1FAA642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703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511F-25E1-4F24-BE7B-CFBA124B3E8F}" type="datetimeFigureOut">
              <a:rPr lang="id-ID" smtClean="0"/>
              <a:t>15/04/2016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0853-B17E-400E-B0BE-01B1FAA642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403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511F-25E1-4F24-BE7B-CFBA124B3E8F}" type="datetimeFigureOut">
              <a:rPr lang="id-ID" smtClean="0"/>
              <a:t>15/04/2016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0853-B17E-400E-B0BE-01B1FAA642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43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511F-25E1-4F24-BE7B-CFBA124B3E8F}" type="datetimeFigureOut">
              <a:rPr lang="id-ID" smtClean="0"/>
              <a:t>15/04/2016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0853-B17E-400E-B0BE-01B1FAA642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690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511F-25E1-4F24-BE7B-CFBA124B3E8F}" type="datetimeFigureOut">
              <a:rPr lang="id-ID" smtClean="0"/>
              <a:t>15/04/2016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0853-B17E-400E-B0BE-01B1FAA642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5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D511F-25E1-4F24-BE7B-CFBA124B3E8F}" type="datetimeFigureOut">
              <a:rPr lang="id-ID" smtClean="0"/>
              <a:t>15/04/2016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D0853-B17E-400E-B0BE-01B1FAA642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009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TEMU III</a:t>
            </a:r>
            <a:endParaRPr lang="id-ID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67000"/>
            <a:ext cx="9144000" cy="1752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UKURAN ANGKA KEMATIAN</a:t>
            </a:r>
            <a:endParaRPr lang="id-ID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192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CAUSE (DISEASE) SPECIFIC DEATH RATE  </a:t>
            </a:r>
          </a:p>
          <a:p>
            <a:pPr marL="342900" indent="-342900">
              <a:buFont typeface="Wingdings" pitchFamily="2" charset="2"/>
              <a:buChar char="è"/>
            </a:pPr>
            <a:r>
              <a:rPr lang="en-US" sz="2400" b="1" dirty="0" smtClean="0">
                <a:sym typeface="Wingdings" panose="05000000000000000000" pitchFamily="2" charset="2"/>
              </a:rPr>
              <a:t>ANGKA KEMATIAN MENURUT PENYEBAB</a:t>
            </a:r>
          </a:p>
          <a:p>
            <a:endParaRPr lang="en-US" sz="2400" b="1" dirty="0" smtClean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endParaRPr lang="en-US" sz="2400" b="1" dirty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endParaRPr lang="en-US" sz="2400" b="1" dirty="0" smtClean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r>
              <a:rPr lang="en-US" sz="2400" b="1" dirty="0">
                <a:latin typeface="Symbol" panose="05050102010706020507" pitchFamily="18" charset="2"/>
                <a:sym typeface="Wingdings" panose="05000000000000000000" pitchFamily="2" charset="2"/>
              </a:rPr>
              <a:t>	</a:t>
            </a:r>
            <a:r>
              <a:rPr lang="en-US" sz="2400" b="1" dirty="0" smtClean="0">
                <a:latin typeface="Symbol" panose="05050102010706020507" pitchFamily="18" charset="2"/>
                <a:sym typeface="Wingdings" panose="05000000000000000000" pitchFamily="2" charset="2"/>
              </a:rPr>
              <a:t>        S</a:t>
            </a:r>
            <a:r>
              <a:rPr lang="en-US" sz="2400" b="1" dirty="0" smtClean="0">
                <a:sym typeface="Wingdings" panose="05000000000000000000" pitchFamily="2" charset="2"/>
              </a:rPr>
              <a:t> KEMATIAN AKIBAT P TERTENTU TAHUN …..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C (P) SDR = --------------------------------------------------------------X 1000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sym typeface="Wingdings" panose="05000000000000000000" pitchFamily="2" charset="2"/>
              </a:rPr>
              <a:t>                      </a:t>
            </a:r>
            <a:r>
              <a:rPr lang="en-US" sz="2400" b="1" dirty="0" smtClean="0">
                <a:latin typeface="Symbol" panose="05050102010706020507" pitchFamily="18" charset="2"/>
                <a:sym typeface="Wingdings" panose="05000000000000000000" pitchFamily="2" charset="2"/>
              </a:rPr>
              <a:t>S</a:t>
            </a:r>
            <a:r>
              <a:rPr lang="en-US" sz="2400" b="1" dirty="0" smtClean="0">
                <a:sym typeface="Wingdings" panose="05000000000000000000" pitchFamily="2" charset="2"/>
              </a:rPr>
              <a:t> JUMLAH PENDUDUK TAHUN ………</a:t>
            </a:r>
          </a:p>
          <a:p>
            <a:endParaRPr lang="en-US" sz="2400" b="1" dirty="0">
              <a:sym typeface="Wingdings" panose="05000000000000000000" pitchFamily="2" charset="2"/>
            </a:endParaRPr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64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62000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d-ID" sz="2400" b="1" cap="all" dirty="0" smtClean="0">
                <a:sym typeface="Wingdings" pitchFamily="2" charset="2"/>
              </a:rPr>
              <a:t>Disease Specific Fatality Rate </a:t>
            </a:r>
          </a:p>
          <a:p>
            <a:endParaRPr lang="en-US" altLang="id-ID" sz="2400" b="1" cap="all" dirty="0">
              <a:sym typeface="Wingdings" pitchFamily="2" charset="2"/>
            </a:endParaRPr>
          </a:p>
          <a:p>
            <a:r>
              <a:rPr lang="en-US" altLang="id-ID" sz="2400" b="1" cap="all" dirty="0" smtClean="0">
                <a:sym typeface="Wingdings" pitchFamily="2" charset="2"/>
              </a:rPr>
              <a:t>ANGKA FATALITAS KASUS DIGUNAKAN UTK MENGHUBUNGKAN KEMATIAN DAN KESAKITAN ( </a:t>
            </a:r>
            <a:r>
              <a:rPr lang="en-US" altLang="id-ID" sz="2400" b="1" cap="all" dirty="0" err="1" smtClean="0">
                <a:sym typeface="Wingdings" pitchFamily="2" charset="2"/>
              </a:rPr>
              <a:t>misalnya</a:t>
            </a:r>
            <a:r>
              <a:rPr lang="en-US" altLang="id-ID" sz="2400" b="1" cap="all" dirty="0" smtClean="0">
                <a:sym typeface="Wingdings" pitchFamily="2" charset="2"/>
              </a:rPr>
              <a:t> TBC)</a:t>
            </a:r>
          </a:p>
          <a:p>
            <a:endParaRPr lang="en-US" altLang="id-ID" sz="2400" b="1" cap="all" dirty="0">
              <a:sym typeface="Wingdings" pitchFamily="2" charset="2"/>
            </a:endParaRPr>
          </a:p>
          <a:p>
            <a:endParaRPr lang="en-US" altLang="id-ID" sz="2400" b="1" cap="all" dirty="0" smtClean="0">
              <a:sym typeface="Wingdings" pitchFamily="2" charset="2"/>
            </a:endParaRPr>
          </a:p>
          <a:p>
            <a:r>
              <a:rPr lang="en-US" altLang="id-ID" sz="2400" b="1" cap="all" dirty="0" smtClean="0">
                <a:sym typeface="Wingdings" pitchFamily="2" charset="2"/>
              </a:rPr>
              <a:t>	     </a:t>
            </a:r>
            <a:r>
              <a:rPr lang="en-US" altLang="id-ID" sz="2400" b="1" cap="all" dirty="0" smtClean="0">
                <a:latin typeface="SymbolPS" pitchFamily="18" charset="2"/>
                <a:sym typeface="Wingdings" pitchFamily="2" charset="2"/>
              </a:rPr>
              <a:t>S</a:t>
            </a:r>
            <a:r>
              <a:rPr lang="en-US" altLang="id-ID" sz="2400" b="1" cap="all" dirty="0" smtClean="0"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sym typeface="Wingdings" pitchFamily="2" charset="2"/>
              </a:rPr>
              <a:t>kematian</a:t>
            </a:r>
            <a:r>
              <a:rPr lang="en-US" altLang="id-ID" sz="2400" b="1" cap="all" dirty="0" smtClean="0"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sym typeface="Wingdings" pitchFamily="2" charset="2"/>
              </a:rPr>
              <a:t>karena</a:t>
            </a:r>
            <a:r>
              <a:rPr lang="en-US" altLang="id-ID" sz="2400" b="1" cap="all" dirty="0" smtClean="0">
                <a:sym typeface="Wingdings" pitchFamily="2" charset="2"/>
              </a:rPr>
              <a:t> TB TAHUN …..</a:t>
            </a:r>
          </a:p>
          <a:p>
            <a:r>
              <a:rPr lang="en-US" altLang="id-ID" sz="2400" b="1" cap="all" dirty="0" smtClean="0">
                <a:sym typeface="Wingdings" pitchFamily="2" charset="2"/>
              </a:rPr>
              <a:t>TB SFR = ------------------------------------------------------ X 1000</a:t>
            </a:r>
          </a:p>
          <a:p>
            <a:r>
              <a:rPr lang="en-US" altLang="id-ID" sz="2400" b="1" cap="all" dirty="0" smtClean="0">
                <a:sym typeface="Wingdings" pitchFamily="2" charset="2"/>
              </a:rPr>
              <a:t>		</a:t>
            </a:r>
            <a:r>
              <a:rPr lang="en-US" altLang="id-ID" sz="2400" b="1" cap="all" dirty="0" smtClean="0">
                <a:latin typeface="SymbolPS" pitchFamily="18" charset="2"/>
                <a:sym typeface="Wingdings" pitchFamily="2" charset="2"/>
              </a:rPr>
              <a:t>S</a:t>
            </a:r>
            <a:r>
              <a:rPr lang="en-US" altLang="id-ID" sz="2400" b="1" cap="all" dirty="0" smtClean="0"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sym typeface="Wingdings" pitchFamily="2" charset="2"/>
              </a:rPr>
              <a:t>kasus</a:t>
            </a:r>
            <a:r>
              <a:rPr lang="en-US" altLang="id-ID" sz="2400" b="1" cap="all" dirty="0" smtClean="0">
                <a:sym typeface="Wingdings" pitchFamily="2" charset="2"/>
              </a:rPr>
              <a:t> TBC  TAHUN……</a:t>
            </a:r>
          </a:p>
          <a:p>
            <a:endParaRPr lang="en-US" altLang="id-ID" sz="2400" b="1" cap="all" dirty="0" smtClean="0"/>
          </a:p>
          <a:p>
            <a:pPr>
              <a:spcBef>
                <a:spcPct val="50000"/>
              </a:spcBef>
            </a:pPr>
            <a:r>
              <a:rPr lang="en-US" altLang="id-ID" sz="2400" b="1" cap="all" dirty="0" smtClean="0"/>
              <a:t>SEKARANG DIGUNAKAN LEBIH LUAS LAGI </a:t>
            </a:r>
            <a:r>
              <a:rPr lang="en-US" altLang="id-ID" sz="2400" b="1" cap="all" dirty="0" smtClean="0">
                <a:sym typeface="Wingdings" panose="05000000000000000000" pitchFamily="2" charset="2"/>
              </a:rPr>
              <a:t> ZAT KIMIA, CIDERA, POLUSI  </a:t>
            </a:r>
            <a:r>
              <a:rPr lang="en-US" altLang="id-ID" sz="2400" b="1" cap="all" dirty="0" err="1" smtClean="0">
                <a:sym typeface="Wingdings" panose="05000000000000000000" pitchFamily="2" charset="2"/>
              </a:rPr>
              <a:t>klb</a:t>
            </a:r>
            <a:endParaRPr lang="en-US" altLang="id-ID" sz="2400" b="1" cap="all" dirty="0" smtClean="0"/>
          </a:p>
          <a:p>
            <a:endParaRPr lang="id-ID" sz="2400" b="1" cap="all" dirty="0"/>
          </a:p>
        </p:txBody>
      </p:sp>
    </p:spTree>
    <p:extLst>
      <p:ext uri="{BB962C8B-B14F-4D97-AF65-F5344CB8AC3E}">
        <p14:creationId xmlns:p14="http://schemas.microsoft.com/office/powerpoint/2010/main" val="37028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153400" cy="46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altLang="id-ID" sz="2400" b="1" cap="all" dirty="0" smtClean="0"/>
              <a:t>Infant Mortality Rate (IMR=AKB) = </a:t>
            </a:r>
          </a:p>
          <a:p>
            <a:pPr eaLnBrk="0" hangingPunct="0">
              <a:lnSpc>
                <a:spcPct val="70000"/>
              </a:lnSpc>
            </a:pPr>
            <a:endParaRPr lang="en-US" altLang="id-ID" sz="2400" b="1" cap="all" dirty="0" smtClean="0"/>
          </a:p>
          <a:p>
            <a:pPr eaLnBrk="0" hangingPunct="0">
              <a:lnSpc>
                <a:spcPct val="70000"/>
              </a:lnSpc>
            </a:pPr>
            <a:r>
              <a:rPr lang="en-US" altLang="id-ID" sz="2400" b="1" cap="all" dirty="0" smtClean="0"/>
              <a:t>  deaths under one year of age in  year (…………)</a:t>
            </a:r>
          </a:p>
          <a:p>
            <a:pPr eaLnBrk="0" hangingPunct="0">
              <a:lnSpc>
                <a:spcPct val="70000"/>
              </a:lnSpc>
            </a:pPr>
            <a:r>
              <a:rPr lang="en-US" altLang="id-ID" sz="2400" b="1" cap="all" dirty="0" smtClean="0"/>
              <a:t>-------------------------------------------------------------------------------- x F</a:t>
            </a:r>
          </a:p>
          <a:p>
            <a:pPr eaLnBrk="0" hangingPunct="0">
              <a:lnSpc>
                <a:spcPct val="70000"/>
              </a:lnSpc>
            </a:pPr>
            <a:r>
              <a:rPr lang="en-US" altLang="id-ID" sz="2400" b="1" cap="all" dirty="0" smtClean="0"/>
              <a:t>            no of live-births in the same year</a:t>
            </a:r>
          </a:p>
          <a:p>
            <a:pPr eaLnBrk="0" hangingPunct="0">
              <a:lnSpc>
                <a:spcPct val="70000"/>
              </a:lnSpc>
            </a:pPr>
            <a:endParaRPr lang="en-US" altLang="id-ID" sz="2400" b="1" cap="all" dirty="0" smtClean="0"/>
          </a:p>
          <a:p>
            <a:pPr eaLnBrk="0" hangingPunct="0">
              <a:lnSpc>
                <a:spcPct val="70000"/>
              </a:lnSpc>
            </a:pPr>
            <a:endParaRPr lang="en-US" altLang="id-ID" sz="2400" b="1" cap="all" dirty="0" smtClean="0"/>
          </a:p>
          <a:p>
            <a:pPr eaLnBrk="0" hangingPunct="0">
              <a:lnSpc>
                <a:spcPct val="70000"/>
              </a:lnSpc>
            </a:pPr>
            <a:endParaRPr lang="en-US" altLang="id-ID" sz="2400" b="1" cap="all" dirty="0"/>
          </a:p>
          <a:p>
            <a:pPr eaLnBrk="0" hangingPunct="0">
              <a:lnSpc>
                <a:spcPct val="70000"/>
              </a:lnSpc>
            </a:pPr>
            <a:endParaRPr lang="en-US" altLang="id-ID" sz="2400" b="1" cap="all" dirty="0" smtClean="0"/>
          </a:p>
          <a:p>
            <a:pPr eaLnBrk="0" hangingPunct="0">
              <a:lnSpc>
                <a:spcPct val="70000"/>
              </a:lnSpc>
            </a:pPr>
            <a:endParaRPr lang="en-US" altLang="id-ID" sz="2400" b="1" cap="all" dirty="0" smtClean="0"/>
          </a:p>
          <a:p>
            <a:pPr eaLnBrk="0" hangingPunct="0"/>
            <a:r>
              <a:rPr lang="en-US" altLang="id-ID" sz="2400" b="1" cap="all" dirty="0" smtClean="0"/>
              <a:t>Maternal Mortality Rate (MMR=AKI) =</a:t>
            </a:r>
          </a:p>
          <a:p>
            <a:pPr eaLnBrk="0" hangingPunct="0"/>
            <a:endParaRPr lang="en-US" altLang="id-ID" sz="2400" b="1" cap="all" dirty="0" smtClean="0"/>
          </a:p>
          <a:p>
            <a:pPr eaLnBrk="0" hangingPunct="0">
              <a:lnSpc>
                <a:spcPct val="70000"/>
              </a:lnSpc>
            </a:pPr>
            <a:r>
              <a:rPr lang="en-US" altLang="id-ID" sz="2400" b="1" cap="all" dirty="0" smtClean="0"/>
              <a:t> no. deaths due to </a:t>
            </a:r>
            <a:r>
              <a:rPr lang="en-US" altLang="id-ID" sz="2400" b="1" cap="all" dirty="0" err="1" smtClean="0"/>
              <a:t>preg</a:t>
            </a:r>
            <a:r>
              <a:rPr lang="en-US" altLang="id-ID" sz="2400" b="1" cap="all" dirty="0" smtClean="0"/>
              <a:t>, </a:t>
            </a:r>
            <a:r>
              <a:rPr lang="en-US" altLang="id-ID" sz="2400" b="1" cap="all" dirty="0" err="1" smtClean="0"/>
              <a:t>deliv</a:t>
            </a:r>
            <a:r>
              <a:rPr lang="en-US" altLang="id-ID" sz="2400" b="1" cap="all" dirty="0" smtClean="0"/>
              <a:t>, puerperium in a </a:t>
            </a:r>
            <a:r>
              <a:rPr lang="en-US" altLang="id-ID" sz="2400" b="1" cap="all" dirty="0" err="1" smtClean="0"/>
              <a:t>yr</a:t>
            </a:r>
            <a:endParaRPr lang="en-US" altLang="id-ID" sz="2400" b="1" cap="all" dirty="0" smtClean="0"/>
          </a:p>
          <a:p>
            <a:pPr eaLnBrk="0" hangingPunct="0">
              <a:lnSpc>
                <a:spcPct val="70000"/>
              </a:lnSpc>
            </a:pPr>
            <a:r>
              <a:rPr lang="en-US" altLang="id-ID" sz="2400" b="1" cap="all" dirty="0" smtClean="0"/>
              <a:t>------------------------------------------------------------------------------- x F</a:t>
            </a:r>
          </a:p>
          <a:p>
            <a:pPr eaLnBrk="0" hangingPunct="0">
              <a:lnSpc>
                <a:spcPct val="70000"/>
              </a:lnSpc>
            </a:pPr>
            <a:r>
              <a:rPr lang="en-US" altLang="id-ID" sz="2400" b="1" cap="all" dirty="0" smtClean="0"/>
              <a:t>    no. of live-births in the same year</a:t>
            </a:r>
          </a:p>
          <a:p>
            <a:endParaRPr lang="id-ID" sz="2400" b="1" cap="all" dirty="0"/>
          </a:p>
        </p:txBody>
      </p:sp>
    </p:spTree>
    <p:extLst>
      <p:ext uri="{BB962C8B-B14F-4D97-AF65-F5344CB8AC3E}">
        <p14:creationId xmlns:p14="http://schemas.microsoft.com/office/powerpoint/2010/main" val="328863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613" y="685800"/>
            <a:ext cx="8915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Kecamatan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XYZ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berpenduduk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180 000.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Selama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tahun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2000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terdapat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1050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kematian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karena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semua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sebab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.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Sejumlah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650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kasus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TBC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telah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ditemukan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, 400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pria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&amp; 250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wanita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.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Selama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tahun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tsb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terdapat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80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kematian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karena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TBC, 60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diantaranya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adalah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pria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Gunakan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data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tersebut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untuk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4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pertanyaan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berikut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a.  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Angka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kematian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kasar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(CDR) di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Kecamatan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tsb</a:t>
            </a:r>
            <a:endParaRPr lang="en-US" altLang="id-ID" sz="2400" b="1" dirty="0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b.  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Angka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kematian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karena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TBC</a:t>
            </a:r>
          </a:p>
          <a:p>
            <a:pPr>
              <a:spcBef>
                <a:spcPct val="50000"/>
              </a:spcBef>
            </a:pP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c.   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Angka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kematian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kasus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karena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TBC</a:t>
            </a:r>
          </a:p>
          <a:p>
            <a:pPr>
              <a:spcBef>
                <a:spcPct val="50000"/>
              </a:spcBef>
            </a:pP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d.  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Angka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kematian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khas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jenis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kelamin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krn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TBC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pd</a:t>
            </a:r>
            <a:r>
              <a:rPr lang="en-US" altLang="id-ID" sz="24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 smtClean="0">
                <a:latin typeface="Tahoma" pitchFamily="34" charset="0"/>
                <a:cs typeface="Times New Roman" pitchFamily="18" charset="0"/>
              </a:rPr>
              <a:t>pria</a:t>
            </a:r>
            <a:endParaRPr lang="en-US" altLang="id-ID" sz="2400" b="1" dirty="0" smtClean="0">
              <a:latin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33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9482" y="1905000"/>
            <a:ext cx="76962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 cap="all" dirty="0" err="1" smtClean="0">
                <a:latin typeface="Tahoma" pitchFamily="34" charset="0"/>
              </a:rPr>
              <a:t>Kepala-Kepala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Puskesmas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melaporkan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kepada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Dinas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Kesehatan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Entahlah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bahwa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antara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tanggal</a:t>
            </a:r>
            <a:r>
              <a:rPr lang="en-US" altLang="id-ID" sz="2400" b="1" cap="all" dirty="0" smtClean="0">
                <a:latin typeface="Tahoma" pitchFamily="34" charset="0"/>
              </a:rPr>
              <a:t> 30 April </a:t>
            </a:r>
            <a:r>
              <a:rPr lang="en-US" altLang="id-ID" sz="2400" b="1" cap="all" dirty="0" err="1" smtClean="0">
                <a:latin typeface="Tahoma" pitchFamily="34" charset="0"/>
              </a:rPr>
              <a:t>dan</a:t>
            </a:r>
            <a:r>
              <a:rPr lang="en-US" altLang="id-ID" sz="2400" b="1" cap="all" dirty="0" smtClean="0">
                <a:latin typeface="Tahoma" pitchFamily="34" charset="0"/>
              </a:rPr>
              <a:t> 16 Mei </a:t>
            </a:r>
            <a:r>
              <a:rPr lang="en-US" altLang="id-ID" sz="2400" b="1" cap="all" dirty="0" err="1" smtClean="0">
                <a:latin typeface="Tahoma" pitchFamily="34" charset="0"/>
              </a:rPr>
              <a:t>telah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terjadi</a:t>
            </a:r>
            <a:r>
              <a:rPr lang="en-US" altLang="id-ID" sz="2400" b="1" cap="all" dirty="0" smtClean="0">
                <a:latin typeface="Tahoma" pitchFamily="34" charset="0"/>
              </a:rPr>
              <a:t> 32 </a:t>
            </a:r>
            <a:r>
              <a:rPr lang="en-US" altLang="id-ID" sz="2400" b="1" cap="all" dirty="0" err="1" smtClean="0">
                <a:latin typeface="Tahoma" pitchFamily="34" charset="0"/>
              </a:rPr>
              <a:t>kasus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penyakit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kuning</a:t>
            </a:r>
            <a:r>
              <a:rPr lang="en-US" altLang="id-ID" sz="2400" b="1" cap="all" dirty="0" smtClean="0">
                <a:latin typeface="Tahoma" pitchFamily="34" charset="0"/>
              </a:rPr>
              <a:t>. </a:t>
            </a:r>
            <a:r>
              <a:rPr lang="en-US" altLang="id-ID" sz="2400" b="1" cap="all" dirty="0" err="1" smtClean="0">
                <a:latin typeface="Tahoma" pitchFamily="34" charset="0"/>
              </a:rPr>
              <a:t>Dapatkah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sesorang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menyimpulkan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bahwa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hal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ini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merupakan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suatu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masalah</a:t>
            </a:r>
            <a:r>
              <a:rPr lang="en-US" altLang="id-ID" sz="2400" b="1" cap="all" dirty="0" smtClean="0">
                <a:latin typeface="Tahoma" pitchFamily="34" charset="0"/>
              </a:rPr>
              <a:t> yang </a:t>
            </a:r>
            <a:r>
              <a:rPr lang="en-US" altLang="id-ID" sz="2400" b="1" cap="all" dirty="0" err="1" smtClean="0">
                <a:latin typeface="Tahoma" pitchFamily="34" charset="0"/>
              </a:rPr>
              <a:t>bersifat</a:t>
            </a:r>
            <a:r>
              <a:rPr lang="en-US" altLang="id-ID" sz="2400" b="1" cap="all" dirty="0" smtClean="0">
                <a:latin typeface="Tahoma" pitchFamily="34" charset="0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</a:rPr>
              <a:t>epidemik</a:t>
            </a:r>
            <a:r>
              <a:rPr lang="en-US" altLang="id-ID" sz="2400" b="1" cap="all" dirty="0" smtClean="0">
                <a:latin typeface="Tahoma" pitchFamily="34" charset="0"/>
              </a:rPr>
              <a:t>? </a:t>
            </a:r>
            <a:r>
              <a:rPr lang="en-US" altLang="id-ID" sz="2400" b="1" cap="all" dirty="0" err="1" smtClean="0">
                <a:latin typeface="Tahoma" pitchFamily="34" charset="0"/>
              </a:rPr>
              <a:t>Mengapa</a:t>
            </a:r>
            <a:r>
              <a:rPr lang="en-US" altLang="id-ID" sz="2400" b="1" cap="all" dirty="0" smtClean="0">
                <a:latin typeface="Tahoma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endParaRPr lang="en-US" altLang="id-ID" b="1" dirty="0" smtClean="0">
              <a:latin typeface="Tahoma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527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763000" cy="588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 cap="all" dirty="0" err="1">
                <a:latin typeface="Tahoma" pitchFamily="34" charset="0"/>
              </a:rPr>
              <a:t>Seratus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dua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belas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menjadi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sakit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akibat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piknik</a:t>
            </a:r>
            <a:r>
              <a:rPr lang="en-US" altLang="id-ID" sz="2400" b="1" cap="all" dirty="0">
                <a:latin typeface="Tahoma" pitchFamily="34" charset="0"/>
              </a:rPr>
              <a:t> yang </a:t>
            </a:r>
            <a:r>
              <a:rPr lang="en-US" altLang="id-ID" sz="2400" b="1" cap="all" dirty="0" err="1">
                <a:latin typeface="Tahoma" pitchFamily="34" charset="0"/>
              </a:rPr>
              <a:t>diikuti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oleh</a:t>
            </a:r>
            <a:r>
              <a:rPr lang="en-US" altLang="id-ID" sz="2400" b="1" cap="all" dirty="0">
                <a:latin typeface="Tahoma" pitchFamily="34" charset="0"/>
              </a:rPr>
              <a:t> 250 orang yang </a:t>
            </a:r>
            <a:r>
              <a:rPr lang="en-US" altLang="id-ID" sz="2400" b="1" cap="all" dirty="0" err="1">
                <a:latin typeface="Tahoma" pitchFamily="34" charset="0"/>
              </a:rPr>
              <a:t>terdiri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dari</a:t>
            </a:r>
            <a:r>
              <a:rPr lang="en-US" altLang="id-ID" sz="2400" b="1" cap="all" dirty="0">
                <a:latin typeface="Tahoma" pitchFamily="34" charset="0"/>
              </a:rPr>
              <a:t> 80 </a:t>
            </a:r>
            <a:r>
              <a:rPr lang="en-US" altLang="id-ID" sz="2400" b="1" cap="all" dirty="0" err="1">
                <a:latin typeface="Tahoma" pitchFamily="34" charset="0"/>
              </a:rPr>
              <a:t>pria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dan</a:t>
            </a:r>
            <a:r>
              <a:rPr lang="en-US" altLang="id-ID" sz="2400" b="1" cap="all" dirty="0">
                <a:latin typeface="Tahoma" pitchFamily="34" charset="0"/>
              </a:rPr>
              <a:t> 170 </a:t>
            </a:r>
            <a:r>
              <a:rPr lang="en-US" altLang="id-ID" sz="2400" b="1" cap="all" dirty="0" err="1">
                <a:latin typeface="Tahoma" pitchFamily="34" charset="0"/>
              </a:rPr>
              <a:t>wanita</a:t>
            </a:r>
            <a:r>
              <a:rPr lang="en-US" altLang="id-ID" sz="2400" b="1" cap="all" dirty="0">
                <a:latin typeface="Tahoma" pitchFamily="34" charset="0"/>
              </a:rPr>
              <a:t>. </a:t>
            </a:r>
            <a:r>
              <a:rPr lang="en-US" altLang="id-ID" sz="2400" b="1" cap="all" dirty="0" err="1">
                <a:latin typeface="Tahoma" pitchFamily="34" charset="0"/>
              </a:rPr>
              <a:t>Rincian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mereka</a:t>
            </a:r>
            <a:r>
              <a:rPr lang="en-US" altLang="id-ID" sz="2400" b="1" cap="all" dirty="0">
                <a:latin typeface="Tahoma" pitchFamily="34" charset="0"/>
              </a:rPr>
              <a:t> yang </a:t>
            </a:r>
            <a:r>
              <a:rPr lang="en-US" altLang="id-ID" sz="2400" b="1" cap="all" dirty="0" err="1">
                <a:latin typeface="Tahoma" pitchFamily="34" charset="0"/>
              </a:rPr>
              <a:t>jatuh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sakit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adalah</a:t>
            </a:r>
            <a:r>
              <a:rPr lang="en-US" altLang="id-ID" sz="2400" b="1" cap="all" dirty="0">
                <a:latin typeface="Tahoma" pitchFamily="34" charset="0"/>
              </a:rPr>
              <a:t> 76 </a:t>
            </a:r>
            <a:r>
              <a:rPr lang="en-US" altLang="id-ID" sz="2400" b="1" cap="all" dirty="0" err="1">
                <a:latin typeface="Tahoma" pitchFamily="34" charset="0"/>
              </a:rPr>
              <a:t>wanita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dan</a:t>
            </a:r>
            <a:r>
              <a:rPr lang="en-US" altLang="id-ID" sz="2400" b="1" cap="all" dirty="0">
                <a:latin typeface="Tahoma" pitchFamily="34" charset="0"/>
              </a:rPr>
              <a:t> 36 </a:t>
            </a:r>
            <a:r>
              <a:rPr lang="en-US" altLang="id-ID" sz="2400" b="1" cap="all" dirty="0" err="1">
                <a:latin typeface="Tahoma" pitchFamily="34" charset="0"/>
              </a:rPr>
              <a:t>pria</a:t>
            </a:r>
            <a:r>
              <a:rPr lang="en-US" altLang="id-ID" sz="2400" b="1" cap="all" dirty="0">
                <a:latin typeface="Tahoma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id-ID" sz="2400" cap="all" dirty="0">
              <a:latin typeface="Tahoma" pitchFamily="34" charset="0"/>
              <a:cs typeface="Times New Roman" pitchFamily="18" charset="0"/>
            </a:endParaRPr>
          </a:p>
          <a:p>
            <a:r>
              <a:rPr lang="en-US" altLang="id-ID" sz="2400" b="1" cap="all" dirty="0" err="1">
                <a:latin typeface="Tahoma" pitchFamily="34" charset="0"/>
              </a:rPr>
              <a:t>Gunakan</a:t>
            </a:r>
            <a:r>
              <a:rPr lang="en-US" altLang="id-ID" sz="2400" b="1" cap="all" dirty="0">
                <a:latin typeface="Tahoma" pitchFamily="34" charset="0"/>
              </a:rPr>
              <a:t> data </a:t>
            </a:r>
            <a:r>
              <a:rPr lang="en-US" altLang="id-ID" sz="2400" b="1" cap="all" dirty="0" err="1">
                <a:latin typeface="Tahoma" pitchFamily="34" charset="0"/>
              </a:rPr>
              <a:t>tersebut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untuk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menjawab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pertanyaan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berikut</a:t>
            </a:r>
            <a:r>
              <a:rPr lang="en-US" altLang="id-ID" sz="2400" b="1" cap="all" dirty="0">
                <a:latin typeface="Tahoma" pitchFamily="34" charset="0"/>
              </a:rPr>
              <a:t>:</a:t>
            </a:r>
          </a:p>
          <a:p>
            <a:r>
              <a:rPr lang="en-US" altLang="id-ID" sz="2400" b="1" cap="all" dirty="0">
                <a:latin typeface="Tahoma" pitchFamily="34" charset="0"/>
              </a:rPr>
              <a:t>1. </a:t>
            </a:r>
            <a:r>
              <a:rPr lang="en-US" altLang="id-ID" sz="2400" b="1" cap="all" dirty="0" err="1">
                <a:latin typeface="Tahoma" pitchFamily="34" charset="0"/>
              </a:rPr>
              <a:t>Angka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serangan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khas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jenis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kelamin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bagi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pria</a:t>
            </a:r>
            <a:endParaRPr lang="en-US" altLang="id-ID" sz="2400" b="1" cap="all" dirty="0">
              <a:latin typeface="Tahoma" pitchFamily="34" charset="0"/>
            </a:endParaRPr>
          </a:p>
          <a:p>
            <a:r>
              <a:rPr lang="en-US" altLang="id-ID" sz="2400" b="1" cap="all" dirty="0">
                <a:latin typeface="Tahoma" pitchFamily="34" charset="0"/>
              </a:rPr>
              <a:t>2. </a:t>
            </a:r>
            <a:r>
              <a:rPr lang="en-US" altLang="id-ID" sz="2400" b="1" cap="all" dirty="0" err="1">
                <a:latin typeface="Tahoma" pitchFamily="34" charset="0"/>
              </a:rPr>
              <a:t>Angka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serangan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khas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jenis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kelamin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bagi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wanita</a:t>
            </a:r>
            <a:endParaRPr lang="en-US" altLang="id-ID" sz="2400" b="1" cap="all" dirty="0">
              <a:latin typeface="Tahoma" pitchFamily="34" charset="0"/>
            </a:endParaRPr>
          </a:p>
          <a:p>
            <a:r>
              <a:rPr lang="en-US" altLang="id-ID" sz="2400" b="1" cap="all" dirty="0">
                <a:latin typeface="Tahoma" pitchFamily="34" charset="0"/>
              </a:rPr>
              <a:t>3. </a:t>
            </a:r>
            <a:r>
              <a:rPr lang="en-US" altLang="id-ID" sz="2400" b="1" cap="all" dirty="0" err="1">
                <a:latin typeface="Tahoma" pitchFamily="34" charset="0"/>
              </a:rPr>
              <a:t>Angka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serangan</a:t>
            </a:r>
            <a:r>
              <a:rPr lang="en-US" altLang="id-ID" sz="2400" b="1" cap="all" dirty="0">
                <a:latin typeface="Tahoma" pitchFamily="34" charset="0"/>
              </a:rPr>
              <a:t> </a:t>
            </a:r>
            <a:r>
              <a:rPr lang="en-US" altLang="id-ID" sz="2400" b="1" cap="all" dirty="0" err="1">
                <a:latin typeface="Tahoma" pitchFamily="34" charset="0"/>
              </a:rPr>
              <a:t>keseluruhan</a:t>
            </a:r>
            <a:endParaRPr lang="en-US" altLang="id-ID" sz="2400" b="1" cap="all" dirty="0">
              <a:latin typeface="Tahoma" pitchFamily="34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endParaRPr lang="en-US" altLang="id-ID" sz="2400" b="1" cap="all" dirty="0">
              <a:latin typeface="Tahoma" pitchFamily="34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endParaRPr lang="en-US" altLang="id-ID" sz="2800" dirty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id-ID" sz="20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210" y="9906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DARI STUDI LONGITUDINAL DI KEBUPATEN EREHWON PADA TAHUN 2002 DENGAN JUMLAH SAMPEL 4600 IBU HAMIL DIPEROLEH DATA JUMLAH YANG MENINGGAL ADALAH 6 IBU KETIKA HAMIL TRIMESTER III, 7 IBU KETIKA MELAHIRKAN, DAN SATU ORANG KETIKA BAYI BERUSIA 28 HARI. </a:t>
            </a:r>
            <a:r>
              <a:rPr lang="en-US" sz="2800" b="1" cap="all" dirty="0" err="1" smtClean="0"/>
              <a:t>Pada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tahun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itu</a:t>
            </a:r>
            <a:r>
              <a:rPr lang="en-US" sz="2800" b="1" cap="all" dirty="0" smtClean="0"/>
              <a:t> JUMLAH KELAHIRAN ADALAH 4560. HITUNGLAH ANGKA KEMATIAN IBU</a:t>
            </a:r>
          </a:p>
        </p:txBody>
      </p:sp>
    </p:spTree>
    <p:extLst>
      <p:ext uri="{BB962C8B-B14F-4D97-AF65-F5344CB8AC3E}">
        <p14:creationId xmlns:p14="http://schemas.microsoft.com/office/powerpoint/2010/main" val="10085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0" y="838200"/>
            <a:ext cx="9207501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7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 AKHIR 1660-AN, GRAUNT MENGEMBANGKAN SISTEM PENELUSURAN DAN PEMAHAMAN PENYEBAB KEMATIAN YANG DISEBUT ‘</a:t>
            </a:r>
            <a:r>
              <a:rPr lang="en-US" sz="2800" b="1" i="1" dirty="0" smtClean="0"/>
              <a:t>BILLS OF MORTALITY</a:t>
            </a:r>
            <a:r>
              <a:rPr lang="en-US" sz="2800" b="1" dirty="0" smtClean="0"/>
              <a:t>’.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WILLIAM FARR (1807-83) DITUNJUK SEBAGAI ‘</a:t>
            </a:r>
            <a:r>
              <a:rPr lang="en-US" sz="2800" b="1" i="1" dirty="0" smtClean="0"/>
              <a:t>REGISTRAR GENERAL’ </a:t>
            </a:r>
            <a:r>
              <a:rPr lang="en-US" sz="2800" b="1" dirty="0" smtClean="0"/>
              <a:t>DI INGGRIS </a:t>
            </a:r>
            <a:r>
              <a:rPr lang="en-US" sz="2800" b="1" dirty="0" smtClean="0">
                <a:sym typeface="Wingdings" panose="05000000000000000000" pitchFamily="2" charset="2"/>
              </a:rPr>
              <a:t> MENGEMBANGKAN IDE GRAUNT. </a:t>
            </a:r>
          </a:p>
          <a:p>
            <a:endParaRPr lang="en-US" sz="2800" b="1" dirty="0" smtClean="0">
              <a:sym typeface="Wingdings" panose="05000000000000000000" pitchFamily="2" charset="2"/>
            </a:endParaRPr>
          </a:p>
          <a:p>
            <a:r>
              <a:rPr lang="en-US" sz="2800" b="1" dirty="0" smtClean="0">
                <a:sym typeface="Wingdings" panose="05000000000000000000" pitchFamily="2" charset="2"/>
              </a:rPr>
              <a:t>SISTEM REGISTRAR YANG DIKEMBANGKAN UNTUK DATA ‘VITAL STATISTIC’  LANDASAN PENGUMPULAN DATA DAN PENGGUNAAN VITAL STATISTIC DALAM EPIDEMIOLOGI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544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ANGKA KEMATIAN ATAU MORTALITAS MERUPAKAN ISTILAH EPIDEMIOLOGI DAN DATA VITAL STATISTIK UNTUK KEMATIAN.</a:t>
            </a:r>
          </a:p>
          <a:p>
            <a:endParaRPr lang="en-US" sz="2800" b="1" dirty="0"/>
          </a:p>
          <a:p>
            <a:r>
              <a:rPr lang="en-US" sz="2800" b="1" dirty="0" smtClean="0"/>
              <a:t>TIGA PENYEBAB KEMATIAN: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DEGENERASI ORGAN DAN KONDISI TERKAIT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STATUS PENYAKIT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AKIBAT MASYARAKAT ATAU LINGKUNGAN (BUNUH DIRI, KECELAKAAN, BENCANA ALAM, DLL)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5714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CARA PENYAJIAN PENYEBAB KEMATIAN DALAM ‘AKTE KEMATIAN’ YANG DIKENAL DENGAN ‘CAUSES OF DEATH AND UNDERLYING CAUSE OF DEATH’ YANG DIAJUKAN DALAM  “ICD-10” VERSI 2015.</a:t>
            </a:r>
          </a:p>
          <a:p>
            <a:endParaRPr lang="en-US" sz="2800" b="1" dirty="0"/>
          </a:p>
          <a:p>
            <a:r>
              <a:rPr lang="en-US" sz="2800" b="1" dirty="0" smtClean="0"/>
              <a:t>PENYEBAB KEMATIAN YANG DICANTUMKAN DALAM AKTE KEMATIAN ADALAH SEMUA PENYAKIT, CEDERA, DAN KONDISI SAKIT YANG MENGAKIBATKAN KEMATIAN; JUGA DICATAT KEMATIAN YANG DIAKIBATKAN KECELAKAAN ATAU TINDAK KEJAHATAN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69147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436838"/>
              </p:ext>
            </p:extLst>
          </p:nvPr>
        </p:nvGraphicFramePr>
        <p:xfrm>
          <a:off x="152400" y="1371600"/>
          <a:ext cx="88392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38"/>
                <a:gridCol w="2477062"/>
                <a:gridCol w="495412"/>
                <a:gridCol w="2349388"/>
                <a:gridCol w="4572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PENY. JANT. 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dirty="0" smtClean="0"/>
                        <a:t>ISKEM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MALARIA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CIDERA AKIB PERANG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STROKE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BUNUH DIRI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22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KANKER HATI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INFEKSI PERNAFAS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SIROSIS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23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PENY. RADANG JANT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PENYAKIT DIARE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KANKER LAMBUNG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24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KANK KOL &amp; REKTU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GANG’AN PERINATAL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ABNORM-KONGENI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KURANG</a:t>
                      </a:r>
                      <a:r>
                        <a:rPr lang="en-US" sz="2000" b="1" baseline="0" dirty="0" smtClean="0"/>
                        <a:t> GIZI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PENYAKIT PARU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DIABETES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26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KANKER ESOFAGUS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TUBERKULOSIS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17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KEJAHATAN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27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BATUK REJAN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8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CAMPAK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TETANUS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28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PENY. JANT REMATIK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KECELAKAAN LALIN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19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PENYAKIT GINJAL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29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KANKER PAYUDARA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KANKER SAL NAFAS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TENGGELAM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HIV/AIDS</a:t>
                      </a:r>
                      <a:endParaRPr lang="id-ID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533400"/>
            <a:ext cx="8991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LANCET, 28-4-1997</a:t>
            </a:r>
            <a:r>
              <a:rPr lang="en-US" sz="2800" b="1" dirty="0" smtClean="0">
                <a:sym typeface="Wingdings" panose="05000000000000000000" pitchFamily="2" charset="2"/>
              </a:rPr>
              <a:t></a:t>
            </a:r>
            <a:r>
              <a:rPr lang="en-US" sz="2800" b="1" dirty="0" smtClean="0"/>
              <a:t>30 PENYAKIT PEMBUNUH MANUSIA:</a:t>
            </a:r>
            <a:endParaRPr lang="id-ID" sz="2800" b="1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241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907303"/>
              </p:ext>
            </p:extLst>
          </p:nvPr>
        </p:nvGraphicFramePr>
        <p:xfrm>
          <a:off x="38100" y="1066800"/>
          <a:ext cx="89535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53"/>
                <a:gridCol w="2136047"/>
                <a:gridCol w="457200"/>
                <a:gridCol w="1828800"/>
                <a:gridCol w="5334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 1990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2010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2015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ISPA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STROKE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STROKE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TBC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TBC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LAKA</a:t>
                      </a:r>
                      <a:r>
                        <a:rPr lang="en-US" sz="2000" b="1" baseline="0" dirty="0" smtClean="0"/>
                        <a:t> LALIN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DIARE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LAKA LALIN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PJK</a:t>
                      </a:r>
                      <a:r>
                        <a:rPr lang="en-US" sz="2000" b="1" baseline="0" dirty="0" smtClean="0"/>
                        <a:t> ISKEMIK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STROKE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DIARE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KANKER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LAKA</a:t>
                      </a:r>
                      <a:r>
                        <a:rPr lang="en-US" sz="2000" b="1" baseline="0" dirty="0" smtClean="0"/>
                        <a:t> LALIN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PJ ISKEMIK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DM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KOMPL LAHIR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DM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TBC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ANEMIA GIZI BESI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LBP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ISPA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MALARIA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ISPA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DEPRESI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13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PJ</a:t>
                      </a:r>
                      <a:r>
                        <a:rPr lang="en-US" sz="2000" b="1" baseline="0" dirty="0" smtClean="0"/>
                        <a:t> ISKEMIK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KOMPL LAHIR</a:t>
                      </a:r>
                      <a:endParaRPr lang="id-ID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ASFIKSIA &amp; TRAUMA LAHIR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14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DM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26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MALARIA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PENY. PARU</a:t>
                      </a:r>
                      <a:r>
                        <a:rPr lang="en-US" sz="2000" b="1" baseline="0" dirty="0" smtClean="0"/>
                        <a:t> OBSTRUKSI</a:t>
                      </a:r>
                      <a:endParaRPr lang="id-ID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3810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PERUBAHAN PENYEBAB KEMATIAN DI INDONESIA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680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85800"/>
            <a:ext cx="8991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MORTALITAS: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ANGKA KEMATIAN TAHUNAN (ANNUAL MORTALITY RATE)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ANGKA KEMATIAN KASAR (CRUDE DEATH RATE)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ANGKA KEMATIAN SPESIFIK: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* AGE SPECIFIC DEATH RATE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* CAUSE (DISEASE) SPECIFIC DEATH RATE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ANGKA KEMATIAN FATALITAS KASUS (DISEASE SPECIFIC FATALITY RATE)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ANGKA KEMATIAN BAYI (INFANT MORTALITY RATE)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MATERNAL MORTALITY RATE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897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ANGKA KEMATIAN KASAR (CRUDE DEATH RATE)</a:t>
            </a:r>
          </a:p>
          <a:p>
            <a:endParaRPr lang="en-US" sz="2400" b="1" dirty="0"/>
          </a:p>
          <a:p>
            <a:r>
              <a:rPr lang="en-US" sz="2400" b="1" dirty="0" smtClean="0"/>
              <a:t>ISTILAH ‘CRUDE’ DIGUNAKAN KARENA SETIAP ASPEK KEMATIAN TIDAK MEMPERHITUNGKAN USIA, JENIS KELAMIN, PENYAKIT, ATAU PENYEBAB LAIINNYA.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JUMLAH KEMATIAN TOTAL TAHUN …….</a:t>
            </a:r>
            <a:endParaRPr lang="en-US" sz="2400" b="1" dirty="0"/>
          </a:p>
          <a:p>
            <a:r>
              <a:rPr lang="en-US" sz="2400" b="1" dirty="0" smtClean="0"/>
              <a:t>CDR=----------------------------------------------------------- X 1000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JUMLAH PENDUDUK PADA TAHUN …….</a:t>
            </a:r>
          </a:p>
          <a:p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49977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400" b="1" dirty="0" smtClean="0"/>
              <a:t>ANGKA KEMATIAN SPESIFIK:</a:t>
            </a:r>
          </a:p>
          <a:p>
            <a:r>
              <a:rPr lang="en-US" sz="2400" b="1" dirty="0" smtClean="0"/>
              <a:t>	* AGE SPECIFIC DEATH RATE</a:t>
            </a:r>
          </a:p>
          <a:p>
            <a:r>
              <a:rPr lang="en-US" sz="2400" b="1" dirty="0" smtClean="0"/>
              <a:t>	* CAUSE (DISEASE) SPECIFIC DEATH RATE</a:t>
            </a:r>
          </a:p>
          <a:p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AGE SPECIFIC DEATH RATE (ASDR)</a:t>
            </a:r>
          </a:p>
          <a:p>
            <a:endParaRPr lang="en-US" sz="2400" b="1" dirty="0" smtClean="0"/>
          </a:p>
          <a:p>
            <a:r>
              <a:rPr lang="en-US" sz="2400" b="1" dirty="0"/>
              <a:t>	</a:t>
            </a:r>
            <a:r>
              <a:rPr lang="en-US" sz="2400" b="1" dirty="0" smtClean="0"/>
              <a:t>	   </a:t>
            </a:r>
            <a:r>
              <a:rPr lang="en-US" sz="2400" b="1" dirty="0" smtClean="0">
                <a:latin typeface="Symbol" panose="05050102010706020507" pitchFamily="18" charset="2"/>
              </a:rPr>
              <a:t>S</a:t>
            </a:r>
            <a:r>
              <a:rPr lang="en-US" sz="2400" b="1" dirty="0" smtClean="0"/>
              <a:t> KEMATIAN UMUR 60-69 TAHUN ( …….)</a:t>
            </a:r>
            <a:endParaRPr lang="en-US" sz="2400" b="1" dirty="0"/>
          </a:p>
          <a:p>
            <a:r>
              <a:rPr lang="en-US" sz="2400" b="1" dirty="0" smtClean="0"/>
              <a:t>ASDR (60-69) = --------------------------------------------------------- X 1000</a:t>
            </a:r>
          </a:p>
          <a:p>
            <a:r>
              <a:rPr lang="en-US" dirty="0" smtClean="0"/>
              <a:t>		</a:t>
            </a:r>
            <a:r>
              <a:rPr lang="en-US" sz="2400" b="1" dirty="0" smtClean="0"/>
              <a:t>   </a:t>
            </a:r>
            <a:r>
              <a:rPr lang="en-US" sz="2400" b="1" dirty="0" smtClean="0">
                <a:latin typeface="Symbol" panose="05050102010706020507" pitchFamily="18" charset="2"/>
              </a:rPr>
              <a:t>S </a:t>
            </a:r>
            <a:r>
              <a:rPr lang="en-US" sz="2400" b="1" dirty="0" smtClean="0"/>
              <a:t>PENDUDUK UMUR 60-69 PADA  (……..)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16012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718</Words>
  <Application>Microsoft Office PowerPoint</Application>
  <PresentationFormat>On-screen Show (4:3)</PresentationFormat>
  <Paragraphs>219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TEMU III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III</dc:title>
  <dc:creator>Idrus</dc:creator>
  <cp:lastModifiedBy>Idrus</cp:lastModifiedBy>
  <cp:revision>22</cp:revision>
  <dcterms:created xsi:type="dcterms:W3CDTF">2016-04-15T07:24:52Z</dcterms:created>
  <dcterms:modified xsi:type="dcterms:W3CDTF">2016-04-15T13:05:09Z</dcterms:modified>
</cp:coreProperties>
</file>