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78" r:id="rId7"/>
    <p:sldId id="279" r:id="rId8"/>
    <p:sldId id="263" r:id="rId9"/>
    <p:sldId id="264" r:id="rId10"/>
    <p:sldId id="265" r:id="rId11"/>
    <p:sldId id="266" r:id="rId12"/>
    <p:sldId id="267" r:id="rId13"/>
    <p:sldId id="268" r:id="rId14"/>
    <p:sldId id="280" r:id="rId15"/>
    <p:sldId id="281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4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0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B20C-2335-4B4E-9D04-F372DB75E9A2}" type="datetimeFigureOut">
              <a:rPr lang="id-ID" smtClean="0"/>
              <a:t>22/04/2016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A22B-0223-41DA-924F-D52443C262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3159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B20C-2335-4B4E-9D04-F372DB75E9A2}" type="datetimeFigureOut">
              <a:rPr lang="id-ID" smtClean="0"/>
              <a:t>22/04/2016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A22B-0223-41DA-924F-D52443C262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8485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B20C-2335-4B4E-9D04-F372DB75E9A2}" type="datetimeFigureOut">
              <a:rPr lang="id-ID" smtClean="0"/>
              <a:t>22/04/2016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A22B-0223-41DA-924F-D52443C262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026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B20C-2335-4B4E-9D04-F372DB75E9A2}" type="datetimeFigureOut">
              <a:rPr lang="id-ID" smtClean="0"/>
              <a:t>22/04/2016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A22B-0223-41DA-924F-D52443C262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71503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B20C-2335-4B4E-9D04-F372DB75E9A2}" type="datetimeFigureOut">
              <a:rPr lang="id-ID" smtClean="0"/>
              <a:t>22/04/2016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A22B-0223-41DA-924F-D52443C262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450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B20C-2335-4B4E-9D04-F372DB75E9A2}" type="datetimeFigureOut">
              <a:rPr lang="id-ID" smtClean="0"/>
              <a:t>22/04/2016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A22B-0223-41DA-924F-D52443C262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73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B20C-2335-4B4E-9D04-F372DB75E9A2}" type="datetimeFigureOut">
              <a:rPr lang="id-ID" smtClean="0"/>
              <a:t>22/04/2016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A22B-0223-41DA-924F-D52443C262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838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B20C-2335-4B4E-9D04-F372DB75E9A2}" type="datetimeFigureOut">
              <a:rPr lang="id-ID" smtClean="0"/>
              <a:t>22/04/2016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A22B-0223-41DA-924F-D52443C262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08388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B20C-2335-4B4E-9D04-F372DB75E9A2}" type="datetimeFigureOut">
              <a:rPr lang="id-ID" smtClean="0"/>
              <a:t>22/04/2016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A22B-0223-41DA-924F-D52443C262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3343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B20C-2335-4B4E-9D04-F372DB75E9A2}" type="datetimeFigureOut">
              <a:rPr lang="id-ID" smtClean="0"/>
              <a:t>22/04/2016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A22B-0223-41DA-924F-D52443C262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50172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AB20C-2335-4B4E-9D04-F372DB75E9A2}" type="datetimeFigureOut">
              <a:rPr lang="id-ID" smtClean="0"/>
              <a:t>22/04/2016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CA22B-0223-41DA-924F-D52443C262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6394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AB20C-2335-4B4E-9D04-F372DB75E9A2}" type="datetimeFigureOut">
              <a:rPr lang="id-ID" smtClean="0"/>
              <a:t>22/04/2016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CA22B-0223-41DA-924F-D52443C2623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83539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457200"/>
            <a:ext cx="7772400" cy="1470025"/>
          </a:xfrm>
        </p:spPr>
        <p:txBody>
          <a:bodyPr/>
          <a:lstStyle/>
          <a:p>
            <a:r>
              <a:rPr lang="en-US" altLang="id-ID" b="1" dirty="0"/>
              <a:t>TEMU - </a:t>
            </a:r>
            <a:r>
              <a:rPr lang="en-US" altLang="id-ID" b="1" dirty="0" smtClean="0"/>
              <a:t>4</a:t>
            </a:r>
            <a:endParaRPr lang="en-US" altLang="id-ID" b="1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981200"/>
            <a:ext cx="6781800" cy="3962400"/>
          </a:xfrm>
          <a:solidFill>
            <a:srgbClr val="0000CC"/>
          </a:solidFill>
          <a:ln/>
        </p:spPr>
        <p:txBody>
          <a:bodyPr>
            <a:normAutofit lnSpcReduction="10000"/>
          </a:bodyPr>
          <a:lstStyle/>
          <a:p>
            <a:endParaRPr lang="en-US" altLang="id-ID" sz="3600" b="1" dirty="0">
              <a:solidFill>
                <a:schemeClr val="bg1"/>
              </a:solidFill>
            </a:endParaRPr>
          </a:p>
          <a:p>
            <a:r>
              <a:rPr lang="en-US" altLang="id-ID" sz="3600" b="1" dirty="0">
                <a:solidFill>
                  <a:schemeClr val="bg1"/>
                </a:solidFill>
              </a:rPr>
              <a:t>TUJUAN</a:t>
            </a:r>
          </a:p>
          <a:p>
            <a:r>
              <a:rPr lang="en-US" altLang="id-ID" sz="3600" b="1" dirty="0" err="1">
                <a:solidFill>
                  <a:schemeClr val="bg1"/>
                </a:solidFill>
              </a:rPr>
              <a:t>Diakhir</a:t>
            </a:r>
            <a:r>
              <a:rPr lang="en-US" altLang="id-ID" sz="3600" b="1" dirty="0">
                <a:solidFill>
                  <a:schemeClr val="bg1"/>
                </a:solidFill>
              </a:rPr>
              <a:t> </a:t>
            </a:r>
            <a:r>
              <a:rPr lang="en-US" altLang="id-ID" sz="3600" b="1" dirty="0" err="1">
                <a:solidFill>
                  <a:schemeClr val="bg1"/>
                </a:solidFill>
              </a:rPr>
              <a:t>kuliah</a:t>
            </a:r>
            <a:r>
              <a:rPr lang="en-US" altLang="id-ID" sz="3600" b="1" dirty="0">
                <a:solidFill>
                  <a:schemeClr val="bg1"/>
                </a:solidFill>
              </a:rPr>
              <a:t> </a:t>
            </a:r>
            <a:r>
              <a:rPr lang="en-US" altLang="id-ID" sz="3600" b="1" dirty="0" err="1">
                <a:solidFill>
                  <a:schemeClr val="bg1"/>
                </a:solidFill>
              </a:rPr>
              <a:t>mahasiswa</a:t>
            </a:r>
            <a:r>
              <a:rPr lang="en-US" altLang="id-ID" sz="3600" b="1" dirty="0">
                <a:solidFill>
                  <a:schemeClr val="bg1"/>
                </a:solidFill>
              </a:rPr>
              <a:t> </a:t>
            </a:r>
            <a:r>
              <a:rPr lang="en-US" altLang="id-ID" sz="3600" b="1" dirty="0" err="1">
                <a:solidFill>
                  <a:schemeClr val="bg1"/>
                </a:solidFill>
              </a:rPr>
              <a:t>memiliki</a:t>
            </a:r>
            <a:r>
              <a:rPr lang="en-US" altLang="id-ID" sz="3600" b="1" dirty="0">
                <a:solidFill>
                  <a:schemeClr val="bg1"/>
                </a:solidFill>
              </a:rPr>
              <a:t> </a:t>
            </a:r>
            <a:r>
              <a:rPr lang="en-US" altLang="id-ID" sz="3600" b="1" dirty="0" err="1">
                <a:solidFill>
                  <a:schemeClr val="bg1"/>
                </a:solidFill>
              </a:rPr>
              <a:t>pengetahuan</a:t>
            </a:r>
            <a:r>
              <a:rPr lang="en-US" altLang="id-ID" sz="3600" b="1" dirty="0">
                <a:solidFill>
                  <a:schemeClr val="bg1"/>
                </a:solidFill>
              </a:rPr>
              <a:t> </a:t>
            </a:r>
            <a:r>
              <a:rPr lang="en-US" altLang="id-ID" sz="3600" b="1" dirty="0" err="1">
                <a:solidFill>
                  <a:schemeClr val="bg1"/>
                </a:solidFill>
              </a:rPr>
              <a:t>dasar</a:t>
            </a:r>
            <a:r>
              <a:rPr lang="en-US" altLang="id-ID" sz="3600" b="1" dirty="0">
                <a:solidFill>
                  <a:schemeClr val="bg1"/>
                </a:solidFill>
              </a:rPr>
              <a:t> </a:t>
            </a:r>
            <a:r>
              <a:rPr lang="en-US" altLang="id-ID" sz="3600" b="1" dirty="0" err="1">
                <a:solidFill>
                  <a:schemeClr val="bg1"/>
                </a:solidFill>
              </a:rPr>
              <a:t>tentang</a:t>
            </a:r>
            <a:r>
              <a:rPr lang="en-US" altLang="id-ID" sz="3600" b="1" dirty="0">
                <a:solidFill>
                  <a:schemeClr val="bg1"/>
                </a:solidFill>
              </a:rPr>
              <a:t> </a:t>
            </a:r>
            <a:r>
              <a:rPr lang="en-US" altLang="id-ID" sz="3600" b="1" dirty="0" err="1">
                <a:solidFill>
                  <a:schemeClr val="bg1"/>
                </a:solidFill>
              </a:rPr>
              <a:t>faktor</a:t>
            </a:r>
            <a:r>
              <a:rPr lang="en-US" altLang="id-ID" sz="3600" b="1" dirty="0">
                <a:solidFill>
                  <a:schemeClr val="bg1"/>
                </a:solidFill>
              </a:rPr>
              <a:t> </a:t>
            </a:r>
            <a:r>
              <a:rPr lang="en-US" altLang="id-ID" sz="3600" b="1" dirty="0" err="1">
                <a:solidFill>
                  <a:schemeClr val="bg1"/>
                </a:solidFill>
              </a:rPr>
              <a:t>risiko</a:t>
            </a:r>
            <a:r>
              <a:rPr lang="en-US" altLang="id-ID" sz="3600" b="1" dirty="0">
                <a:solidFill>
                  <a:schemeClr val="bg1"/>
                </a:solidFill>
              </a:rPr>
              <a:t> </a:t>
            </a:r>
            <a:r>
              <a:rPr lang="en-US" altLang="id-ID" sz="3600" b="1" dirty="0" smtClean="0">
                <a:solidFill>
                  <a:schemeClr val="bg1"/>
                </a:solidFill>
              </a:rPr>
              <a:t>, </a:t>
            </a:r>
            <a:r>
              <a:rPr lang="en-US" altLang="id-ID" sz="3600" b="1" dirty="0" err="1">
                <a:solidFill>
                  <a:schemeClr val="bg1"/>
                </a:solidFill>
              </a:rPr>
              <a:t>studi</a:t>
            </a:r>
            <a:r>
              <a:rPr lang="en-US" altLang="id-ID" sz="3600" b="1" dirty="0">
                <a:solidFill>
                  <a:schemeClr val="bg1"/>
                </a:solidFill>
              </a:rPr>
              <a:t> </a:t>
            </a:r>
            <a:r>
              <a:rPr lang="en-US" altLang="id-ID" sz="3600" b="1" dirty="0" err="1">
                <a:solidFill>
                  <a:schemeClr val="bg1"/>
                </a:solidFill>
              </a:rPr>
              <a:t>epidemiologi</a:t>
            </a:r>
            <a:r>
              <a:rPr lang="en-US" altLang="id-ID" sz="3600" b="1" dirty="0">
                <a:solidFill>
                  <a:schemeClr val="bg1"/>
                </a:solidFill>
              </a:rPr>
              <a:t> </a:t>
            </a:r>
            <a:r>
              <a:rPr lang="en-US" altLang="id-ID" sz="3600" b="1" dirty="0" err="1" smtClean="0">
                <a:solidFill>
                  <a:schemeClr val="bg1"/>
                </a:solidFill>
              </a:rPr>
              <a:t>analitik</a:t>
            </a:r>
            <a:r>
              <a:rPr lang="en-US" altLang="id-ID" sz="3600" b="1" dirty="0" smtClean="0">
                <a:solidFill>
                  <a:schemeClr val="bg1"/>
                </a:solidFill>
              </a:rPr>
              <a:t>: </a:t>
            </a:r>
            <a:r>
              <a:rPr lang="en-US" altLang="id-ID" sz="3600" b="1" dirty="0" err="1" smtClean="0">
                <a:solidFill>
                  <a:schemeClr val="bg1"/>
                </a:solidFill>
              </a:rPr>
              <a:t>Studi</a:t>
            </a:r>
            <a:r>
              <a:rPr lang="en-US" altLang="id-ID" sz="3600" b="1" dirty="0" smtClean="0">
                <a:solidFill>
                  <a:schemeClr val="bg1"/>
                </a:solidFill>
              </a:rPr>
              <a:t> </a:t>
            </a:r>
            <a:r>
              <a:rPr lang="en-US" altLang="id-ID" sz="3600" b="1" dirty="0" err="1" smtClean="0">
                <a:solidFill>
                  <a:schemeClr val="bg1"/>
                </a:solidFill>
              </a:rPr>
              <a:t>Ekologi</a:t>
            </a:r>
            <a:r>
              <a:rPr lang="en-US" altLang="id-ID" sz="3600" b="1" dirty="0" smtClean="0">
                <a:solidFill>
                  <a:schemeClr val="bg1"/>
                </a:solidFill>
              </a:rPr>
              <a:t>, </a:t>
            </a:r>
            <a:r>
              <a:rPr lang="en-US" altLang="id-ID" sz="3600" b="1" dirty="0" err="1" smtClean="0">
                <a:solidFill>
                  <a:schemeClr val="bg1"/>
                </a:solidFill>
              </a:rPr>
              <a:t>Studi</a:t>
            </a:r>
            <a:r>
              <a:rPr lang="en-US" altLang="id-ID" sz="3600" b="1" dirty="0" smtClean="0">
                <a:solidFill>
                  <a:schemeClr val="bg1"/>
                </a:solidFill>
              </a:rPr>
              <a:t> Cross Sectional </a:t>
            </a:r>
            <a:r>
              <a:rPr lang="en-US" altLang="id-ID" sz="3600" b="1" dirty="0" err="1" smtClean="0">
                <a:solidFill>
                  <a:schemeClr val="bg1"/>
                </a:solidFill>
              </a:rPr>
              <a:t>dan</a:t>
            </a:r>
            <a:r>
              <a:rPr lang="en-US" altLang="id-ID" sz="3600" b="1" dirty="0" smtClean="0">
                <a:solidFill>
                  <a:schemeClr val="bg1"/>
                </a:solidFill>
              </a:rPr>
              <a:t> </a:t>
            </a:r>
            <a:r>
              <a:rPr lang="en-US" altLang="id-ID" sz="3600" b="1" dirty="0" err="1" smtClean="0">
                <a:solidFill>
                  <a:schemeClr val="bg1"/>
                </a:solidFill>
              </a:rPr>
              <a:t>Studi</a:t>
            </a:r>
            <a:r>
              <a:rPr lang="en-US" altLang="id-ID" sz="3600" b="1" dirty="0" smtClean="0">
                <a:solidFill>
                  <a:schemeClr val="bg1"/>
                </a:solidFill>
              </a:rPr>
              <a:t> </a:t>
            </a:r>
            <a:r>
              <a:rPr lang="en-US" altLang="id-ID" sz="3600" b="1" dirty="0" err="1" smtClean="0">
                <a:solidFill>
                  <a:schemeClr val="bg1"/>
                </a:solidFill>
              </a:rPr>
              <a:t>Kasus</a:t>
            </a:r>
            <a:r>
              <a:rPr lang="en-US" altLang="id-ID" sz="3600" b="1" dirty="0" smtClean="0">
                <a:solidFill>
                  <a:schemeClr val="bg1"/>
                </a:solidFill>
              </a:rPr>
              <a:t> </a:t>
            </a:r>
            <a:r>
              <a:rPr lang="en-US" altLang="id-ID" sz="3600" b="1" dirty="0" err="1" smtClean="0">
                <a:solidFill>
                  <a:schemeClr val="bg1"/>
                </a:solidFill>
              </a:rPr>
              <a:t>Kontrol</a:t>
            </a:r>
            <a:endParaRPr lang="en-US" altLang="id-ID" sz="3600" b="1" dirty="0">
              <a:solidFill>
                <a:schemeClr val="bg1"/>
              </a:solidFill>
            </a:endParaRPr>
          </a:p>
          <a:p>
            <a:endParaRPr lang="en-US" altLang="id-ID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65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781987" y="762000"/>
            <a:ext cx="7315200" cy="44012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800" b="1" dirty="0">
                <a:latin typeface="Tahoma" pitchFamily="34" charset="0"/>
              </a:rPr>
              <a:t>II. CROSS-SECTIONAL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Eksposur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faktor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risiko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dan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penyakit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dipelajari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pada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saat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bersamaan</a:t>
            </a:r>
            <a:endParaRPr lang="en-US" altLang="id-ID" sz="2800" b="1" dirty="0">
              <a:latin typeface="Tahoma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id-ID" sz="2800" b="1" dirty="0">
                <a:latin typeface="Tahoma" pitchFamily="34" charset="0"/>
              </a:rPr>
              <a:t>Survey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id-ID" sz="2800" b="1" dirty="0">
                <a:latin typeface="Tahoma" pitchFamily="34" charset="0"/>
              </a:rPr>
              <a:t>Unit </a:t>
            </a:r>
            <a:r>
              <a:rPr lang="en-US" altLang="id-ID" sz="2800" b="1" dirty="0" err="1">
                <a:latin typeface="Tahoma" pitchFamily="34" charset="0"/>
              </a:rPr>
              <a:t>studi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individu</a:t>
            </a:r>
            <a:endParaRPr lang="en-US" altLang="id-ID" sz="2800" b="1" dirty="0">
              <a:latin typeface="Tahoma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id-ID" sz="2800" b="1" dirty="0" err="1">
                <a:latin typeface="Tahoma" pitchFamily="34" charset="0"/>
              </a:rPr>
              <a:t>Memberikan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informasi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prevalensi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penyakit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dan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faktor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risiko</a:t>
            </a:r>
            <a:r>
              <a:rPr lang="en-US" altLang="id-ID" sz="2800" b="1" dirty="0">
                <a:latin typeface="Tahoma" pitchFamily="34" charset="0"/>
              </a:rPr>
              <a:t> yang </a:t>
            </a:r>
            <a:r>
              <a:rPr lang="en-US" altLang="id-ID" sz="2800" b="1" dirty="0" err="1">
                <a:latin typeface="Tahoma" pitchFamily="34" charset="0"/>
              </a:rPr>
              <a:t>berkaitan</a:t>
            </a:r>
            <a:r>
              <a:rPr lang="en-US" altLang="id-ID" sz="2800" b="1" dirty="0">
                <a:latin typeface="Tahoma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9283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1071797" y="914400"/>
            <a:ext cx="68580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id-ID" sz="2800" b="1" dirty="0" err="1">
                <a:latin typeface="Tahoma" pitchFamily="34" charset="0"/>
              </a:rPr>
              <a:t>Misalnya</a:t>
            </a:r>
            <a:r>
              <a:rPr lang="en-US" altLang="id-ID" sz="2800" b="1" dirty="0">
                <a:latin typeface="Tahoma" pitchFamily="34" charset="0"/>
              </a:rPr>
              <a:t>:</a:t>
            </a:r>
          </a:p>
          <a:p>
            <a:r>
              <a:rPr lang="en-US" altLang="id-ID" sz="2800" b="1" dirty="0" err="1">
                <a:latin typeface="Tahoma" pitchFamily="34" charset="0"/>
              </a:rPr>
              <a:t>Mempelajari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hubungan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antara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asupan</a:t>
            </a:r>
            <a:r>
              <a:rPr lang="en-US" altLang="id-ID" sz="2800" b="1" dirty="0">
                <a:latin typeface="Tahoma" pitchFamily="34" charset="0"/>
              </a:rPr>
              <a:t> sodium </a:t>
            </a:r>
            <a:r>
              <a:rPr lang="en-US" altLang="id-ID" sz="2800" b="1" dirty="0" err="1">
                <a:latin typeface="Tahoma" pitchFamily="34" charset="0"/>
              </a:rPr>
              <a:t>dan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tekanan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darah</a:t>
            </a:r>
            <a:endParaRPr lang="en-US" altLang="id-ID" sz="2800" b="1" dirty="0" smtClean="0">
              <a:latin typeface="Tahoma" pitchFamily="34" charset="0"/>
            </a:endParaRPr>
          </a:p>
          <a:p>
            <a:endParaRPr lang="en-US" altLang="id-ID" sz="2800" b="1" dirty="0">
              <a:latin typeface="Tahoma" pitchFamily="34" charset="0"/>
            </a:endParaRPr>
          </a:p>
          <a:p>
            <a:r>
              <a:rPr lang="en-US" altLang="id-ID" sz="2800" b="1" dirty="0" err="1">
                <a:latin typeface="Tahoma" pitchFamily="34" charset="0"/>
              </a:rPr>
              <a:t>Mempelajari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hubungan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antara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keadaan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gizi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bayi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dan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pola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asuh</a:t>
            </a:r>
            <a:endParaRPr lang="en-US" altLang="id-ID" sz="2800" b="1" dirty="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endParaRPr lang="en-US" altLang="id-ID" sz="2800" b="1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645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382000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3200" b="1" dirty="0">
                <a:latin typeface="Tahoma" pitchFamily="34" charset="0"/>
              </a:rPr>
              <a:t>III. Case-Control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id-ID" sz="2400" b="1" dirty="0" err="1">
                <a:latin typeface="Tahoma" pitchFamily="34" charset="0"/>
              </a:rPr>
              <a:t>Mempelajari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kejadian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sakit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dan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eksposur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faktor</a:t>
            </a:r>
            <a:r>
              <a:rPr lang="en-US" altLang="id-ID" sz="2400" b="1" dirty="0">
                <a:latin typeface="Tahoma" pitchFamily="34" charset="0"/>
              </a:rPr>
              <a:t> 	</a:t>
            </a:r>
            <a:r>
              <a:rPr lang="en-US" altLang="id-ID" sz="2400" b="1" dirty="0" err="1">
                <a:latin typeface="Tahoma" pitchFamily="34" charset="0"/>
              </a:rPr>
              <a:t>risiko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dimasa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lalu</a:t>
            </a:r>
            <a:endParaRPr lang="en-US" altLang="id-ID" sz="2400" b="1" dirty="0">
              <a:latin typeface="Tahoma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id-ID" sz="2400" b="1" dirty="0">
                <a:latin typeface="Tahoma" pitchFamily="34" charset="0"/>
              </a:rPr>
              <a:t>Unit </a:t>
            </a:r>
            <a:r>
              <a:rPr lang="en-US" altLang="id-ID" sz="2400" b="1" dirty="0" err="1">
                <a:latin typeface="Tahoma" pitchFamily="34" charset="0"/>
              </a:rPr>
              <a:t>studi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adalah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individu</a:t>
            </a:r>
            <a:endParaRPr lang="en-US" altLang="id-ID" sz="2400" b="1" dirty="0">
              <a:latin typeface="Tahoma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id-ID" sz="2400" b="1" dirty="0" err="1">
                <a:latin typeface="Tahoma" pitchFamily="34" charset="0"/>
              </a:rPr>
              <a:t>Sekumpulan</a:t>
            </a:r>
            <a:r>
              <a:rPr lang="en-US" altLang="id-ID" sz="2400" b="1" dirty="0">
                <a:latin typeface="Tahoma" pitchFamily="34" charset="0"/>
              </a:rPr>
              <a:t> orang </a:t>
            </a:r>
            <a:r>
              <a:rPr lang="en-US" altLang="id-ID" sz="2400" b="1" dirty="0" err="1">
                <a:latin typeface="Tahoma" pitchFamily="34" charset="0"/>
              </a:rPr>
              <a:t>sakit</a:t>
            </a:r>
            <a:r>
              <a:rPr lang="en-US" altLang="id-ID" sz="2400" b="1" dirty="0">
                <a:latin typeface="Tahoma" pitchFamily="34" charset="0"/>
              </a:rPr>
              <a:t>/</a:t>
            </a:r>
            <a:r>
              <a:rPr lang="en-US" altLang="id-ID" sz="2400" b="1" dirty="0" err="1">
                <a:latin typeface="Tahoma" pitchFamily="34" charset="0"/>
              </a:rPr>
              <a:t>pernah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sakit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dan</a:t>
            </a:r>
            <a:r>
              <a:rPr lang="en-US" altLang="id-ID" sz="2400" b="1" dirty="0">
                <a:latin typeface="Tahoma" pitchFamily="34" charset="0"/>
              </a:rPr>
              <a:t> 	</a:t>
            </a:r>
            <a:r>
              <a:rPr lang="en-US" altLang="id-ID" sz="2400" b="1" dirty="0" err="1">
                <a:latin typeface="Tahoma" pitchFamily="34" charset="0"/>
              </a:rPr>
              <a:t>sekumpulan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kontrol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dipelajari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faktor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risiko</a:t>
            </a:r>
            <a:r>
              <a:rPr lang="en-US" altLang="id-ID" sz="2400" b="1" dirty="0">
                <a:latin typeface="Tahoma" pitchFamily="34" charset="0"/>
              </a:rPr>
              <a:t> 	masa-</a:t>
            </a:r>
            <a:r>
              <a:rPr lang="en-US" altLang="id-ID" sz="2400" b="1" dirty="0" err="1">
                <a:latin typeface="Tahoma" pitchFamily="34" charset="0"/>
              </a:rPr>
              <a:t>lalu</a:t>
            </a:r>
            <a:endParaRPr lang="en-US" altLang="id-ID" sz="2400" b="1" dirty="0">
              <a:latin typeface="Tahoma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id-ID" sz="2400" b="1" dirty="0" err="1">
                <a:latin typeface="Tahoma" pitchFamily="34" charset="0"/>
              </a:rPr>
              <a:t>Memberikan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informasi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besarnya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kemungkinan</a:t>
            </a:r>
            <a:r>
              <a:rPr lang="en-US" altLang="id-ID" sz="2400" b="1" dirty="0">
                <a:latin typeface="Tahoma" pitchFamily="34" charset="0"/>
              </a:rPr>
              <a:t> 	</a:t>
            </a:r>
            <a:r>
              <a:rPr lang="en-US" altLang="id-ID" sz="2400" b="1" dirty="0" err="1">
                <a:latin typeface="Tahoma" pitchFamily="34" charset="0"/>
              </a:rPr>
              <a:t>faktor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risiko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sebagai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penyebab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penyakit</a:t>
            </a:r>
            <a:endParaRPr lang="en-US" altLang="id-ID" sz="2400" b="1" dirty="0">
              <a:latin typeface="Tahoma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id-ID" sz="2400" b="1" dirty="0" err="1">
                <a:latin typeface="Tahoma" pitchFamily="34" charset="0"/>
              </a:rPr>
              <a:t>Analisis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menggunakan</a:t>
            </a:r>
            <a:r>
              <a:rPr lang="en-US" altLang="id-ID" sz="2400" b="1" dirty="0">
                <a:latin typeface="Tahoma" pitchFamily="34" charset="0"/>
              </a:rPr>
              <a:t> Odds Ratio (OR)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id-ID" sz="2400" b="1" dirty="0" err="1">
                <a:latin typeface="Tahoma" pitchFamily="34" charset="0"/>
              </a:rPr>
              <a:t>Rancangan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Studi</a:t>
            </a:r>
            <a:r>
              <a:rPr lang="en-US" altLang="id-ID" sz="2400" b="1" dirty="0">
                <a:latin typeface="Tahoma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638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609600"/>
            <a:ext cx="868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 b="1">
                <a:latin typeface="Tahoma" pitchFamily="34" charset="0"/>
              </a:rPr>
              <a:t>MASA LALU		     SEKARANG	        MASA DATANG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381000" y="1524000"/>
            <a:ext cx="1828800" cy="225425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000">
                <a:latin typeface="Tahoma" pitchFamily="34" charset="0"/>
              </a:rPr>
              <a:t>MENGAMATI EKSPOSUR FAKTOR RISIKO KELOMPOK KASUS DAN KONTROL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429000" y="1905000"/>
            <a:ext cx="1524000" cy="1339850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000">
                <a:latin typeface="Tahoma" pitchFamily="34" charset="0"/>
              </a:rPr>
              <a:t>PILIH KASUS DAN KONTROL</a:t>
            </a: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H="1">
            <a:off x="2209800" y="2590800"/>
            <a:ext cx="1143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362200" y="2133600"/>
            <a:ext cx="9144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000">
                <a:latin typeface="Tahoma" pitchFamily="34" charset="0"/>
              </a:rPr>
              <a:t>Studi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2362200" y="2819400"/>
            <a:ext cx="1066800" cy="747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000">
                <a:latin typeface="Tahoma" pitchFamily="34" charset="0"/>
              </a:rPr>
              <a:t>Retro</a:t>
            </a:r>
          </a:p>
          <a:p>
            <a:pPr>
              <a:lnSpc>
                <a:spcPct val="65000"/>
              </a:lnSpc>
              <a:spcBef>
                <a:spcPct val="50000"/>
              </a:spcBef>
            </a:pPr>
            <a:r>
              <a:rPr lang="en-US" altLang="id-ID" sz="2000">
                <a:latin typeface="Tahoma" pitchFamily="34" charset="0"/>
              </a:rPr>
              <a:t>spektif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304800" y="1219200"/>
            <a:ext cx="845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752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228600"/>
            <a:ext cx="89916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LANGKAH </a:t>
            </a:r>
            <a:r>
              <a:rPr lang="en-US" sz="2400" b="1" dirty="0" err="1" smtClean="0"/>
              <a:t>LANGKAH</a:t>
            </a:r>
            <a:r>
              <a:rPr lang="en-US" sz="2400" b="1" dirty="0" smtClean="0"/>
              <a:t> MELAKUKAN STUDI RETROSPEKTIF: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MEMILIH KASUS DAN KONTROL: PEDOMAN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b="1" dirty="0" smtClean="0"/>
              <a:t>KASUS YANG DIPILIH HENDAKNYA MEREKA YANG SEDANG ATAU PERNAH MENDERITA SAKIT DARI PENYAKIT YANG SEDANG DISELIDIKI DAN TIDAK MENDERITA PENYAKIT LAIN (PENGETAHUAN KLINIK SANGAT PENTING);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b="1" dirty="0" smtClean="0"/>
              <a:t>SIFAT DARI KONTROL HENDAKNYA SAMA DENGAN KASUS (UMUR, JK, PEKERJAAN DLSB);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b="1" dirty="0" smtClean="0"/>
              <a:t>SUMBER KASUS DAN KONTROL: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b="1" dirty="0" smtClean="0"/>
              <a:t>KEDUANYA DAPAT DIAMBIL DARI PENDERITA DI RS; KASUS ADL MEREKA YG MENDERITA PENYAKIT LAIN, ATAU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b="1" dirty="0" smtClean="0"/>
              <a:t>KASUS DIAMBIL DARI RS SEDANG KONTROL BERASAL DARI KELUARGA PENDERITA ATAU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sz="2400" b="1" dirty="0" smtClean="0"/>
              <a:t>KASUS DARI RS DAN KONTROL BERASAL DARI TETANGGA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b="1" dirty="0" smtClean="0"/>
              <a:t>PEMILIHAN </a:t>
            </a:r>
            <a:r>
              <a:rPr lang="en-US" sz="2400" b="1" dirty="0"/>
              <a:t>KONTROL DAPAT DILAKUKAN DENGAN BERBAGAI CARA: SIMPLE RANDOM SAMPLING, SYSTEMATIC SAMPLING, ATAU STRATIFIED SAMPLING</a:t>
            </a:r>
          </a:p>
          <a:p>
            <a:pPr marL="1371600" lvl="2" indent="-457200">
              <a:buFont typeface="+mj-lt"/>
              <a:buAutoNum type="arabicPeriod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098931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0668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2. </a:t>
            </a:r>
            <a:r>
              <a:rPr lang="en-US" sz="2800" b="1" cap="all" dirty="0" smtClean="0"/>
              <a:t>SETELAH </a:t>
            </a:r>
            <a:r>
              <a:rPr lang="en-US" sz="2800" b="1" cap="all" dirty="0" err="1" smtClean="0"/>
              <a:t>Kasus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dan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kontrol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terpilih</a:t>
            </a:r>
            <a:r>
              <a:rPr lang="en-US" sz="2800" b="1" cap="all" dirty="0" smtClean="0"/>
              <a:t>, </a:t>
            </a:r>
            <a:r>
              <a:rPr lang="en-US" sz="2800" b="1" cap="all" dirty="0" err="1" smtClean="0"/>
              <a:t>maka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kita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pelajari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riwayat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hidup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atau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pengalaman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mereka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apakah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mereka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dimasa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lalu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terpapar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faktor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etiologi</a:t>
            </a:r>
            <a:r>
              <a:rPr lang="en-US" sz="2800" b="1" cap="all" dirty="0" smtClean="0"/>
              <a:t> (=</a:t>
            </a:r>
            <a:r>
              <a:rPr lang="en-US" sz="2800" b="1" cap="all" dirty="0" err="1" smtClean="0"/>
              <a:t>faktor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risiko</a:t>
            </a:r>
            <a:r>
              <a:rPr lang="en-US" sz="2800" b="1" cap="all" dirty="0" smtClean="0"/>
              <a:t>; </a:t>
            </a:r>
            <a:r>
              <a:rPr lang="en-US" sz="2800" b="1" cap="all" dirty="0" err="1" smtClean="0"/>
              <a:t>kalau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pernah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sejak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kapan</a:t>
            </a:r>
            <a:r>
              <a:rPr lang="en-US" sz="2800" b="1" cap="all" dirty="0" smtClean="0"/>
              <a:t> (</a:t>
            </a:r>
            <a:r>
              <a:rPr lang="en-US" sz="2800" b="1" cap="all" dirty="0" err="1" smtClean="0"/>
              <a:t>menghitung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lamanya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terkena</a:t>
            </a:r>
            <a:r>
              <a:rPr lang="en-US" sz="2800" b="1" cap="all" dirty="0" smtClean="0"/>
              <a:t>) </a:t>
            </a:r>
            <a:r>
              <a:rPr lang="en-US" sz="2800" b="1" cap="all" dirty="0" err="1" smtClean="0"/>
              <a:t>dan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berapa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sering</a:t>
            </a:r>
            <a:r>
              <a:rPr lang="en-US" sz="2800" b="1" cap="all" dirty="0" smtClean="0"/>
              <a:t>;</a:t>
            </a:r>
          </a:p>
          <a:p>
            <a:endParaRPr lang="en-US" sz="2800" b="1" cap="all" dirty="0" smtClean="0"/>
          </a:p>
          <a:p>
            <a:r>
              <a:rPr lang="en-US" sz="2800" b="1" cap="all" dirty="0" smtClean="0"/>
              <a:t>3. </a:t>
            </a:r>
            <a:r>
              <a:rPr lang="en-US" sz="2800" b="1" cap="all" dirty="0" err="1" smtClean="0"/>
              <a:t>Perhatikan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kerangka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berikut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untuk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menghitung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jumlah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mereka</a:t>
            </a:r>
            <a:r>
              <a:rPr lang="en-US" sz="2800" b="1" cap="all" dirty="0" smtClean="0"/>
              <a:t> yang </a:t>
            </a:r>
            <a:r>
              <a:rPr lang="en-US" sz="2800" b="1" cap="all" dirty="0" err="1" smtClean="0"/>
              <a:t>terpapar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faktor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risiko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pada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kelompok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kasus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dan</a:t>
            </a:r>
            <a:r>
              <a:rPr lang="en-US" sz="2800" b="1" cap="all" dirty="0" smtClean="0"/>
              <a:t> </a:t>
            </a:r>
            <a:r>
              <a:rPr lang="en-US" sz="2800" b="1" cap="all" dirty="0" err="1" smtClean="0"/>
              <a:t>kontrol</a:t>
            </a:r>
            <a:endParaRPr lang="id-ID" sz="2800" b="1" cap="all" dirty="0"/>
          </a:p>
        </p:txBody>
      </p:sp>
    </p:spTree>
    <p:extLst>
      <p:ext uri="{BB962C8B-B14F-4D97-AF65-F5344CB8AC3E}">
        <p14:creationId xmlns:p14="http://schemas.microsoft.com/office/powerpoint/2010/main" val="3845709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640694" y="304800"/>
            <a:ext cx="28584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id-ID" sz="2400" b="1" dirty="0">
                <a:latin typeface="Tahoma" pitchFamily="34" charset="0"/>
              </a:rPr>
              <a:t>RETROSPEKTIF</a:t>
            </a:r>
          </a:p>
          <a:p>
            <a:pPr algn="ctr"/>
            <a:r>
              <a:rPr lang="en-US" altLang="id-ID" sz="2400" b="1" dirty="0">
                <a:latin typeface="Tahoma" pitchFamily="34" charset="0"/>
              </a:rPr>
              <a:t>(CASE CONTROL)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334000" y="1828800"/>
            <a:ext cx="35814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sz="2400" b="1" dirty="0">
                <a:latin typeface="Tahoma" pitchFamily="34" charset="0"/>
              </a:rPr>
              <a:t>PENYAKIT</a:t>
            </a:r>
          </a:p>
          <a:p>
            <a:pPr>
              <a:spcBef>
                <a:spcPct val="50000"/>
              </a:spcBef>
            </a:pPr>
            <a:r>
              <a:rPr lang="en-US" altLang="id-ID" sz="2400" b="1" dirty="0">
                <a:latin typeface="Tahoma" pitchFamily="34" charset="0"/>
              </a:rPr>
              <a:t>TERKENA          BEBAS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2743200" y="3429000"/>
            <a:ext cx="2743200" cy="2271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id-ID" sz="2400" b="1" dirty="0">
                <a:latin typeface="Tahoma" pitchFamily="34" charset="0"/>
              </a:rPr>
              <a:t>TERPAPAR</a:t>
            </a:r>
          </a:p>
          <a:p>
            <a:pPr>
              <a:spcBef>
                <a:spcPct val="50000"/>
              </a:spcBef>
            </a:pPr>
            <a:r>
              <a:rPr lang="en-US" altLang="id-ID" sz="2400" b="1" dirty="0">
                <a:latin typeface="Tahoma" pitchFamily="34" charset="0"/>
              </a:rPr>
              <a:t>FAKTOR 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id-ID" sz="2400" b="1" dirty="0">
                <a:latin typeface="Tahoma" pitchFamily="34" charset="0"/>
              </a:rPr>
              <a:t>RISIKO</a:t>
            </a:r>
          </a:p>
          <a:p>
            <a:pPr algn="r">
              <a:spcBef>
                <a:spcPct val="50000"/>
              </a:spcBef>
            </a:pPr>
            <a:r>
              <a:rPr lang="en-US" altLang="id-ID" sz="2400" b="1" dirty="0">
                <a:latin typeface="Tahoma" pitchFamily="34" charset="0"/>
              </a:rPr>
              <a:t>  TIDAK TERPAPAR</a:t>
            </a:r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5791200" y="3429000"/>
            <a:ext cx="533400" cy="533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id-ID" sz="2400" b="1" dirty="0">
                <a:latin typeface="Tahoma" pitchFamily="34" charset="0"/>
              </a:rPr>
              <a:t>a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7848600" y="3276600"/>
            <a:ext cx="37863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sz="2400" b="1" dirty="0">
                <a:latin typeface="Tahoma" pitchFamily="34" charset="0"/>
              </a:rPr>
              <a:t>b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943600" y="4953000"/>
            <a:ext cx="34657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sz="2400" b="1" dirty="0">
                <a:latin typeface="Tahoma" pitchFamily="34" charset="0"/>
              </a:rPr>
              <a:t>c</a:t>
            </a:r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7696200" y="4876800"/>
            <a:ext cx="533400" cy="533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id-ID" sz="2400" b="1" dirty="0">
                <a:latin typeface="Tahoma" pitchFamily="34" charset="0"/>
              </a:rPr>
              <a:t>d</a:t>
            </a:r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7086600" y="11430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997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4876800" y="4038600"/>
            <a:ext cx="1676400" cy="1477328"/>
          </a:xfrm>
          <a:prstGeom prst="rect">
            <a:avLst/>
          </a:prstGeom>
          <a:solidFill>
            <a:srgbClr val="66FF6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sz="2000" b="1" dirty="0" err="1">
                <a:latin typeface="Tahoma" pitchFamily="34" charset="0"/>
              </a:rPr>
              <a:t>Kontrol</a:t>
            </a:r>
            <a:r>
              <a:rPr lang="en-US" altLang="id-ID" sz="2000" b="1" dirty="0">
                <a:latin typeface="Tahoma" pitchFamily="34" charset="0"/>
              </a:rPr>
              <a:t> orang </a:t>
            </a:r>
            <a:r>
              <a:rPr lang="en-US" altLang="id-ID" sz="2000" b="1" dirty="0" err="1">
                <a:latin typeface="Tahoma" pitchFamily="34" charset="0"/>
              </a:rPr>
              <a:t>sehat</a:t>
            </a:r>
            <a:r>
              <a:rPr lang="en-US" altLang="id-ID" sz="2000" b="1" dirty="0">
                <a:latin typeface="Tahoma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endParaRPr lang="en-US" altLang="id-ID" sz="2000" dirty="0">
              <a:latin typeface="Tahoma" pitchFamily="34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4533900" y="1828800"/>
            <a:ext cx="2019300" cy="1015663"/>
          </a:xfrm>
          <a:prstGeom prst="rect">
            <a:avLst/>
          </a:prstGeom>
          <a:solidFill>
            <a:srgbClr val="FF99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sz="2000" b="1" dirty="0" err="1">
                <a:latin typeface="Tahoma" pitchFamily="34" charset="0"/>
              </a:rPr>
              <a:t>Kasus</a:t>
            </a:r>
            <a:r>
              <a:rPr lang="en-US" altLang="id-ID" sz="2000" b="1" dirty="0">
                <a:latin typeface="Tahoma" pitchFamily="34" charset="0"/>
              </a:rPr>
              <a:t> (orang </a:t>
            </a:r>
            <a:r>
              <a:rPr lang="en-US" altLang="id-ID" sz="2000" b="1" dirty="0" err="1" smtClean="0">
                <a:latin typeface="Tahoma" pitchFamily="34" charset="0"/>
              </a:rPr>
              <a:t>sakit</a:t>
            </a:r>
            <a:r>
              <a:rPr lang="en-US" altLang="id-ID" sz="2000" b="1" dirty="0" smtClean="0">
                <a:latin typeface="Tahoma" pitchFamily="34" charset="0"/>
              </a:rPr>
              <a:t>/</a:t>
            </a:r>
            <a:r>
              <a:rPr lang="en-US" altLang="id-ID" sz="2000" b="1" dirty="0" err="1" smtClean="0">
                <a:latin typeface="Tahoma" pitchFamily="34" charset="0"/>
              </a:rPr>
              <a:t>pernah</a:t>
            </a:r>
            <a:r>
              <a:rPr lang="en-US" altLang="id-ID" sz="2000" b="1" dirty="0" smtClean="0">
                <a:latin typeface="Tahoma" pitchFamily="34" charset="0"/>
              </a:rPr>
              <a:t> </a:t>
            </a:r>
            <a:r>
              <a:rPr lang="en-US" altLang="id-ID" sz="2000" b="1" dirty="0" err="1">
                <a:latin typeface="Tahoma" pitchFamily="34" charset="0"/>
              </a:rPr>
              <a:t>sakit</a:t>
            </a:r>
            <a:endParaRPr lang="en-US" altLang="id-ID" sz="2000" b="1" dirty="0">
              <a:latin typeface="Tahoma" pitchFamily="34" charset="0"/>
            </a:endParaRPr>
          </a:p>
        </p:txBody>
      </p:sp>
      <p:sp>
        <p:nvSpPr>
          <p:cNvPr id="8196" name="Oval 4"/>
          <p:cNvSpPr>
            <a:spLocks noChangeArrowheads="1"/>
          </p:cNvSpPr>
          <p:nvPr/>
        </p:nvSpPr>
        <p:spPr bwMode="auto">
          <a:xfrm>
            <a:off x="7467600" y="2514600"/>
            <a:ext cx="1143000" cy="1295400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id-ID" sz="4000" b="1">
                <a:latin typeface="Times New Roman" pitchFamily="18" charset="0"/>
              </a:rPr>
              <a:t>P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 flipH="1" flipV="1">
            <a:off x="6553200" y="2209800"/>
            <a:ext cx="9144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6629400" y="3581400"/>
            <a:ext cx="990600" cy="990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85800" y="2590800"/>
            <a:ext cx="2286000" cy="4857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>
                <a:latin typeface="Tahoma" pitchFamily="34" charset="0"/>
              </a:rPr>
              <a:t>Tidak terpapar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85800" y="1524000"/>
            <a:ext cx="2286000" cy="485775"/>
          </a:xfrm>
          <a:prstGeom prst="rect">
            <a:avLst/>
          </a:prstGeom>
          <a:solidFill>
            <a:srgbClr val="FF66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sz="2400">
                <a:latin typeface="Tahoma" pitchFamily="34" charset="0"/>
              </a:rPr>
              <a:t>Terpapar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685800" y="3810000"/>
            <a:ext cx="2286000" cy="485775"/>
          </a:xfrm>
          <a:prstGeom prst="rect">
            <a:avLst/>
          </a:prstGeom>
          <a:solidFill>
            <a:srgbClr val="FF66C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id-ID" sz="2400">
                <a:latin typeface="Tahoma" pitchFamily="34" charset="0"/>
              </a:rPr>
              <a:t>Terpapar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762000" y="4876800"/>
            <a:ext cx="2209800" cy="485775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>
                <a:latin typeface="Tahoma" pitchFamily="34" charset="0"/>
              </a:rPr>
              <a:t>Tidak terpapar</a:t>
            </a:r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>
            <a:off x="3962400" y="2362200"/>
            <a:ext cx="571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>
            <a:off x="3962400" y="4495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3962400" y="18288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3962400" y="3962400"/>
            <a:ext cx="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 flipH="1">
            <a:off x="3048000" y="18288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3048000" y="28956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3048000" y="39624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 flipH="1">
            <a:off x="3048000" y="5029200"/>
            <a:ext cx="914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 flipH="1">
            <a:off x="990600" y="990600"/>
            <a:ext cx="70866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3794125" y="346075"/>
            <a:ext cx="16049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id-ID" sz="2400">
                <a:latin typeface="Times New Roman" pitchFamily="18" charset="0"/>
              </a:rPr>
              <a:t>W  a  k  t  u</a:t>
            </a:r>
          </a:p>
        </p:txBody>
      </p:sp>
    </p:spTree>
    <p:extLst>
      <p:ext uri="{BB962C8B-B14F-4D97-AF65-F5344CB8AC3E}">
        <p14:creationId xmlns:p14="http://schemas.microsoft.com/office/powerpoint/2010/main" val="95609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661936"/>
              </p:ext>
            </p:extLst>
          </p:nvPr>
        </p:nvGraphicFramePr>
        <p:xfrm>
          <a:off x="1600200" y="381000"/>
          <a:ext cx="6096000" cy="3817112"/>
        </p:xfrm>
        <a:graphic>
          <a:graphicData uri="http://schemas.openxmlformats.org/drawingml/2006/table">
            <a:tbl>
              <a:tblPr/>
              <a:tblGrid>
                <a:gridCol w="1143000"/>
                <a:gridCol w="1295400"/>
                <a:gridCol w="1295400"/>
                <a:gridCol w="1295400"/>
                <a:gridCol w="1066800"/>
              </a:tblGrid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SAKIT</a:t>
                      </a:r>
                      <a:r>
                        <a:rPr kumimoji="0" lang="en-US" alt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(D)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YA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TIDAK (-)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id-ID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Faktor</a:t>
                      </a:r>
                      <a:endParaRPr kumimoji="0" lang="en-US" altLang="id-ID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YA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a+b</a:t>
                      </a:r>
                      <a:endParaRPr kumimoji="0" lang="en-US" altLang="id-ID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Risiko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(E)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TIDAK (-)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c+d</a:t>
                      </a:r>
                      <a:endParaRPr kumimoji="0" lang="en-US" altLang="id-ID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id-ID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a+c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b+d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id-ID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457200" y="4495800"/>
            <a:ext cx="8382000" cy="1846659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 b="1" dirty="0">
                <a:solidFill>
                  <a:schemeClr val="bg1"/>
                </a:solidFill>
                <a:latin typeface="Tahoma" pitchFamily="34" charset="0"/>
              </a:rPr>
              <a:t>Odds Ratio = a*d / b*c</a:t>
            </a:r>
          </a:p>
          <a:p>
            <a:pPr>
              <a:spcBef>
                <a:spcPct val="50000"/>
              </a:spcBef>
            </a:pP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Nilai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OR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artinya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: orang yang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terekspos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(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terpapar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)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faktor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risiko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‘E’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mempunyai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kemungkinan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terkena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penyakit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‘D’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sebanyak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(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nilai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OR) kali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dibanding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yang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tidak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terekspos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(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terpapar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)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faktor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</a:t>
            </a:r>
            <a:r>
              <a:rPr lang="en-US" altLang="id-ID" sz="2000" b="1" dirty="0" err="1">
                <a:solidFill>
                  <a:schemeClr val="bg1"/>
                </a:solidFill>
                <a:latin typeface="Tahoma" pitchFamily="34" charset="0"/>
              </a:rPr>
              <a:t>risiko</a:t>
            </a:r>
            <a:r>
              <a:rPr lang="en-US" altLang="id-ID" sz="2000" b="1" dirty="0">
                <a:solidFill>
                  <a:schemeClr val="bg1"/>
                </a:solidFill>
                <a:latin typeface="Tahoma" pitchFamily="34" charset="0"/>
              </a:rPr>
              <a:t> ‘E</a:t>
            </a:r>
            <a:r>
              <a:rPr lang="en-US" altLang="id-ID" sz="2000" b="1" dirty="0" smtClean="0">
                <a:solidFill>
                  <a:schemeClr val="bg1"/>
                </a:solidFill>
                <a:latin typeface="Tahoma" pitchFamily="34" charset="0"/>
              </a:rPr>
              <a:t>’</a:t>
            </a:r>
            <a:endParaRPr lang="en-US" altLang="id-ID" sz="2000" b="1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337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Group 2"/>
          <p:cNvGraphicFramePr>
            <a:graphicFrameLocks noGrp="1"/>
          </p:cNvGraphicFramePr>
          <p:nvPr/>
        </p:nvGraphicFramePr>
        <p:xfrm>
          <a:off x="1600200" y="381000"/>
          <a:ext cx="6096000" cy="3540760"/>
        </p:xfrm>
        <a:graphic>
          <a:graphicData uri="http://schemas.openxmlformats.org/drawingml/2006/table">
            <a:tbl>
              <a:tblPr/>
              <a:tblGrid>
                <a:gridCol w="1143000"/>
                <a:gridCol w="1295400"/>
                <a:gridCol w="1295400"/>
                <a:gridCol w="1295400"/>
                <a:gridCol w="1066800"/>
              </a:tblGrid>
              <a:tr h="584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SAKIT</a:t>
                      </a:r>
                      <a:r>
                        <a:rPr kumimoji="0" lang="en-US" alt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(D)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YA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TIDAK (-)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Faktor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YA (+)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Risiko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TIDAK (-)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ahoma" pitchFamily="34" charset="0"/>
                        </a:rPr>
                        <a:t>44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Tahoma" pitchFamily="34" charset="0"/>
                        </a:rPr>
                        <a:t>88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altLang="id-ID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87" name="Text Box 47"/>
          <p:cNvSpPr txBox="1">
            <a:spLocks noChangeArrowheads="1"/>
          </p:cNvSpPr>
          <p:nvPr/>
        </p:nvSpPr>
        <p:spPr bwMode="auto">
          <a:xfrm>
            <a:off x="381000" y="4495800"/>
            <a:ext cx="8458200" cy="1981200"/>
          </a:xfrm>
          <a:prstGeom prst="rect">
            <a:avLst/>
          </a:prstGeom>
          <a:solidFill>
            <a:srgbClr val="0000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 b="1">
                <a:solidFill>
                  <a:schemeClr val="bg1"/>
                </a:solidFill>
                <a:latin typeface="Tahoma" pitchFamily="34" charset="0"/>
              </a:rPr>
              <a:t>Odds Ratio = OR = </a:t>
            </a:r>
            <a:r>
              <a:rPr lang="en-US" altLang="id-ID" sz="2400" b="1">
                <a:solidFill>
                  <a:srgbClr val="FF3399"/>
                </a:solidFill>
                <a:latin typeface="Tahoma" pitchFamily="34" charset="0"/>
              </a:rPr>
              <a:t>12*88</a:t>
            </a:r>
            <a:r>
              <a:rPr lang="en-US" altLang="id-ID" sz="2400" b="1">
                <a:solidFill>
                  <a:schemeClr val="bg1"/>
                </a:solidFill>
                <a:latin typeface="Tahoma" pitchFamily="34" charset="0"/>
              </a:rPr>
              <a:t> / 12*44 = 1056/528 = 2</a:t>
            </a:r>
          </a:p>
          <a:p>
            <a:pPr>
              <a:spcBef>
                <a:spcPct val="50000"/>
              </a:spcBef>
            </a:pPr>
            <a:r>
              <a:rPr lang="en-US" altLang="id-ID" sz="2000">
                <a:solidFill>
                  <a:schemeClr val="bg1"/>
                </a:solidFill>
                <a:latin typeface="Tahoma" pitchFamily="34" charset="0"/>
              </a:rPr>
              <a:t>Artinya: orang yang terekspos (terpapar) faktor risiko mempunyai kemungkinan terkena penyakit (D) sebanyak 2 kali atau 200% dibanding yang tidak terekspos (terpapar) faktor risiko</a:t>
            </a:r>
          </a:p>
          <a:p>
            <a:pPr>
              <a:spcBef>
                <a:spcPct val="50000"/>
              </a:spcBef>
            </a:pPr>
            <a:endParaRPr lang="en-US" altLang="id-ID" sz="2000">
              <a:solidFill>
                <a:schemeClr val="bg1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621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  <a:solidFill>
            <a:srgbClr val="0000CC"/>
          </a:solidFill>
        </p:spPr>
        <p:txBody>
          <a:bodyPr/>
          <a:lstStyle/>
          <a:p>
            <a:r>
              <a:rPr lang="en-US" altLang="id-ID" sz="3200" b="1">
                <a:solidFill>
                  <a:schemeClr val="bg1"/>
                </a:solidFill>
              </a:rPr>
              <a:t>EPIDEMIOLOGI ANALITIK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828800" y="1981200"/>
            <a:ext cx="6172200" cy="2709863"/>
          </a:xfrm>
          <a:prstGeom prst="rect">
            <a:avLst/>
          </a:prstGeom>
          <a:solidFill>
            <a:srgbClr val="0000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>
              <a:defRPr>
                <a:solidFill>
                  <a:schemeClr val="tx1"/>
                </a:solidFill>
                <a:latin typeface="Arial" charset="0"/>
              </a:defRPr>
            </a:lvl1pPr>
            <a:lvl2pPr marL="1066800" indent="-609600">
              <a:defRPr>
                <a:solidFill>
                  <a:schemeClr val="tx1"/>
                </a:solidFill>
                <a:latin typeface="Arial" charset="0"/>
              </a:defRPr>
            </a:lvl2pPr>
            <a:lvl3pPr marL="1524000" indent="-609600">
              <a:defRPr>
                <a:solidFill>
                  <a:schemeClr val="tx1"/>
                </a:solidFill>
                <a:latin typeface="Arial" charset="0"/>
              </a:defRPr>
            </a:lvl3pPr>
            <a:lvl4pPr marL="1981200" indent="-609600">
              <a:defRPr>
                <a:solidFill>
                  <a:schemeClr val="tx1"/>
                </a:solidFill>
                <a:latin typeface="Arial" charset="0"/>
              </a:defRPr>
            </a:lvl4pPr>
            <a:lvl5pPr marL="2438400" indent="-609600">
              <a:defRPr>
                <a:solidFill>
                  <a:schemeClr val="tx1"/>
                </a:solidFill>
                <a:latin typeface="Arial" charset="0"/>
              </a:defRPr>
            </a:lvl5pPr>
            <a:lvl6pPr marL="2895600" indent="-609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352800" indent="-609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810000" indent="-609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267200" indent="-609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romanUcPeriod"/>
            </a:pPr>
            <a:r>
              <a:rPr lang="en-US" altLang="id-ID" sz="2800" b="1">
                <a:solidFill>
                  <a:schemeClr val="bg1"/>
                </a:solidFill>
                <a:latin typeface="Times New Roman" pitchFamily="18" charset="0"/>
              </a:rPr>
              <a:t>STUDI OBSERVASIONAL</a:t>
            </a:r>
          </a:p>
          <a:p>
            <a:pPr>
              <a:spcBef>
                <a:spcPct val="50000"/>
              </a:spcBef>
              <a:buFontTx/>
              <a:buAutoNum type="alphaUcPeriod"/>
            </a:pPr>
            <a:r>
              <a:rPr lang="en-US" altLang="id-ID" sz="2400" b="1">
                <a:solidFill>
                  <a:schemeClr val="bg1"/>
                </a:solidFill>
                <a:latin typeface="Times New Roman" pitchFamily="18" charset="0"/>
              </a:rPr>
              <a:t>EKOLOGI</a:t>
            </a:r>
          </a:p>
          <a:p>
            <a:pPr>
              <a:spcBef>
                <a:spcPct val="50000"/>
              </a:spcBef>
              <a:buFontTx/>
              <a:buAutoNum type="alphaUcPeriod"/>
            </a:pPr>
            <a:r>
              <a:rPr lang="en-US" altLang="id-ID" sz="2400" b="1">
                <a:solidFill>
                  <a:schemeClr val="bg1"/>
                </a:solidFill>
                <a:latin typeface="Times New Roman" pitchFamily="18" charset="0"/>
              </a:rPr>
              <a:t>CROSS-SECTIONAL</a:t>
            </a:r>
          </a:p>
          <a:p>
            <a:pPr>
              <a:spcBef>
                <a:spcPct val="50000"/>
              </a:spcBef>
              <a:buFontTx/>
              <a:buAutoNum type="alphaUcPeriod"/>
            </a:pPr>
            <a:r>
              <a:rPr lang="en-US" altLang="id-ID" sz="2400" b="1">
                <a:solidFill>
                  <a:schemeClr val="bg1"/>
                </a:solidFill>
                <a:latin typeface="Times New Roman" pitchFamily="18" charset="0"/>
              </a:rPr>
              <a:t>CASE-CONTROL (RETROSPEKTIF)</a:t>
            </a:r>
          </a:p>
          <a:p>
            <a:pPr>
              <a:spcBef>
                <a:spcPct val="50000"/>
              </a:spcBef>
              <a:buFontTx/>
              <a:buAutoNum type="alphaUcPeriod"/>
            </a:pPr>
            <a:r>
              <a:rPr lang="en-US" altLang="id-ID" sz="2400" b="1">
                <a:solidFill>
                  <a:schemeClr val="bg1"/>
                </a:solidFill>
                <a:latin typeface="Times New Roman" pitchFamily="18" charset="0"/>
              </a:rPr>
              <a:t>COHORT (PROSPEKTIF)</a:t>
            </a:r>
          </a:p>
        </p:txBody>
      </p:sp>
    </p:spTree>
    <p:extLst>
      <p:ext uri="{BB962C8B-B14F-4D97-AF65-F5344CB8AC3E}">
        <p14:creationId xmlns:p14="http://schemas.microsoft.com/office/powerpoint/2010/main" val="587099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8534400" cy="6186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400" b="1" dirty="0" err="1">
                <a:latin typeface="Tahoma" pitchFamily="34" charset="0"/>
              </a:rPr>
              <a:t>Uji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statistik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untuk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menilai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tingkat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kemaknaan</a:t>
            </a:r>
            <a:r>
              <a:rPr lang="en-US" altLang="id-ID" sz="2400" b="1" dirty="0">
                <a:latin typeface="Tahoma" pitchFamily="34" charset="0"/>
              </a:rPr>
              <a:t> (</a:t>
            </a:r>
            <a:r>
              <a:rPr lang="en-US" altLang="id-ID" sz="2400" b="1" dirty="0" err="1">
                <a:latin typeface="Tahoma" pitchFamily="34" charset="0"/>
              </a:rPr>
              <a:t>signifikansi</a:t>
            </a:r>
            <a:r>
              <a:rPr lang="en-US" altLang="id-ID" sz="2400" b="1" dirty="0">
                <a:latin typeface="Tahoma" pitchFamily="34" charset="0"/>
              </a:rPr>
              <a:t>) </a:t>
            </a:r>
            <a:r>
              <a:rPr lang="en-US" altLang="id-ID" sz="2400" b="1" dirty="0" err="1">
                <a:latin typeface="Tahoma" pitchFamily="34" charset="0"/>
              </a:rPr>
              <a:t>didasarkan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pada</a:t>
            </a:r>
            <a:r>
              <a:rPr lang="en-US" altLang="id-ID" sz="2400" b="1" dirty="0">
                <a:latin typeface="Tahoma" pitchFamily="34" charset="0"/>
              </a:rPr>
              <a:t> “confidence limit” </a:t>
            </a:r>
            <a:r>
              <a:rPr lang="en-US" altLang="id-ID" sz="2400" b="1" dirty="0" err="1">
                <a:latin typeface="Tahoma" pitchFamily="34" charset="0"/>
              </a:rPr>
              <a:t>sebesar</a:t>
            </a:r>
            <a:r>
              <a:rPr lang="en-US" altLang="id-ID" sz="2400" b="1" dirty="0">
                <a:latin typeface="Tahoma" pitchFamily="34" charset="0"/>
              </a:rPr>
              <a:t> 95% </a:t>
            </a:r>
            <a:r>
              <a:rPr lang="en-US" altLang="id-ID" sz="2400" b="1" dirty="0" err="1">
                <a:latin typeface="Tahoma" pitchFamily="34" charset="0"/>
              </a:rPr>
              <a:t>dengan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rumus</a:t>
            </a:r>
            <a:r>
              <a:rPr lang="en-US" altLang="id-ID" sz="2400" b="1" dirty="0">
                <a:latin typeface="Tahoma" pitchFamily="34" charset="0"/>
              </a:rPr>
              <a:t>:</a:t>
            </a:r>
          </a:p>
          <a:p>
            <a:pPr>
              <a:spcBef>
                <a:spcPct val="50000"/>
              </a:spcBef>
            </a:pPr>
            <a:r>
              <a:rPr lang="en-US" altLang="id-ID" sz="2400" b="1" dirty="0" err="1">
                <a:latin typeface="Tahoma" pitchFamily="34" charset="0"/>
              </a:rPr>
              <a:t>Eksponensial</a:t>
            </a:r>
            <a:r>
              <a:rPr lang="en-US" altLang="id-ID" sz="2400" b="1" dirty="0">
                <a:latin typeface="Tahoma" pitchFamily="34" charset="0"/>
              </a:rPr>
              <a:t> (ln OR) </a:t>
            </a:r>
            <a:r>
              <a:rPr lang="en-US" altLang="id-ID" sz="2400" b="1" u="sng" dirty="0">
                <a:latin typeface="Tahoma" pitchFamily="34" charset="0"/>
              </a:rPr>
              <a:t>+</a:t>
            </a:r>
            <a:r>
              <a:rPr lang="en-US" altLang="id-ID" sz="2400" b="1" dirty="0">
                <a:latin typeface="Tahoma" pitchFamily="34" charset="0"/>
              </a:rPr>
              <a:t> 1,96 V (</a:t>
            </a:r>
            <a:r>
              <a:rPr lang="en-US" altLang="id-ID" sz="2400" b="1" dirty="0" err="1">
                <a:latin typeface="Tahoma" pitchFamily="34" charset="0"/>
              </a:rPr>
              <a:t>var</a:t>
            </a:r>
            <a:r>
              <a:rPr lang="en-US" altLang="id-ID" sz="2400" b="1" dirty="0">
                <a:latin typeface="Tahoma" pitchFamily="34" charset="0"/>
              </a:rPr>
              <a:t> ln OR)</a:t>
            </a:r>
          </a:p>
          <a:p>
            <a:pPr>
              <a:spcBef>
                <a:spcPct val="50000"/>
              </a:spcBef>
            </a:pPr>
            <a:r>
              <a:rPr lang="en-US" altLang="id-ID" sz="2400" b="1" dirty="0" err="1">
                <a:latin typeface="Tahoma" pitchFamily="34" charset="0"/>
              </a:rPr>
              <a:t>Dimana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var</a:t>
            </a:r>
            <a:r>
              <a:rPr lang="en-US" altLang="id-ID" sz="2400" b="1" dirty="0">
                <a:latin typeface="Tahoma" pitchFamily="34" charset="0"/>
              </a:rPr>
              <a:t> ln OR = 1/a + 1/b + 1/c + 1/d</a:t>
            </a:r>
          </a:p>
          <a:p>
            <a:pPr>
              <a:spcBef>
                <a:spcPct val="50000"/>
              </a:spcBef>
            </a:pPr>
            <a:r>
              <a:rPr lang="en-US" altLang="id-ID" sz="2400" b="1" dirty="0" err="1">
                <a:latin typeface="Tahoma" pitchFamily="34" charset="0"/>
              </a:rPr>
              <a:t>Hasilnya</a:t>
            </a:r>
            <a:r>
              <a:rPr lang="en-US" altLang="id-ID" sz="2400" b="1" dirty="0">
                <a:latin typeface="Tahoma" pitchFamily="34" charset="0"/>
              </a:rPr>
              <a:t>: e </a:t>
            </a:r>
            <a:r>
              <a:rPr lang="en-US" altLang="id-ID" sz="3200" b="1" baseline="30000" dirty="0">
                <a:latin typeface="Tahoma" pitchFamily="34" charset="0"/>
              </a:rPr>
              <a:t>(ln 2) </a:t>
            </a:r>
            <a:r>
              <a:rPr lang="en-US" altLang="id-ID" sz="3200" b="1" u="sng" baseline="30000" dirty="0">
                <a:latin typeface="Tahoma" pitchFamily="34" charset="0"/>
              </a:rPr>
              <a:t>+</a:t>
            </a:r>
            <a:r>
              <a:rPr lang="en-US" altLang="id-ID" sz="3200" b="1" baseline="30000" dirty="0">
                <a:latin typeface="Tahoma" pitchFamily="34" charset="0"/>
              </a:rPr>
              <a:t> 1.96 V (1/12 + 1/12 + 1/44 + 1/88)</a:t>
            </a:r>
          </a:p>
          <a:p>
            <a:pPr>
              <a:spcBef>
                <a:spcPct val="50000"/>
              </a:spcBef>
            </a:pPr>
            <a:r>
              <a:rPr lang="en-US" altLang="id-ID" sz="2400" b="1" dirty="0">
                <a:latin typeface="Tahoma" pitchFamily="34" charset="0"/>
              </a:rPr>
              <a:t>	    e </a:t>
            </a:r>
            <a:r>
              <a:rPr lang="en-US" altLang="id-ID" sz="3200" b="1" baseline="30000" dirty="0">
                <a:latin typeface="Tahoma" pitchFamily="34" charset="0"/>
              </a:rPr>
              <a:t>(ln 2) </a:t>
            </a:r>
            <a:r>
              <a:rPr lang="en-US" altLang="id-ID" sz="3200" b="1" u="sng" baseline="30000" dirty="0">
                <a:latin typeface="Tahoma" pitchFamily="34" charset="0"/>
              </a:rPr>
              <a:t>+</a:t>
            </a:r>
            <a:r>
              <a:rPr lang="en-US" altLang="id-ID" sz="3200" b="1" baseline="30000" dirty="0">
                <a:latin typeface="Tahoma" pitchFamily="34" charset="0"/>
              </a:rPr>
              <a:t> 1.96 V (0.083+0.083+0.0227+0.01136)</a:t>
            </a:r>
          </a:p>
          <a:p>
            <a:pPr>
              <a:spcBef>
                <a:spcPct val="50000"/>
              </a:spcBef>
            </a:pPr>
            <a:r>
              <a:rPr lang="en-US" altLang="id-ID" sz="2400" b="1" dirty="0">
                <a:latin typeface="Tahoma" pitchFamily="34" charset="0"/>
              </a:rPr>
              <a:t>	    e </a:t>
            </a:r>
            <a:r>
              <a:rPr lang="en-US" altLang="id-ID" sz="3200" b="1" baseline="30000" dirty="0">
                <a:latin typeface="Tahoma" pitchFamily="34" charset="0"/>
              </a:rPr>
              <a:t>(ln 2) </a:t>
            </a:r>
            <a:r>
              <a:rPr lang="en-US" altLang="id-ID" sz="3200" b="1" u="sng" baseline="30000" dirty="0">
                <a:latin typeface="Tahoma" pitchFamily="34" charset="0"/>
              </a:rPr>
              <a:t>+</a:t>
            </a:r>
            <a:r>
              <a:rPr lang="en-US" altLang="id-ID" sz="3200" b="1" baseline="30000" dirty="0">
                <a:latin typeface="Tahoma" pitchFamily="34" charset="0"/>
              </a:rPr>
              <a:t> 1.96 * 0.447</a:t>
            </a:r>
          </a:p>
          <a:p>
            <a:pPr>
              <a:spcBef>
                <a:spcPct val="50000"/>
              </a:spcBef>
            </a:pPr>
            <a:r>
              <a:rPr lang="en-US" altLang="id-ID" sz="2400" b="1" dirty="0">
                <a:latin typeface="Tahoma" pitchFamily="34" charset="0"/>
              </a:rPr>
              <a:t>	    e </a:t>
            </a:r>
            <a:r>
              <a:rPr lang="en-US" altLang="id-ID" sz="3200" b="1" baseline="30000" dirty="0">
                <a:latin typeface="Tahoma" pitchFamily="34" charset="0"/>
              </a:rPr>
              <a:t>(0.693 </a:t>
            </a:r>
            <a:r>
              <a:rPr lang="en-US" altLang="id-ID" sz="3200" b="1" u="sng" baseline="30000" dirty="0">
                <a:latin typeface="Tahoma" pitchFamily="34" charset="0"/>
              </a:rPr>
              <a:t>+</a:t>
            </a:r>
            <a:r>
              <a:rPr lang="en-US" altLang="id-ID" sz="3200" b="1" baseline="30000" dirty="0">
                <a:latin typeface="Tahoma" pitchFamily="34" charset="0"/>
              </a:rPr>
              <a:t> 0.876)</a:t>
            </a:r>
          </a:p>
          <a:p>
            <a:pPr>
              <a:spcBef>
                <a:spcPct val="50000"/>
              </a:spcBef>
            </a:pPr>
            <a:r>
              <a:rPr lang="en-US" altLang="id-ID" sz="2400" b="1" dirty="0">
                <a:latin typeface="Tahoma" pitchFamily="34" charset="0"/>
              </a:rPr>
              <a:t>	    e </a:t>
            </a:r>
            <a:r>
              <a:rPr lang="en-US" altLang="id-ID" sz="3200" b="1" baseline="30000" dirty="0">
                <a:latin typeface="Tahoma" pitchFamily="34" charset="0"/>
              </a:rPr>
              <a:t>–0.18528</a:t>
            </a:r>
            <a:r>
              <a:rPr lang="en-US" altLang="id-ID" sz="2400" b="1" dirty="0">
                <a:latin typeface="Tahoma" pitchFamily="34" charset="0"/>
              </a:rPr>
              <a:t>    -     e </a:t>
            </a:r>
            <a:r>
              <a:rPr lang="en-US" altLang="id-ID" sz="3200" b="1" baseline="30000" dirty="0">
                <a:latin typeface="Tahoma" pitchFamily="34" charset="0"/>
              </a:rPr>
              <a:t>1.56915  </a:t>
            </a: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 </a:t>
            </a:r>
            <a:r>
              <a:rPr lang="en-US" altLang="id-ID" sz="2400" b="1" dirty="0">
                <a:latin typeface="Tahoma" pitchFamily="34" charset="0"/>
              </a:rPr>
              <a:t> 0.83  -  4.80</a:t>
            </a:r>
          </a:p>
          <a:p>
            <a:pPr>
              <a:spcBef>
                <a:spcPct val="50000"/>
              </a:spcBef>
            </a:pPr>
            <a:endParaRPr lang="en-US" altLang="id-ID" sz="2400" dirty="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id-ID" sz="2400" b="1" dirty="0" err="1">
                <a:latin typeface="Tahoma" pitchFamily="34" charset="0"/>
              </a:rPr>
              <a:t>Bila</a:t>
            </a:r>
            <a:r>
              <a:rPr lang="en-US" altLang="id-ID" sz="2400" b="1" dirty="0">
                <a:latin typeface="Tahoma" pitchFamily="34" charset="0"/>
              </a:rPr>
              <a:t> ‘lower limit’ </a:t>
            </a:r>
            <a:r>
              <a:rPr lang="en-US" altLang="id-ID" sz="2400" b="1" u="sng" dirty="0">
                <a:latin typeface="Tahoma" pitchFamily="34" charset="0"/>
              </a:rPr>
              <a:t>&lt;</a:t>
            </a:r>
            <a:r>
              <a:rPr lang="en-US" altLang="id-ID" sz="2400" b="1" dirty="0">
                <a:latin typeface="Tahoma" pitchFamily="34" charset="0"/>
              </a:rPr>
              <a:t> 1 </a:t>
            </a:r>
            <a:r>
              <a:rPr lang="en-US" altLang="id-ID" sz="2400" b="1" dirty="0" err="1">
                <a:latin typeface="Tahoma" pitchFamily="34" charset="0"/>
              </a:rPr>
              <a:t>maka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nilai</a:t>
            </a:r>
            <a:r>
              <a:rPr lang="en-US" altLang="id-ID" sz="2400" b="1" dirty="0">
                <a:latin typeface="Tahoma" pitchFamily="34" charset="0"/>
              </a:rPr>
              <a:t> OR </a:t>
            </a:r>
            <a:r>
              <a:rPr lang="en-US" altLang="id-ID" sz="2400" b="1" dirty="0" err="1">
                <a:latin typeface="Tahoma" pitchFamily="34" charset="0"/>
              </a:rPr>
              <a:t>tidak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bermakna</a:t>
            </a:r>
            <a:endParaRPr lang="en-US" altLang="id-ID" sz="2400" b="1" dirty="0">
              <a:latin typeface="Tahoma" pitchFamily="34" charset="0"/>
            </a:endParaRPr>
          </a:p>
        </p:txBody>
      </p:sp>
      <p:sp>
        <p:nvSpPr>
          <p:cNvPr id="11267" name="Line 3"/>
          <p:cNvSpPr>
            <a:spLocks noChangeShapeType="1"/>
          </p:cNvSpPr>
          <p:nvPr/>
        </p:nvSpPr>
        <p:spPr bwMode="auto">
          <a:xfrm>
            <a:off x="5029200" y="1600200"/>
            <a:ext cx="1578964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192248" y="2590800"/>
            <a:ext cx="4189751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4051092" y="3124200"/>
            <a:ext cx="396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836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81000" y="914400"/>
            <a:ext cx="8458200" cy="372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800" b="1">
                <a:latin typeface="Tahoma" pitchFamily="34" charset="0"/>
              </a:rPr>
              <a:t>OR = 2 dan 95% confidence limit: 0.83-4.80</a:t>
            </a:r>
          </a:p>
          <a:p>
            <a:pPr>
              <a:spcBef>
                <a:spcPct val="50000"/>
              </a:spcBef>
            </a:pPr>
            <a:r>
              <a:rPr lang="en-US" altLang="id-ID" sz="2800" b="1">
                <a:latin typeface="Tahoma" pitchFamily="34" charset="0"/>
              </a:rPr>
              <a:t>Artinya: individu yang terekpos (terpapar) faktor risiko ‘E’ mempunyai kemungkinan 2 kali terkena penyakit ‘D’ dibanding individu yang tidak terekpos (terpapar) faktor risiko ‘E’; namun hasilnya tidak bermakna secara statistik. Karena nilai OR tersebut mempunyai nilai ‘lower limit’ &lt;1.</a:t>
            </a:r>
          </a:p>
        </p:txBody>
      </p:sp>
    </p:spTree>
    <p:extLst>
      <p:ext uri="{BB962C8B-B14F-4D97-AF65-F5344CB8AC3E}">
        <p14:creationId xmlns:p14="http://schemas.microsoft.com/office/powerpoint/2010/main" val="85277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143000" y="533400"/>
            <a:ext cx="70866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800" b="1">
                <a:latin typeface="Tahoma" pitchFamily="34" charset="0"/>
              </a:rPr>
              <a:t>Nilai 95% confidence limit: 0.83-4.80, artinya bila  dilaku-kan penelitian yang sama ber-ulang</a:t>
            </a:r>
            <a:r>
              <a:rPr lang="en-US" altLang="id-ID" sz="2800" b="1" baseline="30000">
                <a:latin typeface="Tahoma" pitchFamily="34" charset="0"/>
              </a:rPr>
              <a:t>2</a:t>
            </a:r>
            <a:r>
              <a:rPr lang="en-US" altLang="id-ID" sz="2800" b="1">
                <a:latin typeface="Tahoma" pitchFamily="34" charset="0"/>
              </a:rPr>
              <a:t> sebanyak 100 kali maka sebanyak 95 kali nilai OR yang diperoleh berada diantara 0.83 hingga 4.80</a:t>
            </a:r>
          </a:p>
        </p:txBody>
      </p:sp>
      <p:sp>
        <p:nvSpPr>
          <p:cNvPr id="15363" name="Line 3"/>
          <p:cNvSpPr>
            <a:spLocks noChangeShapeType="1"/>
          </p:cNvSpPr>
          <p:nvPr/>
        </p:nvSpPr>
        <p:spPr bwMode="auto">
          <a:xfrm>
            <a:off x="4419600" y="4495800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4191000" y="54102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65" name="Line 5"/>
          <p:cNvSpPr>
            <a:spLocks noChangeShapeType="1"/>
          </p:cNvSpPr>
          <p:nvPr/>
        </p:nvSpPr>
        <p:spPr bwMode="auto">
          <a:xfrm>
            <a:off x="4191000" y="4495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66" name="Line 6"/>
          <p:cNvSpPr>
            <a:spLocks noChangeShapeType="1"/>
          </p:cNvSpPr>
          <p:nvPr/>
        </p:nvSpPr>
        <p:spPr bwMode="auto">
          <a:xfrm>
            <a:off x="4191000" y="6400800"/>
            <a:ext cx="45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2209800" y="4267200"/>
            <a:ext cx="1981200" cy="231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id-ID" sz="2400" b="1">
                <a:latin typeface="Tahoma" pitchFamily="34" charset="0"/>
              </a:rPr>
              <a:t>4.80</a:t>
            </a:r>
          </a:p>
          <a:p>
            <a:pPr algn="r">
              <a:spcBef>
                <a:spcPct val="50000"/>
              </a:spcBef>
            </a:pPr>
            <a:endParaRPr lang="en-US" altLang="id-ID" sz="2400" b="1">
              <a:latin typeface="Tahoma" pitchFamily="34" charset="0"/>
            </a:endParaRPr>
          </a:p>
          <a:p>
            <a:pPr algn="r">
              <a:lnSpc>
                <a:spcPct val="40000"/>
              </a:lnSpc>
              <a:spcBef>
                <a:spcPct val="50000"/>
              </a:spcBef>
            </a:pPr>
            <a:r>
              <a:rPr lang="en-US" altLang="id-ID" sz="2400" b="1">
                <a:latin typeface="Tahoma" pitchFamily="34" charset="0"/>
              </a:rPr>
              <a:t>OR            2</a:t>
            </a:r>
          </a:p>
          <a:p>
            <a:pPr algn="r">
              <a:spcBef>
                <a:spcPct val="50000"/>
              </a:spcBef>
            </a:pPr>
            <a:endParaRPr lang="en-US" altLang="id-ID" sz="2400" b="1">
              <a:latin typeface="Tahoma" pitchFamily="34" charset="0"/>
            </a:endParaRPr>
          </a:p>
          <a:p>
            <a:pPr algn="r">
              <a:lnSpc>
                <a:spcPct val="70000"/>
              </a:lnSpc>
              <a:spcBef>
                <a:spcPct val="50000"/>
              </a:spcBef>
            </a:pPr>
            <a:r>
              <a:rPr lang="en-US" altLang="id-ID" sz="2400" b="1">
                <a:latin typeface="Tahoma" pitchFamily="34" charset="0"/>
              </a:rPr>
              <a:t>0.83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895600" y="5410200"/>
            <a:ext cx="609600" cy="838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V="1">
            <a:off x="2895600" y="4648200"/>
            <a:ext cx="60960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730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200" y="1371600"/>
            <a:ext cx="8382000" cy="355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400" b="1" dirty="0">
                <a:latin typeface="Tahoma" pitchFamily="34" charset="0"/>
              </a:rPr>
              <a:t>LATIHAN APA LATIHAN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id-ID" b="1" dirty="0">
                <a:latin typeface="Tahoma" pitchFamily="34" charset="0"/>
              </a:rPr>
              <a:t>SALAH SATU HASIL PENELITIAN MENYAJIKAN INFORMASI SEBAGAI BERIKUT:</a:t>
            </a:r>
          </a:p>
          <a:p>
            <a:pPr>
              <a:spcBef>
                <a:spcPct val="50000"/>
              </a:spcBef>
            </a:pPr>
            <a:r>
              <a:rPr lang="en-US" altLang="id-ID" b="1" dirty="0">
                <a:latin typeface="Tahoma" pitchFamily="34" charset="0"/>
              </a:rPr>
              <a:t>	MEROKOK			</a:t>
            </a:r>
            <a:r>
              <a:rPr lang="en-US" altLang="id-ID" b="1" cap="all" dirty="0" err="1" smtClean="0">
                <a:latin typeface="Tahoma" pitchFamily="34" charset="0"/>
              </a:rPr>
              <a:t>Kejadian</a:t>
            </a:r>
            <a:r>
              <a:rPr lang="en-US" altLang="id-ID" b="1" dirty="0" smtClean="0">
                <a:latin typeface="Tahoma" pitchFamily="34" charset="0"/>
              </a:rPr>
              <a:t> </a:t>
            </a:r>
            <a:r>
              <a:rPr lang="en-US" altLang="id-ID" b="1" dirty="0">
                <a:latin typeface="Tahoma" pitchFamily="34" charset="0"/>
              </a:rPr>
              <a:t>KANKER PARU-PARU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altLang="id-ID" b="1" dirty="0">
                <a:latin typeface="Tahoma" pitchFamily="34" charset="0"/>
              </a:rPr>
              <a:t>					PER 10000 PRIA USIA 20-60 TAHUN</a:t>
            </a:r>
          </a:p>
          <a:p>
            <a:pPr>
              <a:spcBef>
                <a:spcPct val="50000"/>
              </a:spcBef>
            </a:pPr>
            <a:r>
              <a:rPr lang="en-US" altLang="id-ID" b="1" dirty="0">
                <a:latin typeface="Tahoma" pitchFamily="34" charset="0"/>
              </a:rPr>
              <a:t>		TIDAK					31</a:t>
            </a:r>
          </a:p>
          <a:p>
            <a:pPr>
              <a:spcBef>
                <a:spcPct val="50000"/>
              </a:spcBef>
            </a:pPr>
            <a:r>
              <a:rPr lang="en-US" altLang="id-ID" b="1" dirty="0">
                <a:latin typeface="Tahoma" pitchFamily="34" charset="0"/>
              </a:rPr>
              <a:t>		YA					172</a:t>
            </a:r>
          </a:p>
          <a:p>
            <a:pPr>
              <a:spcBef>
                <a:spcPct val="50000"/>
              </a:spcBef>
            </a:pPr>
            <a:endParaRPr lang="en-US" altLang="id-ID" b="1" dirty="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n-US" altLang="id-ID" sz="2000" b="1" dirty="0">
                <a:latin typeface="Tahoma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4452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914400" y="1219200"/>
            <a:ext cx="7620000" cy="375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EXPOSURE = “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Eksposur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Faktor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Risiko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”  </a:t>
            </a:r>
          </a:p>
          <a:p>
            <a:pPr>
              <a:spcBef>
                <a:spcPct val="50000"/>
              </a:spcBef>
            </a:pP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adalah</a:t>
            </a:r>
            <a:endParaRPr lang="en-US" altLang="id-ID" sz="2800" b="1" dirty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id-ID" sz="2800" b="1" dirty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atribut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yang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ada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pada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subjek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	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yaitu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faktor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risiko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internal 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  <a:sym typeface="Wingdings" pitchFamily="2" charset="2"/>
              </a:rPr>
              <a:t>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biologik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  <a:sym typeface="Wingdings" pitchFamily="2" charset="2"/>
              </a:rPr>
              <a:t></a:t>
            </a:r>
            <a:endParaRPr lang="en-US" altLang="id-ID" sz="2800" b="1" dirty="0">
              <a:latin typeface="Tahoma" pitchFamily="34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	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umur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,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jenis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kelamin</a:t>
            </a:r>
            <a:r>
              <a:rPr lang="en-US" altLang="id-ID" sz="2800" b="1" dirty="0">
                <a:latin typeface="Tahoma" pitchFamily="34" charset="0"/>
                <a:cs typeface="Times New Roman" pitchFamily="18" charset="0"/>
              </a:rPr>
              <a:t>, status </a:t>
            </a:r>
            <a:r>
              <a:rPr lang="en-US" altLang="id-ID" sz="2800" b="1" dirty="0" err="1">
                <a:latin typeface="Tahoma" pitchFamily="34" charset="0"/>
                <a:cs typeface="Times New Roman" pitchFamily="18" charset="0"/>
              </a:rPr>
              <a:t>fisiologi</a:t>
            </a:r>
            <a:endParaRPr lang="en-US" altLang="id-ID" sz="2800" b="1" dirty="0">
              <a:latin typeface="Tahoma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70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82296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id-ID" sz="2400" b="1" dirty="0"/>
              <a:t>2</a:t>
            </a:r>
            <a:r>
              <a:rPr lang="en-US" altLang="id-ID" sz="2800" b="1" dirty="0"/>
              <a:t>. </a:t>
            </a:r>
            <a:r>
              <a:rPr lang="en-US" altLang="id-ID" sz="2800" b="1" dirty="0" err="1">
                <a:latin typeface="Tahoma" pitchFamily="34" charset="0"/>
              </a:rPr>
              <a:t>agen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yg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mungkin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relevan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dgn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keadaan</a:t>
            </a:r>
            <a:r>
              <a:rPr lang="en-US" altLang="id-ID" sz="2800" b="1" dirty="0">
                <a:latin typeface="Tahoma" pitchFamily="34" charset="0"/>
              </a:rPr>
              <a:t>     	</a:t>
            </a:r>
            <a:r>
              <a:rPr lang="en-US" altLang="id-ID" sz="2800" b="1" dirty="0" err="1">
                <a:latin typeface="Tahoma" pitchFamily="34" charset="0"/>
              </a:rPr>
              <a:t>kesehatan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seseorang</a:t>
            </a:r>
            <a:r>
              <a:rPr lang="en-US" altLang="id-ID" sz="2800" b="1" dirty="0">
                <a:latin typeface="Tahoma" pitchFamily="34" charset="0"/>
              </a:rPr>
              <a:t> (</a:t>
            </a:r>
            <a:r>
              <a:rPr lang="en-US" altLang="id-ID" sz="2800" b="1" dirty="0" err="1">
                <a:latin typeface="Tahoma" pitchFamily="34" charset="0"/>
              </a:rPr>
              <a:t>faktor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risiko</a:t>
            </a:r>
            <a:r>
              <a:rPr lang="en-US" altLang="id-ID" sz="2800" b="1" dirty="0">
                <a:latin typeface="Tahoma" pitchFamily="34" charset="0"/>
              </a:rPr>
              <a:t> 	</a:t>
            </a:r>
            <a:r>
              <a:rPr lang="en-US" altLang="id-ID" sz="2800" b="1" dirty="0" err="1">
                <a:latin typeface="Tahoma" pitchFamily="34" charset="0"/>
              </a:rPr>
              <a:t>eksternal</a:t>
            </a:r>
            <a:r>
              <a:rPr lang="en-US" altLang="id-ID" sz="2800" b="1" dirty="0">
                <a:latin typeface="Tahoma" pitchFamily="34" charset="0"/>
              </a:rPr>
              <a:t>):</a:t>
            </a:r>
          </a:p>
          <a:p>
            <a:endParaRPr lang="en-US" altLang="id-ID" sz="2800" b="1" dirty="0">
              <a:latin typeface="Tahoma" pitchFamily="34" charset="0"/>
            </a:endParaRPr>
          </a:p>
          <a:p>
            <a:pPr>
              <a:buFontTx/>
              <a:buAutoNum type="alphaLcPeriod"/>
            </a:pPr>
            <a:r>
              <a:rPr lang="en-US" altLang="id-ID" sz="2800" b="1" dirty="0" err="1">
                <a:latin typeface="Tahoma" pitchFamily="34" charset="0"/>
              </a:rPr>
              <a:t>agen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yg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mempunyai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pengaruh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fisiologik</a:t>
            </a:r>
            <a:r>
              <a:rPr lang="en-US" altLang="id-ID" sz="2800" b="1" dirty="0">
                <a:latin typeface="Tahoma" pitchFamily="34" charset="0"/>
              </a:rPr>
              <a:t>        	(</a:t>
            </a:r>
            <a:r>
              <a:rPr lang="en-US" altLang="id-ID" sz="2800" b="1" dirty="0" err="1">
                <a:latin typeface="Tahoma" pitchFamily="34" charset="0"/>
              </a:rPr>
              <a:t>makanan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>
                <a:latin typeface="Tahoma" pitchFamily="34" charset="0"/>
                <a:sym typeface="Wingdings" pitchFamily="2" charset="2"/>
              </a:rPr>
              <a:t></a:t>
            </a:r>
            <a:r>
              <a:rPr lang="en-US" altLang="id-ID" sz="2800" b="1" dirty="0" err="1">
                <a:latin typeface="Tahoma" pitchFamily="34" charset="0"/>
              </a:rPr>
              <a:t>pertumbuhan</a:t>
            </a:r>
            <a:r>
              <a:rPr lang="en-US" altLang="id-ID" sz="2800" b="1" dirty="0">
                <a:latin typeface="Tahoma" pitchFamily="34" charset="0"/>
              </a:rPr>
              <a:t>)</a:t>
            </a:r>
          </a:p>
          <a:p>
            <a:pPr>
              <a:buFontTx/>
              <a:buAutoNum type="alphaLcPeriod"/>
            </a:pPr>
            <a:endParaRPr lang="en-US" altLang="id-ID" sz="2800" b="1" dirty="0">
              <a:latin typeface="Tahoma" pitchFamily="34" charset="0"/>
            </a:endParaRPr>
          </a:p>
          <a:p>
            <a:r>
              <a:rPr lang="en-US" altLang="id-ID" sz="2800" b="1" dirty="0">
                <a:latin typeface="Tahoma" pitchFamily="34" charset="0"/>
              </a:rPr>
              <a:t>b. </a:t>
            </a:r>
            <a:r>
              <a:rPr lang="en-US" altLang="id-ID" sz="2800" b="1" dirty="0" err="1">
                <a:latin typeface="Tahoma" pitchFamily="34" charset="0"/>
              </a:rPr>
              <a:t>agen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yg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dpt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menyebabkan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Penyakit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>
                <a:latin typeface="Tahoma" pitchFamily="34" charset="0"/>
              </a:rPr>
              <a:t>atau</a:t>
            </a:r>
            <a:r>
              <a:rPr lang="en-US" altLang="id-ID" sz="2800" b="1" dirty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memberikan</a:t>
            </a:r>
            <a:r>
              <a:rPr lang="en-US" altLang="id-ID" sz="2800" b="1" dirty="0" smtClean="0">
                <a:latin typeface="Tahoma" pitchFamily="34" charset="0"/>
              </a:rPr>
              <a:t> </a:t>
            </a:r>
            <a:r>
              <a:rPr lang="en-US" altLang="id-ID" sz="2800" b="1" dirty="0" err="1" smtClean="0">
                <a:latin typeface="Tahoma" pitchFamily="34" charset="0"/>
              </a:rPr>
              <a:t>perlindungan</a:t>
            </a:r>
            <a:r>
              <a:rPr lang="en-US" altLang="id-ID" sz="2800" b="1" dirty="0" smtClean="0">
                <a:latin typeface="Tahoma" pitchFamily="34" charset="0"/>
              </a:rPr>
              <a:t> (</a:t>
            </a:r>
            <a:r>
              <a:rPr lang="en-US" altLang="id-ID" sz="2800" b="1" dirty="0" err="1" smtClean="0">
                <a:latin typeface="Tahoma" pitchFamily="34" charset="0"/>
              </a:rPr>
              <a:t>bakteri</a:t>
            </a:r>
            <a:r>
              <a:rPr lang="en-US" altLang="id-ID" sz="2800" b="1" dirty="0">
                <a:latin typeface="Tahoma" pitchFamily="34" charset="0"/>
              </a:rPr>
              <a:t>)</a:t>
            </a:r>
          </a:p>
          <a:p>
            <a:pPr>
              <a:spcBef>
                <a:spcPct val="50000"/>
              </a:spcBef>
            </a:pPr>
            <a:endParaRPr lang="en-US" altLang="id-ID" sz="2400" b="1" dirty="0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0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381000"/>
            <a:ext cx="8305800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id-ID" sz="2800" b="1" dirty="0">
                <a:cs typeface="Times New Roman" pitchFamily="18" charset="0"/>
              </a:rPr>
              <a:t>Exposure </a:t>
            </a:r>
            <a:r>
              <a:rPr lang="en-US" altLang="id-ID" sz="2800" b="1" dirty="0" err="1">
                <a:cs typeface="Times New Roman" pitchFamily="18" charset="0"/>
              </a:rPr>
              <a:t>termasuk</a:t>
            </a:r>
            <a:r>
              <a:rPr lang="en-US" altLang="id-ID" sz="2800" b="1" dirty="0">
                <a:cs typeface="Times New Roman" pitchFamily="18" charset="0"/>
              </a:rPr>
              <a:t> juga “host factor” </a:t>
            </a:r>
            <a:r>
              <a:rPr lang="en-US" altLang="id-ID" sz="2800" b="1" dirty="0" err="1">
                <a:cs typeface="Times New Roman" pitchFamily="18" charset="0"/>
              </a:rPr>
              <a:t>baik</a:t>
            </a:r>
            <a:r>
              <a:rPr lang="en-US" altLang="id-ID" sz="2800" b="1" dirty="0">
                <a:cs typeface="Times New Roman" pitchFamily="18" charset="0"/>
              </a:rPr>
              <a:t> </a:t>
            </a:r>
            <a:r>
              <a:rPr lang="en-US" altLang="id-ID" sz="2800" b="1" dirty="0" err="1">
                <a:cs typeface="Times New Roman" pitchFamily="18" charset="0"/>
              </a:rPr>
              <a:t>genetik</a:t>
            </a:r>
            <a:r>
              <a:rPr lang="en-US" altLang="id-ID" sz="2800" b="1" dirty="0">
                <a:cs typeface="Times New Roman" pitchFamily="18" charset="0"/>
              </a:rPr>
              <a:t> </a:t>
            </a:r>
            <a:r>
              <a:rPr lang="en-US" altLang="id-ID" sz="2800" b="1" dirty="0" err="1">
                <a:cs typeface="Times New Roman" pitchFamily="18" charset="0"/>
              </a:rPr>
              <a:t>ataupun</a:t>
            </a:r>
            <a:r>
              <a:rPr lang="en-US" altLang="id-ID" sz="2800" b="1" dirty="0">
                <a:cs typeface="Times New Roman" pitchFamily="18" charset="0"/>
              </a:rPr>
              <a:t> </a:t>
            </a:r>
            <a:r>
              <a:rPr lang="en-US" altLang="id-ID" sz="2800" b="1" dirty="0" err="1">
                <a:cs typeface="Times New Roman" pitchFamily="18" charset="0"/>
              </a:rPr>
              <a:t>hasil</a:t>
            </a:r>
            <a:r>
              <a:rPr lang="en-US" altLang="id-ID" sz="2800" b="1" dirty="0">
                <a:cs typeface="Times New Roman" pitchFamily="18" charset="0"/>
              </a:rPr>
              <a:t> </a:t>
            </a:r>
            <a:r>
              <a:rPr lang="en-US" altLang="id-ID" sz="2800" b="1" dirty="0" err="1">
                <a:cs typeface="Times New Roman" pitchFamily="18" charset="0"/>
              </a:rPr>
              <a:t>interaksi</a:t>
            </a:r>
            <a:r>
              <a:rPr lang="en-US" altLang="id-ID" sz="2800" b="1" dirty="0">
                <a:cs typeface="Times New Roman" pitchFamily="18" charset="0"/>
              </a:rPr>
              <a:t> </a:t>
            </a:r>
            <a:r>
              <a:rPr lang="en-US" altLang="id-ID" sz="2800" b="1" dirty="0" err="1">
                <a:cs typeface="Times New Roman" pitchFamily="18" charset="0"/>
              </a:rPr>
              <a:t>antara</a:t>
            </a:r>
            <a:r>
              <a:rPr lang="en-US" altLang="id-ID" sz="2800" b="1" dirty="0">
                <a:cs typeface="Times New Roman" pitchFamily="18" charset="0"/>
              </a:rPr>
              <a:t> </a:t>
            </a:r>
            <a:r>
              <a:rPr lang="en-US" altLang="id-ID" sz="2800" b="1" dirty="0" err="1">
                <a:cs typeface="Times New Roman" pitchFamily="18" charset="0"/>
              </a:rPr>
              <a:t>faktor</a:t>
            </a:r>
            <a:r>
              <a:rPr lang="en-US" altLang="id-ID" sz="2800" b="1" dirty="0">
                <a:cs typeface="Times New Roman" pitchFamily="18" charset="0"/>
              </a:rPr>
              <a:t> </a:t>
            </a:r>
            <a:r>
              <a:rPr lang="en-US" altLang="id-ID" sz="2800" b="1" dirty="0" err="1">
                <a:cs typeface="Times New Roman" pitchFamily="18" charset="0"/>
              </a:rPr>
              <a:t>genetik</a:t>
            </a:r>
            <a:r>
              <a:rPr lang="en-US" altLang="id-ID" sz="2800" b="1" dirty="0">
                <a:cs typeface="Times New Roman" pitchFamily="18" charset="0"/>
              </a:rPr>
              <a:t> </a:t>
            </a:r>
            <a:r>
              <a:rPr lang="en-US" altLang="id-ID" sz="2800" b="1" dirty="0" err="1">
                <a:cs typeface="Times New Roman" pitchFamily="18" charset="0"/>
              </a:rPr>
              <a:t>dan</a:t>
            </a:r>
            <a:r>
              <a:rPr lang="en-US" altLang="id-ID" sz="2800" b="1" dirty="0">
                <a:cs typeface="Times New Roman" pitchFamily="18" charset="0"/>
              </a:rPr>
              <a:t> </a:t>
            </a:r>
            <a:r>
              <a:rPr lang="en-US" altLang="id-ID" sz="2800" b="1" dirty="0" err="1">
                <a:cs typeface="Times New Roman" pitchFamily="18" charset="0"/>
              </a:rPr>
              <a:t>lingkungan</a:t>
            </a:r>
            <a:r>
              <a:rPr lang="en-US" altLang="id-ID" sz="2800" b="1" dirty="0">
                <a:cs typeface="Times New Roman" pitchFamily="18" charset="0"/>
              </a:rPr>
              <a:t>, </a:t>
            </a:r>
            <a:r>
              <a:rPr lang="en-US" altLang="id-ID" sz="2800" b="1" dirty="0" err="1">
                <a:cs typeface="Times New Roman" pitchFamily="18" charset="0"/>
              </a:rPr>
              <a:t>misalnya</a:t>
            </a:r>
            <a:r>
              <a:rPr lang="en-US" altLang="id-ID" sz="2800" b="1" dirty="0">
                <a:cs typeface="Times New Roman" pitchFamily="18" charset="0"/>
              </a:rPr>
              <a:t> </a:t>
            </a:r>
            <a:r>
              <a:rPr lang="en-US" altLang="id-ID" sz="2800" b="1" dirty="0" err="1">
                <a:cs typeface="Times New Roman" pitchFamily="18" charset="0"/>
              </a:rPr>
              <a:t>keadaan</a:t>
            </a:r>
            <a:r>
              <a:rPr lang="en-US" altLang="id-ID" sz="2800" b="1" dirty="0">
                <a:cs typeface="Times New Roman" pitchFamily="18" charset="0"/>
              </a:rPr>
              <a:t> </a:t>
            </a:r>
            <a:r>
              <a:rPr lang="en-US" altLang="id-ID" sz="2800" b="1" dirty="0" err="1">
                <a:cs typeface="Times New Roman" pitchFamily="18" charset="0"/>
              </a:rPr>
              <a:t>sosial</a:t>
            </a:r>
            <a:r>
              <a:rPr lang="en-US" altLang="id-ID" sz="2800" b="1" dirty="0">
                <a:cs typeface="Times New Roman" pitchFamily="18" charset="0"/>
              </a:rPr>
              <a:t> </a:t>
            </a:r>
            <a:r>
              <a:rPr lang="en-US" altLang="id-ID" sz="2800" b="1" dirty="0" err="1">
                <a:cs typeface="Times New Roman" pitchFamily="18" charset="0"/>
              </a:rPr>
              <a:t>ekonomi</a:t>
            </a:r>
            <a:r>
              <a:rPr lang="en-US" altLang="id-ID" sz="2800" b="1" dirty="0">
                <a:cs typeface="Times New Roman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id-ID" sz="2800" b="1" dirty="0">
                <a:cs typeface="Times New Roman" pitchFamily="18" charset="0"/>
              </a:rPr>
              <a:t> </a:t>
            </a:r>
          </a:p>
          <a:p>
            <a:pPr>
              <a:spcBef>
                <a:spcPct val="50000"/>
              </a:spcBef>
            </a:pPr>
            <a:r>
              <a:rPr lang="en-US" altLang="id-ID" sz="2800" b="1" dirty="0">
                <a:cs typeface="Times New Roman" pitchFamily="18" charset="0"/>
              </a:rPr>
              <a:t>‘The latter may be of interest, not because they are thought themselves to cause a particular biological effect, but because they may be indicators of the effects of other agents that remain unmeasured’. </a:t>
            </a:r>
          </a:p>
          <a:p>
            <a:pPr>
              <a:spcBef>
                <a:spcPct val="50000"/>
              </a:spcBef>
            </a:pPr>
            <a:r>
              <a:rPr lang="en-US" altLang="id-ID" sz="2800" b="1" dirty="0">
                <a:cs typeface="Times New Roman" pitchFamily="18" charset="0"/>
              </a:rPr>
              <a:t>‘Exposure is often also given a quantitative rather than merely qualitative connotation’.</a:t>
            </a:r>
            <a:endParaRPr lang="en-US" altLang="id-ID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</a:pPr>
            <a:endParaRPr lang="en-US" altLang="id-ID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577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304800"/>
            <a:ext cx="84582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MASALAH YANG DIHADAPI DALAM MEMPELAJARI ETIOLOGI PENYAKIT DENGAN METODA OBSERVASIONAL</a:t>
            </a:r>
          </a:p>
          <a:p>
            <a:endParaRPr lang="en-US" sz="3200" b="1" dirty="0"/>
          </a:p>
          <a:p>
            <a:pPr marL="514350" indent="-514350">
              <a:buAutoNum type="arabicPeriod"/>
            </a:pPr>
            <a:r>
              <a:rPr lang="en-US" sz="2800" b="1" dirty="0" smtClean="0"/>
              <a:t>TDK DIKETAHUINYA ‘AGEN’ DARI BERBAGAI PENYAKIT DAN TDK ADANYA UJI DIAGNOSTIK SPESIFIK MENYEBABKAN KESUKARAN DALAM MEMBEDAKAN SIAPA YANG SAKIT DAN SEHAT;</a:t>
            </a:r>
          </a:p>
          <a:p>
            <a:pPr marL="514350" indent="-514350">
              <a:buAutoNum type="arabicPeriod"/>
            </a:pPr>
            <a:r>
              <a:rPr lang="en-US" sz="2800" b="1" dirty="0" smtClean="0"/>
              <a:t>SIFAT MULTI-FAKTORIAL DARI ETIOLOGI PENYAKIT TERUTAMA PENYAKIT KRONIS, MENIMBULKAN KESULITAN DALAM MENENTUKAN FAKTOR YANG BERPERAN UTAMA YANG MENIMBULKAN PENYAKIT PADA SUATU WAKTU DAN KEADAAN</a:t>
            </a:r>
          </a:p>
          <a:p>
            <a:pPr marL="514350" indent="-514350">
              <a:buAutoNum type="arabicPeriod"/>
            </a:pP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310943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457200"/>
            <a:ext cx="868680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b="1" dirty="0" smtClean="0"/>
              <a:t>PANJANGNYA WAKTU LATEN (=WAKTU INKUBASI  PENYAKIT MENULAR) PADA PENYAKIT KRONIS DAN INI MENIMBULKAN KESULITAN DALAM MENENTU-KAN FAKTOR YANG PALING BERPERAN DAN TERDA-HULU YANG LANGSUNG MENIIMBUULKAN PENYAKIT;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800" b="1" dirty="0" smtClean="0"/>
              <a:t>KETIDAKJELASAN WAKTU TIMBULNYA PENYAKIT DAN INI MENYEBEBKAN KESULITAN DALAM MENGUMPUL-KAN DATA KASUS BARU;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sz="2800" b="1" dirty="0" smtClean="0"/>
              <a:t>FAKTOR </a:t>
            </a:r>
            <a:r>
              <a:rPr lang="en-US" sz="2800" b="1" dirty="0"/>
              <a:t>Y</a:t>
            </a:r>
            <a:r>
              <a:rPr lang="en-US" sz="2800" b="1" dirty="0" smtClean="0"/>
              <a:t>G SAMA DAPAT MEMBERIKAN PENGARUH YANG BERBEDA PADA TIAP PERJALANAN PENYAKIT.  MISAL: PJK LEBIH BANYAK DI KOTA DIBANDING DI DESA, DGN PERJALANAN WAKTU PROGNOSIS &gt; BAIK DIKOTA &amp; MEREKA LEBIH MUDAH KE FASILITAS KESEHATAN UNTUK PENYAKIT TERSEBUT</a:t>
            </a:r>
          </a:p>
          <a:p>
            <a:pPr marL="514350" indent="-514350">
              <a:buFont typeface="+mj-lt"/>
              <a:buAutoNum type="arabicPeriod" startAt="3"/>
            </a:pPr>
            <a:endParaRPr lang="en-US" sz="2800" b="1" dirty="0" smtClean="0"/>
          </a:p>
          <a:p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1826784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33400" y="685800"/>
            <a:ext cx="80010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lphaUcPeriod"/>
            </a:pPr>
            <a:r>
              <a:rPr lang="en-US" altLang="id-ID" sz="2400" b="1" dirty="0">
                <a:latin typeface="Tahoma" pitchFamily="34" charset="0"/>
              </a:rPr>
              <a:t>STUDI EKOLOGI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id-ID" sz="2400" b="1" dirty="0" err="1">
                <a:latin typeface="Tahoma" pitchFamily="34" charset="0"/>
              </a:rPr>
              <a:t>Mempelajari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hubungan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faktor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risiko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dan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penyakit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pada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tingkat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populasi</a:t>
            </a:r>
            <a:r>
              <a:rPr lang="en-US" altLang="id-ID" sz="2400" b="1" dirty="0">
                <a:latin typeface="Tahoma" pitchFamily="34" charset="0"/>
              </a:rPr>
              <a:t>;</a:t>
            </a: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id-ID" sz="2400" b="1" dirty="0">
                <a:latin typeface="Tahoma" pitchFamily="34" charset="0"/>
              </a:rPr>
              <a:t>Unit </a:t>
            </a:r>
            <a:r>
              <a:rPr lang="en-US" altLang="id-ID" sz="2400" b="1" dirty="0" err="1">
                <a:latin typeface="Tahoma" pitchFamily="34" charset="0"/>
              </a:rPr>
              <a:t>studi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adalah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 err="1">
                <a:latin typeface="Tahoma" pitchFamily="34" charset="0"/>
              </a:rPr>
              <a:t>populasi</a:t>
            </a:r>
            <a:r>
              <a:rPr lang="en-US" altLang="id-ID" sz="2400" b="1" dirty="0">
                <a:latin typeface="Tahoma" pitchFamily="34" charset="0"/>
              </a:rPr>
              <a:t> </a:t>
            </a: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 </a:t>
            </a: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didefinisikan</a:t>
            </a: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dengan</a:t>
            </a: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geografi</a:t>
            </a:r>
            <a:endParaRPr lang="en-US" altLang="id-ID" sz="2400" b="1" dirty="0">
              <a:latin typeface="Tahoma" pitchFamily="34" charset="0"/>
              <a:sym typeface="Wingdings" pitchFamily="2" charset="2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Di </a:t>
            </a: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setiap</a:t>
            </a: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populasi</a:t>
            </a: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diukur</a:t>
            </a: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frekuensi</a:t>
            </a: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penyakit</a:t>
            </a: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dikorelasikan</a:t>
            </a: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dengan</a:t>
            </a: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ukuran</a:t>
            </a: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keterpajanan</a:t>
            </a: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 (</a:t>
            </a: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eksposur</a:t>
            </a: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) </a:t>
            </a: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faktor</a:t>
            </a: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risiko</a:t>
            </a:r>
            <a:endParaRPr lang="en-US" altLang="id-ID" sz="2400" b="1" dirty="0">
              <a:latin typeface="Tahoma" pitchFamily="34" charset="0"/>
              <a:sym typeface="Wingdings" pitchFamily="2" charset="2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Berguna</a:t>
            </a: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dalam</a:t>
            </a: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pengembangan</a:t>
            </a: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hipotesis</a:t>
            </a: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untuk</a:t>
            </a: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penelitian</a:t>
            </a: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lebih</a:t>
            </a:r>
            <a:r>
              <a:rPr lang="en-US" altLang="id-ID" sz="2400" b="1" dirty="0">
                <a:latin typeface="Tahoma" pitchFamily="34" charset="0"/>
                <a:sym typeface="Wingdings" pitchFamily="2" charset="2"/>
              </a:rPr>
              <a:t> </a:t>
            </a:r>
            <a:r>
              <a:rPr lang="en-US" altLang="id-ID" sz="2400" b="1" dirty="0" err="1">
                <a:latin typeface="Tahoma" pitchFamily="34" charset="0"/>
                <a:sym typeface="Wingdings" pitchFamily="2" charset="2"/>
              </a:rPr>
              <a:t>mendalam</a:t>
            </a:r>
            <a:endParaRPr lang="en-US" altLang="id-ID" sz="2400" b="1" dirty="0">
              <a:latin typeface="Tahoma" pitchFamily="34" charset="0"/>
            </a:endParaRPr>
          </a:p>
          <a:p>
            <a:pPr>
              <a:spcBef>
                <a:spcPct val="50000"/>
              </a:spcBef>
              <a:buFont typeface="Wingdings" pitchFamily="2" charset="2"/>
              <a:buChar char="Ø"/>
            </a:pPr>
            <a:endParaRPr lang="en-US" altLang="id-ID" sz="2400" b="1" dirty="0">
              <a:solidFill>
                <a:schemeClr val="accent2"/>
              </a:solidFill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79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228600" y="-152400"/>
          <a:ext cx="8534400" cy="711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Chart" r:id="rId3" imgW="4724716" imgH="3657960" progId="Excel.Chart.8">
                  <p:embed/>
                </p:oleObj>
              </mc:Choice>
              <mc:Fallback>
                <p:oleObj name="Chart" r:id="rId3" imgW="4724716" imgH="3657960" progId="Excel.Chart.8">
                  <p:embed/>
                  <p:pic>
                    <p:nvPicPr>
                      <p:cNvPr id="0" name=""/>
                      <p:cNvPicPr>
                        <a:picLocks noRot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-152400"/>
                        <a:ext cx="8534400" cy="71167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">
                            <a:solidFill>
                              <a:srgbClr val="FFFFFF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6154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873</Words>
  <Application>Microsoft Office PowerPoint</Application>
  <PresentationFormat>On-screen Show (4:3)</PresentationFormat>
  <Paragraphs>161</Paragraphs>
  <Slides>23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Chart</vt:lpstr>
      <vt:lpstr>TEMU - 4</vt:lpstr>
      <vt:lpstr>EPIDEMIOLOGI ANALITIK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TEMU - 4</dc:title>
  <dc:creator>Idrus</dc:creator>
  <cp:lastModifiedBy>Idrus</cp:lastModifiedBy>
  <cp:revision>6</cp:revision>
  <dcterms:created xsi:type="dcterms:W3CDTF">2016-04-22T06:33:59Z</dcterms:created>
  <dcterms:modified xsi:type="dcterms:W3CDTF">2016-04-22T08:19:45Z</dcterms:modified>
</cp:coreProperties>
</file>