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498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821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400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8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264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221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915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296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52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498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973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36FD6-87B8-4661-BA43-7FA7842CCC60}" type="datetimeFigureOut">
              <a:rPr lang="id-ID" smtClean="0"/>
              <a:t>31/05/2016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E6878-F461-454C-A560-EF0423EE1F2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916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610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id-ID" b="1" dirty="0" err="1">
                <a:latin typeface="Tahoma" pitchFamily="34" charset="0"/>
              </a:rPr>
              <a:t>Kemampuan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fasilitas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penyaringan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dapat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memproses</a:t>
            </a:r>
            <a:r>
              <a:rPr lang="en-US" altLang="id-ID" b="1" dirty="0">
                <a:latin typeface="Tahoma" pitchFamily="34" charset="0"/>
              </a:rPr>
              <a:t> 1000 orang </a:t>
            </a:r>
            <a:r>
              <a:rPr lang="en-US" altLang="id-ID" b="1" dirty="0" err="1">
                <a:latin typeface="Tahoma" pitchFamily="34" charset="0"/>
              </a:rPr>
              <a:t>perminggu</a:t>
            </a:r>
            <a:r>
              <a:rPr lang="en-US" altLang="id-ID" b="1" dirty="0">
                <a:latin typeface="Tahoma" pitchFamily="34" charset="0"/>
              </a:rPr>
              <a:t>. </a:t>
            </a:r>
            <a:r>
              <a:rPr lang="en-US" altLang="id-ID" b="1" dirty="0" err="1">
                <a:latin typeface="Tahoma" pitchFamily="34" charset="0"/>
              </a:rPr>
              <a:t>Dengan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asumsi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bahwa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prevalensi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penyakit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sebesar</a:t>
            </a:r>
            <a:r>
              <a:rPr lang="en-US" altLang="id-ID" b="1" dirty="0">
                <a:latin typeface="Tahoma" pitchFamily="34" charset="0"/>
              </a:rPr>
              <a:t> 4 %, </a:t>
            </a:r>
            <a:r>
              <a:rPr lang="en-US" altLang="id-ID" b="1" dirty="0" err="1">
                <a:latin typeface="Tahoma" pitchFamily="34" charset="0"/>
              </a:rPr>
              <a:t>saudara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diminta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mencoba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meng-uji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alat</a:t>
            </a:r>
            <a:r>
              <a:rPr lang="en-US" altLang="id-ID" b="1" dirty="0">
                <a:latin typeface="Tahoma" pitchFamily="34" charset="0"/>
              </a:rPr>
              <a:t> yang </a:t>
            </a:r>
            <a:r>
              <a:rPr lang="en-US" altLang="id-ID" b="1" dirty="0" err="1">
                <a:latin typeface="Tahoma" pitchFamily="34" charset="0"/>
              </a:rPr>
              <a:t>dinyatakan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mempunyai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sensifitas</a:t>
            </a:r>
            <a:r>
              <a:rPr lang="en-US" altLang="id-ID" b="1" dirty="0">
                <a:latin typeface="Tahoma" pitchFamily="34" charset="0"/>
              </a:rPr>
              <a:t> 95% </a:t>
            </a:r>
            <a:r>
              <a:rPr lang="en-US" altLang="id-ID" b="1" dirty="0" err="1">
                <a:latin typeface="Tahoma" pitchFamily="34" charset="0"/>
              </a:rPr>
              <a:t>dan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spesifisitas</a:t>
            </a:r>
            <a:r>
              <a:rPr lang="en-US" altLang="id-ID" b="1" dirty="0">
                <a:latin typeface="Tahoma" pitchFamily="34" charset="0"/>
              </a:rPr>
              <a:t> 90%.</a:t>
            </a:r>
          </a:p>
          <a:p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>
                <a:latin typeface="Tahoma" pitchFamily="34" charset="0"/>
              </a:rPr>
              <a:t>	</a:t>
            </a:r>
            <a:r>
              <a:rPr lang="en-US" altLang="id-ID" b="1" dirty="0" err="1">
                <a:latin typeface="Tahoma" pitchFamily="34" charset="0"/>
              </a:rPr>
              <a:t>Hitung</a:t>
            </a:r>
            <a:r>
              <a:rPr lang="en-US" altLang="id-ID" b="1" dirty="0">
                <a:latin typeface="Tahoma" pitchFamily="34" charset="0"/>
              </a:rPr>
              <a:t>:</a:t>
            </a:r>
          </a:p>
          <a:p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>
                <a:latin typeface="Tahoma" pitchFamily="34" charset="0"/>
              </a:rPr>
              <a:t>a.  </a:t>
            </a:r>
            <a:r>
              <a:rPr lang="en-US" altLang="id-ID" b="1" dirty="0" err="1">
                <a:latin typeface="Tahoma" pitchFamily="34" charset="0"/>
              </a:rPr>
              <a:t>Jumlah</a:t>
            </a:r>
            <a:r>
              <a:rPr lang="en-US" altLang="id-ID" b="1" dirty="0">
                <a:latin typeface="Tahoma" pitchFamily="34" charset="0"/>
              </a:rPr>
              <a:t> orang yang betul</a:t>
            </a:r>
            <a:r>
              <a:rPr lang="en-US" altLang="id-ID" b="1" baseline="30000" dirty="0">
                <a:latin typeface="Tahoma" pitchFamily="34" charset="0"/>
              </a:rPr>
              <a:t>2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positif</a:t>
            </a:r>
            <a:r>
              <a:rPr lang="en-US" altLang="id-ID" b="1" dirty="0">
                <a:latin typeface="Tahoma" pitchFamily="34" charset="0"/>
              </a:rPr>
              <a:t> (true positive) </a:t>
            </a:r>
            <a:endParaRPr lang="sv-SE" altLang="id-ID" b="1" dirty="0">
              <a:latin typeface="Tahoma" pitchFamily="34" charset="0"/>
            </a:endParaRPr>
          </a:p>
          <a:p>
            <a:r>
              <a:rPr lang="sv-SE" altLang="id-ID" b="1" dirty="0">
                <a:latin typeface="Tahoma" pitchFamily="34" charset="0"/>
              </a:rPr>
              <a:t>b.  Jumlah orang termasuk positif palsu (false positif)</a:t>
            </a:r>
          </a:p>
          <a:p>
            <a:r>
              <a:rPr lang="sv-SE" altLang="id-ID" b="1" dirty="0">
                <a:latin typeface="Tahoma" pitchFamily="34" charset="0"/>
              </a:rPr>
              <a:t>c.  Jumlah orang yang betul</a:t>
            </a:r>
            <a:r>
              <a:rPr lang="sv-SE" altLang="id-ID" b="1" baseline="30000" dirty="0">
                <a:latin typeface="Tahoma" pitchFamily="34" charset="0"/>
              </a:rPr>
              <a:t>2</a:t>
            </a:r>
            <a:r>
              <a:rPr lang="sv-SE" altLang="id-ID" b="1" dirty="0">
                <a:latin typeface="Tahoma" pitchFamily="34" charset="0"/>
              </a:rPr>
              <a:t> negatif (true negatif)</a:t>
            </a:r>
          </a:p>
          <a:p>
            <a:r>
              <a:rPr lang="sv-SE" altLang="id-ID" b="1" dirty="0">
                <a:latin typeface="Tahoma" pitchFamily="34" charset="0"/>
              </a:rPr>
              <a:t>d.  Jumlah orang yang negatif palsu (false negatif)</a:t>
            </a:r>
            <a:endParaRPr lang="en-US" altLang="id-ID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83058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id-ID" sz="2400" b="1" dirty="0">
                <a:solidFill>
                  <a:srgbClr val="002060"/>
                </a:solidFill>
                <a:latin typeface="Tahoma" pitchFamily="34" charset="0"/>
              </a:rPr>
              <a:t>2. Dari 130 orang yang diperiksa dengan Benedict test, sebanyak 60 orang diduga menderita Diabetes Mellitus. Untuk memastikan apakah orang-orang tersebut menderita DM dilakukan penegakan diagnosa dengan melakukan pemeriksaan Gula darah puasa dan 2 jam sesudah makan. Dari 130 orang tersebut ternyata 67 orang dinyatakan TIDAK menderita DM, dimana 5 orang diantaranya dinyatakan positive DM menurut pemeriksaan dengan menggunakan Benedict Test.</a:t>
            </a:r>
          </a:p>
          <a:p>
            <a:pPr>
              <a:spcBef>
                <a:spcPct val="50000"/>
              </a:spcBef>
            </a:pPr>
            <a:endParaRPr lang="sv-SE" altLang="id-ID" sz="24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pt-BR" altLang="id-ID" sz="2400" b="1" dirty="0">
                <a:solidFill>
                  <a:srgbClr val="002060"/>
                </a:solidFill>
                <a:latin typeface="Tahoma" pitchFamily="34" charset="0"/>
              </a:rPr>
              <a:t>a. Berapa nilai Sensitivitas </a:t>
            </a:r>
          </a:p>
          <a:p>
            <a:r>
              <a:rPr lang="pt-BR" altLang="id-ID" sz="2400" b="1" dirty="0">
                <a:solidFill>
                  <a:srgbClr val="002060"/>
                </a:solidFill>
                <a:latin typeface="Tahoma" pitchFamily="34" charset="0"/>
              </a:rPr>
              <a:t>b. Berapa nilai </a:t>
            </a:r>
            <a:r>
              <a:rPr lang="pt-BR" altLang="id-ID" sz="2400" b="1" dirty="0" smtClean="0">
                <a:solidFill>
                  <a:srgbClr val="002060"/>
                </a:solidFill>
                <a:latin typeface="Tahoma" pitchFamily="34" charset="0"/>
              </a:rPr>
              <a:t>Spesifisitas</a:t>
            </a:r>
            <a:endParaRPr lang="pt-BR" altLang="id-ID" sz="2400" b="1" dirty="0">
              <a:solidFill>
                <a:srgbClr val="002060"/>
              </a:solidFill>
              <a:latin typeface="Tahoma" pitchFamily="34" charset="0"/>
            </a:endParaRPr>
          </a:p>
          <a:p>
            <a:r>
              <a:rPr lang="pt-BR" altLang="id-ID" sz="2400" b="1" dirty="0">
                <a:solidFill>
                  <a:srgbClr val="002060"/>
                </a:solidFill>
                <a:latin typeface="Tahoma" pitchFamily="34" charset="0"/>
              </a:rPr>
              <a:t>c. Berapa nilai false positive</a:t>
            </a:r>
          </a:p>
          <a:p>
            <a:r>
              <a:rPr lang="pt-BR" altLang="id-ID" sz="2400" b="1" dirty="0">
                <a:solidFill>
                  <a:srgbClr val="002060"/>
                </a:solidFill>
                <a:latin typeface="Tahoma" pitchFamily="34" charset="0"/>
              </a:rPr>
              <a:t>d. Berapa nilai false negative</a:t>
            </a:r>
            <a:endParaRPr lang="en-US" altLang="id-ID" sz="2400" b="1" dirty="0">
              <a:solidFill>
                <a:srgbClr val="00206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8839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id-ID" b="1" dirty="0" err="1">
                <a:latin typeface="Tahoma" pitchFamily="34" charset="0"/>
              </a:rPr>
              <a:t>Isilah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dengan</a:t>
            </a:r>
            <a:r>
              <a:rPr lang="en-US" altLang="id-ID" b="1" dirty="0">
                <a:latin typeface="Tahoma" pitchFamily="34" charset="0"/>
              </a:rPr>
              <a:t> S </a:t>
            </a:r>
            <a:r>
              <a:rPr lang="en-US" altLang="id-ID" b="1" dirty="0" err="1">
                <a:latin typeface="Tahoma" pitchFamily="34" charset="0"/>
              </a:rPr>
              <a:t>bila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jawabannya</a:t>
            </a:r>
            <a:r>
              <a:rPr lang="en-US" altLang="id-ID" b="1" dirty="0">
                <a:latin typeface="Tahoma" pitchFamily="34" charset="0"/>
              </a:rPr>
              <a:t> screening </a:t>
            </a:r>
            <a:r>
              <a:rPr lang="en-US" altLang="id-ID" b="1" dirty="0" err="1">
                <a:latin typeface="Tahoma" pitchFamily="34" charset="0"/>
              </a:rPr>
              <a:t>dan</a:t>
            </a:r>
            <a:r>
              <a:rPr lang="en-US" altLang="id-ID" b="1" dirty="0">
                <a:latin typeface="Tahoma" pitchFamily="34" charset="0"/>
              </a:rPr>
              <a:t> D </a:t>
            </a:r>
            <a:r>
              <a:rPr lang="en-US" altLang="id-ID" b="1" dirty="0" err="1">
                <a:latin typeface="Tahoma" pitchFamily="34" charset="0"/>
              </a:rPr>
              <a:t>bila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jawabannya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diagnosa</a:t>
            </a:r>
            <a:r>
              <a:rPr lang="en-US" altLang="id-ID" b="1" dirty="0">
                <a:latin typeface="Tahoma" pitchFamily="34" charset="0"/>
              </a:rPr>
              <a:t> standard</a:t>
            </a:r>
          </a:p>
          <a:p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 err="1">
                <a:solidFill>
                  <a:srgbClr val="CC0000"/>
                </a:solidFill>
                <a:latin typeface="Tahoma" pitchFamily="34" charset="0"/>
              </a:rPr>
              <a:t>Nomor</a:t>
            </a:r>
            <a:r>
              <a:rPr lang="en-US" altLang="id-ID" b="1" dirty="0">
                <a:solidFill>
                  <a:srgbClr val="CC0000"/>
                </a:solidFill>
                <a:latin typeface="Tahoma" pitchFamily="34" charset="0"/>
              </a:rPr>
              <a:t> 1</a:t>
            </a:r>
          </a:p>
          <a:p>
            <a:r>
              <a:rPr lang="en-US" altLang="id-ID" b="1" dirty="0" err="1">
                <a:latin typeface="Tahoma" pitchFamily="34" charset="0"/>
              </a:rPr>
              <a:t>dilakukan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pada</a:t>
            </a:r>
            <a:r>
              <a:rPr lang="en-US" altLang="id-ID" b="1" dirty="0">
                <a:latin typeface="Tahoma" pitchFamily="34" charset="0"/>
              </a:rPr>
              <a:t> orang-orang yang </a:t>
            </a:r>
            <a:r>
              <a:rPr lang="en-US" altLang="id-ID" b="1" dirty="0" err="1">
                <a:latin typeface="Tahoma" pitchFamily="34" charset="0"/>
              </a:rPr>
              <a:t>rupanya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sehat</a:t>
            </a:r>
            <a:r>
              <a:rPr lang="en-US" altLang="id-ID" b="1">
                <a:latin typeface="Tahoma" pitchFamily="34" charset="0"/>
              </a:rPr>
              <a:t>    </a:t>
            </a:r>
            <a:r>
              <a:rPr lang="en-US" altLang="id-ID" b="1" smtClean="0">
                <a:latin typeface="Tahoma" pitchFamily="34" charset="0"/>
              </a:rPr>
              <a:t>(  </a:t>
            </a:r>
            <a:r>
              <a:rPr lang="en-US" altLang="id-ID" b="1" dirty="0">
                <a:latin typeface="Tahoma" pitchFamily="34" charset="0"/>
              </a:rPr>
              <a:t>)</a:t>
            </a:r>
          </a:p>
          <a:p>
            <a:r>
              <a:rPr lang="en-US" altLang="id-ID" b="1" dirty="0" err="1">
                <a:latin typeface="Tahoma" pitchFamily="34" charset="0"/>
              </a:rPr>
              <a:t>digunakan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sebagai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dasar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untuk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pengobatan</a:t>
            </a:r>
            <a:r>
              <a:rPr lang="en-US" altLang="id-ID" b="1" dirty="0">
                <a:latin typeface="Tahoma" pitchFamily="34" charset="0"/>
              </a:rPr>
              <a:t>  </a:t>
            </a:r>
            <a:r>
              <a:rPr lang="en-US" altLang="id-ID" b="1" dirty="0" smtClean="0">
                <a:latin typeface="Tahoma" pitchFamily="34" charset="0"/>
              </a:rPr>
              <a:t>(  </a:t>
            </a:r>
            <a:r>
              <a:rPr lang="en-US" altLang="id-ID" b="1" dirty="0">
                <a:latin typeface="Tahoma" pitchFamily="34" charset="0"/>
              </a:rPr>
              <a:t>)</a:t>
            </a:r>
          </a:p>
          <a:p>
            <a:r>
              <a:rPr lang="en-US" altLang="id-ID" b="1" dirty="0" err="1">
                <a:solidFill>
                  <a:srgbClr val="CC0000"/>
                </a:solidFill>
                <a:latin typeface="Tahoma" pitchFamily="34" charset="0"/>
              </a:rPr>
              <a:t>Nomor</a:t>
            </a:r>
            <a:r>
              <a:rPr lang="en-US" altLang="id-ID" b="1" dirty="0">
                <a:solidFill>
                  <a:srgbClr val="CC0000"/>
                </a:solidFill>
                <a:latin typeface="Tahoma" pitchFamily="34" charset="0"/>
              </a:rPr>
              <a:t> 2</a:t>
            </a:r>
          </a:p>
          <a:p>
            <a:r>
              <a:rPr lang="en-US" altLang="id-ID" b="1" dirty="0" err="1">
                <a:latin typeface="Tahoma" pitchFamily="34" charset="0"/>
              </a:rPr>
              <a:t>bukan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dasar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bagi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pengobatan</a:t>
            </a:r>
            <a:r>
              <a:rPr lang="en-US" altLang="id-ID" b="1" dirty="0">
                <a:latin typeface="Tahoma" pitchFamily="34" charset="0"/>
              </a:rPr>
              <a:t>		      </a:t>
            </a:r>
            <a:r>
              <a:rPr lang="en-US" altLang="id-ID" b="1" dirty="0" smtClean="0">
                <a:latin typeface="Tahoma" pitchFamily="34" charset="0"/>
              </a:rPr>
              <a:t>(  </a:t>
            </a:r>
            <a:r>
              <a:rPr lang="en-US" altLang="id-ID" b="1" dirty="0">
                <a:latin typeface="Tahoma" pitchFamily="34" charset="0"/>
              </a:rPr>
              <a:t>)</a:t>
            </a:r>
          </a:p>
          <a:p>
            <a:r>
              <a:rPr lang="en-US" altLang="id-ID" b="1" dirty="0" err="1">
                <a:latin typeface="Tahoma" pitchFamily="34" charset="0"/>
              </a:rPr>
              <a:t>dilakukan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pada</a:t>
            </a:r>
            <a:r>
              <a:rPr lang="en-US" altLang="id-ID" b="1" dirty="0">
                <a:latin typeface="Tahoma" pitchFamily="34" charset="0"/>
              </a:rPr>
              <a:t> orang</a:t>
            </a:r>
            <a:r>
              <a:rPr lang="en-US" altLang="id-ID" b="1" baseline="30000" dirty="0">
                <a:latin typeface="Tahoma" pitchFamily="34" charset="0"/>
              </a:rPr>
              <a:t>2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dgn</a:t>
            </a:r>
            <a:r>
              <a:rPr lang="en-US" altLang="id-ID" b="1" dirty="0">
                <a:latin typeface="Tahoma" pitchFamily="34" charset="0"/>
              </a:rPr>
              <a:t> penemuan</a:t>
            </a:r>
            <a:r>
              <a:rPr lang="en-US" altLang="id-ID" b="1" baseline="30000" dirty="0">
                <a:latin typeface="Tahoma" pitchFamily="34" charset="0"/>
              </a:rPr>
              <a:t>2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sugestif</a:t>
            </a:r>
            <a:r>
              <a:rPr lang="en-US" altLang="id-ID" b="1" dirty="0">
                <a:latin typeface="Tahoma" pitchFamily="34" charset="0"/>
              </a:rPr>
              <a:t>       </a:t>
            </a:r>
            <a:r>
              <a:rPr lang="en-US" altLang="id-ID" b="1" dirty="0" smtClean="0">
                <a:latin typeface="Tahoma" pitchFamily="34" charset="0"/>
              </a:rPr>
              <a:t>(  </a:t>
            </a:r>
            <a:r>
              <a:rPr lang="en-US" altLang="id-ID" b="1" dirty="0">
                <a:latin typeface="Tahoma" pitchFamily="34" charset="0"/>
              </a:rPr>
              <a:t>)</a:t>
            </a:r>
          </a:p>
          <a:p>
            <a:r>
              <a:rPr lang="en-US" altLang="id-ID" b="1" dirty="0" err="1">
                <a:solidFill>
                  <a:srgbClr val="CC0000"/>
                </a:solidFill>
                <a:latin typeface="Tahoma" pitchFamily="34" charset="0"/>
              </a:rPr>
              <a:t>Nomor</a:t>
            </a:r>
            <a:r>
              <a:rPr lang="en-US" altLang="id-ID" b="1" dirty="0">
                <a:solidFill>
                  <a:srgbClr val="CC0000"/>
                </a:solidFill>
                <a:latin typeface="Tahoma" pitchFamily="34" charset="0"/>
              </a:rPr>
              <a:t> 3</a:t>
            </a:r>
          </a:p>
          <a:p>
            <a:r>
              <a:rPr lang="en-US" altLang="id-ID" b="1" dirty="0" err="1">
                <a:latin typeface="Tahoma" pitchFamily="34" charset="0"/>
              </a:rPr>
              <a:t>secara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relatif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mahal</a:t>
            </a:r>
            <a:r>
              <a:rPr lang="en-US" altLang="id-ID" b="1" dirty="0">
                <a:latin typeface="Tahoma" pitchFamily="34" charset="0"/>
              </a:rPr>
              <a:t>					      (  )</a:t>
            </a:r>
          </a:p>
          <a:p>
            <a:r>
              <a:rPr lang="en-US" altLang="id-ID" b="1" dirty="0" err="1">
                <a:latin typeface="Tahoma" pitchFamily="34" charset="0"/>
              </a:rPr>
              <a:t>dapat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diterima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pasien</a:t>
            </a:r>
            <a:r>
              <a:rPr lang="en-US" altLang="id-ID" b="1" dirty="0">
                <a:latin typeface="Tahoma" pitchFamily="34" charset="0"/>
              </a:rPr>
              <a:t>					      (  )</a:t>
            </a:r>
          </a:p>
          <a:p>
            <a:r>
              <a:rPr lang="en-US" altLang="id-ID" b="1" dirty="0" err="1">
                <a:solidFill>
                  <a:srgbClr val="CC0000"/>
                </a:solidFill>
                <a:latin typeface="Tahoma" pitchFamily="34" charset="0"/>
              </a:rPr>
              <a:t>Nomor</a:t>
            </a:r>
            <a:r>
              <a:rPr lang="en-US" altLang="id-ID" b="1" dirty="0">
                <a:solidFill>
                  <a:srgbClr val="CC0000"/>
                </a:solidFill>
                <a:latin typeface="Tahoma" pitchFamily="34" charset="0"/>
              </a:rPr>
              <a:t> 4</a:t>
            </a:r>
          </a:p>
          <a:p>
            <a:r>
              <a:rPr lang="en-US" altLang="id-ID" b="1" dirty="0" err="1">
                <a:latin typeface="Tahoma" pitchFamily="34" charset="0"/>
              </a:rPr>
              <a:t>secara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relatif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tidak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mahal</a:t>
            </a:r>
            <a:r>
              <a:rPr lang="en-US" altLang="id-ID" b="1" dirty="0">
                <a:latin typeface="Tahoma" pitchFamily="34" charset="0"/>
              </a:rPr>
              <a:t>				      (  )</a:t>
            </a:r>
            <a:endParaRPr lang="fi-FI" altLang="id-ID" b="1" dirty="0">
              <a:latin typeface="Tahoma" pitchFamily="34" charset="0"/>
            </a:endParaRPr>
          </a:p>
          <a:p>
            <a:r>
              <a:rPr lang="fi-FI" altLang="id-ID" b="1" dirty="0">
                <a:latin typeface="Tahoma" pitchFamily="34" charset="0"/>
              </a:rPr>
              <a:t>diberikan/dilakukan oleh para tehnisi		      (  )</a:t>
            </a:r>
            <a:endParaRPr lang="en-US" altLang="id-ID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6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b="1" dirty="0" err="1">
                <a:latin typeface="Tahoma" pitchFamily="34" charset="0"/>
              </a:rPr>
              <a:t>Kemampuan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fasilitas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penyaringan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dapat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memproses</a:t>
            </a:r>
            <a:r>
              <a:rPr lang="en-US" altLang="id-ID" b="1" dirty="0">
                <a:latin typeface="Tahoma" pitchFamily="34" charset="0"/>
              </a:rPr>
              <a:t> 1000 orang </a:t>
            </a:r>
            <a:r>
              <a:rPr lang="en-US" altLang="id-ID" b="1" dirty="0" err="1">
                <a:latin typeface="Tahoma" pitchFamily="34" charset="0"/>
              </a:rPr>
              <a:t>perminggu</a:t>
            </a:r>
            <a:r>
              <a:rPr lang="en-US" altLang="id-ID" b="1" dirty="0">
                <a:latin typeface="Tahoma" pitchFamily="34" charset="0"/>
              </a:rPr>
              <a:t>. </a:t>
            </a:r>
            <a:r>
              <a:rPr lang="en-US" altLang="id-ID" b="1" dirty="0" err="1">
                <a:latin typeface="Tahoma" pitchFamily="34" charset="0"/>
              </a:rPr>
              <a:t>Dengan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asumsi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bahwa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prevalensi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penyakit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sebesar</a:t>
            </a:r>
            <a:r>
              <a:rPr lang="en-US" altLang="id-ID" b="1" dirty="0">
                <a:latin typeface="Tahoma" pitchFamily="34" charset="0"/>
              </a:rPr>
              <a:t> 4 %, </a:t>
            </a:r>
            <a:r>
              <a:rPr lang="en-US" altLang="id-ID" b="1" dirty="0" err="1">
                <a:latin typeface="Tahoma" pitchFamily="34" charset="0"/>
              </a:rPr>
              <a:t>saudara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diminta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mencoba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meng-uji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suatu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alat</a:t>
            </a:r>
            <a:r>
              <a:rPr lang="en-US" altLang="id-ID" b="1" dirty="0">
                <a:latin typeface="Tahoma" pitchFamily="34" charset="0"/>
              </a:rPr>
              <a:t> yang </a:t>
            </a:r>
            <a:r>
              <a:rPr lang="en-US" altLang="id-ID" b="1" dirty="0" err="1">
                <a:latin typeface="Tahoma" pitchFamily="34" charset="0"/>
              </a:rPr>
              <a:t>dinyatakan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mempunyai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sensifitas</a:t>
            </a:r>
            <a:r>
              <a:rPr lang="en-US" altLang="id-ID" b="1" dirty="0">
                <a:latin typeface="Tahoma" pitchFamily="34" charset="0"/>
              </a:rPr>
              <a:t> 95% </a:t>
            </a:r>
            <a:r>
              <a:rPr lang="en-US" altLang="id-ID" b="1" dirty="0" err="1">
                <a:latin typeface="Tahoma" pitchFamily="34" charset="0"/>
              </a:rPr>
              <a:t>dan</a:t>
            </a:r>
            <a:r>
              <a:rPr lang="en-US" altLang="id-ID" b="1" dirty="0">
                <a:latin typeface="Tahoma" pitchFamily="34" charset="0"/>
              </a:rPr>
              <a:t> </a:t>
            </a:r>
            <a:r>
              <a:rPr lang="en-US" altLang="id-ID" b="1" dirty="0" err="1">
                <a:latin typeface="Tahoma" pitchFamily="34" charset="0"/>
              </a:rPr>
              <a:t>spesifisitas</a:t>
            </a:r>
            <a:r>
              <a:rPr lang="en-US" altLang="id-ID" b="1" dirty="0">
                <a:latin typeface="Tahoma" pitchFamily="34" charset="0"/>
              </a:rPr>
              <a:t> 90</a:t>
            </a:r>
            <a:r>
              <a:rPr lang="en-US" altLang="id-ID" b="1" dirty="0" smtClean="0">
                <a:latin typeface="Tahoma" pitchFamily="34" charset="0"/>
              </a:rPr>
              <a:t>%.</a:t>
            </a:r>
            <a:endParaRPr lang="en-US" altLang="id-ID" dirty="0" smtClean="0"/>
          </a:p>
          <a:p>
            <a:endParaRPr lang="en-US" altLang="id-ID" b="1" dirty="0">
              <a:latin typeface="Tahoma" pitchFamily="34" charset="0"/>
            </a:endParaRPr>
          </a:p>
          <a:p>
            <a:r>
              <a:rPr lang="en-US" altLang="id-ID" b="1" dirty="0" err="1" smtClean="0">
                <a:latin typeface="Tahoma" pitchFamily="34" charset="0"/>
              </a:rPr>
              <a:t>Penderita</a:t>
            </a:r>
            <a:r>
              <a:rPr lang="en-US" altLang="id-ID" b="1" dirty="0" smtClean="0">
                <a:latin typeface="Tahoma" pitchFamily="34" charset="0"/>
              </a:rPr>
              <a:t> = (4/100) * 1000 = 40</a:t>
            </a:r>
            <a:endParaRPr lang="en-US" altLang="id-ID" b="1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895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353116"/>
              </p:ext>
            </p:extLst>
          </p:nvPr>
        </p:nvGraphicFramePr>
        <p:xfrm>
          <a:off x="762000" y="2743200"/>
          <a:ext cx="7696200" cy="354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645979"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DIAGNOSA</a:t>
                      </a:r>
                      <a:endParaRPr lang="id-ID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5979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id-ID" sz="3200" b="1" dirty="0"/>
                    </a:p>
                  </a:txBody>
                  <a:tcPr/>
                </a:tc>
              </a:tr>
              <a:tr h="645979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smtClean="0"/>
                        <a:t>HASIL TEST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+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38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96</a:t>
                      </a:r>
                      <a:endParaRPr lang="id-ID" sz="3200" b="1" dirty="0"/>
                    </a:p>
                  </a:txBody>
                  <a:tcPr/>
                </a:tc>
              </a:tr>
              <a:tr h="80526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-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864</a:t>
                      </a:r>
                      <a:endParaRPr lang="id-ID" sz="3200" b="1" dirty="0"/>
                    </a:p>
                  </a:txBody>
                  <a:tcPr/>
                </a:tc>
              </a:tr>
              <a:tr h="80526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40</a:t>
                      </a:r>
                      <a:endParaRPr lang="id-ID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960</a:t>
                      </a:r>
                      <a:endParaRPr lang="id-ID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56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Idrus</dc:creator>
  <cp:lastModifiedBy>Idrus</cp:lastModifiedBy>
  <cp:revision>6</cp:revision>
  <dcterms:created xsi:type="dcterms:W3CDTF">2016-05-31T03:23:39Z</dcterms:created>
  <dcterms:modified xsi:type="dcterms:W3CDTF">2016-05-31T03:55:08Z</dcterms:modified>
</cp:coreProperties>
</file>