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1DD2-A940-49D1-B577-BCC064DC3397}" type="datetimeFigureOut">
              <a:rPr lang="id-ID" smtClean="0"/>
              <a:t>27/04/2016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768-7055-42C4-8F9D-CD1F20B224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50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1DD2-A940-49D1-B577-BCC064DC3397}" type="datetimeFigureOut">
              <a:rPr lang="id-ID" smtClean="0"/>
              <a:t>27/04/2016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768-7055-42C4-8F9D-CD1F20B224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809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1DD2-A940-49D1-B577-BCC064DC3397}" type="datetimeFigureOut">
              <a:rPr lang="id-ID" smtClean="0"/>
              <a:t>27/04/2016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768-7055-42C4-8F9D-CD1F20B224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082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1DD2-A940-49D1-B577-BCC064DC3397}" type="datetimeFigureOut">
              <a:rPr lang="id-ID" smtClean="0"/>
              <a:t>27/04/2016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768-7055-42C4-8F9D-CD1F20B224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990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1DD2-A940-49D1-B577-BCC064DC3397}" type="datetimeFigureOut">
              <a:rPr lang="id-ID" smtClean="0"/>
              <a:t>27/04/2016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768-7055-42C4-8F9D-CD1F20B224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497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1DD2-A940-49D1-B577-BCC064DC3397}" type="datetimeFigureOut">
              <a:rPr lang="id-ID" smtClean="0"/>
              <a:t>27/04/2016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768-7055-42C4-8F9D-CD1F20B224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480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1DD2-A940-49D1-B577-BCC064DC3397}" type="datetimeFigureOut">
              <a:rPr lang="id-ID" smtClean="0"/>
              <a:t>27/04/2016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768-7055-42C4-8F9D-CD1F20B224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1615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1DD2-A940-49D1-B577-BCC064DC3397}" type="datetimeFigureOut">
              <a:rPr lang="id-ID" smtClean="0"/>
              <a:t>27/04/2016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768-7055-42C4-8F9D-CD1F20B224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871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1DD2-A940-49D1-B577-BCC064DC3397}" type="datetimeFigureOut">
              <a:rPr lang="id-ID" smtClean="0"/>
              <a:t>27/04/2016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768-7055-42C4-8F9D-CD1F20B224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417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1DD2-A940-49D1-B577-BCC064DC3397}" type="datetimeFigureOut">
              <a:rPr lang="id-ID" smtClean="0"/>
              <a:t>27/04/2016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768-7055-42C4-8F9D-CD1F20B224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772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1DD2-A940-49D1-B577-BCC064DC3397}" type="datetimeFigureOut">
              <a:rPr lang="id-ID" smtClean="0"/>
              <a:t>27/04/2016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768-7055-42C4-8F9D-CD1F20B224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004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1DD2-A940-49D1-B577-BCC064DC3397}" type="datetimeFigureOut">
              <a:rPr lang="id-ID" smtClean="0"/>
              <a:t>27/04/2016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F768-7055-42C4-8F9D-CD1F20B224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006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b="1" dirty="0" smtClean="0"/>
              <a:t>TEMU V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000" b="1" smtClean="0">
                <a:solidFill>
                  <a:schemeClr val="tx1"/>
                </a:solidFill>
              </a:rPr>
              <a:t>LATIHAN</a:t>
            </a:r>
            <a:endParaRPr lang="id-ID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9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4344" y="2362200"/>
            <a:ext cx="44196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" name="Straight Connector 3"/>
          <p:cNvCxnSpPr/>
          <p:nvPr/>
        </p:nvCxnSpPr>
        <p:spPr>
          <a:xfrm>
            <a:off x="5114144" y="1828800"/>
            <a:ext cx="0" cy="403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286000" y="3962400"/>
            <a:ext cx="587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56316" y="1143000"/>
            <a:ext cx="4715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KKK</a:t>
            </a:r>
            <a:endParaRPr lang="id-ID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3276600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Perokok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Berat</a:t>
            </a:r>
            <a:endParaRPr lang="id-ID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44958" y="3124200"/>
            <a:ext cx="622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id-ID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4648200"/>
            <a:ext cx="470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-</a:t>
            </a:r>
            <a:endParaRPr lang="id-ID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172777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-</a:t>
            </a:r>
            <a:endParaRPr lang="id-ID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05200" y="18288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+</a:t>
            </a:r>
            <a:endParaRPr lang="id-ID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323944" y="3124200"/>
            <a:ext cx="113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20000</a:t>
            </a:r>
            <a:endParaRPr lang="id-ID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323944" y="4648200"/>
            <a:ext cx="1515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200000</a:t>
            </a:r>
            <a:endParaRPr lang="id-ID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352800" y="3124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1280</a:t>
            </a:r>
            <a:endParaRPr lang="id-ID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505200" y="4648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92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4768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Jawaban</a:t>
            </a:r>
            <a:r>
              <a:rPr lang="en-US" sz="3200" b="1" dirty="0" smtClean="0"/>
              <a:t> No. 3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581400" y="2381250"/>
            <a:ext cx="4056089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5" name="Straight Connector 4"/>
          <p:cNvCxnSpPr/>
          <p:nvPr/>
        </p:nvCxnSpPr>
        <p:spPr>
          <a:xfrm>
            <a:off x="5638800" y="1956375"/>
            <a:ext cx="0" cy="411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9400" y="3924300"/>
            <a:ext cx="6096000" cy="38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18679" y="1131678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Hipertensi</a:t>
            </a:r>
            <a:endParaRPr lang="id-ID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09738" y="173491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+</a:t>
            </a:r>
            <a:endParaRPr lang="id-ID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1734918"/>
            <a:ext cx="1404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-</a:t>
            </a:r>
            <a:endParaRPr lang="id-ID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43200" y="2971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+</a:t>
            </a:r>
            <a:endParaRPr lang="id-ID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819400" y="4419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-</a:t>
            </a:r>
            <a:endParaRPr lang="id-ID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312420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Konsumsi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Garam</a:t>
            </a:r>
            <a:r>
              <a:rPr lang="en-US" sz="3200" b="1" dirty="0" smtClean="0"/>
              <a:t> &gt;10g/h</a:t>
            </a:r>
            <a:endParaRPr lang="id-ID" sz="3200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581400" y="5505450"/>
            <a:ext cx="5334000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37489" y="2381250"/>
            <a:ext cx="0" cy="37916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37489" y="5608096"/>
            <a:ext cx="1262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16000</a:t>
            </a:r>
            <a:endParaRPr lang="id-ID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0" y="5608096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5600</a:t>
            </a:r>
            <a:endParaRPr lang="id-ID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943600" y="5608096"/>
            <a:ext cx="1404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10400</a:t>
            </a:r>
            <a:endParaRPr lang="id-ID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943600" y="3124200"/>
            <a:ext cx="1404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2600</a:t>
            </a:r>
            <a:endParaRPr lang="id-ID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918679" y="3124200"/>
            <a:ext cx="1415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2800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95219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8534400" cy="52629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000" b="1" dirty="0">
                <a:latin typeface="Tahoma" pitchFamily="34" charset="0"/>
              </a:rPr>
              <a:t>1. </a:t>
            </a:r>
            <a:r>
              <a:rPr lang="en-US" altLang="id-ID" sz="2400" b="1" dirty="0">
                <a:latin typeface="Tahoma" pitchFamily="34" charset="0"/>
              </a:rPr>
              <a:t>SEKELOMPOK MAHASISWA INGIN MEMPELAJARI HUBUNGAN ANTARA KEJADIAN PENYAKIT JANTUNG DAN KONSUMSI TEMPE. DARI 800 PEGAWAI DEPKES, 200 ORANG PERNAH DIRAWAT KARENA SERANGAN JANTUNG. DARI MEREKA YANG TIDAK PERNAH DIRAWAT, 70% DIANTARANYA MENGKONSUMSI TEMPE SE-BANYAK 200 GR/HARI ATAU LEBIH. SEDANGKAN DIANTARA PEGAWAI DEPKES YANG PERNAH DIRAWAT SEJUMLAH 80% MENGKONSUMSI TEMPE KURANG DARI 200 GR/HARI. DAPATKAH MAHASISWA TERSEBUT MENYATAKAN BAHWA KONSUMSI TEMPE YANG RENDAH MERUPAKAN FAKTOR RISIKO TERKENA SERANGAN PENYAKIT JANTUNG</a:t>
            </a:r>
            <a:r>
              <a:rPr lang="en-US" altLang="id-ID" sz="2000" b="1" dirty="0">
                <a:latin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85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6233" y="685800"/>
            <a:ext cx="8889167" cy="5478423"/>
          </a:xfrm>
          <a:prstGeom prst="rect">
            <a:avLst/>
          </a:prstGeom>
          <a:solidFill>
            <a:srgbClr val="47F7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 dirty="0">
                <a:latin typeface="Tahoma" pitchFamily="34" charset="0"/>
                <a:cs typeface="Times New Roman" pitchFamily="18" charset="0"/>
              </a:rPr>
              <a:t>	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2.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Hasil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studi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yang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dilaksanakan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Pusat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Penelitian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dan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Pengembangan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Gizi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Bogor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bekerja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sama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dengan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  <a:cs typeface="Times New Roman" pitchFamily="18" charset="0"/>
              </a:rPr>
              <a:t>Bagian</a:t>
            </a:r>
            <a:r>
              <a:rPr lang="en-US" altLang="id-ID" sz="28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  <a:cs typeface="Times New Roman" pitchFamily="18" charset="0"/>
              </a:rPr>
              <a:t>Urologi</a:t>
            </a:r>
            <a:r>
              <a:rPr lang="en-US" altLang="id-ID" sz="28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FK-UI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diperoleh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data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sebagai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berikut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:  </a:t>
            </a:r>
            <a:endParaRPr lang="en-US" altLang="id-ID" sz="2800" b="1" dirty="0" smtClean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	</a:t>
            </a:r>
            <a:r>
              <a:rPr lang="en-US" altLang="id-ID" sz="2800" b="1" dirty="0" smtClean="0">
                <a:latin typeface="Tahoma" pitchFamily="34" charset="0"/>
                <a:cs typeface="Times New Roman" pitchFamily="18" charset="0"/>
              </a:rPr>
              <a:t>Dari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dua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  <a:cs typeface="Times New Roman" pitchFamily="18" charset="0"/>
              </a:rPr>
              <a:t>ratus</a:t>
            </a:r>
            <a:r>
              <a:rPr lang="en-US" altLang="id-ID" sz="28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  <a:cs typeface="Times New Roman" pitchFamily="18" charset="0"/>
              </a:rPr>
              <a:t>ribu</a:t>
            </a:r>
            <a:r>
              <a:rPr lang="en-US" altLang="id-ID" sz="28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pria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dewasa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bukan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perokok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yang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diteliti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diperoleh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angka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kanker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kandung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kencing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sebesar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46 per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seratus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ribu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.    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Sedangkan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dari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Duapuluh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ribu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pria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dewasa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perokok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berat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yang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diteliti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diperoleh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angka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kanker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kandung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kencing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sebesar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64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perseribu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.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Buat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kesimpulan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yang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tepat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hasil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penelitian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tersebut</a:t>
            </a:r>
            <a:r>
              <a:rPr lang="en-US" altLang="id-ID" sz="2800" b="1" dirty="0" smtClean="0">
                <a:latin typeface="Times New Roman" pitchFamily="18" charset="0"/>
              </a:rPr>
              <a:t>.</a:t>
            </a:r>
            <a:endParaRPr lang="en-US" altLang="id-ID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7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8153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altLang="id-ID" sz="2800" b="1" dirty="0" smtClean="0">
                <a:latin typeface="Tahoma" pitchFamily="34" charset="0"/>
              </a:rPr>
              <a:t>Data  yang </a:t>
            </a:r>
            <a:r>
              <a:rPr lang="en-US" altLang="id-ID" sz="2800" b="1" dirty="0" err="1" smtClean="0">
                <a:latin typeface="Tahoma" pitchFamily="34" charset="0"/>
              </a:rPr>
              <a:t>dikumpulkan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dari</a:t>
            </a:r>
            <a:r>
              <a:rPr lang="en-US" altLang="id-ID" sz="2800" b="1" dirty="0" smtClean="0">
                <a:latin typeface="Tahoma" pitchFamily="34" charset="0"/>
              </a:rPr>
              <a:t> 16000 orang </a:t>
            </a:r>
            <a:r>
              <a:rPr lang="en-US" altLang="id-ID" sz="2800" b="1" dirty="0" err="1" smtClean="0">
                <a:latin typeface="Tahoma" pitchFamily="34" charset="0"/>
              </a:rPr>
              <a:t>dewasa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umur</a:t>
            </a:r>
            <a:r>
              <a:rPr lang="en-US" altLang="id-ID" sz="2800" b="1" dirty="0" smtClean="0">
                <a:latin typeface="Tahoma" pitchFamily="34" charset="0"/>
              </a:rPr>
              <a:t> 45-65 </a:t>
            </a:r>
            <a:r>
              <a:rPr lang="en-US" altLang="id-ID" sz="2800" b="1" dirty="0" err="1" smtClean="0">
                <a:latin typeface="Tahoma" pitchFamily="34" charset="0"/>
              </a:rPr>
              <a:t>menunjukkan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bahwa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sebanyak</a:t>
            </a:r>
            <a:r>
              <a:rPr lang="en-US" altLang="id-ID" sz="2800" b="1" dirty="0" smtClean="0">
                <a:latin typeface="Tahoma" pitchFamily="34" charset="0"/>
              </a:rPr>
              <a:t> 35% </a:t>
            </a:r>
            <a:r>
              <a:rPr lang="en-US" altLang="id-ID" sz="2800" b="1" dirty="0" err="1" smtClean="0">
                <a:latin typeface="Tahoma" pitchFamily="34" charset="0"/>
              </a:rPr>
              <a:t>menderita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tekanan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darah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tinggi</a:t>
            </a:r>
            <a:r>
              <a:rPr lang="en-US" altLang="id-ID" sz="2800" b="1" dirty="0" smtClean="0">
                <a:latin typeface="Tahoma" pitchFamily="34" charset="0"/>
              </a:rPr>
              <a:t>. </a:t>
            </a:r>
            <a:r>
              <a:rPr lang="en-US" altLang="id-ID" sz="2800" b="1" dirty="0" err="1" smtClean="0">
                <a:latin typeface="Tahoma" pitchFamily="34" charset="0"/>
              </a:rPr>
              <a:t>Seperempat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dari</a:t>
            </a:r>
            <a:r>
              <a:rPr lang="en-US" altLang="id-ID" sz="2800" b="1" dirty="0" smtClean="0">
                <a:latin typeface="Tahoma" pitchFamily="34" charset="0"/>
              </a:rPr>
              <a:t> yang </a:t>
            </a:r>
            <a:r>
              <a:rPr lang="en-US" altLang="id-ID" sz="2800" b="1" dirty="0" err="1" smtClean="0">
                <a:latin typeface="Tahoma" pitchFamily="34" charset="0"/>
              </a:rPr>
              <a:t>tidak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menderita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hipertensi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mengkonsumsi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garam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dapur</a:t>
            </a:r>
            <a:r>
              <a:rPr lang="en-US" altLang="id-ID" sz="2800" b="1" dirty="0" smtClean="0">
                <a:latin typeface="Tahoma" pitchFamily="34" charset="0"/>
              </a:rPr>
              <a:t> rata-rata </a:t>
            </a:r>
            <a:r>
              <a:rPr lang="en-US" altLang="id-ID" sz="2800" b="1" dirty="0" err="1" smtClean="0">
                <a:latin typeface="Tahoma" pitchFamily="34" charset="0"/>
              </a:rPr>
              <a:t>lebih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dari</a:t>
            </a:r>
            <a:r>
              <a:rPr lang="en-US" altLang="id-ID" sz="2800" b="1" dirty="0" smtClean="0">
                <a:latin typeface="Tahoma" pitchFamily="34" charset="0"/>
              </a:rPr>
              <a:t> 10 gr </a:t>
            </a:r>
            <a:r>
              <a:rPr lang="en-US" altLang="id-ID" sz="2800" b="1" dirty="0" err="1" smtClean="0">
                <a:latin typeface="Tahoma" pitchFamily="34" charset="0"/>
              </a:rPr>
              <a:t>perhari</a:t>
            </a:r>
            <a:r>
              <a:rPr lang="en-US" altLang="id-ID" sz="2800" b="1" dirty="0" smtClean="0">
                <a:latin typeface="Tahoma" pitchFamily="34" charset="0"/>
              </a:rPr>
              <a:t>,  </a:t>
            </a:r>
            <a:r>
              <a:rPr lang="en-US" altLang="id-ID" sz="2800" b="1" dirty="0" err="1" smtClean="0">
                <a:latin typeface="Tahoma" pitchFamily="34" charset="0"/>
              </a:rPr>
              <a:t>dan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jumlah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garam</a:t>
            </a:r>
            <a:r>
              <a:rPr lang="en-US" altLang="id-ID" sz="2800" b="1" dirty="0" smtClean="0">
                <a:latin typeface="Tahoma" pitchFamily="34" charset="0"/>
              </a:rPr>
              <a:t> yang </a:t>
            </a:r>
            <a:r>
              <a:rPr lang="en-US" altLang="id-ID" sz="2800" b="1" dirty="0" err="1" smtClean="0">
                <a:latin typeface="Tahoma" pitchFamily="34" charset="0"/>
              </a:rPr>
              <a:t>sama</a:t>
            </a:r>
            <a:r>
              <a:rPr lang="en-US" altLang="id-ID" sz="2800" b="1" dirty="0" smtClean="0">
                <a:latin typeface="Tahoma" pitchFamily="34" charset="0"/>
              </a:rPr>
              <a:t> (</a:t>
            </a:r>
            <a:r>
              <a:rPr lang="en-US" altLang="id-ID" sz="2800" b="1" dirty="0" err="1" smtClean="0">
                <a:latin typeface="Tahoma" pitchFamily="34" charset="0"/>
              </a:rPr>
              <a:t>lebih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dari</a:t>
            </a:r>
            <a:r>
              <a:rPr lang="en-US" altLang="id-ID" sz="2800" b="1" dirty="0" smtClean="0">
                <a:latin typeface="Tahoma" pitchFamily="34" charset="0"/>
              </a:rPr>
              <a:t> 10 gr </a:t>
            </a:r>
            <a:r>
              <a:rPr lang="en-US" altLang="id-ID" sz="2800" b="1" dirty="0" err="1" smtClean="0">
                <a:latin typeface="Tahoma" pitchFamily="34" charset="0"/>
              </a:rPr>
              <a:t>perhari</a:t>
            </a:r>
            <a:r>
              <a:rPr lang="en-US" altLang="id-ID" sz="2800" b="1" dirty="0" smtClean="0">
                <a:latin typeface="Tahoma" pitchFamily="34" charset="0"/>
              </a:rPr>
              <a:t>) juga </a:t>
            </a:r>
            <a:r>
              <a:rPr lang="en-US" altLang="id-ID" sz="2800" b="1" dirty="0" err="1" smtClean="0">
                <a:latin typeface="Tahoma" pitchFamily="34" charset="0"/>
              </a:rPr>
              <a:t>dikonsumsi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oleh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separuh</a:t>
            </a:r>
            <a:r>
              <a:rPr lang="en-US" altLang="id-ID" sz="2800" b="1" dirty="0" smtClean="0">
                <a:latin typeface="Tahoma" pitchFamily="34" charset="0"/>
              </a:rPr>
              <a:t>  (1/2) orang yang </a:t>
            </a:r>
            <a:r>
              <a:rPr lang="en-US" altLang="id-ID" sz="2800" b="1" dirty="0" err="1" smtClean="0">
                <a:latin typeface="Tahoma" pitchFamily="34" charset="0"/>
              </a:rPr>
              <a:t>menderita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hipertensi</a:t>
            </a:r>
            <a:r>
              <a:rPr lang="en-US" altLang="id-ID" sz="2800" b="1" dirty="0" smtClean="0">
                <a:latin typeface="Tahoma" pitchFamily="34" charset="0"/>
              </a:rPr>
              <a:t>. </a:t>
            </a:r>
            <a:r>
              <a:rPr lang="en-US" altLang="id-ID" sz="2800" b="1" dirty="0" err="1" smtClean="0">
                <a:latin typeface="Tahoma" pitchFamily="34" charset="0"/>
              </a:rPr>
              <a:t>Bagaimana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kesimpulan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penelitian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ini</a:t>
            </a:r>
            <a:r>
              <a:rPr lang="en-US" altLang="id-ID" sz="2800" b="1" dirty="0" smtClean="0">
                <a:latin typeface="Tahoma" pitchFamily="34" charset="0"/>
              </a:rPr>
              <a:t> (</a:t>
            </a:r>
            <a:r>
              <a:rPr lang="en-US" altLang="id-ID" sz="2800" b="1" dirty="0" err="1" smtClean="0">
                <a:latin typeface="Tahoma" pitchFamily="34" charset="0"/>
              </a:rPr>
              <a:t>jangan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lupa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lakukan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uji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kemaknaan</a:t>
            </a:r>
            <a:r>
              <a:rPr lang="en-US" altLang="id-ID" sz="2800" b="1" dirty="0" smtClean="0">
                <a:latin typeface="Tahoma" pitchFamily="34" charset="0"/>
              </a:rPr>
              <a:t>)</a:t>
            </a:r>
            <a:endParaRPr lang="en-US" altLang="id-ID" sz="28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2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46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8846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JAWABAN NO 1.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904344" y="1761662"/>
            <a:ext cx="44196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209800" y="3257550"/>
            <a:ext cx="6400800" cy="57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0"/>
            <a:endCxn id="3" idx="2"/>
          </p:cNvCxnSpPr>
          <p:nvPr/>
        </p:nvCxnSpPr>
        <p:spPr>
          <a:xfrm>
            <a:off x="5114144" y="1761662"/>
            <a:ext cx="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67300" y="1447800"/>
            <a:ext cx="38100" cy="396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28900" y="846732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 err="1" smtClean="0"/>
              <a:t>Penyakit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Jantung</a:t>
            </a:r>
            <a:endParaRPr lang="en-US" sz="2800" b="1" cap="all" dirty="0" smtClean="0"/>
          </a:p>
          <a:p>
            <a:pPr algn="ctr"/>
            <a:r>
              <a:rPr lang="en-US" sz="3200" b="1" cap="all" dirty="0" smtClean="0"/>
              <a:t>+			-</a:t>
            </a:r>
            <a:endParaRPr lang="id-ID" sz="3200" b="1" cap="all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2657385"/>
            <a:ext cx="19637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KONSUMSI</a:t>
            </a:r>
          </a:p>
          <a:p>
            <a:r>
              <a:rPr lang="en-US" sz="2800" b="1" dirty="0" smtClean="0"/>
              <a:t>TEMPE</a:t>
            </a:r>
          </a:p>
          <a:p>
            <a:r>
              <a:rPr lang="en-US" sz="2800" b="1" dirty="0" smtClean="0"/>
              <a:t>&lt;200 G/HR</a:t>
            </a:r>
            <a:endParaRPr lang="id-ID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353455" y="2226498"/>
            <a:ext cx="5508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sz="3200" b="1" dirty="0" smtClean="0"/>
              <a:t>-</a:t>
            </a:r>
            <a:endParaRPr lang="id-ID" sz="3200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7315200" y="48768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315200" y="4876800"/>
            <a:ext cx="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67600" y="4975698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800</a:t>
            </a:r>
            <a:endParaRPr lang="id-ID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53490" y="4975698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200</a:t>
            </a:r>
            <a:endParaRPr lang="id-ID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410200" y="49536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600</a:t>
            </a:r>
            <a:endParaRPr lang="id-ID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48728" y="3857714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420</a:t>
            </a:r>
            <a:endParaRPr lang="id-ID" sz="3200" b="1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10200" y="2226498"/>
            <a:ext cx="1329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180</a:t>
            </a:r>
            <a:endParaRPr lang="id-ID" sz="3200" b="1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53490" y="2257016"/>
            <a:ext cx="135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160</a:t>
            </a:r>
            <a:endParaRPr lang="id-ID" sz="3200" b="1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05200" y="3857714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40</a:t>
            </a:r>
            <a:endParaRPr lang="id-ID" sz="32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76344" y="2257016"/>
            <a:ext cx="87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340</a:t>
            </a:r>
            <a:endParaRPr lang="id-ID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21939" y="3857714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460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57214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9193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        A x D          160 x 420</a:t>
            </a:r>
          </a:p>
          <a:p>
            <a:r>
              <a:rPr lang="en-US" sz="3200" b="1" dirty="0" smtClean="0"/>
              <a:t>0R = ------------ = ----------------- = 4</a:t>
            </a:r>
          </a:p>
          <a:p>
            <a:r>
              <a:rPr lang="en-US" sz="3200" b="1" dirty="0" smtClean="0"/>
              <a:t>            B x C             40 x 180</a:t>
            </a:r>
            <a:endParaRPr lang="id-ID" sz="32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027648"/>
              </p:ext>
            </p:extLst>
          </p:nvPr>
        </p:nvGraphicFramePr>
        <p:xfrm>
          <a:off x="4483100" y="3244850"/>
          <a:ext cx="177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177480" imgH="368280" progId="Equation.3">
                  <p:embed/>
                </p:oleObj>
              </mc:Choice>
              <mc:Fallback>
                <p:oleObj name="Equation" r:id="rId3" imgW="17748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3100" y="3244850"/>
                        <a:ext cx="1778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600" y="2871519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sz="3200" b="1" dirty="0" smtClean="0">
                <a:latin typeface="Tahoma" pitchFamily="34" charset="0"/>
              </a:rPr>
              <a:t>			_____________</a:t>
            </a:r>
            <a:endParaRPr lang="en-US" altLang="id-ID" sz="3200" b="1" dirty="0">
              <a:latin typeface="Tahoma" pitchFamily="34" charset="0"/>
            </a:endParaRPr>
          </a:p>
          <a:p>
            <a:r>
              <a:rPr lang="en-US" altLang="id-ID" sz="3600" b="1" dirty="0" smtClean="0">
                <a:latin typeface="Tahoma" pitchFamily="34" charset="0"/>
              </a:rPr>
              <a:t>e</a:t>
            </a:r>
            <a:r>
              <a:rPr lang="en-US" altLang="id-ID" sz="3600" b="1" baseline="30000" dirty="0" smtClean="0">
                <a:latin typeface="Tahoma" pitchFamily="34" charset="0"/>
              </a:rPr>
              <a:t>(ln</a:t>
            </a:r>
            <a:r>
              <a:rPr lang="en-US" altLang="id-ID" sz="3600" b="1" dirty="0" smtClean="0">
                <a:latin typeface="Tahoma" pitchFamily="34" charset="0"/>
              </a:rPr>
              <a:t> </a:t>
            </a:r>
            <a:r>
              <a:rPr lang="en-US" altLang="id-ID" sz="3600" b="1" baseline="30000" dirty="0" smtClean="0">
                <a:latin typeface="Tahoma" pitchFamily="34" charset="0"/>
              </a:rPr>
              <a:t>OR) + 1.96 V 1/a +1/b +1/c +1/d</a:t>
            </a:r>
          </a:p>
          <a:p>
            <a:endParaRPr lang="id-ID" baseline="300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526891"/>
              </p:ext>
            </p:extLst>
          </p:nvPr>
        </p:nvGraphicFramePr>
        <p:xfrm>
          <a:off x="1524000" y="4194958"/>
          <a:ext cx="44481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" imgW="4444920" imgH="1002960" progId="Equation.3">
                  <p:embed/>
                </p:oleObj>
              </mc:Choice>
              <mc:Fallback>
                <p:oleObj name="Equation" r:id="rId5" imgW="4444920" imgH="1002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94958"/>
                        <a:ext cx="4448175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699804"/>
              </p:ext>
            </p:extLst>
          </p:nvPr>
        </p:nvGraphicFramePr>
        <p:xfrm>
          <a:off x="4445000" y="3143250"/>
          <a:ext cx="254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7" imgW="253800" imgH="571320" progId="Equation.3">
                  <p:embed/>
                </p:oleObj>
              </mc:Choice>
              <mc:Fallback>
                <p:oleObj name="Equation" r:id="rId7" imgW="253800" imgH="57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3143250"/>
                        <a:ext cx="2540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350314"/>
              </p:ext>
            </p:extLst>
          </p:nvPr>
        </p:nvGraphicFramePr>
        <p:xfrm>
          <a:off x="1600200" y="5410200"/>
          <a:ext cx="34194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9" imgW="3416300" imgH="596900" progId="Equation.3">
                  <p:embed/>
                </p:oleObj>
              </mc:Choice>
              <mc:Fallback>
                <p:oleObj name="Equation" r:id="rId9" imgW="3416300" imgH="596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410200"/>
                        <a:ext cx="34194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654405"/>
              </p:ext>
            </p:extLst>
          </p:nvPr>
        </p:nvGraphicFramePr>
        <p:xfrm>
          <a:off x="5671122" y="5334000"/>
          <a:ext cx="27908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11" imgW="2794000" imgH="571500" progId="Equation.3">
                  <p:embed/>
                </p:oleObj>
              </mc:Choice>
              <mc:Fallback>
                <p:oleObj name="Equation" r:id="rId11" imgW="2794000" imgH="571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1122" y="5334000"/>
                        <a:ext cx="27908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32941" y="2305640"/>
            <a:ext cx="5324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95% confidence interval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81593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705440"/>
              </p:ext>
            </p:extLst>
          </p:nvPr>
        </p:nvGraphicFramePr>
        <p:xfrm>
          <a:off x="920750" y="609600"/>
          <a:ext cx="2044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2044440" imgH="571320" progId="Equation.3">
                  <p:embed/>
                </p:oleObj>
              </mc:Choice>
              <mc:Fallback>
                <p:oleObj name="Equation" r:id="rId3" imgW="2044440" imgH="5713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609600"/>
                        <a:ext cx="2044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1981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Lower limit = </a:t>
            </a:r>
            <a:endParaRPr lang="id-ID" sz="2800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859576"/>
              </p:ext>
            </p:extLst>
          </p:nvPr>
        </p:nvGraphicFramePr>
        <p:xfrm>
          <a:off x="3200400" y="1931671"/>
          <a:ext cx="4800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4800600" imgH="571320" progId="Equation.3">
                  <p:embed/>
                </p:oleObj>
              </mc:Choice>
              <mc:Fallback>
                <p:oleObj name="Equation" r:id="rId5" imgW="4800600" imgH="571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31671"/>
                        <a:ext cx="4800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321058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Upper limit = </a:t>
            </a:r>
            <a:endParaRPr lang="id-ID" sz="2800" b="1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211659"/>
              </p:ext>
            </p:extLst>
          </p:nvPr>
        </p:nvGraphicFramePr>
        <p:xfrm>
          <a:off x="3302000" y="3125788"/>
          <a:ext cx="4749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7" imgW="4749480" imgH="571320" progId="Equation.3">
                  <p:embed/>
                </p:oleObj>
              </mc:Choice>
              <mc:Fallback>
                <p:oleObj name="Equation" r:id="rId7" imgW="4749480" imgH="571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3125788"/>
                        <a:ext cx="4749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4800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OR = 4.2  (95% CI : 2.7  -  4.8)</a:t>
            </a:r>
            <a:endParaRPr lang="id-ID" sz="4800" b="1" dirty="0"/>
          </a:p>
        </p:txBody>
      </p:sp>
    </p:spTree>
    <p:extLst>
      <p:ext uri="{BB962C8B-B14F-4D97-AF65-F5344CB8AC3E}">
        <p14:creationId xmlns:p14="http://schemas.microsoft.com/office/powerpoint/2010/main" val="277440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6134" y="140626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Jawaban</a:t>
            </a:r>
            <a:r>
              <a:rPr lang="en-US" sz="3200" b="1" dirty="0" smtClean="0"/>
              <a:t> no 2:</a:t>
            </a:r>
            <a:endParaRPr lang="id-ID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10668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Bukan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Perokok</a:t>
            </a:r>
            <a:r>
              <a:rPr lang="en-US" sz="3200" b="1" dirty="0" smtClean="0"/>
              <a:t>:</a:t>
            </a:r>
          </a:p>
          <a:p>
            <a:endParaRPr lang="en-US" sz="3200" b="1" dirty="0"/>
          </a:p>
          <a:p>
            <a:r>
              <a:rPr lang="en-US" sz="3200" b="1" dirty="0" err="1" smtClean="0"/>
              <a:t>Jumlah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sampel</a:t>
            </a:r>
            <a:r>
              <a:rPr lang="en-US" sz="3200" b="1" dirty="0" smtClean="0"/>
              <a:t>: 200000 </a:t>
            </a:r>
          </a:p>
          <a:p>
            <a:r>
              <a:rPr lang="en-US" sz="3200" b="1" dirty="0" err="1" smtClean="0"/>
              <a:t>Penderita</a:t>
            </a:r>
            <a:r>
              <a:rPr lang="en-US" sz="3200" b="1" dirty="0" smtClean="0"/>
              <a:t> KKK = (46/100000) * 200000 = 92</a:t>
            </a:r>
          </a:p>
          <a:p>
            <a:endParaRPr lang="en-US" sz="3200" b="1" dirty="0"/>
          </a:p>
          <a:p>
            <a:r>
              <a:rPr lang="en-US" sz="3200" b="1" dirty="0" err="1" smtClean="0"/>
              <a:t>Perokok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Berat</a:t>
            </a:r>
            <a:r>
              <a:rPr lang="en-US" sz="3200" b="1" dirty="0" smtClean="0"/>
              <a:t>:</a:t>
            </a:r>
          </a:p>
          <a:p>
            <a:endParaRPr lang="en-US" sz="3200" b="1" dirty="0"/>
          </a:p>
          <a:p>
            <a:r>
              <a:rPr lang="en-US" sz="3200" b="1" dirty="0" err="1" smtClean="0"/>
              <a:t>Jumlah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sampel</a:t>
            </a:r>
            <a:r>
              <a:rPr lang="en-US" sz="3200" b="1" dirty="0" smtClean="0"/>
              <a:t>: 20000</a:t>
            </a:r>
          </a:p>
          <a:p>
            <a:r>
              <a:rPr lang="en-US" sz="3200" b="1" dirty="0" err="1" smtClean="0"/>
              <a:t>Penderita</a:t>
            </a:r>
            <a:r>
              <a:rPr lang="en-US" sz="3200" b="1" dirty="0" smtClean="0"/>
              <a:t> KKK = (64/1000) * 20000 = 1280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7983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288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TEMU 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V</dc:title>
  <dc:creator>Idrus</dc:creator>
  <cp:lastModifiedBy>Idrus</cp:lastModifiedBy>
  <cp:revision>13</cp:revision>
  <dcterms:created xsi:type="dcterms:W3CDTF">2016-04-22T06:51:33Z</dcterms:created>
  <dcterms:modified xsi:type="dcterms:W3CDTF">2016-04-27T03:05:08Z</dcterms:modified>
</cp:coreProperties>
</file>