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82" r:id="rId3"/>
    <p:sldId id="258" r:id="rId4"/>
    <p:sldId id="274" r:id="rId5"/>
    <p:sldId id="272" r:id="rId6"/>
    <p:sldId id="260" r:id="rId7"/>
    <p:sldId id="262" r:id="rId8"/>
    <p:sldId id="271" r:id="rId9"/>
    <p:sldId id="263" r:id="rId10"/>
    <p:sldId id="281" r:id="rId11"/>
    <p:sldId id="267" r:id="rId12"/>
    <p:sldId id="268" r:id="rId13"/>
    <p:sldId id="269" r:id="rId14"/>
    <p:sldId id="276" r:id="rId15"/>
    <p:sldId id="277" r:id="rId16"/>
    <p:sldId id="270" r:id="rId17"/>
    <p:sldId id="279" r:id="rId18"/>
    <p:sldId id="280"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017" autoAdjust="0"/>
    <p:restoredTop sz="94660"/>
  </p:normalViewPr>
  <p:slideViewPr>
    <p:cSldViewPr>
      <p:cViewPr varScale="1">
        <p:scale>
          <a:sx n="64" d="100"/>
          <a:sy n="64" d="100"/>
        </p:scale>
        <p:origin x="-606" y="-102"/>
      </p:cViewPr>
      <p:guideLst>
        <p:guide orient="horz" pos="2160"/>
        <p:guide pos="2880"/>
      </p:guideLst>
    </p:cSldViewPr>
  </p:slideViewPr>
  <p:notesTextViewPr>
    <p:cViewPr>
      <p:scale>
        <a:sx n="1" d="1"/>
        <a:sy n="1" d="1"/>
      </p:scale>
      <p:origin x="0" y="0"/>
    </p:cViewPr>
  </p:notesTextViewPr>
  <p:sorterViewPr>
    <p:cViewPr>
      <p:scale>
        <a:sx n="100" d="100"/>
        <a:sy n="100" d="100"/>
      </p:scale>
      <p:origin x="0" y="4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53CD6-30ED-4351-8A16-640510E8EB1C}" type="datetimeFigureOut">
              <a:rPr lang="id-ID" smtClean="0"/>
              <a:t>14/05/2016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4DD2B-3E92-44DC-B04B-FC1893E10123}" type="slidenum">
              <a:rPr lang="id-ID" smtClean="0"/>
              <a:t>‹#›</a:t>
            </a:fld>
            <a:endParaRPr lang="id-ID"/>
          </a:p>
        </p:txBody>
      </p:sp>
    </p:spTree>
    <p:extLst>
      <p:ext uri="{BB962C8B-B14F-4D97-AF65-F5344CB8AC3E}">
        <p14:creationId xmlns:p14="http://schemas.microsoft.com/office/powerpoint/2010/main" val="285710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BF4DD2B-3E92-44DC-B04B-FC1893E10123}" type="slidenum">
              <a:rPr lang="id-ID" smtClean="0"/>
              <a:t>7</a:t>
            </a:fld>
            <a:endParaRPr lang="id-ID"/>
          </a:p>
        </p:txBody>
      </p:sp>
    </p:spTree>
    <p:extLst>
      <p:ext uri="{BB962C8B-B14F-4D97-AF65-F5344CB8AC3E}">
        <p14:creationId xmlns:p14="http://schemas.microsoft.com/office/powerpoint/2010/main" val="1777944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8F9F88F-0C23-49DB-85B9-B321E4A0B2CD}" type="datetimeFigureOut">
              <a:rPr lang="id-ID" smtClean="0"/>
              <a:t>14/05/2016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2214615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8F9F88F-0C23-49DB-85B9-B321E4A0B2CD}" type="datetimeFigureOut">
              <a:rPr lang="id-ID" smtClean="0"/>
              <a:t>14/05/2016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371722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8F9F88F-0C23-49DB-85B9-B321E4A0B2CD}" type="datetimeFigureOut">
              <a:rPr lang="id-ID" smtClean="0"/>
              <a:t>14/05/2016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402283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8F9F88F-0C23-49DB-85B9-B321E4A0B2CD}" type="datetimeFigureOut">
              <a:rPr lang="id-ID" smtClean="0"/>
              <a:t>14/05/2016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133829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9F88F-0C23-49DB-85B9-B321E4A0B2CD}" type="datetimeFigureOut">
              <a:rPr lang="id-ID" smtClean="0"/>
              <a:t>14/05/2016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263027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8F9F88F-0C23-49DB-85B9-B321E4A0B2CD}" type="datetimeFigureOut">
              <a:rPr lang="id-ID" smtClean="0"/>
              <a:t>14/05/2016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34675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8F9F88F-0C23-49DB-85B9-B321E4A0B2CD}" type="datetimeFigureOut">
              <a:rPr lang="id-ID" smtClean="0"/>
              <a:t>14/05/2016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222523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8F9F88F-0C23-49DB-85B9-B321E4A0B2CD}" type="datetimeFigureOut">
              <a:rPr lang="id-ID" smtClean="0"/>
              <a:t>14/05/2016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316228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9F88F-0C23-49DB-85B9-B321E4A0B2CD}" type="datetimeFigureOut">
              <a:rPr lang="id-ID" smtClean="0"/>
              <a:t>14/05/2016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71575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9F88F-0C23-49DB-85B9-B321E4A0B2CD}" type="datetimeFigureOut">
              <a:rPr lang="id-ID" smtClean="0"/>
              <a:t>14/05/2016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47510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9F88F-0C23-49DB-85B9-B321E4A0B2CD}" type="datetimeFigureOut">
              <a:rPr lang="id-ID" smtClean="0"/>
              <a:t>14/05/2016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86822C7-622E-4BD1-AF68-5078E93F3529}" type="slidenum">
              <a:rPr lang="id-ID" smtClean="0"/>
              <a:t>‹#›</a:t>
            </a:fld>
            <a:endParaRPr lang="id-ID"/>
          </a:p>
        </p:txBody>
      </p:sp>
    </p:spTree>
    <p:extLst>
      <p:ext uri="{BB962C8B-B14F-4D97-AF65-F5344CB8AC3E}">
        <p14:creationId xmlns:p14="http://schemas.microsoft.com/office/powerpoint/2010/main" val="25687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9F88F-0C23-49DB-85B9-B321E4A0B2CD}" type="datetimeFigureOut">
              <a:rPr lang="id-ID" smtClean="0"/>
              <a:t>14/05/2016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822C7-622E-4BD1-AF68-5078E93F3529}" type="slidenum">
              <a:rPr lang="id-ID" smtClean="0"/>
              <a:t>‹#›</a:t>
            </a:fld>
            <a:endParaRPr lang="id-ID"/>
          </a:p>
        </p:txBody>
      </p:sp>
    </p:spTree>
    <p:extLst>
      <p:ext uri="{BB962C8B-B14F-4D97-AF65-F5344CB8AC3E}">
        <p14:creationId xmlns:p14="http://schemas.microsoft.com/office/powerpoint/2010/main" val="2762421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990600"/>
            <a:ext cx="7772400" cy="1470025"/>
          </a:xfrm>
        </p:spPr>
        <p:txBody>
          <a:bodyPr>
            <a:normAutofit/>
          </a:bodyPr>
          <a:lstStyle/>
          <a:p>
            <a:r>
              <a:rPr lang="en-US" altLang="id-ID" sz="6000" b="1" dirty="0" smtClean="0"/>
              <a:t>TEMU-VI</a:t>
            </a:r>
            <a:endParaRPr lang="en-US" altLang="id-ID" sz="6000" b="1" dirty="0"/>
          </a:p>
        </p:txBody>
      </p:sp>
      <p:sp>
        <p:nvSpPr>
          <p:cNvPr id="2051" name="Rectangle 3"/>
          <p:cNvSpPr>
            <a:spLocks noGrp="1" noChangeArrowheads="1"/>
          </p:cNvSpPr>
          <p:nvPr>
            <p:ph type="subTitle" idx="1"/>
          </p:nvPr>
        </p:nvSpPr>
        <p:spPr>
          <a:xfrm>
            <a:off x="1524000" y="2514600"/>
            <a:ext cx="6400800" cy="2438400"/>
          </a:xfrm>
        </p:spPr>
        <p:txBody>
          <a:bodyPr>
            <a:normAutofit fontScale="92500" lnSpcReduction="10000"/>
          </a:bodyPr>
          <a:lstStyle/>
          <a:p>
            <a:pPr>
              <a:lnSpc>
                <a:spcPct val="90000"/>
              </a:lnSpc>
            </a:pPr>
            <a:endParaRPr lang="en-US" altLang="id-ID" sz="2800" dirty="0"/>
          </a:p>
          <a:p>
            <a:pPr>
              <a:lnSpc>
                <a:spcPct val="90000"/>
              </a:lnSpc>
            </a:pPr>
            <a:r>
              <a:rPr lang="en-US" altLang="id-ID" sz="3600" b="1" dirty="0">
                <a:solidFill>
                  <a:schemeClr val="tx1"/>
                </a:solidFill>
              </a:rPr>
              <a:t>TUJUAN</a:t>
            </a:r>
          </a:p>
          <a:p>
            <a:pPr>
              <a:lnSpc>
                <a:spcPct val="90000"/>
              </a:lnSpc>
            </a:pPr>
            <a:r>
              <a:rPr lang="en-US" altLang="id-ID" sz="3600" b="1" dirty="0" err="1">
                <a:solidFill>
                  <a:schemeClr val="tx1"/>
                </a:solidFill>
              </a:rPr>
              <a:t>Diakhir</a:t>
            </a:r>
            <a:r>
              <a:rPr lang="en-US" altLang="id-ID" sz="3600" b="1" dirty="0">
                <a:solidFill>
                  <a:schemeClr val="tx1"/>
                </a:solidFill>
              </a:rPr>
              <a:t> </a:t>
            </a:r>
            <a:r>
              <a:rPr lang="en-US" altLang="id-ID" sz="3600" b="1" dirty="0" err="1">
                <a:solidFill>
                  <a:schemeClr val="tx1"/>
                </a:solidFill>
              </a:rPr>
              <a:t>kuliah</a:t>
            </a:r>
            <a:r>
              <a:rPr lang="en-US" altLang="id-ID" sz="3600" b="1" dirty="0">
                <a:solidFill>
                  <a:schemeClr val="tx1"/>
                </a:solidFill>
              </a:rPr>
              <a:t> </a:t>
            </a:r>
            <a:r>
              <a:rPr lang="en-US" altLang="id-ID" sz="3600" b="1" dirty="0" err="1">
                <a:solidFill>
                  <a:schemeClr val="tx1"/>
                </a:solidFill>
              </a:rPr>
              <a:t>mahasiswa</a:t>
            </a:r>
            <a:r>
              <a:rPr lang="en-US" altLang="id-ID" sz="3600" b="1" dirty="0">
                <a:solidFill>
                  <a:schemeClr val="tx1"/>
                </a:solidFill>
              </a:rPr>
              <a:t> </a:t>
            </a:r>
            <a:r>
              <a:rPr lang="en-US" altLang="id-ID" sz="3600" b="1" dirty="0" err="1">
                <a:solidFill>
                  <a:schemeClr val="tx1"/>
                </a:solidFill>
              </a:rPr>
              <a:t>memiliki</a:t>
            </a:r>
            <a:r>
              <a:rPr lang="en-US" altLang="id-ID" sz="3600" b="1" dirty="0">
                <a:solidFill>
                  <a:schemeClr val="tx1"/>
                </a:solidFill>
              </a:rPr>
              <a:t> </a:t>
            </a:r>
            <a:r>
              <a:rPr lang="en-US" altLang="id-ID" sz="3600" b="1" dirty="0" err="1">
                <a:solidFill>
                  <a:schemeClr val="tx1"/>
                </a:solidFill>
              </a:rPr>
              <a:t>kemampuan</a:t>
            </a:r>
            <a:r>
              <a:rPr lang="en-US" altLang="id-ID" sz="3600" b="1" dirty="0">
                <a:solidFill>
                  <a:schemeClr val="tx1"/>
                </a:solidFill>
              </a:rPr>
              <a:t> </a:t>
            </a:r>
            <a:r>
              <a:rPr lang="en-US" altLang="id-ID" sz="3600" b="1" dirty="0" err="1">
                <a:solidFill>
                  <a:schemeClr val="tx1"/>
                </a:solidFill>
              </a:rPr>
              <a:t>dasar</a:t>
            </a:r>
            <a:r>
              <a:rPr lang="en-US" altLang="id-ID" sz="3600" b="1" dirty="0">
                <a:solidFill>
                  <a:schemeClr val="tx1"/>
                </a:solidFill>
              </a:rPr>
              <a:t> </a:t>
            </a:r>
            <a:r>
              <a:rPr lang="en-US" altLang="id-ID" sz="3600" b="1" dirty="0" err="1">
                <a:solidFill>
                  <a:schemeClr val="tx1"/>
                </a:solidFill>
              </a:rPr>
              <a:t>tentang</a:t>
            </a:r>
            <a:endParaRPr lang="en-US" altLang="id-ID" sz="3600" b="1" dirty="0">
              <a:solidFill>
                <a:schemeClr val="tx1"/>
              </a:solidFill>
            </a:endParaRPr>
          </a:p>
          <a:p>
            <a:pPr>
              <a:lnSpc>
                <a:spcPct val="90000"/>
              </a:lnSpc>
            </a:pPr>
            <a:r>
              <a:rPr lang="en-US" altLang="id-ID" sz="3600" b="1" dirty="0">
                <a:solidFill>
                  <a:schemeClr val="tx1"/>
                </a:solidFill>
              </a:rPr>
              <a:t>COHORT STUDY</a:t>
            </a:r>
          </a:p>
          <a:p>
            <a:pPr>
              <a:lnSpc>
                <a:spcPct val="90000"/>
              </a:lnSpc>
            </a:pPr>
            <a:endParaRPr lang="en-US" altLang="id-ID" sz="2800" dirty="0"/>
          </a:p>
          <a:p>
            <a:pPr>
              <a:lnSpc>
                <a:spcPct val="90000"/>
              </a:lnSpc>
            </a:pPr>
            <a:endParaRPr lang="en-US" altLang="id-ID" sz="2800" dirty="0"/>
          </a:p>
        </p:txBody>
      </p:sp>
    </p:spTree>
    <p:extLst>
      <p:ext uri="{BB962C8B-B14F-4D97-AF65-F5344CB8AC3E}">
        <p14:creationId xmlns:p14="http://schemas.microsoft.com/office/powerpoint/2010/main" val="37595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Group 2"/>
          <p:cNvGraphicFramePr>
            <a:graphicFrameLocks noGrp="1"/>
          </p:cNvGraphicFramePr>
          <p:nvPr/>
        </p:nvGraphicFramePr>
        <p:xfrm>
          <a:off x="1524000" y="609600"/>
          <a:ext cx="6096000" cy="3540760"/>
        </p:xfrm>
        <a:graphic>
          <a:graphicData uri="http://schemas.openxmlformats.org/drawingml/2006/table">
            <a:tbl>
              <a:tblPr/>
              <a:tblGrid>
                <a:gridCol w="1143000"/>
                <a:gridCol w="1295400"/>
                <a:gridCol w="1295400"/>
                <a:gridCol w="1295400"/>
                <a:gridCol w="1066800"/>
              </a:tblGrid>
              <a:tr h="5842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800" b="0" i="0" u="none" strike="noStrike" cap="none" normalizeH="0" baseline="0" smtClean="0">
                          <a:ln>
                            <a:noFill/>
                          </a:ln>
                          <a:solidFill>
                            <a:schemeClr val="tx1"/>
                          </a:solidFill>
                          <a:effectLst/>
                          <a:latin typeface="Arial" charset="0"/>
                        </a:rPr>
                        <a:t>     </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Faktor</a:t>
                      </a:r>
                      <a:r>
                        <a:rPr kumimoji="0" lang="en-US" altLang="id-ID" sz="24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Risiko</a:t>
                      </a: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8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5175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smtClean="0">
                          <a:ln>
                            <a:noFill/>
                          </a:ln>
                          <a:solidFill>
                            <a:schemeClr val="tx1"/>
                          </a:solidFill>
                          <a:effectLst/>
                          <a:latin typeface="Tahoma" pitchFamily="34" charset="0"/>
                        </a:rPr>
                        <a:t>YA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smtClean="0">
                          <a:ln>
                            <a:noFill/>
                          </a:ln>
                          <a:solidFill>
                            <a:schemeClr val="tx1"/>
                          </a:solidFill>
                          <a:effectLst/>
                          <a:latin typeface="Tahoma" pitchFamily="34" charset="0"/>
                        </a:rPr>
                        <a:t>TIDAK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Sakit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smtClean="0">
                          <a:ln>
                            <a:noFill/>
                          </a:ln>
                          <a:solidFill>
                            <a:schemeClr val="tx1"/>
                          </a:solidFill>
                          <a:effectLst/>
                          <a:latin typeface="Tahoma" pitchFamily="34" charset="0"/>
                        </a:rPr>
                        <a:t>YA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FF0066"/>
                          </a:solidFill>
                          <a:effectLst/>
                          <a:latin typeface="Tahoma" pitchFamily="34" charset="0"/>
                        </a:rPr>
                        <a:t>40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FF0066"/>
                          </a:solidFill>
                          <a:effectLst/>
                          <a:latin typeface="Tahoma" pitchFamily="34" charset="0"/>
                        </a:rPr>
                        <a:t>60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100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smtClean="0">
                          <a:ln>
                            <a:noFill/>
                          </a:ln>
                          <a:solidFill>
                            <a:schemeClr val="tx1"/>
                          </a:solidFill>
                          <a:effectLst/>
                          <a:latin typeface="Tahoma" pitchFamily="34" charset="0"/>
                        </a:rPr>
                        <a:t>TIDAK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333399"/>
                          </a:solidFill>
                          <a:effectLst/>
                          <a:latin typeface="Tahoma" pitchFamily="34" charset="0"/>
                        </a:rPr>
                        <a:t>80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333399"/>
                          </a:solidFill>
                          <a:effectLst/>
                          <a:latin typeface="Tahoma" pitchFamily="34" charset="0"/>
                        </a:rPr>
                        <a:t>320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400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Total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120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380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500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11" name="Rectangle 47"/>
          <p:cNvSpPr>
            <a:spLocks noChangeArrowheads="1"/>
          </p:cNvSpPr>
          <p:nvPr/>
        </p:nvSpPr>
        <p:spPr bwMode="auto">
          <a:xfrm>
            <a:off x="1981200" y="4495800"/>
            <a:ext cx="58832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id-ID" sz="2400" b="1">
                <a:latin typeface="Tahoma" pitchFamily="34" charset="0"/>
              </a:rPr>
              <a:t>RR = (</a:t>
            </a:r>
            <a:r>
              <a:rPr lang="en-US" altLang="id-ID" sz="2400" b="1">
                <a:solidFill>
                  <a:srgbClr val="FF0066"/>
                </a:solidFill>
                <a:latin typeface="Tahoma" pitchFamily="34" charset="0"/>
              </a:rPr>
              <a:t>a</a:t>
            </a:r>
            <a:r>
              <a:rPr lang="en-US" altLang="id-ID" sz="2400" b="1">
                <a:latin typeface="Tahoma" pitchFamily="34" charset="0"/>
              </a:rPr>
              <a:t>/</a:t>
            </a:r>
            <a:r>
              <a:rPr lang="en-US" altLang="id-ID" sz="2400" b="1">
                <a:solidFill>
                  <a:srgbClr val="FF0066"/>
                </a:solidFill>
                <a:latin typeface="Tahoma" pitchFamily="34" charset="0"/>
              </a:rPr>
              <a:t>a</a:t>
            </a:r>
            <a:r>
              <a:rPr lang="en-US" altLang="id-ID" sz="2400" b="1">
                <a:latin typeface="Tahoma" pitchFamily="34" charset="0"/>
              </a:rPr>
              <a:t>+c) / (</a:t>
            </a:r>
            <a:r>
              <a:rPr lang="en-US" altLang="id-ID" sz="2400" b="1">
                <a:solidFill>
                  <a:srgbClr val="FF0066"/>
                </a:solidFill>
                <a:latin typeface="Tahoma" pitchFamily="34" charset="0"/>
              </a:rPr>
              <a:t>b</a:t>
            </a:r>
            <a:r>
              <a:rPr lang="en-US" altLang="id-ID" sz="2400" b="1">
                <a:latin typeface="Tahoma" pitchFamily="34" charset="0"/>
              </a:rPr>
              <a:t>/</a:t>
            </a:r>
            <a:r>
              <a:rPr lang="en-US" altLang="id-ID" sz="2400" b="1">
                <a:solidFill>
                  <a:srgbClr val="FF0066"/>
                </a:solidFill>
                <a:latin typeface="Tahoma" pitchFamily="34" charset="0"/>
              </a:rPr>
              <a:t>b</a:t>
            </a:r>
            <a:r>
              <a:rPr lang="en-US" altLang="id-ID" sz="2400" b="1">
                <a:latin typeface="Tahoma" pitchFamily="34" charset="0"/>
              </a:rPr>
              <a:t>+d)</a:t>
            </a:r>
          </a:p>
          <a:p>
            <a:pPr>
              <a:spcBef>
                <a:spcPct val="50000"/>
              </a:spcBef>
            </a:pPr>
            <a:r>
              <a:rPr lang="en-US" altLang="id-ID" sz="2400" b="1">
                <a:latin typeface="Tahoma" pitchFamily="34" charset="0"/>
              </a:rPr>
              <a:t>      = (</a:t>
            </a:r>
            <a:r>
              <a:rPr lang="en-US" altLang="id-ID" sz="2400" b="1">
                <a:solidFill>
                  <a:srgbClr val="FF0066"/>
                </a:solidFill>
                <a:latin typeface="Tahoma" pitchFamily="34" charset="0"/>
              </a:rPr>
              <a:t>40</a:t>
            </a:r>
            <a:r>
              <a:rPr lang="en-US" altLang="id-ID" sz="2400" b="1">
                <a:latin typeface="Tahoma" pitchFamily="34" charset="0"/>
              </a:rPr>
              <a:t>/(</a:t>
            </a:r>
            <a:r>
              <a:rPr lang="en-US" altLang="id-ID" sz="2400" b="1">
                <a:solidFill>
                  <a:srgbClr val="FF0066"/>
                </a:solidFill>
                <a:latin typeface="Tahoma" pitchFamily="34" charset="0"/>
              </a:rPr>
              <a:t>40</a:t>
            </a:r>
            <a:r>
              <a:rPr lang="en-US" altLang="id-ID" sz="2400" b="1">
                <a:latin typeface="Tahoma" pitchFamily="34" charset="0"/>
              </a:rPr>
              <a:t>+80)) / (</a:t>
            </a:r>
            <a:r>
              <a:rPr lang="en-US" altLang="id-ID" sz="2400" b="1">
                <a:solidFill>
                  <a:srgbClr val="FF0066"/>
                </a:solidFill>
                <a:latin typeface="Tahoma" pitchFamily="34" charset="0"/>
              </a:rPr>
              <a:t>60</a:t>
            </a:r>
            <a:r>
              <a:rPr lang="en-US" altLang="id-ID" sz="2400" b="1">
                <a:latin typeface="Tahoma" pitchFamily="34" charset="0"/>
              </a:rPr>
              <a:t>/(</a:t>
            </a:r>
            <a:r>
              <a:rPr lang="en-US" altLang="id-ID" sz="2400" b="1">
                <a:solidFill>
                  <a:srgbClr val="FF0066"/>
                </a:solidFill>
                <a:latin typeface="Tahoma" pitchFamily="34" charset="0"/>
              </a:rPr>
              <a:t>60</a:t>
            </a:r>
            <a:r>
              <a:rPr lang="en-US" altLang="id-ID" sz="2400" b="1">
                <a:latin typeface="Tahoma" pitchFamily="34" charset="0"/>
              </a:rPr>
              <a:t>+320))</a:t>
            </a:r>
          </a:p>
          <a:p>
            <a:pPr>
              <a:spcBef>
                <a:spcPct val="50000"/>
              </a:spcBef>
            </a:pPr>
            <a:r>
              <a:rPr lang="en-US" altLang="id-ID" sz="2400" b="1">
                <a:latin typeface="Tahoma" pitchFamily="34" charset="0"/>
              </a:rPr>
              <a:t>      = 2.11</a:t>
            </a:r>
          </a:p>
        </p:txBody>
      </p:sp>
    </p:spTree>
    <p:extLst>
      <p:ext uri="{BB962C8B-B14F-4D97-AF65-F5344CB8AC3E}">
        <p14:creationId xmlns:p14="http://schemas.microsoft.com/office/powerpoint/2010/main" val="109580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2400" y="228600"/>
            <a:ext cx="8991600"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id-ID" sz="2400" b="1" dirty="0" err="1">
                <a:latin typeface="Tahoma" pitchFamily="34" charset="0"/>
              </a:rPr>
              <a:t>Uji</a:t>
            </a:r>
            <a:r>
              <a:rPr lang="en-US" altLang="id-ID" sz="2400" b="1" dirty="0">
                <a:latin typeface="Tahoma" pitchFamily="34" charset="0"/>
              </a:rPr>
              <a:t> </a:t>
            </a:r>
            <a:r>
              <a:rPr lang="en-US" altLang="id-ID" sz="2400" b="1" dirty="0" err="1">
                <a:latin typeface="Tahoma" pitchFamily="34" charset="0"/>
              </a:rPr>
              <a:t>statistik</a:t>
            </a:r>
            <a:r>
              <a:rPr lang="en-US" altLang="id-ID" sz="2400" b="1" dirty="0">
                <a:latin typeface="Tahoma" pitchFamily="34" charset="0"/>
              </a:rPr>
              <a:t> </a:t>
            </a:r>
            <a:r>
              <a:rPr lang="en-US" altLang="id-ID" sz="2400" b="1" dirty="0" err="1">
                <a:latin typeface="Tahoma" pitchFamily="34" charset="0"/>
              </a:rPr>
              <a:t>untuk</a:t>
            </a:r>
            <a:r>
              <a:rPr lang="en-US" altLang="id-ID" sz="2400" b="1" dirty="0">
                <a:latin typeface="Tahoma" pitchFamily="34" charset="0"/>
              </a:rPr>
              <a:t> </a:t>
            </a:r>
            <a:r>
              <a:rPr lang="en-US" altLang="id-ID" sz="2400" b="1" dirty="0" err="1">
                <a:latin typeface="Tahoma" pitchFamily="34" charset="0"/>
              </a:rPr>
              <a:t>menilai</a:t>
            </a:r>
            <a:r>
              <a:rPr lang="en-US" altLang="id-ID" sz="2400" b="1" dirty="0">
                <a:latin typeface="Tahoma" pitchFamily="34" charset="0"/>
              </a:rPr>
              <a:t> </a:t>
            </a:r>
            <a:r>
              <a:rPr lang="en-US" altLang="id-ID" sz="2400" b="1" dirty="0" err="1">
                <a:latin typeface="Tahoma" pitchFamily="34" charset="0"/>
              </a:rPr>
              <a:t>tingkat</a:t>
            </a:r>
            <a:r>
              <a:rPr lang="en-US" altLang="id-ID" sz="2400" b="1" dirty="0">
                <a:latin typeface="Tahoma" pitchFamily="34" charset="0"/>
              </a:rPr>
              <a:t> </a:t>
            </a:r>
            <a:r>
              <a:rPr lang="en-US" altLang="id-ID" sz="2400" b="1" dirty="0" err="1">
                <a:latin typeface="Tahoma" pitchFamily="34" charset="0"/>
              </a:rPr>
              <a:t>kemaknaan</a:t>
            </a:r>
            <a:r>
              <a:rPr lang="en-US" altLang="id-ID" sz="2400" b="1" dirty="0">
                <a:latin typeface="Tahoma" pitchFamily="34" charset="0"/>
              </a:rPr>
              <a:t> (</a:t>
            </a:r>
            <a:r>
              <a:rPr lang="en-US" altLang="id-ID" sz="2400" b="1" dirty="0" err="1">
                <a:latin typeface="Tahoma" pitchFamily="34" charset="0"/>
              </a:rPr>
              <a:t>signifikansi</a:t>
            </a:r>
            <a:r>
              <a:rPr lang="en-US" altLang="id-ID" sz="2400" b="1" dirty="0">
                <a:latin typeface="Tahoma" pitchFamily="34" charset="0"/>
              </a:rPr>
              <a:t>) </a:t>
            </a:r>
            <a:r>
              <a:rPr lang="en-US" altLang="id-ID" sz="2400" b="1" dirty="0" err="1">
                <a:latin typeface="Tahoma" pitchFamily="34" charset="0"/>
              </a:rPr>
              <a:t>didasarkan</a:t>
            </a:r>
            <a:r>
              <a:rPr lang="en-US" altLang="id-ID" sz="2400" b="1" dirty="0">
                <a:latin typeface="Tahoma" pitchFamily="34" charset="0"/>
              </a:rPr>
              <a:t> </a:t>
            </a:r>
            <a:r>
              <a:rPr lang="en-US" altLang="id-ID" sz="2400" b="1" dirty="0" err="1">
                <a:latin typeface="Tahoma" pitchFamily="34" charset="0"/>
              </a:rPr>
              <a:t>pada</a:t>
            </a:r>
            <a:r>
              <a:rPr lang="en-US" altLang="id-ID" sz="2400" b="1" dirty="0">
                <a:latin typeface="Tahoma" pitchFamily="34" charset="0"/>
              </a:rPr>
              <a:t> “confidence limit” </a:t>
            </a:r>
            <a:r>
              <a:rPr lang="en-US" altLang="id-ID" sz="2400" b="1" dirty="0" err="1">
                <a:latin typeface="Tahoma" pitchFamily="34" charset="0"/>
              </a:rPr>
              <a:t>sebesar</a:t>
            </a:r>
            <a:r>
              <a:rPr lang="en-US" altLang="id-ID" sz="2400" b="1" dirty="0">
                <a:latin typeface="Tahoma" pitchFamily="34" charset="0"/>
              </a:rPr>
              <a:t> 95% </a:t>
            </a:r>
            <a:r>
              <a:rPr lang="en-US" altLang="id-ID" sz="2400" b="1" dirty="0" err="1">
                <a:latin typeface="Tahoma" pitchFamily="34" charset="0"/>
              </a:rPr>
              <a:t>dengan</a:t>
            </a:r>
            <a:r>
              <a:rPr lang="en-US" altLang="id-ID" sz="2400" b="1" dirty="0">
                <a:latin typeface="Tahoma" pitchFamily="34" charset="0"/>
              </a:rPr>
              <a:t> </a:t>
            </a:r>
            <a:r>
              <a:rPr lang="en-US" altLang="id-ID" sz="2400" b="1" dirty="0" err="1">
                <a:latin typeface="Tahoma" pitchFamily="34" charset="0"/>
              </a:rPr>
              <a:t>rumus</a:t>
            </a:r>
            <a:r>
              <a:rPr lang="en-US" altLang="id-ID" sz="2400" b="1" dirty="0">
                <a:latin typeface="Tahoma" pitchFamily="34" charset="0"/>
              </a:rPr>
              <a:t>:</a:t>
            </a:r>
          </a:p>
          <a:p>
            <a:pPr>
              <a:spcBef>
                <a:spcPct val="50000"/>
              </a:spcBef>
            </a:pPr>
            <a:r>
              <a:rPr lang="en-US" altLang="id-ID" sz="2400" b="1" dirty="0" err="1">
                <a:latin typeface="Tahoma" pitchFamily="34" charset="0"/>
              </a:rPr>
              <a:t>Eksponensial</a:t>
            </a:r>
            <a:r>
              <a:rPr lang="en-US" altLang="id-ID" sz="2400" b="1" dirty="0">
                <a:latin typeface="Tahoma" pitchFamily="34" charset="0"/>
              </a:rPr>
              <a:t> (ln RR) </a:t>
            </a:r>
            <a:r>
              <a:rPr lang="en-US" altLang="id-ID" sz="2400" b="1" u="sng" dirty="0">
                <a:latin typeface="Tahoma" pitchFamily="34" charset="0"/>
              </a:rPr>
              <a:t>+</a:t>
            </a:r>
            <a:r>
              <a:rPr lang="en-US" altLang="id-ID" sz="2400" b="1" dirty="0">
                <a:latin typeface="Tahoma" pitchFamily="34" charset="0"/>
              </a:rPr>
              <a:t> 1,96 V (</a:t>
            </a:r>
            <a:r>
              <a:rPr lang="en-US" altLang="id-ID" sz="2400" b="1" dirty="0" err="1">
                <a:latin typeface="Tahoma" pitchFamily="34" charset="0"/>
              </a:rPr>
              <a:t>var</a:t>
            </a:r>
            <a:r>
              <a:rPr lang="en-US" altLang="id-ID" sz="2400" b="1" dirty="0">
                <a:latin typeface="Tahoma" pitchFamily="34" charset="0"/>
              </a:rPr>
              <a:t> ln RR)</a:t>
            </a:r>
          </a:p>
          <a:p>
            <a:pPr>
              <a:spcBef>
                <a:spcPct val="50000"/>
              </a:spcBef>
            </a:pPr>
            <a:r>
              <a:rPr lang="en-US" altLang="id-ID" sz="2400" b="1" dirty="0" err="1">
                <a:latin typeface="Tahoma" pitchFamily="34" charset="0"/>
              </a:rPr>
              <a:t>Dimana</a:t>
            </a:r>
            <a:r>
              <a:rPr lang="en-US" altLang="id-ID" sz="2400" b="1" dirty="0">
                <a:latin typeface="Tahoma" pitchFamily="34" charset="0"/>
              </a:rPr>
              <a:t> </a:t>
            </a:r>
            <a:r>
              <a:rPr lang="en-US" altLang="id-ID" sz="2400" b="1" dirty="0" err="1">
                <a:latin typeface="Tahoma" pitchFamily="34" charset="0"/>
              </a:rPr>
              <a:t>var</a:t>
            </a:r>
            <a:r>
              <a:rPr lang="en-US" altLang="id-ID" sz="2400" b="1" dirty="0">
                <a:latin typeface="Tahoma" pitchFamily="34" charset="0"/>
              </a:rPr>
              <a:t> ln RR = 1/a + 1/(</a:t>
            </a:r>
            <a:r>
              <a:rPr lang="en-US" altLang="id-ID" sz="2400" b="1" dirty="0" err="1">
                <a:latin typeface="Tahoma" pitchFamily="34" charset="0"/>
              </a:rPr>
              <a:t>a+b</a:t>
            </a:r>
            <a:r>
              <a:rPr lang="en-US" altLang="id-ID" sz="2400" b="1" dirty="0">
                <a:latin typeface="Tahoma" pitchFamily="34" charset="0"/>
              </a:rPr>
              <a:t>) + 1/c + 1/(</a:t>
            </a:r>
            <a:r>
              <a:rPr lang="en-US" altLang="id-ID" sz="2400" b="1" dirty="0" err="1">
                <a:latin typeface="Tahoma" pitchFamily="34" charset="0"/>
              </a:rPr>
              <a:t>c+d</a:t>
            </a:r>
            <a:r>
              <a:rPr lang="en-US" altLang="id-ID" sz="2400" b="1" dirty="0">
                <a:latin typeface="Tahoma" pitchFamily="34" charset="0"/>
              </a:rPr>
              <a:t>)</a:t>
            </a:r>
          </a:p>
          <a:p>
            <a:pPr>
              <a:spcBef>
                <a:spcPct val="50000"/>
              </a:spcBef>
            </a:pPr>
            <a:endParaRPr lang="en-US" altLang="id-ID" sz="2400" b="1" dirty="0" smtClean="0">
              <a:latin typeface="Tahoma" pitchFamily="34" charset="0"/>
            </a:endParaRPr>
          </a:p>
          <a:p>
            <a:pPr>
              <a:spcBef>
                <a:spcPct val="50000"/>
              </a:spcBef>
            </a:pPr>
            <a:r>
              <a:rPr lang="en-US" altLang="id-ID" sz="2400" b="1" dirty="0" err="1" smtClean="0">
                <a:latin typeface="Tahoma" pitchFamily="34" charset="0"/>
              </a:rPr>
              <a:t>Hasil</a:t>
            </a:r>
            <a:r>
              <a:rPr lang="en-US" altLang="id-ID" sz="2400" b="1" dirty="0" smtClean="0">
                <a:latin typeface="Tahoma" pitchFamily="34" charset="0"/>
              </a:rPr>
              <a:t>:     e </a:t>
            </a:r>
            <a:r>
              <a:rPr lang="en-US" altLang="id-ID" sz="3200" b="1" baseline="30000" dirty="0">
                <a:latin typeface="Tahoma" pitchFamily="34" charset="0"/>
              </a:rPr>
              <a:t>(ln 2.11) </a:t>
            </a:r>
            <a:r>
              <a:rPr lang="en-US" altLang="id-ID" sz="3200" b="1" u="sng" baseline="30000" dirty="0">
                <a:latin typeface="Tahoma" pitchFamily="34" charset="0"/>
              </a:rPr>
              <a:t>+</a:t>
            </a:r>
            <a:r>
              <a:rPr lang="en-US" altLang="id-ID" sz="3200" b="1" baseline="30000" dirty="0">
                <a:latin typeface="Tahoma" pitchFamily="34" charset="0"/>
              </a:rPr>
              <a:t> 1.96 V (1/40 + 1/120 + 1/60 + 1/380)</a:t>
            </a:r>
          </a:p>
          <a:p>
            <a:pPr>
              <a:spcBef>
                <a:spcPct val="50000"/>
              </a:spcBef>
            </a:pPr>
            <a:r>
              <a:rPr lang="en-US" altLang="id-ID" sz="2400" b="1" dirty="0">
                <a:latin typeface="Tahoma" pitchFamily="34" charset="0"/>
              </a:rPr>
              <a:t>	    e </a:t>
            </a:r>
            <a:r>
              <a:rPr lang="en-US" altLang="id-ID" sz="3200" b="1" baseline="30000" dirty="0">
                <a:latin typeface="Tahoma" pitchFamily="34" charset="0"/>
              </a:rPr>
              <a:t>(ln 2.11) </a:t>
            </a:r>
            <a:r>
              <a:rPr lang="en-US" altLang="id-ID" sz="3200" b="1" u="sng" baseline="30000" dirty="0">
                <a:latin typeface="Tahoma" pitchFamily="34" charset="0"/>
              </a:rPr>
              <a:t>+</a:t>
            </a:r>
            <a:r>
              <a:rPr lang="en-US" altLang="id-ID" sz="3200" b="1" baseline="30000" dirty="0">
                <a:latin typeface="Tahoma" pitchFamily="34" charset="0"/>
              </a:rPr>
              <a:t> 1.96 V (0.025+0.008+0.016+0.0026)</a:t>
            </a:r>
          </a:p>
          <a:p>
            <a:pPr>
              <a:spcBef>
                <a:spcPct val="50000"/>
              </a:spcBef>
            </a:pPr>
            <a:r>
              <a:rPr lang="en-US" altLang="id-ID" sz="2400" b="1" dirty="0">
                <a:latin typeface="Tahoma" pitchFamily="34" charset="0"/>
              </a:rPr>
              <a:t>	    e </a:t>
            </a:r>
            <a:r>
              <a:rPr lang="en-US" altLang="id-ID" sz="3200" b="1" baseline="30000" dirty="0">
                <a:latin typeface="Tahoma" pitchFamily="34" charset="0"/>
              </a:rPr>
              <a:t>(ln 2.11) </a:t>
            </a:r>
            <a:r>
              <a:rPr lang="en-US" altLang="id-ID" sz="3200" b="1" u="sng" baseline="30000" dirty="0">
                <a:latin typeface="Tahoma" pitchFamily="34" charset="0"/>
              </a:rPr>
              <a:t>+</a:t>
            </a:r>
            <a:r>
              <a:rPr lang="en-US" altLang="id-ID" sz="3200" b="1" baseline="30000" dirty="0">
                <a:latin typeface="Tahoma" pitchFamily="34" charset="0"/>
              </a:rPr>
              <a:t> 1.96 * 0.227</a:t>
            </a:r>
          </a:p>
          <a:p>
            <a:pPr>
              <a:spcBef>
                <a:spcPct val="50000"/>
              </a:spcBef>
            </a:pPr>
            <a:r>
              <a:rPr lang="en-US" altLang="id-ID" sz="2400" b="1" dirty="0">
                <a:latin typeface="Tahoma" pitchFamily="34" charset="0"/>
              </a:rPr>
              <a:t>	    e </a:t>
            </a:r>
            <a:r>
              <a:rPr lang="en-US" altLang="id-ID" sz="3200" b="1" baseline="30000" dirty="0">
                <a:latin typeface="Tahoma" pitchFamily="34" charset="0"/>
              </a:rPr>
              <a:t>(0.747 </a:t>
            </a:r>
            <a:r>
              <a:rPr lang="en-US" altLang="id-ID" sz="3200" b="1" u="sng" baseline="30000" dirty="0">
                <a:latin typeface="Tahoma" pitchFamily="34" charset="0"/>
              </a:rPr>
              <a:t>+</a:t>
            </a:r>
            <a:r>
              <a:rPr lang="en-US" altLang="id-ID" sz="3200" b="1" baseline="30000" dirty="0">
                <a:latin typeface="Tahoma" pitchFamily="34" charset="0"/>
              </a:rPr>
              <a:t> 0.445)</a:t>
            </a:r>
          </a:p>
          <a:p>
            <a:pPr>
              <a:spcBef>
                <a:spcPct val="50000"/>
              </a:spcBef>
            </a:pPr>
            <a:r>
              <a:rPr lang="en-US" altLang="id-ID" sz="2400" b="1" dirty="0">
                <a:latin typeface="Tahoma" pitchFamily="34" charset="0"/>
              </a:rPr>
              <a:t>	    e </a:t>
            </a:r>
            <a:r>
              <a:rPr lang="en-US" altLang="id-ID" sz="3200" b="1" baseline="30000" dirty="0">
                <a:latin typeface="Tahoma" pitchFamily="34" charset="0"/>
              </a:rPr>
              <a:t>0.30</a:t>
            </a:r>
            <a:r>
              <a:rPr lang="en-US" altLang="id-ID" sz="2400" b="1" dirty="0">
                <a:latin typeface="Tahoma" pitchFamily="34" charset="0"/>
              </a:rPr>
              <a:t>    -     e </a:t>
            </a:r>
            <a:r>
              <a:rPr lang="en-US" altLang="id-ID" sz="3200" b="1" baseline="30000" dirty="0">
                <a:latin typeface="Tahoma" pitchFamily="34" charset="0"/>
              </a:rPr>
              <a:t>1.19  </a:t>
            </a:r>
            <a:r>
              <a:rPr lang="en-US" altLang="id-ID" sz="2800" b="1" dirty="0">
                <a:latin typeface="Tahoma" pitchFamily="34" charset="0"/>
                <a:sym typeface="Wingdings" pitchFamily="2" charset="2"/>
              </a:rPr>
              <a:t></a:t>
            </a:r>
            <a:r>
              <a:rPr lang="en-US" altLang="id-ID" sz="2400" b="1" dirty="0">
                <a:latin typeface="Tahoma" pitchFamily="34" charset="0"/>
                <a:sym typeface="Wingdings" pitchFamily="2" charset="2"/>
              </a:rPr>
              <a:t> </a:t>
            </a:r>
            <a:r>
              <a:rPr lang="en-US" altLang="id-ID" sz="2400" b="1" dirty="0">
                <a:latin typeface="Tahoma" pitchFamily="34" charset="0"/>
              </a:rPr>
              <a:t> 1.35  -  3.29</a:t>
            </a:r>
          </a:p>
          <a:p>
            <a:pPr>
              <a:spcBef>
                <a:spcPct val="50000"/>
              </a:spcBef>
            </a:pPr>
            <a:r>
              <a:rPr lang="en-US" altLang="id-ID" sz="2400" b="1" dirty="0" err="1">
                <a:latin typeface="Tahoma" pitchFamily="34" charset="0"/>
              </a:rPr>
              <a:t>Bila</a:t>
            </a:r>
            <a:r>
              <a:rPr lang="en-US" altLang="id-ID" sz="2400" b="1" dirty="0">
                <a:latin typeface="Tahoma" pitchFamily="34" charset="0"/>
              </a:rPr>
              <a:t> ‘lower limit’ &gt; 1 </a:t>
            </a:r>
            <a:r>
              <a:rPr lang="en-US" altLang="id-ID" sz="2400" b="1" dirty="0" err="1">
                <a:latin typeface="Tahoma" pitchFamily="34" charset="0"/>
              </a:rPr>
              <a:t>maka</a:t>
            </a:r>
            <a:r>
              <a:rPr lang="en-US" altLang="id-ID" sz="2400" b="1" dirty="0">
                <a:latin typeface="Tahoma" pitchFamily="34" charset="0"/>
              </a:rPr>
              <a:t> </a:t>
            </a:r>
            <a:r>
              <a:rPr lang="en-US" altLang="id-ID" sz="2400" b="1" dirty="0" err="1">
                <a:latin typeface="Tahoma" pitchFamily="34" charset="0"/>
              </a:rPr>
              <a:t>nilai</a:t>
            </a:r>
            <a:r>
              <a:rPr lang="en-US" altLang="id-ID" sz="2400" b="1" dirty="0">
                <a:latin typeface="Tahoma" pitchFamily="34" charset="0"/>
              </a:rPr>
              <a:t> RR </a:t>
            </a:r>
            <a:r>
              <a:rPr lang="en-US" altLang="id-ID" sz="2400" b="1" dirty="0" err="1">
                <a:latin typeface="Tahoma" pitchFamily="34" charset="0"/>
              </a:rPr>
              <a:t>bermakna</a:t>
            </a:r>
            <a:endParaRPr lang="en-US" altLang="id-ID" sz="2400" b="1" dirty="0">
              <a:latin typeface="Tahoma" pitchFamily="34" charset="0"/>
            </a:endParaRPr>
          </a:p>
        </p:txBody>
      </p:sp>
      <p:sp>
        <p:nvSpPr>
          <p:cNvPr id="12291" name="Line 3"/>
          <p:cNvSpPr>
            <a:spLocks noChangeShapeType="1"/>
          </p:cNvSpPr>
          <p:nvPr/>
        </p:nvSpPr>
        <p:spPr bwMode="auto">
          <a:xfrm>
            <a:off x="4876800" y="1585912"/>
            <a:ext cx="1600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2292" name="Line 4"/>
          <p:cNvSpPr>
            <a:spLocks noChangeShapeType="1"/>
          </p:cNvSpPr>
          <p:nvPr/>
        </p:nvSpPr>
        <p:spPr bwMode="auto">
          <a:xfrm>
            <a:off x="4267200" y="3657600"/>
            <a:ext cx="419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2293" name="Line 5"/>
          <p:cNvSpPr>
            <a:spLocks noChangeShapeType="1"/>
          </p:cNvSpPr>
          <p:nvPr/>
        </p:nvSpPr>
        <p:spPr bwMode="auto">
          <a:xfrm flipV="1">
            <a:off x="4267200" y="3052881"/>
            <a:ext cx="4495800" cy="1663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103720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990600"/>
            <a:ext cx="8153400" cy="436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800" b="1">
                <a:latin typeface="Tahoma" pitchFamily="34" charset="0"/>
              </a:rPr>
              <a:t>RR = 2.11 dan </a:t>
            </a:r>
          </a:p>
          <a:p>
            <a:pPr>
              <a:spcBef>
                <a:spcPct val="50000"/>
              </a:spcBef>
            </a:pPr>
            <a:r>
              <a:rPr lang="en-US" altLang="id-ID" sz="2800" b="1">
                <a:latin typeface="Tahoma" pitchFamily="34" charset="0"/>
              </a:rPr>
              <a:t>95% confidence limit: 1.37  -  3.25</a:t>
            </a:r>
          </a:p>
          <a:p>
            <a:pPr>
              <a:spcBef>
                <a:spcPct val="50000"/>
              </a:spcBef>
            </a:pPr>
            <a:r>
              <a:rPr lang="en-US" altLang="id-ID" sz="2800" b="1">
                <a:latin typeface="Tahoma" pitchFamily="34" charset="0"/>
              </a:rPr>
              <a:t>Artinya: individu yang terekpos (terpapar) faktor risiko ‘E’ mempunyai risiko relatif 2.11 kali terkena penyakit ‘D’ diban-ding individu yang tidak terekpos (terpapar) faktor risiko ‘E’; namun hasilnya bermakna secara statistik. Karena nilai RR tersebut mempunyai nilai ‘lower limit’ &gt;1.</a:t>
            </a:r>
          </a:p>
        </p:txBody>
      </p:sp>
    </p:spTree>
    <p:extLst>
      <p:ext uri="{BB962C8B-B14F-4D97-AF65-F5344CB8AC3E}">
        <p14:creationId xmlns:p14="http://schemas.microsoft.com/office/powerpoint/2010/main" val="3921960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09600" y="838200"/>
            <a:ext cx="80772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800" b="1">
                <a:latin typeface="Tahoma" pitchFamily="34" charset="0"/>
              </a:rPr>
              <a:t>Nilai 95% confidence limit: 1.37  -  3.25, artinya bila  dilaku-kan penelitian yang sama ber-ulang</a:t>
            </a:r>
            <a:r>
              <a:rPr lang="en-US" altLang="id-ID" sz="2800" b="1" baseline="30000">
                <a:latin typeface="Tahoma" pitchFamily="34" charset="0"/>
              </a:rPr>
              <a:t>2</a:t>
            </a:r>
            <a:r>
              <a:rPr lang="en-US" altLang="id-ID" sz="2800" b="1">
                <a:latin typeface="Tahoma" pitchFamily="34" charset="0"/>
              </a:rPr>
              <a:t> sebanyak 100 kali maka sebanyak 95 kali nilai RR yang diperoleh berada diantara 1.37 hingga 3.25</a:t>
            </a:r>
          </a:p>
        </p:txBody>
      </p:sp>
      <p:sp>
        <p:nvSpPr>
          <p:cNvPr id="15363" name="Line 3"/>
          <p:cNvSpPr>
            <a:spLocks noChangeShapeType="1"/>
          </p:cNvSpPr>
          <p:nvPr/>
        </p:nvSpPr>
        <p:spPr bwMode="auto">
          <a:xfrm flipH="1">
            <a:off x="4495800" y="3810000"/>
            <a:ext cx="0" cy="2286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364" name="Line 4"/>
          <p:cNvSpPr>
            <a:spLocks noChangeShapeType="1"/>
          </p:cNvSpPr>
          <p:nvPr/>
        </p:nvSpPr>
        <p:spPr bwMode="auto">
          <a:xfrm>
            <a:off x="4191000" y="4876800"/>
            <a:ext cx="457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365" name="Line 5"/>
          <p:cNvSpPr>
            <a:spLocks noChangeShapeType="1"/>
          </p:cNvSpPr>
          <p:nvPr/>
        </p:nvSpPr>
        <p:spPr bwMode="auto">
          <a:xfrm>
            <a:off x="4191000" y="3810000"/>
            <a:ext cx="457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366" name="Line 6"/>
          <p:cNvSpPr>
            <a:spLocks noChangeShapeType="1"/>
          </p:cNvSpPr>
          <p:nvPr/>
        </p:nvSpPr>
        <p:spPr bwMode="auto">
          <a:xfrm flipV="1">
            <a:off x="4191000" y="60960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367" name="Text Box 7"/>
          <p:cNvSpPr txBox="1">
            <a:spLocks noChangeArrowheads="1"/>
          </p:cNvSpPr>
          <p:nvPr/>
        </p:nvSpPr>
        <p:spPr bwMode="auto">
          <a:xfrm>
            <a:off x="2362200" y="3581400"/>
            <a:ext cx="1905000" cy="270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800" b="1">
                <a:latin typeface="Tahoma" pitchFamily="34" charset="0"/>
              </a:rPr>
              <a:t>3.25</a:t>
            </a:r>
          </a:p>
          <a:p>
            <a:pPr algn="r">
              <a:spcBef>
                <a:spcPct val="50000"/>
              </a:spcBef>
            </a:pPr>
            <a:endParaRPr lang="en-US" altLang="id-ID" sz="2800" b="1">
              <a:latin typeface="Tahoma" pitchFamily="34" charset="0"/>
            </a:endParaRPr>
          </a:p>
          <a:p>
            <a:pPr algn="r">
              <a:lnSpc>
                <a:spcPct val="40000"/>
              </a:lnSpc>
              <a:spcBef>
                <a:spcPct val="50000"/>
              </a:spcBef>
            </a:pPr>
            <a:r>
              <a:rPr lang="en-US" altLang="id-ID" sz="2800" b="1">
                <a:latin typeface="Tahoma" pitchFamily="34" charset="0"/>
              </a:rPr>
              <a:t>2.11</a:t>
            </a:r>
          </a:p>
          <a:p>
            <a:pPr algn="r">
              <a:spcBef>
                <a:spcPct val="50000"/>
              </a:spcBef>
            </a:pPr>
            <a:endParaRPr lang="en-US" altLang="id-ID" sz="2800" b="1">
              <a:latin typeface="Tahoma" pitchFamily="34" charset="0"/>
            </a:endParaRPr>
          </a:p>
          <a:p>
            <a:pPr algn="r">
              <a:lnSpc>
                <a:spcPct val="70000"/>
              </a:lnSpc>
              <a:spcBef>
                <a:spcPct val="50000"/>
              </a:spcBef>
            </a:pPr>
            <a:r>
              <a:rPr lang="en-US" altLang="id-ID" sz="2800" b="1">
                <a:latin typeface="Tahoma" pitchFamily="34" charset="0"/>
              </a:rPr>
              <a:t>1.37</a:t>
            </a:r>
          </a:p>
        </p:txBody>
      </p:sp>
      <p:sp>
        <p:nvSpPr>
          <p:cNvPr id="15368" name="Line 8"/>
          <p:cNvSpPr>
            <a:spLocks noChangeShapeType="1"/>
          </p:cNvSpPr>
          <p:nvPr/>
        </p:nvSpPr>
        <p:spPr bwMode="auto">
          <a:xfrm>
            <a:off x="2133600" y="4800600"/>
            <a:ext cx="1219200" cy="1143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369" name="Line 9"/>
          <p:cNvSpPr>
            <a:spLocks noChangeShapeType="1"/>
          </p:cNvSpPr>
          <p:nvPr/>
        </p:nvSpPr>
        <p:spPr bwMode="auto">
          <a:xfrm flipV="1">
            <a:off x="2286000" y="3886200"/>
            <a:ext cx="990600" cy="1066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370" name="Text Box 10"/>
          <p:cNvSpPr txBox="1">
            <a:spLocks noChangeArrowheads="1"/>
          </p:cNvSpPr>
          <p:nvPr/>
        </p:nvSpPr>
        <p:spPr bwMode="auto">
          <a:xfrm>
            <a:off x="1676400" y="4648200"/>
            <a:ext cx="106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800" b="1"/>
              <a:t>RR</a:t>
            </a:r>
          </a:p>
        </p:txBody>
      </p:sp>
    </p:spTree>
    <p:extLst>
      <p:ext uri="{BB962C8B-B14F-4D97-AF65-F5344CB8AC3E}">
        <p14:creationId xmlns:p14="http://schemas.microsoft.com/office/powerpoint/2010/main" val="4178967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19410" cy="5970865"/>
          </a:xfrm>
          <a:prstGeom prst="rect">
            <a:avLst/>
          </a:prstGeom>
          <a:noFill/>
        </p:spPr>
        <p:txBody>
          <a:bodyPr wrap="square" rtlCol="0">
            <a:spAutoFit/>
          </a:bodyPr>
          <a:lstStyle/>
          <a:p>
            <a:r>
              <a:rPr lang="en-US" sz="2800" b="1" dirty="0"/>
              <a:t>Advantages to a Cohort Study</a:t>
            </a:r>
          </a:p>
          <a:p>
            <a:pPr marL="457200" indent="-457200">
              <a:buFont typeface="Arial" charset="0"/>
              <a:buChar char="•"/>
            </a:pPr>
            <a:r>
              <a:rPr lang="en-US" sz="2800" b="1" dirty="0" smtClean="0"/>
              <a:t>Results </a:t>
            </a:r>
            <a:r>
              <a:rPr lang="en-US" sz="2800" b="1" dirty="0"/>
              <a:t>from a cohort study can be used to calculate </a:t>
            </a:r>
            <a:r>
              <a:rPr lang="en-US" sz="2800" b="1" dirty="0" smtClean="0"/>
              <a:t>incidence</a:t>
            </a:r>
          </a:p>
          <a:p>
            <a:pPr marL="457200" indent="-457200">
              <a:buFont typeface="Arial" charset="0"/>
              <a:buChar char="•"/>
            </a:pPr>
            <a:r>
              <a:rPr lang="en-US" sz="2800" b="1" dirty="0" smtClean="0"/>
              <a:t>Results </a:t>
            </a:r>
            <a:r>
              <a:rPr lang="en-US" sz="2800" b="1" dirty="0"/>
              <a:t>from a cohort study can be used to calculate </a:t>
            </a:r>
            <a:r>
              <a:rPr lang="en-US" sz="2800" b="1" dirty="0" smtClean="0"/>
              <a:t>prevalence</a:t>
            </a:r>
          </a:p>
          <a:p>
            <a:pPr marL="457200" indent="-457200">
              <a:buFont typeface="Arial" charset="0"/>
              <a:buChar char="•"/>
            </a:pPr>
            <a:r>
              <a:rPr lang="en-US" sz="2800" b="1" dirty="0" smtClean="0"/>
              <a:t>Cohort </a:t>
            </a:r>
            <a:r>
              <a:rPr lang="en-US" sz="2800" b="1" dirty="0"/>
              <a:t>studies are great for common </a:t>
            </a:r>
            <a:r>
              <a:rPr lang="en-US" sz="2800" b="1" dirty="0" smtClean="0"/>
              <a:t>diseases</a:t>
            </a:r>
          </a:p>
          <a:p>
            <a:pPr marL="457200" indent="-457200">
              <a:buFont typeface="Arial" charset="0"/>
              <a:buChar char="•"/>
            </a:pPr>
            <a:r>
              <a:rPr lang="en-US" sz="2800" b="1" dirty="0" smtClean="0"/>
              <a:t>Cohort </a:t>
            </a:r>
            <a:r>
              <a:rPr lang="en-US" sz="2800" b="1" dirty="0"/>
              <a:t>studies can study multiple diseases/outcomes</a:t>
            </a:r>
          </a:p>
          <a:p>
            <a:endParaRPr lang="en-US" sz="2800" b="1" dirty="0" smtClean="0"/>
          </a:p>
          <a:p>
            <a:r>
              <a:rPr lang="en-US" sz="2800" b="1" dirty="0" smtClean="0"/>
              <a:t>Disadvantages </a:t>
            </a:r>
            <a:r>
              <a:rPr lang="en-US" sz="2800" b="1" dirty="0"/>
              <a:t>to a Cohort Study</a:t>
            </a:r>
          </a:p>
          <a:p>
            <a:pPr marL="457200" indent="-457200">
              <a:buFont typeface="Arial" charset="0"/>
              <a:buChar char="•"/>
            </a:pPr>
            <a:r>
              <a:rPr lang="en-US" sz="2800" b="1" dirty="0" smtClean="0"/>
              <a:t>Expensive</a:t>
            </a:r>
            <a:endParaRPr lang="en-US" sz="2800" b="1" dirty="0"/>
          </a:p>
          <a:p>
            <a:pPr marL="457200" indent="-457200">
              <a:buFont typeface="Arial" charset="0"/>
              <a:buChar char="•"/>
            </a:pPr>
            <a:r>
              <a:rPr lang="en-US" sz="2800" b="1" dirty="0" smtClean="0"/>
              <a:t>Time consuming</a:t>
            </a:r>
          </a:p>
          <a:p>
            <a:pPr marL="457200" indent="-457200">
              <a:buFont typeface="Arial" charset="0"/>
              <a:buChar char="•"/>
            </a:pPr>
            <a:r>
              <a:rPr lang="en-US" sz="2800" b="1" dirty="0" smtClean="0"/>
              <a:t>Requires </a:t>
            </a:r>
            <a:r>
              <a:rPr lang="en-US" sz="2800" b="1" dirty="0"/>
              <a:t>prohibitively large sample size to detect occurrence of rare diseases</a:t>
            </a:r>
          </a:p>
          <a:p>
            <a:endParaRPr lang="id-ID" dirty="0"/>
          </a:p>
        </p:txBody>
      </p:sp>
    </p:spTree>
    <p:extLst>
      <p:ext uri="{BB962C8B-B14F-4D97-AF65-F5344CB8AC3E}">
        <p14:creationId xmlns:p14="http://schemas.microsoft.com/office/powerpoint/2010/main" val="2973494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7233" y="152400"/>
            <a:ext cx="8382000" cy="6678751"/>
          </a:xfrm>
          <a:prstGeom prst="rect">
            <a:avLst/>
          </a:prstGeom>
          <a:noFill/>
        </p:spPr>
        <p:txBody>
          <a:bodyPr wrap="square" rtlCol="0">
            <a:spAutoFit/>
          </a:bodyPr>
          <a:lstStyle/>
          <a:p>
            <a:pPr algn="ctr"/>
            <a:r>
              <a:rPr lang="en-US" sz="3600" b="1" cap="all" dirty="0" smtClean="0"/>
              <a:t>Cohort</a:t>
            </a:r>
          </a:p>
          <a:p>
            <a:pPr algn="ctr"/>
            <a:endParaRPr lang="en-US" sz="2800" b="1" cap="all" dirty="0"/>
          </a:p>
          <a:p>
            <a:pPr marL="457200" indent="-457200">
              <a:buFont typeface="Arial" charset="0"/>
              <a:buChar char="•"/>
            </a:pPr>
            <a:r>
              <a:rPr lang="en-US" sz="2800" b="1" dirty="0" smtClean="0"/>
              <a:t>Calculates </a:t>
            </a:r>
            <a:r>
              <a:rPr lang="en-US" sz="2800" b="1" dirty="0"/>
              <a:t>incidence rate, risk,  and relative </a:t>
            </a:r>
            <a:r>
              <a:rPr lang="en-US" sz="2800" b="1" dirty="0" smtClean="0"/>
              <a:t>risk</a:t>
            </a:r>
          </a:p>
          <a:p>
            <a:pPr marL="457200" indent="-457200">
              <a:buFont typeface="Arial" charset="0"/>
              <a:buChar char="•"/>
            </a:pPr>
            <a:r>
              <a:rPr lang="en-US" sz="2800" b="1" dirty="0" smtClean="0"/>
              <a:t>Potentially </a:t>
            </a:r>
            <a:r>
              <a:rPr lang="en-US" sz="2800" b="1" dirty="0"/>
              <a:t>more strong for causal </a:t>
            </a:r>
            <a:r>
              <a:rPr lang="en-US" sz="2800" b="1" dirty="0" smtClean="0"/>
              <a:t>investigations</a:t>
            </a:r>
          </a:p>
          <a:p>
            <a:pPr marL="457200" indent="-457200">
              <a:buFont typeface="Arial" charset="0"/>
              <a:buChar char="•"/>
            </a:pPr>
            <a:r>
              <a:rPr lang="en-US" sz="2800" b="1" dirty="0" smtClean="0"/>
              <a:t>Expensive</a:t>
            </a:r>
            <a:endParaRPr lang="en-US" sz="2800" b="1" dirty="0"/>
          </a:p>
          <a:p>
            <a:pPr marL="457200" indent="-457200">
              <a:buFont typeface="Arial" charset="0"/>
              <a:buChar char="•"/>
            </a:pPr>
            <a:r>
              <a:rPr lang="en-US" sz="2800" b="1" dirty="0" smtClean="0"/>
              <a:t>Long-term study</a:t>
            </a:r>
          </a:p>
          <a:p>
            <a:pPr marL="457200" indent="-457200">
              <a:buFont typeface="Arial" charset="0"/>
              <a:buChar char="•"/>
            </a:pPr>
            <a:r>
              <a:rPr lang="en-US" sz="2800" b="1" dirty="0" smtClean="0"/>
              <a:t>Need </a:t>
            </a:r>
            <a:r>
              <a:rPr lang="en-US" sz="2800" b="1" dirty="0"/>
              <a:t>large sample </a:t>
            </a:r>
            <a:r>
              <a:rPr lang="en-US" sz="2800" b="1" dirty="0" smtClean="0"/>
              <a:t>size</a:t>
            </a:r>
          </a:p>
          <a:p>
            <a:pPr marL="457200" indent="-457200">
              <a:buFont typeface="Arial" charset="0"/>
              <a:buChar char="•"/>
            </a:pPr>
            <a:r>
              <a:rPr lang="en-US" sz="2800" b="1" dirty="0" smtClean="0"/>
              <a:t>Good </a:t>
            </a:r>
            <a:r>
              <a:rPr lang="en-US" sz="2800" b="1" dirty="0"/>
              <a:t>for rare </a:t>
            </a:r>
            <a:r>
              <a:rPr lang="en-US" sz="2800" b="1" dirty="0" smtClean="0"/>
              <a:t>exposure</a:t>
            </a:r>
          </a:p>
          <a:p>
            <a:pPr marL="457200" indent="-457200">
              <a:buFont typeface="Arial" charset="0"/>
              <a:buChar char="•"/>
            </a:pPr>
            <a:r>
              <a:rPr lang="en-US" sz="2800" b="1" dirty="0" smtClean="0"/>
              <a:t>Good </a:t>
            </a:r>
            <a:r>
              <a:rPr lang="en-US" sz="2800" b="1" dirty="0"/>
              <a:t>for multiple </a:t>
            </a:r>
            <a:r>
              <a:rPr lang="en-US" sz="2800" b="1" dirty="0" smtClean="0"/>
              <a:t>outcomes</a:t>
            </a:r>
          </a:p>
          <a:p>
            <a:pPr marL="457200" indent="-457200">
              <a:buFont typeface="Arial" charset="0"/>
              <a:buChar char="•"/>
            </a:pPr>
            <a:r>
              <a:rPr lang="en-US" sz="2800" b="1" dirty="0" smtClean="0"/>
              <a:t>Less </a:t>
            </a:r>
            <a:r>
              <a:rPr lang="en-US" sz="2800" b="1" dirty="0"/>
              <a:t>potential for recall </a:t>
            </a:r>
            <a:r>
              <a:rPr lang="en-US" sz="2800" b="1" dirty="0" smtClean="0"/>
              <a:t>bias</a:t>
            </a:r>
          </a:p>
          <a:p>
            <a:pPr marL="457200" indent="-457200">
              <a:buFont typeface="Arial" charset="0"/>
              <a:buChar char="•"/>
            </a:pPr>
            <a:r>
              <a:rPr lang="en-US" sz="2800" b="1" dirty="0" smtClean="0"/>
              <a:t>More </a:t>
            </a:r>
            <a:r>
              <a:rPr lang="en-US" sz="2800" b="1" dirty="0"/>
              <a:t>potential for </a:t>
            </a:r>
            <a:r>
              <a:rPr lang="en-US" sz="2800" b="1" dirty="0" smtClean="0"/>
              <a:t>loss-to-follow up</a:t>
            </a:r>
            <a:endParaRPr lang="en-US" sz="2800" b="1" dirty="0"/>
          </a:p>
          <a:p>
            <a:pPr marL="457200" indent="-457200">
              <a:buFont typeface="Arial" charset="0"/>
              <a:buChar char="•"/>
            </a:pPr>
            <a:r>
              <a:rPr lang="en-US" sz="2800" b="1" dirty="0" smtClean="0"/>
              <a:t>Possibly generalizable</a:t>
            </a:r>
          </a:p>
          <a:p>
            <a:pPr marL="457200" indent="-457200">
              <a:buFont typeface="Arial" charset="0"/>
              <a:buChar char="•"/>
            </a:pPr>
            <a:r>
              <a:rPr lang="en-US" sz="2800" b="1" dirty="0" smtClean="0"/>
              <a:t>Allows </a:t>
            </a:r>
            <a:r>
              <a:rPr lang="en-US" sz="2800" b="1" dirty="0"/>
              <a:t>examination of natural course of disease, survival</a:t>
            </a:r>
          </a:p>
          <a:p>
            <a:endParaRPr lang="id-ID" sz="2800" b="1" dirty="0"/>
          </a:p>
        </p:txBody>
      </p:sp>
    </p:spTree>
    <p:extLst>
      <p:ext uri="{BB962C8B-B14F-4D97-AF65-F5344CB8AC3E}">
        <p14:creationId xmlns:p14="http://schemas.microsoft.com/office/powerpoint/2010/main" val="365812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381000"/>
            <a:ext cx="8763000" cy="672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a:spcBef>
                <a:spcPct val="50000"/>
              </a:spcBef>
            </a:pPr>
            <a:r>
              <a:rPr lang="en-US" altLang="id-ID" sz="2400">
                <a:latin typeface="Times New Roman" pitchFamily="18" charset="0"/>
              </a:rPr>
              <a:t>	</a:t>
            </a:r>
            <a:r>
              <a:rPr lang="en-US" altLang="id-ID" sz="2400">
                <a:latin typeface="Times New Roman" pitchFamily="18" charset="0"/>
                <a:cs typeface="Times New Roman" pitchFamily="18" charset="0"/>
              </a:rPr>
              <a:t>	</a:t>
            </a:r>
            <a:r>
              <a:rPr lang="en-US" altLang="id-ID" sz="2800" b="1">
                <a:latin typeface="Tahoma" pitchFamily="34" charset="0"/>
                <a:cs typeface="Times New Roman" pitchFamily="18" charset="0"/>
              </a:rPr>
              <a:t>LATIHAN</a:t>
            </a:r>
            <a:r>
              <a:rPr lang="en-US" altLang="id-ID" sz="2400">
                <a:latin typeface="Times New Roman" pitchFamily="18" charset="0"/>
                <a:cs typeface="Times New Roman" pitchFamily="18" charset="0"/>
              </a:rPr>
              <a:t> </a:t>
            </a:r>
          </a:p>
          <a:p>
            <a:pPr>
              <a:spcBef>
                <a:spcPct val="50000"/>
              </a:spcBef>
            </a:pPr>
            <a:r>
              <a:rPr lang="en-US" altLang="id-ID" sz="2400">
                <a:latin typeface="Times New Roman" pitchFamily="18" charset="0"/>
                <a:cs typeface="Times New Roman" pitchFamily="18" charset="0"/>
              </a:rPr>
              <a:t>	</a:t>
            </a:r>
            <a:r>
              <a:rPr lang="en-US" altLang="id-ID" sz="2400" b="1">
                <a:latin typeface="Tahoma" pitchFamily="34" charset="0"/>
                <a:cs typeface="Times New Roman" pitchFamily="18" charset="0"/>
              </a:rPr>
              <a:t>Penelitian yang dilakukan antara tahun 1947 sampai dengan tahun 1977 pada wanita yang bekerja dipabrik pengecatan lempeng-lempeng uranium dan wanita yang bekerja sebagai operator telepon. Jumlah sample yang dipilih secara acak, diketahui insiden kanker tulang dipabrik pengecatan lempeng-lempeng uranium adalah dua-ratus persepuluh-ribu, sedang insidens pada kelompok operator telepon adalah empat perseribu. Jumlah wanita yang bekerja dipabrik pengecatan adalah 5000 orang sedangkan yang bekerja sebagai operator telepon sebanyak 2500 orang. Dapatkah kita menyatakan bahwa bekerja dipabrik pengecatan lempeng-lempeng uranium bukan merupakan penyebab kanker tulang?</a:t>
            </a:r>
          </a:p>
          <a:p>
            <a:pPr>
              <a:spcBef>
                <a:spcPct val="50000"/>
              </a:spcBef>
            </a:pPr>
            <a:endParaRPr lang="en-US" altLang="id-ID" sz="2400" b="1">
              <a:latin typeface="Tahoma" pitchFamily="34" charset="0"/>
            </a:endParaRPr>
          </a:p>
        </p:txBody>
      </p:sp>
    </p:spTree>
    <p:extLst>
      <p:ext uri="{BB962C8B-B14F-4D97-AF65-F5344CB8AC3E}">
        <p14:creationId xmlns:p14="http://schemas.microsoft.com/office/powerpoint/2010/main" val="1487830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7263527"/>
          </a:xfrm>
          <a:prstGeom prst="rect">
            <a:avLst/>
          </a:prstGeom>
          <a:noFill/>
        </p:spPr>
        <p:txBody>
          <a:bodyPr wrap="square" rtlCol="0">
            <a:spAutoFit/>
          </a:bodyPr>
          <a:lstStyle/>
          <a:p>
            <a:r>
              <a:rPr lang="en-US" sz="2800" b="1" i="1" dirty="0" smtClean="0"/>
              <a:t>Types </a:t>
            </a:r>
            <a:r>
              <a:rPr lang="en-US" sz="2800" b="1" i="1" dirty="0"/>
              <a:t>of Potential Bias in Cohort </a:t>
            </a:r>
            <a:r>
              <a:rPr lang="en-US" sz="2800" b="1" i="1" dirty="0" smtClean="0"/>
              <a:t>Studies</a:t>
            </a:r>
          </a:p>
          <a:p>
            <a:endParaRPr lang="en-US" sz="2800" b="1" dirty="0"/>
          </a:p>
          <a:p>
            <a:pPr lvl="1"/>
            <a:r>
              <a:rPr lang="en-US" sz="2800" b="1" dirty="0"/>
              <a:t>Selection </a:t>
            </a:r>
            <a:r>
              <a:rPr lang="en-US" sz="2800" b="1" dirty="0" smtClean="0"/>
              <a:t>bias</a:t>
            </a:r>
          </a:p>
          <a:p>
            <a:pPr lvl="1"/>
            <a:r>
              <a:rPr lang="en-US" sz="2800" b="1" dirty="0" smtClean="0"/>
              <a:t>Select </a:t>
            </a:r>
            <a:r>
              <a:rPr lang="en-US" sz="2800" b="1" dirty="0"/>
              <a:t>participants into exposed and not exposed groups based on some characteristics that may affect the outcome</a:t>
            </a:r>
          </a:p>
          <a:p>
            <a:pPr lvl="1"/>
            <a:endParaRPr lang="id-ID" sz="2800" b="1" dirty="0"/>
          </a:p>
          <a:p>
            <a:pPr lvl="1"/>
            <a:r>
              <a:rPr lang="en-US" sz="2800" b="1" dirty="0"/>
              <a:t>Information </a:t>
            </a:r>
            <a:r>
              <a:rPr lang="en-US" sz="2800" b="1" dirty="0" smtClean="0"/>
              <a:t>bias</a:t>
            </a:r>
          </a:p>
          <a:p>
            <a:pPr lvl="1"/>
            <a:r>
              <a:rPr lang="en-US" sz="2800" b="1" dirty="0" smtClean="0"/>
              <a:t>Collect </a:t>
            </a:r>
            <a:r>
              <a:rPr lang="en-US" sz="2800" b="1" dirty="0"/>
              <a:t>different quality and extent of information from exposed and not exposed groups</a:t>
            </a:r>
          </a:p>
          <a:p>
            <a:pPr lvl="1"/>
            <a:r>
              <a:rPr lang="en-US" sz="2800" b="1" dirty="0"/>
              <a:t>Loss to follow-up differs between exposed and not exposed (or between disease and no disease)</a:t>
            </a:r>
          </a:p>
          <a:p>
            <a:pPr lvl="1"/>
            <a:endParaRPr lang="id-ID" sz="2800" b="1" dirty="0"/>
          </a:p>
          <a:p>
            <a:pPr lvl="1"/>
            <a:r>
              <a:rPr lang="en-US" sz="2800" b="1" dirty="0"/>
              <a:t>Misclassification </a:t>
            </a:r>
            <a:r>
              <a:rPr lang="en-US" sz="2800" b="1" dirty="0" smtClean="0"/>
              <a:t>bias</a:t>
            </a:r>
          </a:p>
          <a:p>
            <a:pPr lvl="1"/>
            <a:r>
              <a:rPr lang="en-US" sz="2800" b="1" dirty="0" smtClean="0"/>
              <a:t>Misclassify </a:t>
            </a:r>
            <a:r>
              <a:rPr lang="en-US" sz="2800" b="1" dirty="0"/>
              <a:t>exposure status or disease status</a:t>
            </a:r>
          </a:p>
          <a:p>
            <a:pPr lvl="1"/>
            <a:endParaRPr lang="id-ID" sz="2800" b="1" dirty="0"/>
          </a:p>
          <a:p>
            <a:endParaRPr lang="id-ID" dirty="0"/>
          </a:p>
        </p:txBody>
      </p:sp>
    </p:spTree>
    <p:extLst>
      <p:ext uri="{BB962C8B-B14F-4D97-AF65-F5344CB8AC3E}">
        <p14:creationId xmlns:p14="http://schemas.microsoft.com/office/powerpoint/2010/main" val="20901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771084"/>
          </a:xfrm>
          <a:prstGeom prst="rect">
            <a:avLst/>
          </a:prstGeom>
          <a:noFill/>
        </p:spPr>
        <p:txBody>
          <a:bodyPr wrap="square" rtlCol="0">
            <a:spAutoFit/>
          </a:bodyPr>
          <a:lstStyle/>
          <a:p>
            <a:r>
              <a:rPr lang="en-US" sz="2400" b="1" dirty="0"/>
              <a:t>Strengths and weaknesses of cohort studies</a:t>
            </a:r>
          </a:p>
          <a:p>
            <a:endParaRPr lang="en-US" sz="2400" b="1" dirty="0" smtClean="0"/>
          </a:p>
          <a:p>
            <a:r>
              <a:rPr lang="en-US" sz="2400" b="1" dirty="0" smtClean="0"/>
              <a:t>Strengths</a:t>
            </a:r>
            <a:endParaRPr lang="en-US" sz="2400" dirty="0"/>
          </a:p>
          <a:p>
            <a:r>
              <a:rPr lang="en-US" sz="2000" b="1" dirty="0"/>
              <a:t>Multiple outcomes can be measured for any one exposure.</a:t>
            </a:r>
          </a:p>
          <a:p>
            <a:r>
              <a:rPr lang="en-US" sz="2000" b="1" dirty="0"/>
              <a:t>Can look at multiple exposures.</a:t>
            </a:r>
          </a:p>
          <a:p>
            <a:r>
              <a:rPr lang="en-US" sz="2000" b="1" dirty="0"/>
              <a:t>Exposure is measured before the onset of disease (in prospective cohort studies).</a:t>
            </a:r>
          </a:p>
          <a:p>
            <a:r>
              <a:rPr lang="en-US" sz="2000" b="1" dirty="0"/>
              <a:t>Good for measuring rare exposures, for example among different occupations.</a:t>
            </a:r>
          </a:p>
          <a:p>
            <a:r>
              <a:rPr lang="en-US" sz="2000" b="1" dirty="0"/>
              <a:t>Demonstrate direction of causality.</a:t>
            </a:r>
          </a:p>
          <a:p>
            <a:r>
              <a:rPr lang="en-US" sz="2000" b="1" dirty="0"/>
              <a:t>Can measure incidence and prevalence.</a:t>
            </a:r>
          </a:p>
          <a:p>
            <a:r>
              <a:rPr lang="en-US" sz="2000" dirty="0"/>
              <a:t/>
            </a:r>
            <a:br>
              <a:rPr lang="en-US" sz="2000" dirty="0"/>
            </a:br>
            <a:r>
              <a:rPr lang="en-US" sz="2400" b="1" dirty="0" smtClean="0"/>
              <a:t>Weaknesses</a:t>
            </a:r>
          </a:p>
          <a:p>
            <a:r>
              <a:rPr lang="en-US" sz="2000" b="1" dirty="0" smtClean="0"/>
              <a:t>Costly </a:t>
            </a:r>
            <a:r>
              <a:rPr lang="en-US" sz="2000" b="1" dirty="0"/>
              <a:t>and time consuming.</a:t>
            </a:r>
          </a:p>
          <a:p>
            <a:r>
              <a:rPr lang="en-US" sz="2000" b="1" dirty="0"/>
              <a:t>Prone to bias due to loss to follow-up.</a:t>
            </a:r>
          </a:p>
          <a:p>
            <a:r>
              <a:rPr lang="en-US" sz="2000" b="1" dirty="0"/>
              <a:t>Prone to confounding.</a:t>
            </a:r>
          </a:p>
          <a:p>
            <a:r>
              <a:rPr lang="en-US" sz="2000" b="1" dirty="0"/>
              <a:t>Participants may move between one exposure category.</a:t>
            </a:r>
          </a:p>
          <a:p>
            <a:r>
              <a:rPr lang="en-US" sz="2000" b="1" dirty="0"/>
              <a:t>Knowledge of exposure status may bias classification of the outcome.</a:t>
            </a:r>
          </a:p>
          <a:p>
            <a:r>
              <a:rPr lang="en-US" sz="2000" b="1" dirty="0"/>
              <a:t>Being in the study may alter participant's </a:t>
            </a:r>
            <a:r>
              <a:rPr lang="en-US" sz="2000" b="1" dirty="0" err="1"/>
              <a:t>behaviour</a:t>
            </a:r>
            <a:r>
              <a:rPr lang="en-US" sz="2000" b="1" dirty="0"/>
              <a:t>.</a:t>
            </a:r>
          </a:p>
          <a:p>
            <a:r>
              <a:rPr lang="en-US" sz="2000" b="1" dirty="0"/>
              <a:t>Poor choice for the study of a rare disease.</a:t>
            </a:r>
          </a:p>
          <a:p>
            <a:r>
              <a:rPr lang="en-US" sz="2000" b="1" dirty="0"/>
              <a:t>Classification of individuals (exposure or outcome status) can be affected by changes in diagnostic procedures.</a:t>
            </a:r>
          </a:p>
          <a:p>
            <a:endParaRPr lang="id-ID" dirty="0"/>
          </a:p>
        </p:txBody>
      </p:sp>
    </p:spTree>
    <p:extLst>
      <p:ext uri="{BB962C8B-B14F-4D97-AF65-F5344CB8AC3E}">
        <p14:creationId xmlns:p14="http://schemas.microsoft.com/office/powerpoint/2010/main" val="1415839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2459"/>
            <a:ext cx="8686800" cy="6494085"/>
          </a:xfrm>
          <a:prstGeom prst="rect">
            <a:avLst/>
          </a:prstGeom>
          <a:noFill/>
        </p:spPr>
        <p:txBody>
          <a:bodyPr wrap="square" rtlCol="0">
            <a:spAutoFit/>
          </a:bodyPr>
          <a:lstStyle/>
          <a:p>
            <a:r>
              <a:rPr lang="id-ID" sz="3200" b="1" i="1" dirty="0" smtClean="0"/>
              <a:t>Framingham Study</a:t>
            </a:r>
            <a:endParaRPr lang="en-US" sz="3200" b="1" i="1" dirty="0" smtClean="0"/>
          </a:p>
          <a:p>
            <a:endParaRPr lang="id-ID" sz="3200" b="1" dirty="0"/>
          </a:p>
          <a:p>
            <a:pPr algn="ctr"/>
            <a:r>
              <a:rPr lang="id-ID" sz="3200" b="1" dirty="0"/>
              <a:t>Objectives</a:t>
            </a:r>
          </a:p>
          <a:p>
            <a:pPr lvl="1"/>
            <a:r>
              <a:rPr lang="en-US" sz="3200" b="1" dirty="0" smtClean="0"/>
              <a:t>	To </a:t>
            </a:r>
            <a:r>
              <a:rPr lang="en-US" sz="3200" b="1" dirty="0"/>
              <a:t>study the impact of several factors on </a:t>
            </a:r>
            <a:r>
              <a:rPr lang="en-US" sz="3200" b="1" dirty="0" smtClean="0"/>
              <a:t>	incidence </a:t>
            </a:r>
            <a:r>
              <a:rPr lang="en-US" sz="3200" b="1" dirty="0"/>
              <a:t>of cardiovascular </a:t>
            </a:r>
            <a:r>
              <a:rPr lang="en-US" sz="3200" b="1" dirty="0" smtClean="0"/>
              <a:t>diseases</a:t>
            </a:r>
          </a:p>
          <a:p>
            <a:pPr lvl="1"/>
            <a:endParaRPr lang="en-US" sz="3200" b="1" dirty="0"/>
          </a:p>
          <a:p>
            <a:pPr algn="ctr"/>
            <a:r>
              <a:rPr lang="id-ID" sz="3200" b="1" dirty="0"/>
              <a:t>Exposures</a:t>
            </a:r>
          </a:p>
          <a:p>
            <a:pPr lvl="2"/>
            <a:r>
              <a:rPr lang="en-US" sz="3200" b="1" dirty="0"/>
              <a:t>Blood pressure, smoking, body weight, diabetes, exercise, etc</a:t>
            </a:r>
            <a:r>
              <a:rPr lang="en-US" sz="3200" b="1" dirty="0" smtClean="0"/>
              <a:t>.</a:t>
            </a:r>
          </a:p>
          <a:p>
            <a:pPr lvl="2"/>
            <a:endParaRPr lang="en-US" sz="3200" b="1" dirty="0"/>
          </a:p>
          <a:p>
            <a:pPr lvl="3" algn="ctr"/>
            <a:r>
              <a:rPr lang="id-ID" sz="3200" b="1" dirty="0"/>
              <a:t>Multiple Outcomes</a:t>
            </a:r>
          </a:p>
          <a:p>
            <a:r>
              <a:rPr lang="en-US" sz="3200" b="1" dirty="0" smtClean="0"/>
              <a:t>	Coronary </a:t>
            </a:r>
            <a:r>
              <a:rPr lang="en-US" sz="3200" b="1" dirty="0"/>
              <a:t>heart disease, stroke, congestive </a:t>
            </a:r>
            <a:r>
              <a:rPr lang="en-US" sz="3200" b="1" dirty="0" smtClean="0"/>
              <a:t>	heart </a:t>
            </a:r>
            <a:r>
              <a:rPr lang="en-US" sz="3200" b="1" dirty="0"/>
              <a:t>failure, peripheral arterial disease</a:t>
            </a:r>
            <a:endParaRPr lang="id-ID" sz="3200" b="1" dirty="0"/>
          </a:p>
        </p:txBody>
      </p:sp>
    </p:spTree>
    <p:extLst>
      <p:ext uri="{BB962C8B-B14F-4D97-AF65-F5344CB8AC3E}">
        <p14:creationId xmlns:p14="http://schemas.microsoft.com/office/powerpoint/2010/main" val="352245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457200"/>
            <a:ext cx="85344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b="1" dirty="0" smtClean="0">
                <a:latin typeface="Tahoma" pitchFamily="34" charset="0"/>
              </a:rPr>
              <a:t>COHORT </a:t>
            </a:r>
            <a:r>
              <a:rPr lang="en-US" altLang="id-ID" sz="2400" b="1" dirty="0">
                <a:latin typeface="Tahoma" pitchFamily="34" charset="0"/>
              </a:rPr>
              <a:t>STUDY</a:t>
            </a:r>
          </a:p>
          <a:p>
            <a:pPr>
              <a:spcBef>
                <a:spcPct val="50000"/>
              </a:spcBef>
              <a:buFontTx/>
              <a:buChar char="•"/>
            </a:pPr>
            <a:r>
              <a:rPr lang="en-US" altLang="id-ID" sz="2400" b="1" dirty="0" err="1">
                <a:latin typeface="Tahoma" pitchFamily="34" charset="0"/>
              </a:rPr>
              <a:t>Mempelajari</a:t>
            </a:r>
            <a:r>
              <a:rPr lang="en-US" altLang="id-ID" sz="2400" b="1" dirty="0">
                <a:latin typeface="Tahoma" pitchFamily="34" charset="0"/>
              </a:rPr>
              <a:t> </a:t>
            </a:r>
            <a:r>
              <a:rPr lang="en-US" altLang="id-ID" sz="2400" b="1" dirty="0" err="1">
                <a:latin typeface="Tahoma" pitchFamily="34" charset="0"/>
              </a:rPr>
              <a:t>eksposur</a:t>
            </a:r>
            <a:r>
              <a:rPr lang="en-US" altLang="id-ID" sz="2400" b="1" dirty="0">
                <a:latin typeface="Tahoma" pitchFamily="34" charset="0"/>
              </a:rPr>
              <a:t> </a:t>
            </a:r>
            <a:r>
              <a:rPr lang="en-US" altLang="id-ID" sz="2400" b="1" dirty="0" err="1">
                <a:latin typeface="Tahoma" pitchFamily="34" charset="0"/>
              </a:rPr>
              <a:t>faktor</a:t>
            </a:r>
            <a:r>
              <a:rPr lang="en-US" altLang="id-ID" sz="2400" b="1" dirty="0">
                <a:latin typeface="Tahoma" pitchFamily="34" charset="0"/>
              </a:rPr>
              <a:t> </a:t>
            </a:r>
            <a:r>
              <a:rPr lang="en-US" altLang="id-ID" sz="2400" b="1" dirty="0" err="1">
                <a:latin typeface="Tahoma" pitchFamily="34" charset="0"/>
              </a:rPr>
              <a:t>risiko</a:t>
            </a:r>
            <a:r>
              <a:rPr lang="en-US" altLang="id-ID" sz="2400" b="1" dirty="0">
                <a:latin typeface="Tahoma" pitchFamily="34" charset="0"/>
              </a:rPr>
              <a:t> ‘E’ </a:t>
            </a:r>
            <a:r>
              <a:rPr lang="en-US" altLang="id-ID" sz="2400" b="1" dirty="0" err="1">
                <a:latin typeface="Tahoma" pitchFamily="34" charset="0"/>
              </a:rPr>
              <a:t>sekarang</a:t>
            </a:r>
            <a:r>
              <a:rPr lang="en-US" altLang="id-ID" sz="2400" b="1" dirty="0">
                <a:latin typeface="Tahoma" pitchFamily="34" charset="0"/>
              </a:rPr>
              <a:t> </a:t>
            </a:r>
            <a:r>
              <a:rPr lang="en-US" altLang="id-ID" sz="2400" b="1" dirty="0" err="1">
                <a:latin typeface="Tahoma" pitchFamily="34" charset="0"/>
              </a:rPr>
              <a:t>dan</a:t>
            </a:r>
            <a:r>
              <a:rPr lang="en-US" altLang="id-ID" sz="2400" b="1" dirty="0">
                <a:latin typeface="Tahoma" pitchFamily="34" charset="0"/>
              </a:rPr>
              <a:t> </a:t>
            </a:r>
            <a:r>
              <a:rPr lang="en-US" altLang="id-ID" sz="2400" b="1" dirty="0" err="1">
                <a:latin typeface="Tahoma" pitchFamily="34" charset="0"/>
              </a:rPr>
              <a:t>penyakit</a:t>
            </a:r>
            <a:r>
              <a:rPr lang="en-US" altLang="id-ID" sz="2400" b="1" dirty="0">
                <a:latin typeface="Tahoma" pitchFamily="34" charset="0"/>
              </a:rPr>
              <a:t> ‘D’ </a:t>
            </a:r>
            <a:r>
              <a:rPr lang="en-US" altLang="id-ID" sz="2400" b="1" dirty="0" err="1">
                <a:latin typeface="Tahoma" pitchFamily="34" charset="0"/>
              </a:rPr>
              <a:t>dimasa</a:t>
            </a:r>
            <a:r>
              <a:rPr lang="en-US" altLang="id-ID" sz="2400" b="1" dirty="0">
                <a:latin typeface="Tahoma" pitchFamily="34" charset="0"/>
              </a:rPr>
              <a:t> </a:t>
            </a:r>
            <a:r>
              <a:rPr lang="en-US" altLang="id-ID" sz="2400" b="1" dirty="0" err="1">
                <a:latin typeface="Tahoma" pitchFamily="34" charset="0"/>
              </a:rPr>
              <a:t>datang</a:t>
            </a:r>
            <a:r>
              <a:rPr lang="en-US" altLang="id-ID" sz="2400" b="1" dirty="0">
                <a:latin typeface="Tahoma" pitchFamily="34" charset="0"/>
              </a:rPr>
              <a:t>,</a:t>
            </a:r>
          </a:p>
          <a:p>
            <a:pPr>
              <a:spcBef>
                <a:spcPct val="50000"/>
              </a:spcBef>
              <a:buFontTx/>
              <a:buChar char="•"/>
            </a:pPr>
            <a:r>
              <a:rPr lang="en-US" altLang="id-ID" sz="2400" b="1" dirty="0">
                <a:latin typeface="Tahoma" pitchFamily="34" charset="0"/>
              </a:rPr>
              <a:t>Unit </a:t>
            </a:r>
            <a:r>
              <a:rPr lang="en-US" altLang="id-ID" sz="2400" b="1" dirty="0" err="1">
                <a:latin typeface="Tahoma" pitchFamily="34" charset="0"/>
              </a:rPr>
              <a:t>studi</a:t>
            </a:r>
            <a:r>
              <a:rPr lang="en-US" altLang="id-ID" sz="2400" b="1" dirty="0">
                <a:latin typeface="Tahoma" pitchFamily="34" charset="0"/>
              </a:rPr>
              <a:t> </a:t>
            </a:r>
            <a:r>
              <a:rPr lang="en-US" altLang="id-ID" sz="2400" b="1" dirty="0" err="1">
                <a:latin typeface="Tahoma" pitchFamily="34" charset="0"/>
              </a:rPr>
              <a:t>adalah</a:t>
            </a:r>
            <a:r>
              <a:rPr lang="en-US" altLang="id-ID" sz="2400" b="1" dirty="0">
                <a:latin typeface="Tahoma" pitchFamily="34" charset="0"/>
              </a:rPr>
              <a:t> </a:t>
            </a:r>
            <a:r>
              <a:rPr lang="en-US" altLang="id-ID" sz="2400" b="1" dirty="0" err="1">
                <a:latin typeface="Tahoma" pitchFamily="34" charset="0"/>
              </a:rPr>
              <a:t>individu</a:t>
            </a:r>
            <a:endParaRPr lang="en-US" altLang="id-ID" sz="2400" b="1" dirty="0">
              <a:latin typeface="Tahoma" pitchFamily="34" charset="0"/>
            </a:endParaRPr>
          </a:p>
          <a:p>
            <a:pPr>
              <a:spcBef>
                <a:spcPct val="50000"/>
              </a:spcBef>
              <a:buFontTx/>
              <a:buChar char="•"/>
            </a:pPr>
            <a:r>
              <a:rPr lang="en-US" altLang="id-ID" sz="2400" b="1" dirty="0" err="1">
                <a:latin typeface="Tahoma" pitchFamily="34" charset="0"/>
              </a:rPr>
              <a:t>Sekumpulan</a:t>
            </a:r>
            <a:r>
              <a:rPr lang="en-US" altLang="id-ID" sz="2400" b="1" dirty="0">
                <a:latin typeface="Tahoma" pitchFamily="34" charset="0"/>
              </a:rPr>
              <a:t> orang </a:t>
            </a:r>
            <a:r>
              <a:rPr lang="en-US" altLang="id-ID" sz="2400" b="1" dirty="0" err="1">
                <a:latin typeface="Tahoma" pitchFamily="34" charset="0"/>
              </a:rPr>
              <a:t>sehat</a:t>
            </a:r>
            <a:r>
              <a:rPr lang="en-US" altLang="id-ID" sz="2400" b="1" dirty="0">
                <a:latin typeface="Tahoma" pitchFamily="34" charset="0"/>
              </a:rPr>
              <a:t> </a:t>
            </a:r>
            <a:r>
              <a:rPr lang="en-US" altLang="id-ID" sz="2400" b="1" dirty="0" err="1">
                <a:latin typeface="Tahoma" pitchFamily="34" charset="0"/>
              </a:rPr>
              <a:t>dengan</a:t>
            </a:r>
            <a:r>
              <a:rPr lang="en-US" altLang="id-ID" sz="2400" b="1" dirty="0">
                <a:latin typeface="Tahoma" pitchFamily="34" charset="0"/>
              </a:rPr>
              <a:t> </a:t>
            </a:r>
            <a:r>
              <a:rPr lang="en-US" altLang="id-ID" sz="2400" b="1" dirty="0" err="1">
                <a:latin typeface="Tahoma" pitchFamily="34" charset="0"/>
              </a:rPr>
              <a:t>faktor</a:t>
            </a:r>
            <a:r>
              <a:rPr lang="en-US" altLang="id-ID" sz="2400" b="1" dirty="0">
                <a:latin typeface="Tahoma" pitchFamily="34" charset="0"/>
              </a:rPr>
              <a:t> </a:t>
            </a:r>
            <a:r>
              <a:rPr lang="en-US" altLang="id-ID" sz="2400" b="1" dirty="0" err="1">
                <a:latin typeface="Tahoma" pitchFamily="34" charset="0"/>
              </a:rPr>
              <a:t>risiko</a:t>
            </a:r>
            <a:r>
              <a:rPr lang="en-US" altLang="id-ID" sz="2400" b="1" dirty="0">
                <a:latin typeface="Tahoma" pitchFamily="34" charset="0"/>
              </a:rPr>
              <a:t> ‘E’ </a:t>
            </a:r>
            <a:r>
              <a:rPr lang="en-US" altLang="id-ID" sz="2400" b="1" dirty="0" err="1">
                <a:latin typeface="Tahoma" pitchFamily="34" charset="0"/>
              </a:rPr>
              <a:t>dan</a:t>
            </a:r>
            <a:r>
              <a:rPr lang="en-US" altLang="id-ID" sz="2400" b="1" dirty="0">
                <a:latin typeface="Tahoma" pitchFamily="34" charset="0"/>
              </a:rPr>
              <a:t> </a:t>
            </a:r>
            <a:r>
              <a:rPr lang="en-US" altLang="id-ID" sz="2400" b="1" dirty="0" err="1">
                <a:latin typeface="Tahoma" pitchFamily="34" charset="0"/>
              </a:rPr>
              <a:t>dipelajari</a:t>
            </a:r>
            <a:r>
              <a:rPr lang="en-US" altLang="id-ID" sz="2400" b="1" dirty="0">
                <a:latin typeface="Tahoma" pitchFamily="34" charset="0"/>
              </a:rPr>
              <a:t> </a:t>
            </a:r>
            <a:r>
              <a:rPr lang="en-US" altLang="id-ID" sz="2400" b="1" dirty="0" err="1">
                <a:latin typeface="Tahoma" pitchFamily="34" charset="0"/>
              </a:rPr>
              <a:t>kejadian</a:t>
            </a:r>
            <a:r>
              <a:rPr lang="en-US" altLang="id-ID" sz="2400" b="1" dirty="0">
                <a:latin typeface="Tahoma" pitchFamily="34" charset="0"/>
              </a:rPr>
              <a:t> </a:t>
            </a:r>
            <a:r>
              <a:rPr lang="en-US" altLang="id-ID" sz="2400" b="1" dirty="0" err="1">
                <a:latin typeface="Tahoma" pitchFamily="34" charset="0"/>
              </a:rPr>
              <a:t>penyakit</a:t>
            </a:r>
            <a:r>
              <a:rPr lang="en-US" altLang="id-ID" sz="2400" b="1" dirty="0">
                <a:latin typeface="Tahoma" pitchFamily="34" charset="0"/>
              </a:rPr>
              <a:t> ‘D’ </a:t>
            </a:r>
            <a:r>
              <a:rPr lang="en-US" altLang="id-ID" sz="2400" b="1" dirty="0" err="1">
                <a:latin typeface="Tahoma" pitchFamily="34" charset="0"/>
              </a:rPr>
              <a:t>dimasa</a:t>
            </a:r>
            <a:r>
              <a:rPr lang="en-US" altLang="id-ID" sz="2400" b="1" dirty="0">
                <a:latin typeface="Tahoma" pitchFamily="34" charset="0"/>
              </a:rPr>
              <a:t> </a:t>
            </a:r>
            <a:r>
              <a:rPr lang="en-US" altLang="id-ID" sz="2400" b="1" dirty="0" err="1">
                <a:latin typeface="Tahoma" pitchFamily="34" charset="0"/>
              </a:rPr>
              <a:t>datang</a:t>
            </a:r>
            <a:endParaRPr lang="en-US" altLang="id-ID" sz="2400" b="1" dirty="0">
              <a:latin typeface="Tahoma" pitchFamily="34" charset="0"/>
            </a:endParaRPr>
          </a:p>
          <a:p>
            <a:pPr>
              <a:spcBef>
                <a:spcPct val="50000"/>
              </a:spcBef>
              <a:buFontTx/>
              <a:buChar char="•"/>
            </a:pPr>
            <a:r>
              <a:rPr lang="en-US" altLang="id-ID" sz="2400" b="1" dirty="0" err="1">
                <a:latin typeface="Tahoma" pitchFamily="34" charset="0"/>
              </a:rPr>
              <a:t>Memberikan</a:t>
            </a:r>
            <a:r>
              <a:rPr lang="en-US" altLang="id-ID" sz="2400" b="1" dirty="0">
                <a:latin typeface="Tahoma" pitchFamily="34" charset="0"/>
              </a:rPr>
              <a:t> </a:t>
            </a:r>
            <a:r>
              <a:rPr lang="en-US" altLang="id-ID" sz="2400" b="1" dirty="0" err="1">
                <a:latin typeface="Tahoma" pitchFamily="34" charset="0"/>
              </a:rPr>
              <a:t>informasi</a:t>
            </a:r>
            <a:r>
              <a:rPr lang="en-US" altLang="id-ID" sz="2400" b="1" dirty="0">
                <a:latin typeface="Tahoma" pitchFamily="34" charset="0"/>
              </a:rPr>
              <a:t> </a:t>
            </a:r>
            <a:r>
              <a:rPr lang="en-US" altLang="id-ID" sz="2400" b="1" dirty="0" err="1">
                <a:latin typeface="Tahoma" pitchFamily="34" charset="0"/>
              </a:rPr>
              <a:t>besar</a:t>
            </a:r>
            <a:r>
              <a:rPr lang="en-US" altLang="id-ID" sz="2400" b="1" dirty="0">
                <a:latin typeface="Tahoma" pitchFamily="34" charset="0"/>
              </a:rPr>
              <a:t> </a:t>
            </a:r>
            <a:r>
              <a:rPr lang="en-US" altLang="id-ID" sz="2400" b="1" dirty="0" err="1">
                <a:latin typeface="Tahoma" pitchFamily="34" charset="0"/>
              </a:rPr>
              <a:t>risiko</a:t>
            </a:r>
            <a:r>
              <a:rPr lang="en-US" altLang="id-ID" sz="2400" b="1" dirty="0">
                <a:latin typeface="Tahoma" pitchFamily="34" charset="0"/>
              </a:rPr>
              <a:t> </a:t>
            </a:r>
            <a:r>
              <a:rPr lang="en-US" altLang="id-ID" sz="2400" b="1" dirty="0" err="1">
                <a:latin typeface="Tahoma" pitchFamily="34" charset="0"/>
              </a:rPr>
              <a:t>relatif</a:t>
            </a:r>
            <a:r>
              <a:rPr lang="en-US" altLang="id-ID" sz="2400" b="1" dirty="0">
                <a:latin typeface="Tahoma" pitchFamily="34" charset="0"/>
              </a:rPr>
              <a:t> </a:t>
            </a:r>
            <a:r>
              <a:rPr lang="en-US" altLang="id-ID" sz="2400" b="1" dirty="0" err="1">
                <a:latin typeface="Tahoma" pitchFamily="34" charset="0"/>
              </a:rPr>
              <a:t>faktor</a:t>
            </a:r>
            <a:r>
              <a:rPr lang="en-US" altLang="id-ID" sz="2400" b="1" dirty="0">
                <a:latin typeface="Tahoma" pitchFamily="34" charset="0"/>
              </a:rPr>
              <a:t> </a:t>
            </a:r>
            <a:r>
              <a:rPr lang="en-US" altLang="id-ID" sz="2400" b="1" dirty="0" err="1">
                <a:latin typeface="Tahoma" pitchFamily="34" charset="0"/>
              </a:rPr>
              <a:t>risiko</a:t>
            </a:r>
            <a:r>
              <a:rPr lang="en-US" altLang="id-ID" sz="2400" b="1" dirty="0">
                <a:latin typeface="Tahoma" pitchFamily="34" charset="0"/>
              </a:rPr>
              <a:t> ‘E’ </a:t>
            </a:r>
            <a:r>
              <a:rPr lang="en-US" altLang="id-ID" sz="2400" b="1" dirty="0" err="1">
                <a:latin typeface="Tahoma" pitchFamily="34" charset="0"/>
              </a:rPr>
              <a:t>sebagai</a:t>
            </a:r>
            <a:r>
              <a:rPr lang="en-US" altLang="id-ID" sz="2400" b="1" dirty="0">
                <a:latin typeface="Tahoma" pitchFamily="34" charset="0"/>
              </a:rPr>
              <a:t> </a:t>
            </a:r>
            <a:r>
              <a:rPr lang="en-US" altLang="id-ID" sz="2400" b="1" dirty="0" err="1">
                <a:latin typeface="Tahoma" pitchFamily="34" charset="0"/>
              </a:rPr>
              <a:t>penyebab</a:t>
            </a:r>
            <a:r>
              <a:rPr lang="en-US" altLang="id-ID" sz="2400" b="1" dirty="0">
                <a:latin typeface="Tahoma" pitchFamily="34" charset="0"/>
              </a:rPr>
              <a:t> </a:t>
            </a:r>
            <a:r>
              <a:rPr lang="en-US" altLang="id-ID" sz="2400" b="1" dirty="0" err="1">
                <a:latin typeface="Tahoma" pitchFamily="34" charset="0"/>
              </a:rPr>
              <a:t>penyakit</a:t>
            </a:r>
            <a:r>
              <a:rPr lang="en-US" altLang="id-ID" sz="2400" b="1" dirty="0">
                <a:latin typeface="Tahoma" pitchFamily="34" charset="0"/>
              </a:rPr>
              <a:t> ‘D’</a:t>
            </a:r>
          </a:p>
          <a:p>
            <a:pPr>
              <a:spcBef>
                <a:spcPct val="50000"/>
              </a:spcBef>
              <a:buFontTx/>
              <a:buChar char="•"/>
            </a:pPr>
            <a:r>
              <a:rPr lang="en-US" altLang="id-ID" sz="2400" b="1" dirty="0" err="1">
                <a:latin typeface="Tahoma" pitchFamily="34" charset="0"/>
              </a:rPr>
              <a:t>Analisis</a:t>
            </a:r>
            <a:r>
              <a:rPr lang="en-US" altLang="id-ID" sz="2400" b="1" dirty="0">
                <a:latin typeface="Tahoma" pitchFamily="34" charset="0"/>
              </a:rPr>
              <a:t> </a:t>
            </a:r>
            <a:r>
              <a:rPr lang="en-US" altLang="id-ID" sz="2400" b="1" dirty="0" err="1">
                <a:latin typeface="Tahoma" pitchFamily="34" charset="0"/>
              </a:rPr>
              <a:t>menggunakan</a:t>
            </a:r>
            <a:r>
              <a:rPr lang="en-US" altLang="id-ID" sz="2400" b="1" dirty="0">
                <a:latin typeface="Tahoma" pitchFamily="34" charset="0"/>
              </a:rPr>
              <a:t> RELATIVE RISK = RR = </a:t>
            </a:r>
            <a:r>
              <a:rPr lang="en-US" altLang="id-ID" sz="2400" b="1" dirty="0" err="1">
                <a:latin typeface="Tahoma" pitchFamily="34" charset="0"/>
              </a:rPr>
              <a:t>Risiko</a:t>
            </a:r>
            <a:r>
              <a:rPr lang="en-US" altLang="id-ID" sz="2400" b="1" dirty="0">
                <a:latin typeface="Tahoma" pitchFamily="34" charset="0"/>
              </a:rPr>
              <a:t> </a:t>
            </a:r>
            <a:r>
              <a:rPr lang="en-US" altLang="id-ID" sz="2400" b="1" dirty="0" err="1">
                <a:latin typeface="Tahoma" pitchFamily="34" charset="0"/>
              </a:rPr>
              <a:t>Relatif</a:t>
            </a:r>
            <a:endParaRPr lang="en-US" altLang="id-ID" sz="2400" b="1" dirty="0">
              <a:latin typeface="Tahoma" pitchFamily="34" charset="0"/>
            </a:endParaRPr>
          </a:p>
          <a:p>
            <a:pPr>
              <a:spcBef>
                <a:spcPct val="50000"/>
              </a:spcBef>
              <a:buFontTx/>
              <a:buChar char="•"/>
            </a:pPr>
            <a:r>
              <a:rPr lang="en-US" altLang="id-ID" sz="2400" b="1" dirty="0" err="1">
                <a:latin typeface="Tahoma" pitchFamily="34" charset="0"/>
              </a:rPr>
              <a:t>Rancangan</a:t>
            </a:r>
            <a:r>
              <a:rPr lang="en-US" altLang="id-ID" sz="2400" b="1" dirty="0">
                <a:latin typeface="Tahoma" pitchFamily="34" charset="0"/>
              </a:rPr>
              <a:t> </a:t>
            </a:r>
            <a:r>
              <a:rPr lang="en-US" altLang="id-ID" sz="2400" b="1" dirty="0" err="1">
                <a:latin typeface="Tahoma" pitchFamily="34" charset="0"/>
              </a:rPr>
              <a:t>studi</a:t>
            </a:r>
            <a:endParaRPr lang="en-US" altLang="id-ID" sz="2400" b="1" dirty="0">
              <a:latin typeface="Tahoma" pitchFamily="34" charset="0"/>
            </a:endParaRPr>
          </a:p>
          <a:p>
            <a:pPr>
              <a:spcBef>
                <a:spcPct val="50000"/>
              </a:spcBef>
              <a:buFontTx/>
              <a:buChar char="•"/>
            </a:pPr>
            <a:endParaRPr lang="en-US" altLang="id-ID" sz="2400" b="1" dirty="0">
              <a:latin typeface="Tahoma" pitchFamily="34" charset="0"/>
            </a:endParaRPr>
          </a:p>
        </p:txBody>
      </p:sp>
    </p:spTree>
    <p:extLst>
      <p:ext uri="{BB962C8B-B14F-4D97-AF65-F5344CB8AC3E}">
        <p14:creationId xmlns:p14="http://schemas.microsoft.com/office/powerpoint/2010/main" val="2884224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28600" y="609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b="1">
                <a:solidFill>
                  <a:srgbClr val="333399"/>
                </a:solidFill>
                <a:latin typeface="Tahoma" pitchFamily="34" charset="0"/>
              </a:rPr>
              <a:t>MASA LALU		     SEKARANG	        MASA DATANG</a:t>
            </a:r>
          </a:p>
        </p:txBody>
      </p:sp>
      <p:sp>
        <p:nvSpPr>
          <p:cNvPr id="4099" name="Line 3"/>
          <p:cNvSpPr>
            <a:spLocks noChangeShapeType="1"/>
          </p:cNvSpPr>
          <p:nvPr/>
        </p:nvSpPr>
        <p:spPr bwMode="auto">
          <a:xfrm>
            <a:off x="304800" y="1219200"/>
            <a:ext cx="8458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4100" name="Text Box 4"/>
          <p:cNvSpPr txBox="1">
            <a:spLocks noChangeArrowheads="1"/>
          </p:cNvSpPr>
          <p:nvPr/>
        </p:nvSpPr>
        <p:spPr bwMode="auto">
          <a:xfrm>
            <a:off x="3124200" y="4038600"/>
            <a:ext cx="2209800" cy="1323439"/>
          </a:xfrm>
          <a:prstGeom prst="rect">
            <a:avLst/>
          </a:prstGeom>
          <a:solidFill>
            <a:srgbClr val="00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id-ID" sz="2000" b="1" dirty="0">
                <a:latin typeface="Tahoma" pitchFamily="34" charset="0"/>
              </a:rPr>
              <a:t>PILIH COHORT KELOMPOKKAN MENURUT EKSPOSUR</a:t>
            </a:r>
          </a:p>
        </p:txBody>
      </p:sp>
      <p:sp>
        <p:nvSpPr>
          <p:cNvPr id="4101" name="Text Box 5"/>
          <p:cNvSpPr txBox="1">
            <a:spLocks noChangeArrowheads="1"/>
          </p:cNvSpPr>
          <p:nvPr/>
        </p:nvSpPr>
        <p:spPr bwMode="auto">
          <a:xfrm>
            <a:off x="6934200" y="4191000"/>
            <a:ext cx="1752600" cy="10350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000" b="1" dirty="0">
                <a:latin typeface="Tahoma" pitchFamily="34" charset="0"/>
              </a:rPr>
              <a:t>AMATI FREKUENSI OUTCOME</a:t>
            </a:r>
          </a:p>
        </p:txBody>
      </p:sp>
      <p:sp>
        <p:nvSpPr>
          <p:cNvPr id="4102" name="Line 6"/>
          <p:cNvSpPr>
            <a:spLocks noChangeShapeType="1"/>
          </p:cNvSpPr>
          <p:nvPr/>
        </p:nvSpPr>
        <p:spPr bwMode="auto">
          <a:xfrm>
            <a:off x="5334000" y="4648200"/>
            <a:ext cx="1524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4103" name="Text Box 7"/>
          <p:cNvSpPr txBox="1">
            <a:spLocks noChangeArrowheads="1"/>
          </p:cNvSpPr>
          <p:nvPr/>
        </p:nvSpPr>
        <p:spPr bwMode="auto">
          <a:xfrm>
            <a:off x="5562600" y="4191000"/>
            <a:ext cx="8547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000" b="1" dirty="0" err="1">
                <a:latin typeface="Tahoma" pitchFamily="34" charset="0"/>
              </a:rPr>
              <a:t>Studi</a:t>
            </a:r>
            <a:endParaRPr lang="en-US" altLang="id-ID" sz="2000" b="1" dirty="0">
              <a:latin typeface="Tahoma" pitchFamily="34" charset="0"/>
            </a:endParaRPr>
          </a:p>
        </p:txBody>
      </p:sp>
      <p:sp>
        <p:nvSpPr>
          <p:cNvPr id="4104" name="Text Box 8"/>
          <p:cNvSpPr txBox="1">
            <a:spLocks noChangeArrowheads="1"/>
          </p:cNvSpPr>
          <p:nvPr/>
        </p:nvSpPr>
        <p:spPr bwMode="auto">
          <a:xfrm>
            <a:off x="5334000" y="4648200"/>
            <a:ext cx="1600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id-ID" sz="2000" b="1" dirty="0" err="1">
                <a:latin typeface="Tahoma" pitchFamily="34" charset="0"/>
              </a:rPr>
              <a:t>Prospektif</a:t>
            </a:r>
            <a:endParaRPr lang="en-US" altLang="id-ID" sz="2000" b="1" dirty="0">
              <a:latin typeface="Tahoma" pitchFamily="34" charset="0"/>
            </a:endParaRPr>
          </a:p>
        </p:txBody>
      </p:sp>
    </p:spTree>
    <p:extLst>
      <p:ext uri="{BB962C8B-B14F-4D97-AF65-F5344CB8AC3E}">
        <p14:creationId xmlns:p14="http://schemas.microsoft.com/office/powerpoint/2010/main" val="3528137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905000" y="2743200"/>
            <a:ext cx="1219200" cy="1785104"/>
          </a:xfrm>
          <a:prstGeom prst="rect">
            <a:avLst/>
          </a:prstGeom>
          <a:solidFill>
            <a:srgbClr val="66FF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id-ID" sz="2000" dirty="0">
              <a:latin typeface="Tahoma" pitchFamily="34" charset="0"/>
            </a:endParaRPr>
          </a:p>
          <a:p>
            <a:pPr algn="ctr">
              <a:spcBef>
                <a:spcPct val="50000"/>
              </a:spcBef>
            </a:pPr>
            <a:r>
              <a:rPr lang="en-US" altLang="id-ID" sz="2400" b="1" dirty="0">
                <a:latin typeface="Tahoma" pitchFamily="34" charset="0"/>
              </a:rPr>
              <a:t>orang </a:t>
            </a:r>
            <a:r>
              <a:rPr lang="en-US" altLang="id-ID" sz="2400" b="1" dirty="0" err="1">
                <a:latin typeface="Tahoma" pitchFamily="34" charset="0"/>
              </a:rPr>
              <a:t>sehat</a:t>
            </a:r>
            <a:r>
              <a:rPr lang="en-US" altLang="id-ID" sz="2400" b="1" dirty="0">
                <a:latin typeface="Tahoma" pitchFamily="34" charset="0"/>
              </a:rPr>
              <a:t> </a:t>
            </a:r>
          </a:p>
          <a:p>
            <a:pPr algn="ctr">
              <a:spcBef>
                <a:spcPct val="50000"/>
              </a:spcBef>
            </a:pPr>
            <a:endParaRPr lang="en-US" altLang="id-ID" sz="2000" dirty="0">
              <a:latin typeface="Tahoma" pitchFamily="34" charset="0"/>
            </a:endParaRPr>
          </a:p>
        </p:txBody>
      </p:sp>
      <p:sp>
        <p:nvSpPr>
          <p:cNvPr id="6147" name="Oval 3"/>
          <p:cNvSpPr>
            <a:spLocks noChangeArrowheads="1"/>
          </p:cNvSpPr>
          <p:nvPr/>
        </p:nvSpPr>
        <p:spPr bwMode="auto">
          <a:xfrm>
            <a:off x="152400" y="2743200"/>
            <a:ext cx="1143000" cy="129540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id-ID" sz="4000" b="1">
                <a:latin typeface="Times New Roman" pitchFamily="18" charset="0"/>
              </a:rPr>
              <a:t>P</a:t>
            </a:r>
          </a:p>
        </p:txBody>
      </p:sp>
      <p:sp>
        <p:nvSpPr>
          <p:cNvPr id="6148" name="Line 4"/>
          <p:cNvSpPr>
            <a:spLocks noChangeShapeType="1"/>
          </p:cNvSpPr>
          <p:nvPr/>
        </p:nvSpPr>
        <p:spPr bwMode="auto">
          <a:xfrm flipH="1">
            <a:off x="3124200" y="2362200"/>
            <a:ext cx="762000" cy="12192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49" name="Line 5"/>
          <p:cNvSpPr>
            <a:spLocks noChangeShapeType="1"/>
          </p:cNvSpPr>
          <p:nvPr/>
        </p:nvSpPr>
        <p:spPr bwMode="auto">
          <a:xfrm flipH="1" flipV="1">
            <a:off x="3124200" y="3581400"/>
            <a:ext cx="762000" cy="129540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0" name="Text Box 6"/>
          <p:cNvSpPr txBox="1">
            <a:spLocks noChangeArrowheads="1"/>
          </p:cNvSpPr>
          <p:nvPr/>
        </p:nvSpPr>
        <p:spPr bwMode="auto">
          <a:xfrm>
            <a:off x="3886200" y="4343400"/>
            <a:ext cx="1371600" cy="850900"/>
          </a:xfrm>
          <a:prstGeom prst="rect">
            <a:avLst/>
          </a:prstGeom>
          <a:solidFill>
            <a:schemeClr val="accent1">
              <a:lumMod val="60000"/>
              <a:lumOff val="40000"/>
            </a:schemeClr>
          </a:solidFill>
          <a:ln w="28575">
            <a:solidFill>
              <a:schemeClr val="tx1"/>
            </a:solidFill>
            <a:miter lim="800000"/>
            <a:headEnd/>
            <a:tailEnd/>
          </a:ln>
          <a:effectLst/>
          <a:extLst/>
        </p:spPr>
        <p:txBody>
          <a:bodyPr>
            <a:spAutoFit/>
          </a:bodyPr>
          <a:lstStyle/>
          <a:p>
            <a:pPr algn="ctr">
              <a:spcBef>
                <a:spcPct val="50000"/>
              </a:spcBef>
            </a:pPr>
            <a:r>
              <a:rPr lang="en-US" altLang="id-ID" sz="2400">
                <a:latin typeface="Tahoma" pitchFamily="34" charset="0"/>
              </a:rPr>
              <a:t>Tidak terpapar</a:t>
            </a:r>
          </a:p>
        </p:txBody>
      </p:sp>
      <p:sp>
        <p:nvSpPr>
          <p:cNvPr id="6151" name="Text Box 7"/>
          <p:cNvSpPr txBox="1">
            <a:spLocks noChangeArrowheads="1"/>
          </p:cNvSpPr>
          <p:nvPr/>
        </p:nvSpPr>
        <p:spPr bwMode="auto">
          <a:xfrm>
            <a:off x="3886200" y="2133600"/>
            <a:ext cx="1447800" cy="485775"/>
          </a:xfrm>
          <a:prstGeom prst="rect">
            <a:avLst/>
          </a:prstGeom>
          <a:solidFill>
            <a:srgbClr val="FF66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dirty="0" err="1">
                <a:latin typeface="Tahoma" pitchFamily="34" charset="0"/>
              </a:rPr>
              <a:t>Terpapar</a:t>
            </a:r>
            <a:endParaRPr lang="en-US" altLang="id-ID" sz="2400" dirty="0">
              <a:latin typeface="Tahoma" pitchFamily="34" charset="0"/>
            </a:endParaRPr>
          </a:p>
        </p:txBody>
      </p:sp>
      <p:sp>
        <p:nvSpPr>
          <p:cNvPr id="6152" name="Line 8"/>
          <p:cNvSpPr>
            <a:spLocks noChangeShapeType="1"/>
          </p:cNvSpPr>
          <p:nvPr/>
        </p:nvSpPr>
        <p:spPr bwMode="auto">
          <a:xfrm flipH="1">
            <a:off x="5715000" y="1676400"/>
            <a:ext cx="6858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3" name="Line 9"/>
          <p:cNvSpPr>
            <a:spLocks noChangeShapeType="1"/>
          </p:cNvSpPr>
          <p:nvPr/>
        </p:nvSpPr>
        <p:spPr bwMode="auto">
          <a:xfrm flipH="1">
            <a:off x="1295400" y="3429000"/>
            <a:ext cx="6096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4" name="Line 10"/>
          <p:cNvSpPr>
            <a:spLocks noChangeShapeType="1"/>
          </p:cNvSpPr>
          <p:nvPr/>
        </p:nvSpPr>
        <p:spPr bwMode="auto">
          <a:xfrm flipH="1">
            <a:off x="990600" y="990600"/>
            <a:ext cx="7086600"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5" name="Text Box 11"/>
          <p:cNvSpPr txBox="1">
            <a:spLocks noChangeArrowheads="1"/>
          </p:cNvSpPr>
          <p:nvPr/>
        </p:nvSpPr>
        <p:spPr bwMode="auto">
          <a:xfrm>
            <a:off x="3794125" y="338138"/>
            <a:ext cx="1914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400" b="1" dirty="0">
                <a:latin typeface="Tahoma" pitchFamily="34" charset="0"/>
              </a:rPr>
              <a:t>W  a  k  t  u</a:t>
            </a:r>
          </a:p>
        </p:txBody>
      </p:sp>
      <p:sp>
        <p:nvSpPr>
          <p:cNvPr id="6156" name="Line 12"/>
          <p:cNvSpPr>
            <a:spLocks noChangeShapeType="1"/>
          </p:cNvSpPr>
          <p:nvPr/>
        </p:nvSpPr>
        <p:spPr bwMode="auto">
          <a:xfrm>
            <a:off x="5334000" y="2362200"/>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7" name="Line 13"/>
          <p:cNvSpPr>
            <a:spLocks noChangeShapeType="1"/>
          </p:cNvSpPr>
          <p:nvPr/>
        </p:nvSpPr>
        <p:spPr bwMode="auto">
          <a:xfrm flipV="1">
            <a:off x="5715000" y="1676400"/>
            <a:ext cx="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8" name="Line 14"/>
          <p:cNvSpPr>
            <a:spLocks noChangeShapeType="1"/>
          </p:cNvSpPr>
          <p:nvPr/>
        </p:nvSpPr>
        <p:spPr bwMode="auto">
          <a:xfrm>
            <a:off x="5791200" y="4038600"/>
            <a:ext cx="0" cy="152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59" name="Line 15"/>
          <p:cNvSpPr>
            <a:spLocks noChangeShapeType="1"/>
          </p:cNvSpPr>
          <p:nvPr/>
        </p:nvSpPr>
        <p:spPr bwMode="auto">
          <a:xfrm>
            <a:off x="5257800" y="47244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60" name="Text Box 16"/>
          <p:cNvSpPr txBox="1">
            <a:spLocks noChangeArrowheads="1"/>
          </p:cNvSpPr>
          <p:nvPr/>
        </p:nvSpPr>
        <p:spPr bwMode="auto">
          <a:xfrm>
            <a:off x="6400800" y="1447800"/>
            <a:ext cx="1447800" cy="461665"/>
          </a:xfrm>
          <a:prstGeom prst="rect">
            <a:avLst/>
          </a:prstGeom>
          <a:solidFill>
            <a:srgbClr val="FF66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b="1" dirty="0" err="1">
                <a:latin typeface="Tahoma" pitchFamily="34" charset="0"/>
              </a:rPr>
              <a:t>Sakit</a:t>
            </a:r>
            <a:endParaRPr lang="en-US" altLang="id-ID" sz="2400" b="1" dirty="0">
              <a:latin typeface="Tahoma" pitchFamily="34" charset="0"/>
            </a:endParaRPr>
          </a:p>
        </p:txBody>
      </p:sp>
      <p:sp>
        <p:nvSpPr>
          <p:cNvPr id="6161" name="Text Box 17"/>
          <p:cNvSpPr txBox="1">
            <a:spLocks noChangeArrowheads="1"/>
          </p:cNvSpPr>
          <p:nvPr/>
        </p:nvSpPr>
        <p:spPr bwMode="auto">
          <a:xfrm>
            <a:off x="6477000" y="3810000"/>
            <a:ext cx="1447800" cy="461665"/>
          </a:xfrm>
          <a:prstGeom prst="rect">
            <a:avLst/>
          </a:prstGeom>
          <a:solidFill>
            <a:srgbClr val="FF66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b="1" dirty="0" err="1">
                <a:latin typeface="Tahoma" pitchFamily="34" charset="0"/>
              </a:rPr>
              <a:t>Sakit</a:t>
            </a:r>
            <a:endParaRPr lang="en-US" altLang="id-ID" sz="2400" b="1" dirty="0">
              <a:latin typeface="Tahoma" pitchFamily="34" charset="0"/>
            </a:endParaRPr>
          </a:p>
        </p:txBody>
      </p:sp>
      <p:sp>
        <p:nvSpPr>
          <p:cNvPr id="6162" name="Text Box 18"/>
          <p:cNvSpPr txBox="1">
            <a:spLocks noChangeArrowheads="1"/>
          </p:cNvSpPr>
          <p:nvPr/>
        </p:nvSpPr>
        <p:spPr bwMode="auto">
          <a:xfrm>
            <a:off x="6553200" y="2743200"/>
            <a:ext cx="1447800" cy="485775"/>
          </a:xfrm>
          <a:prstGeom prst="rect">
            <a:avLst/>
          </a:prstGeom>
          <a:solidFill>
            <a:srgbClr val="66FF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latin typeface="Tahoma" pitchFamily="34" charset="0"/>
              </a:rPr>
              <a:t>Sehat</a:t>
            </a:r>
          </a:p>
        </p:txBody>
      </p:sp>
      <p:sp>
        <p:nvSpPr>
          <p:cNvPr id="6163" name="Text Box 19"/>
          <p:cNvSpPr txBox="1">
            <a:spLocks noChangeArrowheads="1"/>
          </p:cNvSpPr>
          <p:nvPr/>
        </p:nvSpPr>
        <p:spPr bwMode="auto">
          <a:xfrm>
            <a:off x="6477000" y="5257800"/>
            <a:ext cx="1447800" cy="485775"/>
          </a:xfrm>
          <a:prstGeom prst="rect">
            <a:avLst/>
          </a:prstGeom>
          <a:solidFill>
            <a:srgbClr val="66FF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latin typeface="Tahoma" pitchFamily="34" charset="0"/>
              </a:rPr>
              <a:t>Sehat</a:t>
            </a:r>
          </a:p>
        </p:txBody>
      </p:sp>
      <p:sp>
        <p:nvSpPr>
          <p:cNvPr id="6164" name="Line 20"/>
          <p:cNvSpPr>
            <a:spLocks noChangeShapeType="1"/>
          </p:cNvSpPr>
          <p:nvPr/>
        </p:nvSpPr>
        <p:spPr bwMode="auto">
          <a:xfrm flipH="1">
            <a:off x="5715000" y="3048000"/>
            <a:ext cx="6858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65" name="Line 21"/>
          <p:cNvSpPr>
            <a:spLocks noChangeShapeType="1"/>
          </p:cNvSpPr>
          <p:nvPr/>
        </p:nvSpPr>
        <p:spPr bwMode="auto">
          <a:xfrm flipH="1">
            <a:off x="5791200" y="4038600"/>
            <a:ext cx="6858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6166" name="Line 22"/>
          <p:cNvSpPr>
            <a:spLocks noChangeShapeType="1"/>
          </p:cNvSpPr>
          <p:nvPr/>
        </p:nvSpPr>
        <p:spPr bwMode="auto">
          <a:xfrm flipH="1">
            <a:off x="5791200" y="5562600"/>
            <a:ext cx="6096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Tree>
    <p:extLst>
      <p:ext uri="{BB962C8B-B14F-4D97-AF65-F5344CB8AC3E}">
        <p14:creationId xmlns:p14="http://schemas.microsoft.com/office/powerpoint/2010/main" val="58892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28600" y="609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b="1">
                <a:solidFill>
                  <a:srgbClr val="333399"/>
                </a:solidFill>
                <a:latin typeface="Tahoma" pitchFamily="34" charset="0"/>
              </a:rPr>
              <a:t>MASA LALU		     SEKARANG	        MASA DATANG</a:t>
            </a:r>
          </a:p>
        </p:txBody>
      </p:sp>
      <p:sp>
        <p:nvSpPr>
          <p:cNvPr id="5123" name="Text Box 3"/>
          <p:cNvSpPr txBox="1">
            <a:spLocks noChangeArrowheads="1"/>
          </p:cNvSpPr>
          <p:nvPr/>
        </p:nvSpPr>
        <p:spPr bwMode="auto">
          <a:xfrm>
            <a:off x="381000" y="1524000"/>
            <a:ext cx="1828800" cy="22542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000">
                <a:latin typeface="Tahoma" pitchFamily="34" charset="0"/>
              </a:rPr>
              <a:t>MENGAMATI EKSPOSUR FAKTOR RISIKO KELOMPOK KASUS DAN KONTROL</a:t>
            </a:r>
          </a:p>
        </p:txBody>
      </p:sp>
      <p:sp>
        <p:nvSpPr>
          <p:cNvPr id="5124" name="Text Box 4"/>
          <p:cNvSpPr txBox="1">
            <a:spLocks noChangeArrowheads="1"/>
          </p:cNvSpPr>
          <p:nvPr/>
        </p:nvSpPr>
        <p:spPr bwMode="auto">
          <a:xfrm>
            <a:off x="3429000" y="1905000"/>
            <a:ext cx="1524000" cy="133985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000">
                <a:latin typeface="Tahoma" pitchFamily="34" charset="0"/>
              </a:rPr>
              <a:t>PILIH KASUS DAN KONTROL</a:t>
            </a:r>
          </a:p>
        </p:txBody>
      </p:sp>
      <p:sp>
        <p:nvSpPr>
          <p:cNvPr id="5125" name="Line 5"/>
          <p:cNvSpPr>
            <a:spLocks noChangeShapeType="1"/>
          </p:cNvSpPr>
          <p:nvPr/>
        </p:nvSpPr>
        <p:spPr bwMode="auto">
          <a:xfrm flipH="1">
            <a:off x="2209800" y="2590800"/>
            <a:ext cx="1143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126" name="Text Box 6"/>
          <p:cNvSpPr txBox="1">
            <a:spLocks noChangeArrowheads="1"/>
          </p:cNvSpPr>
          <p:nvPr/>
        </p:nvSpPr>
        <p:spPr bwMode="auto">
          <a:xfrm>
            <a:off x="2362200" y="2133600"/>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000">
                <a:latin typeface="Tahoma" pitchFamily="34" charset="0"/>
              </a:rPr>
              <a:t>Studi</a:t>
            </a:r>
          </a:p>
        </p:txBody>
      </p:sp>
      <p:sp>
        <p:nvSpPr>
          <p:cNvPr id="5127" name="Text Box 7"/>
          <p:cNvSpPr txBox="1">
            <a:spLocks noChangeArrowheads="1"/>
          </p:cNvSpPr>
          <p:nvPr/>
        </p:nvSpPr>
        <p:spPr bwMode="auto">
          <a:xfrm>
            <a:off x="2362200" y="2590800"/>
            <a:ext cx="106680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000">
                <a:latin typeface="Tahoma" pitchFamily="34" charset="0"/>
              </a:rPr>
              <a:t>Retro</a:t>
            </a:r>
          </a:p>
          <a:p>
            <a:pPr>
              <a:lnSpc>
                <a:spcPct val="40000"/>
              </a:lnSpc>
              <a:spcBef>
                <a:spcPct val="50000"/>
              </a:spcBef>
            </a:pPr>
            <a:r>
              <a:rPr lang="en-US" altLang="id-ID" sz="2000">
                <a:latin typeface="Tahoma" pitchFamily="34" charset="0"/>
              </a:rPr>
              <a:t>spektif</a:t>
            </a:r>
          </a:p>
        </p:txBody>
      </p:sp>
      <p:sp>
        <p:nvSpPr>
          <p:cNvPr id="5128" name="Line 8"/>
          <p:cNvSpPr>
            <a:spLocks noChangeShapeType="1"/>
          </p:cNvSpPr>
          <p:nvPr/>
        </p:nvSpPr>
        <p:spPr bwMode="auto">
          <a:xfrm>
            <a:off x="304800" y="1219200"/>
            <a:ext cx="8458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129" name="Text Box 9"/>
          <p:cNvSpPr txBox="1">
            <a:spLocks noChangeArrowheads="1"/>
          </p:cNvSpPr>
          <p:nvPr/>
        </p:nvSpPr>
        <p:spPr bwMode="auto">
          <a:xfrm>
            <a:off x="3352800" y="4038600"/>
            <a:ext cx="1981200" cy="1339850"/>
          </a:xfrm>
          <a:prstGeom prst="rect">
            <a:avLst/>
          </a:prstGeom>
          <a:solidFill>
            <a:srgbClr val="00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000">
                <a:latin typeface="Tahoma" pitchFamily="34" charset="0"/>
              </a:rPr>
              <a:t>PILIH COHORT KELOMPOKKAN MENURUT EKSPOSUR</a:t>
            </a:r>
          </a:p>
        </p:txBody>
      </p:sp>
      <p:sp>
        <p:nvSpPr>
          <p:cNvPr id="5130" name="Text Box 10"/>
          <p:cNvSpPr txBox="1">
            <a:spLocks noChangeArrowheads="1"/>
          </p:cNvSpPr>
          <p:nvPr/>
        </p:nvSpPr>
        <p:spPr bwMode="auto">
          <a:xfrm>
            <a:off x="6934200" y="4191000"/>
            <a:ext cx="1752600" cy="103505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000">
                <a:latin typeface="Tahoma" pitchFamily="34" charset="0"/>
              </a:rPr>
              <a:t>AMATI FREKUENSI OUTCOME</a:t>
            </a:r>
          </a:p>
        </p:txBody>
      </p:sp>
      <p:sp>
        <p:nvSpPr>
          <p:cNvPr id="5131" name="Line 11"/>
          <p:cNvSpPr>
            <a:spLocks noChangeShapeType="1"/>
          </p:cNvSpPr>
          <p:nvPr/>
        </p:nvSpPr>
        <p:spPr bwMode="auto">
          <a:xfrm>
            <a:off x="5334000" y="4648200"/>
            <a:ext cx="1524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5132" name="Text Box 12"/>
          <p:cNvSpPr txBox="1">
            <a:spLocks noChangeArrowheads="1"/>
          </p:cNvSpPr>
          <p:nvPr/>
        </p:nvSpPr>
        <p:spPr bwMode="auto">
          <a:xfrm>
            <a:off x="5410200" y="4191000"/>
            <a:ext cx="750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000">
                <a:latin typeface="Tahoma" pitchFamily="34" charset="0"/>
              </a:rPr>
              <a:t>Studi</a:t>
            </a:r>
          </a:p>
        </p:txBody>
      </p:sp>
      <p:sp>
        <p:nvSpPr>
          <p:cNvPr id="5133" name="Text Box 13"/>
          <p:cNvSpPr txBox="1">
            <a:spLocks noChangeArrowheads="1"/>
          </p:cNvSpPr>
          <p:nvPr/>
        </p:nvSpPr>
        <p:spPr bwMode="auto">
          <a:xfrm>
            <a:off x="5410200" y="46482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000">
                <a:latin typeface="Tahoma" pitchFamily="34" charset="0"/>
              </a:rPr>
              <a:t>Prospektif</a:t>
            </a:r>
          </a:p>
        </p:txBody>
      </p:sp>
    </p:spTree>
    <p:extLst>
      <p:ext uri="{BB962C8B-B14F-4D97-AF65-F5344CB8AC3E}">
        <p14:creationId xmlns:p14="http://schemas.microsoft.com/office/powerpoint/2010/main" val="341026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791200" y="304800"/>
            <a:ext cx="25574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id-ID" sz="2400">
                <a:latin typeface="Tahoma" pitchFamily="34" charset="0"/>
              </a:rPr>
              <a:t>RETROSPEKTIF</a:t>
            </a:r>
          </a:p>
          <a:p>
            <a:pPr algn="ctr"/>
            <a:r>
              <a:rPr lang="en-US" altLang="id-ID" sz="2400">
                <a:latin typeface="Tahoma" pitchFamily="34" charset="0"/>
              </a:rPr>
              <a:t>(CASE CONTROL)</a:t>
            </a:r>
          </a:p>
        </p:txBody>
      </p:sp>
      <p:sp>
        <p:nvSpPr>
          <p:cNvPr id="7171" name="Text Box 3"/>
          <p:cNvSpPr txBox="1">
            <a:spLocks noChangeArrowheads="1"/>
          </p:cNvSpPr>
          <p:nvPr/>
        </p:nvSpPr>
        <p:spPr bwMode="auto">
          <a:xfrm>
            <a:off x="5334000" y="1828800"/>
            <a:ext cx="3581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id-ID" sz="2400">
                <a:latin typeface="Tahoma" pitchFamily="34" charset="0"/>
              </a:rPr>
              <a:t>PENYAKIT</a:t>
            </a:r>
          </a:p>
          <a:p>
            <a:pPr>
              <a:spcBef>
                <a:spcPct val="50000"/>
              </a:spcBef>
            </a:pPr>
            <a:r>
              <a:rPr lang="en-US" altLang="id-ID" sz="2400">
                <a:latin typeface="Tahoma" pitchFamily="34" charset="0"/>
              </a:rPr>
              <a:t>TERKENA          BEBAS</a:t>
            </a:r>
          </a:p>
        </p:txBody>
      </p:sp>
      <p:sp>
        <p:nvSpPr>
          <p:cNvPr id="7172" name="Text Box 4"/>
          <p:cNvSpPr txBox="1">
            <a:spLocks noChangeArrowheads="1"/>
          </p:cNvSpPr>
          <p:nvPr/>
        </p:nvSpPr>
        <p:spPr bwMode="auto">
          <a:xfrm>
            <a:off x="2743200" y="3429000"/>
            <a:ext cx="2743200"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id-ID" sz="2400">
                <a:latin typeface="Tahoma" pitchFamily="34" charset="0"/>
              </a:rPr>
              <a:t>TERPAPAR</a:t>
            </a:r>
          </a:p>
          <a:p>
            <a:pPr>
              <a:spcBef>
                <a:spcPct val="50000"/>
              </a:spcBef>
            </a:pPr>
            <a:r>
              <a:rPr lang="en-US" altLang="id-ID" sz="2400">
                <a:latin typeface="Tahoma" pitchFamily="34" charset="0"/>
              </a:rPr>
              <a:t>FAKTOR </a:t>
            </a:r>
          </a:p>
          <a:p>
            <a:pPr>
              <a:lnSpc>
                <a:spcPct val="40000"/>
              </a:lnSpc>
              <a:spcBef>
                <a:spcPct val="50000"/>
              </a:spcBef>
            </a:pPr>
            <a:r>
              <a:rPr lang="en-US" altLang="id-ID" sz="2400">
                <a:latin typeface="Tahoma" pitchFamily="34" charset="0"/>
              </a:rPr>
              <a:t>RISIKO</a:t>
            </a:r>
          </a:p>
          <a:p>
            <a:pPr algn="r">
              <a:spcBef>
                <a:spcPct val="50000"/>
              </a:spcBef>
            </a:pPr>
            <a:r>
              <a:rPr lang="en-US" altLang="id-ID" sz="2400">
                <a:latin typeface="Tahoma" pitchFamily="34" charset="0"/>
              </a:rPr>
              <a:t>  TIDAK TERPAPAR</a:t>
            </a:r>
          </a:p>
        </p:txBody>
      </p:sp>
      <p:sp>
        <p:nvSpPr>
          <p:cNvPr id="7173" name="Oval 5"/>
          <p:cNvSpPr>
            <a:spLocks noChangeArrowheads="1"/>
          </p:cNvSpPr>
          <p:nvPr/>
        </p:nvSpPr>
        <p:spPr bwMode="auto">
          <a:xfrm>
            <a:off x="5791200" y="3429000"/>
            <a:ext cx="533400" cy="533400"/>
          </a:xfrm>
          <a:prstGeom prst="ellipse">
            <a:avLst/>
          </a:prstGeom>
          <a:solidFill>
            <a:srgbClr val="66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id-ID" sz="2400" b="1">
                <a:latin typeface="Tahoma" pitchFamily="34" charset="0"/>
              </a:rPr>
              <a:t>a</a:t>
            </a:r>
          </a:p>
        </p:txBody>
      </p:sp>
      <p:sp>
        <p:nvSpPr>
          <p:cNvPr id="7174" name="Text Box 6"/>
          <p:cNvSpPr txBox="1">
            <a:spLocks noChangeArrowheads="1"/>
          </p:cNvSpPr>
          <p:nvPr/>
        </p:nvSpPr>
        <p:spPr bwMode="auto">
          <a:xfrm>
            <a:off x="7848600" y="3409950"/>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400">
                <a:latin typeface="Tahoma" pitchFamily="34" charset="0"/>
              </a:rPr>
              <a:t>b</a:t>
            </a:r>
          </a:p>
        </p:txBody>
      </p:sp>
      <p:sp>
        <p:nvSpPr>
          <p:cNvPr id="7176" name="Oval 8"/>
          <p:cNvSpPr>
            <a:spLocks noChangeArrowheads="1"/>
          </p:cNvSpPr>
          <p:nvPr/>
        </p:nvSpPr>
        <p:spPr bwMode="auto">
          <a:xfrm>
            <a:off x="5791200" y="4876800"/>
            <a:ext cx="533400" cy="533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id-ID" sz="2400" b="1" dirty="0" smtClean="0">
                <a:latin typeface="Tahoma" pitchFamily="34" charset="0"/>
              </a:rPr>
              <a:t>c</a:t>
            </a:r>
            <a:endParaRPr lang="en-US" altLang="id-ID" sz="2400" b="1" dirty="0">
              <a:latin typeface="Tahoma" pitchFamily="34" charset="0"/>
            </a:endParaRPr>
          </a:p>
        </p:txBody>
      </p:sp>
      <p:sp>
        <p:nvSpPr>
          <p:cNvPr id="7177" name="Text Box 9"/>
          <p:cNvSpPr txBox="1">
            <a:spLocks noChangeArrowheads="1"/>
          </p:cNvSpPr>
          <p:nvPr/>
        </p:nvSpPr>
        <p:spPr bwMode="auto">
          <a:xfrm>
            <a:off x="0" y="3886200"/>
            <a:ext cx="2454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id-ID" sz="2400">
                <a:latin typeface="Tahoma" pitchFamily="34" charset="0"/>
              </a:rPr>
              <a:t>PROSPEKTIF (COHORT)</a:t>
            </a:r>
          </a:p>
        </p:txBody>
      </p:sp>
      <p:sp>
        <p:nvSpPr>
          <p:cNvPr id="7178" name="Line 10"/>
          <p:cNvSpPr>
            <a:spLocks noChangeShapeType="1"/>
          </p:cNvSpPr>
          <p:nvPr/>
        </p:nvSpPr>
        <p:spPr bwMode="auto">
          <a:xfrm>
            <a:off x="7086600" y="11430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7179" name="Line 11"/>
          <p:cNvSpPr>
            <a:spLocks noChangeShapeType="1"/>
          </p:cNvSpPr>
          <p:nvPr/>
        </p:nvSpPr>
        <p:spPr bwMode="auto">
          <a:xfrm flipV="1">
            <a:off x="2133600" y="4297362"/>
            <a:ext cx="533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2" name="Text Box 6"/>
          <p:cNvSpPr txBox="1">
            <a:spLocks noChangeArrowheads="1"/>
          </p:cNvSpPr>
          <p:nvPr/>
        </p:nvSpPr>
        <p:spPr bwMode="auto">
          <a:xfrm>
            <a:off x="7824787" y="4914900"/>
            <a:ext cx="35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sz="2400" dirty="0" smtClean="0">
                <a:latin typeface="Tahoma" pitchFamily="34" charset="0"/>
              </a:rPr>
              <a:t>d</a:t>
            </a:r>
            <a:endParaRPr lang="en-US" altLang="id-ID" sz="2400" dirty="0">
              <a:latin typeface="Tahoma" pitchFamily="34" charset="0"/>
            </a:endParaRPr>
          </a:p>
        </p:txBody>
      </p:sp>
    </p:spTree>
    <p:extLst>
      <p:ext uri="{BB962C8B-B14F-4D97-AF65-F5344CB8AC3E}">
        <p14:creationId xmlns:p14="http://schemas.microsoft.com/office/powerpoint/2010/main" val="1542483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76400"/>
            <a:ext cx="8915400" cy="2129814"/>
          </a:xfrm>
          <a:prstGeom prst="rect">
            <a:avLst/>
          </a:prstGeom>
          <a:noFill/>
        </p:spPr>
        <p:txBody>
          <a:bodyPr wrap="square" rtlCol="0">
            <a:spAutoFit/>
          </a:bodyPr>
          <a:lstStyle/>
          <a:p>
            <a:pPr>
              <a:spcBef>
                <a:spcPct val="50000"/>
              </a:spcBef>
            </a:pPr>
            <a:r>
              <a:rPr lang="en-US" altLang="id-ID" sz="2800" b="1" dirty="0" smtClean="0">
                <a:latin typeface="Tahoma" panose="020B0604030504040204" pitchFamily="34" charset="0"/>
                <a:ea typeface="Tahoma" panose="020B0604030504040204" pitchFamily="34" charset="0"/>
                <a:cs typeface="Tahoma" panose="020B0604030504040204" pitchFamily="34" charset="0"/>
              </a:rPr>
              <a:t> Relative Risk = </a:t>
            </a:r>
            <a:r>
              <a:rPr lang="en-US" altLang="id-ID" sz="2800" b="1" dirty="0" err="1" smtClean="0">
                <a:latin typeface="Tahoma" panose="020B0604030504040204" pitchFamily="34" charset="0"/>
                <a:ea typeface="Tahoma" panose="020B0604030504040204" pitchFamily="34" charset="0"/>
                <a:cs typeface="Tahoma" panose="020B0604030504040204" pitchFamily="34" charset="0"/>
              </a:rPr>
              <a:t>Risiko</a:t>
            </a:r>
            <a:r>
              <a:rPr lang="en-US" altLang="id-ID" sz="2800" b="1" dirty="0" smtClean="0">
                <a:latin typeface="Tahoma" panose="020B0604030504040204" pitchFamily="34" charset="0"/>
                <a:ea typeface="Tahoma" panose="020B0604030504040204" pitchFamily="34" charset="0"/>
                <a:cs typeface="Tahoma" panose="020B0604030504040204" pitchFamily="34" charset="0"/>
              </a:rPr>
              <a:t> </a:t>
            </a:r>
            <a:r>
              <a:rPr lang="en-US" altLang="id-ID" sz="2800" b="1" dirty="0" err="1" smtClean="0">
                <a:latin typeface="Tahoma" panose="020B0604030504040204" pitchFamily="34" charset="0"/>
                <a:ea typeface="Tahoma" panose="020B0604030504040204" pitchFamily="34" charset="0"/>
                <a:cs typeface="Tahoma" panose="020B0604030504040204" pitchFamily="34" charset="0"/>
              </a:rPr>
              <a:t>Relatif</a:t>
            </a:r>
            <a:r>
              <a:rPr lang="en-US" altLang="id-ID" sz="2800" b="1" dirty="0" smtClean="0">
                <a:latin typeface="Tahoma" panose="020B0604030504040204" pitchFamily="34" charset="0"/>
                <a:ea typeface="Tahoma" panose="020B0604030504040204" pitchFamily="34" charset="0"/>
                <a:cs typeface="Tahoma" panose="020B0604030504040204" pitchFamily="34" charset="0"/>
              </a:rPr>
              <a:t> =</a:t>
            </a:r>
          </a:p>
          <a:p>
            <a:pPr>
              <a:spcBef>
                <a:spcPct val="50000"/>
              </a:spcBef>
            </a:pPr>
            <a:endParaRPr lang="en-US" altLang="id-ID" sz="2000" dirty="0">
              <a:latin typeface="Times New Roman" pitchFamily="18" charset="0"/>
            </a:endParaRPr>
          </a:p>
          <a:p>
            <a:pPr>
              <a:spcBef>
                <a:spcPct val="50000"/>
              </a:spcBef>
            </a:pPr>
            <a:r>
              <a:rPr lang="en-US" altLang="id-ID" sz="2000" dirty="0" smtClean="0">
                <a:latin typeface="Times New Roman" pitchFamily="18" charset="0"/>
              </a:rPr>
              <a:t>    </a:t>
            </a:r>
            <a:r>
              <a:rPr lang="en-US" altLang="id-ID" sz="2400" b="1" dirty="0" err="1" smtClean="0">
                <a:latin typeface="Tahoma" pitchFamily="34" charset="0"/>
              </a:rPr>
              <a:t>Insidens</a:t>
            </a:r>
            <a:r>
              <a:rPr lang="en-US" altLang="id-ID" sz="2400" b="1" dirty="0" smtClean="0">
                <a:latin typeface="Tahoma" pitchFamily="34" charset="0"/>
              </a:rPr>
              <a:t> rate </a:t>
            </a:r>
            <a:r>
              <a:rPr lang="en-US" altLang="id-ID" sz="2400" b="1" dirty="0" err="1" smtClean="0">
                <a:latin typeface="Tahoma" pitchFamily="34" charset="0"/>
              </a:rPr>
              <a:t>pada</a:t>
            </a:r>
            <a:r>
              <a:rPr lang="en-US" altLang="id-ID" sz="2400" b="1" dirty="0" smtClean="0">
                <a:latin typeface="Tahoma" pitchFamily="34" charset="0"/>
              </a:rPr>
              <a:t> </a:t>
            </a:r>
            <a:r>
              <a:rPr lang="en-US" altLang="id-ID" sz="2400" b="1" dirty="0" err="1" smtClean="0">
                <a:latin typeface="Tahoma" pitchFamily="34" charset="0"/>
              </a:rPr>
              <a:t>kelompok</a:t>
            </a:r>
            <a:r>
              <a:rPr lang="en-US" altLang="id-ID" sz="2400" b="1" dirty="0" smtClean="0">
                <a:latin typeface="Tahoma" pitchFamily="34" charset="0"/>
              </a:rPr>
              <a:t> </a:t>
            </a:r>
            <a:r>
              <a:rPr lang="en-US" altLang="id-ID" sz="2400" b="1" dirty="0" err="1" smtClean="0">
                <a:latin typeface="Tahoma" pitchFamily="34" charset="0"/>
              </a:rPr>
              <a:t>terekpos</a:t>
            </a:r>
            <a:r>
              <a:rPr lang="en-US" altLang="id-ID" sz="2400" b="1" dirty="0" smtClean="0">
                <a:latin typeface="Tahoma" pitchFamily="34" charset="0"/>
              </a:rPr>
              <a:t>/</a:t>
            </a:r>
            <a:r>
              <a:rPr lang="en-US" altLang="id-ID" sz="2400" b="1" dirty="0" err="1" smtClean="0">
                <a:latin typeface="Tahoma" pitchFamily="34" charset="0"/>
              </a:rPr>
              <a:t>terpapar</a:t>
            </a:r>
            <a:endParaRPr lang="en-US" altLang="id-ID" sz="2400" b="1" dirty="0" smtClean="0">
              <a:latin typeface="Tahoma" pitchFamily="34" charset="0"/>
            </a:endParaRPr>
          </a:p>
          <a:p>
            <a:pPr>
              <a:lnSpc>
                <a:spcPct val="30000"/>
              </a:lnSpc>
              <a:spcBef>
                <a:spcPct val="50000"/>
              </a:spcBef>
            </a:pPr>
            <a:r>
              <a:rPr lang="en-US" altLang="id-ID" sz="2400" b="1" dirty="0">
                <a:latin typeface="Tahoma" pitchFamily="34" charset="0"/>
              </a:rPr>
              <a:t> </a:t>
            </a:r>
            <a:r>
              <a:rPr lang="en-US" altLang="id-ID" sz="2400" b="1" dirty="0" smtClean="0">
                <a:latin typeface="Tahoma" pitchFamily="34" charset="0"/>
              </a:rPr>
              <a:t>------------------------------------------------------------ =</a:t>
            </a:r>
          </a:p>
          <a:p>
            <a:pPr>
              <a:lnSpc>
                <a:spcPct val="30000"/>
              </a:lnSpc>
              <a:spcBef>
                <a:spcPct val="50000"/>
              </a:spcBef>
            </a:pPr>
            <a:r>
              <a:rPr lang="en-US" altLang="id-ID" sz="2400" b="1" dirty="0" smtClean="0">
                <a:latin typeface="Tahoma" pitchFamily="34" charset="0"/>
              </a:rPr>
              <a:t> </a:t>
            </a:r>
            <a:r>
              <a:rPr lang="en-US" altLang="id-ID" sz="2400" b="1" dirty="0" err="1" smtClean="0">
                <a:latin typeface="Tahoma" pitchFamily="34" charset="0"/>
              </a:rPr>
              <a:t>Insidens</a:t>
            </a:r>
            <a:r>
              <a:rPr lang="en-US" altLang="id-ID" sz="2400" b="1" dirty="0" smtClean="0">
                <a:latin typeface="Tahoma" pitchFamily="34" charset="0"/>
              </a:rPr>
              <a:t> rate </a:t>
            </a:r>
            <a:r>
              <a:rPr lang="en-US" altLang="id-ID" sz="2400" b="1" dirty="0" err="1" smtClean="0">
                <a:latin typeface="Tahoma" pitchFamily="34" charset="0"/>
              </a:rPr>
              <a:t>pada</a:t>
            </a:r>
            <a:r>
              <a:rPr lang="en-US" altLang="id-ID" sz="2400" b="1" dirty="0" smtClean="0">
                <a:latin typeface="Tahoma" pitchFamily="34" charset="0"/>
              </a:rPr>
              <a:t> </a:t>
            </a:r>
            <a:r>
              <a:rPr lang="en-US" altLang="id-ID" sz="2400" b="1" dirty="0" err="1" smtClean="0">
                <a:latin typeface="Tahoma" pitchFamily="34" charset="0"/>
              </a:rPr>
              <a:t>kelompok</a:t>
            </a:r>
            <a:r>
              <a:rPr lang="en-US" altLang="id-ID" sz="2400" b="1" dirty="0" smtClean="0">
                <a:latin typeface="Tahoma" pitchFamily="34" charset="0"/>
              </a:rPr>
              <a:t> </a:t>
            </a:r>
            <a:r>
              <a:rPr lang="en-US" altLang="id-ID" sz="2400" b="1" dirty="0" err="1" smtClean="0">
                <a:latin typeface="Tahoma" pitchFamily="34" charset="0"/>
              </a:rPr>
              <a:t>tak</a:t>
            </a:r>
            <a:r>
              <a:rPr lang="en-US" altLang="id-ID" sz="2400" b="1" dirty="0" smtClean="0">
                <a:latin typeface="Tahoma" pitchFamily="34" charset="0"/>
              </a:rPr>
              <a:t> </a:t>
            </a:r>
            <a:r>
              <a:rPr lang="en-US" altLang="id-ID" sz="2400" b="1" dirty="0" err="1" smtClean="0">
                <a:latin typeface="Tahoma" pitchFamily="34" charset="0"/>
              </a:rPr>
              <a:t>terekpos</a:t>
            </a:r>
            <a:r>
              <a:rPr lang="en-US" altLang="id-ID" sz="2400" b="1" dirty="0" smtClean="0">
                <a:latin typeface="Tahoma" pitchFamily="34" charset="0"/>
              </a:rPr>
              <a:t>/</a:t>
            </a:r>
            <a:r>
              <a:rPr lang="en-US" altLang="id-ID" sz="2400" b="1" dirty="0" err="1" smtClean="0">
                <a:latin typeface="Tahoma" pitchFamily="34" charset="0"/>
              </a:rPr>
              <a:t>terpapar</a:t>
            </a:r>
            <a:endParaRPr lang="id-ID" sz="2400" dirty="0"/>
          </a:p>
        </p:txBody>
      </p:sp>
      <p:sp>
        <p:nvSpPr>
          <p:cNvPr id="3" name="TextBox 2"/>
          <p:cNvSpPr txBox="1"/>
          <p:nvPr/>
        </p:nvSpPr>
        <p:spPr>
          <a:xfrm>
            <a:off x="685800" y="4419600"/>
            <a:ext cx="8001000" cy="2062103"/>
          </a:xfrm>
          <a:prstGeom prst="rect">
            <a:avLst/>
          </a:prstGeom>
          <a:noFill/>
        </p:spPr>
        <p:txBody>
          <a:bodyPr wrap="square" rtlCol="0">
            <a:spAutoFit/>
          </a:bodyPr>
          <a:lstStyle/>
          <a:p>
            <a:r>
              <a:rPr lang="en-US" sz="3200" b="1" dirty="0" smtClean="0"/>
              <a:t>	  (A/A+B)</a:t>
            </a:r>
          </a:p>
          <a:p>
            <a:r>
              <a:rPr lang="en-US" sz="3200" b="1" dirty="0" smtClean="0"/>
              <a:t>RR = ----------------</a:t>
            </a:r>
          </a:p>
          <a:p>
            <a:r>
              <a:rPr lang="en-US" sz="3200" b="1" dirty="0" smtClean="0"/>
              <a:t>	  (C/C+D)</a:t>
            </a:r>
            <a:endParaRPr lang="id-ID" sz="3200" b="1" dirty="0" smtClean="0"/>
          </a:p>
          <a:p>
            <a:endParaRPr lang="id-ID" sz="3200" b="1" dirty="0"/>
          </a:p>
        </p:txBody>
      </p:sp>
    </p:spTree>
    <p:extLst>
      <p:ext uri="{BB962C8B-B14F-4D97-AF65-F5344CB8AC3E}">
        <p14:creationId xmlns:p14="http://schemas.microsoft.com/office/powerpoint/2010/main" val="3439192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Group 3"/>
          <p:cNvGraphicFramePr>
            <a:graphicFrameLocks noGrp="1"/>
          </p:cNvGraphicFramePr>
          <p:nvPr>
            <p:extLst>
              <p:ext uri="{D42A27DB-BD31-4B8C-83A1-F6EECF244321}">
                <p14:modId xmlns:p14="http://schemas.microsoft.com/office/powerpoint/2010/main" val="669302902"/>
              </p:ext>
            </p:extLst>
          </p:nvPr>
        </p:nvGraphicFramePr>
        <p:xfrm>
          <a:off x="1524000" y="685800"/>
          <a:ext cx="6096000" cy="3582035"/>
        </p:xfrm>
        <a:graphic>
          <a:graphicData uri="http://schemas.openxmlformats.org/drawingml/2006/table">
            <a:tbl>
              <a:tblPr/>
              <a:tblGrid>
                <a:gridCol w="1143000"/>
                <a:gridCol w="1295400"/>
                <a:gridCol w="1295400"/>
                <a:gridCol w="1295400"/>
                <a:gridCol w="1066800"/>
              </a:tblGrid>
              <a:tr h="5842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800" b="0" i="0" u="none" strike="noStrike" cap="none" normalizeH="0" baseline="0" smtClean="0">
                          <a:ln>
                            <a:noFill/>
                          </a:ln>
                          <a:solidFill>
                            <a:schemeClr val="tx1"/>
                          </a:solidFill>
                          <a:effectLst/>
                          <a:latin typeface="Arial" charset="0"/>
                        </a:rPr>
                        <a:t>     </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dirty="0" smtClean="0">
                          <a:ln>
                            <a:noFill/>
                          </a:ln>
                          <a:solidFill>
                            <a:schemeClr val="tx1"/>
                          </a:solidFill>
                          <a:effectLst/>
                          <a:latin typeface="Tahoma" pitchFamily="34" charset="0"/>
                        </a:rPr>
                        <a:t>SAKIT</a:t>
                      </a:r>
                      <a:r>
                        <a:rPr kumimoji="0" lang="en-US" altLang="id-ID" sz="24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(D)</a:t>
                      </a: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8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4572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dirty="0" smtClean="0">
                          <a:ln>
                            <a:noFill/>
                          </a:ln>
                          <a:solidFill>
                            <a:schemeClr val="tx1"/>
                          </a:solidFill>
                          <a:effectLst/>
                          <a:latin typeface="Tahoma" pitchFamily="34" charset="0"/>
                        </a:rPr>
                        <a:t>YA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dirty="0" smtClean="0">
                          <a:ln>
                            <a:noFill/>
                          </a:ln>
                          <a:solidFill>
                            <a:schemeClr val="tx1"/>
                          </a:solidFill>
                          <a:effectLst/>
                          <a:latin typeface="Tahoma" pitchFamily="34" charset="0"/>
                        </a:rPr>
                        <a:t>TIDAK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Faktor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smtClean="0">
                          <a:ln>
                            <a:noFill/>
                          </a:ln>
                          <a:solidFill>
                            <a:schemeClr val="tx1"/>
                          </a:solidFill>
                          <a:effectLst/>
                          <a:latin typeface="Tahoma" pitchFamily="34" charset="0"/>
                        </a:rPr>
                        <a:t>YA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FF0066"/>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dirty="0" smtClean="0">
                          <a:ln>
                            <a:noFill/>
                          </a:ln>
                          <a:solidFill>
                            <a:srgbClr val="333399"/>
                          </a:solidFill>
                          <a:effectLst/>
                          <a:latin typeface="Tahoma" pitchFamily="34" charset="0"/>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a+b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Risiko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000" b="0" i="0" u="none" strike="noStrike" cap="none" normalizeH="0" baseline="0" smtClean="0">
                          <a:ln>
                            <a:noFill/>
                          </a:ln>
                          <a:solidFill>
                            <a:schemeClr val="tx1"/>
                          </a:solidFill>
                          <a:effectLst/>
                          <a:latin typeface="Tahoma" pitchFamily="34" charset="0"/>
                        </a:rPr>
                        <a:t>TIDAK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FF0066"/>
                          </a:solidFill>
                          <a:effectLst/>
                          <a:latin typeface="Tahoma" pitchFamily="34" charset="0"/>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rgbClr val="333399"/>
                          </a:solidFill>
                          <a:effectLst/>
                          <a:latin typeface="Tahoma" pitchFamily="34" charset="0"/>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c+d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540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altLang="id-ID"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id-ID" sz="2400" b="0" i="0" u="none" strike="noStrike" cap="none" normalizeH="0" baseline="0" smtClean="0">
                          <a:ln>
                            <a:noFill/>
                          </a:ln>
                          <a:solidFill>
                            <a:schemeClr val="tx1"/>
                          </a:solidFill>
                          <a:effectLst/>
                          <a:latin typeface="Tahoma" pitchFamily="34" charset="0"/>
                        </a:rPr>
                        <a:t>Total</a:t>
                      </a: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a+c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d-ID" sz="2400" b="1" i="0" u="none" strike="noStrike" cap="none" normalizeH="0" baseline="0" smtClean="0">
                          <a:ln>
                            <a:noFill/>
                          </a:ln>
                          <a:solidFill>
                            <a:schemeClr val="tx1"/>
                          </a:solidFill>
                          <a:effectLst/>
                          <a:latin typeface="Tahoma" pitchFamily="34" charset="0"/>
                        </a:rPr>
                        <a:t>b+d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altLang="id-ID" sz="2400" b="1"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40" name="Text Box 48"/>
          <p:cNvSpPr txBox="1">
            <a:spLocks noChangeArrowheads="1"/>
          </p:cNvSpPr>
          <p:nvPr/>
        </p:nvSpPr>
        <p:spPr bwMode="auto">
          <a:xfrm>
            <a:off x="685800" y="4572000"/>
            <a:ext cx="7772400" cy="15240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id-ID" sz="2400" b="1" dirty="0" err="1">
                <a:solidFill>
                  <a:schemeClr val="bg1"/>
                </a:solidFill>
                <a:latin typeface="Tahoma" pitchFamily="34" charset="0"/>
              </a:rPr>
              <a:t>Risiko</a:t>
            </a:r>
            <a:r>
              <a:rPr lang="en-US" altLang="id-ID" sz="2400" b="1" dirty="0">
                <a:solidFill>
                  <a:schemeClr val="bg1"/>
                </a:solidFill>
                <a:latin typeface="Tahoma" pitchFamily="34" charset="0"/>
              </a:rPr>
              <a:t> </a:t>
            </a:r>
            <a:r>
              <a:rPr lang="en-US" altLang="id-ID" sz="2400" b="1" dirty="0" err="1">
                <a:solidFill>
                  <a:schemeClr val="bg1"/>
                </a:solidFill>
                <a:latin typeface="Tahoma" pitchFamily="34" charset="0"/>
              </a:rPr>
              <a:t>Relatif</a:t>
            </a:r>
            <a:r>
              <a:rPr lang="en-US" altLang="id-ID" sz="2400" b="1" dirty="0">
                <a:solidFill>
                  <a:schemeClr val="bg1"/>
                </a:solidFill>
                <a:latin typeface="Tahoma" pitchFamily="34" charset="0"/>
              </a:rPr>
              <a:t> = (</a:t>
            </a:r>
            <a:r>
              <a:rPr lang="en-US" altLang="id-ID" sz="2400" b="1" dirty="0">
                <a:solidFill>
                  <a:srgbClr val="FF0066"/>
                </a:solidFill>
                <a:latin typeface="Tahoma" pitchFamily="34" charset="0"/>
              </a:rPr>
              <a:t>a</a:t>
            </a:r>
            <a:r>
              <a:rPr lang="en-US" altLang="id-ID" sz="2400" b="1" dirty="0">
                <a:solidFill>
                  <a:schemeClr val="bg1"/>
                </a:solidFill>
                <a:latin typeface="Tahoma" pitchFamily="34" charset="0"/>
              </a:rPr>
              <a:t>/</a:t>
            </a:r>
            <a:r>
              <a:rPr lang="en-US" altLang="id-ID" sz="2400" b="1" dirty="0" err="1">
                <a:solidFill>
                  <a:srgbClr val="FF0066"/>
                </a:solidFill>
                <a:latin typeface="Tahoma" pitchFamily="34" charset="0"/>
              </a:rPr>
              <a:t>a</a:t>
            </a:r>
            <a:r>
              <a:rPr lang="en-US" altLang="id-ID" sz="2400" b="1" dirty="0" err="1">
                <a:solidFill>
                  <a:schemeClr val="bg1"/>
                </a:solidFill>
                <a:latin typeface="Tahoma" pitchFamily="34" charset="0"/>
              </a:rPr>
              <a:t>+b</a:t>
            </a:r>
            <a:r>
              <a:rPr lang="en-US" altLang="id-ID" sz="2400" b="1" dirty="0">
                <a:solidFill>
                  <a:schemeClr val="bg1"/>
                </a:solidFill>
                <a:latin typeface="Tahoma" pitchFamily="34" charset="0"/>
              </a:rPr>
              <a:t>) / (</a:t>
            </a:r>
            <a:r>
              <a:rPr lang="en-US" altLang="id-ID" sz="2400" b="1" dirty="0">
                <a:solidFill>
                  <a:srgbClr val="FF0066"/>
                </a:solidFill>
                <a:latin typeface="Tahoma" pitchFamily="34" charset="0"/>
              </a:rPr>
              <a:t>c</a:t>
            </a:r>
            <a:r>
              <a:rPr lang="en-US" altLang="id-ID" sz="2400" b="1" dirty="0">
                <a:solidFill>
                  <a:schemeClr val="bg1"/>
                </a:solidFill>
                <a:latin typeface="Tahoma" pitchFamily="34" charset="0"/>
              </a:rPr>
              <a:t> / </a:t>
            </a:r>
            <a:r>
              <a:rPr lang="en-US" altLang="id-ID" sz="2400" b="1" dirty="0" err="1">
                <a:solidFill>
                  <a:srgbClr val="FF0066"/>
                </a:solidFill>
                <a:latin typeface="Tahoma" pitchFamily="34" charset="0"/>
              </a:rPr>
              <a:t>c</a:t>
            </a:r>
            <a:r>
              <a:rPr lang="en-US" altLang="id-ID" sz="2400" b="1" dirty="0" err="1">
                <a:solidFill>
                  <a:schemeClr val="bg1"/>
                </a:solidFill>
                <a:latin typeface="Tahoma" pitchFamily="34" charset="0"/>
              </a:rPr>
              <a:t>+d</a:t>
            </a:r>
            <a:r>
              <a:rPr lang="en-US" altLang="id-ID" sz="2400" b="1" dirty="0">
                <a:solidFill>
                  <a:schemeClr val="bg1"/>
                </a:solidFill>
                <a:latin typeface="Tahoma" pitchFamily="34" charset="0"/>
              </a:rPr>
              <a:t>)</a:t>
            </a:r>
          </a:p>
          <a:p>
            <a:pPr>
              <a:spcBef>
                <a:spcPct val="50000"/>
              </a:spcBef>
            </a:pPr>
            <a:r>
              <a:rPr lang="en-US" altLang="id-ID" sz="2000" dirty="0" err="1">
                <a:solidFill>
                  <a:schemeClr val="bg1"/>
                </a:solidFill>
                <a:latin typeface="Tahoma" pitchFamily="34" charset="0"/>
              </a:rPr>
              <a:t>Nilai</a:t>
            </a:r>
            <a:r>
              <a:rPr lang="en-US" altLang="id-ID" sz="2000" dirty="0">
                <a:solidFill>
                  <a:schemeClr val="bg1"/>
                </a:solidFill>
                <a:latin typeface="Tahoma" pitchFamily="34" charset="0"/>
              </a:rPr>
              <a:t> RR </a:t>
            </a:r>
            <a:r>
              <a:rPr lang="en-US" altLang="id-ID" sz="2000" dirty="0" err="1">
                <a:solidFill>
                  <a:schemeClr val="bg1"/>
                </a:solidFill>
                <a:latin typeface="Tahoma" pitchFamily="34" charset="0"/>
              </a:rPr>
              <a:t>artinya</a:t>
            </a:r>
            <a:r>
              <a:rPr lang="en-US" altLang="id-ID" sz="2000" dirty="0">
                <a:solidFill>
                  <a:schemeClr val="bg1"/>
                </a:solidFill>
                <a:latin typeface="Tahoma" pitchFamily="34" charset="0"/>
              </a:rPr>
              <a:t>: orang yang </a:t>
            </a:r>
            <a:r>
              <a:rPr lang="en-US" altLang="id-ID" sz="2000" dirty="0" err="1">
                <a:solidFill>
                  <a:schemeClr val="bg1"/>
                </a:solidFill>
                <a:latin typeface="Tahoma" pitchFamily="34" charset="0"/>
              </a:rPr>
              <a:t>terekspos</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terpapar</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faktor</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risiko</a:t>
            </a:r>
            <a:r>
              <a:rPr lang="en-US" altLang="id-ID" sz="2000" dirty="0">
                <a:solidFill>
                  <a:schemeClr val="bg1"/>
                </a:solidFill>
                <a:latin typeface="Tahoma" pitchFamily="34" charset="0"/>
              </a:rPr>
              <a:t> ‘E’ </a:t>
            </a:r>
            <a:r>
              <a:rPr lang="en-US" altLang="id-ID" sz="2000" dirty="0" err="1">
                <a:solidFill>
                  <a:schemeClr val="bg1"/>
                </a:solidFill>
                <a:latin typeface="Tahoma" pitchFamily="34" charset="0"/>
              </a:rPr>
              <a:t>mempunyai</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risiko</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relatif</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terkena</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penyakit</a:t>
            </a:r>
            <a:r>
              <a:rPr lang="en-US" altLang="id-ID" sz="2000" dirty="0">
                <a:solidFill>
                  <a:schemeClr val="bg1"/>
                </a:solidFill>
                <a:latin typeface="Tahoma" pitchFamily="34" charset="0"/>
              </a:rPr>
              <a:t> ‘D’ </a:t>
            </a:r>
            <a:r>
              <a:rPr lang="en-US" altLang="id-ID" sz="2000" dirty="0" err="1">
                <a:solidFill>
                  <a:schemeClr val="bg1"/>
                </a:solidFill>
                <a:latin typeface="Tahoma" pitchFamily="34" charset="0"/>
              </a:rPr>
              <a:t>sebanyak</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nilai</a:t>
            </a:r>
            <a:r>
              <a:rPr lang="en-US" altLang="id-ID" sz="2000" dirty="0">
                <a:solidFill>
                  <a:schemeClr val="bg1"/>
                </a:solidFill>
                <a:latin typeface="Tahoma" pitchFamily="34" charset="0"/>
              </a:rPr>
              <a:t> RR) kali </a:t>
            </a:r>
            <a:r>
              <a:rPr lang="en-US" altLang="id-ID" sz="2000" dirty="0" err="1">
                <a:solidFill>
                  <a:schemeClr val="bg1"/>
                </a:solidFill>
                <a:latin typeface="Tahoma" pitchFamily="34" charset="0"/>
              </a:rPr>
              <a:t>dibanding</a:t>
            </a:r>
            <a:r>
              <a:rPr lang="en-US" altLang="id-ID" sz="2000" dirty="0">
                <a:solidFill>
                  <a:schemeClr val="bg1"/>
                </a:solidFill>
                <a:latin typeface="Tahoma" pitchFamily="34" charset="0"/>
              </a:rPr>
              <a:t> yang </a:t>
            </a:r>
            <a:r>
              <a:rPr lang="en-US" altLang="id-ID" sz="2000" dirty="0" err="1">
                <a:solidFill>
                  <a:schemeClr val="bg1"/>
                </a:solidFill>
                <a:latin typeface="Tahoma" pitchFamily="34" charset="0"/>
              </a:rPr>
              <a:t>tidak</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terekspos</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terpapar</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faktor</a:t>
            </a:r>
            <a:r>
              <a:rPr lang="en-US" altLang="id-ID" sz="2000" dirty="0">
                <a:solidFill>
                  <a:schemeClr val="bg1"/>
                </a:solidFill>
                <a:latin typeface="Tahoma" pitchFamily="34" charset="0"/>
              </a:rPr>
              <a:t> </a:t>
            </a:r>
            <a:r>
              <a:rPr lang="en-US" altLang="id-ID" sz="2000" dirty="0" err="1">
                <a:solidFill>
                  <a:schemeClr val="bg1"/>
                </a:solidFill>
                <a:latin typeface="Tahoma" pitchFamily="34" charset="0"/>
              </a:rPr>
              <a:t>risiko</a:t>
            </a:r>
            <a:r>
              <a:rPr lang="en-US" altLang="id-ID" sz="2000" dirty="0">
                <a:solidFill>
                  <a:schemeClr val="bg1"/>
                </a:solidFill>
                <a:latin typeface="Tahoma" pitchFamily="34" charset="0"/>
              </a:rPr>
              <a:t> ‘E’</a:t>
            </a:r>
          </a:p>
        </p:txBody>
      </p:sp>
    </p:spTree>
    <p:extLst>
      <p:ext uri="{BB962C8B-B14F-4D97-AF65-F5344CB8AC3E}">
        <p14:creationId xmlns:p14="http://schemas.microsoft.com/office/powerpoint/2010/main" val="127267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677</Words>
  <Application>Microsoft Office PowerPoint</Application>
  <PresentationFormat>On-screen Show (4:3)</PresentationFormat>
  <Paragraphs>187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TEMU-VI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TEMU-V</dc:title>
  <dc:creator>Idrus</dc:creator>
  <cp:lastModifiedBy>Idrus</cp:lastModifiedBy>
  <cp:revision>11</cp:revision>
  <dcterms:created xsi:type="dcterms:W3CDTF">2016-05-13T12:14:06Z</dcterms:created>
  <dcterms:modified xsi:type="dcterms:W3CDTF">2016-05-14T02:25:11Z</dcterms:modified>
</cp:coreProperties>
</file>