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24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657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586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71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072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96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223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54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20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141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97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CA27-0E10-455F-87ED-9D35228AB5B5}" type="datetimeFigureOut">
              <a:rPr lang="id-ID" smtClean="0"/>
              <a:t>18/05/2016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74BB-8634-4846-8AB3-92C759AD75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30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TEMU VII</a:t>
            </a:r>
            <a:endParaRPr lang="id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626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8077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	</a:t>
            </a:r>
            <a:r>
              <a:rPr lang="en-US" altLang="id-ID" sz="2800" b="1" dirty="0" smtClean="0">
                <a:solidFill>
                  <a:schemeClr val="bg1"/>
                </a:solidFill>
                <a:cs typeface="Times New Roman" pitchFamily="18" charset="0"/>
              </a:rPr>
              <a:t>1.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Suatu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lembaga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penelitian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mengumpulkan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data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antropometri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balita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usia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12-23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bulan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di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kabupaten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EREHWON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hasilnya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menunjukkan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bahwa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sebanyak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10%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dari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2000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balita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tercakup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dalam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studi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itu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menderita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‘wasting’ (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sangat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kurus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= z-score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berat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untuk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panjang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badan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&lt;-2).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Catatan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mengenai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identitas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keluarganya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tertata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dengan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rapih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Pada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tahun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berikutnya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tim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peneliti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mendatangi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anak-anak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tersebut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dilaporkan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bahwa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30%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menderita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wasting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telah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meninggal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dunia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sedangkan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jumlah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sehat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setahun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lalu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sekarang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meninggal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dunia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sebanyak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93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anak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.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Buatlah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kesimpulan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hasil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penelitian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  <a:cs typeface="Times New Roman" pitchFamily="18" charset="0"/>
              </a:rPr>
              <a:t>ini</a:t>
            </a:r>
            <a:r>
              <a:rPr lang="en-US" altLang="id-ID" sz="2800" b="1" dirty="0">
                <a:solidFill>
                  <a:schemeClr val="bg1"/>
                </a:solidFill>
                <a:cs typeface="Times New Roman" pitchFamily="18" charset="0"/>
              </a:rPr>
              <a:t>.</a:t>
            </a:r>
            <a:endParaRPr lang="en-US" altLang="id-ID" sz="2800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82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altLang="id-ID" sz="2800" b="1" dirty="0" smtClean="0">
                <a:solidFill>
                  <a:srgbClr val="FFFF00"/>
                </a:solidFill>
                <a:cs typeface="Times New Roman" pitchFamily="18" charset="0"/>
              </a:rPr>
              <a:t>. 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Dari 4000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ibu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hamil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diteliti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sebanyak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60%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memeriksakan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kehamilannya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secara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teratur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yaitu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4 kali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atau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lebih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fasilitas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pelayanan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kesehatan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di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kabupaten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XYZ. Dari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ibu-ibu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tidak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memeriksakan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kehamilan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nya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secara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teratur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(&lt; 4 kali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selama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kehamilan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)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sekitar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25%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melahirkan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bayi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dengan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berat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badan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lahir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&lt;2500 g.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Sedangkan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pada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kelompok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ibu-ibu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memeriksakan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kehamilannya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secara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teratur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hanya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100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bayi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yang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dilahirkan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dengan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berat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badan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kurang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dari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2,5 kg.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Buatlah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kesimpulan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penelitian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altLang="id-ID" sz="2800" b="1" dirty="0" err="1">
                <a:solidFill>
                  <a:srgbClr val="FFFF00"/>
                </a:solidFill>
                <a:cs typeface="Times New Roman" pitchFamily="18" charset="0"/>
              </a:rPr>
              <a:t>ini</a:t>
            </a:r>
            <a:r>
              <a:rPr lang="en-US" altLang="id-ID" sz="2800" b="1" dirty="0">
                <a:solidFill>
                  <a:srgbClr val="FFFF00"/>
                </a:solidFill>
                <a:cs typeface="Times New Roman" pitchFamily="18" charset="0"/>
              </a:rPr>
              <a:t>.</a:t>
            </a:r>
            <a:r>
              <a:rPr lang="en-US" altLang="id-ID" sz="28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8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13013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JAWABAN</a:t>
            </a:r>
            <a:endParaRPr lang="id-ID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41741"/>
              </p:ext>
            </p:extLst>
          </p:nvPr>
        </p:nvGraphicFramePr>
        <p:xfrm>
          <a:off x="1524000" y="990600"/>
          <a:ext cx="6477000" cy="30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85800"/>
                <a:gridCol w="1295400"/>
                <a:gridCol w="1295400"/>
                <a:gridCol w="1295400"/>
              </a:tblGrid>
              <a:tr h="619760"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MENINGGAL</a:t>
                      </a:r>
                      <a:endParaRPr lang="id-ID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9760">
                <a:tc rowSpan="2"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WASTING</a:t>
                      </a:r>
                      <a:endParaRPr lang="id-ID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60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140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200</a:t>
                      </a:r>
                      <a:endParaRPr lang="id-ID" sz="3200" b="1" dirty="0"/>
                    </a:p>
                  </a:txBody>
                  <a:tcPr/>
                </a:tc>
              </a:tr>
              <a:tr h="61976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93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1707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1800</a:t>
                      </a:r>
                      <a:endParaRPr lang="id-ID" sz="3200" b="1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2000</a:t>
                      </a:r>
                      <a:endParaRPr lang="id-ID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5105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RR= (60/200)/(93/1800) = 0.3/0.05 = 6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25251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74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95% CONFIDENCE LIMIT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306800"/>
              </p:ext>
            </p:extLst>
          </p:nvPr>
        </p:nvGraphicFramePr>
        <p:xfrm>
          <a:off x="4445000" y="3143250"/>
          <a:ext cx="25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3" imgW="253800" imgH="571320" progId="Equation.3">
                  <p:embed/>
                </p:oleObj>
              </mc:Choice>
              <mc:Fallback>
                <p:oleObj name="Equation" r:id="rId3" imgW="25380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0" y="3143250"/>
                        <a:ext cx="2540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398076"/>
              </p:ext>
            </p:extLst>
          </p:nvPr>
        </p:nvGraphicFramePr>
        <p:xfrm>
          <a:off x="132347" y="1295400"/>
          <a:ext cx="4973053" cy="112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5" imgW="6210300" imgH="1409700" progId="Equation.3">
                  <p:embed/>
                </p:oleObj>
              </mc:Choice>
              <mc:Fallback>
                <p:oleObj name="Equation" r:id="rId5" imgW="6210300" imgH="1409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47" y="1295400"/>
                        <a:ext cx="4973053" cy="11288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895980"/>
              </p:ext>
            </p:extLst>
          </p:nvPr>
        </p:nvGraphicFramePr>
        <p:xfrm>
          <a:off x="5600700" y="1524000"/>
          <a:ext cx="3429000" cy="710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7" imgW="4000500" imgH="825500" progId="Equation.3">
                  <p:embed/>
                </p:oleObj>
              </mc:Choice>
              <mc:Fallback>
                <p:oleObj name="Equation" r:id="rId7" imgW="4000500" imgH="825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1524000"/>
                        <a:ext cx="3429000" cy="710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646216"/>
              </p:ext>
            </p:extLst>
          </p:nvPr>
        </p:nvGraphicFramePr>
        <p:xfrm>
          <a:off x="304800" y="2819400"/>
          <a:ext cx="3745832" cy="74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Equation" r:id="rId9" imgW="4140200" imgH="825500" progId="Equation.3">
                  <p:embed/>
                </p:oleObj>
              </mc:Choice>
              <mc:Fallback>
                <p:oleObj name="Equation" r:id="rId9" imgW="4140200" imgH="825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3745832" cy="749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733152"/>
              </p:ext>
            </p:extLst>
          </p:nvPr>
        </p:nvGraphicFramePr>
        <p:xfrm>
          <a:off x="6172200" y="2743200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11" imgW="2400300" imgH="800100" progId="Equation.3">
                  <p:embed/>
                </p:oleObj>
              </mc:Choice>
              <mc:Fallback>
                <p:oleObj name="Equation" r:id="rId11" imgW="2400300" imgH="800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743200"/>
                        <a:ext cx="1981200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254008"/>
              </p:ext>
            </p:extLst>
          </p:nvPr>
        </p:nvGraphicFramePr>
        <p:xfrm>
          <a:off x="342275" y="3886200"/>
          <a:ext cx="3851275" cy="679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13" imgW="4533840" imgH="799920" progId="Equation.3">
                  <p:embed/>
                </p:oleObj>
              </mc:Choice>
              <mc:Fallback>
                <p:oleObj name="Equation" r:id="rId13" imgW="4533840" imgH="7999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75" y="3886200"/>
                        <a:ext cx="3851275" cy="679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846170"/>
              </p:ext>
            </p:extLst>
          </p:nvPr>
        </p:nvGraphicFramePr>
        <p:xfrm>
          <a:off x="5105400" y="3810000"/>
          <a:ext cx="3793761" cy="675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15" imgW="4495800" imgH="800100" progId="Equation.3">
                  <p:embed/>
                </p:oleObj>
              </mc:Choice>
              <mc:Fallback>
                <p:oleObj name="Equation" r:id="rId15" imgW="4495800" imgH="8001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810000"/>
                        <a:ext cx="3793761" cy="675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811936" y="510539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RR = 6 (95% CI: 4.35-8.25)</a:t>
            </a:r>
            <a:endParaRPr lang="id-ID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609599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ARTINYA …………………………………………………..</a:t>
            </a:r>
            <a:endParaRPr lang="id-ID" sz="36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3200400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1113"/>
              </p:ext>
            </p:extLst>
          </p:nvPr>
        </p:nvGraphicFramePr>
        <p:xfrm>
          <a:off x="1524000" y="990600"/>
          <a:ext cx="6477000" cy="309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685800"/>
                <a:gridCol w="1295400"/>
                <a:gridCol w="1295400"/>
                <a:gridCol w="1295400"/>
              </a:tblGrid>
              <a:tr h="619760"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BBLR</a:t>
                      </a:r>
                      <a:endParaRPr lang="id-ID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9760">
                <a:tc rowSpan="2">
                  <a:txBody>
                    <a:bodyPr/>
                    <a:lstStyle/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ANC&lt;4x</a:t>
                      </a:r>
                      <a:endParaRPr lang="id-ID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400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1200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1600</a:t>
                      </a:r>
                      <a:endParaRPr lang="id-ID" sz="3200" b="1" dirty="0"/>
                    </a:p>
                  </a:txBody>
                  <a:tcPr/>
                </a:tc>
              </a:tr>
              <a:tr h="61976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2300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2400</a:t>
                      </a:r>
                      <a:endParaRPr lang="id-ID" sz="3200" b="1" dirty="0"/>
                    </a:p>
                  </a:txBody>
                  <a:tcPr/>
                </a:tc>
              </a:tr>
              <a:tr h="61976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4000</a:t>
                      </a:r>
                      <a:endParaRPr lang="id-ID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876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RR = (400/1600)/(100/2400) = 0.25/0.042 = 5.9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2786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758003"/>
              </p:ext>
            </p:extLst>
          </p:nvPr>
        </p:nvGraphicFramePr>
        <p:xfrm>
          <a:off x="294481" y="1242774"/>
          <a:ext cx="4973637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6210300" imgH="1409700" progId="Equation.3">
                  <p:embed/>
                </p:oleObj>
              </mc:Choice>
              <mc:Fallback>
                <p:oleObj name="Equation" r:id="rId3" imgW="6210300" imgH="1409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" y="1242774"/>
                        <a:ext cx="4973637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81000"/>
            <a:ext cx="464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95% CONFIDENCE LIMIT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64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154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TEMU VII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VII</dc:title>
  <dc:creator>Idrus</dc:creator>
  <cp:lastModifiedBy>Idrus</cp:lastModifiedBy>
  <cp:revision>10</cp:revision>
  <dcterms:created xsi:type="dcterms:W3CDTF">2016-05-18T12:03:58Z</dcterms:created>
  <dcterms:modified xsi:type="dcterms:W3CDTF">2016-05-18T15:49:09Z</dcterms:modified>
</cp:coreProperties>
</file>