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F879-28B6-4700-859F-D6F7FF6A5BA9}" type="datetimeFigureOut">
              <a:rPr lang="id-ID" smtClean="0"/>
              <a:t>31/05/2016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966D4-35E9-4069-96E4-412503434A5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90747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F879-28B6-4700-859F-D6F7FF6A5BA9}" type="datetimeFigureOut">
              <a:rPr lang="id-ID" smtClean="0"/>
              <a:t>31/05/2016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966D4-35E9-4069-96E4-412503434A5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298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F879-28B6-4700-859F-D6F7FF6A5BA9}" type="datetimeFigureOut">
              <a:rPr lang="id-ID" smtClean="0"/>
              <a:t>31/05/2016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966D4-35E9-4069-96E4-412503434A5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60629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F879-28B6-4700-859F-D6F7FF6A5BA9}" type="datetimeFigureOut">
              <a:rPr lang="id-ID" smtClean="0"/>
              <a:t>31/05/2016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966D4-35E9-4069-96E4-412503434A5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38909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F879-28B6-4700-859F-D6F7FF6A5BA9}" type="datetimeFigureOut">
              <a:rPr lang="id-ID" smtClean="0"/>
              <a:t>31/05/2016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966D4-35E9-4069-96E4-412503434A5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23609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F879-28B6-4700-859F-D6F7FF6A5BA9}" type="datetimeFigureOut">
              <a:rPr lang="id-ID" smtClean="0"/>
              <a:t>31/05/2016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966D4-35E9-4069-96E4-412503434A5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61396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F879-28B6-4700-859F-D6F7FF6A5BA9}" type="datetimeFigureOut">
              <a:rPr lang="id-ID" smtClean="0"/>
              <a:t>31/05/2016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966D4-35E9-4069-96E4-412503434A5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1930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F879-28B6-4700-859F-D6F7FF6A5BA9}" type="datetimeFigureOut">
              <a:rPr lang="id-ID" smtClean="0"/>
              <a:t>31/05/2016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966D4-35E9-4069-96E4-412503434A5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8433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F879-28B6-4700-859F-D6F7FF6A5BA9}" type="datetimeFigureOut">
              <a:rPr lang="id-ID" smtClean="0"/>
              <a:t>31/05/2016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966D4-35E9-4069-96E4-412503434A5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34832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F879-28B6-4700-859F-D6F7FF6A5BA9}" type="datetimeFigureOut">
              <a:rPr lang="id-ID" smtClean="0"/>
              <a:t>31/05/2016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966D4-35E9-4069-96E4-412503434A5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24999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F879-28B6-4700-859F-D6F7FF6A5BA9}" type="datetimeFigureOut">
              <a:rPr lang="id-ID" smtClean="0"/>
              <a:t>31/05/2016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966D4-35E9-4069-96E4-412503434A5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8089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AF879-28B6-4700-859F-D6F7FF6A5BA9}" type="datetimeFigureOut">
              <a:rPr lang="id-ID" smtClean="0"/>
              <a:t>31/05/2016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966D4-35E9-4069-96E4-412503434A5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9825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990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id-ID" sz="3200" b="1" dirty="0">
                <a:latin typeface="Tahoma" pitchFamily="34" charset="0"/>
              </a:rPr>
              <a:t/>
            </a:r>
            <a:br>
              <a:rPr lang="en-US" altLang="id-ID" sz="3200" b="1" dirty="0">
                <a:latin typeface="Tahoma" pitchFamily="34" charset="0"/>
              </a:rPr>
            </a:br>
            <a:r>
              <a:rPr lang="en-US" altLang="id-ID" sz="3200" b="1" dirty="0">
                <a:latin typeface="Tahoma" pitchFamily="34" charset="0"/>
              </a:rPr>
              <a:t/>
            </a:r>
            <a:br>
              <a:rPr lang="en-US" altLang="id-ID" sz="3200" b="1" dirty="0">
                <a:latin typeface="Tahoma" pitchFamily="34" charset="0"/>
              </a:rPr>
            </a:br>
            <a:r>
              <a:rPr lang="en-US" altLang="id-ID" sz="3200" b="1" dirty="0">
                <a:latin typeface="Tahoma" pitchFamily="34" charset="0"/>
              </a:rPr>
              <a:t>PENEMUAN PENYAKIT DENGAN ‘SCREENING</a:t>
            </a:r>
            <a:r>
              <a:rPr lang="en-US" altLang="id-ID" sz="4000" b="1" dirty="0"/>
              <a:t>’</a:t>
            </a:r>
            <a:br>
              <a:rPr lang="en-US" altLang="id-ID" sz="4000" b="1" dirty="0"/>
            </a:br>
            <a:endParaRPr lang="en-US" altLang="id-ID" sz="4000" b="1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352800"/>
            <a:ext cx="6400800" cy="2362200"/>
          </a:xfrm>
        </p:spPr>
        <p:txBody>
          <a:bodyPr/>
          <a:lstStyle/>
          <a:p>
            <a:r>
              <a:rPr lang="en-US" altLang="id-ID" sz="2800" b="1" dirty="0">
                <a:solidFill>
                  <a:schemeClr val="tx1"/>
                </a:solidFill>
                <a:latin typeface="Tahoma" pitchFamily="34" charset="0"/>
              </a:rPr>
              <a:t>TUJUAN</a:t>
            </a:r>
          </a:p>
          <a:p>
            <a:r>
              <a:rPr lang="en-US" altLang="id-ID" sz="2800" b="1" dirty="0" err="1">
                <a:solidFill>
                  <a:schemeClr val="tx1"/>
                </a:solidFill>
                <a:latin typeface="Tahoma" pitchFamily="34" charset="0"/>
              </a:rPr>
              <a:t>Diakhir</a:t>
            </a:r>
            <a:r>
              <a:rPr lang="en-US" altLang="id-ID" sz="2800" b="1" dirty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altLang="id-ID" sz="2800" b="1" dirty="0" err="1">
                <a:solidFill>
                  <a:schemeClr val="tx1"/>
                </a:solidFill>
                <a:latin typeface="Tahoma" pitchFamily="34" charset="0"/>
              </a:rPr>
              <a:t>kuliah</a:t>
            </a:r>
            <a:r>
              <a:rPr lang="en-US" altLang="id-ID" sz="2800" b="1" dirty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altLang="id-ID" sz="2800" b="1" dirty="0" err="1">
                <a:solidFill>
                  <a:schemeClr val="tx1"/>
                </a:solidFill>
                <a:latin typeface="Tahoma" pitchFamily="34" charset="0"/>
              </a:rPr>
              <a:t>mahasiswa</a:t>
            </a:r>
            <a:r>
              <a:rPr lang="en-US" altLang="id-ID" sz="2800" b="1" dirty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altLang="id-ID" sz="2800" b="1" dirty="0" err="1">
                <a:solidFill>
                  <a:schemeClr val="tx1"/>
                </a:solidFill>
                <a:latin typeface="Tahoma" pitchFamily="34" charset="0"/>
              </a:rPr>
              <a:t>memiliki</a:t>
            </a:r>
            <a:r>
              <a:rPr lang="en-US" altLang="id-ID" sz="2800" b="1" dirty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altLang="id-ID" sz="2800" b="1" dirty="0" err="1">
                <a:solidFill>
                  <a:schemeClr val="tx1"/>
                </a:solidFill>
                <a:latin typeface="Tahoma" pitchFamily="34" charset="0"/>
              </a:rPr>
              <a:t>kemampuan</a:t>
            </a:r>
            <a:r>
              <a:rPr lang="en-US" altLang="id-ID" sz="2800" b="1" dirty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altLang="id-ID" sz="2800" b="1" dirty="0" err="1">
                <a:solidFill>
                  <a:schemeClr val="tx1"/>
                </a:solidFill>
                <a:latin typeface="Tahoma" pitchFamily="34" charset="0"/>
              </a:rPr>
              <a:t>dasar</a:t>
            </a:r>
            <a:r>
              <a:rPr lang="en-US" altLang="id-ID" sz="2800" b="1" dirty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altLang="id-ID" sz="2800" b="1" dirty="0" err="1">
                <a:solidFill>
                  <a:schemeClr val="tx1"/>
                </a:solidFill>
                <a:latin typeface="Tahoma" pitchFamily="34" charset="0"/>
              </a:rPr>
              <a:t>tentang</a:t>
            </a:r>
            <a:r>
              <a:rPr lang="en-US" altLang="id-ID" sz="2800" b="1" dirty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altLang="id-ID" sz="2800" b="1" dirty="0" err="1">
                <a:solidFill>
                  <a:schemeClr val="tx1"/>
                </a:solidFill>
                <a:latin typeface="Tahoma" pitchFamily="34" charset="0"/>
              </a:rPr>
              <a:t>penemuan</a:t>
            </a:r>
            <a:r>
              <a:rPr lang="en-US" altLang="id-ID" sz="2800" b="1" dirty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altLang="id-ID" sz="2800" b="1" dirty="0" err="1">
                <a:solidFill>
                  <a:schemeClr val="tx1"/>
                </a:solidFill>
                <a:latin typeface="Tahoma" pitchFamily="34" charset="0"/>
              </a:rPr>
              <a:t>penyakit</a:t>
            </a:r>
            <a:r>
              <a:rPr lang="en-US" altLang="id-ID" sz="2800" b="1" dirty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altLang="id-ID" sz="2800" b="1" dirty="0" err="1">
                <a:solidFill>
                  <a:schemeClr val="tx1"/>
                </a:solidFill>
                <a:latin typeface="Tahoma" pitchFamily="34" charset="0"/>
              </a:rPr>
              <a:t>dengan</a:t>
            </a:r>
            <a:r>
              <a:rPr lang="en-US" altLang="id-ID" sz="2800" b="1" dirty="0">
                <a:solidFill>
                  <a:schemeClr val="tx1"/>
                </a:solidFill>
                <a:latin typeface="Tahoma" pitchFamily="34" charset="0"/>
              </a:rPr>
              <a:t> ‘screening’</a:t>
            </a:r>
          </a:p>
        </p:txBody>
      </p:sp>
    </p:spTree>
    <p:extLst>
      <p:ext uri="{BB962C8B-B14F-4D97-AF65-F5344CB8AC3E}">
        <p14:creationId xmlns:p14="http://schemas.microsoft.com/office/powerpoint/2010/main" val="372636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295400" y="533400"/>
            <a:ext cx="67818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b="1" dirty="0">
                <a:solidFill>
                  <a:srgbClr val="002060"/>
                </a:solidFill>
                <a:latin typeface="Tahoma" pitchFamily="34" charset="0"/>
              </a:rPr>
              <a:t>Yield </a:t>
            </a:r>
            <a:r>
              <a:rPr lang="en-US" altLang="id-ID" b="1" dirty="0" err="1">
                <a:solidFill>
                  <a:srgbClr val="002060"/>
                </a:solidFill>
                <a:latin typeface="Tahoma" pitchFamily="34" charset="0"/>
              </a:rPr>
              <a:t>merupakan</a:t>
            </a:r>
            <a:r>
              <a:rPr lang="en-US" altLang="id-ID" b="1" dirty="0">
                <a:solidFill>
                  <a:srgbClr val="002060"/>
                </a:solidFill>
                <a:latin typeface="Tahoma" pitchFamily="34" charset="0"/>
              </a:rPr>
              <a:t> </a:t>
            </a:r>
            <a:r>
              <a:rPr lang="en-US" altLang="id-ID" b="1" dirty="0" err="1">
                <a:solidFill>
                  <a:srgbClr val="002060"/>
                </a:solidFill>
                <a:latin typeface="Tahoma" pitchFamily="34" charset="0"/>
              </a:rPr>
              <a:t>hasil</a:t>
            </a:r>
            <a:r>
              <a:rPr lang="en-US" altLang="id-ID" b="1" dirty="0">
                <a:solidFill>
                  <a:srgbClr val="002060"/>
                </a:solidFill>
                <a:latin typeface="Tahoma" pitchFamily="34" charset="0"/>
              </a:rPr>
              <a:t> </a:t>
            </a:r>
            <a:r>
              <a:rPr lang="en-US" altLang="id-ID" b="1" dirty="0" err="1">
                <a:solidFill>
                  <a:srgbClr val="002060"/>
                </a:solidFill>
                <a:latin typeface="Tahoma" pitchFamily="34" charset="0"/>
              </a:rPr>
              <a:t>suatu</a:t>
            </a:r>
            <a:r>
              <a:rPr lang="en-US" altLang="id-ID" b="1" dirty="0">
                <a:solidFill>
                  <a:srgbClr val="002060"/>
                </a:solidFill>
                <a:latin typeface="Tahoma" pitchFamily="34" charset="0"/>
              </a:rPr>
              <a:t> test </a:t>
            </a:r>
            <a:r>
              <a:rPr lang="en-US" altLang="id-ID" b="1" dirty="0" err="1">
                <a:solidFill>
                  <a:srgbClr val="002060"/>
                </a:solidFill>
                <a:latin typeface="Tahoma" pitchFamily="34" charset="0"/>
              </a:rPr>
              <a:t>adalah</a:t>
            </a:r>
            <a:r>
              <a:rPr lang="en-US" altLang="id-ID" b="1" dirty="0">
                <a:solidFill>
                  <a:srgbClr val="002060"/>
                </a:solidFill>
                <a:latin typeface="Tahoma" pitchFamily="34" charset="0"/>
              </a:rPr>
              <a:t> </a:t>
            </a:r>
            <a:r>
              <a:rPr lang="en-US" altLang="id-ID" b="1" dirty="0" err="1">
                <a:solidFill>
                  <a:srgbClr val="002060"/>
                </a:solidFill>
                <a:latin typeface="Tahoma" pitchFamily="34" charset="0"/>
              </a:rPr>
              <a:t>jumlah</a:t>
            </a:r>
            <a:r>
              <a:rPr lang="en-US" altLang="id-ID" b="1" dirty="0">
                <a:solidFill>
                  <a:srgbClr val="002060"/>
                </a:solidFill>
                <a:latin typeface="Tahoma" pitchFamily="34" charset="0"/>
              </a:rPr>
              <a:t> yang </a:t>
            </a:r>
            <a:r>
              <a:rPr lang="en-US" altLang="id-ID" b="1" dirty="0" err="1">
                <a:solidFill>
                  <a:srgbClr val="002060"/>
                </a:solidFill>
                <a:latin typeface="Tahoma" pitchFamily="34" charset="0"/>
              </a:rPr>
              <a:t>sebelumnya</a:t>
            </a:r>
            <a:r>
              <a:rPr lang="en-US" altLang="id-ID" b="1" dirty="0">
                <a:solidFill>
                  <a:srgbClr val="002060"/>
                </a:solidFill>
                <a:latin typeface="Tahoma" pitchFamily="34" charset="0"/>
              </a:rPr>
              <a:t> </a:t>
            </a:r>
            <a:r>
              <a:rPr lang="en-US" altLang="id-ID" b="1" dirty="0" err="1">
                <a:solidFill>
                  <a:srgbClr val="002060"/>
                </a:solidFill>
                <a:latin typeface="Tahoma" pitchFamily="34" charset="0"/>
              </a:rPr>
              <a:t>tidak</a:t>
            </a:r>
            <a:r>
              <a:rPr lang="en-US" altLang="id-ID" b="1" dirty="0">
                <a:solidFill>
                  <a:srgbClr val="002060"/>
                </a:solidFill>
                <a:latin typeface="Tahoma" pitchFamily="34" charset="0"/>
              </a:rPr>
              <a:t> di-</a:t>
            </a:r>
            <a:r>
              <a:rPr lang="en-US" altLang="id-ID" b="1" dirty="0" err="1">
                <a:solidFill>
                  <a:srgbClr val="002060"/>
                </a:solidFill>
                <a:latin typeface="Tahoma" pitchFamily="34" charset="0"/>
              </a:rPr>
              <a:t>ketahui</a:t>
            </a:r>
            <a:r>
              <a:rPr lang="en-US" altLang="id-ID" b="1" dirty="0">
                <a:solidFill>
                  <a:srgbClr val="002060"/>
                </a:solidFill>
                <a:latin typeface="Tahoma" pitchFamily="34" charset="0"/>
              </a:rPr>
              <a:t> </a:t>
            </a:r>
            <a:r>
              <a:rPr lang="en-US" altLang="id-ID" b="1" dirty="0" err="1">
                <a:solidFill>
                  <a:srgbClr val="002060"/>
                </a:solidFill>
                <a:latin typeface="Tahoma" pitchFamily="34" charset="0"/>
              </a:rPr>
              <a:t>dan</a:t>
            </a:r>
            <a:r>
              <a:rPr lang="en-US" altLang="id-ID" b="1" dirty="0">
                <a:solidFill>
                  <a:srgbClr val="002060"/>
                </a:solidFill>
                <a:latin typeface="Tahoma" pitchFamily="34" charset="0"/>
              </a:rPr>
              <a:t> </a:t>
            </a:r>
            <a:r>
              <a:rPr lang="en-US" altLang="id-ID" b="1" dirty="0" err="1">
                <a:solidFill>
                  <a:srgbClr val="002060"/>
                </a:solidFill>
                <a:latin typeface="Tahoma" pitchFamily="34" charset="0"/>
              </a:rPr>
              <a:t>sekarang</a:t>
            </a:r>
            <a:r>
              <a:rPr lang="en-US" altLang="id-ID" b="1" dirty="0">
                <a:solidFill>
                  <a:srgbClr val="002060"/>
                </a:solidFill>
                <a:latin typeface="Tahoma" pitchFamily="34" charset="0"/>
              </a:rPr>
              <a:t> </a:t>
            </a:r>
            <a:r>
              <a:rPr lang="en-US" altLang="id-ID" b="1" dirty="0" err="1">
                <a:solidFill>
                  <a:srgbClr val="002060"/>
                </a:solidFill>
                <a:latin typeface="Tahoma" pitchFamily="34" charset="0"/>
              </a:rPr>
              <a:t>dapat</a:t>
            </a:r>
            <a:r>
              <a:rPr lang="en-US" altLang="id-ID" b="1" dirty="0">
                <a:solidFill>
                  <a:srgbClr val="002060"/>
                </a:solidFill>
                <a:latin typeface="Tahoma" pitchFamily="34" charset="0"/>
              </a:rPr>
              <a:t> </a:t>
            </a:r>
            <a:r>
              <a:rPr lang="en-US" altLang="id-ID" b="1" dirty="0" err="1">
                <a:solidFill>
                  <a:srgbClr val="002060"/>
                </a:solidFill>
                <a:latin typeface="Tahoma" pitchFamily="34" charset="0"/>
              </a:rPr>
              <a:t>diketahui</a:t>
            </a:r>
            <a:r>
              <a:rPr lang="en-US" altLang="id-ID" b="1" dirty="0">
                <a:solidFill>
                  <a:srgbClr val="002060"/>
                </a:solidFill>
                <a:latin typeface="Tahoma" pitchFamily="34" charset="0"/>
              </a:rPr>
              <a:t> </a:t>
            </a:r>
            <a:r>
              <a:rPr lang="en-US" altLang="id-ID" b="1" dirty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 </a:t>
            </a:r>
            <a:r>
              <a:rPr lang="en-US" altLang="id-ID" b="1" dirty="0" err="1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dipengaruhi</a:t>
            </a:r>
            <a:r>
              <a:rPr lang="en-US" altLang="id-ID" b="1" dirty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b="1" dirty="0" err="1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oleh</a:t>
            </a:r>
            <a:r>
              <a:rPr lang="en-US" altLang="id-ID" b="1" dirty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: </a:t>
            </a:r>
          </a:p>
          <a:p>
            <a:pPr>
              <a:spcBef>
                <a:spcPct val="50000"/>
              </a:spcBef>
            </a:pPr>
            <a:endParaRPr lang="en-US" altLang="id-ID" b="1" dirty="0">
              <a:solidFill>
                <a:srgbClr val="002060"/>
              </a:solidFill>
              <a:latin typeface="Tahoma" pitchFamily="34" charset="0"/>
              <a:sym typeface="Wingdings" pitchFamily="2" charset="2"/>
            </a:endParaRP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id-ID" b="1" dirty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Se, 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id-ID" b="1" dirty="0" err="1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prevalensi</a:t>
            </a:r>
            <a:r>
              <a:rPr lang="en-US" altLang="id-ID" b="1" dirty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b="1" dirty="0" err="1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penyakit</a:t>
            </a:r>
            <a:r>
              <a:rPr lang="en-US" altLang="id-ID" b="1" dirty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  </a:t>
            </a:r>
            <a:r>
              <a:rPr lang="en-US" altLang="id-ID" b="1" dirty="0" err="1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makin</a:t>
            </a:r>
            <a:r>
              <a:rPr lang="en-US" altLang="id-ID" b="1" dirty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b="1" dirty="0" err="1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tinggi</a:t>
            </a:r>
            <a:r>
              <a:rPr lang="en-US" altLang="id-ID" b="1" dirty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b="1" dirty="0" err="1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prevalens</a:t>
            </a:r>
            <a:r>
              <a:rPr lang="en-US" altLang="id-ID" b="1" dirty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b="1" dirty="0" err="1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makin</a:t>
            </a:r>
            <a:r>
              <a:rPr lang="en-US" altLang="id-ID" b="1" dirty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b="1" dirty="0" err="1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tinggi</a:t>
            </a:r>
            <a:r>
              <a:rPr lang="en-US" altLang="id-ID" b="1" dirty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 yield &amp; </a:t>
            </a:r>
            <a:r>
              <a:rPr lang="en-US" altLang="id-ID" b="1" dirty="0" err="1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sebaliknya</a:t>
            </a:r>
            <a:r>
              <a:rPr lang="en-US" altLang="id-ID" b="1" dirty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, 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id-ID" b="1" dirty="0" err="1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ada-tidaknya</a:t>
            </a:r>
            <a:r>
              <a:rPr lang="en-US" altLang="id-ID" b="1" dirty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b="1" dirty="0" err="1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penemuan</a:t>
            </a:r>
            <a:r>
              <a:rPr lang="en-US" altLang="id-ID" b="1" dirty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b="1" dirty="0" err="1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kasus</a:t>
            </a:r>
            <a:r>
              <a:rPr lang="en-US" altLang="id-ID" b="1" dirty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, 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id-ID" b="1" dirty="0" err="1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sikap</a:t>
            </a:r>
            <a:r>
              <a:rPr lang="en-US" altLang="id-ID" b="1" dirty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b="1" dirty="0" err="1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penduduk</a:t>
            </a:r>
            <a:r>
              <a:rPr lang="en-US" altLang="id-ID" b="1" dirty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           </a:t>
            </a:r>
            <a:endParaRPr lang="en-US" altLang="id-ID" b="1" dirty="0">
              <a:solidFill>
                <a:srgbClr val="002060"/>
              </a:solidFill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endParaRPr lang="en-US" altLang="id-ID" b="1" dirty="0">
              <a:solidFill>
                <a:srgbClr val="00206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5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305800" cy="5816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Telah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dilakukan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skrining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terhadap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 950 orang 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dengan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cara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 ‘rectal toucher’ yang 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dilakukan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oleh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dokter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untuk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mendeteksi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adanya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 ‘cancer 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prostat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’. Dari 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pemeriksaan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 yang 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dilakukan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oleh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dokter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, 300 orang 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dinyatakan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postif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 Ca-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prostat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. 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Dengan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pemeriksaan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 lain yang 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lebih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pasti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hasilnya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yaitu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dengan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 biopsy 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terhadap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 950 orang 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tersebut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diketahui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bahwa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sebanyak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 250 orang 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positif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 Ca-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prostat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. Dari orang-orang yang 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dinyatakan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positif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dengan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pemeriksaan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 ‘rectal toucher’ yang 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dilakukan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dokter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ternyata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hanya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 100 orang yang 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dinyatakan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sehat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dengan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pemeriksaan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 biopsy. 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Dapatkah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skrining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dengan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 ‘rectal toucher’ 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memprediksi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seseorang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menderita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 Ca-</a:t>
            </a:r>
            <a:r>
              <a:rPr lang="en-US" altLang="id-ID" sz="2400" b="1" dirty="0" err="1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prostat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?</a:t>
            </a:r>
          </a:p>
          <a:p>
            <a:pPr>
              <a:spcBef>
                <a:spcPct val="50000"/>
              </a:spcBef>
            </a:pPr>
            <a:endParaRPr lang="en-US" altLang="id-ID" sz="2400" b="1" dirty="0">
              <a:solidFill>
                <a:srgbClr val="FFFF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72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52400" y="457200"/>
            <a:ext cx="8763000" cy="619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800" b="1">
                <a:latin typeface="Tahoma" pitchFamily="34" charset="0"/>
              </a:rPr>
              <a:t>PENEMUAN PENYAKIT DENGAN ‘SCREENING’</a:t>
            </a:r>
          </a:p>
          <a:p>
            <a:pPr>
              <a:spcBef>
                <a:spcPct val="50000"/>
              </a:spcBef>
            </a:pPr>
            <a:endParaRPr lang="en-US" altLang="id-ID" sz="2800" b="1"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id-ID" sz="2800" b="1">
                <a:latin typeface="Tahoma" pitchFamily="34" charset="0"/>
              </a:rPr>
              <a:t>Screening: penemuan penyakit secara aktif pada orang-orang yang tampak sehat dan tidak menunjukkan adanya gejala.</a:t>
            </a:r>
          </a:p>
          <a:p>
            <a:pPr>
              <a:spcBef>
                <a:spcPct val="50000"/>
              </a:spcBef>
            </a:pPr>
            <a:endParaRPr lang="en-US" altLang="id-ID" sz="2800" b="1"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id-ID" sz="2800" b="1">
                <a:latin typeface="Tahoma" pitchFamily="34" charset="0"/>
              </a:rPr>
              <a:t>Uji screening tidak dimaksudkan sebagai diagnostik; orang-orang dengan tanda positif atau dicurigai menderita penyakit seharusnya diberi perawatan/pengobatan setelah diagnosa dipastikan hasilnya</a:t>
            </a:r>
            <a:r>
              <a:rPr lang="en-US" altLang="id-ID">
                <a:latin typeface="Tahoma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altLang="id-ID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89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81000" y="685800"/>
            <a:ext cx="8305800" cy="543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800" b="1" dirty="0" err="1">
                <a:latin typeface="Tahoma" pitchFamily="34" charset="0"/>
              </a:rPr>
              <a:t>Langkah-langkah</a:t>
            </a:r>
            <a:r>
              <a:rPr lang="en-US" altLang="id-ID" sz="2800" b="1" dirty="0">
                <a:latin typeface="Tahoma" pitchFamily="34" charset="0"/>
              </a:rPr>
              <a:t>: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id-ID" sz="2800" b="1" dirty="0" err="1">
                <a:latin typeface="Tahoma" pitchFamily="34" charset="0"/>
              </a:rPr>
              <a:t>Uji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diterapkan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pada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penduduk</a:t>
            </a:r>
            <a:r>
              <a:rPr lang="en-US" altLang="id-ID" sz="2800" b="1" dirty="0">
                <a:latin typeface="Tahoma" pitchFamily="34" charset="0"/>
              </a:rPr>
              <a:t>, </a:t>
            </a:r>
            <a:r>
              <a:rPr lang="en-US" altLang="id-ID" sz="2800" b="1" dirty="0" err="1">
                <a:latin typeface="Tahoma" pitchFamily="34" charset="0"/>
              </a:rPr>
              <a:t>mereka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dgn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hasil</a:t>
            </a:r>
            <a:r>
              <a:rPr lang="en-US" altLang="id-ID" sz="2800" b="1" dirty="0">
                <a:latin typeface="Tahoma" pitchFamily="34" charset="0"/>
              </a:rPr>
              <a:t> test (-)  </a:t>
            </a:r>
            <a:r>
              <a:rPr lang="en-US" altLang="id-ID" sz="2800" b="1" dirty="0">
                <a:latin typeface="Tahoma" pitchFamily="34" charset="0"/>
                <a:sym typeface="Wingdings" pitchFamily="2" charset="2"/>
              </a:rPr>
              <a:t> </a:t>
            </a:r>
            <a:r>
              <a:rPr lang="en-US" altLang="id-ID" sz="2800" b="1" dirty="0" err="1">
                <a:latin typeface="Tahoma" pitchFamily="34" charset="0"/>
                <a:sym typeface="Wingdings" pitchFamily="2" charset="2"/>
              </a:rPr>
              <a:t>tidak</a:t>
            </a:r>
            <a:r>
              <a:rPr lang="en-US" altLang="id-ID" sz="2800" b="1" dirty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800" b="1" dirty="0" err="1">
                <a:latin typeface="Tahoma" pitchFamily="34" charset="0"/>
                <a:sym typeface="Wingdings" pitchFamily="2" charset="2"/>
              </a:rPr>
              <a:t>menderita</a:t>
            </a:r>
            <a:r>
              <a:rPr lang="en-US" altLang="id-ID" sz="2800" b="1" dirty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800" b="1" dirty="0" err="1">
                <a:latin typeface="Tahoma" pitchFamily="34" charset="0"/>
                <a:sym typeface="Wingdings" pitchFamily="2" charset="2"/>
              </a:rPr>
              <a:t>penyakit</a:t>
            </a:r>
            <a:r>
              <a:rPr lang="en-US" altLang="id-ID" sz="2800" b="1" dirty="0">
                <a:latin typeface="Tahoma" pitchFamily="34" charset="0"/>
                <a:sym typeface="Wingdings" pitchFamily="2" charset="2"/>
              </a:rPr>
              <a:t>;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id-ID" sz="2800" b="1" dirty="0" err="1">
                <a:latin typeface="Tahoma" pitchFamily="34" charset="0"/>
              </a:rPr>
              <a:t>Mereka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dengan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hasil</a:t>
            </a:r>
            <a:r>
              <a:rPr lang="en-US" altLang="id-ID" sz="2800" b="1" dirty="0">
                <a:latin typeface="Tahoma" pitchFamily="34" charset="0"/>
              </a:rPr>
              <a:t> test (+) </a:t>
            </a:r>
            <a:r>
              <a:rPr lang="en-US" altLang="id-ID" sz="2800" b="1" dirty="0">
                <a:latin typeface="Tahoma" pitchFamily="34" charset="0"/>
                <a:sym typeface="Wingdings" pitchFamily="2" charset="2"/>
              </a:rPr>
              <a:t> </a:t>
            </a:r>
            <a:r>
              <a:rPr lang="en-US" altLang="id-ID" sz="2800" b="1" dirty="0" err="1">
                <a:latin typeface="Tahoma" pitchFamily="34" charset="0"/>
                <a:sym typeface="Wingdings" pitchFamily="2" charset="2"/>
              </a:rPr>
              <a:t>dicurigai</a:t>
            </a:r>
            <a:r>
              <a:rPr lang="en-US" altLang="id-ID" sz="2800" b="1" dirty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800" b="1" dirty="0" err="1">
                <a:latin typeface="Tahoma" pitchFamily="34" charset="0"/>
                <a:sym typeface="Wingdings" pitchFamily="2" charset="2"/>
              </a:rPr>
              <a:t>menderita</a:t>
            </a:r>
            <a:r>
              <a:rPr lang="en-US" altLang="id-ID" sz="2800" b="1" dirty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800" b="1" dirty="0" err="1">
                <a:latin typeface="Tahoma" pitchFamily="34" charset="0"/>
                <a:sym typeface="Wingdings" pitchFamily="2" charset="2"/>
              </a:rPr>
              <a:t>penyakit</a:t>
            </a:r>
            <a:r>
              <a:rPr lang="en-US" altLang="id-ID" sz="2800" b="1" dirty="0">
                <a:latin typeface="Tahoma" pitchFamily="34" charset="0"/>
                <a:sym typeface="Wingdings" pitchFamily="2" charset="2"/>
              </a:rPr>
              <a:t>  </a:t>
            </a:r>
            <a:r>
              <a:rPr lang="en-US" altLang="id-ID" sz="2800" b="1" dirty="0" err="1">
                <a:latin typeface="Tahoma" pitchFamily="34" charset="0"/>
                <a:sym typeface="Wingdings" pitchFamily="2" charset="2"/>
              </a:rPr>
              <a:t>diagnosa</a:t>
            </a:r>
            <a:r>
              <a:rPr lang="en-US" altLang="id-ID" sz="2800" b="1" dirty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800" b="1" dirty="0" err="1">
                <a:latin typeface="Tahoma" pitchFamily="34" charset="0"/>
                <a:sym typeface="Wingdings" pitchFamily="2" charset="2"/>
              </a:rPr>
              <a:t>ditegakkan</a:t>
            </a:r>
            <a:r>
              <a:rPr lang="en-US" altLang="id-ID" sz="2800" b="1" dirty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800" b="1" dirty="0" err="1">
                <a:latin typeface="Tahoma" pitchFamily="34" charset="0"/>
                <a:sym typeface="Wingdings" pitchFamily="2" charset="2"/>
              </a:rPr>
              <a:t>untuk</a:t>
            </a:r>
            <a:r>
              <a:rPr lang="en-US" altLang="id-ID" sz="2800" b="1" dirty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800" b="1" dirty="0" err="1">
                <a:latin typeface="Tahoma" pitchFamily="34" charset="0"/>
                <a:sym typeface="Wingdings" pitchFamily="2" charset="2"/>
              </a:rPr>
              <a:t>memastikan</a:t>
            </a:r>
            <a:r>
              <a:rPr lang="en-US" altLang="id-ID" sz="2800" b="1" dirty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800" b="1" dirty="0" err="1">
                <a:latin typeface="Tahoma" pitchFamily="34" charset="0"/>
                <a:sym typeface="Wingdings" pitchFamily="2" charset="2"/>
              </a:rPr>
              <a:t>menderita</a:t>
            </a:r>
            <a:r>
              <a:rPr lang="en-US" altLang="id-ID" sz="2800" b="1" dirty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800" b="1" dirty="0" err="1">
                <a:latin typeface="Tahoma" pitchFamily="34" charset="0"/>
                <a:sym typeface="Wingdings" pitchFamily="2" charset="2"/>
              </a:rPr>
              <a:t>penyakit</a:t>
            </a:r>
            <a:r>
              <a:rPr lang="en-US" altLang="id-ID" sz="2800" b="1" dirty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800" b="1" dirty="0" err="1">
                <a:latin typeface="Tahoma" pitchFamily="34" charset="0"/>
                <a:sym typeface="Wingdings" pitchFamily="2" charset="2"/>
              </a:rPr>
              <a:t>atau</a:t>
            </a:r>
            <a:r>
              <a:rPr lang="en-US" altLang="id-ID" sz="2800" b="1" dirty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800" b="1" dirty="0" err="1">
                <a:latin typeface="Tahoma" pitchFamily="34" charset="0"/>
                <a:sym typeface="Wingdings" pitchFamily="2" charset="2"/>
              </a:rPr>
              <a:t>sehat</a:t>
            </a:r>
            <a:r>
              <a:rPr lang="en-US" altLang="id-ID" sz="2800" b="1" dirty="0">
                <a:latin typeface="Tahoma" pitchFamily="34" charset="0"/>
                <a:sym typeface="Wingdings" pitchFamily="2" charset="2"/>
              </a:rPr>
              <a:t>  yang </a:t>
            </a:r>
            <a:r>
              <a:rPr lang="en-US" altLang="id-ID" sz="2800" b="1" dirty="0" err="1">
                <a:latin typeface="Tahoma" pitchFamily="34" charset="0"/>
                <a:sym typeface="Wingdings" pitchFamily="2" charset="2"/>
              </a:rPr>
              <a:t>sehat</a:t>
            </a:r>
            <a:r>
              <a:rPr lang="en-US" altLang="id-ID" sz="2800" b="1" dirty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800" b="1" dirty="0" err="1">
                <a:latin typeface="Tahoma" pitchFamily="34" charset="0"/>
                <a:sym typeface="Wingdings" pitchFamily="2" charset="2"/>
              </a:rPr>
              <a:t>kemudian</a:t>
            </a:r>
            <a:r>
              <a:rPr lang="en-US" altLang="id-ID" sz="2800" b="1" dirty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800" b="1" dirty="0" err="1">
                <a:latin typeface="Tahoma" pitchFamily="34" charset="0"/>
                <a:sym typeface="Wingdings" pitchFamily="2" charset="2"/>
              </a:rPr>
              <a:t>disisihkan</a:t>
            </a:r>
            <a:endParaRPr lang="en-US" altLang="id-ID" sz="2800" b="1" dirty="0">
              <a:latin typeface="Tahoma" pitchFamily="34" charset="0"/>
              <a:sym typeface="Wingdings" pitchFamily="2" charset="2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id-ID" sz="2800" b="1" dirty="0" err="1">
                <a:latin typeface="Tahoma" pitchFamily="34" charset="0"/>
                <a:sym typeface="Wingdings" pitchFamily="2" charset="2"/>
              </a:rPr>
              <a:t>Mereka</a:t>
            </a:r>
            <a:r>
              <a:rPr lang="en-US" altLang="id-ID" sz="2800" b="1" dirty="0">
                <a:latin typeface="Tahoma" pitchFamily="34" charset="0"/>
                <a:sym typeface="Wingdings" pitchFamily="2" charset="2"/>
              </a:rPr>
              <a:t> yang </a:t>
            </a:r>
            <a:r>
              <a:rPr lang="en-US" altLang="id-ID" sz="2800" b="1" dirty="0" err="1">
                <a:latin typeface="Tahoma" pitchFamily="34" charset="0"/>
                <a:sym typeface="Wingdings" pitchFamily="2" charset="2"/>
              </a:rPr>
              <a:t>menderita</a:t>
            </a:r>
            <a:r>
              <a:rPr lang="en-US" altLang="id-ID" sz="2800" b="1" dirty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800" b="1" dirty="0" err="1">
                <a:latin typeface="Tahoma" pitchFamily="34" charset="0"/>
                <a:sym typeface="Wingdings" pitchFamily="2" charset="2"/>
              </a:rPr>
              <a:t>penyakit</a:t>
            </a:r>
            <a:r>
              <a:rPr lang="en-US" altLang="id-ID" sz="2800" b="1" dirty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800" b="1" dirty="0" err="1">
                <a:latin typeface="Tahoma" pitchFamily="34" charset="0"/>
                <a:sym typeface="Wingdings" pitchFamily="2" charset="2"/>
              </a:rPr>
              <a:t>dilakukan</a:t>
            </a:r>
            <a:r>
              <a:rPr lang="en-US" altLang="id-ID" sz="2800" b="1" dirty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800" b="1" dirty="0" err="1">
                <a:latin typeface="Tahoma" pitchFamily="34" charset="0"/>
                <a:sym typeface="Wingdings" pitchFamily="2" charset="2"/>
              </a:rPr>
              <a:t>intervensi</a:t>
            </a:r>
            <a:endParaRPr lang="en-US" altLang="id-ID" sz="2800" b="1" dirty="0">
              <a:latin typeface="Tahoma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4574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52400" y="1143000"/>
            <a:ext cx="861060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b="1">
                <a:latin typeface="Tahoma" pitchFamily="34" charset="0"/>
              </a:rPr>
              <a:t>Di Indonesia, pada awal pemberantasan TB dilakukan pemeriksaan dgn sinar X, pemeriksaan sputum, pembuatan biakan baksil. TB adalah contoh pemeriksaan yg digunakan dlm program penemuan kasus dgn melakukan MT. </a:t>
            </a:r>
          </a:p>
          <a:p>
            <a:pPr>
              <a:spcBef>
                <a:spcPct val="50000"/>
              </a:spcBef>
            </a:pPr>
            <a:endParaRPr lang="en-US" altLang="id-ID" b="1"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id-ID" b="1">
                <a:latin typeface="Tahoma" pitchFamily="34" charset="0"/>
              </a:rPr>
              <a:t>Di-negara</a:t>
            </a:r>
            <a:r>
              <a:rPr lang="en-US" altLang="id-ID" b="1" baseline="30000">
                <a:latin typeface="Tahoma" pitchFamily="34" charset="0"/>
              </a:rPr>
              <a:t>2</a:t>
            </a:r>
            <a:r>
              <a:rPr lang="en-US" altLang="id-ID" b="1">
                <a:latin typeface="Tahoma" pitchFamily="34" charset="0"/>
              </a:rPr>
              <a:t> maju screening telah di-terapkan untuk berbagai penyakit: kanker payu dara (mamo-graphy, thermography), kanker mulut rahim (pap smear), hipertensi, dan sebagainya.</a:t>
            </a:r>
          </a:p>
        </p:txBody>
      </p:sp>
    </p:spTree>
    <p:extLst>
      <p:ext uri="{BB962C8B-B14F-4D97-AF65-F5344CB8AC3E}">
        <p14:creationId xmlns:p14="http://schemas.microsoft.com/office/powerpoint/2010/main" val="174976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610600" cy="671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800" b="1" dirty="0">
                <a:latin typeface="Tahoma" pitchFamily="34" charset="0"/>
              </a:rPr>
              <a:t>3 </a:t>
            </a:r>
            <a:r>
              <a:rPr lang="en-US" altLang="id-ID" sz="2800" b="1" dirty="0" err="1">
                <a:latin typeface="Tahoma" pitchFamily="34" charset="0"/>
              </a:rPr>
              <a:t>kriteria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yg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digunakan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utk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menilai</a:t>
            </a:r>
            <a:r>
              <a:rPr lang="en-US" altLang="id-ID" sz="2800" b="1" dirty="0">
                <a:latin typeface="Tahoma" pitchFamily="34" charset="0"/>
              </a:rPr>
              <a:t> ‘screening test’: </a:t>
            </a:r>
            <a:r>
              <a:rPr lang="en-US" altLang="id-ID" sz="2800" b="1" dirty="0" err="1">
                <a:latin typeface="Tahoma" pitchFamily="34" charset="0"/>
              </a:rPr>
              <a:t>validitas</a:t>
            </a:r>
            <a:r>
              <a:rPr lang="en-US" altLang="id-ID" sz="2800" b="1" dirty="0">
                <a:latin typeface="Tahoma" pitchFamily="34" charset="0"/>
              </a:rPr>
              <a:t>, </a:t>
            </a:r>
            <a:r>
              <a:rPr lang="en-US" altLang="id-ID" sz="2800" b="1" dirty="0" err="1">
                <a:latin typeface="Tahoma" pitchFamily="34" charset="0"/>
              </a:rPr>
              <a:t>reliabilitas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dan</a:t>
            </a:r>
            <a:r>
              <a:rPr lang="en-US" altLang="id-ID" sz="2800" b="1" dirty="0">
                <a:latin typeface="Tahoma" pitchFamily="34" charset="0"/>
              </a:rPr>
              <a:t> yield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id-ID" sz="2800" b="1" dirty="0" err="1">
                <a:latin typeface="Tahoma" pitchFamily="34" charset="0"/>
              </a:rPr>
              <a:t>Validitas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>
                <a:latin typeface="Tahoma" pitchFamily="34" charset="0"/>
                <a:sym typeface="Wingdings" pitchFamily="2" charset="2"/>
              </a:rPr>
              <a:t> </a:t>
            </a:r>
            <a:r>
              <a:rPr lang="en-US" altLang="id-ID" sz="2800" b="1" dirty="0" err="1">
                <a:latin typeface="Tahoma" pitchFamily="34" charset="0"/>
                <a:sym typeface="Wingdings" pitchFamily="2" charset="2"/>
              </a:rPr>
              <a:t>kemampuan</a:t>
            </a:r>
            <a:r>
              <a:rPr lang="en-US" altLang="id-ID" sz="2800" b="1" dirty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800" b="1" dirty="0" err="1">
                <a:latin typeface="Tahoma" pitchFamily="34" charset="0"/>
                <a:sym typeface="Wingdings" pitchFamily="2" charset="2"/>
              </a:rPr>
              <a:t>dari</a:t>
            </a:r>
            <a:r>
              <a:rPr lang="en-US" altLang="id-ID" sz="2800" b="1" dirty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800" b="1" dirty="0" err="1">
                <a:latin typeface="Tahoma" pitchFamily="34" charset="0"/>
                <a:sym typeface="Wingdings" pitchFamily="2" charset="2"/>
              </a:rPr>
              <a:t>uji</a:t>
            </a:r>
            <a:r>
              <a:rPr lang="en-US" altLang="id-ID" sz="2800" b="1" dirty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800" b="1" dirty="0" err="1">
                <a:latin typeface="Tahoma" pitchFamily="34" charset="0"/>
                <a:sym typeface="Wingdings" pitchFamily="2" charset="2"/>
              </a:rPr>
              <a:t>tersebut</a:t>
            </a:r>
            <a:r>
              <a:rPr lang="en-US" altLang="id-ID" sz="2800" b="1" dirty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800" b="1" dirty="0" err="1">
                <a:latin typeface="Tahoma" pitchFamily="34" charset="0"/>
                <a:sym typeface="Wingdings" pitchFamily="2" charset="2"/>
              </a:rPr>
              <a:t>untuk</a:t>
            </a:r>
            <a:r>
              <a:rPr lang="en-US" altLang="id-ID" sz="2800" b="1" dirty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800" b="1" dirty="0" err="1">
                <a:latin typeface="Tahoma" pitchFamily="34" charset="0"/>
                <a:sym typeface="Wingdings" pitchFamily="2" charset="2"/>
              </a:rPr>
              <a:t>meberikan</a:t>
            </a:r>
            <a:r>
              <a:rPr lang="en-US" altLang="id-ID" sz="2800" b="1" dirty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800" b="1" dirty="0" err="1">
                <a:latin typeface="Tahoma" pitchFamily="34" charset="0"/>
                <a:sym typeface="Wingdings" pitchFamily="2" charset="2"/>
              </a:rPr>
              <a:t>indikasi</a:t>
            </a:r>
            <a:r>
              <a:rPr lang="en-US" altLang="id-ID" sz="2800" b="1" dirty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800" b="1" dirty="0" err="1">
                <a:latin typeface="Tahoma" pitchFamily="34" charset="0"/>
                <a:sym typeface="Wingdings" pitchFamily="2" charset="2"/>
              </a:rPr>
              <a:t>pendahuluan</a:t>
            </a:r>
            <a:r>
              <a:rPr lang="en-US" altLang="id-ID" sz="2800" b="1" dirty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800" b="1" dirty="0" err="1">
                <a:latin typeface="Tahoma" pitchFamily="34" charset="0"/>
                <a:sym typeface="Wingdings" pitchFamily="2" charset="2"/>
              </a:rPr>
              <a:t>siapa</a:t>
            </a:r>
            <a:r>
              <a:rPr lang="en-US" altLang="id-ID" sz="2800" b="1" dirty="0">
                <a:latin typeface="Tahoma" pitchFamily="34" charset="0"/>
                <a:sym typeface="Wingdings" pitchFamily="2" charset="2"/>
              </a:rPr>
              <a:t> yang </a:t>
            </a:r>
            <a:r>
              <a:rPr lang="en-US" altLang="id-ID" sz="2800" b="1" dirty="0" err="1">
                <a:latin typeface="Tahoma" pitchFamily="34" charset="0"/>
                <a:sym typeface="Wingdings" pitchFamily="2" charset="2"/>
              </a:rPr>
              <a:t>sakit</a:t>
            </a:r>
            <a:r>
              <a:rPr lang="en-US" altLang="id-ID" sz="2800" b="1" dirty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800" b="1" dirty="0" err="1">
                <a:latin typeface="Tahoma" pitchFamily="34" charset="0"/>
                <a:sym typeface="Wingdings" pitchFamily="2" charset="2"/>
              </a:rPr>
              <a:t>dan</a:t>
            </a:r>
            <a:r>
              <a:rPr lang="en-US" altLang="id-ID" sz="2800" b="1" dirty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800" b="1" dirty="0" err="1">
                <a:latin typeface="Tahoma" pitchFamily="34" charset="0"/>
                <a:sym typeface="Wingdings" pitchFamily="2" charset="2"/>
              </a:rPr>
              <a:t>siapa</a:t>
            </a:r>
            <a:r>
              <a:rPr lang="en-US" altLang="id-ID" sz="2800" b="1" dirty="0">
                <a:latin typeface="Tahoma" pitchFamily="34" charset="0"/>
                <a:sym typeface="Wingdings" pitchFamily="2" charset="2"/>
              </a:rPr>
              <a:t> yang </a:t>
            </a:r>
            <a:r>
              <a:rPr lang="en-US" altLang="id-ID" sz="2800" b="1" dirty="0" err="1">
                <a:latin typeface="Tahoma" pitchFamily="34" charset="0"/>
                <a:sym typeface="Wingdings" pitchFamily="2" charset="2"/>
              </a:rPr>
              <a:t>sehat</a:t>
            </a:r>
            <a:endParaRPr lang="en-US" altLang="id-ID" sz="2800" b="1" dirty="0">
              <a:latin typeface="Tahoma" pitchFamily="34" charset="0"/>
              <a:sym typeface="Wingdings" pitchFamily="2" charset="2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id-ID" sz="2800" b="1" dirty="0"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id-ID" sz="2800" b="1" dirty="0">
                <a:solidFill>
                  <a:srgbClr val="002060"/>
                </a:solidFill>
                <a:latin typeface="Tahoma" pitchFamily="34" charset="0"/>
              </a:rPr>
              <a:t>Unsur</a:t>
            </a:r>
            <a:r>
              <a:rPr lang="en-US" altLang="id-ID" sz="2800" b="1" baseline="30000" dirty="0">
                <a:solidFill>
                  <a:srgbClr val="002060"/>
                </a:solidFill>
                <a:latin typeface="Tahoma" pitchFamily="34" charset="0"/>
              </a:rPr>
              <a:t>2</a:t>
            </a:r>
            <a:r>
              <a:rPr lang="en-US" altLang="id-ID" sz="2800" b="1" dirty="0">
                <a:solidFill>
                  <a:srgbClr val="002060"/>
                </a:solidFill>
                <a:latin typeface="Tahoma" pitchFamily="34" charset="0"/>
              </a:rPr>
              <a:t> </a:t>
            </a:r>
            <a:r>
              <a:rPr lang="en-US" altLang="id-ID" sz="2800" b="1" dirty="0" err="1">
                <a:solidFill>
                  <a:srgbClr val="002060"/>
                </a:solidFill>
                <a:latin typeface="Tahoma" pitchFamily="34" charset="0"/>
              </a:rPr>
              <a:t>dari</a:t>
            </a:r>
            <a:r>
              <a:rPr lang="en-US" altLang="id-ID" sz="2800" b="1" dirty="0">
                <a:solidFill>
                  <a:srgbClr val="002060"/>
                </a:solidFill>
                <a:latin typeface="Tahoma" pitchFamily="34" charset="0"/>
              </a:rPr>
              <a:t> </a:t>
            </a:r>
            <a:r>
              <a:rPr lang="en-US" altLang="id-ID" sz="2800" b="1" dirty="0" err="1">
                <a:solidFill>
                  <a:srgbClr val="002060"/>
                </a:solidFill>
                <a:latin typeface="Tahoma" pitchFamily="34" charset="0"/>
              </a:rPr>
              <a:t>validitas</a:t>
            </a:r>
            <a:r>
              <a:rPr lang="en-US" altLang="id-ID" sz="2800" b="1" dirty="0">
                <a:solidFill>
                  <a:srgbClr val="002060"/>
                </a:solidFill>
                <a:latin typeface="Tahoma" pitchFamily="34" charset="0"/>
              </a:rPr>
              <a:t> </a:t>
            </a:r>
            <a:r>
              <a:rPr lang="en-US" altLang="id-ID" sz="2800" b="1" dirty="0" err="1">
                <a:solidFill>
                  <a:srgbClr val="002060"/>
                </a:solidFill>
                <a:latin typeface="Tahoma" pitchFamily="34" charset="0"/>
              </a:rPr>
              <a:t>adalah</a:t>
            </a:r>
            <a:r>
              <a:rPr lang="en-US" altLang="id-ID" sz="2800" b="1" dirty="0">
                <a:solidFill>
                  <a:srgbClr val="002060"/>
                </a:solidFill>
                <a:latin typeface="Tahoma" pitchFamily="34" charset="0"/>
              </a:rPr>
              <a:t> </a:t>
            </a:r>
            <a:r>
              <a:rPr lang="en-US" altLang="id-ID" sz="2800" b="1" dirty="0" err="1">
                <a:solidFill>
                  <a:srgbClr val="002060"/>
                </a:solidFill>
                <a:latin typeface="Tahoma" pitchFamily="34" charset="0"/>
              </a:rPr>
              <a:t>sensitivitas</a:t>
            </a:r>
            <a:r>
              <a:rPr lang="en-US" altLang="id-ID" sz="2800" b="1" dirty="0">
                <a:solidFill>
                  <a:srgbClr val="002060"/>
                </a:solidFill>
                <a:latin typeface="Tahoma" pitchFamily="34" charset="0"/>
              </a:rPr>
              <a:t> (Se) </a:t>
            </a:r>
            <a:r>
              <a:rPr lang="en-US" altLang="id-ID" sz="2800" b="1" dirty="0" err="1">
                <a:solidFill>
                  <a:srgbClr val="002060"/>
                </a:solidFill>
                <a:latin typeface="Tahoma" pitchFamily="34" charset="0"/>
              </a:rPr>
              <a:t>dan</a:t>
            </a:r>
            <a:r>
              <a:rPr lang="en-US" altLang="id-ID" sz="2800" b="1" dirty="0">
                <a:solidFill>
                  <a:srgbClr val="002060"/>
                </a:solidFill>
                <a:latin typeface="Tahoma" pitchFamily="34" charset="0"/>
              </a:rPr>
              <a:t> </a:t>
            </a:r>
            <a:r>
              <a:rPr lang="en-US" altLang="id-ID" sz="2800" b="1" dirty="0" err="1">
                <a:solidFill>
                  <a:srgbClr val="002060"/>
                </a:solidFill>
                <a:latin typeface="Tahoma" pitchFamily="34" charset="0"/>
              </a:rPr>
              <a:t>spesifisitas</a:t>
            </a:r>
            <a:r>
              <a:rPr lang="en-US" altLang="id-ID" sz="2800" b="1" dirty="0">
                <a:solidFill>
                  <a:srgbClr val="002060"/>
                </a:solidFill>
                <a:latin typeface="Tahoma" pitchFamily="34" charset="0"/>
              </a:rPr>
              <a:t> (</a:t>
            </a:r>
            <a:r>
              <a:rPr lang="en-US" altLang="id-ID" sz="2800" b="1" dirty="0" err="1">
                <a:solidFill>
                  <a:srgbClr val="002060"/>
                </a:solidFill>
                <a:latin typeface="Tahoma" pitchFamily="34" charset="0"/>
              </a:rPr>
              <a:t>Sp</a:t>
            </a:r>
            <a:r>
              <a:rPr lang="en-US" altLang="id-ID" sz="2800" b="1" dirty="0">
                <a:solidFill>
                  <a:srgbClr val="002060"/>
                </a:solidFill>
                <a:latin typeface="Tahoma" pitchFamily="34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altLang="id-ID" sz="2800" b="1" dirty="0">
                <a:solidFill>
                  <a:srgbClr val="002060"/>
                </a:solidFill>
                <a:latin typeface="Tahoma" pitchFamily="34" charset="0"/>
              </a:rPr>
              <a:t>Se </a:t>
            </a:r>
            <a:r>
              <a:rPr lang="en-US" altLang="id-ID" sz="2800" b="1" dirty="0" err="1">
                <a:solidFill>
                  <a:srgbClr val="002060"/>
                </a:solidFill>
                <a:latin typeface="Tahoma" pitchFamily="34" charset="0"/>
              </a:rPr>
              <a:t>adalah</a:t>
            </a:r>
            <a:r>
              <a:rPr lang="en-US" altLang="id-ID" sz="2800" b="1" dirty="0">
                <a:solidFill>
                  <a:srgbClr val="002060"/>
                </a:solidFill>
                <a:latin typeface="Tahoma" pitchFamily="34" charset="0"/>
              </a:rPr>
              <a:t> </a:t>
            </a:r>
            <a:r>
              <a:rPr lang="en-US" altLang="id-ID" sz="2800" b="1" dirty="0" err="1">
                <a:solidFill>
                  <a:srgbClr val="002060"/>
                </a:solidFill>
                <a:latin typeface="Tahoma" pitchFamily="34" charset="0"/>
              </a:rPr>
              <a:t>kemampuan</a:t>
            </a:r>
            <a:r>
              <a:rPr lang="en-US" altLang="id-ID" sz="2800" b="1" dirty="0">
                <a:solidFill>
                  <a:srgbClr val="002060"/>
                </a:solidFill>
                <a:latin typeface="Tahoma" pitchFamily="34" charset="0"/>
              </a:rPr>
              <a:t> </a:t>
            </a:r>
            <a:r>
              <a:rPr lang="en-US" altLang="id-ID" sz="2800" b="1" dirty="0" err="1">
                <a:solidFill>
                  <a:srgbClr val="002060"/>
                </a:solidFill>
                <a:latin typeface="Tahoma" pitchFamily="34" charset="0"/>
              </a:rPr>
              <a:t>untuk</a:t>
            </a:r>
            <a:r>
              <a:rPr lang="en-US" altLang="id-ID" sz="2800" b="1" dirty="0">
                <a:solidFill>
                  <a:srgbClr val="002060"/>
                </a:solidFill>
                <a:latin typeface="Tahoma" pitchFamily="34" charset="0"/>
              </a:rPr>
              <a:t> </a:t>
            </a:r>
            <a:r>
              <a:rPr lang="en-US" altLang="id-ID" sz="2800" b="1" dirty="0" err="1">
                <a:solidFill>
                  <a:srgbClr val="002060"/>
                </a:solidFill>
                <a:latin typeface="Tahoma" pitchFamily="34" charset="0"/>
              </a:rPr>
              <a:t>menemukan</a:t>
            </a:r>
            <a:r>
              <a:rPr lang="en-US" altLang="id-ID" sz="2800" b="1" dirty="0">
                <a:solidFill>
                  <a:srgbClr val="002060"/>
                </a:solidFill>
                <a:latin typeface="Tahoma" pitchFamily="34" charset="0"/>
              </a:rPr>
              <a:t> yang benar</a:t>
            </a:r>
            <a:r>
              <a:rPr lang="en-US" altLang="id-ID" sz="2800" b="1" baseline="30000" dirty="0">
                <a:solidFill>
                  <a:srgbClr val="002060"/>
                </a:solidFill>
                <a:latin typeface="Tahoma" pitchFamily="34" charset="0"/>
              </a:rPr>
              <a:t>2</a:t>
            </a:r>
            <a:r>
              <a:rPr lang="en-US" altLang="id-ID" sz="2800" b="1" dirty="0">
                <a:solidFill>
                  <a:srgbClr val="002060"/>
                </a:solidFill>
                <a:latin typeface="Tahoma" pitchFamily="34" charset="0"/>
              </a:rPr>
              <a:t> </a:t>
            </a:r>
            <a:r>
              <a:rPr lang="en-US" altLang="id-ID" sz="2800" b="1" dirty="0" err="1">
                <a:solidFill>
                  <a:srgbClr val="002060"/>
                </a:solidFill>
                <a:latin typeface="Tahoma" pitchFamily="34" charset="0"/>
              </a:rPr>
              <a:t>sakit</a:t>
            </a:r>
            <a:endParaRPr lang="en-US" altLang="id-ID" sz="2800" b="1" dirty="0">
              <a:solidFill>
                <a:srgbClr val="002060"/>
              </a:solidFill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id-ID" sz="2800" b="1" dirty="0" err="1">
                <a:solidFill>
                  <a:srgbClr val="002060"/>
                </a:solidFill>
                <a:latin typeface="Tahoma" pitchFamily="34" charset="0"/>
              </a:rPr>
              <a:t>Sp</a:t>
            </a:r>
            <a:r>
              <a:rPr lang="en-US" altLang="id-ID" sz="2800" b="1" dirty="0">
                <a:solidFill>
                  <a:srgbClr val="002060"/>
                </a:solidFill>
                <a:latin typeface="Tahoma" pitchFamily="34" charset="0"/>
              </a:rPr>
              <a:t> </a:t>
            </a:r>
            <a:r>
              <a:rPr lang="en-US" altLang="id-ID" sz="2800" b="1" dirty="0" err="1">
                <a:solidFill>
                  <a:srgbClr val="002060"/>
                </a:solidFill>
                <a:latin typeface="Tahoma" pitchFamily="34" charset="0"/>
              </a:rPr>
              <a:t>adalah</a:t>
            </a:r>
            <a:r>
              <a:rPr lang="en-US" altLang="id-ID" sz="2800" b="1" dirty="0">
                <a:solidFill>
                  <a:srgbClr val="002060"/>
                </a:solidFill>
                <a:latin typeface="Tahoma" pitchFamily="34" charset="0"/>
              </a:rPr>
              <a:t> </a:t>
            </a:r>
            <a:r>
              <a:rPr lang="en-US" altLang="id-ID" sz="2800" b="1" dirty="0" err="1">
                <a:solidFill>
                  <a:srgbClr val="002060"/>
                </a:solidFill>
                <a:latin typeface="Tahoma" pitchFamily="34" charset="0"/>
              </a:rPr>
              <a:t>kemampuan</a:t>
            </a:r>
            <a:r>
              <a:rPr lang="en-US" altLang="id-ID" sz="2800" b="1" dirty="0">
                <a:solidFill>
                  <a:srgbClr val="002060"/>
                </a:solidFill>
                <a:latin typeface="Tahoma" pitchFamily="34" charset="0"/>
              </a:rPr>
              <a:t> </a:t>
            </a:r>
            <a:r>
              <a:rPr lang="en-US" altLang="id-ID" sz="2800" b="1" dirty="0" err="1">
                <a:solidFill>
                  <a:srgbClr val="002060"/>
                </a:solidFill>
                <a:latin typeface="Tahoma" pitchFamily="34" charset="0"/>
              </a:rPr>
              <a:t>untuk</a:t>
            </a:r>
            <a:r>
              <a:rPr lang="en-US" altLang="id-ID" sz="2800" b="1" dirty="0">
                <a:solidFill>
                  <a:srgbClr val="002060"/>
                </a:solidFill>
                <a:latin typeface="Tahoma" pitchFamily="34" charset="0"/>
              </a:rPr>
              <a:t> </a:t>
            </a:r>
            <a:r>
              <a:rPr lang="en-US" altLang="id-ID" sz="2800" b="1" dirty="0" err="1">
                <a:solidFill>
                  <a:srgbClr val="002060"/>
                </a:solidFill>
                <a:latin typeface="Tahoma" pitchFamily="34" charset="0"/>
              </a:rPr>
              <a:t>menemukan</a:t>
            </a:r>
            <a:r>
              <a:rPr lang="en-US" altLang="id-ID" sz="2800" b="1" dirty="0">
                <a:solidFill>
                  <a:srgbClr val="002060"/>
                </a:solidFill>
                <a:latin typeface="Tahoma" pitchFamily="34" charset="0"/>
              </a:rPr>
              <a:t> yang benar</a:t>
            </a:r>
            <a:r>
              <a:rPr lang="en-US" altLang="id-ID" sz="2800" b="1" baseline="30000" dirty="0">
                <a:solidFill>
                  <a:srgbClr val="002060"/>
                </a:solidFill>
                <a:latin typeface="Tahoma" pitchFamily="34" charset="0"/>
              </a:rPr>
              <a:t>2</a:t>
            </a:r>
            <a:r>
              <a:rPr lang="en-US" altLang="id-ID" sz="2800" b="1" dirty="0">
                <a:solidFill>
                  <a:srgbClr val="002060"/>
                </a:solidFill>
                <a:latin typeface="Tahoma" pitchFamily="34" charset="0"/>
              </a:rPr>
              <a:t> </a:t>
            </a:r>
            <a:r>
              <a:rPr lang="en-US" altLang="id-ID" sz="2800" b="1" dirty="0" err="1">
                <a:solidFill>
                  <a:srgbClr val="002060"/>
                </a:solidFill>
                <a:latin typeface="Tahoma" pitchFamily="34" charset="0"/>
              </a:rPr>
              <a:t>sehat</a:t>
            </a:r>
            <a:endParaRPr lang="en-US" altLang="id-ID" sz="2800" b="1" dirty="0">
              <a:solidFill>
                <a:srgbClr val="002060"/>
              </a:solidFill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endParaRPr lang="en-US" altLang="id-ID" sz="2800" b="1" dirty="0">
              <a:solidFill>
                <a:srgbClr val="00206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76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28666" y="152400"/>
            <a:ext cx="861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2400" b="1" dirty="0" err="1">
                <a:latin typeface="Tahoma" pitchFamily="34" charset="0"/>
              </a:rPr>
              <a:t>Asumsi</a:t>
            </a:r>
            <a:r>
              <a:rPr lang="en-US" altLang="id-ID" sz="2400" b="1" dirty="0">
                <a:latin typeface="Tahoma" pitchFamily="34" charset="0"/>
              </a:rPr>
              <a:t> </a:t>
            </a:r>
            <a:r>
              <a:rPr lang="en-US" altLang="id-ID" sz="2400" b="1" dirty="0" err="1">
                <a:latin typeface="Tahoma" pitchFamily="34" charset="0"/>
              </a:rPr>
              <a:t>bahwa</a:t>
            </a:r>
            <a:r>
              <a:rPr lang="en-US" altLang="id-ID" sz="2400" b="1" dirty="0">
                <a:latin typeface="Tahoma" pitchFamily="34" charset="0"/>
              </a:rPr>
              <a:t> </a:t>
            </a:r>
            <a:r>
              <a:rPr lang="en-US" altLang="id-ID" sz="2400" b="1" dirty="0" err="1">
                <a:latin typeface="Tahoma" pitchFamily="34" charset="0"/>
              </a:rPr>
              <a:t>diagnosa</a:t>
            </a:r>
            <a:r>
              <a:rPr lang="en-US" altLang="id-ID" sz="2400" b="1" dirty="0">
                <a:latin typeface="Tahoma" pitchFamily="34" charset="0"/>
              </a:rPr>
              <a:t> yang </a:t>
            </a:r>
            <a:r>
              <a:rPr lang="en-US" altLang="id-ID" sz="2400" b="1" dirty="0" err="1">
                <a:latin typeface="Tahoma" pitchFamily="34" charset="0"/>
              </a:rPr>
              <a:t>tepat</a:t>
            </a:r>
            <a:r>
              <a:rPr lang="en-US" altLang="id-ID" sz="2400" b="1" dirty="0">
                <a:latin typeface="Tahoma" pitchFamily="34" charset="0"/>
              </a:rPr>
              <a:t> </a:t>
            </a:r>
            <a:r>
              <a:rPr lang="en-US" altLang="id-ID" sz="2400" b="1" dirty="0" err="1">
                <a:latin typeface="Tahoma" pitchFamily="34" charset="0"/>
              </a:rPr>
              <a:t>disusun</a:t>
            </a:r>
            <a:r>
              <a:rPr lang="en-US" altLang="id-ID" sz="2400" b="1" dirty="0">
                <a:latin typeface="Tahoma" pitchFamily="34" charset="0"/>
              </a:rPr>
              <a:t> </a:t>
            </a:r>
            <a:r>
              <a:rPr lang="en-US" altLang="id-ID" sz="2400" b="1" dirty="0" err="1">
                <a:latin typeface="Tahoma" pitchFamily="34" charset="0"/>
              </a:rPr>
              <a:t>tabel</a:t>
            </a:r>
            <a:r>
              <a:rPr lang="en-US" altLang="id-ID" sz="2400" b="1" dirty="0">
                <a:latin typeface="Tahoma" pitchFamily="34" charset="0"/>
              </a:rPr>
              <a:t> 2 x 2</a:t>
            </a:r>
          </a:p>
        </p:txBody>
      </p:sp>
      <p:graphicFrame>
        <p:nvGraphicFramePr>
          <p:cNvPr id="4142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737390"/>
              </p:ext>
            </p:extLst>
          </p:nvPr>
        </p:nvGraphicFramePr>
        <p:xfrm>
          <a:off x="685800" y="1066800"/>
          <a:ext cx="7391400" cy="2816226"/>
        </p:xfrm>
        <a:graphic>
          <a:graphicData uri="http://schemas.openxmlformats.org/drawingml/2006/table">
            <a:tbl>
              <a:tblPr/>
              <a:tblGrid>
                <a:gridCol w="2463800"/>
                <a:gridCol w="2463800"/>
                <a:gridCol w="2463800"/>
              </a:tblGrid>
              <a:tr h="939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altLang="id-ID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Diagnosa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Penyakit (+)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Diagnosa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Penyakit (-)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Hasil</a:t>
                      </a:r>
                      <a:r>
                        <a:rPr kumimoji="0" lang="en-US" altLang="id-ID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test (+)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Hasil</a:t>
                      </a:r>
                      <a:r>
                        <a:rPr kumimoji="0" lang="en-US" altLang="id-ID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test (-)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 +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 +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152400" y="4343400"/>
            <a:ext cx="8763000" cy="1954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2200" b="1" dirty="0">
                <a:latin typeface="Tahoma" pitchFamily="34" charset="0"/>
              </a:rPr>
              <a:t>a = ‘ true positives’ (</a:t>
            </a:r>
            <a:r>
              <a:rPr lang="en-US" altLang="id-ID" sz="2200" b="1" dirty="0" err="1" smtClean="0">
                <a:latin typeface="Tahoma" pitchFamily="34" charset="0"/>
              </a:rPr>
              <a:t>menderita</a:t>
            </a:r>
            <a:r>
              <a:rPr lang="en-US" altLang="id-ID" sz="2200" b="1" dirty="0" smtClean="0">
                <a:latin typeface="Tahoma" pitchFamily="34" charset="0"/>
              </a:rPr>
              <a:t> P </a:t>
            </a:r>
            <a:r>
              <a:rPr lang="en-US" altLang="id-ID" sz="2200" b="1" dirty="0" err="1">
                <a:latin typeface="Tahoma" pitchFamily="34" charset="0"/>
              </a:rPr>
              <a:t>dgn</a:t>
            </a:r>
            <a:r>
              <a:rPr lang="en-US" altLang="id-ID" sz="2200" b="1" dirty="0">
                <a:latin typeface="Tahoma" pitchFamily="34" charset="0"/>
              </a:rPr>
              <a:t> </a:t>
            </a:r>
            <a:r>
              <a:rPr lang="en-US" altLang="id-ID" sz="2200" b="1" dirty="0" err="1">
                <a:latin typeface="Tahoma" pitchFamily="34" charset="0"/>
              </a:rPr>
              <a:t>diagnosa</a:t>
            </a:r>
            <a:r>
              <a:rPr lang="en-US" altLang="id-ID" sz="2200" b="1" dirty="0">
                <a:latin typeface="Tahoma" pitchFamily="34" charset="0"/>
              </a:rPr>
              <a:t> (+))</a:t>
            </a:r>
          </a:p>
          <a:p>
            <a:pPr>
              <a:spcBef>
                <a:spcPct val="50000"/>
              </a:spcBef>
            </a:pPr>
            <a:r>
              <a:rPr lang="en-US" altLang="id-ID" sz="2200" b="1" dirty="0">
                <a:latin typeface="Tahoma" pitchFamily="34" charset="0"/>
              </a:rPr>
              <a:t>b = ‘false positives’ (</a:t>
            </a:r>
            <a:r>
              <a:rPr lang="en-US" altLang="id-ID" sz="2200" b="1" dirty="0" err="1">
                <a:latin typeface="Tahoma" pitchFamily="34" charset="0"/>
              </a:rPr>
              <a:t>menderita</a:t>
            </a:r>
            <a:r>
              <a:rPr lang="en-US" altLang="id-ID" sz="2200" b="1" dirty="0">
                <a:latin typeface="Tahoma" pitchFamily="34" charset="0"/>
              </a:rPr>
              <a:t> </a:t>
            </a:r>
            <a:r>
              <a:rPr lang="en-US" altLang="id-ID" sz="2200" b="1" dirty="0" smtClean="0">
                <a:latin typeface="Tahoma" pitchFamily="34" charset="0"/>
              </a:rPr>
              <a:t>P </a:t>
            </a:r>
            <a:r>
              <a:rPr lang="en-US" altLang="id-ID" sz="2200" b="1" dirty="0" err="1">
                <a:latin typeface="Tahoma" pitchFamily="34" charset="0"/>
              </a:rPr>
              <a:t>ttp</a:t>
            </a:r>
            <a:r>
              <a:rPr lang="en-US" altLang="id-ID" sz="2200" b="1" dirty="0">
                <a:latin typeface="Tahoma" pitchFamily="34" charset="0"/>
              </a:rPr>
              <a:t> </a:t>
            </a:r>
            <a:r>
              <a:rPr lang="en-US" altLang="id-ID" sz="2200" b="1" dirty="0" err="1">
                <a:latin typeface="Tahoma" pitchFamily="34" charset="0"/>
              </a:rPr>
              <a:t>diagnosa</a:t>
            </a:r>
            <a:r>
              <a:rPr lang="en-US" altLang="id-ID" sz="2200" b="1" dirty="0">
                <a:latin typeface="Tahoma" pitchFamily="34" charset="0"/>
              </a:rPr>
              <a:t> (-)</a:t>
            </a:r>
          </a:p>
          <a:p>
            <a:pPr>
              <a:spcBef>
                <a:spcPct val="50000"/>
              </a:spcBef>
            </a:pPr>
            <a:r>
              <a:rPr lang="en-US" altLang="id-ID" sz="2200" b="1" dirty="0">
                <a:latin typeface="Tahoma" pitchFamily="34" charset="0"/>
              </a:rPr>
              <a:t>c = ‘false negatives’ (</a:t>
            </a:r>
            <a:r>
              <a:rPr lang="en-US" altLang="id-ID" sz="2200" b="1" dirty="0" err="1">
                <a:latin typeface="Tahoma" pitchFamily="34" charset="0"/>
              </a:rPr>
              <a:t>tidak</a:t>
            </a:r>
            <a:r>
              <a:rPr lang="en-US" altLang="id-ID" sz="2200" b="1" dirty="0">
                <a:latin typeface="Tahoma" pitchFamily="34" charset="0"/>
              </a:rPr>
              <a:t> </a:t>
            </a:r>
            <a:r>
              <a:rPr lang="en-US" altLang="id-ID" sz="2200" b="1" dirty="0" err="1">
                <a:latin typeface="Tahoma" pitchFamily="34" charset="0"/>
              </a:rPr>
              <a:t>menderita</a:t>
            </a:r>
            <a:r>
              <a:rPr lang="en-US" altLang="id-ID" sz="2200" b="1" dirty="0">
                <a:latin typeface="Tahoma" pitchFamily="34" charset="0"/>
              </a:rPr>
              <a:t> </a:t>
            </a:r>
            <a:r>
              <a:rPr lang="en-US" altLang="id-ID" sz="2200" b="1" dirty="0" smtClean="0">
                <a:latin typeface="Tahoma" pitchFamily="34" charset="0"/>
              </a:rPr>
              <a:t>P </a:t>
            </a:r>
            <a:r>
              <a:rPr lang="en-US" altLang="id-ID" sz="2200" b="1" dirty="0" err="1">
                <a:latin typeface="Tahoma" pitchFamily="34" charset="0"/>
              </a:rPr>
              <a:t>ttp</a:t>
            </a:r>
            <a:r>
              <a:rPr lang="en-US" altLang="id-ID" sz="2200" b="1" dirty="0">
                <a:latin typeface="Tahoma" pitchFamily="34" charset="0"/>
              </a:rPr>
              <a:t> </a:t>
            </a:r>
            <a:r>
              <a:rPr lang="en-US" altLang="id-ID" sz="2200" b="1" dirty="0" err="1">
                <a:latin typeface="Tahoma" pitchFamily="34" charset="0"/>
              </a:rPr>
              <a:t>diagnosa</a:t>
            </a:r>
            <a:r>
              <a:rPr lang="en-US" altLang="id-ID" sz="2200" b="1" dirty="0">
                <a:latin typeface="Tahoma" pitchFamily="34" charset="0"/>
              </a:rPr>
              <a:t> (+)</a:t>
            </a:r>
          </a:p>
          <a:p>
            <a:pPr>
              <a:spcBef>
                <a:spcPct val="50000"/>
              </a:spcBef>
            </a:pPr>
            <a:r>
              <a:rPr lang="en-US" altLang="id-ID" sz="2200" b="1" dirty="0">
                <a:latin typeface="Tahoma" pitchFamily="34" charset="0"/>
              </a:rPr>
              <a:t>d = ‘true negatives’ (</a:t>
            </a:r>
            <a:r>
              <a:rPr lang="en-US" altLang="id-ID" sz="2200" b="1" dirty="0" err="1">
                <a:latin typeface="Tahoma" pitchFamily="34" charset="0"/>
              </a:rPr>
              <a:t>tidak</a:t>
            </a:r>
            <a:r>
              <a:rPr lang="en-US" altLang="id-ID" sz="2200" b="1" dirty="0">
                <a:latin typeface="Tahoma" pitchFamily="34" charset="0"/>
              </a:rPr>
              <a:t> </a:t>
            </a:r>
            <a:r>
              <a:rPr lang="en-US" altLang="id-ID" sz="2200" b="1" dirty="0" err="1">
                <a:latin typeface="Tahoma" pitchFamily="34" charset="0"/>
              </a:rPr>
              <a:t>menderita</a:t>
            </a:r>
            <a:r>
              <a:rPr lang="en-US" altLang="id-ID" sz="2200" b="1" dirty="0">
                <a:latin typeface="Tahoma" pitchFamily="34" charset="0"/>
              </a:rPr>
              <a:t> </a:t>
            </a:r>
            <a:r>
              <a:rPr lang="en-US" altLang="id-ID" sz="2200" b="1" dirty="0" smtClean="0">
                <a:latin typeface="Tahoma" pitchFamily="34" charset="0"/>
              </a:rPr>
              <a:t>P </a:t>
            </a:r>
            <a:r>
              <a:rPr lang="en-US" altLang="id-ID" sz="2200" b="1" dirty="0" err="1">
                <a:latin typeface="Tahoma" pitchFamily="34" charset="0"/>
              </a:rPr>
              <a:t>dan</a:t>
            </a:r>
            <a:r>
              <a:rPr lang="en-US" altLang="id-ID" sz="2200" b="1" dirty="0">
                <a:latin typeface="Tahoma" pitchFamily="34" charset="0"/>
              </a:rPr>
              <a:t> </a:t>
            </a:r>
            <a:r>
              <a:rPr lang="en-US" altLang="id-ID" sz="2200" b="1" dirty="0" err="1">
                <a:latin typeface="Tahoma" pitchFamily="34" charset="0"/>
              </a:rPr>
              <a:t>diagnosa</a:t>
            </a:r>
            <a:r>
              <a:rPr lang="en-US" altLang="id-ID" sz="2200" b="1" dirty="0">
                <a:latin typeface="Tahoma" pitchFamily="34" charset="0"/>
              </a:rPr>
              <a:t> (-)</a:t>
            </a:r>
          </a:p>
        </p:txBody>
      </p:sp>
    </p:spTree>
    <p:extLst>
      <p:ext uri="{BB962C8B-B14F-4D97-AF65-F5344CB8AC3E}">
        <p14:creationId xmlns:p14="http://schemas.microsoft.com/office/powerpoint/2010/main" val="307310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371600" y="228600"/>
            <a:ext cx="7239000" cy="436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id-ID" sz="2800" b="1"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id-ID" sz="2800" b="1">
                <a:latin typeface="Tahoma" pitchFamily="34" charset="0"/>
              </a:rPr>
              <a:t>Dari tabel tersebut dapat dihitung:</a:t>
            </a:r>
          </a:p>
          <a:p>
            <a:pPr>
              <a:spcBef>
                <a:spcPct val="50000"/>
              </a:spcBef>
            </a:pPr>
            <a:endParaRPr lang="en-US" altLang="id-ID" sz="2800" b="1"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id-ID" sz="2800" b="1">
                <a:latin typeface="Tahoma" pitchFamily="34" charset="0"/>
              </a:rPr>
              <a:t>Sensitivitas (Se) =  a/(a+c)          </a:t>
            </a:r>
          </a:p>
          <a:p>
            <a:pPr>
              <a:spcBef>
                <a:spcPct val="50000"/>
              </a:spcBef>
            </a:pPr>
            <a:r>
              <a:rPr lang="en-US" altLang="id-ID" sz="2800" b="1">
                <a:latin typeface="Tahoma" pitchFamily="34" charset="0"/>
              </a:rPr>
              <a:t> Spesifisitas (Sp) = d/(b+d)</a:t>
            </a:r>
          </a:p>
          <a:p>
            <a:pPr>
              <a:spcBef>
                <a:spcPct val="50000"/>
              </a:spcBef>
            </a:pPr>
            <a:r>
              <a:rPr lang="en-US" altLang="id-ID" sz="2800" b="1">
                <a:latin typeface="Tahoma" pitchFamily="34" charset="0"/>
              </a:rPr>
              <a:t>False Negatives (FN) = c/(a+c)      </a:t>
            </a:r>
          </a:p>
          <a:p>
            <a:pPr>
              <a:spcBef>
                <a:spcPct val="50000"/>
              </a:spcBef>
            </a:pPr>
            <a:r>
              <a:rPr lang="en-US" altLang="id-ID" sz="2800" b="1">
                <a:latin typeface="Tahoma" pitchFamily="34" charset="0"/>
              </a:rPr>
              <a:t>False Positives (FP) = b/(b+d)</a:t>
            </a: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441325" y="5299075"/>
            <a:ext cx="7254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d-ID" altLang="id-ID"/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381000" y="5486400"/>
            <a:ext cx="815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165359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Group 10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033881"/>
              </p:ext>
            </p:extLst>
          </p:nvPr>
        </p:nvGraphicFramePr>
        <p:xfrm>
          <a:off x="762000" y="762000"/>
          <a:ext cx="7391400" cy="2816226"/>
        </p:xfrm>
        <a:graphic>
          <a:graphicData uri="http://schemas.openxmlformats.org/drawingml/2006/table">
            <a:tbl>
              <a:tblPr/>
              <a:tblGrid>
                <a:gridCol w="2463800"/>
                <a:gridCol w="2463800"/>
                <a:gridCol w="2463800"/>
              </a:tblGrid>
              <a:tr h="939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altLang="id-ID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Diagnosa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Penyakit (+)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id-ID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Penyakit (-)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20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Hasil</a:t>
                      </a:r>
                      <a:r>
                        <a:rPr kumimoji="0" lang="en-US" altLang="id-ID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test (+)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 (150)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 (100)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Hasil</a:t>
                      </a:r>
                      <a:r>
                        <a:rPr kumimoji="0" lang="en-US" altLang="id-ID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test (-)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 (30)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 (1700)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46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 + c (180)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 + d (1800)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0264" name="Text Box 1048"/>
          <p:cNvSpPr txBox="1">
            <a:spLocks noChangeArrowheads="1"/>
          </p:cNvSpPr>
          <p:nvPr/>
        </p:nvSpPr>
        <p:spPr bwMode="auto">
          <a:xfrm>
            <a:off x="304800" y="43434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</a:rPr>
              <a:t>Se = 150/180 = 83%                  </a:t>
            </a:r>
            <a:r>
              <a:rPr lang="en-US" altLang="id-ID" sz="2400" b="1" dirty="0" err="1" smtClean="0">
                <a:solidFill>
                  <a:srgbClr val="002060"/>
                </a:solidFill>
                <a:latin typeface="Tahoma" pitchFamily="34" charset="0"/>
              </a:rPr>
              <a:t>Sp</a:t>
            </a:r>
            <a:r>
              <a:rPr lang="en-US" altLang="id-ID" sz="2400" b="1" dirty="0" smtClean="0">
                <a:solidFill>
                  <a:srgbClr val="002060"/>
                </a:solidFill>
                <a:latin typeface="Tahoma" pitchFamily="34" charset="0"/>
              </a:rPr>
              <a:t> 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</a:rPr>
              <a:t>= 1700/1800 = 94%</a:t>
            </a:r>
          </a:p>
          <a:p>
            <a:pPr>
              <a:spcBef>
                <a:spcPct val="50000"/>
              </a:spcBef>
            </a:pP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</a:rPr>
              <a:t>FN = 30/180 = 17%                    </a:t>
            </a:r>
            <a:r>
              <a:rPr lang="en-US" altLang="id-ID" sz="2400" b="1" dirty="0" smtClean="0">
                <a:solidFill>
                  <a:srgbClr val="002060"/>
                </a:solidFill>
                <a:latin typeface="Tahoma" pitchFamily="34" charset="0"/>
              </a:rPr>
              <a:t>FP </a:t>
            </a:r>
            <a:r>
              <a:rPr lang="en-US" altLang="id-ID" sz="2400" b="1" dirty="0">
                <a:solidFill>
                  <a:srgbClr val="002060"/>
                </a:solidFill>
                <a:latin typeface="Tahoma" pitchFamily="34" charset="0"/>
              </a:rPr>
              <a:t>= 100/1800  = 6%</a:t>
            </a:r>
          </a:p>
          <a:p>
            <a:pPr>
              <a:spcBef>
                <a:spcPct val="50000"/>
              </a:spcBef>
            </a:pPr>
            <a:endParaRPr lang="en-US" altLang="id-ID" sz="2400" b="1" dirty="0">
              <a:solidFill>
                <a:schemeClr val="bg1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81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8077200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b="1">
                <a:latin typeface="Tahoma" pitchFamily="34" charset="0"/>
              </a:rPr>
              <a:t>Reliabilitas : suatu test yang meberikan hasil yang sama bila diterapkan ditempat lain dengan keadaan yang relatif sama</a:t>
            </a:r>
          </a:p>
          <a:p>
            <a:pPr>
              <a:spcBef>
                <a:spcPct val="50000"/>
              </a:spcBef>
            </a:pPr>
            <a:endParaRPr lang="en-US" altLang="id-ID" b="1"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id-ID" b="1">
                <a:latin typeface="Tahoma" pitchFamily="34" charset="0"/>
              </a:rPr>
              <a:t>Dipengaruhi oleh: a) Variasi yang ada dalam metoda itu sendiri, b) Variasi intra-observer, c) Variasi inter observer</a:t>
            </a:r>
          </a:p>
          <a:p>
            <a:pPr>
              <a:spcBef>
                <a:spcPct val="50000"/>
              </a:spcBef>
            </a:pPr>
            <a:endParaRPr lang="en-US" altLang="id-ID" b="1"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id-ID" b="1">
                <a:latin typeface="Tahoma" pitchFamily="34" charset="0"/>
              </a:rPr>
              <a:t>Variasi dpt diperkecil dgn: a) standardisasi prosedur, b) latihan intensif, c) pengecekan secara periodik, d) menggunakan dua atau lebih obsever yang bekerja independen</a:t>
            </a:r>
          </a:p>
        </p:txBody>
      </p:sp>
    </p:spTree>
    <p:extLst>
      <p:ext uri="{BB962C8B-B14F-4D97-AF65-F5344CB8AC3E}">
        <p14:creationId xmlns:p14="http://schemas.microsoft.com/office/powerpoint/2010/main" val="256227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628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PENEMUAN PENYAKIT DENGAN ‘SCREENING’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Idrus</dc:creator>
  <cp:lastModifiedBy>Idrus</cp:lastModifiedBy>
  <cp:revision>3</cp:revision>
  <dcterms:created xsi:type="dcterms:W3CDTF">2016-05-31T03:29:11Z</dcterms:created>
  <dcterms:modified xsi:type="dcterms:W3CDTF">2016-05-31T04:00:24Z</dcterms:modified>
</cp:coreProperties>
</file>