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4" r:id="rId3"/>
    <p:sldId id="325" r:id="rId4"/>
    <p:sldId id="335" r:id="rId5"/>
    <p:sldId id="294" r:id="rId6"/>
    <p:sldId id="328" r:id="rId7"/>
    <p:sldId id="329" r:id="rId8"/>
    <p:sldId id="330" r:id="rId9"/>
    <p:sldId id="331" r:id="rId10"/>
    <p:sldId id="332" r:id="rId11"/>
    <p:sldId id="299" r:id="rId12"/>
    <p:sldId id="300" r:id="rId13"/>
    <p:sldId id="319" r:id="rId14"/>
    <p:sldId id="320" r:id="rId15"/>
    <p:sldId id="333" r:id="rId16"/>
    <p:sldId id="305" r:id="rId17"/>
    <p:sldId id="341" r:id="rId18"/>
    <p:sldId id="337" r:id="rId19"/>
    <p:sldId id="338" r:id="rId20"/>
    <p:sldId id="343" r:id="rId21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Chi Square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8AA2199-F691-4AF6-88C2-1236C0795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1807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Chi Square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142AAA-F19F-4CD7-BFC0-2407471BC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004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5C4F04-1C82-497B-9113-12AB68FDC8B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Chi Square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33C447B-7705-4776-A07B-1843D5A882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0CB63-9AF9-44BF-AB3E-55B26E0E72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7A6F-8780-434A-A64B-308416A95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D4620-D789-4667-83FF-62C59FE03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05DDFD-B271-42AB-A9EC-49A24CBF26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7BE135-EE2D-44A0-B133-E2916204F0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A75FD2-649B-4866-8A45-853155710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9DFB49-31AA-4EB6-B0EC-D49DB0727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0290A-D0CF-4EE9-9571-7BB2A2E09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68FCFA-C154-4A8C-A821-E84D77FD40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599AF2D-FBEC-4A24-9B9F-49E62D22D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16EF9E-A888-44A9-B1F1-41BF2E16D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66" r:id="rId2"/>
    <p:sldLayoutId id="2147483971" r:id="rId3"/>
    <p:sldLayoutId id="2147483972" r:id="rId4"/>
    <p:sldLayoutId id="2147483973" r:id="rId5"/>
    <p:sldLayoutId id="2147483974" r:id="rId6"/>
    <p:sldLayoutId id="2147483967" r:id="rId7"/>
    <p:sldLayoutId id="2147483975" r:id="rId8"/>
    <p:sldLayoutId id="2147483976" r:id="rId9"/>
    <p:sldLayoutId id="2147483968" r:id="rId10"/>
    <p:sldLayoutId id="214748396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11560" y="1196752"/>
            <a:ext cx="7772400" cy="43924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Chi Square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err="1"/>
              <a:t>H</a:t>
            </a:r>
            <a:r>
              <a:rPr lang="en-US" sz="3100" dirty="0" err="1" smtClean="0"/>
              <a:t>ubungan</a:t>
            </a:r>
            <a:r>
              <a:rPr lang="en-US" sz="3100" dirty="0" smtClean="0"/>
              <a:t> </a:t>
            </a:r>
            <a:r>
              <a:rPr lang="en-US" sz="3100" dirty="0" err="1"/>
              <a:t>antara</a:t>
            </a:r>
            <a:r>
              <a:rPr lang="en-US" sz="3100" dirty="0"/>
              <a:t> </a:t>
            </a:r>
            <a:r>
              <a:rPr lang="en-US" sz="3100" dirty="0" err="1"/>
              <a:t>perilaku</a:t>
            </a:r>
            <a:r>
              <a:rPr lang="en-US" sz="3100" dirty="0"/>
              <a:t> </a:t>
            </a:r>
            <a:r>
              <a:rPr lang="en-US" sz="3100" dirty="0" err="1"/>
              <a:t>merokok</a:t>
            </a:r>
            <a:r>
              <a:rPr lang="en-US" sz="3100" dirty="0"/>
              <a:t> (</a:t>
            </a:r>
            <a:r>
              <a:rPr lang="en-US" sz="3100" dirty="0" err="1"/>
              <a:t>merokok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merokok</a:t>
            </a:r>
            <a:r>
              <a:rPr lang="en-US" sz="3100" dirty="0"/>
              <a:t>) </a:t>
            </a:r>
            <a:r>
              <a:rPr lang="en-US" sz="3100" dirty="0" err="1"/>
              <a:t>dengan</a:t>
            </a:r>
            <a:r>
              <a:rPr lang="en-US" sz="3100" dirty="0"/>
              <a:t> status </a:t>
            </a:r>
            <a:r>
              <a:rPr lang="en-US" sz="3100" dirty="0" err="1"/>
              <a:t>fertilitas</a:t>
            </a:r>
            <a:r>
              <a:rPr lang="en-US" sz="3100" dirty="0"/>
              <a:t> </a:t>
            </a:r>
            <a:r>
              <a:rPr lang="en-US" sz="3100" dirty="0" err="1"/>
              <a:t>seorang</a:t>
            </a:r>
            <a:r>
              <a:rPr lang="en-US" sz="3100" dirty="0"/>
              <a:t> </a:t>
            </a:r>
            <a:r>
              <a:rPr lang="en-US" sz="3100" dirty="0" err="1"/>
              <a:t>pria</a:t>
            </a:r>
            <a:r>
              <a:rPr lang="en-US" sz="3100" dirty="0"/>
              <a:t> (</a:t>
            </a:r>
            <a:r>
              <a:rPr lang="en-US" sz="3100" dirty="0" err="1"/>
              <a:t>subur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subur</a:t>
            </a:r>
            <a:r>
              <a:rPr lang="en-US" sz="3100" dirty="0"/>
              <a:t>). </a:t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FB4C94C-A1A5-4724-B397-C97D48E8973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796925"/>
            <a:ext cx="561657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620838" y="1628775"/>
            <a:ext cx="1582737" cy="7921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1619250" y="2854325"/>
            <a:ext cx="1368425" cy="2873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339975" y="5373688"/>
            <a:ext cx="1295400" cy="4524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FF604B-6127-4C43-9654-CBF4F85BB911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3638"/>
            <a:ext cx="2133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3BD9CE73-829A-4E74-9215-333DC0185723}" type="slidenum">
              <a:rPr lang="en-US"/>
              <a:pPr algn="l"/>
              <a:t>11</a:t>
            </a:fld>
            <a:endParaRPr lang="en-US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Output </a:t>
            </a:r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836613"/>
            <a:ext cx="7777162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AutoShape 8"/>
          <p:cNvSpPr>
            <a:spLocks noChangeArrowheads="1"/>
          </p:cNvSpPr>
          <p:nvPr/>
        </p:nvSpPr>
        <p:spPr bwMode="auto">
          <a:xfrm>
            <a:off x="287338" y="5224463"/>
            <a:ext cx="8461375" cy="1463675"/>
          </a:xfrm>
          <a:prstGeom prst="wedgeRoundRectCallout">
            <a:avLst>
              <a:gd name="adj1" fmla="val 6940"/>
              <a:gd name="adj2" fmla="val -49630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000"/>
              <a:t>Dapat diinterpretasikan bahwa ada sebanyak 35 dari 50 (70,00%)  laki-laki tidak merokok memiliki status fertilitas subur. Sedangkan diantara laki-laki yang merokok, ada 20 dari 50 (40,00%) yang memiliki status fertilitas subur</a:t>
            </a:r>
            <a:r>
              <a:rPr lang="en-US" altLang="ko-KR" sz="2000">
                <a:ea typeface="Gulim" pitchFamily="34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67F6F7-162E-48DD-9572-2B15E7C5175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860425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79388" y="4076700"/>
            <a:ext cx="8353425" cy="10795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79388" y="5381625"/>
            <a:ext cx="8496300" cy="784225"/>
          </a:xfrm>
          <a:prstGeom prst="wedgeRoundRectCallout">
            <a:avLst>
              <a:gd name="adj1" fmla="val -24389"/>
              <a:gd name="adj2" fmla="val -91023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ko-KR" sz="2000">
                <a:ea typeface="Gulim" pitchFamily="34" charset="-127"/>
              </a:rPr>
              <a:t>Hasil ini menunjukkan bahwa: “tidak ada sel yang memiliki nilai E &lt; 5 dan nilai ekspektasi minimum adalah 22,50”.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411413" y="1916113"/>
            <a:ext cx="3600450" cy="3857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Uji chi quare hanya membuktikan bahwa ada hubungan (</a:t>
            </a:r>
            <a:r>
              <a:rPr lang="en-US" sz="2800" i="1" smtClean="0"/>
              <a:t>P-</a:t>
            </a:r>
            <a:r>
              <a:rPr lang="en-US" sz="2800" smtClean="0"/>
              <a:t>value)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Tidak menggambarkan kekuatan hubungan.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Untuk menggambarkan hubungan digunakan ukuran OR dan RR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1F3425B-DD6B-4E7D-932A-B0E292F0D80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Keterbatasan Uji Chi 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id-ID" dirty="0" smtClean="0"/>
              <a:t>R</a:t>
            </a:r>
            <a:r>
              <a:rPr lang="en-US" dirty="0" smtClean="0"/>
              <a:t>R (</a:t>
            </a:r>
            <a:r>
              <a:rPr lang="en-US" i="1" dirty="0" smtClean="0"/>
              <a:t>Relative Risk</a:t>
            </a:r>
            <a:r>
              <a:rPr lang="en-US" dirty="0" smtClean="0"/>
              <a:t>) =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</a:t>
            </a:r>
          </a:p>
          <a:p>
            <a:pPr>
              <a:buFont typeface="Wingdings" pitchFamily="2" charset="2"/>
              <a:buNone/>
            </a:pPr>
            <a:endParaRPr lang="id-ID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dirty="0" smtClean="0"/>
              <a:t>OR (</a:t>
            </a:r>
            <a:r>
              <a:rPr lang="en-US" i="1" dirty="0" smtClean="0"/>
              <a:t>Odds Ratio</a:t>
            </a:r>
            <a:r>
              <a:rPr lang="en-US" dirty="0" smtClean="0"/>
              <a:t>)  =     AD / BC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8400"/>
            <a:ext cx="2895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fld id="{986B8DDB-70B2-4B25-92BE-EF9940369FD6}" type="slidenum">
              <a:rPr lang="en-US"/>
              <a:pPr algn="ctr"/>
              <a:t>14</a:t>
            </a:fld>
            <a:endParaRPr lang="en-US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Kekuatan Hubungan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0" y="1628775"/>
            <a:ext cx="2438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dirty="0">
                <a:latin typeface="+mn-lt"/>
              </a:rPr>
              <a:t>   A/(A+B)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 smtClean="0">
                <a:latin typeface="+mn-lt"/>
              </a:rPr>
              <a:t>---------</a:t>
            </a:r>
            <a:endParaRPr lang="en-US" sz="32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latin typeface="+mn-lt"/>
              </a:rPr>
              <a:t>   C/(C+D)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044575"/>
            <a:ext cx="4826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FEE0BC-B82C-4A81-9866-75F839428A0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2800" smtClean="0">
                <a:ea typeface="Gulim" pitchFamily="34" charset="-127"/>
              </a:rPr>
              <a:t>Langkah Menentukan OR dan RR Menggunakan SPSS</a:t>
            </a:r>
          </a:p>
        </p:txBody>
      </p:sp>
      <p:sp>
        <p:nvSpPr>
          <p:cNvPr id="27652" name="Rectangle 10"/>
          <p:cNvSpPr>
            <a:spLocks noChangeArrowheads="1"/>
          </p:cNvSpPr>
          <p:nvPr/>
        </p:nvSpPr>
        <p:spPr bwMode="auto">
          <a:xfrm>
            <a:off x="1547813" y="1700213"/>
            <a:ext cx="1368425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2051050" y="5848350"/>
            <a:ext cx="1219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3995738" y="4292600"/>
            <a:ext cx="86360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3638"/>
            <a:ext cx="2133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3187A041-AD2E-4A18-ABCB-EE802B1EB994}" type="slidenum">
              <a:rPr lang="en-US"/>
              <a:pPr algn="l"/>
              <a:t>16</a:t>
            </a:fld>
            <a:endParaRPr lang="en-US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Output</a:t>
            </a:r>
            <a:r>
              <a:rPr lang="en-US" sz="2400" smtClean="0"/>
              <a:t> </a:t>
            </a:r>
            <a:r>
              <a:rPr lang="en-US" smtClean="0"/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19250" y="1052513"/>
          <a:ext cx="6264275" cy="4147503"/>
        </p:xfrm>
        <a:graphic>
          <a:graphicData uri="http://schemas.openxmlformats.org/drawingml/2006/table">
            <a:tbl>
              <a:tblPr/>
              <a:tblGrid>
                <a:gridCol w="2643188"/>
                <a:gridCol w="1100137"/>
                <a:gridCol w="1260475"/>
                <a:gridCol w="1260475"/>
              </a:tblGrid>
              <a:tr h="328613"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Risk Estimate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Value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95% Confidence Interval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Lower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Upper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Odds Ratio for perilaku merokok (tidak merokok / merokok)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3.500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1.529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8.012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For cohort Status fertilitas = subur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1.750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1.191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2.572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For cohort Status fertilitas = tidak subur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.500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.309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.808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 of Valid Cases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708" name="AutoShape 13"/>
          <p:cNvSpPr>
            <a:spLocks noChangeArrowheads="1"/>
          </p:cNvSpPr>
          <p:nvPr/>
        </p:nvSpPr>
        <p:spPr bwMode="auto">
          <a:xfrm>
            <a:off x="395288" y="0"/>
            <a:ext cx="3168650" cy="2247900"/>
          </a:xfrm>
          <a:prstGeom prst="wedgeRoundRectCallout">
            <a:avLst>
              <a:gd name="adj1" fmla="val 70324"/>
              <a:gd name="adj2" fmla="val 58875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1"/>
              <a:t>OR </a:t>
            </a:r>
            <a:r>
              <a:rPr lang="en-US"/>
              <a:t>= 3,500 (95% CI:1,529-8,012).</a:t>
            </a:r>
          </a:p>
          <a:p>
            <a:pPr eaLnBrk="0" hangingPunct="0"/>
            <a:r>
              <a:rPr lang="en-US"/>
              <a:t>Pria yang merokok mempunyai peluang 3,5 kali untuk tidak subur dibandingkan pria yang tidak merokok</a:t>
            </a:r>
            <a:endParaRPr lang="en-US" altLang="ko-KR">
              <a:ea typeface="Gulim" pitchFamily="34" charset="-127"/>
            </a:endParaRPr>
          </a:p>
        </p:txBody>
      </p:sp>
      <p:sp>
        <p:nvSpPr>
          <p:cNvPr id="28709" name="AutoShape 12"/>
          <p:cNvSpPr>
            <a:spLocks noChangeArrowheads="1"/>
          </p:cNvSpPr>
          <p:nvPr/>
        </p:nvSpPr>
        <p:spPr bwMode="auto">
          <a:xfrm>
            <a:off x="5470525" y="5084763"/>
            <a:ext cx="3673475" cy="715962"/>
          </a:xfrm>
          <a:prstGeom prst="wedgeRoundRectCallout">
            <a:avLst>
              <a:gd name="adj1" fmla="val -21653"/>
              <a:gd name="adj2" fmla="val -115273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1"/>
              <a:t>RR</a:t>
            </a:r>
            <a:r>
              <a:rPr lang="en-US"/>
              <a:t> = 1,750 (95% CI:1,191-2,572).</a:t>
            </a:r>
            <a:endParaRPr lang="en-US" altLang="ko-KR">
              <a:ea typeface="Gulim" pitchFamily="34" charset="-127"/>
            </a:endParaRPr>
          </a:p>
        </p:txBody>
      </p:sp>
      <p:sp>
        <p:nvSpPr>
          <p:cNvPr id="38950" name="Rectangle 11"/>
          <p:cNvSpPr>
            <a:spLocks noChangeArrowheads="1"/>
          </p:cNvSpPr>
          <p:nvPr/>
        </p:nvSpPr>
        <p:spPr bwMode="auto">
          <a:xfrm>
            <a:off x="4211638" y="2276475"/>
            <a:ext cx="3673475" cy="4333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Rectangle 11"/>
          <p:cNvSpPr>
            <a:spLocks noChangeArrowheads="1"/>
          </p:cNvSpPr>
          <p:nvPr/>
        </p:nvSpPr>
        <p:spPr bwMode="auto">
          <a:xfrm>
            <a:off x="4211638" y="3357563"/>
            <a:ext cx="367347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8" grpId="0" animBg="1"/>
      <p:bldP spid="287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Ingin diketahui apakah ada hubungan antara tingkat pendidikan ibu dengan pemanfaatan pelayanan ANC 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6719446-5B8B-4670-8C6B-AA4787467D5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62950" cy="1139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Aplikasi Uji Chi Square pada Tabel &gt; 2x2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8DA3E31-7BC8-4623-84E7-4D0253A7636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435975" cy="11398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Ouput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188" y="1484313"/>
          <a:ext cx="7993062" cy="4668520"/>
        </p:xfrm>
        <a:graphic>
          <a:graphicData uri="http://schemas.openxmlformats.org/drawingml/2006/table">
            <a:tbl>
              <a:tblPr/>
              <a:tblGrid>
                <a:gridCol w="1692275"/>
                <a:gridCol w="1692275"/>
                <a:gridCol w="1692275"/>
                <a:gridCol w="1082675"/>
                <a:gridCol w="1081087"/>
                <a:gridCol w="752475"/>
              </a:tblGrid>
              <a:tr h="227013">
                <a:tc gridSpan="6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Pendidikan Ibu * Pelayanan ANC Crosstabulation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013"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Pelayanan ANC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40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Adekuat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Tidak adekuat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013">
                <a:tc rowSpan="6"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Pendidikan Ibu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Pendidikan menengah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Count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466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481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9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% within Pendidikan Ibu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96.9%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3.1%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100.0%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Pendidikan dasar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Count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1172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171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1343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9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% within Pendidikan Ibu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87.3%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12.7%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100.0%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Tidak sekolah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Count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192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9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% within Pendidikan Ibu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78.1%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21.9%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100.0%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 rowSpan="2" gridSpan="2"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Count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1788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228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94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% within Pendidikan Ibu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88.7%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11.3%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100.0%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4213" y="1557338"/>
          <a:ext cx="7848600" cy="4106866"/>
        </p:xfrm>
        <a:graphic>
          <a:graphicData uri="http://schemas.openxmlformats.org/drawingml/2006/table">
            <a:tbl>
              <a:tblPr/>
              <a:tblGrid>
                <a:gridCol w="3225800"/>
                <a:gridCol w="1344612"/>
                <a:gridCol w="1341438"/>
                <a:gridCol w="1936750"/>
              </a:tblGrid>
              <a:tr h="274638"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Chi-Square Tests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df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Asymp. Sig. (2-sided)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Pearson Chi-Square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56.253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Likelihood Ratio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63.661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Linear-by-Linear Association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56.204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 of Valid Cases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0738">
                <a:tc gridSpan="4"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a. 0 cells (.0%) have expected count less than 5. The minimum expected count is 21.71.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01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2A8B0A7-1ACA-44E8-9EC7-47548193C4E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2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Output </a:t>
            </a:r>
          </a:p>
        </p:txBody>
      </p:sp>
      <p:sp>
        <p:nvSpPr>
          <p:cNvPr id="31778" name="Rectangle 11"/>
          <p:cNvSpPr>
            <a:spLocks noChangeArrowheads="1"/>
          </p:cNvSpPr>
          <p:nvPr/>
        </p:nvSpPr>
        <p:spPr bwMode="auto">
          <a:xfrm>
            <a:off x="612775" y="4797425"/>
            <a:ext cx="7920038" cy="5762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Rectangle 11"/>
          <p:cNvSpPr>
            <a:spLocks noChangeArrowheads="1"/>
          </p:cNvSpPr>
          <p:nvPr/>
        </p:nvSpPr>
        <p:spPr bwMode="auto">
          <a:xfrm>
            <a:off x="3924300" y="2636838"/>
            <a:ext cx="4679950" cy="4333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327650" y="620713"/>
            <a:ext cx="3816350" cy="1123950"/>
          </a:xfrm>
          <a:prstGeom prst="wedgeRoundRectCallout">
            <a:avLst>
              <a:gd name="adj1" fmla="val -29634"/>
              <a:gd name="adj2" fmla="val 138787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ko-KR" sz="2000">
                <a:ea typeface="Gulim" pitchFamily="34" charset="-127"/>
              </a:rPr>
              <a:t>Ho ditolak atau ada hubungan “pendidikan ibu” dengan “anc”.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8" grpId="0" animBg="1" autoUpdateAnimBg="0"/>
      <p:bldP spid="31779" grpId="0" animBg="1"/>
      <p:bldP spid="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92500"/>
          </a:bodyPr>
          <a:lstStyle/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spesifik</a:t>
            </a:r>
            <a:r>
              <a:rPr lang="en-US" sz="3600" dirty="0" smtClean="0"/>
              <a:t> </a:t>
            </a:r>
            <a:r>
              <a:rPr lang="en-US" sz="3600" dirty="0" err="1" smtClean="0"/>
              <a:t>uji</a:t>
            </a:r>
            <a:r>
              <a:rPr lang="en-US" sz="3600" dirty="0" smtClean="0"/>
              <a:t> chi square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</a:p>
          <a:p>
            <a:pPr marL="109728" indent="0" algn="just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untukmenentukan</a:t>
            </a:r>
            <a:r>
              <a:rPr lang="en-US" sz="3600" dirty="0" smtClean="0"/>
              <a:t>/</a:t>
            </a:r>
            <a:r>
              <a:rPr lang="en-US" sz="3600" dirty="0" err="1" smtClean="0"/>
              <a:t>menguji</a:t>
            </a:r>
            <a:r>
              <a:rPr lang="en-US" sz="3600" dirty="0" smtClean="0"/>
              <a:t>:</a:t>
            </a:r>
          </a:p>
          <a:p>
            <a:pPr marL="621792" lvl="1" algn="just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smtClean="0"/>
              <a:t>Ada </a:t>
            </a:r>
            <a:r>
              <a:rPr lang="en-US" sz="3200" dirty="0" err="1" smtClean="0"/>
              <a:t>tidaknya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/</a:t>
            </a:r>
            <a:r>
              <a:rPr lang="en-US" sz="3200" dirty="0" err="1" smtClean="0"/>
              <a:t>asosiasi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2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 (</a:t>
            </a:r>
            <a:r>
              <a:rPr lang="en-US" sz="3200" i="1" dirty="0" smtClean="0"/>
              <a:t>test of independency</a:t>
            </a:r>
            <a:r>
              <a:rPr lang="en-US" sz="3200" dirty="0" smtClean="0"/>
              <a:t>)</a:t>
            </a:r>
          </a:p>
          <a:p>
            <a:pPr marL="621792" lvl="1" algn="just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homogen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sub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lain (</a:t>
            </a:r>
            <a:r>
              <a:rPr lang="en-US" sz="3200" i="1" dirty="0" smtClean="0"/>
              <a:t>test of </a:t>
            </a:r>
            <a:r>
              <a:rPr lang="en-US" sz="3200" i="1" dirty="0" err="1" smtClean="0"/>
              <a:t>homogenity</a:t>
            </a:r>
            <a:r>
              <a:rPr lang="en-US" sz="3200" dirty="0" smtClean="0"/>
              <a:t>)</a:t>
            </a:r>
          </a:p>
          <a:p>
            <a:pPr marL="621792" lvl="1" algn="just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kesesuaian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pengamatan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parameter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dispesifikasikan</a:t>
            </a:r>
            <a:r>
              <a:rPr lang="en-US" sz="3200" dirty="0" smtClean="0"/>
              <a:t> (</a:t>
            </a:r>
            <a:r>
              <a:rPr lang="en-US" sz="3200" i="1" dirty="0" smtClean="0"/>
              <a:t>Goodness of fit</a:t>
            </a:r>
            <a:r>
              <a:rPr lang="en-US" sz="3200" dirty="0" smtClean="0"/>
              <a:t>)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3200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3638"/>
            <a:ext cx="2133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2A4C0E1E-2B79-404B-94FC-5A4CD387EAAB}" type="slidenum">
              <a:rPr lang="en-US"/>
              <a:pPr algn="l"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TUJUAN UJI CHI 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30725"/>
          </a:xfrm>
        </p:spPr>
        <p:txBody>
          <a:bodyPr/>
          <a:lstStyle/>
          <a:p>
            <a:pPr marL="342900" lvl="1" indent="-342900">
              <a:buSzPct val="65000"/>
              <a:buFont typeface="Wingdings" pitchFamily="2" charset="2"/>
              <a:buChar char="n"/>
            </a:pPr>
            <a:r>
              <a:rPr lang="id-ID" smtClean="0"/>
              <a:t>Jan W. Kuzma, 1984, </a:t>
            </a:r>
            <a:r>
              <a:rPr lang="id-ID" i="1" smtClean="0"/>
              <a:t>Basic Statistics for the Health Sciences</a:t>
            </a:r>
            <a:r>
              <a:rPr lang="id-ID" smtClean="0"/>
              <a:t>, California: Meyfield Publishing Company.</a:t>
            </a:r>
            <a:endParaRPr lang="en-US" smtClean="0"/>
          </a:p>
          <a:p>
            <a:pPr marL="342900" lvl="1" indent="-342900">
              <a:buSzPct val="65000"/>
              <a:buFont typeface="Wingdings" pitchFamily="2" charset="2"/>
              <a:buChar char="n"/>
            </a:pPr>
            <a:r>
              <a:rPr lang="en-US" sz="2800" smtClean="0"/>
              <a:t>Pagano, M.,&amp; Gauvreau, K., 1993. </a:t>
            </a:r>
            <a:r>
              <a:rPr lang="en-US" sz="2800" i="1" smtClean="0"/>
              <a:t>Principles of Biostatistics. </a:t>
            </a:r>
            <a:r>
              <a:rPr lang="en-US" sz="2800" smtClean="0"/>
              <a:t>California: Wadsworth Publishing Company.</a:t>
            </a:r>
          </a:p>
          <a:p>
            <a:pPr marL="342900" lvl="1" indent="-342900">
              <a:buSzPct val="65000"/>
              <a:buFont typeface="Wingdings" pitchFamily="2" charset="2"/>
              <a:buChar char="n"/>
            </a:pPr>
            <a:r>
              <a:rPr lang="en-US" sz="2800" smtClean="0"/>
              <a:t>Hastono, S.P., 2001. </a:t>
            </a:r>
            <a:r>
              <a:rPr lang="en-US" sz="2800" i="1" smtClean="0"/>
              <a:t>Modul Analisis Data</a:t>
            </a:r>
            <a:r>
              <a:rPr lang="en-US" sz="2800" smtClean="0"/>
              <a:t>. FKM UI.</a:t>
            </a:r>
          </a:p>
          <a:p>
            <a:pPr marL="342900" lvl="1" indent="-342900">
              <a:buSzPct val="65000"/>
              <a:buFont typeface="Wingdings" pitchFamily="2" charset="2"/>
              <a:buChar char="n"/>
            </a:pPr>
            <a:r>
              <a:rPr lang="en-US" sz="2800" smtClean="0"/>
              <a:t>Dahlan, Sopiyudin. 2008. </a:t>
            </a:r>
            <a:r>
              <a:rPr lang="en-US" sz="2800" i="1" smtClean="0"/>
              <a:t>Statistik untuk Kedokteran dan Kesehatan</a:t>
            </a:r>
            <a:r>
              <a:rPr lang="en-US" sz="2800" smtClean="0"/>
              <a:t>. Seri Evidence Based Medicine 2 Edisi 3. Jakarta: Penerbit Salemba Medika. </a:t>
            </a:r>
          </a:p>
          <a:p>
            <a:pPr marL="342900" lvl="1" indent="-342900">
              <a:buSzPct val="65000"/>
              <a:buFont typeface="Wingdings" pitchFamily="2" charset="2"/>
              <a:buChar char="n"/>
            </a:pPr>
            <a:endParaRPr lang="en-US" sz="2800" smtClean="0"/>
          </a:p>
          <a:p>
            <a:endParaRPr lang="en-US" sz="3200" smtClean="0"/>
          </a:p>
          <a:p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7B7AF87-0C6B-46E2-8297-1683CC6E857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Referensi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/>
              <a:t>Jenis data kategori</a:t>
            </a:r>
          </a:p>
          <a:p>
            <a:r>
              <a:rPr lang="en-US" sz="4000" smtClean="0"/>
              <a:t>Sampel independen</a:t>
            </a:r>
          </a:p>
          <a:p>
            <a:r>
              <a:rPr lang="en-US" sz="4000" smtClean="0"/>
              <a:t>Distribusi tidak normal/tidak diketahui distribusinya (</a:t>
            </a:r>
            <a:r>
              <a:rPr lang="en-US" sz="4000" i="1" smtClean="0"/>
              <a:t>free distribution</a:t>
            </a:r>
            <a:r>
              <a:rPr lang="en-US" sz="4000" smtClean="0"/>
              <a:t>)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F1BD9442-FA20-41D8-AA4C-BE3AC88902E0}" type="slidenum">
              <a:rPr lang="en-US"/>
              <a:pPr algn="l"/>
              <a:t>3</a:t>
            </a:fld>
            <a:endParaRPr lang="en-US"/>
          </a:p>
        </p:txBody>
      </p:sp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PERSYARATAN/ASUMSI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10513" cy="4895850"/>
          </a:xfrm>
        </p:spPr>
        <p:txBody>
          <a:bodyPr>
            <a:normAutofit/>
          </a:bodyPr>
          <a:lstStyle/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Pearson Chi Square/</a:t>
            </a:r>
            <a:r>
              <a:rPr lang="en-US" sz="2400" dirty="0" err="1" smtClean="0"/>
              <a:t>Likehood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&gt; 2x2 (</a:t>
            </a:r>
            <a:r>
              <a:rPr lang="en-US" sz="2000" dirty="0" err="1" smtClean="0"/>
              <a:t>misal</a:t>
            </a:r>
            <a:r>
              <a:rPr lang="en-US" sz="2000" dirty="0" smtClean="0"/>
              <a:t> 3x2 </a:t>
            </a:r>
            <a:r>
              <a:rPr lang="en-US" sz="2000" dirty="0" err="1" smtClean="0"/>
              <a:t>atau</a:t>
            </a:r>
            <a:r>
              <a:rPr lang="en-US" sz="2000" dirty="0" smtClean="0"/>
              <a:t> 3x3)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:</a:t>
            </a:r>
          </a:p>
          <a:p>
            <a:pPr marL="621792" lvl="1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harapan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 (E&lt;1)</a:t>
            </a:r>
          </a:p>
          <a:p>
            <a:pPr marL="621792" lvl="1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harapan</a:t>
            </a:r>
            <a:r>
              <a:rPr lang="en-US" sz="2000" dirty="0" smtClean="0"/>
              <a:t> &lt; 5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20%</a:t>
            </a:r>
          </a:p>
          <a:p>
            <a:pPr marL="621792" lvl="1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dipenuhi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penggabungan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agar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harapan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berharga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endParaRPr lang="en-US" sz="2000" dirty="0" smtClean="0"/>
          </a:p>
          <a:p>
            <a:pPr marL="621792" lvl="1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Yates Correction: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 2x2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E &lt; 5,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i="1" dirty="0" smtClean="0"/>
              <a:t>Continuity Correction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i="1" dirty="0" smtClean="0"/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Fisher Exact Test</a:t>
            </a:r>
            <a:endParaRPr lang="en-US" sz="2000" dirty="0" smtClean="0"/>
          </a:p>
          <a:p>
            <a:pPr marL="344488" lvl="1" indent="0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2x2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E &lt; 5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Uji</a:t>
            </a:r>
            <a:r>
              <a:rPr lang="en-US" sz="2000" i="1" dirty="0" smtClean="0"/>
              <a:t> Fisher Exact</a:t>
            </a:r>
            <a:endParaRPr lang="en-US" sz="2400" i="1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3638"/>
            <a:ext cx="2133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17C691F7-EC35-40E6-8ED5-9680E6DCA58B}" type="slidenum">
              <a:rPr lang="en-US"/>
              <a:pPr algn="l"/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smtClean="0"/>
              <a:t>Persyaratan Penggunaan Chi 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85800" y="1844675"/>
            <a:ext cx="7910513" cy="4556125"/>
          </a:xfrm>
        </p:spPr>
        <p:txBody>
          <a:bodyPr/>
          <a:lstStyle/>
          <a:p>
            <a:r>
              <a:rPr lang="en-US" sz="2800" dirty="0" err="1" smtClean="0"/>
              <a:t>Kasus</a:t>
            </a:r>
            <a:endParaRPr lang="en-US" sz="2800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merokok</a:t>
            </a:r>
            <a:r>
              <a:rPr lang="en-US" sz="2800" dirty="0" smtClean="0"/>
              <a:t> (</a:t>
            </a:r>
            <a:r>
              <a:rPr lang="en-US" sz="2800" dirty="0" err="1" smtClean="0"/>
              <a:t>merokok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merokok</a:t>
            </a:r>
            <a:r>
              <a:rPr lang="en-US" sz="2800" dirty="0" smtClean="0"/>
              <a:t>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status </a:t>
            </a:r>
            <a:r>
              <a:rPr lang="en-US" sz="2800" dirty="0" err="1" smtClean="0"/>
              <a:t>fertilitas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pria</a:t>
            </a:r>
            <a:r>
              <a:rPr lang="en-US" sz="2800" dirty="0" smtClean="0"/>
              <a:t> (</a:t>
            </a:r>
            <a:r>
              <a:rPr lang="en-US" sz="2800" dirty="0" err="1" smtClean="0"/>
              <a:t>subur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subur</a:t>
            </a:r>
            <a:r>
              <a:rPr lang="en-US" sz="2800" dirty="0" smtClean="0"/>
              <a:t>). 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3638"/>
            <a:ext cx="21336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4A1F4F9A-DE93-44E5-9871-852AFCB9247D}" type="slidenum">
              <a:rPr lang="en-US"/>
              <a:pPr algn="l"/>
              <a:t>5</a:t>
            </a:fld>
            <a:endParaRPr lang="en-US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Aplikasi Uji Chi Square (Tabel 2x2) Menggunakan Spss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82804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21856B6-1DD2-4D63-8F0C-B761B29EEF02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241425"/>
            <a:ext cx="7632700" cy="499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1DD8EB0-EFE4-4D42-85B2-EEDA075A943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altLang="ko-KR" smtClean="0">
              <a:ea typeface="Gulim" pitchFamily="34" charset="-127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23850" y="2452688"/>
            <a:ext cx="2665413" cy="3043237"/>
          </a:xfrm>
          <a:prstGeom prst="wedgeRoundRectCallout">
            <a:avLst>
              <a:gd name="adj1" fmla="val 84949"/>
              <a:gd name="adj2" fmla="val -39954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ko-KR" sz="1600">
                <a:ea typeface="Gulim" pitchFamily="34" charset="-127"/>
              </a:rPr>
              <a:t>Variabel </a:t>
            </a:r>
            <a:r>
              <a:rPr lang="en-US" altLang="ko-KR" sz="1600" b="1">
                <a:ea typeface="Gulim" pitchFamily="34" charset="-127"/>
              </a:rPr>
              <a:t>perilaku merokok </a:t>
            </a:r>
            <a:r>
              <a:rPr lang="en-US" altLang="ko-KR" sz="1600">
                <a:ea typeface="Gulim" pitchFamily="34" charset="-127"/>
              </a:rPr>
              <a:t>digunakan sebagai variabel independen, pindahkan ke kotak “Row(s):”</a:t>
            </a:r>
          </a:p>
          <a:p>
            <a:pPr eaLnBrk="0" hangingPunct="0"/>
            <a:endParaRPr lang="en-US" altLang="ko-KR" sz="1600">
              <a:ea typeface="Gulim" pitchFamily="34" charset="-127"/>
            </a:endParaRPr>
          </a:p>
          <a:p>
            <a:pPr eaLnBrk="0" hangingPunct="0"/>
            <a:r>
              <a:rPr lang="en-US" altLang="ko-KR" sz="1600">
                <a:ea typeface="Gulim" pitchFamily="34" charset="-127"/>
              </a:rPr>
              <a:t>Variabel </a:t>
            </a:r>
            <a:r>
              <a:rPr lang="en-US" altLang="ko-KR" sz="1600" b="1">
                <a:ea typeface="Gulim" pitchFamily="34" charset="-127"/>
              </a:rPr>
              <a:t>status fertilitas </a:t>
            </a:r>
            <a:r>
              <a:rPr lang="en-US" altLang="ko-KR" sz="1600">
                <a:ea typeface="Gulim" pitchFamily="34" charset="-127"/>
              </a:rPr>
              <a:t>digunakan sebagai variabel dependen, pindahkan ke kotak “Kolom(s)”.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6592888" y="2060575"/>
            <a:ext cx="1219200" cy="3603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33375"/>
            <a:ext cx="6192838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1692275" y="981075"/>
            <a:ext cx="1800225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2627313" y="5445125"/>
            <a:ext cx="1219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9CBF3C-5803-45AA-BE11-A3079D8726C3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549275"/>
            <a:ext cx="7975600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877050" y="1824038"/>
            <a:ext cx="12954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647B359-9453-424A-952A-F2F9C26FB2C8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1562</TotalTime>
  <Words>580</Words>
  <Application>Microsoft Office PowerPoint</Application>
  <PresentationFormat>On-screen Show (4:3)</PresentationFormat>
  <Paragraphs>166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     Uji Hipotesis Chi Square (χ2)   Hubungan antara perilaku merokok (merokok dan tidak merokok) dengan status fertilitas seorang pria (subur dan tidak subur).   </vt:lpstr>
      <vt:lpstr>TUJUAN UJI CHI SQUARE</vt:lpstr>
      <vt:lpstr>PERSYARATAN/ASUMSI</vt:lpstr>
      <vt:lpstr>Persyaratan Penggunaan Chi Square</vt:lpstr>
      <vt:lpstr>Aplikasi Uji Chi Square (Tabel 2x2) Menggunakan Spss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Output </vt:lpstr>
      <vt:lpstr>PowerPoint Presentation</vt:lpstr>
      <vt:lpstr>Keterbatasan Uji Chi Square</vt:lpstr>
      <vt:lpstr>Kekuatan Hubungan</vt:lpstr>
      <vt:lpstr>Langkah Menentukan OR dan RR Menggunakan SPSS</vt:lpstr>
      <vt:lpstr>Output  </vt:lpstr>
      <vt:lpstr>Aplikasi Uji Chi Square pada Tabel &gt; 2x2</vt:lpstr>
      <vt:lpstr>Ouput</vt:lpstr>
      <vt:lpstr>Output 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10. Chi Square (Hypothesis Testing IV)</dc:title>
  <dc:creator>Joe Healey</dc:creator>
  <cp:lastModifiedBy>Jojie Matitaputty</cp:lastModifiedBy>
  <cp:revision>136</cp:revision>
  <dcterms:created xsi:type="dcterms:W3CDTF">2004-06-10T14:20:19Z</dcterms:created>
  <dcterms:modified xsi:type="dcterms:W3CDTF">2016-05-28T04:35:18Z</dcterms:modified>
</cp:coreProperties>
</file>