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0" orient="horz" pos="2159" userDrawn="1">
          <p15:clr>
            <a:srgbClr val="A4A3A4"/>
          </p15:clr>
        </p15:guide>
        <p15:guide id="1" pos="2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08" y="-114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0A9A-F6A5-4228-879E-26B5AC876AAF}" type="datetimeFigureOut">
              <a:rPr lang="id-ID" smtClean="0"/>
              <a:t>22/04/2017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807AE-E504-4B91-A405-C09BFC13986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kian.com/2012/11/one-way-anova-dalam-spss.html" TargetMode="External"/><Relationship Id="rId2" Type="http://schemas.openxmlformats.org/officeDocument/2006/relationships/hyperlink" Target="http://www.statistikian.com/p/sps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istikian.com/2012/08/membuat-r-tabel-dalam-excel.html" TargetMode="External"/><Relationship Id="rId2" Type="http://schemas.openxmlformats.org/officeDocument/2006/relationships/hyperlink" Target="http://www.statistikian.com/2012/07/uji-t-paired-dengan-sps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atistikian.com/p/spss.html" TargetMode="External"/><Relationship Id="rId5" Type="http://schemas.openxmlformats.org/officeDocument/2006/relationships/hyperlink" Target="http://www.statistikian.com/2012/10/pengertian-data.html" TargetMode="External"/><Relationship Id="rId4" Type="http://schemas.openxmlformats.org/officeDocument/2006/relationships/hyperlink" Target="http://www.statistikian.com/2012/09/uji-normalitas-dengan-kolmogorov-smirnov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14511"/>
          </a:xfrm>
        </p:spPr>
        <p:txBody>
          <a:bodyPr/>
          <a:lstStyle/>
          <a:p>
            <a:r>
              <a:rPr lang="id-ID" b="1" dirty="0" smtClean="0"/>
              <a:t>Analisis</a:t>
            </a: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REGRESI</a:t>
            </a:r>
            <a:endParaRPr lang="id-ID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id-ID" sz="3100" dirty="0" smtClean="0"/>
              <a:t/>
            </a:r>
            <a:br>
              <a:rPr lang="id-ID" sz="3100" dirty="0" smtClean="0"/>
            </a:br>
            <a:r>
              <a:rPr lang="id-ID" sz="3100" dirty="0" smtClean="0"/>
              <a:t>2. Pilih variabel Y sebagai variabel dependen (terikat) dan X1 sebagai variabel independen (bebas) lalu klik tombol OK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pic>
        <p:nvPicPr>
          <p:cNvPr id="4098" name="Picture 2" descr="C:\Users\toshiba\Pictures\a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7643866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Output SPSS akan menampilkan hasil berupa 4 buah tabel yaitu; </a:t>
            </a:r>
          </a:p>
          <a:p>
            <a:pPr>
              <a:buNone/>
            </a:pPr>
            <a:r>
              <a:rPr lang="id-ID" dirty="0" smtClean="0"/>
              <a:t>	a. Tabel variabel penelitian,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b. Ringkasan model (</a:t>
            </a:r>
            <a:r>
              <a:rPr lang="id-ID" i="1" dirty="0" smtClean="0"/>
              <a:t>model summary</a:t>
            </a:r>
            <a:r>
              <a:rPr lang="id-ID" dirty="0" smtClean="0"/>
              <a:t>),</a:t>
            </a:r>
          </a:p>
          <a:p>
            <a:pPr>
              <a:buNone/>
            </a:pPr>
            <a:r>
              <a:rPr lang="id-ID" dirty="0" smtClean="0"/>
              <a:t>	c. Tabel </a:t>
            </a:r>
            <a:r>
              <a:rPr lang="id-ID" i="1" dirty="0" smtClean="0"/>
              <a:t>Anova</a:t>
            </a:r>
            <a:r>
              <a:rPr lang="id-ID" dirty="0" smtClean="0"/>
              <a:t>, dan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d. Tabel </a:t>
            </a:r>
            <a:r>
              <a:rPr lang="id-ID" i="1" dirty="0" smtClean="0"/>
              <a:t>Koefisien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 descr="C:\Users\toshiba\Pictures\a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4393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Asal Mula Regresi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sz="3400" dirty="0" err="1" smtClean="0"/>
              <a:t>Istilah</a:t>
            </a:r>
            <a:r>
              <a:rPr lang="en-US" sz="3400" dirty="0" smtClean="0"/>
              <a:t> </a:t>
            </a:r>
            <a:r>
              <a:rPr lang="en-US" sz="3400" dirty="0" err="1"/>
              <a:t>regresi</a:t>
            </a:r>
            <a:r>
              <a:rPr lang="en-US" sz="3400" dirty="0"/>
              <a:t> </a:t>
            </a:r>
            <a:r>
              <a:rPr lang="en-US" sz="3400" dirty="0" err="1"/>
              <a:t>pertama</a:t>
            </a:r>
            <a:r>
              <a:rPr lang="en-US" sz="3400" dirty="0"/>
              <a:t> kali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konsep</a:t>
            </a:r>
            <a:r>
              <a:rPr lang="en-US" sz="3400" dirty="0"/>
              <a:t> </a:t>
            </a:r>
            <a:r>
              <a:rPr lang="en-US" sz="3400" dirty="0" err="1"/>
              <a:t>statistik</a:t>
            </a:r>
            <a:r>
              <a:rPr lang="en-US" sz="3400" dirty="0"/>
              <a:t> </a:t>
            </a:r>
            <a:r>
              <a:rPr lang="en-US" sz="3400" dirty="0" err="1"/>
              <a:t>digunakan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Sir Francis Galton </a:t>
            </a:r>
            <a:r>
              <a:rPr lang="en-US" sz="3400" dirty="0" err="1"/>
              <a:t>dimana</a:t>
            </a:r>
            <a:r>
              <a:rPr lang="en-US" sz="3400" dirty="0"/>
              <a:t> yang </a:t>
            </a:r>
            <a:r>
              <a:rPr lang="en-US" sz="3400" dirty="0" err="1"/>
              <a:t>bersangkutan</a:t>
            </a:r>
            <a:r>
              <a:rPr lang="en-US" sz="3400" dirty="0"/>
              <a:t> </a:t>
            </a:r>
            <a:r>
              <a:rPr lang="en-US" sz="3400" dirty="0" err="1"/>
              <a:t>melakukan</a:t>
            </a:r>
            <a:r>
              <a:rPr lang="en-US" sz="3400" dirty="0"/>
              <a:t> </a:t>
            </a:r>
            <a:r>
              <a:rPr lang="en-US" sz="3400" dirty="0" err="1"/>
              <a:t>kajian</a:t>
            </a:r>
            <a:r>
              <a:rPr lang="en-US" sz="3400" dirty="0"/>
              <a:t> yang </a:t>
            </a:r>
            <a:r>
              <a:rPr lang="en-US" sz="3400" dirty="0" err="1"/>
              <a:t>menunjukkan</a:t>
            </a:r>
            <a:r>
              <a:rPr lang="en-US" sz="3400" dirty="0"/>
              <a:t> </a:t>
            </a:r>
            <a:r>
              <a:rPr lang="en-US" sz="3400" dirty="0" err="1"/>
              <a:t>bahwa</a:t>
            </a:r>
            <a:r>
              <a:rPr lang="en-US" sz="3400" dirty="0"/>
              <a:t> </a:t>
            </a:r>
            <a:r>
              <a:rPr lang="en-US" sz="3400" dirty="0" err="1"/>
              <a:t>tinggi</a:t>
            </a:r>
            <a:r>
              <a:rPr lang="en-US" sz="3400" dirty="0"/>
              <a:t> </a:t>
            </a:r>
            <a:r>
              <a:rPr lang="en-US" sz="3400" dirty="0" err="1"/>
              <a:t>badan</a:t>
            </a:r>
            <a:r>
              <a:rPr lang="en-US" sz="3400" dirty="0"/>
              <a:t> </a:t>
            </a:r>
            <a:r>
              <a:rPr lang="en-US" sz="3400" dirty="0" err="1"/>
              <a:t>anak-anak</a:t>
            </a:r>
            <a:r>
              <a:rPr lang="en-US" sz="3400" dirty="0"/>
              <a:t> yang </a:t>
            </a:r>
            <a:r>
              <a:rPr lang="en-US" sz="3400" dirty="0" err="1"/>
              <a:t>dilahirkan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para</a:t>
            </a:r>
            <a:r>
              <a:rPr lang="en-US" sz="3400" dirty="0"/>
              <a:t> </a:t>
            </a:r>
            <a:r>
              <a:rPr lang="en-US" sz="3400" dirty="0" err="1"/>
              <a:t>orang</a:t>
            </a:r>
            <a:r>
              <a:rPr lang="en-US" sz="3400" dirty="0"/>
              <a:t> </a:t>
            </a:r>
            <a:r>
              <a:rPr lang="en-US" sz="3400" dirty="0" err="1"/>
              <a:t>tua</a:t>
            </a:r>
            <a:r>
              <a:rPr lang="en-US" sz="3400" dirty="0"/>
              <a:t> yang </a:t>
            </a:r>
            <a:r>
              <a:rPr lang="en-US" sz="3400" dirty="0" err="1"/>
              <a:t>tinggi</a:t>
            </a:r>
            <a:r>
              <a:rPr lang="en-US" sz="3400" dirty="0"/>
              <a:t> </a:t>
            </a:r>
            <a:r>
              <a:rPr lang="en-US" sz="3400" dirty="0" err="1"/>
              <a:t>cenderung</a:t>
            </a:r>
            <a:r>
              <a:rPr lang="en-US" sz="3400" dirty="0"/>
              <a:t> </a:t>
            </a:r>
            <a:r>
              <a:rPr lang="en-US" sz="3400" dirty="0" err="1"/>
              <a:t>bergerak</a:t>
            </a:r>
            <a:r>
              <a:rPr lang="en-US" sz="3400" dirty="0"/>
              <a:t> (regress) </a:t>
            </a:r>
            <a:r>
              <a:rPr lang="en-US" sz="3400" dirty="0" err="1"/>
              <a:t>kearah</a:t>
            </a:r>
            <a:r>
              <a:rPr lang="en-US" sz="3400" dirty="0"/>
              <a:t> </a:t>
            </a:r>
            <a:r>
              <a:rPr lang="en-US" sz="3400" dirty="0" err="1"/>
              <a:t>ketinggian</a:t>
            </a:r>
            <a:r>
              <a:rPr lang="en-US" sz="3400" dirty="0"/>
              <a:t> rata-rata </a:t>
            </a:r>
            <a:r>
              <a:rPr lang="en-US" sz="3400" dirty="0" err="1"/>
              <a:t>populasi</a:t>
            </a:r>
            <a:r>
              <a:rPr lang="en-US" sz="3400" dirty="0"/>
              <a:t>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keseluruhan</a:t>
            </a:r>
            <a:r>
              <a:rPr lang="en-US" sz="3400" dirty="0" smtClean="0"/>
              <a:t>.</a:t>
            </a:r>
            <a:endParaRPr lang="id-ID" sz="3400" dirty="0" smtClean="0"/>
          </a:p>
          <a:p>
            <a:pPr algn="just">
              <a:buNone/>
            </a:pPr>
            <a:r>
              <a:rPr lang="id-ID" sz="3400" dirty="0"/>
              <a:t>	</a:t>
            </a:r>
            <a:r>
              <a:rPr lang="en-US" sz="3400" dirty="0" smtClean="0"/>
              <a:t>Galton </a:t>
            </a:r>
            <a:r>
              <a:rPr lang="en-US" sz="3400" dirty="0" err="1"/>
              <a:t>memperkenalkan</a:t>
            </a:r>
            <a:r>
              <a:rPr lang="en-US" sz="3400" dirty="0"/>
              <a:t> </a:t>
            </a:r>
            <a:r>
              <a:rPr lang="en-US" sz="3400" dirty="0" err="1"/>
              <a:t>kata</a:t>
            </a:r>
            <a:r>
              <a:rPr lang="en-US" sz="3400" dirty="0"/>
              <a:t> </a:t>
            </a:r>
            <a:r>
              <a:rPr lang="en-US" sz="3400" dirty="0" err="1"/>
              <a:t>regresi</a:t>
            </a:r>
            <a:r>
              <a:rPr lang="en-US" sz="3400" dirty="0"/>
              <a:t> (regression)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nama</a:t>
            </a:r>
            <a:r>
              <a:rPr lang="en-US" sz="3400" dirty="0"/>
              <a:t> </a:t>
            </a:r>
            <a:r>
              <a:rPr lang="en-US" sz="3400" dirty="0" err="1"/>
              <a:t>proses</a:t>
            </a:r>
            <a:r>
              <a:rPr lang="en-US" sz="3400" dirty="0"/>
              <a:t> </a:t>
            </a:r>
            <a:r>
              <a:rPr lang="en-US" sz="3400" dirty="0" err="1"/>
              <a:t>umum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memprediksi</a:t>
            </a:r>
            <a:r>
              <a:rPr lang="en-US" sz="3400" dirty="0"/>
              <a:t> </a:t>
            </a: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variabel</a:t>
            </a:r>
            <a:r>
              <a:rPr lang="en-US" sz="3400" dirty="0"/>
              <a:t>, </a:t>
            </a:r>
            <a:r>
              <a:rPr lang="en-US" sz="3400" dirty="0" err="1"/>
              <a:t>yaitu</a:t>
            </a:r>
            <a:r>
              <a:rPr lang="en-US" sz="3400" dirty="0"/>
              <a:t> </a:t>
            </a:r>
            <a:r>
              <a:rPr lang="en-US" sz="3400" dirty="0" err="1"/>
              <a:t>tinggi</a:t>
            </a:r>
            <a:r>
              <a:rPr lang="en-US" sz="3400" dirty="0"/>
              <a:t> </a:t>
            </a:r>
            <a:r>
              <a:rPr lang="en-US" sz="3400" dirty="0" err="1"/>
              <a:t>badan</a:t>
            </a:r>
            <a:r>
              <a:rPr lang="en-US" sz="3400" dirty="0"/>
              <a:t> </a:t>
            </a:r>
            <a:r>
              <a:rPr lang="en-US" sz="3400" dirty="0" err="1"/>
              <a:t>anak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</a:t>
            </a:r>
            <a:r>
              <a:rPr lang="en-US" sz="3400" dirty="0" err="1"/>
              <a:t>variabel</a:t>
            </a:r>
            <a:r>
              <a:rPr lang="en-US" sz="3400" dirty="0"/>
              <a:t> lain, </a:t>
            </a:r>
            <a:r>
              <a:rPr lang="en-US" sz="3400" dirty="0" err="1"/>
              <a:t>yaitu</a:t>
            </a:r>
            <a:r>
              <a:rPr lang="en-US" sz="3400" dirty="0"/>
              <a:t> </a:t>
            </a:r>
            <a:r>
              <a:rPr lang="en-US" sz="3400" dirty="0" err="1"/>
              <a:t>tinggi</a:t>
            </a:r>
            <a:r>
              <a:rPr lang="en-US" sz="3400" dirty="0"/>
              <a:t> </a:t>
            </a:r>
            <a:r>
              <a:rPr lang="en-US" sz="3400" dirty="0" err="1"/>
              <a:t>badan</a:t>
            </a:r>
            <a:r>
              <a:rPr lang="en-US" sz="3400" dirty="0"/>
              <a:t> </a:t>
            </a:r>
            <a:r>
              <a:rPr lang="en-US" sz="3400" dirty="0" err="1"/>
              <a:t>orang</a:t>
            </a:r>
            <a:r>
              <a:rPr lang="en-US" sz="3400" dirty="0"/>
              <a:t> </a:t>
            </a:r>
            <a:r>
              <a:rPr lang="en-US" sz="3400" dirty="0" err="1"/>
              <a:t>tua</a:t>
            </a:r>
            <a:r>
              <a:rPr lang="en-US" sz="3400" dirty="0"/>
              <a:t>.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perkembangan</a:t>
            </a:r>
            <a:r>
              <a:rPr lang="en-US" sz="3400" dirty="0"/>
              <a:t> </a:t>
            </a:r>
            <a:r>
              <a:rPr lang="en-US" sz="3400" dirty="0" err="1"/>
              <a:t>berikutnya</a:t>
            </a:r>
            <a:r>
              <a:rPr lang="en-US" sz="3400" dirty="0"/>
              <a:t> </a:t>
            </a:r>
            <a:r>
              <a:rPr lang="en-US" sz="3400" dirty="0" err="1"/>
              <a:t>hukum</a:t>
            </a:r>
            <a:r>
              <a:rPr lang="en-US" sz="3400" dirty="0"/>
              <a:t> Galton </a:t>
            </a:r>
            <a:r>
              <a:rPr lang="en-US" sz="3400" dirty="0" err="1"/>
              <a:t>mengenai</a:t>
            </a:r>
            <a:r>
              <a:rPr lang="en-US" sz="3400" dirty="0"/>
              <a:t> </a:t>
            </a:r>
            <a:r>
              <a:rPr lang="en-US" sz="3400" dirty="0" err="1"/>
              <a:t>regresi</a:t>
            </a:r>
            <a:r>
              <a:rPr lang="en-US" sz="3400" dirty="0"/>
              <a:t>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ditegaskan</a:t>
            </a:r>
            <a:r>
              <a:rPr lang="en-US" sz="3400" dirty="0"/>
              <a:t> </a:t>
            </a:r>
            <a:r>
              <a:rPr lang="en-US" sz="3400" dirty="0" err="1"/>
              <a:t>lagi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Karl Pearson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data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seribu</a:t>
            </a:r>
            <a:r>
              <a:rPr lang="en-US" sz="3400" dirty="0"/>
              <a:t>. </a:t>
            </a:r>
            <a:endParaRPr lang="id-ID" sz="3400" dirty="0" smtClean="0"/>
          </a:p>
          <a:p>
            <a:pPr algn="just">
              <a:buNone/>
            </a:pPr>
            <a:r>
              <a:rPr lang="id-ID" sz="3400" dirty="0"/>
              <a:t>	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/>
              <a:t>perkembangan</a:t>
            </a:r>
            <a:r>
              <a:rPr lang="en-US" sz="3400" dirty="0"/>
              <a:t> </a:t>
            </a:r>
            <a:r>
              <a:rPr lang="en-US" sz="3400" dirty="0" err="1"/>
              <a:t>berikutnya</a:t>
            </a:r>
            <a:r>
              <a:rPr lang="en-US" sz="3400" dirty="0"/>
              <a:t>, </a:t>
            </a:r>
            <a:r>
              <a:rPr lang="en-US" sz="3400" dirty="0" err="1"/>
              <a:t>para</a:t>
            </a:r>
            <a:r>
              <a:rPr lang="en-US" sz="3400" dirty="0"/>
              <a:t> </a:t>
            </a:r>
            <a:r>
              <a:rPr lang="en-US" sz="3400" dirty="0" err="1"/>
              <a:t>ahli</a:t>
            </a:r>
            <a:r>
              <a:rPr lang="en-US" sz="3400" dirty="0"/>
              <a:t> </a:t>
            </a:r>
            <a:r>
              <a:rPr lang="en-US" sz="3400" dirty="0" err="1"/>
              <a:t>statistik</a:t>
            </a:r>
            <a:r>
              <a:rPr lang="en-US" sz="3400" dirty="0"/>
              <a:t> </a:t>
            </a:r>
            <a:r>
              <a:rPr lang="en-US" sz="3400" dirty="0" err="1"/>
              <a:t>menambahkan</a:t>
            </a:r>
            <a:r>
              <a:rPr lang="en-US" sz="3400" dirty="0"/>
              <a:t> </a:t>
            </a:r>
            <a:r>
              <a:rPr lang="en-US" sz="3400" dirty="0" err="1"/>
              <a:t>isitilah</a:t>
            </a:r>
            <a:r>
              <a:rPr lang="en-US" sz="3400" dirty="0"/>
              <a:t> </a:t>
            </a:r>
            <a:r>
              <a:rPr lang="en-US" sz="3400" dirty="0" err="1"/>
              <a:t>regresi</a:t>
            </a:r>
            <a:r>
              <a:rPr lang="en-US" sz="3400" dirty="0"/>
              <a:t> </a:t>
            </a:r>
            <a:r>
              <a:rPr lang="en-US" sz="3400" dirty="0" err="1"/>
              <a:t>berganda</a:t>
            </a:r>
            <a:r>
              <a:rPr lang="en-US" sz="3400" dirty="0"/>
              <a:t> (multiple regression)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menggambarkan</a:t>
            </a:r>
            <a:r>
              <a:rPr lang="en-US" sz="3400" dirty="0"/>
              <a:t> </a:t>
            </a:r>
            <a:r>
              <a:rPr lang="en-US" sz="3400" dirty="0" err="1"/>
              <a:t>proses</a:t>
            </a:r>
            <a:r>
              <a:rPr lang="en-US" sz="3400" dirty="0"/>
              <a:t> </a:t>
            </a:r>
            <a:r>
              <a:rPr lang="en-US" sz="3400" dirty="0" err="1"/>
              <a:t>dimana</a:t>
            </a:r>
            <a:r>
              <a:rPr lang="en-US" sz="3400" dirty="0"/>
              <a:t> </a:t>
            </a:r>
            <a:r>
              <a:rPr lang="en-US" sz="3400" dirty="0" err="1"/>
              <a:t>beberapa</a:t>
            </a:r>
            <a:r>
              <a:rPr lang="en-US" sz="3400" dirty="0"/>
              <a:t> </a:t>
            </a:r>
            <a:r>
              <a:rPr lang="en-US" sz="3400" dirty="0" err="1"/>
              <a:t>variabel</a:t>
            </a:r>
            <a:r>
              <a:rPr lang="en-US" sz="3400" dirty="0"/>
              <a:t> </a:t>
            </a:r>
            <a:r>
              <a:rPr lang="en-US" sz="3400" dirty="0" err="1"/>
              <a:t>digunakan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memprediksi</a:t>
            </a:r>
            <a:r>
              <a:rPr lang="en-US" sz="3400" dirty="0"/>
              <a:t> </a:t>
            </a:r>
            <a:r>
              <a:rPr lang="en-US" sz="3400" dirty="0" err="1"/>
              <a:t>satu</a:t>
            </a:r>
            <a:r>
              <a:rPr lang="en-US" sz="3400" dirty="0"/>
              <a:t> </a:t>
            </a:r>
            <a:r>
              <a:rPr lang="en-US" sz="3400" dirty="0" err="1"/>
              <a:t>variabel</a:t>
            </a:r>
            <a:r>
              <a:rPr lang="en-US" sz="3400" dirty="0"/>
              <a:t> </a:t>
            </a:r>
            <a:r>
              <a:rPr lang="en-US" sz="3400" dirty="0" err="1"/>
              <a:t>lainnya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Regresi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Analisis regresi dalam statistik adalah salah satu metode untuk menentukan hubungan sebab – akibat antar satu variabel dengan variabel yang lain.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Macam-Macam Regresi</a:t>
            </a:r>
            <a:endParaRPr lang="id-ID" dirty="0"/>
          </a:p>
        </p:txBody>
      </p:sp>
      <p:pic>
        <p:nvPicPr>
          <p:cNvPr id="1026" name="Picture 2" descr="C:\Users\toshiba\Pictures\statistikaregresi-dan-korelasi-3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2920"/>
            <a:ext cx="8072494" cy="464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2050" name="Picture 2" descr="C:\Users\toshiba\Pictures\statistikaregresi-dan-korelasi-4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15370" cy="5143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b="1" dirty="0" smtClean="0"/>
              <a:t>Pada analisis regresi sederhana dengan menggunakan </a:t>
            </a:r>
            <a:r>
              <a:rPr lang="id-ID" sz="2400" b="1" dirty="0" smtClean="0">
                <a:hlinkClick r:id="rId2"/>
              </a:rPr>
              <a:t>SPSS</a:t>
            </a:r>
            <a:r>
              <a:rPr lang="id-ID" sz="2400" b="1" dirty="0" smtClean="0"/>
              <a:t> ada beberapa asumsi dan persyaratan yang perlu diperiksa dan diuji, beberapa diantaranya adalah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Variabel bebas tidak berkorelasi dengan disturbance term (Error). Nilai </a:t>
            </a:r>
            <a:r>
              <a:rPr lang="id-ID" i="1" dirty="0" smtClean="0"/>
              <a:t>disturbance term</a:t>
            </a:r>
            <a:r>
              <a:rPr lang="id-ID" dirty="0" smtClean="0"/>
              <a:t> sebesar 0 atau dengan simbol sebagai berikut: E (U / X) = 0</a:t>
            </a:r>
          </a:p>
          <a:p>
            <a:pPr marL="514350" indent="-514350">
              <a:buAutoNum type="arabicPeriod"/>
            </a:pPr>
            <a:r>
              <a:rPr lang="id-ID" dirty="0" smtClean="0"/>
              <a:t>Jika variabel bebas lebih dari satu, maka antara variabel bebas (</a:t>
            </a:r>
            <a:r>
              <a:rPr lang="id-ID" i="1" dirty="0" smtClean="0"/>
              <a:t>explanatory</a:t>
            </a:r>
            <a:r>
              <a:rPr lang="id-ID" dirty="0" smtClean="0"/>
              <a:t>) tidak ada hubungan linier yang nyata</a:t>
            </a:r>
          </a:p>
          <a:p>
            <a:pPr marL="514350" indent="-514350">
              <a:buAutoNum type="arabicPeriod"/>
            </a:pPr>
            <a:r>
              <a:rPr lang="id-ID" dirty="0" smtClean="0"/>
              <a:t>Model regresi dikatakan layak jika angka signifikansi pada </a:t>
            </a:r>
            <a:r>
              <a:rPr lang="id-ID" dirty="0" smtClean="0">
                <a:hlinkClick r:id="rId3"/>
              </a:rPr>
              <a:t>ANOVA</a:t>
            </a:r>
            <a:r>
              <a:rPr lang="id-ID" dirty="0" smtClean="0"/>
              <a:t> sebesar &lt; 0.05, Predictor yang digunakan sebagai variabel bebas harus layak. Kelayakan ini diketahui jika angka </a:t>
            </a:r>
            <a:r>
              <a:rPr lang="id-ID" i="1" dirty="0" smtClean="0"/>
              <a:t>Standard Error of Estimate &lt; Standard Deviation</a:t>
            </a:r>
            <a:r>
              <a:rPr lang="id-ID" dirty="0" smtClean="0"/>
              <a:t>,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4. Koefisien regresi harus signifikan. Pengujian dilakukan dengan </a:t>
            </a:r>
            <a:r>
              <a:rPr lang="id-ID" dirty="0" smtClean="0">
                <a:hlinkClick r:id="rId2"/>
              </a:rPr>
              <a:t>Uji T</a:t>
            </a:r>
            <a:r>
              <a:rPr lang="id-ID" dirty="0" smtClean="0"/>
              <a:t>. Koefesien regresi signifikan jika T hitung &gt; </a:t>
            </a:r>
            <a:r>
              <a:rPr lang="id-ID" dirty="0" smtClean="0">
                <a:hlinkClick r:id="rId3"/>
              </a:rPr>
              <a:t>T table</a:t>
            </a:r>
            <a:r>
              <a:rPr lang="id-ID" dirty="0" smtClean="0"/>
              <a:t> (</a:t>
            </a:r>
            <a:r>
              <a:rPr lang="id-ID" i="1" dirty="0" smtClean="0"/>
              <a:t>nilai kritis</a:t>
            </a:r>
            <a:r>
              <a:rPr lang="id-ID" dirty="0" smtClean="0"/>
              <a:t>),</a:t>
            </a:r>
          </a:p>
          <a:p>
            <a:pPr>
              <a:buNone/>
            </a:pPr>
            <a:r>
              <a:rPr lang="id-ID" dirty="0" smtClean="0"/>
              <a:t>5. Model regresi dapat diterangkan dengan menggunakan nilai koefisien determinasi (KD = R Square x 100%) semakin besar nilai tersebut maka model semakin baik. Jika nilai mendekati 1 maka model regresi semakin baik</a:t>
            </a:r>
          </a:p>
          <a:p>
            <a:pPr>
              <a:buNone/>
            </a:pPr>
            <a:r>
              <a:rPr lang="id-ID" dirty="0" smtClean="0"/>
              <a:t>6. Residual harus </a:t>
            </a:r>
            <a:r>
              <a:rPr lang="id-ID" dirty="0" smtClean="0">
                <a:hlinkClick r:id="rId4"/>
              </a:rPr>
              <a:t>berdistribusi normal</a:t>
            </a:r>
            <a:r>
              <a:rPr lang="id-ID" dirty="0" smtClean="0"/>
              <a:t>,</a:t>
            </a:r>
          </a:p>
          <a:p>
            <a:pPr>
              <a:buNone/>
            </a:pPr>
            <a:r>
              <a:rPr lang="id-ID" dirty="0" smtClean="0"/>
              <a:t>7. </a:t>
            </a:r>
            <a:r>
              <a:rPr lang="id-ID" dirty="0" smtClean="0">
                <a:hlinkClick r:id="rId5"/>
              </a:rPr>
              <a:t>Data</a:t>
            </a:r>
            <a:r>
              <a:rPr lang="id-ID" dirty="0" smtClean="0"/>
              <a:t> berskala interval atau rasio,</a:t>
            </a:r>
          </a:p>
          <a:p>
            <a:pPr>
              <a:buNone/>
            </a:pPr>
            <a:r>
              <a:rPr lang="id-ID" dirty="0" smtClean="0"/>
              <a:t>8. Kedua variabel bersifat dependen, artinya satu variabel merupakan variabel bebas (</a:t>
            </a:r>
            <a:r>
              <a:rPr lang="id-ID" i="1" dirty="0" smtClean="0"/>
              <a:t>variabel predictor</a:t>
            </a:r>
            <a:r>
              <a:rPr lang="id-ID" dirty="0" smtClean="0"/>
              <a:t>) sedang variabel lainnya variabel terikat (</a:t>
            </a:r>
            <a:r>
              <a:rPr lang="id-ID" i="1" dirty="0" smtClean="0"/>
              <a:t>variabel response</a:t>
            </a:r>
            <a:r>
              <a:rPr lang="id-ID" dirty="0" smtClean="0"/>
              <a:t>) Berikut ini contoh perhitungan regresi linier sederhana menggunakan software </a:t>
            </a:r>
            <a:r>
              <a:rPr lang="id-ID" dirty="0" smtClean="0">
                <a:hlinkClick r:id="rId6"/>
              </a:rPr>
              <a:t>SPSS 20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2154230"/>
          </a:xfrm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Berikut Merupakan Langkah-Langkah Melakukan Uji ‘’Regresi’’ dengan SPSS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1. Proses mulai dengan memilih menu </a:t>
            </a:r>
            <a:r>
              <a:rPr lang="id-ID" i="1" dirty="0" smtClean="0"/>
              <a:t>Analyze</a:t>
            </a:r>
            <a:r>
              <a:rPr lang="id-ID" dirty="0" smtClean="0"/>
              <a:t>, kemudian pilih</a:t>
            </a:r>
            <a:r>
              <a:rPr lang="id-ID" i="1" dirty="0" smtClean="0"/>
              <a:t> Linear</a:t>
            </a:r>
            <a:endParaRPr lang="id-ID" dirty="0"/>
          </a:p>
        </p:txBody>
      </p:sp>
      <p:pic>
        <p:nvPicPr>
          <p:cNvPr id="3074" name="Picture 2" descr="C:\Users\toshiba\Pictures\a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929486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263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Analisis REGRESI</vt:lpstr>
      <vt:lpstr>Asal Mula Regresi</vt:lpstr>
      <vt:lpstr>Definisi Regresi</vt:lpstr>
      <vt:lpstr>Macam-Macam Regresi</vt:lpstr>
      <vt:lpstr>Contoh</vt:lpstr>
      <vt:lpstr>Pada analisis regresi sederhana dengan menggunakan SPSS ada beberapa asumsi dan persyaratan yang perlu diperiksa dan diuji, beberapa diantaranya adalah</vt:lpstr>
      <vt:lpstr>PowerPoint Presentation</vt:lpstr>
      <vt:lpstr>Berikut Merupakan Langkah-Langkah Melakukan Uji ‘’Regresi’’ dengan SPSS</vt:lpstr>
      <vt:lpstr>1. Proses mulai dengan memilih menu Analyze, kemudian pilih Linear</vt:lpstr>
      <vt:lpstr> 2. Pilih variabel Y sebagai variabel dependen (terikat) dan X1 sebagai variabel independen (bebas) lalu klik tombol OK 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7 REGRESI</dc:title>
  <dc:creator>toshiba</dc:creator>
  <cp:lastModifiedBy>User</cp:lastModifiedBy>
  <cp:revision>13</cp:revision>
  <dcterms:created xsi:type="dcterms:W3CDTF">2016-06-03T04:41:23Z</dcterms:created>
  <dcterms:modified xsi:type="dcterms:W3CDTF">2017-04-22T04:40:02Z</dcterms:modified>
</cp:coreProperties>
</file>