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75" r:id="rId2"/>
    <p:sldId id="267" r:id="rId3"/>
    <p:sldId id="276" r:id="rId4"/>
    <p:sldId id="277" r:id="rId5"/>
    <p:sldId id="282" r:id="rId6"/>
    <p:sldId id="283" r:id="rId7"/>
    <p:sldId id="284" r:id="rId8"/>
    <p:sldId id="278" r:id="rId9"/>
    <p:sldId id="279" r:id="rId10"/>
    <p:sldId id="280" r:id="rId11"/>
    <p:sldId id="285" r:id="rId12"/>
    <p:sldId id="281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BB3312-366C-4CAA-80C6-E7C79EB1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B98F-60B7-47A7-AF0F-9B8C6F769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BCD7F8-4201-4B7D-964F-94E9FD1EC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95394F-2B7B-42B0-BF14-EAFEC29CFC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E3F63C-729A-490D-8D2A-ED24256B5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C896C0-6B68-4E57-ABCC-44E673BAB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3B1F3C-B6C8-4CAF-8199-A2E90BC2A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A25004-7D82-4460-82D8-84FE71A5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2DA258-DB73-4CCE-8F0A-EDA3162B1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AAC1D2-7D46-40DF-AEA3-E91DA982F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115F9-AC00-40B6-AF8F-49EAEF113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8B81F0-C217-4DEB-9BE6-8006F1578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775" y="1643050"/>
            <a:ext cx="6030913" cy="14621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ea typeface="+mj-ea"/>
              </a:rPr>
              <a:t>TRANSFORMASI DATA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Palatino Linotype" pitchFamily="18" charset="0"/>
              </a:rPr>
              <a:t>Langkah-langkah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sz="2400" dirty="0" smtClean="0">
                <a:latin typeface="Palatino Linotype" pitchFamily="18" charset="0"/>
              </a:rPr>
              <a:t>Dari menu utama, pilihlah:		</a:t>
            </a:r>
            <a:endParaRPr lang="sv-SE" sz="2400" b="1" dirty="0" smtClean="0">
              <a:latin typeface="Palatino Linotype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sv-SE" sz="2100" b="1" dirty="0" smtClean="0">
                <a:latin typeface="Palatino Linotype" pitchFamily="18" charset="0"/>
              </a:rPr>
              <a:t>	Transform </a:t>
            </a:r>
            <a:r>
              <a:rPr lang="en-US" sz="2100" b="1" dirty="0" smtClean="0">
                <a:latin typeface="Palatino Linotype" pitchFamily="18" charset="0"/>
              </a:rPr>
              <a:t>&lt;</a:t>
            </a:r>
            <a:endParaRPr lang="sv-SE" sz="2100" b="1" dirty="0" smtClean="0">
              <a:latin typeface="Palatino Linotype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sv-SE" sz="2100" b="1" dirty="0" smtClean="0">
                <a:latin typeface="Palatino Linotype" pitchFamily="18" charset="0"/>
              </a:rPr>
              <a:t>		</a:t>
            </a:r>
            <a:r>
              <a:rPr lang="en-US" sz="2100" b="1" dirty="0" smtClean="0">
                <a:latin typeface="Palatino Linotype" pitchFamily="18" charset="0"/>
              </a:rPr>
              <a:t>Compute &lt;</a:t>
            </a:r>
            <a:endParaRPr lang="en-US" sz="2100" dirty="0" smtClean="0">
              <a:latin typeface="Palatino Linotype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atin typeface="Palatino Linotype" pitchFamily="18" charset="0"/>
              </a:rPr>
              <a:t>Isi</a:t>
            </a:r>
            <a:r>
              <a:rPr lang="en-US" sz="2400" dirty="0" smtClean="0">
                <a:latin typeface="Palatino Linotype" pitchFamily="18" charset="0"/>
              </a:rPr>
              <a:t> Target </a:t>
            </a:r>
            <a:r>
              <a:rPr lang="en-US" sz="2400" dirty="0" err="1" smtClean="0">
                <a:latin typeface="Palatino Linotype" pitchFamily="18" charset="0"/>
              </a:rPr>
              <a:t>Variabel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dengan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(</a:t>
            </a:r>
            <a:r>
              <a:rPr lang="en-US" sz="2400" dirty="0" err="1" smtClean="0">
                <a:latin typeface="Palatino Linotype" pitchFamily="18" charset="0"/>
              </a:rPr>
              <a:t>nama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variabel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baru</a:t>
            </a:r>
            <a:r>
              <a:rPr lang="en-US" sz="2400" dirty="0" smtClean="0">
                <a:latin typeface="Palatino Linotype" pitchFamily="18" charset="0"/>
              </a:rPr>
              <a:t>)</a:t>
            </a:r>
            <a:endParaRPr lang="en-US" sz="2400" dirty="0" smtClean="0">
              <a:latin typeface="Palatino Linotype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atin typeface="Palatino Linotype" pitchFamily="18" charset="0"/>
              </a:rPr>
              <a:t>Klik</a:t>
            </a:r>
            <a:r>
              <a:rPr lang="en-US" sz="2400" dirty="0" smtClean="0">
                <a:latin typeface="Palatino Linotype" pitchFamily="18" charset="0"/>
              </a:rPr>
              <a:t> type </a:t>
            </a:r>
            <a:r>
              <a:rPr lang="en-US" sz="2400" dirty="0" err="1" smtClean="0">
                <a:latin typeface="Palatino Linotype" pitchFamily="18" charset="0"/>
              </a:rPr>
              <a:t>dan</a:t>
            </a:r>
            <a:r>
              <a:rPr lang="en-US" sz="2400" dirty="0" smtClean="0">
                <a:latin typeface="Palatino Linotype" pitchFamily="18" charset="0"/>
              </a:rPr>
              <a:t> label 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atin typeface="Palatino Linotype" pitchFamily="18" charset="0"/>
              </a:rPr>
              <a:t>Pilih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variabel</a:t>
            </a:r>
            <a:r>
              <a:rPr lang="en-US" sz="2400" dirty="0" smtClean="0">
                <a:latin typeface="Palatino Linotype" pitchFamily="18" charset="0"/>
              </a:rPr>
              <a:t> yang </a:t>
            </a:r>
            <a:r>
              <a:rPr lang="en-US" sz="2400" dirty="0" err="1" smtClean="0">
                <a:latin typeface="Palatino Linotype" pitchFamily="18" charset="0"/>
              </a:rPr>
              <a:t>sesuai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di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kotak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kiri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bawah</a:t>
            </a:r>
            <a:r>
              <a:rPr lang="en-US" sz="2400" dirty="0" smtClean="0">
                <a:latin typeface="Palatino Linotype" pitchFamily="18" charset="0"/>
              </a:rPr>
              <a:t>, </a:t>
            </a:r>
            <a:r>
              <a:rPr lang="en-US" sz="2400" dirty="0" err="1" smtClean="0">
                <a:latin typeface="Palatino Linotype" pitchFamily="18" charset="0"/>
              </a:rPr>
              <a:t>kemudian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klik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tanda</a:t>
            </a:r>
            <a:r>
              <a:rPr lang="en-US" sz="2400" dirty="0" smtClean="0">
                <a:latin typeface="Palatino Linotype" pitchFamily="18" charset="0"/>
              </a:rPr>
              <a:t> &lt; </a:t>
            </a:r>
            <a:r>
              <a:rPr lang="en-US" sz="2400" dirty="0" err="1" smtClean="0">
                <a:latin typeface="Palatino Linotype" pitchFamily="18" charset="0"/>
              </a:rPr>
              <a:t>untuk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memasukkannya</a:t>
            </a:r>
            <a:r>
              <a:rPr lang="en-US" sz="2400" dirty="0" smtClean="0">
                <a:latin typeface="Palatino Linotype" pitchFamily="18" charset="0"/>
              </a:rPr>
              <a:t>  </a:t>
            </a:r>
            <a:r>
              <a:rPr lang="en-US" sz="2400" dirty="0" err="1" smtClean="0">
                <a:latin typeface="Palatino Linotype" pitchFamily="18" charset="0"/>
              </a:rPr>
              <a:t>ke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kotak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bagian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kanan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atas</a:t>
            </a:r>
            <a:r>
              <a:rPr lang="en-US" sz="2400" dirty="0" smtClean="0">
                <a:latin typeface="Palatino Linotype" pitchFamily="18" charset="0"/>
              </a:rPr>
              <a:t> (Numeric Expression)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Palatino Linotype" pitchFamily="18" charset="0"/>
              </a:rPr>
              <a:t>(</a:t>
            </a:r>
            <a:r>
              <a:rPr lang="en-US" sz="2400" b="1" i="1" dirty="0" err="1" smtClean="0">
                <a:latin typeface="Palatino Linotype" pitchFamily="18" charset="0"/>
              </a:rPr>
              <a:t>Jangan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biasakan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mengetik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nama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variabel</a:t>
            </a:r>
            <a:r>
              <a:rPr lang="en-US" sz="2400" b="1" i="1" dirty="0" smtClean="0">
                <a:latin typeface="Palatino Linotype" pitchFamily="18" charset="0"/>
              </a:rPr>
              <a:t>, </a:t>
            </a:r>
            <a:r>
              <a:rPr lang="en-US" sz="2400" b="1" i="1" dirty="0" err="1" smtClean="0">
                <a:latin typeface="Palatino Linotype" pitchFamily="18" charset="0"/>
              </a:rPr>
              <a:t>cukup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pakai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klik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dan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pilih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tanda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dirty="0" smtClean="0">
                <a:latin typeface="Palatino Linotype" pitchFamily="18" charset="0"/>
              </a:rPr>
              <a:t>&gt;&gt;</a:t>
            </a:r>
            <a:r>
              <a:rPr lang="en-US" sz="2400" b="1" i="1" dirty="0" smtClean="0">
                <a:latin typeface="Palatino Linotype" pitchFamily="18" charset="0"/>
              </a:rPr>
              <a:t>, </a:t>
            </a:r>
            <a:r>
              <a:rPr lang="en-US" sz="2400" b="1" i="1" dirty="0" err="1" smtClean="0">
                <a:latin typeface="Palatino Linotype" pitchFamily="18" charset="0"/>
              </a:rPr>
              <a:t>untuk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mengurangi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kesalahan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akibat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  <a:r>
              <a:rPr lang="en-US" sz="2400" b="1" i="1" dirty="0" err="1" smtClean="0">
                <a:latin typeface="Palatino Linotype" pitchFamily="18" charset="0"/>
              </a:rPr>
              <a:t>mengetik</a:t>
            </a:r>
            <a:r>
              <a:rPr lang="en-US" sz="2400" dirty="0" smtClean="0">
                <a:latin typeface="Palatino Linotype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atin typeface="Palatino Linotype" pitchFamily="18" charset="0"/>
              </a:rPr>
              <a:t>Isi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Kotak</a:t>
            </a:r>
            <a:r>
              <a:rPr lang="en-US" sz="2400" dirty="0" smtClean="0">
                <a:latin typeface="Palatino Linotype" pitchFamily="18" charset="0"/>
              </a:rPr>
              <a:t> Numeric Expression </a:t>
            </a:r>
            <a:r>
              <a:rPr lang="en-US" sz="2400" dirty="0" err="1" smtClean="0">
                <a:latin typeface="Palatino Linotype" pitchFamily="18" charset="0"/>
              </a:rPr>
              <a:t>dengan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persamaan</a:t>
            </a:r>
            <a:r>
              <a:rPr lang="en-US" sz="2400" dirty="0" smtClean="0">
                <a:latin typeface="Palatino Linotype" pitchFamily="18" charset="0"/>
              </a:rPr>
              <a:t> (</a:t>
            </a:r>
            <a:r>
              <a:rPr lang="en-US" sz="2400" dirty="0" err="1" smtClean="0">
                <a:latin typeface="Palatino Linotype" pitchFamily="18" charset="0"/>
              </a:rPr>
              <a:t>sesuai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kebutuhan</a:t>
            </a:r>
            <a:r>
              <a:rPr lang="en-US" sz="2400" dirty="0" smtClean="0">
                <a:latin typeface="Palatino Linotype" pitchFamily="18" charset="0"/>
              </a:rPr>
              <a:t>)</a:t>
            </a:r>
            <a:endParaRPr lang="en-US" sz="2400" b="1" dirty="0" smtClean="0">
              <a:latin typeface="Palatino Linotype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latin typeface="Palatino Linotype" pitchFamily="18" charset="0"/>
              </a:rPr>
              <a:t>Tampilan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sebagai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berikut</a:t>
            </a:r>
            <a:r>
              <a:rPr lang="en-US" sz="2400" dirty="0" smtClean="0">
                <a:latin typeface="Palatino Linotype" pitchFamily="18" charset="0"/>
              </a:rPr>
              <a:t>: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32467" b="26854"/>
          <a:stretch>
            <a:fillRect/>
          </a:stretch>
        </p:blipFill>
        <p:spPr bwMode="auto">
          <a:xfrm>
            <a:off x="0" y="785794"/>
            <a:ext cx="9158119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id-ID">
              <a:latin typeface="Arial" charset="0"/>
              <a:ea typeface="+mj-ea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82" y="428604"/>
            <a:ext cx="903721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terbentuk</a:t>
            </a:r>
            <a:r>
              <a:rPr lang="en-GB" dirty="0" smtClean="0"/>
              <a:t> </a:t>
            </a:r>
            <a:r>
              <a:rPr lang="en-GB" dirty="0" err="1" smtClean="0"/>
              <a:t>variabel</a:t>
            </a:r>
            <a:r>
              <a:rPr lang="en-GB" dirty="0" smtClean="0"/>
              <a:t> </a:t>
            </a:r>
            <a:r>
              <a:rPr lang="en-GB" dirty="0" err="1" smtClean="0"/>
              <a:t>baru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nama</a:t>
            </a:r>
            <a:r>
              <a:rPr lang="en-GB" dirty="0" smtClean="0"/>
              <a:t> ‘</a:t>
            </a:r>
            <a:r>
              <a:rPr lang="en-GB" dirty="0" err="1" smtClean="0"/>
              <a:t>lakuasi</a:t>
            </a:r>
            <a:r>
              <a:rPr lang="en-GB" dirty="0" smtClean="0"/>
              <a:t>’ yang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penjumlahan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variabel</a:t>
            </a:r>
            <a:r>
              <a:rPr lang="en-GB" dirty="0" smtClean="0"/>
              <a:t>: </a:t>
            </a:r>
            <a:r>
              <a:rPr lang="en-GB" dirty="0" err="1" smtClean="0"/>
              <a:t>Segera</a:t>
            </a:r>
            <a:r>
              <a:rPr lang="en-GB" dirty="0" smtClean="0"/>
              <a:t> </a:t>
            </a:r>
            <a:r>
              <a:rPr lang="en-GB" dirty="0" smtClean="0"/>
              <a:t>, </a:t>
            </a:r>
            <a:r>
              <a:rPr lang="en-GB" dirty="0" err="1" smtClean="0"/>
              <a:t>Kolos</a:t>
            </a:r>
            <a:r>
              <a:rPr lang="en-GB" dirty="0" smtClean="0"/>
              <a:t>, </a:t>
            </a:r>
            <a:r>
              <a:rPr lang="en-GB" dirty="0" err="1" smtClean="0"/>
              <a:t>Lahir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Sampai</a:t>
            </a:r>
            <a:r>
              <a:rPr lang="en-GB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Palatino Linotype" pitchFamily="18" charset="0"/>
              </a:rPr>
              <a:t>TRANSFORMASI DATA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 lIns="92075" tIns="46038" rIns="92075" bIns="46038">
            <a:normAutofit/>
          </a:bodyPr>
          <a:lstStyle/>
          <a:p>
            <a:pPr algn="just">
              <a:lnSpc>
                <a:spcPct val="125000"/>
              </a:lnSpc>
            </a:pPr>
            <a:r>
              <a:rPr lang="en-US" dirty="0" err="1" smtClean="0">
                <a:latin typeface="Palatino Linotype" pitchFamily="18" charset="0"/>
              </a:rPr>
              <a:t>proses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merubah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bentuk</a:t>
            </a:r>
            <a:r>
              <a:rPr lang="en-US" dirty="0" smtClean="0">
                <a:latin typeface="Palatino Linotype" pitchFamily="18" charset="0"/>
              </a:rPr>
              <a:t> data </a:t>
            </a:r>
            <a:r>
              <a:rPr lang="en-US" dirty="0" err="1" smtClean="0">
                <a:latin typeface="Palatino Linotype" pitchFamily="18" charset="0"/>
              </a:rPr>
              <a:t>sehingga</a:t>
            </a:r>
            <a:r>
              <a:rPr lang="en-US" dirty="0" smtClean="0">
                <a:latin typeface="Palatino Linotype" pitchFamily="18" charset="0"/>
              </a:rPr>
              <a:t> data </a:t>
            </a:r>
            <a:r>
              <a:rPr lang="en-US" dirty="0" err="1" smtClean="0">
                <a:latin typeface="Palatino Linotype" pitchFamily="18" charset="0"/>
              </a:rPr>
              <a:t>siap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dianalisis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sesuai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definisi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operasional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dibutuhkan</a:t>
            </a:r>
            <a:r>
              <a:rPr lang="en-US" dirty="0" smtClean="0">
                <a:latin typeface="Palatino Linotype" pitchFamily="18" charset="0"/>
              </a:rPr>
              <a:t>. </a:t>
            </a:r>
          </a:p>
          <a:p>
            <a:pPr algn="just">
              <a:lnSpc>
                <a:spcPct val="125000"/>
              </a:lnSpc>
            </a:pPr>
            <a:r>
              <a:rPr lang="en-US" dirty="0" smtClean="0">
                <a:latin typeface="Palatino Linotype" pitchFamily="18" charset="0"/>
              </a:rPr>
              <a:t>Cara yang </a:t>
            </a:r>
            <a:r>
              <a:rPr lang="en-US" dirty="0" smtClean="0">
                <a:latin typeface="Palatino Linotype" pitchFamily="18" charset="0"/>
              </a:rPr>
              <a:t>paling </a:t>
            </a:r>
            <a:r>
              <a:rPr lang="en-US" dirty="0" err="1" smtClean="0">
                <a:latin typeface="Palatino Linotype" pitchFamily="18" charset="0"/>
              </a:rPr>
              <a:t>sering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digunakan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antara</a:t>
            </a:r>
            <a:r>
              <a:rPr lang="en-US" dirty="0" smtClean="0">
                <a:latin typeface="Palatino Linotype" pitchFamily="18" charset="0"/>
              </a:rPr>
              <a:t> lain </a:t>
            </a:r>
            <a:r>
              <a:rPr lang="en-US" dirty="0" err="1" smtClean="0">
                <a:latin typeface="Palatino Linotype" pitchFamily="18" charset="0"/>
              </a:rPr>
              <a:t>adalah</a:t>
            </a:r>
            <a:r>
              <a:rPr lang="en-US" dirty="0" smtClean="0">
                <a:latin typeface="Palatino Linotype" pitchFamily="18" charset="0"/>
              </a:rPr>
              <a:t> RECODE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COMPUTE.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latin typeface="Palatino Linotype" pitchFamily="18" charset="0"/>
              </a:rPr>
              <a:t>RECODE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>
                <a:latin typeface="Palatino Linotype" pitchFamily="18" charset="0"/>
              </a:rPr>
              <a:t>Yang </a:t>
            </a:r>
            <a:r>
              <a:rPr lang="en-US" dirty="0" smtClean="0">
                <a:latin typeface="Palatino Linotype" pitchFamily="18" charset="0"/>
              </a:rPr>
              <a:t>paling </a:t>
            </a:r>
            <a:r>
              <a:rPr lang="en-US" dirty="0" err="1" smtClean="0">
                <a:latin typeface="Palatino Linotype" pitchFamily="18" charset="0"/>
              </a:rPr>
              <a:t>sederhana</a:t>
            </a:r>
            <a:r>
              <a:rPr lang="en-US" dirty="0" smtClean="0">
                <a:latin typeface="Palatino Linotype" pitchFamily="18" charset="0"/>
              </a:rPr>
              <a:t> </a:t>
            </a:r>
            <a:endParaRPr lang="en-US" dirty="0" smtClean="0">
              <a:latin typeface="Palatino Linotype" pitchFamily="18" charset="0"/>
            </a:endParaRPr>
          </a:p>
          <a:p>
            <a:pPr lvl="1" algn="just">
              <a:lnSpc>
                <a:spcPct val="90000"/>
              </a:lnSpc>
              <a:buNone/>
            </a:pPr>
            <a:r>
              <a:rPr lang="en-US" dirty="0" smtClean="0">
                <a:latin typeface="Palatino Linotype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Palatino Linotype" pitchFamily="18" charset="0"/>
              </a:rPr>
              <a:t>pengkategorian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data </a:t>
            </a:r>
            <a:r>
              <a:rPr lang="en-US" dirty="0" err="1" smtClean="0">
                <a:latin typeface="Palatino Linotype" pitchFamily="18" charset="0"/>
              </a:rPr>
              <a:t>numerik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menjadi</a:t>
            </a:r>
            <a:r>
              <a:rPr lang="en-US" dirty="0" smtClean="0">
                <a:latin typeface="Palatino Linotype" pitchFamily="18" charset="0"/>
              </a:rPr>
              <a:t> data </a:t>
            </a:r>
            <a:r>
              <a:rPr lang="en-US" dirty="0" err="1" smtClean="0">
                <a:latin typeface="Palatino Linotype" pitchFamily="18" charset="0"/>
              </a:rPr>
              <a:t>kategorik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latin typeface="Palatino Linotype" pitchFamily="18" charset="0"/>
              </a:rPr>
              <a:t>	</a:t>
            </a:r>
            <a:r>
              <a:rPr lang="en-US" dirty="0" err="1" smtClean="0">
                <a:latin typeface="Palatino Linotype" pitchFamily="18" charset="0"/>
              </a:rPr>
              <a:t>misalnya</a:t>
            </a:r>
            <a:r>
              <a:rPr lang="en-US" dirty="0" smtClean="0">
                <a:latin typeface="Palatino Linotype" pitchFamily="18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latin typeface="Palatino Linotype" pitchFamily="18" charset="0"/>
              </a:rPr>
              <a:t>	</a:t>
            </a:r>
            <a:r>
              <a:rPr lang="en-US" dirty="0" smtClean="0">
                <a:latin typeface="Palatino Linotype" pitchFamily="18" charset="0"/>
              </a:rPr>
              <a:t>UMUR (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satuan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tahun</a:t>
            </a:r>
            <a:r>
              <a:rPr lang="en-US" dirty="0" smtClean="0">
                <a:latin typeface="Palatino Linotype" pitchFamily="18" charset="0"/>
              </a:rPr>
              <a:t>) : &lt; </a:t>
            </a:r>
            <a:r>
              <a:rPr lang="en-US" dirty="0" smtClean="0">
                <a:latin typeface="Palatino Linotype" pitchFamily="18" charset="0"/>
              </a:rPr>
              <a:t>20 </a:t>
            </a:r>
            <a:r>
              <a:rPr lang="en-US" dirty="0" err="1" smtClean="0">
                <a:latin typeface="Palatino Linotype" pitchFamily="18" charset="0"/>
              </a:rPr>
              <a:t>th</a:t>
            </a:r>
            <a:r>
              <a:rPr lang="en-US" dirty="0" smtClean="0">
                <a:latin typeface="Palatino Linotype" pitchFamily="18" charset="0"/>
              </a:rPr>
              <a:t>, 20—30 </a:t>
            </a:r>
            <a:r>
              <a:rPr lang="en-US" dirty="0" err="1" smtClean="0">
                <a:latin typeface="Palatino Linotype" pitchFamily="18" charset="0"/>
              </a:rPr>
              <a:t>th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&gt;30 </a:t>
            </a:r>
            <a:r>
              <a:rPr lang="en-US" dirty="0" err="1" smtClean="0">
                <a:latin typeface="Palatino Linotype" pitchFamily="18" charset="0"/>
              </a:rPr>
              <a:t>th</a:t>
            </a:r>
            <a:r>
              <a:rPr lang="en-US" dirty="0" smtClean="0">
                <a:latin typeface="Palatino Linotype" pitchFamily="18" charset="0"/>
              </a:rPr>
              <a:t>. 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Palatino Linotype" pitchFamily="18" charset="0"/>
              </a:rPr>
              <a:t>pengelompokkan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data </a:t>
            </a:r>
            <a:r>
              <a:rPr lang="en-US" dirty="0" err="1" smtClean="0">
                <a:latin typeface="Palatino Linotype" pitchFamily="18" charset="0"/>
              </a:rPr>
              <a:t>kategorik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Palatino Linotype" pitchFamily="18" charset="0"/>
                <a:sym typeface="Wingdings" pitchFamily="2" charset="2"/>
              </a:rPr>
              <a:t>bebe</a:t>
            </a:r>
            <a:r>
              <a:rPr lang="en-US" dirty="0" err="1" smtClean="0">
                <a:latin typeface="Palatino Linotype" pitchFamily="18" charset="0"/>
              </a:rPr>
              <a:t>rapa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kelompok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lebih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kecil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latin typeface="Palatino Linotype" pitchFamily="18" charset="0"/>
              </a:rPr>
              <a:t>	</a:t>
            </a:r>
            <a:r>
              <a:rPr lang="en-US" dirty="0" err="1" smtClean="0">
                <a:latin typeface="Palatino Linotype" pitchFamily="18" charset="0"/>
              </a:rPr>
              <a:t>misalnya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i="1" dirty="0" smtClean="0">
                <a:latin typeface="Palatino Linotype" pitchFamily="18" charset="0"/>
              </a:rPr>
              <a:t>DIDIK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: 2 </a:t>
            </a:r>
            <a:r>
              <a:rPr lang="en-US" dirty="0" err="1" smtClean="0">
                <a:latin typeface="Palatino Linotype" pitchFamily="18" charset="0"/>
              </a:rPr>
              <a:t>kategori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yaitu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rendah</a:t>
            </a:r>
            <a:r>
              <a:rPr lang="en-US" dirty="0" smtClean="0">
                <a:latin typeface="Palatino Linotype" pitchFamily="18" charset="0"/>
              </a:rPr>
              <a:t> (SD/SMP)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tinggi</a:t>
            </a:r>
            <a:r>
              <a:rPr lang="en-US" dirty="0" smtClean="0">
                <a:latin typeface="Palatino Linotype" pitchFamily="18" charset="0"/>
              </a:rPr>
              <a:t> (SMU/PT). 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latin typeface="Palatino Linotype" pitchFamily="18" charset="0"/>
              </a:rPr>
              <a:t>Proses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pengelompokan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pengkategorian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ulang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tersebut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lebih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dikenal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istilah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b="1" dirty="0" smtClean="0">
                <a:latin typeface="Palatino Linotype" pitchFamily="18" charset="0"/>
              </a:rPr>
              <a:t>RECODE</a:t>
            </a:r>
            <a:r>
              <a:rPr lang="en-US" dirty="0" smtClean="0"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Palatino Linotype" pitchFamily="18" charset="0"/>
              </a:rPr>
              <a:t>Langkah-langkah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0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785926"/>
            <a:ext cx="7758113" cy="45275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Dari menu </a:t>
            </a:r>
            <a:r>
              <a:rPr lang="en-US" dirty="0" err="1" smtClean="0">
                <a:latin typeface="Palatino Linotype" pitchFamily="18" charset="0"/>
              </a:rPr>
              <a:t>utama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pilihlah</a:t>
            </a:r>
            <a:r>
              <a:rPr lang="en-US" dirty="0" smtClean="0">
                <a:latin typeface="Palatino Linotype" pitchFamily="18" charset="0"/>
              </a:rPr>
              <a:t>:		</a:t>
            </a:r>
          </a:p>
          <a:p>
            <a:pPr>
              <a:buFontTx/>
              <a:buNone/>
            </a:pPr>
            <a:r>
              <a:rPr lang="en-US" b="1" dirty="0" smtClean="0">
                <a:latin typeface="Palatino Linotype" pitchFamily="18" charset="0"/>
              </a:rPr>
              <a:t>		Transform &lt;</a:t>
            </a:r>
          </a:p>
          <a:p>
            <a:pPr>
              <a:buFontTx/>
              <a:buNone/>
            </a:pPr>
            <a:r>
              <a:rPr lang="en-US" b="1" dirty="0" smtClean="0">
                <a:latin typeface="Palatino Linotype" pitchFamily="18" charset="0"/>
              </a:rPr>
              <a:t>		    Recode &lt;</a:t>
            </a:r>
          </a:p>
          <a:p>
            <a:pPr>
              <a:buFontTx/>
              <a:buNone/>
            </a:pPr>
            <a:r>
              <a:rPr lang="en-US" b="1" dirty="0" smtClean="0">
                <a:latin typeface="Palatino Linotype" pitchFamily="18" charset="0"/>
              </a:rPr>
              <a:t>	 	        Into Different Variable….</a:t>
            </a:r>
            <a:endParaRPr lang="en-US" dirty="0" smtClean="0">
              <a:latin typeface="Palatino Linotype" pitchFamily="18" charset="0"/>
            </a:endParaRPr>
          </a:p>
          <a:p>
            <a:r>
              <a:rPr lang="en-US" dirty="0" err="1" smtClean="0">
                <a:latin typeface="Palatino Linotype" pitchFamily="18" charset="0"/>
              </a:rPr>
              <a:t>Pilih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variabel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ja-JP" altLang="en-US" smtClean="0">
                <a:latin typeface="Palatino Linotype" pitchFamily="18" charset="0"/>
              </a:rPr>
              <a:t>“</a:t>
            </a:r>
            <a:r>
              <a:rPr lang="en-US" altLang="ja-JP" dirty="0" err="1" smtClean="0">
                <a:latin typeface="Palatino Linotype" pitchFamily="18" charset="0"/>
              </a:rPr>
              <a:t>umur</a:t>
            </a:r>
            <a:r>
              <a:rPr lang="ja-JP" altLang="en-US" smtClean="0">
                <a:latin typeface="Palatino Linotype" pitchFamily="18" charset="0"/>
              </a:rPr>
              <a:t>”</a:t>
            </a:r>
            <a:r>
              <a:rPr lang="en-US" altLang="ja-JP" i="1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klik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tanda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smtClean="0">
                <a:latin typeface="Palatino Linotype" pitchFamily="18" charset="0"/>
              </a:rPr>
              <a:t>&gt;  </a:t>
            </a:r>
            <a:r>
              <a:rPr lang="en-US" altLang="ja-JP" dirty="0" err="1" smtClean="0">
                <a:latin typeface="Palatino Linotype" pitchFamily="18" charset="0"/>
              </a:rPr>
              <a:t>untuk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memasukkannya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ke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kotak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sebelah</a:t>
            </a:r>
            <a:r>
              <a:rPr lang="en-US" altLang="ja-JP" dirty="0" smtClean="0">
                <a:latin typeface="Palatino Linotype" pitchFamily="18" charset="0"/>
              </a:rPr>
              <a:t> </a:t>
            </a:r>
            <a:r>
              <a:rPr lang="en-US" altLang="ja-JP" dirty="0" err="1" smtClean="0">
                <a:latin typeface="Palatino Linotype" pitchFamily="18" charset="0"/>
              </a:rPr>
              <a:t>kanan</a:t>
            </a:r>
            <a:endParaRPr lang="en-US" altLang="ja-JP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id-ID">
              <a:latin typeface="Arial" charset="0"/>
              <a:ea typeface="+mj-ea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 r="37408" b="34570"/>
          <a:stretch>
            <a:fillRect/>
          </a:stretch>
        </p:blipFill>
        <p:spPr bwMode="auto">
          <a:xfrm>
            <a:off x="13829" y="785794"/>
            <a:ext cx="9116342" cy="535785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id-ID">
              <a:latin typeface="Arial" charset="0"/>
              <a:ea typeface="+mj-ea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4714884"/>
            <a:ext cx="8715436" cy="1785950"/>
          </a:xfrm>
        </p:spPr>
        <p:txBody>
          <a:bodyPr/>
          <a:lstStyle/>
          <a:p>
            <a:r>
              <a:rPr lang="en-GB" dirty="0" err="1" smtClean="0">
                <a:latin typeface="Arial" pitchFamily="34" charset="0"/>
              </a:rPr>
              <a:t>Masukkan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nama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variabel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baru</a:t>
            </a:r>
            <a:r>
              <a:rPr lang="en-GB" dirty="0" smtClean="0">
                <a:latin typeface="Arial" pitchFamily="34" charset="0"/>
              </a:rPr>
              <a:t> ‘</a:t>
            </a:r>
            <a:r>
              <a:rPr lang="en-GB" dirty="0" err="1" smtClean="0">
                <a:latin typeface="Arial" pitchFamily="34" charset="0"/>
              </a:rPr>
              <a:t>klpumur</a:t>
            </a:r>
            <a:r>
              <a:rPr lang="en-GB" dirty="0" smtClean="0">
                <a:latin typeface="Arial" pitchFamily="34" charset="0"/>
              </a:rPr>
              <a:t>’ </a:t>
            </a:r>
            <a:r>
              <a:rPr lang="en-GB" dirty="0" err="1" smtClean="0">
                <a:latin typeface="Arial" pitchFamily="34" charset="0"/>
              </a:rPr>
              <a:t>di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kolom</a:t>
            </a:r>
            <a:r>
              <a:rPr lang="en-GB" dirty="0" smtClean="0">
                <a:latin typeface="Arial" pitchFamily="34" charset="0"/>
              </a:rPr>
              <a:t> Name, </a:t>
            </a:r>
            <a:r>
              <a:rPr lang="en-GB" dirty="0" err="1" smtClean="0">
                <a:latin typeface="Arial" pitchFamily="34" charset="0"/>
              </a:rPr>
              <a:t>kemudian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klik</a:t>
            </a:r>
            <a:r>
              <a:rPr lang="en-GB" dirty="0" smtClean="0">
                <a:latin typeface="Arial" pitchFamily="34" charset="0"/>
              </a:rPr>
              <a:t> ‘Change’</a:t>
            </a:r>
          </a:p>
          <a:p>
            <a:r>
              <a:rPr lang="en-GB" dirty="0" err="1" smtClean="0">
                <a:latin typeface="Arial" pitchFamily="34" charset="0"/>
              </a:rPr>
              <a:t>Klik</a:t>
            </a:r>
            <a:r>
              <a:rPr lang="en-GB" dirty="0" smtClean="0">
                <a:latin typeface="Arial" pitchFamily="34" charset="0"/>
              </a:rPr>
              <a:t> ‘Old and New Values’</a:t>
            </a:r>
            <a:endParaRPr lang="id-ID" dirty="0" smtClean="0"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0132" cy="460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216" y="500042"/>
            <a:ext cx="8829940" cy="5143534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Palatino Linotype" pitchFamily="18" charset="0"/>
              </a:rPr>
              <a:t>Langkah-langkah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577975"/>
            <a:ext cx="7758112" cy="4527550"/>
          </a:xfrm>
        </p:spPr>
        <p:txBody>
          <a:bodyPr>
            <a:normAutofit lnSpcReduction="10000"/>
          </a:bodyPr>
          <a:lstStyle/>
          <a:p>
            <a:r>
              <a:rPr lang="en-US" sz="2100" dirty="0" err="1" smtClean="0">
                <a:latin typeface="Palatino Linotype" pitchFamily="18" charset="0"/>
              </a:rPr>
              <a:t>Pada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b="1" dirty="0" smtClean="0">
                <a:latin typeface="Palatino Linotype" pitchFamily="18" charset="0"/>
              </a:rPr>
              <a:t>OLD</a:t>
            </a:r>
            <a:r>
              <a:rPr lang="en-US" sz="2100" dirty="0" smtClean="0">
                <a:latin typeface="Palatino Linotype" pitchFamily="18" charset="0"/>
              </a:rPr>
              <a:t> Value, </a:t>
            </a:r>
            <a:endParaRPr lang="en-US" sz="2100" dirty="0" smtClean="0">
              <a:latin typeface="Palatino Linotype" pitchFamily="18" charset="0"/>
            </a:endParaRPr>
          </a:p>
          <a:p>
            <a:pPr marL="639763" lvl="1" indent="-273050"/>
            <a:r>
              <a:rPr lang="en-US" sz="1800" dirty="0" smtClean="0">
                <a:latin typeface="Palatino Linotype" pitchFamily="18" charset="0"/>
              </a:rPr>
              <a:t>Range, lowest through value: </a:t>
            </a: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</a:rPr>
              <a:t>19,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Kemudian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pada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b="1" dirty="0" smtClean="0">
                <a:latin typeface="Palatino Linotype" pitchFamily="18" charset="0"/>
              </a:rPr>
              <a:t>NEW</a:t>
            </a:r>
            <a:r>
              <a:rPr lang="en-US" sz="1800" dirty="0" smtClean="0">
                <a:latin typeface="Palatino Linotype" pitchFamily="18" charset="0"/>
              </a:rPr>
              <a:t> Value </a:t>
            </a:r>
            <a:r>
              <a:rPr lang="en-US" sz="1800" err="1" smtClean="0">
                <a:latin typeface="Palatino Linotype" pitchFamily="18" charset="0"/>
              </a:rPr>
              <a:t>isi</a:t>
            </a:r>
            <a:r>
              <a:rPr lang="en-US" sz="1800" b="1" smtClean="0">
                <a:latin typeface="Palatino Linotype" pitchFamily="18" charset="0"/>
              </a:rPr>
              <a:t> </a:t>
            </a:r>
            <a:r>
              <a:rPr lang="en-US" sz="2400" b="1" smtClean="0">
                <a:latin typeface="Palatino Linotype" pitchFamily="18" charset="0"/>
              </a:rPr>
              <a:t>1</a:t>
            </a:r>
            <a:r>
              <a:rPr lang="en-US" sz="1800" b="1" smtClean="0">
                <a:latin typeface="Palatino Linotype" pitchFamily="18" charset="0"/>
              </a:rPr>
              <a:t>, </a:t>
            </a:r>
            <a:r>
              <a:rPr lang="en-US" sz="1800" smtClean="0">
                <a:latin typeface="Palatino Linotype" pitchFamily="18" charset="0"/>
              </a:rPr>
              <a:t>selanjutnya </a:t>
            </a:r>
            <a:r>
              <a:rPr lang="en-US" sz="1800" dirty="0" err="1" smtClean="0">
                <a:latin typeface="Palatino Linotype" pitchFamily="18" charset="0"/>
              </a:rPr>
              <a:t>klik</a:t>
            </a:r>
            <a:r>
              <a:rPr lang="en-US" sz="1800" dirty="0" smtClean="0">
                <a:latin typeface="Palatino Linotype" pitchFamily="18" charset="0"/>
              </a:rPr>
              <a:t> ADD. </a:t>
            </a:r>
            <a:endParaRPr lang="en-US" sz="1800" b="1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pPr marL="639763" lvl="1" indent="-273050"/>
            <a:r>
              <a:rPr lang="en-US" sz="1800" dirty="0" smtClean="0">
                <a:latin typeface="Palatino Linotype" pitchFamily="18" charset="0"/>
              </a:rPr>
              <a:t>Range : </a:t>
            </a: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</a:rPr>
              <a:t>20</a:t>
            </a:r>
            <a:r>
              <a:rPr lang="en-US" sz="1800" dirty="0" smtClean="0">
                <a:latin typeface="Palatino Linotype" pitchFamily="18" charset="0"/>
              </a:rPr>
              <a:t>   </a:t>
            </a:r>
            <a:r>
              <a:rPr lang="en-US" sz="1800" dirty="0" smtClean="0">
                <a:latin typeface="Palatino Linotype" pitchFamily="18" charset="0"/>
              </a:rPr>
              <a:t>through </a:t>
            </a: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</a:rPr>
              <a:t>30</a:t>
            </a:r>
            <a:r>
              <a:rPr lang="en-US" sz="1800" dirty="0" smtClean="0">
                <a:latin typeface="Palatino Linotype" pitchFamily="18" charset="0"/>
              </a:rPr>
              <a:t>, </a:t>
            </a:r>
            <a:r>
              <a:rPr lang="en-US" sz="1800" dirty="0" err="1" smtClean="0">
                <a:latin typeface="Palatino Linotype" pitchFamily="18" charset="0"/>
              </a:rPr>
              <a:t>Kemudian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pada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b="1" dirty="0" smtClean="0">
                <a:latin typeface="Palatino Linotype" pitchFamily="18" charset="0"/>
              </a:rPr>
              <a:t>NEW</a:t>
            </a:r>
            <a:r>
              <a:rPr lang="en-US" sz="1800" dirty="0" smtClean="0">
                <a:latin typeface="Palatino Linotype" pitchFamily="18" charset="0"/>
              </a:rPr>
              <a:t> Value </a:t>
            </a:r>
            <a:r>
              <a:rPr lang="en-US" sz="1800" dirty="0" err="1" smtClean="0">
                <a:latin typeface="Palatino Linotype" pitchFamily="18" charset="0"/>
              </a:rPr>
              <a:t>isi</a:t>
            </a:r>
            <a:r>
              <a:rPr lang="en-US" sz="1800" b="1" dirty="0" smtClean="0">
                <a:latin typeface="Palatino Linotype" pitchFamily="18" charset="0"/>
              </a:rPr>
              <a:t> </a:t>
            </a:r>
            <a:r>
              <a:rPr lang="en-US" sz="2400" b="1" dirty="0" smtClean="0">
                <a:latin typeface="Palatino Linotype" pitchFamily="18" charset="0"/>
              </a:rPr>
              <a:t>2</a:t>
            </a:r>
            <a:r>
              <a:rPr lang="en-US" sz="1800" dirty="0" smtClean="0">
                <a:latin typeface="Palatino Linotype" pitchFamily="18" charset="0"/>
              </a:rPr>
              <a:t>, </a:t>
            </a:r>
            <a:r>
              <a:rPr lang="en-US" sz="1800" dirty="0" err="1" smtClean="0">
                <a:latin typeface="Palatino Linotype" pitchFamily="18" charset="0"/>
              </a:rPr>
              <a:t>selanjutnya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klik</a:t>
            </a:r>
            <a:r>
              <a:rPr lang="en-US" sz="1800" dirty="0" smtClean="0">
                <a:latin typeface="Palatino Linotype" pitchFamily="18" charset="0"/>
              </a:rPr>
              <a:t> ADD. </a:t>
            </a:r>
          </a:p>
          <a:p>
            <a:pPr lvl="1" algn="just"/>
            <a:r>
              <a:rPr lang="en-US" sz="1800" dirty="0" smtClean="0">
                <a:latin typeface="Palatino Linotype" pitchFamily="18" charset="0"/>
              </a:rPr>
              <a:t>Range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smtClean="0">
                <a:latin typeface="Palatino Linotype" pitchFamily="18" charset="0"/>
              </a:rPr>
              <a:t>through  highest: </a:t>
            </a:r>
            <a:r>
              <a:rPr lang="en-US" sz="2400" b="1" dirty="0" smtClean="0">
                <a:solidFill>
                  <a:srgbClr val="FF0000"/>
                </a:solidFill>
                <a:latin typeface="Palatino Linotype" pitchFamily="18" charset="0"/>
              </a:rPr>
              <a:t>31</a:t>
            </a:r>
            <a:r>
              <a:rPr lang="en-US" sz="1800" dirty="0" smtClean="0">
                <a:latin typeface="Palatino Linotype" pitchFamily="18" charset="0"/>
              </a:rPr>
              <a:t>  through  highest. </a:t>
            </a:r>
            <a:r>
              <a:rPr lang="en-US" sz="1800" dirty="0" err="1" smtClean="0">
                <a:latin typeface="Palatino Linotype" pitchFamily="18" charset="0"/>
              </a:rPr>
              <a:t>kemudian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pada</a:t>
            </a:r>
            <a:r>
              <a:rPr lang="en-US" sz="1800" dirty="0" smtClean="0">
                <a:latin typeface="Palatino Linotype" pitchFamily="18" charset="0"/>
              </a:rPr>
              <a:t> NEW Value </a:t>
            </a:r>
            <a:r>
              <a:rPr lang="en-US" sz="1800" dirty="0" err="1" smtClean="0">
                <a:latin typeface="Palatino Linotype" pitchFamily="18" charset="0"/>
              </a:rPr>
              <a:t>isi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b="1" dirty="0" smtClean="0">
                <a:latin typeface="Palatino Linotype" pitchFamily="18" charset="0"/>
              </a:rPr>
              <a:t>3</a:t>
            </a:r>
            <a:r>
              <a:rPr lang="en-US" sz="1800" dirty="0" smtClean="0">
                <a:latin typeface="Palatino Linotype" pitchFamily="18" charset="0"/>
              </a:rPr>
              <a:t>, </a:t>
            </a:r>
            <a:r>
              <a:rPr lang="en-US" sz="1800" dirty="0" err="1" smtClean="0">
                <a:latin typeface="Palatino Linotype" pitchFamily="18" charset="0"/>
              </a:rPr>
              <a:t>kemudian</a:t>
            </a:r>
            <a:r>
              <a:rPr lang="en-US" sz="1800" dirty="0" smtClean="0">
                <a:latin typeface="Palatino Linotype" pitchFamily="18" charset="0"/>
              </a:rPr>
              <a:t> </a:t>
            </a:r>
            <a:r>
              <a:rPr lang="en-US" sz="1800" dirty="0" err="1" smtClean="0">
                <a:latin typeface="Palatino Linotype" pitchFamily="18" charset="0"/>
              </a:rPr>
              <a:t>klik</a:t>
            </a:r>
            <a:r>
              <a:rPr lang="en-US" sz="1800" dirty="0" smtClean="0">
                <a:latin typeface="Palatino Linotype" pitchFamily="18" charset="0"/>
              </a:rPr>
              <a:t> ADD</a:t>
            </a:r>
          </a:p>
          <a:p>
            <a:pPr algn="just"/>
            <a:r>
              <a:rPr lang="en-US" sz="2100" dirty="0" err="1" smtClean="0">
                <a:latin typeface="Palatino Linotype" pitchFamily="18" charset="0"/>
              </a:rPr>
              <a:t>Klik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b="1" dirty="0" smtClean="0">
                <a:latin typeface="Palatino Linotype" pitchFamily="18" charset="0"/>
              </a:rPr>
              <a:t>Continue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dirty="0" err="1" smtClean="0">
                <a:latin typeface="Palatino Linotype" pitchFamily="18" charset="0"/>
              </a:rPr>
              <a:t>dan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dirty="0" err="1" smtClean="0">
                <a:latin typeface="Palatino Linotype" pitchFamily="18" charset="0"/>
              </a:rPr>
              <a:t>kemudian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b="1" dirty="0" smtClean="0">
                <a:latin typeface="Palatino Linotype" pitchFamily="18" charset="0"/>
              </a:rPr>
              <a:t>OK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dirty="0" err="1" smtClean="0">
                <a:latin typeface="Palatino Linotype" pitchFamily="18" charset="0"/>
              </a:rPr>
              <a:t>untuk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dirty="0" err="1" smtClean="0">
                <a:latin typeface="Palatino Linotype" pitchFamily="18" charset="0"/>
              </a:rPr>
              <a:t>menjalankan</a:t>
            </a:r>
            <a:r>
              <a:rPr lang="en-US" sz="2100" dirty="0" smtClean="0">
                <a:latin typeface="Palatino Linotype" pitchFamily="18" charset="0"/>
              </a:rPr>
              <a:t> </a:t>
            </a:r>
            <a:r>
              <a:rPr lang="en-US" sz="2100" dirty="0" err="1" smtClean="0">
                <a:latin typeface="Palatino Linotype" pitchFamily="18" charset="0"/>
              </a:rPr>
              <a:t>prosedur</a:t>
            </a:r>
            <a:endParaRPr lang="en-US" sz="2100" i="1" dirty="0" smtClean="0">
              <a:latin typeface="Palatino Linotype" pitchFamily="18" charset="0"/>
            </a:endParaRPr>
          </a:p>
          <a:p>
            <a:pPr algn="just"/>
            <a:r>
              <a:rPr lang="en-US" sz="2100" i="1" dirty="0" err="1" smtClean="0">
                <a:latin typeface="Palatino Linotype" pitchFamily="18" charset="0"/>
              </a:rPr>
              <a:t>Proses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dirty="0" err="1" smtClean="0">
                <a:latin typeface="Palatino Linotype" pitchFamily="18" charset="0"/>
              </a:rPr>
              <a:t>transformasi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dirty="0" err="1" smtClean="0">
                <a:latin typeface="Palatino Linotype" pitchFamily="18" charset="0"/>
              </a:rPr>
              <a:t>selesai</a:t>
            </a:r>
            <a:r>
              <a:rPr lang="en-US" sz="2100" i="1" dirty="0" smtClean="0">
                <a:latin typeface="Palatino Linotype" pitchFamily="18" charset="0"/>
              </a:rPr>
              <a:t>, </a:t>
            </a:r>
            <a:r>
              <a:rPr lang="en-US" sz="2100" i="1" dirty="0" err="1" smtClean="0">
                <a:latin typeface="Palatino Linotype" pitchFamily="18" charset="0"/>
              </a:rPr>
              <a:t>lihat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dirty="0" err="1" smtClean="0">
                <a:latin typeface="Palatino Linotype" pitchFamily="18" charset="0"/>
              </a:rPr>
              <a:t>pada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dirty="0" err="1" smtClean="0">
                <a:latin typeface="Palatino Linotype" pitchFamily="18" charset="0"/>
              </a:rPr>
              <a:t>jendela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b="1" i="1" dirty="0" smtClean="0">
                <a:latin typeface="Palatino Linotype" pitchFamily="18" charset="0"/>
              </a:rPr>
              <a:t>Data-View</a:t>
            </a:r>
            <a:r>
              <a:rPr lang="en-US" sz="2100" i="1" dirty="0" smtClean="0">
                <a:latin typeface="Palatino Linotype" pitchFamily="18" charset="0"/>
              </a:rPr>
              <a:t>, </a:t>
            </a:r>
            <a:r>
              <a:rPr lang="en-US" sz="2100" i="1" dirty="0" err="1" smtClean="0">
                <a:latin typeface="Palatino Linotype" pitchFamily="18" charset="0"/>
              </a:rPr>
              <a:t>kolom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smtClean="0">
                <a:latin typeface="Palatino Linotype" pitchFamily="18" charset="0"/>
              </a:rPr>
              <a:t>paling </a:t>
            </a:r>
            <a:r>
              <a:rPr lang="en-US" sz="2100" i="1" smtClean="0">
                <a:latin typeface="Palatino Linotype" pitchFamily="18" charset="0"/>
              </a:rPr>
              <a:t>kanan</a:t>
            </a:r>
            <a:endParaRPr lang="en-US" sz="2100" i="1" dirty="0" smtClean="0">
              <a:latin typeface="Palatino Linotype" pitchFamily="18" charset="0"/>
            </a:endParaRPr>
          </a:p>
          <a:p>
            <a:pPr algn="just"/>
            <a:r>
              <a:rPr lang="en-US" sz="2100" i="1" dirty="0" err="1" smtClean="0">
                <a:latin typeface="Palatino Linotype" pitchFamily="18" charset="0"/>
              </a:rPr>
              <a:t>Lanjutkan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dirty="0" err="1" smtClean="0">
                <a:latin typeface="Palatino Linotype" pitchFamily="18" charset="0"/>
              </a:rPr>
              <a:t>dengan</a:t>
            </a:r>
            <a:r>
              <a:rPr lang="en-US" sz="2100" i="1" dirty="0" smtClean="0">
                <a:latin typeface="Palatino Linotype" pitchFamily="18" charset="0"/>
              </a:rPr>
              <a:t> </a:t>
            </a:r>
            <a:r>
              <a:rPr lang="en-US" sz="2100" i="1" dirty="0" err="1" smtClean="0">
                <a:latin typeface="Palatino Linotype" pitchFamily="18" charset="0"/>
              </a:rPr>
              <a:t>pemberian</a:t>
            </a:r>
            <a:r>
              <a:rPr lang="en-US" sz="2100" i="1" dirty="0" smtClean="0">
                <a:latin typeface="Palatino Linotype" pitchFamily="18" charset="0"/>
              </a:rPr>
              <a:t> label </a:t>
            </a:r>
            <a:r>
              <a:rPr lang="en-US" sz="2100" i="1" err="1" smtClean="0">
                <a:latin typeface="Palatino Linotype" pitchFamily="18" charset="0"/>
              </a:rPr>
              <a:t>dan</a:t>
            </a:r>
            <a:r>
              <a:rPr lang="en-US" sz="2100" i="1" smtClean="0">
                <a:latin typeface="Palatino Linotype" pitchFamily="18" charset="0"/>
              </a:rPr>
              <a:t> </a:t>
            </a:r>
            <a:r>
              <a:rPr lang="en-US" sz="2100" i="1" smtClean="0">
                <a:latin typeface="Palatino Linotype" pitchFamily="18" charset="0"/>
              </a:rPr>
              <a:t>value pada jendela </a:t>
            </a:r>
            <a:r>
              <a:rPr lang="en-US" sz="2100" b="1" i="1" smtClean="0">
                <a:latin typeface="Palatino Linotype" pitchFamily="18" charset="0"/>
              </a:rPr>
              <a:t>Variabel View</a:t>
            </a:r>
            <a:endParaRPr lang="en-US" sz="2100" b="1" i="1" dirty="0" smtClean="0">
              <a:latin typeface="Palatino Linotype" pitchFamily="18" charset="0"/>
            </a:endParaRPr>
          </a:p>
          <a:p>
            <a:endParaRPr lang="en-US" sz="21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Palatino Linotype" pitchFamily="18" charset="0"/>
              </a:rPr>
              <a:t>COMPUTE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v-SE" dirty="0" smtClean="0">
                <a:latin typeface="Palatino Linotype" pitchFamily="18" charset="0"/>
              </a:rPr>
              <a:t>Perubahan bentuk data lainnya adalah penggunaan fungsi matematik dan algoritma. Misalnya penjumlahan skor pengetahuan, skor sikap, atau skor persepsi</a:t>
            </a:r>
            <a:r>
              <a:rPr lang="en-US" dirty="0" smtClean="0">
                <a:latin typeface="Palatino Linotype" pitchFamily="18" charset="0"/>
              </a:rPr>
              <a:t> </a:t>
            </a:r>
          </a:p>
          <a:p>
            <a:pPr algn="just"/>
            <a:r>
              <a:rPr lang="sv-SE" dirty="0" smtClean="0">
                <a:latin typeface="Palatino Linotype" pitchFamily="18" charset="0"/>
              </a:rPr>
              <a:t>Proses penggunaan fungsi matematik dan algoritma tersebut lebih dikenal dengan istilah </a:t>
            </a:r>
            <a:r>
              <a:rPr lang="sv-SE" b="1" dirty="0" smtClean="0">
                <a:latin typeface="Palatino Linotype" pitchFamily="18" charset="0"/>
              </a:rPr>
              <a:t>COMPUTE</a:t>
            </a:r>
            <a:r>
              <a:rPr lang="sv-SE" dirty="0" smtClean="0">
                <a:latin typeface="Palatino Linotype" pitchFamily="18" charset="0"/>
              </a:rPr>
              <a:t>.</a:t>
            </a:r>
            <a:r>
              <a:rPr lang="en-US" dirty="0" smtClean="0"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1642</TotalTime>
  <Words>232</Words>
  <Application>Microsoft Macintosh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TRANSFORMASI DATA</vt:lpstr>
      <vt:lpstr>TRANSFORMASI DATA</vt:lpstr>
      <vt:lpstr>RECODE</vt:lpstr>
      <vt:lpstr>Langkah-langkah</vt:lpstr>
      <vt:lpstr>Slide 5</vt:lpstr>
      <vt:lpstr>Slide 6</vt:lpstr>
      <vt:lpstr>Slide 7</vt:lpstr>
      <vt:lpstr>Langkah-langkah</vt:lpstr>
      <vt:lpstr>COMPUTE</vt:lpstr>
      <vt:lpstr>Langkah-langkah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DATA FOR ANALYSIS</dc:title>
  <dc:creator>MUZAFFER BODUR</dc:creator>
  <cp:lastModifiedBy>LOLY</cp:lastModifiedBy>
  <cp:revision>48</cp:revision>
  <dcterms:created xsi:type="dcterms:W3CDTF">2002-03-01T20:31:57Z</dcterms:created>
  <dcterms:modified xsi:type="dcterms:W3CDTF">2016-04-02T03:16:36Z</dcterms:modified>
</cp:coreProperties>
</file>