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598" y="1851212"/>
            <a:ext cx="6498734" cy="173037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PENGENALAN SPSS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75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tabel variabel view lakukan pengaturan kolom variabel dengan penjelasan sbb: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Kolom width digunakan untuk menentukan jumlah digit data yang dapat dimasukkan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Kolom decimal digunakan untuk mengisi jumlah angka desimal atau angka di belakang koma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c). Kolom label digunakan untuk memberi penjelasan dengan labelnya</a:t>
            </a:r>
          </a:p>
          <a:p>
            <a:pPr>
              <a:buNone/>
            </a:pPr>
            <a:r>
              <a:rPr lang="id-ID" dirty="0" smtClean="0"/>
              <a:t>d). Kolom values digunakan untuk memberi penjelasan nilai-nilai individual</a:t>
            </a:r>
          </a:p>
          <a:p>
            <a:pPr>
              <a:buNone/>
            </a:pPr>
            <a:r>
              <a:rPr lang="id-ID" dirty="0" smtClean="0"/>
              <a:t>e). Kolom columns digunakan untuk menentukan lebar kolom data</a:t>
            </a:r>
          </a:p>
          <a:p>
            <a:pPr>
              <a:buNone/>
            </a:pPr>
            <a:r>
              <a:rPr lang="id-ID" dirty="0" smtClean="0"/>
              <a:t>f). Kolom Align digunakan untuk mengatur dan menunjukkan tampilan data rata kiri, kanan, atau tengah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g). Kolom measure digunakan untuk menentukan jenis pengukuran data, yaitu tipe data skala, nominal, atau ordinal</a:t>
            </a:r>
          </a:p>
          <a:p>
            <a:pPr>
              <a:buNone/>
            </a:pPr>
            <a:r>
              <a:rPr lang="id-ID" dirty="0" smtClean="0"/>
              <a:t>h). Kolom Missing values digunakan apabila dalam data yang akan diolah terdapat data-data yang hilang atau tidak ada.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MENAMBAH VARIABEL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89585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sz="2400" smtClean="0"/>
              <a:t>Klik Data </a:t>
            </a:r>
            <a:r>
              <a:rPr lang="en-US" sz="2400" smtClean="0">
                <a:sym typeface="Wingdings" pitchFamily="2" charset="2"/>
              </a:rPr>
              <a:t> insert variables, seperti tampilan berikut ini:</a:t>
            </a:r>
          </a:p>
          <a:p>
            <a:pPr eaLnBrk="1" hangingPunct="1"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2400" smtClean="0"/>
              <a:t>Variabel baru “var0001” akan muncul pada tampilan “Data view” maupun “Variable View”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916113"/>
            <a:ext cx="360045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MENAMBAH RECORD/CASES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smtClean="0"/>
              <a:t>Klik Data </a:t>
            </a:r>
            <a:r>
              <a:rPr lang="en-US" sz="2400" smtClean="0">
                <a:sym typeface="Wingdings" pitchFamily="2" charset="2"/>
              </a:rPr>
              <a:t> insert variables, seperti tampilan: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2400" smtClean="0"/>
              <a:t>Secara otomatis record akan bertambah  (penambahan record terjadi sesuai posisi kursor)</a:t>
            </a:r>
            <a:endParaRPr 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700213"/>
            <a:ext cx="36718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2484438" y="2492375"/>
            <a:ext cx="1943100" cy="433388"/>
          </a:xfrm>
          <a:prstGeom prst="rightArrow">
            <a:avLst>
              <a:gd name="adj1" fmla="val 50000"/>
              <a:gd name="adj2" fmla="val 112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MEMBERI LABEL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Tampilkan “Variable View”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Fungsi </a:t>
            </a:r>
            <a:r>
              <a:rPr lang="en-US" sz="2400" smtClean="0">
                <a:sym typeface="Wingdings" pitchFamily="2" charset="2"/>
              </a:rPr>
              <a:t> memberikan nama pada setiap variabel agar lebih mudah dipahami (boleh ada spasi dan jumlah karakter tidak terbatas</a:t>
            </a:r>
            <a:endParaRPr lang="en-US" sz="240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0" y="2328863"/>
            <a:ext cx="7685088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 flipH="1" flipV="1">
            <a:off x="1835150" y="4581525"/>
            <a:ext cx="2087563" cy="431800"/>
          </a:xfrm>
          <a:prstGeom prst="wedgeRoundRectCallout">
            <a:avLst>
              <a:gd name="adj1" fmla="val -42171"/>
              <a:gd name="adj2" fmla="val 380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/>
              <a:t>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MEMBERI VALUE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Fungsi </a:t>
            </a:r>
            <a:r>
              <a:rPr lang="en-US" sz="2400" smtClean="0">
                <a:sym typeface="Wingdings" pitchFamily="2" charset="2"/>
              </a:rPr>
              <a:t> memberikan value pada setiap nilai variabel</a:t>
            </a:r>
          </a:p>
          <a:p>
            <a:pPr eaLnBrk="1" hangingPunct="1">
              <a:defRPr/>
            </a:pPr>
            <a:r>
              <a:rPr lang="en-US" sz="2400" smtClean="0">
                <a:sym typeface="Wingdings" pitchFamily="2" charset="2"/>
              </a:rPr>
              <a:t>Diperlukan hanya pada variabel dengan tipe “</a:t>
            </a:r>
            <a:r>
              <a:rPr lang="en-US" sz="2400" i="1" smtClean="0">
                <a:sym typeface="Wingdings" pitchFamily="2" charset="2"/>
              </a:rPr>
              <a:t>numeric</a:t>
            </a:r>
            <a:r>
              <a:rPr lang="en-US" sz="2400" smtClean="0">
                <a:sym typeface="Wingdings" pitchFamily="2" charset="2"/>
              </a:rPr>
              <a:t>”</a:t>
            </a:r>
            <a:endParaRPr lang="en-US" sz="240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2636838"/>
            <a:ext cx="55530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LATIHAN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4387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Jalankan</a:t>
            </a:r>
            <a:r>
              <a:rPr lang="en-US" sz="2200" dirty="0" smtClean="0"/>
              <a:t> software SPSS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Tampilkan</a:t>
            </a:r>
            <a:r>
              <a:rPr lang="en-US" sz="2200" dirty="0" smtClean="0"/>
              <a:t>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View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>
                <a:sym typeface="Wingdings" pitchFamily="2" charset="2"/>
              </a:rPr>
              <a:t>masukkan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variabel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berikut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ini</a:t>
            </a:r>
            <a:r>
              <a:rPr lang="en-US" sz="2200" dirty="0" smtClean="0">
                <a:sym typeface="Wingdings" pitchFamily="2" charset="2"/>
              </a:rPr>
              <a:t>: sex, </a:t>
            </a:r>
            <a:r>
              <a:rPr lang="en-US" sz="2200" dirty="0" err="1" smtClean="0">
                <a:sym typeface="Wingdings" pitchFamily="2" charset="2"/>
              </a:rPr>
              <a:t>umur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didik</a:t>
            </a:r>
            <a:r>
              <a:rPr lang="en-US" sz="2200" dirty="0" smtClean="0">
                <a:sym typeface="Wingdings" pitchFamily="2" charset="2"/>
              </a:rPr>
              <a:t>, agama, </a:t>
            </a:r>
            <a:r>
              <a:rPr lang="en-US" sz="2200" dirty="0" err="1" smtClean="0">
                <a:sym typeface="Wingdings" pitchFamily="2" charset="2"/>
              </a:rPr>
              <a:t>suku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tb</a:t>
            </a:r>
            <a:r>
              <a:rPr lang="en-US" sz="2200" dirty="0" smtClean="0">
                <a:sym typeface="Wingdings" pitchFamily="2" charset="2"/>
              </a:rPr>
              <a:t>, bb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>
                <a:sym typeface="Wingdings" pitchFamily="2" charset="2"/>
              </a:rPr>
              <a:t>Berikan</a:t>
            </a:r>
            <a:r>
              <a:rPr lang="en-US" sz="2200" dirty="0" smtClean="0">
                <a:sym typeface="Wingdings" pitchFamily="2" charset="2"/>
              </a:rPr>
              <a:t> Label </a:t>
            </a:r>
            <a:r>
              <a:rPr lang="en-US" sz="2200" dirty="0" err="1" smtClean="0">
                <a:sym typeface="Wingdings" pitchFamily="2" charset="2"/>
              </a:rPr>
              <a:t>pada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setiap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variabel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tersebut</a:t>
            </a:r>
            <a:endParaRPr lang="en-US" sz="22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>
                <a:sym typeface="Wingdings" pitchFamily="2" charset="2"/>
              </a:rPr>
              <a:t>Berikan</a:t>
            </a:r>
            <a:r>
              <a:rPr lang="en-US" sz="2200" dirty="0" smtClean="0">
                <a:sym typeface="Wingdings" pitchFamily="2" charset="2"/>
              </a:rPr>
              <a:t> value </a:t>
            </a:r>
            <a:r>
              <a:rPr lang="en-US" sz="2200" dirty="0" err="1" smtClean="0">
                <a:sym typeface="Wingdings" pitchFamily="2" charset="2"/>
              </a:rPr>
              <a:t>pada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nilai-nilai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variabel</a:t>
            </a:r>
            <a:r>
              <a:rPr lang="en-US" sz="2200" dirty="0" smtClean="0">
                <a:sym typeface="Wingdings" pitchFamily="2" charset="2"/>
              </a:rPr>
              <a:t> (sex; 1=</a:t>
            </a:r>
            <a:r>
              <a:rPr lang="en-US" sz="2200" dirty="0" err="1" smtClean="0">
                <a:sym typeface="Wingdings" pitchFamily="2" charset="2"/>
              </a:rPr>
              <a:t>laki-laki</a:t>
            </a:r>
            <a:r>
              <a:rPr lang="en-US" sz="2200" dirty="0" smtClean="0">
                <a:sym typeface="Wingdings" pitchFamily="2" charset="2"/>
              </a:rPr>
              <a:t>, 2=</a:t>
            </a:r>
            <a:r>
              <a:rPr lang="en-US" sz="2200" dirty="0" err="1" smtClean="0">
                <a:sym typeface="Wingdings" pitchFamily="2" charset="2"/>
              </a:rPr>
              <a:t>perempuan</a:t>
            </a:r>
            <a:r>
              <a:rPr lang="en-US" sz="2200" dirty="0" smtClean="0">
                <a:sym typeface="Wingdings" pitchFamily="2" charset="2"/>
              </a:rPr>
              <a:t>), (</a:t>
            </a:r>
            <a:r>
              <a:rPr lang="en-US" sz="2200" dirty="0" err="1" smtClean="0">
                <a:sym typeface="Wingdings" pitchFamily="2" charset="2"/>
              </a:rPr>
              <a:t>didik</a:t>
            </a:r>
            <a:r>
              <a:rPr lang="en-US" sz="2200" dirty="0" smtClean="0">
                <a:sym typeface="Wingdings" pitchFamily="2" charset="2"/>
              </a:rPr>
              <a:t>; 1=SD, 2=SMP, 3=SMA, 4=D3/PT), (agama; 1=Islam, 2=Kristen, 3=</a:t>
            </a:r>
            <a:r>
              <a:rPr lang="en-US" sz="2200" dirty="0" err="1" smtClean="0">
                <a:sym typeface="Wingdings" pitchFamily="2" charset="2"/>
              </a:rPr>
              <a:t>Katholik</a:t>
            </a:r>
            <a:r>
              <a:rPr lang="en-US" sz="2200" dirty="0" smtClean="0">
                <a:sym typeface="Wingdings" pitchFamily="2" charset="2"/>
              </a:rPr>
              <a:t>, 4=Hindu, 5=</a:t>
            </a:r>
            <a:r>
              <a:rPr lang="en-US" sz="2200" dirty="0" err="1" smtClean="0">
                <a:sym typeface="Wingdings" pitchFamily="2" charset="2"/>
              </a:rPr>
              <a:t>Budha</a:t>
            </a:r>
            <a:r>
              <a:rPr lang="en-US" sz="22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Masukkan</a:t>
            </a:r>
            <a:r>
              <a:rPr lang="en-US" sz="2200" dirty="0" smtClean="0"/>
              <a:t> data minimal 10 record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Tambahkan</a:t>
            </a:r>
            <a:r>
              <a:rPr lang="en-US" sz="2200" dirty="0" smtClean="0"/>
              <a:t> 1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“</a:t>
            </a:r>
            <a:r>
              <a:rPr lang="en-US" sz="2200" dirty="0" err="1" smtClean="0"/>
              <a:t>goldar</a:t>
            </a:r>
            <a:r>
              <a:rPr lang="en-US" sz="2200" dirty="0" smtClean="0"/>
              <a:t>”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label </a:t>
            </a:r>
            <a:r>
              <a:rPr lang="en-US" sz="2200" dirty="0" err="1" smtClean="0"/>
              <a:t>Golongan</a:t>
            </a:r>
            <a:r>
              <a:rPr lang="en-US" sz="2200" dirty="0" smtClean="0"/>
              <a:t> </a:t>
            </a:r>
            <a:r>
              <a:rPr lang="en-US" sz="2200" dirty="0" err="1" smtClean="0"/>
              <a:t>Darah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berikan</a:t>
            </a:r>
            <a:r>
              <a:rPr lang="en-US" sz="2200" dirty="0" smtClean="0"/>
              <a:t> value 1=A, 2=B, 3=O </a:t>
            </a:r>
            <a:r>
              <a:rPr lang="en-US" sz="2200" dirty="0" err="1" smtClean="0"/>
              <a:t>dan</a:t>
            </a:r>
            <a:r>
              <a:rPr lang="en-US" sz="2200" dirty="0" smtClean="0"/>
              <a:t> 4=AB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Tambahkan</a:t>
            </a:r>
            <a:r>
              <a:rPr lang="en-US" sz="2200" dirty="0" smtClean="0"/>
              <a:t>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“</a:t>
            </a:r>
            <a:r>
              <a:rPr lang="en-US" sz="2200" dirty="0" err="1" smtClean="0"/>
              <a:t>BBi</a:t>
            </a:r>
            <a:r>
              <a:rPr lang="en-US" sz="2200" dirty="0" smtClean="0"/>
              <a:t>”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penghitungan</a:t>
            </a:r>
            <a:r>
              <a:rPr lang="en-US" sz="2200" dirty="0" smtClean="0"/>
              <a:t> tb-110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transformasi</a:t>
            </a:r>
            <a:r>
              <a:rPr lang="en-US" sz="2200" dirty="0" smtClean="0"/>
              <a:t> data </a:t>
            </a:r>
            <a:r>
              <a:rPr lang="en-US" sz="2200" dirty="0" err="1" smtClean="0"/>
              <a:t>numerik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data </a:t>
            </a:r>
            <a:r>
              <a:rPr lang="en-US" sz="2200" dirty="0" err="1" smtClean="0"/>
              <a:t>kategori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“</a:t>
            </a:r>
            <a:r>
              <a:rPr lang="en-US" sz="2200" dirty="0" err="1" smtClean="0"/>
              <a:t>tb</a:t>
            </a:r>
            <a:r>
              <a:rPr lang="en-US" sz="2200" dirty="0" smtClean="0"/>
              <a:t>”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“</a:t>
            </a:r>
            <a:r>
              <a:rPr lang="en-US" sz="2200" dirty="0" err="1" smtClean="0"/>
              <a:t>tbgrp</a:t>
            </a:r>
            <a:r>
              <a:rPr lang="en-US" sz="2200" dirty="0" smtClean="0"/>
              <a:t>”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label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TB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value 1=</a:t>
            </a:r>
            <a:r>
              <a:rPr lang="en-US" sz="2200" dirty="0" err="1" smtClean="0"/>
              <a:t>kurang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160 cm </a:t>
            </a:r>
            <a:r>
              <a:rPr lang="en-US" sz="2200" dirty="0" err="1" smtClean="0"/>
              <a:t>dan</a:t>
            </a:r>
            <a:r>
              <a:rPr lang="en-US" sz="2200" dirty="0" smtClean="0"/>
              <a:t> 2=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160 cm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POKOK BAHASAN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Menjalankan SPSS</a:t>
            </a:r>
          </a:p>
          <a:p>
            <a:pPr eaLnBrk="1" hangingPunct="1"/>
            <a:r>
              <a:rPr lang="en-US">
                <a:latin typeface="Arial" charset="0"/>
              </a:rPr>
              <a:t>Membuka File</a:t>
            </a:r>
          </a:p>
          <a:p>
            <a:pPr eaLnBrk="1" hangingPunct="1"/>
            <a:r>
              <a:rPr lang="en-US">
                <a:latin typeface="Arial" charset="0"/>
              </a:rPr>
              <a:t>Menambah Field</a:t>
            </a:r>
          </a:p>
          <a:p>
            <a:pPr eaLnBrk="1" hangingPunct="1"/>
            <a:r>
              <a:rPr lang="en-US">
                <a:latin typeface="Arial" charset="0"/>
              </a:rPr>
              <a:t>Menambah Record</a:t>
            </a:r>
          </a:p>
          <a:p>
            <a:pPr eaLnBrk="1" hangingPunct="1"/>
            <a:r>
              <a:rPr lang="en-US">
                <a:latin typeface="Arial" charset="0"/>
              </a:rPr>
              <a:t>Memberi Label</a:t>
            </a:r>
          </a:p>
          <a:p>
            <a:pPr eaLnBrk="1" hangingPunct="1"/>
            <a:r>
              <a:rPr lang="en-US">
                <a:latin typeface="Arial" charset="0"/>
              </a:rPr>
              <a:t>Memberi Value</a:t>
            </a:r>
          </a:p>
        </p:txBody>
      </p:sp>
    </p:spTree>
    <p:extLst>
      <p:ext uri="{BB962C8B-B14F-4D97-AF65-F5344CB8AC3E}">
        <p14:creationId xmlns:p14="http://schemas.microsoft.com/office/powerpoint/2010/main" xmlns="" val="26401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MENJALANKAN SPSS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2162" y="1452282"/>
            <a:ext cx="7570787" cy="5177117"/>
          </a:xfrm>
        </p:spPr>
        <p:txBody>
          <a:bodyPr/>
          <a:lstStyle/>
          <a:p>
            <a:r>
              <a:rPr lang="id-ID" dirty="0" smtClean="0"/>
              <a:t>Start SPSS for Windows sehingga keluar tampilan sbb:</a:t>
            </a: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956" y="2495550"/>
            <a:ext cx="752299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71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Klik</a:t>
            </a:r>
            <a:r>
              <a:rPr lang="en-US" dirty="0" smtClean="0"/>
              <a:t> Ok,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file (*.sav)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“Cancel”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file </a:t>
            </a:r>
            <a:r>
              <a:rPr lang="en-US" dirty="0" err="1" smtClean="0"/>
              <a:t>baru</a:t>
            </a:r>
            <a:r>
              <a:rPr lang="en-US" dirty="0" smtClean="0"/>
              <a:t> (new)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LEMBAR KERJA PADA TAMPILAN SPSS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801" y="1452282"/>
            <a:ext cx="825804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2022475" y="3962400"/>
            <a:ext cx="2232025" cy="609600"/>
          </a:xfrm>
          <a:prstGeom prst="wedgeRectCallout">
            <a:avLst>
              <a:gd name="adj1" fmla="val -69630"/>
              <a:gd name="adj2" fmla="val 282032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2. Variable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1143000"/>
            <a:ext cx="8376620" cy="490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770188" y="4019550"/>
            <a:ext cx="1873250" cy="609600"/>
          </a:xfrm>
          <a:prstGeom prst="wedgeRectCallout">
            <a:avLst>
              <a:gd name="adj1" fmla="val -153898"/>
              <a:gd name="adj2" fmla="val 222657"/>
            </a:avLst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1. Data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Mendefinisikan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Aktifkan variabel view</a:t>
            </a:r>
          </a:p>
          <a:p>
            <a:r>
              <a:rPr lang="id-ID" dirty="0" smtClean="0"/>
              <a:t>Isikan nama variabel dalam kolom name</a:t>
            </a:r>
          </a:p>
          <a:p>
            <a:r>
              <a:rPr lang="id-ID" dirty="0" smtClean="0"/>
              <a:t>Pada kolom type klik pada tombol di sebelah kanan</a:t>
            </a:r>
          </a:p>
          <a:p>
            <a:r>
              <a:rPr lang="id-ID" dirty="0" smtClean="0"/>
              <a:t>Selanjutnya muncul kotak dialog variable type</a:t>
            </a:r>
          </a:p>
          <a:p>
            <a:r>
              <a:rPr lang="id-ID" dirty="0" smtClean="0"/>
              <a:t>Pilih tombol string untuk memilih tipe data yang sesuai</a:t>
            </a:r>
          </a:p>
          <a:p>
            <a:r>
              <a:rPr lang="id-ID" dirty="0" smtClean="0"/>
              <a:t>Klik tombol OK untuk melanjutkan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52282"/>
            <a:ext cx="858316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92162" y="2152650"/>
            <a:ext cx="8019606" cy="933450"/>
          </a:xfrm>
          <a:prstGeom prst="rect">
            <a:avLst/>
          </a:prstGeom>
          <a:noFill/>
          <a:ln w="4445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792162" y="5836023"/>
            <a:ext cx="1131888" cy="430306"/>
          </a:xfrm>
          <a:prstGeom prst="ellipse">
            <a:avLst/>
          </a:prstGeom>
          <a:noFill/>
          <a:ln w="44450">
            <a:solidFill>
              <a:srgbClr val="FFC000">
                <a:alpha val="7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53814" y="4165787"/>
            <a:ext cx="3073773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381250" y="3390900"/>
            <a:ext cx="121920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Tekan tombol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2152651" y="2743200"/>
            <a:ext cx="876301" cy="419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381500" y="3390901"/>
            <a:ext cx="1485900" cy="8191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Input nama variabel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4095750" y="2514599"/>
            <a:ext cx="914400" cy="876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620" y="571500"/>
            <a:ext cx="847568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2457450" y="3905250"/>
            <a:ext cx="990600" cy="438150"/>
          </a:xfrm>
          <a:prstGeom prst="ellipse">
            <a:avLst/>
          </a:prstGeom>
          <a:noFill/>
          <a:ln>
            <a:solidFill>
              <a:srgbClr val="C00000">
                <a:alpha val="7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29</TotalTime>
  <Words>478</Words>
  <Application>Microsoft Macintosh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Infusion</vt:lpstr>
      <vt:lpstr>PENGENALAN SPSS</vt:lpstr>
      <vt:lpstr>POKOK BAHASAN</vt:lpstr>
      <vt:lpstr>MENJALANKAN SPSS</vt:lpstr>
      <vt:lpstr>Lanjutan</vt:lpstr>
      <vt:lpstr>LEMBAR KERJA PADA TAMPILAN SPSS</vt:lpstr>
      <vt:lpstr>lanjutan</vt:lpstr>
      <vt:lpstr>Mendefinisikan variabel</vt:lpstr>
      <vt:lpstr>Cont...</vt:lpstr>
      <vt:lpstr>Slide 9</vt:lpstr>
      <vt:lpstr>Cont...</vt:lpstr>
      <vt:lpstr>Cont...</vt:lpstr>
      <vt:lpstr>Cont...</vt:lpstr>
      <vt:lpstr>MENAMBAH VARIABEL</vt:lpstr>
      <vt:lpstr>MENAMBAH RECORD/CASES</vt:lpstr>
      <vt:lpstr>MEMBERI LABEL</vt:lpstr>
      <vt:lpstr>MEMBERI VALUE</vt:lpstr>
      <vt:lpstr>LATIHAN</vt:lpstr>
    </vt:vector>
  </TitlesOfParts>
  <Company>hakim's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SPSS</dc:title>
  <dc:creator>Arif hakim</dc:creator>
  <cp:lastModifiedBy>Erry</cp:lastModifiedBy>
  <cp:revision>4</cp:revision>
  <dcterms:created xsi:type="dcterms:W3CDTF">2013-02-12T14:12:19Z</dcterms:created>
  <dcterms:modified xsi:type="dcterms:W3CDTF">2013-02-12T15:14:48Z</dcterms:modified>
</cp:coreProperties>
</file>