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DCB"/>
          </a:solidFill>
        </a:fill>
      </a:tcStyle>
    </a:wholeTbl>
    <a:band2H>
      <a:tcTxStyle b="def" i="def"/>
      <a:tcStyle>
        <a:tcBdr/>
        <a:fill>
          <a:solidFill>
            <a:srgbClr val="ECEFE7"/>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aramond"/>
          <a:ea typeface="Garamond"/>
          <a:cs typeface="Garamon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aramond"/>
          <a:ea typeface="Garamond"/>
          <a:cs typeface="Garamon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aramond"/>
          <a:ea typeface="Garamond"/>
          <a:cs typeface="Garamon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aramond"/>
          <a:ea typeface="Garamond"/>
          <a:cs typeface="Garamon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ph type="sldImg"/>
          </p:nvPr>
        </p:nvSpPr>
        <p:spPr>
          <a:xfrm>
            <a:off x="1143000" y="685800"/>
            <a:ext cx="4572000" cy="3429000"/>
          </a:xfrm>
          <a:prstGeom prst="rect">
            <a:avLst/>
          </a:prstGeom>
        </p:spPr>
        <p:txBody>
          <a:bodyPr/>
          <a:lstStyle/>
          <a:p>
            <a:pPr/>
          </a:p>
        </p:txBody>
      </p:sp>
      <p:sp>
        <p:nvSpPr>
          <p:cNvPr id="244" name="Shape 2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21" name="Group 21"/>
          <p:cNvGrpSpPr/>
          <p:nvPr/>
        </p:nvGrpSpPr>
        <p:grpSpPr>
          <a:xfrm>
            <a:off x="-1" y="0"/>
            <a:ext cx="9151939" cy="6858000"/>
            <a:chOff x="0" y="0"/>
            <a:chExt cx="9151938" cy="6858000"/>
          </a:xfrm>
        </p:grpSpPr>
        <p:pic>
          <p:nvPicPr>
            <p:cNvPr id="17"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18"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19"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20"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22" name="Shape 22"/>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23" name="Shape 23"/>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4" name="Shape 24"/>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142" name="Group 142"/>
          <p:cNvGrpSpPr/>
          <p:nvPr/>
        </p:nvGrpSpPr>
        <p:grpSpPr>
          <a:xfrm>
            <a:off x="-1" y="0"/>
            <a:ext cx="9151939" cy="6858000"/>
            <a:chOff x="0" y="0"/>
            <a:chExt cx="9151938" cy="6858000"/>
          </a:xfrm>
        </p:grpSpPr>
        <p:pic>
          <p:nvPicPr>
            <p:cNvPr id="138"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139"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140"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141"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143" name="Shape 143"/>
          <p:cNvSpPr/>
          <p:nvPr/>
        </p:nvSpPr>
        <p:spPr>
          <a:xfrm>
            <a:off x="1277937" y="4140200"/>
            <a:ext cx="6607176" cy="0"/>
          </a:xfrm>
          <a:prstGeom prst="line">
            <a:avLst/>
          </a:prstGeom>
          <a:ln w="15875" cap="rnd">
            <a:solidFill>
              <a:schemeClr val="accent1"/>
            </a:solidFill>
          </a:ln>
        </p:spPr>
        <p:txBody>
          <a:bodyPr lIns="45719" rIns="45719"/>
          <a:lstStyle/>
          <a:p>
            <a:pPr/>
          </a:p>
        </p:txBody>
      </p:sp>
      <p:sp>
        <p:nvSpPr>
          <p:cNvPr id="144" name="Shape 144"/>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145" name="Shape 145"/>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46" name="Shape 146"/>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157" name="Group 157"/>
          <p:cNvGrpSpPr/>
          <p:nvPr/>
        </p:nvGrpSpPr>
        <p:grpSpPr>
          <a:xfrm>
            <a:off x="-1" y="0"/>
            <a:ext cx="9151939" cy="6858000"/>
            <a:chOff x="0" y="0"/>
            <a:chExt cx="9151938" cy="6858000"/>
          </a:xfrm>
        </p:grpSpPr>
        <p:pic>
          <p:nvPicPr>
            <p:cNvPr id="153"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154"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155"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156"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158" name="Shape 158"/>
          <p:cNvSpPr/>
          <p:nvPr/>
        </p:nvSpPr>
        <p:spPr>
          <a:xfrm>
            <a:off x="849312" y="637698"/>
            <a:ext cx="457201" cy="1120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7200"/>
            </a:lvl1pPr>
          </a:lstStyle>
          <a:p>
            <a:pPr/>
            <a:r>
              <a:t>“</a:t>
            </a:r>
          </a:p>
        </p:txBody>
      </p:sp>
      <p:sp>
        <p:nvSpPr>
          <p:cNvPr id="159" name="Shape 159"/>
          <p:cNvSpPr/>
          <p:nvPr/>
        </p:nvSpPr>
        <p:spPr>
          <a:xfrm>
            <a:off x="7634287" y="2560161"/>
            <a:ext cx="457201" cy="1120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defTabSz="457200">
              <a:defRPr sz="7200"/>
            </a:lvl1pPr>
          </a:lstStyle>
          <a:p>
            <a:pPr/>
            <a:r>
              <a:t>”</a:t>
            </a:r>
          </a:p>
        </p:txBody>
      </p:sp>
      <p:sp>
        <p:nvSpPr>
          <p:cNvPr id="160" name="Shape 160"/>
          <p:cNvSpPr/>
          <p:nvPr/>
        </p:nvSpPr>
        <p:spPr>
          <a:xfrm>
            <a:off x="1277937" y="4140200"/>
            <a:ext cx="6596063" cy="0"/>
          </a:xfrm>
          <a:prstGeom prst="line">
            <a:avLst/>
          </a:prstGeom>
          <a:ln w="15875" cap="rnd">
            <a:solidFill>
              <a:schemeClr val="accent1"/>
            </a:solidFill>
          </a:ln>
        </p:spPr>
        <p:txBody>
          <a:bodyPr lIns="45719" rIns="45719"/>
          <a:lstStyle/>
          <a:p>
            <a:pPr/>
          </a:p>
        </p:txBody>
      </p:sp>
      <p:sp>
        <p:nvSpPr>
          <p:cNvPr id="161" name="Shape 161"/>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162" name="Shape 162"/>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3" name="Shape 163"/>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174" name="Group 174"/>
          <p:cNvGrpSpPr/>
          <p:nvPr/>
        </p:nvGrpSpPr>
        <p:grpSpPr>
          <a:xfrm>
            <a:off x="-1" y="0"/>
            <a:ext cx="9151939" cy="6858000"/>
            <a:chOff x="0" y="0"/>
            <a:chExt cx="9151938" cy="6858000"/>
          </a:xfrm>
        </p:grpSpPr>
        <p:pic>
          <p:nvPicPr>
            <p:cNvPr id="170"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171"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172"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173"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175" name="Shape 175"/>
          <p:cNvSpPr/>
          <p:nvPr/>
        </p:nvSpPr>
        <p:spPr>
          <a:xfrm>
            <a:off x="877887" y="571817"/>
            <a:ext cx="457201"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8000"/>
            </a:lvl1pPr>
          </a:lstStyle>
          <a:p>
            <a:pPr/>
            <a:r>
              <a:t>“</a:t>
            </a:r>
          </a:p>
        </p:txBody>
      </p:sp>
      <p:sp>
        <p:nvSpPr>
          <p:cNvPr id="176" name="Shape 176"/>
          <p:cNvSpPr/>
          <p:nvPr/>
        </p:nvSpPr>
        <p:spPr>
          <a:xfrm>
            <a:off x="7650162" y="2283142"/>
            <a:ext cx="457201"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defTabSz="457200">
              <a:defRPr sz="8000"/>
            </a:lvl1pPr>
          </a:lstStyle>
          <a:p>
            <a:pPr/>
            <a:r>
              <a:t>”</a:t>
            </a:r>
          </a:p>
        </p:txBody>
      </p:sp>
      <p:sp>
        <p:nvSpPr>
          <p:cNvPr id="177" name="Shape 177"/>
          <p:cNvSpPr/>
          <p:nvPr/>
        </p:nvSpPr>
        <p:spPr>
          <a:xfrm>
            <a:off x="1277937" y="3429000"/>
            <a:ext cx="6596063" cy="0"/>
          </a:xfrm>
          <a:prstGeom prst="line">
            <a:avLst/>
          </a:prstGeom>
          <a:ln w="15875" cap="rnd">
            <a:solidFill>
              <a:schemeClr val="accent1"/>
            </a:solidFill>
          </a:ln>
        </p:spPr>
        <p:txBody>
          <a:bodyPr lIns="45719" rIns="45719"/>
          <a:lstStyle/>
          <a:p>
            <a:pPr/>
          </a:p>
        </p:txBody>
      </p:sp>
      <p:sp>
        <p:nvSpPr>
          <p:cNvPr id="178" name="Shape 178"/>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179" name="Shape 179"/>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80" name="Shape 180"/>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191" name="Group 191"/>
          <p:cNvGrpSpPr/>
          <p:nvPr/>
        </p:nvGrpSpPr>
        <p:grpSpPr>
          <a:xfrm>
            <a:off x="-1" y="0"/>
            <a:ext cx="9151939" cy="6858000"/>
            <a:chOff x="0" y="0"/>
            <a:chExt cx="9151938" cy="6858000"/>
          </a:xfrm>
        </p:grpSpPr>
        <p:pic>
          <p:nvPicPr>
            <p:cNvPr id="187"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188"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189"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190"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192" name="Shape 192"/>
          <p:cNvSpPr/>
          <p:nvPr/>
        </p:nvSpPr>
        <p:spPr>
          <a:xfrm>
            <a:off x="1277937" y="3429000"/>
            <a:ext cx="6607176" cy="0"/>
          </a:xfrm>
          <a:prstGeom prst="line">
            <a:avLst/>
          </a:prstGeom>
          <a:ln w="15875" cap="rnd">
            <a:solidFill>
              <a:schemeClr val="accent1"/>
            </a:solidFill>
          </a:ln>
        </p:spPr>
        <p:txBody>
          <a:bodyPr lIns="45719" rIns="45719"/>
          <a:lstStyle/>
          <a:p>
            <a:pPr/>
          </a:p>
        </p:txBody>
      </p:sp>
      <p:sp>
        <p:nvSpPr>
          <p:cNvPr id="193" name="Shape 193"/>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194" name="Shape 194"/>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95" name="Shape 195"/>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206" name="Group 206"/>
          <p:cNvGrpSpPr/>
          <p:nvPr/>
        </p:nvGrpSpPr>
        <p:grpSpPr>
          <a:xfrm>
            <a:off x="-1" y="0"/>
            <a:ext cx="9151939" cy="6858000"/>
            <a:chOff x="0" y="0"/>
            <a:chExt cx="9151938" cy="6858000"/>
          </a:xfrm>
        </p:grpSpPr>
        <p:pic>
          <p:nvPicPr>
            <p:cNvPr id="202"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203"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204"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205"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207" name="Shape 207"/>
          <p:cNvSpPr/>
          <p:nvPr/>
        </p:nvSpPr>
        <p:spPr>
          <a:xfrm>
            <a:off x="1277937" y="2354262"/>
            <a:ext cx="6607176" cy="1"/>
          </a:xfrm>
          <a:prstGeom prst="line">
            <a:avLst/>
          </a:prstGeom>
          <a:ln w="15875" cap="rnd">
            <a:solidFill>
              <a:schemeClr val="accent1"/>
            </a:solidFill>
          </a:ln>
        </p:spPr>
        <p:txBody>
          <a:bodyPr lIns="45719" rIns="45719"/>
          <a:lstStyle/>
          <a:p>
            <a:pPr/>
          </a:p>
        </p:txBody>
      </p:sp>
      <p:sp>
        <p:nvSpPr>
          <p:cNvPr id="208" name="Shape 208"/>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209" name="Shape 209"/>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10" name="Shape 210"/>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221" name="Group 221"/>
          <p:cNvGrpSpPr/>
          <p:nvPr/>
        </p:nvGrpSpPr>
        <p:grpSpPr>
          <a:xfrm>
            <a:off x="-1" y="0"/>
            <a:ext cx="9151939" cy="6858000"/>
            <a:chOff x="0" y="0"/>
            <a:chExt cx="9151938" cy="6858000"/>
          </a:xfrm>
        </p:grpSpPr>
        <p:pic>
          <p:nvPicPr>
            <p:cNvPr id="217"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218"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219"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220"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222" name="Shape 222"/>
          <p:cNvSpPr/>
          <p:nvPr/>
        </p:nvSpPr>
        <p:spPr>
          <a:xfrm flipH="1">
            <a:off x="6245224" y="906462"/>
            <a:ext cx="1" cy="4968876"/>
          </a:xfrm>
          <a:prstGeom prst="line">
            <a:avLst/>
          </a:prstGeom>
          <a:ln w="15875" cap="rnd">
            <a:solidFill>
              <a:schemeClr val="accent1"/>
            </a:solidFill>
          </a:ln>
        </p:spPr>
        <p:txBody>
          <a:bodyPr lIns="45719" rIns="45719"/>
          <a:lstStyle/>
          <a:p>
            <a:pPr/>
          </a:p>
        </p:txBody>
      </p:sp>
      <p:sp>
        <p:nvSpPr>
          <p:cNvPr id="223" name="Shape 223"/>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224" name="Shape 224"/>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25" name="Shape 225"/>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236" name="Group 236"/>
          <p:cNvGrpSpPr/>
          <p:nvPr/>
        </p:nvGrpSpPr>
        <p:grpSpPr>
          <a:xfrm>
            <a:off x="-1" y="0"/>
            <a:ext cx="9151939" cy="6858000"/>
            <a:chOff x="0" y="0"/>
            <a:chExt cx="9151938" cy="6858000"/>
          </a:xfrm>
        </p:grpSpPr>
        <p:pic>
          <p:nvPicPr>
            <p:cNvPr id="232"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233"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234"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235"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237" name="Shape 237"/>
          <p:cNvSpPr/>
          <p:nvPr>
            <p:ph type="sldNum" sz="quarter" idx="2"/>
          </p:nvPr>
        </p:nvSpPr>
        <p:spPr>
          <a:xfrm>
            <a:off x="8463597" y="6355079"/>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42" name="Group 42"/>
          <p:cNvGrpSpPr/>
          <p:nvPr/>
        </p:nvGrpSpPr>
        <p:grpSpPr>
          <a:xfrm>
            <a:off x="-1" y="0"/>
            <a:ext cx="9151939" cy="6858000"/>
            <a:chOff x="0" y="0"/>
            <a:chExt cx="9151938" cy="6858000"/>
          </a:xfrm>
        </p:grpSpPr>
        <p:pic>
          <p:nvPicPr>
            <p:cNvPr id="38"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39"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40"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41"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43" name="Shape 43"/>
          <p:cNvSpPr/>
          <p:nvPr/>
        </p:nvSpPr>
        <p:spPr>
          <a:xfrm>
            <a:off x="1277937" y="2355850"/>
            <a:ext cx="6596063" cy="0"/>
          </a:xfrm>
          <a:prstGeom prst="line">
            <a:avLst/>
          </a:prstGeom>
          <a:ln w="15875" cap="rnd">
            <a:solidFill>
              <a:schemeClr val="accent1"/>
            </a:solidFill>
          </a:ln>
        </p:spPr>
        <p:txBody>
          <a:bodyPr lIns="45719" rIns="45719"/>
          <a:lstStyle/>
          <a:p>
            <a:pPr/>
          </a:p>
        </p:txBody>
      </p:sp>
      <p:sp>
        <p:nvSpPr>
          <p:cNvPr id="44" name="Shape 44"/>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55" name="Group 55"/>
          <p:cNvGrpSpPr/>
          <p:nvPr/>
        </p:nvGrpSpPr>
        <p:grpSpPr>
          <a:xfrm>
            <a:off x="-1" y="0"/>
            <a:ext cx="9151939" cy="6858000"/>
            <a:chOff x="0" y="0"/>
            <a:chExt cx="9151938" cy="6858000"/>
          </a:xfrm>
        </p:grpSpPr>
        <p:pic>
          <p:nvPicPr>
            <p:cNvPr id="51"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52"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53"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54"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56" name="Shape 56"/>
          <p:cNvSpPr/>
          <p:nvPr/>
        </p:nvSpPr>
        <p:spPr>
          <a:xfrm>
            <a:off x="1277937" y="3598862"/>
            <a:ext cx="6596063" cy="1"/>
          </a:xfrm>
          <a:prstGeom prst="line">
            <a:avLst/>
          </a:prstGeom>
          <a:ln w="15875" cap="rnd">
            <a:solidFill>
              <a:schemeClr val="accent1"/>
            </a:solidFill>
          </a:ln>
        </p:spPr>
        <p:txBody>
          <a:bodyPr lIns="45719" rIns="45719"/>
          <a:lstStyle/>
          <a:p>
            <a:pPr/>
          </a:p>
        </p:txBody>
      </p:sp>
      <p:sp>
        <p:nvSpPr>
          <p:cNvPr id="57" name="Shape 57"/>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58" name="Shape 58"/>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9" name="Shape 59"/>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70" name="Group 70"/>
          <p:cNvGrpSpPr/>
          <p:nvPr/>
        </p:nvGrpSpPr>
        <p:grpSpPr>
          <a:xfrm>
            <a:off x="-1" y="0"/>
            <a:ext cx="9151939" cy="6858000"/>
            <a:chOff x="0" y="0"/>
            <a:chExt cx="9151938" cy="6858000"/>
          </a:xfrm>
        </p:grpSpPr>
        <p:pic>
          <p:nvPicPr>
            <p:cNvPr id="66"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67"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68"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69"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71" name="Shape 71"/>
          <p:cNvSpPr/>
          <p:nvPr/>
        </p:nvSpPr>
        <p:spPr>
          <a:xfrm>
            <a:off x="1277937" y="2355850"/>
            <a:ext cx="6596063" cy="0"/>
          </a:xfrm>
          <a:prstGeom prst="line">
            <a:avLst/>
          </a:prstGeom>
          <a:ln w="15875" cap="rnd">
            <a:solidFill>
              <a:schemeClr val="accent1"/>
            </a:solidFill>
          </a:ln>
        </p:spPr>
        <p:txBody>
          <a:bodyPr lIns="45719" rIns="45719"/>
          <a:lstStyle/>
          <a:p>
            <a:pPr/>
          </a:p>
        </p:txBody>
      </p:sp>
      <p:sp>
        <p:nvSpPr>
          <p:cNvPr id="72" name="Shape 72"/>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83" name="Group 83"/>
          <p:cNvGrpSpPr/>
          <p:nvPr/>
        </p:nvGrpSpPr>
        <p:grpSpPr>
          <a:xfrm>
            <a:off x="-1" y="0"/>
            <a:ext cx="9151939" cy="6858000"/>
            <a:chOff x="0" y="0"/>
            <a:chExt cx="9151938" cy="6858000"/>
          </a:xfrm>
        </p:grpSpPr>
        <p:pic>
          <p:nvPicPr>
            <p:cNvPr id="79"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80"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81"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82"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84" name="Shape 84"/>
          <p:cNvSpPr/>
          <p:nvPr/>
        </p:nvSpPr>
        <p:spPr>
          <a:xfrm>
            <a:off x="1277937" y="2354262"/>
            <a:ext cx="6596063" cy="1"/>
          </a:xfrm>
          <a:prstGeom prst="line">
            <a:avLst/>
          </a:prstGeom>
          <a:ln w="15875" cap="rnd">
            <a:solidFill>
              <a:schemeClr val="accent1"/>
            </a:solidFill>
          </a:ln>
        </p:spPr>
        <p:txBody>
          <a:bodyPr lIns="45719" rIns="45719"/>
          <a:lstStyle/>
          <a:p>
            <a:pPr/>
          </a:p>
        </p:txBody>
      </p:sp>
      <p:sp>
        <p:nvSpPr>
          <p:cNvPr id="85" name="Shape 85"/>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86" name="Shape 86"/>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87" name="Shape 87"/>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98" name="Group 98"/>
          <p:cNvGrpSpPr/>
          <p:nvPr/>
        </p:nvGrpSpPr>
        <p:grpSpPr>
          <a:xfrm>
            <a:off x="-1" y="0"/>
            <a:ext cx="9151939" cy="6858000"/>
            <a:chOff x="0" y="0"/>
            <a:chExt cx="9151938" cy="6858000"/>
          </a:xfrm>
        </p:grpSpPr>
        <p:pic>
          <p:nvPicPr>
            <p:cNvPr id="94"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95"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96"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97"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99" name="Shape 99"/>
          <p:cNvSpPr/>
          <p:nvPr/>
        </p:nvSpPr>
        <p:spPr>
          <a:xfrm>
            <a:off x="1277937" y="2354262"/>
            <a:ext cx="6596063" cy="1"/>
          </a:xfrm>
          <a:prstGeom prst="line">
            <a:avLst/>
          </a:prstGeom>
          <a:ln w="15875" cap="rnd">
            <a:solidFill>
              <a:schemeClr val="accent1"/>
            </a:solidFill>
          </a:ln>
        </p:spPr>
        <p:txBody>
          <a:bodyPr lIns="45719" rIns="45719"/>
          <a:lstStyle/>
          <a:p>
            <a:pPr/>
          </a:p>
        </p:txBody>
      </p:sp>
      <p:sp>
        <p:nvSpPr>
          <p:cNvPr id="100" name="Shape 100"/>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101" name="Shape 101"/>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2" name="Shape 102"/>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113" name="Group 113"/>
          <p:cNvGrpSpPr/>
          <p:nvPr/>
        </p:nvGrpSpPr>
        <p:grpSpPr>
          <a:xfrm>
            <a:off x="-1" y="0"/>
            <a:ext cx="9151939" cy="6858000"/>
            <a:chOff x="0" y="0"/>
            <a:chExt cx="9151938" cy="6858000"/>
          </a:xfrm>
        </p:grpSpPr>
        <p:pic>
          <p:nvPicPr>
            <p:cNvPr id="109"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110"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111"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112"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114" name="Shape 114"/>
          <p:cNvSpPr/>
          <p:nvPr/>
        </p:nvSpPr>
        <p:spPr>
          <a:xfrm>
            <a:off x="1277937" y="2913062"/>
            <a:ext cx="2333626" cy="1"/>
          </a:xfrm>
          <a:prstGeom prst="line">
            <a:avLst/>
          </a:prstGeom>
          <a:ln w="15875" cap="rnd">
            <a:solidFill>
              <a:schemeClr val="accent1"/>
            </a:solidFill>
          </a:ln>
        </p:spPr>
        <p:txBody>
          <a:bodyPr lIns="45719" rIns="45719"/>
          <a:lstStyle/>
          <a:p>
            <a:pPr/>
          </a:p>
        </p:txBody>
      </p:sp>
      <p:sp>
        <p:nvSpPr>
          <p:cNvPr id="115" name="Shape 115"/>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116" name="Shape 116"/>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7" name="Shape 117"/>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128" name="Group 128"/>
          <p:cNvGrpSpPr/>
          <p:nvPr/>
        </p:nvGrpSpPr>
        <p:grpSpPr>
          <a:xfrm>
            <a:off x="-1" y="0"/>
            <a:ext cx="9151939" cy="6858000"/>
            <a:chOff x="0" y="0"/>
            <a:chExt cx="9151938" cy="6858000"/>
          </a:xfrm>
        </p:grpSpPr>
        <p:pic>
          <p:nvPicPr>
            <p:cNvPr id="124" name="SD-PanelContent.png" descr="SD-PanelContent.png"/>
            <p:cNvPicPr>
              <a:picLocks noChangeAspect="1"/>
            </p:cNvPicPr>
            <p:nvPr/>
          </p:nvPicPr>
          <p:blipFill>
            <a:blip r:embed="rId2">
              <a:extLst/>
            </a:blip>
            <a:stretch>
              <a:fillRect/>
            </a:stretch>
          </p:blipFill>
          <p:spPr>
            <a:xfrm>
              <a:off x="-1" y="0"/>
              <a:ext cx="9143473" cy="6858000"/>
            </a:xfrm>
            <a:prstGeom prst="rect">
              <a:avLst/>
            </a:prstGeom>
            <a:ln w="12700" cap="flat">
              <a:noFill/>
              <a:miter lim="400000"/>
            </a:ln>
            <a:effectLst/>
          </p:spPr>
        </p:pic>
        <p:pic>
          <p:nvPicPr>
            <p:cNvPr id="125" name="image.png"/>
            <p:cNvPicPr>
              <a:picLocks noChangeAspect="1"/>
            </p:cNvPicPr>
            <p:nvPr/>
          </p:nvPicPr>
          <p:blipFill>
            <a:blip r:embed="rId3">
              <a:extLst/>
            </a:blip>
            <a:stretch>
              <a:fillRect/>
            </a:stretch>
          </p:blipFill>
          <p:spPr>
            <a:xfrm>
              <a:off x="548608" y="536448"/>
              <a:ext cx="8058447" cy="5772912"/>
            </a:xfrm>
            <a:prstGeom prst="rect">
              <a:avLst/>
            </a:prstGeom>
            <a:ln w="12700" cap="flat">
              <a:noFill/>
              <a:miter lim="400000"/>
            </a:ln>
            <a:effectLst/>
          </p:spPr>
        </p:pic>
        <p:pic>
          <p:nvPicPr>
            <p:cNvPr id="126" name="HDRibbonContent-UniformTrim.png" descr="HDRibbonContent-UniformTrim.png"/>
            <p:cNvPicPr>
              <a:picLocks noChangeAspect="1"/>
            </p:cNvPicPr>
            <p:nvPr/>
          </p:nvPicPr>
          <p:blipFill>
            <a:blip r:embed="rId4">
              <a:extLst/>
            </a:blip>
            <a:srcRect l="1" t="0" r="14239" b="0"/>
            <a:stretch>
              <a:fillRect/>
            </a:stretch>
          </p:blipFill>
          <p:spPr>
            <a:xfrm>
              <a:off x="-1" y="3128434"/>
              <a:ext cx="685762" cy="606426"/>
            </a:xfrm>
            <a:prstGeom prst="rect">
              <a:avLst/>
            </a:prstGeom>
            <a:ln w="12700" cap="flat">
              <a:noFill/>
              <a:miter lim="400000"/>
            </a:ln>
            <a:effectLst/>
          </p:spPr>
        </p:pic>
        <p:pic>
          <p:nvPicPr>
            <p:cNvPr id="127" name="HDRibbonContent-UniformTrim.png" descr="HDRibbonContent-UniformTrim.png"/>
            <p:cNvPicPr>
              <a:picLocks noChangeAspect="1"/>
            </p:cNvPicPr>
            <p:nvPr/>
          </p:nvPicPr>
          <p:blipFill>
            <a:blip r:embed="rId4">
              <a:extLst/>
            </a:blip>
            <a:srcRect l="1" t="0" r="14239" b="0"/>
            <a:stretch>
              <a:fillRect/>
            </a:stretch>
          </p:blipFill>
          <p:spPr>
            <a:xfrm>
              <a:off x="8466177" y="3128434"/>
              <a:ext cx="685761" cy="606426"/>
            </a:xfrm>
            <a:prstGeom prst="rect">
              <a:avLst/>
            </a:prstGeom>
            <a:ln w="12700" cap="flat">
              <a:noFill/>
              <a:miter lim="400000"/>
            </a:ln>
            <a:effectLst/>
          </p:spPr>
        </p:pic>
      </p:grpSp>
      <p:sp>
        <p:nvSpPr>
          <p:cNvPr id="129" name="Shape 129"/>
          <p:cNvSpPr/>
          <p:nvPr>
            <p:ph type="title"/>
          </p:nvPr>
        </p:nvSpPr>
        <p:spPr>
          <a:xfrm>
            <a:off x="1176337" y="915987"/>
            <a:ext cx="6799263" cy="1303338"/>
          </a:xfrm>
          <a:prstGeom prst="rect">
            <a:avLst/>
          </a:prstGeom>
        </p:spPr>
        <p:txBody>
          <a:bodyPr>
            <a:normAutofit fontScale="100000" lnSpcReduction="0"/>
          </a:bodyPr>
          <a:lstStyle/>
          <a:p>
            <a:pPr/>
            <a:r>
              <a:t>Title Text</a:t>
            </a:r>
          </a:p>
        </p:txBody>
      </p:sp>
      <p:sp>
        <p:nvSpPr>
          <p:cNvPr id="130" name="Shape 130"/>
          <p:cNvSpPr/>
          <p:nvPr>
            <p:ph type="body" sz="half" idx="1"/>
          </p:nvPr>
        </p:nvSpPr>
        <p:spPr>
          <a:xfrm>
            <a:off x="1176337" y="2490787"/>
            <a:ext cx="6799263" cy="344487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31" name="Shape 131"/>
          <p:cNvSpPr/>
          <p:nvPr>
            <p:ph type="sldNum" sz="quarter" idx="2"/>
          </p:nvPr>
        </p:nvSpPr>
        <p:spPr>
          <a:xfrm>
            <a:off x="7752397" y="5978842"/>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Relationship Id="rId18" Type="http://schemas.openxmlformats.org/officeDocument/2006/relationships/slideLayout" Target="../slideLayouts/slideLayout13.xml"/><Relationship Id="rId19" Type="http://schemas.openxmlformats.org/officeDocument/2006/relationships/slideLayout" Target="../slideLayouts/slideLayout14.xml"/><Relationship Id="rId20" Type="http://schemas.openxmlformats.org/officeDocument/2006/relationships/slideLayout" Target="../slideLayouts/slideLayout15.xml"/><Relationship Id="rId2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6" name="Group 6"/>
          <p:cNvGrpSpPr/>
          <p:nvPr/>
        </p:nvGrpSpPr>
        <p:grpSpPr>
          <a:xfrm>
            <a:off x="-1" y="0"/>
            <a:ext cx="9144002" cy="6858000"/>
            <a:chOff x="0" y="0"/>
            <a:chExt cx="9144000" cy="6858000"/>
          </a:xfrm>
        </p:grpSpPr>
        <p:pic>
          <p:nvPicPr>
            <p:cNvPr id="2" name="SD-PanelTitle-R1.png" descr="SD-PanelTitle-R1.png"/>
            <p:cNvPicPr>
              <a:picLocks noChangeAspect="1"/>
            </p:cNvPicPr>
            <p:nvPr/>
          </p:nvPicPr>
          <p:blipFill>
            <a:blip r:embed="rId3">
              <a:extLst/>
            </a:blip>
            <a:stretch>
              <a:fillRect/>
            </a:stretch>
          </p:blipFill>
          <p:spPr>
            <a:xfrm>
              <a:off x="-1" y="0"/>
              <a:ext cx="9143325" cy="6858000"/>
            </a:xfrm>
            <a:prstGeom prst="rect">
              <a:avLst/>
            </a:prstGeom>
            <a:ln w="12700" cap="flat">
              <a:noFill/>
              <a:miter lim="400000"/>
            </a:ln>
            <a:effectLst/>
          </p:spPr>
        </p:pic>
        <p:pic>
          <p:nvPicPr>
            <p:cNvPr id="3" name="image.png"/>
            <p:cNvPicPr>
              <a:picLocks noChangeAspect="1"/>
            </p:cNvPicPr>
            <p:nvPr/>
          </p:nvPicPr>
          <p:blipFill>
            <a:blip r:embed="rId4">
              <a:extLst/>
            </a:blip>
            <a:stretch>
              <a:fillRect/>
            </a:stretch>
          </p:blipFill>
          <p:spPr>
            <a:xfrm>
              <a:off x="1511696" y="1511808"/>
              <a:ext cx="6126027" cy="3840480"/>
            </a:xfrm>
            <a:prstGeom prst="rect">
              <a:avLst/>
            </a:prstGeom>
            <a:ln w="12700" cap="flat">
              <a:noFill/>
              <a:miter lim="400000"/>
            </a:ln>
            <a:effectLst/>
          </p:spPr>
        </p:pic>
        <p:pic>
          <p:nvPicPr>
            <p:cNvPr id="4" name="HDRibbonTitle-UniformTrim.png" descr="HDRibbonTitle-UniformTrim.png"/>
            <p:cNvPicPr>
              <a:picLocks noChangeAspect="1"/>
            </p:cNvPicPr>
            <p:nvPr/>
          </p:nvPicPr>
          <p:blipFill>
            <a:blip r:embed="rId5">
              <a:extLst/>
            </a:blip>
            <a:srcRect l="0" t="0" r="47958" b="0"/>
            <a:stretch>
              <a:fillRect/>
            </a:stretch>
          </p:blipFill>
          <p:spPr>
            <a:xfrm>
              <a:off x="48" y="3128434"/>
              <a:ext cx="1664037" cy="612649"/>
            </a:xfrm>
            <a:prstGeom prst="rect">
              <a:avLst/>
            </a:prstGeom>
            <a:ln w="12700" cap="flat">
              <a:noFill/>
              <a:miter lim="400000"/>
            </a:ln>
            <a:effectLst/>
          </p:spPr>
        </p:pic>
        <p:pic>
          <p:nvPicPr>
            <p:cNvPr id="5" name="HDRibbonTitle-UniformTrim.png" descr="HDRibbonTitle-UniformTrim.png"/>
            <p:cNvPicPr>
              <a:picLocks noChangeAspect="1"/>
            </p:cNvPicPr>
            <p:nvPr/>
          </p:nvPicPr>
          <p:blipFill>
            <a:blip r:embed="rId5">
              <a:extLst/>
            </a:blip>
            <a:srcRect l="0" t="0" r="47958" b="0"/>
            <a:stretch>
              <a:fillRect/>
            </a:stretch>
          </p:blipFill>
          <p:spPr>
            <a:xfrm>
              <a:off x="7479964" y="3128434"/>
              <a:ext cx="1664037" cy="612649"/>
            </a:xfrm>
            <a:prstGeom prst="rect">
              <a:avLst/>
            </a:prstGeom>
            <a:ln w="12700" cap="flat">
              <a:noFill/>
              <a:miter lim="400000"/>
            </a:ln>
            <a:effectLst/>
          </p:spPr>
        </p:pic>
      </p:grpSp>
      <p:sp>
        <p:nvSpPr>
          <p:cNvPr id="7" name="Shape 7"/>
          <p:cNvSpPr/>
          <p:nvPr/>
        </p:nvSpPr>
        <p:spPr>
          <a:xfrm>
            <a:off x="2019300" y="3471862"/>
            <a:ext cx="5113338" cy="1"/>
          </a:xfrm>
          <a:prstGeom prst="line">
            <a:avLst/>
          </a:prstGeom>
          <a:ln w="15875" cap="rnd">
            <a:solidFill>
              <a:schemeClr val="accent1"/>
            </a:solidFill>
          </a:ln>
        </p:spPr>
        <p:txBody>
          <a:bodyPr lIns="45719" rIns="45719"/>
          <a:lstStyle/>
          <a:p>
            <a:pPr/>
          </a:p>
        </p:txBody>
      </p:sp>
      <p:sp>
        <p:nvSpPr>
          <p:cNvPr id="8" name="Shape 8"/>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9" name="Shape 9"/>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10" name="Shape 10"/>
          <p:cNvSpPr/>
          <p:nvPr>
            <p:ph type="sldNum" sz="quarter" idx="2"/>
          </p:nvPr>
        </p:nvSpPr>
        <p:spPr>
          <a:xfrm>
            <a:off x="7007859" y="5072379"/>
            <a:ext cx="223204" cy="243841"/>
          </a:xfrm>
          <a:prstGeom prst="rect">
            <a:avLst/>
          </a:prstGeom>
          <a:ln w="12700">
            <a:miter lim="400000"/>
          </a:ln>
        </p:spPr>
        <p:txBody>
          <a:bodyPr wrap="none" lIns="45719" rIns="45719" anchor="ctr">
            <a:spAutoFit/>
          </a:bodyPr>
          <a:lstStyle>
            <a:lvl1pPr algn="r" defTabSz="457200">
              <a:defRPr sz="1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262626"/>
          </a:solidFill>
          <a:uFillTx/>
          <a:latin typeface="Garamond"/>
          <a:ea typeface="Garamond"/>
          <a:cs typeface="Garamond"/>
          <a:sym typeface="Garamond"/>
        </a:defRPr>
      </a:lvl1pPr>
      <a:lvl2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262626"/>
          </a:solidFill>
          <a:uFillTx/>
          <a:latin typeface="Garamond"/>
          <a:ea typeface="Garamond"/>
          <a:cs typeface="Garamond"/>
          <a:sym typeface="Garamond"/>
        </a:defRPr>
      </a:lvl2pPr>
      <a:lvl3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262626"/>
          </a:solidFill>
          <a:uFillTx/>
          <a:latin typeface="Garamond"/>
          <a:ea typeface="Garamond"/>
          <a:cs typeface="Garamond"/>
          <a:sym typeface="Garamond"/>
        </a:defRPr>
      </a:lvl3pPr>
      <a:lvl4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262626"/>
          </a:solidFill>
          <a:uFillTx/>
          <a:latin typeface="Garamond"/>
          <a:ea typeface="Garamond"/>
          <a:cs typeface="Garamond"/>
          <a:sym typeface="Garamond"/>
        </a:defRPr>
      </a:lvl4pPr>
      <a:lvl5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262626"/>
          </a:solidFill>
          <a:uFillTx/>
          <a:latin typeface="Garamond"/>
          <a:ea typeface="Garamond"/>
          <a:cs typeface="Garamond"/>
          <a:sym typeface="Garamond"/>
        </a:defRPr>
      </a:lvl5pPr>
      <a:lvl6pPr marL="0" marR="0" indent="457200" algn="ctr" defTabSz="457200" rtl="0" latinLnBrk="0">
        <a:lnSpc>
          <a:spcPct val="100000"/>
        </a:lnSpc>
        <a:spcBef>
          <a:spcPts val="0"/>
        </a:spcBef>
        <a:spcAft>
          <a:spcPts val="0"/>
        </a:spcAft>
        <a:buClrTx/>
        <a:buSzTx/>
        <a:buFontTx/>
        <a:buNone/>
        <a:tabLst/>
        <a:defRPr b="0" baseline="0" cap="none" i="0" spc="0" strike="noStrike" sz="4000" u="none">
          <a:ln>
            <a:noFill/>
          </a:ln>
          <a:solidFill>
            <a:srgbClr val="262626"/>
          </a:solidFill>
          <a:uFillTx/>
          <a:latin typeface="Garamond"/>
          <a:ea typeface="Garamond"/>
          <a:cs typeface="Garamond"/>
          <a:sym typeface="Garamond"/>
        </a:defRPr>
      </a:lvl6pPr>
      <a:lvl7pPr marL="0" marR="0" indent="914400" algn="ctr" defTabSz="457200" rtl="0" latinLnBrk="0">
        <a:lnSpc>
          <a:spcPct val="100000"/>
        </a:lnSpc>
        <a:spcBef>
          <a:spcPts val="0"/>
        </a:spcBef>
        <a:spcAft>
          <a:spcPts val="0"/>
        </a:spcAft>
        <a:buClrTx/>
        <a:buSzTx/>
        <a:buFontTx/>
        <a:buNone/>
        <a:tabLst/>
        <a:defRPr b="0" baseline="0" cap="none" i="0" spc="0" strike="noStrike" sz="4000" u="none">
          <a:ln>
            <a:noFill/>
          </a:ln>
          <a:solidFill>
            <a:srgbClr val="262626"/>
          </a:solidFill>
          <a:uFillTx/>
          <a:latin typeface="Garamond"/>
          <a:ea typeface="Garamond"/>
          <a:cs typeface="Garamond"/>
          <a:sym typeface="Garamond"/>
        </a:defRPr>
      </a:lvl7pPr>
      <a:lvl8pPr marL="0" marR="0" indent="1371600" algn="ctr" defTabSz="457200" rtl="0" latinLnBrk="0">
        <a:lnSpc>
          <a:spcPct val="100000"/>
        </a:lnSpc>
        <a:spcBef>
          <a:spcPts val="0"/>
        </a:spcBef>
        <a:spcAft>
          <a:spcPts val="0"/>
        </a:spcAft>
        <a:buClrTx/>
        <a:buSzTx/>
        <a:buFontTx/>
        <a:buNone/>
        <a:tabLst/>
        <a:defRPr b="0" baseline="0" cap="none" i="0" spc="0" strike="noStrike" sz="4000" u="none">
          <a:ln>
            <a:noFill/>
          </a:ln>
          <a:solidFill>
            <a:srgbClr val="262626"/>
          </a:solidFill>
          <a:uFillTx/>
          <a:latin typeface="Garamond"/>
          <a:ea typeface="Garamond"/>
          <a:cs typeface="Garamond"/>
          <a:sym typeface="Garamond"/>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4000" u="none">
          <a:ln>
            <a:noFill/>
          </a:ln>
          <a:solidFill>
            <a:srgbClr val="262626"/>
          </a:solidFill>
          <a:uFillTx/>
          <a:latin typeface="Garamond"/>
          <a:ea typeface="Garamond"/>
          <a:cs typeface="Garamond"/>
          <a:sym typeface="Garamond"/>
        </a:defRPr>
      </a:lvl9pPr>
    </p:titleStyle>
    <p:bodyStyle>
      <a:lvl1pPr marL="285750" marR="0" indent="-28575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1pPr>
      <a:lvl2pPr marL="800100" marR="0" indent="-34290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2pPr>
      <a:lvl3pPr marL="1295400" marR="0" indent="-38100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3pPr>
      <a:lvl4pPr marL="1628775" marR="0" indent="-25717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4pPr>
      <a:lvl5pPr marL="2122714" marR="0" indent="-29391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5pPr>
      <a:lvl6pPr marL="2579914" marR="0" indent="-29391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6pPr>
      <a:lvl7pPr marL="3037114" marR="0" indent="-29391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7pPr>
      <a:lvl8pPr marL="3494314" marR="0" indent="-29391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8pPr>
      <a:lvl9pPr marL="3951514" marR="0" indent="-29391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5pPr>
      <a:lvl6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6pPr>
      <a:lvl7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7pPr>
      <a:lvl8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8pPr>
      <a:lvl9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nvSpPr>
        <p:spPr>
          <a:xfrm>
            <a:off x="2427639" y="2476500"/>
            <a:ext cx="4806454" cy="1905000"/>
          </a:xfrm>
          <a:prstGeom prst="roundRect">
            <a:avLst>
              <a:gd name="adj" fmla="val 10000"/>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p>
            <a:pPr/>
          </a:p>
          <a:p>
            <a:pPr algn="ctr">
              <a:defRPr b="1" sz="3400"/>
            </a:pPr>
          </a:p>
          <a:p>
            <a:pPr algn="ctr">
              <a:defRPr b="1" sz="3400"/>
            </a:pPr>
            <a:r>
              <a:t>DSS- EIS- ES- GSS- GIS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title" idx="4294967295"/>
          </p:nvPr>
        </p:nvSpPr>
        <p:spPr>
          <a:xfrm>
            <a:off x="1176337" y="915987"/>
            <a:ext cx="6799263" cy="1303338"/>
          </a:xfrm>
          <a:prstGeom prst="rect">
            <a:avLst/>
          </a:prstGeom>
        </p:spPr>
        <p:txBody>
          <a:bodyPr>
            <a:normAutofit fontScale="100000" lnSpcReduction="0"/>
          </a:bodyPr>
          <a:lstStyle/>
          <a:p>
            <a:pPr/>
            <a:r>
              <a:t>Keputusan Tak Terstruktur</a:t>
            </a:r>
          </a:p>
        </p:txBody>
      </p:sp>
      <p:sp>
        <p:nvSpPr>
          <p:cNvPr id="282" name="Shape 282"/>
          <p:cNvSpPr/>
          <p:nvPr>
            <p:ph type="body" sz="half" idx="4294967295"/>
          </p:nvPr>
        </p:nvSpPr>
        <p:spPr>
          <a:xfrm>
            <a:off x="1176337" y="2490787"/>
            <a:ext cx="6799263" cy="3444876"/>
          </a:xfrm>
          <a:prstGeom prst="rect">
            <a:avLst/>
          </a:prstGeom>
        </p:spPr>
        <p:txBody>
          <a:bodyPr>
            <a:normAutofit fontScale="100000" lnSpcReduction="0"/>
          </a:bodyPr>
          <a:lstStyle/>
          <a:p>
            <a:pPr>
              <a:lnSpc>
                <a:spcPct val="80000"/>
              </a:lnSpc>
              <a:spcBef>
                <a:spcPts val="500"/>
              </a:spcBef>
              <a:buClr>
                <a:srgbClr val="62731F"/>
              </a:buClr>
              <a:buFont typeface="Wingdings 3"/>
              <a:defRPr>
                <a:solidFill>
                  <a:srgbClr val="404040"/>
                </a:solidFill>
              </a:defRPr>
            </a:pPr>
            <a:r>
              <a:t>Keputusan tak terstruktur adalah keputusan yang penanganannya rumit, karena tidak terjadi berulang-ulang atau tidak selalu terjadi</a:t>
            </a:r>
          </a:p>
          <a:p>
            <a:pPr>
              <a:lnSpc>
                <a:spcPct val="80000"/>
              </a:lnSpc>
              <a:spcBef>
                <a:spcPts val="500"/>
              </a:spcBef>
              <a:buClr>
                <a:srgbClr val="62731F"/>
              </a:buClr>
              <a:buFont typeface="Wingdings 3"/>
              <a:defRPr>
                <a:solidFill>
                  <a:srgbClr val="404040"/>
                </a:solidFill>
              </a:defRPr>
            </a:pPr>
            <a:r>
              <a:t>Keputusan ini menuntut pengalaman dan berbagai sumber yang bersifat eksternal Keputusan ini umumnya terjadi pada manajemen tingkat atas</a:t>
            </a:r>
          </a:p>
          <a:p>
            <a:pPr>
              <a:lnSpc>
                <a:spcPct val="80000"/>
              </a:lnSpc>
              <a:spcBef>
                <a:spcPts val="500"/>
              </a:spcBef>
              <a:buClr>
                <a:srgbClr val="62731F"/>
              </a:buClr>
              <a:buFont typeface="Wingdings 3"/>
              <a:defRPr>
                <a:solidFill>
                  <a:srgbClr val="404040"/>
                </a:solidFill>
              </a:defRPr>
            </a:pPr>
            <a:r>
              <a:t>Pengembangan teknologi baru, keputusan untuk bergabung dengan perusahaan lain,  dan perekrutan eksekutif merupakan contoh keputusan yang tak terstruktur</a:t>
            </a:r>
            <a:r>
              <a:t> </a:t>
            </a:r>
          </a:p>
        </p:txBody>
      </p:sp>
      <p:sp>
        <p:nvSpPr>
          <p:cNvPr id="283" name="Shape 283"/>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title" idx="4294967295"/>
          </p:nvPr>
        </p:nvSpPr>
        <p:spPr>
          <a:xfrm>
            <a:off x="1176337" y="915987"/>
            <a:ext cx="6799263" cy="1303338"/>
          </a:xfrm>
          <a:prstGeom prst="rect">
            <a:avLst/>
          </a:prstGeom>
        </p:spPr>
        <p:txBody>
          <a:bodyPr>
            <a:normAutofit fontScale="100000" lnSpcReduction="0"/>
          </a:bodyPr>
          <a:lstStyle>
            <a:lvl1pPr>
              <a:defRPr sz="3600"/>
            </a:lvl1pPr>
          </a:lstStyle>
          <a:p>
            <a:pPr/>
            <a:r>
              <a:t>Sistem Pendukung Keputusan (DSS)</a:t>
            </a:r>
          </a:p>
        </p:txBody>
      </p:sp>
      <p:sp>
        <p:nvSpPr>
          <p:cNvPr id="286" name="Shape 286"/>
          <p:cNvSpPr/>
          <p:nvPr>
            <p:ph type="body" sz="half" idx="4294967295"/>
          </p:nvPr>
        </p:nvSpPr>
        <p:spPr>
          <a:xfrm>
            <a:off x="1176337" y="2490787"/>
            <a:ext cx="6799263" cy="3444876"/>
          </a:xfrm>
          <a:prstGeom prst="rect">
            <a:avLst/>
          </a:prstGeom>
        </p:spPr>
        <p:txBody>
          <a:bodyPr>
            <a:normAutofit fontScale="100000" lnSpcReduction="0"/>
          </a:bodyPr>
          <a:lstStyle/>
          <a:p>
            <a:pPr>
              <a:lnSpc>
                <a:spcPct val="80000"/>
              </a:lnSpc>
              <a:buClr>
                <a:srgbClr val="62731F"/>
              </a:buClr>
              <a:buFont typeface="Wingdings 3"/>
              <a:defRPr sz="2600">
                <a:solidFill>
                  <a:srgbClr val="404040"/>
                </a:solidFill>
              </a:defRPr>
            </a:pPr>
            <a:r>
              <a:t>DSS lebih ditujukan untuk mendukung manajemen dalam melakukan pekerjaan yang bersifat analitis, dalam situasi yang kurang terstruktur dan dengan kriteria yang kurang jelas</a:t>
            </a:r>
          </a:p>
          <a:p>
            <a:pPr>
              <a:lnSpc>
                <a:spcPct val="80000"/>
              </a:lnSpc>
              <a:buClr>
                <a:srgbClr val="62731F"/>
              </a:buClr>
              <a:buFont typeface="Wingdings 3"/>
              <a:defRPr sz="2600">
                <a:solidFill>
                  <a:srgbClr val="404040"/>
                </a:solidFill>
              </a:defRPr>
            </a:pPr>
            <a:r>
              <a:t>DSS tidak dimaksudkan untuk mengotomasikan pengambilan keputusan, tetapi memberikan perangkat interaktif yang memungkinkan pengambil keputusan dapat melakukan berbagai analisis dengan menggunakan model-model yang tersedia</a:t>
            </a:r>
          </a:p>
        </p:txBody>
      </p:sp>
      <p:sp>
        <p:nvSpPr>
          <p:cNvPr id="287" name="Shape 287"/>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title" idx="4294967295"/>
          </p:nvPr>
        </p:nvSpPr>
        <p:spPr>
          <a:xfrm>
            <a:off x="1176337" y="915987"/>
            <a:ext cx="6799263" cy="1303338"/>
          </a:xfrm>
          <a:prstGeom prst="rect">
            <a:avLst/>
          </a:prstGeom>
        </p:spPr>
        <p:txBody>
          <a:bodyPr>
            <a:normAutofit fontScale="100000" lnSpcReduction="0"/>
          </a:bodyPr>
          <a:lstStyle/>
          <a:p>
            <a:pPr/>
            <a:r>
              <a:t>Karakteristik DSS</a:t>
            </a:r>
            <a:br/>
            <a:r>
              <a:rPr i="1" sz="2400"/>
              <a:t>(Laudon dan Laudon, 1998)</a:t>
            </a:r>
            <a:r>
              <a:rPr sz="2400"/>
              <a:t> </a:t>
            </a:r>
          </a:p>
        </p:txBody>
      </p:sp>
      <p:sp>
        <p:nvSpPr>
          <p:cNvPr id="290" name="Shape 290"/>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graphicFrame>
        <p:nvGraphicFramePr>
          <p:cNvPr id="291" name="Table 291"/>
          <p:cNvGraphicFramePr/>
          <p:nvPr/>
        </p:nvGraphicFramePr>
        <p:xfrm>
          <a:off x="630237" y="1989137"/>
          <a:ext cx="7902576" cy="417671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902575"/>
              </a:tblGrid>
              <a:tr h="4176712">
                <a:tc>
                  <a:txBody>
                    <a:bodyPr/>
                    <a:lstStyle/>
                    <a:p>
                      <a:pPr marL="342900" indent="-342900" algn="l">
                        <a:buSzPct val="100000"/>
                        <a:buFont typeface="Symbol"/>
                        <a:buChar char="•"/>
                        <a:tabLst>
                          <a:tab pos="266700" algn="l"/>
                        </a:tabLst>
                        <a:defRPr sz="2400">
                          <a:latin typeface="Times New Roman"/>
                          <a:ea typeface="Times New Roman"/>
                          <a:cs typeface="Times New Roman"/>
                          <a:sym typeface="Times New Roman"/>
                        </a:defRPr>
                      </a:pPr>
                      <a:r>
                        <a:t>Menawarkan keluwesan, kemudahan beradaptasi, dan tanggapan yang cepat</a:t>
                      </a:r>
                    </a:p>
                    <a:p>
                      <a:pPr marL="342900" indent="-342900" algn="l">
                        <a:buSzPct val="100000"/>
                        <a:buFont typeface="Symbol"/>
                        <a:buChar char="•"/>
                        <a:tabLst>
                          <a:tab pos="266700" algn="l"/>
                        </a:tabLst>
                        <a:defRPr sz="2400">
                          <a:latin typeface="Times New Roman"/>
                          <a:ea typeface="Times New Roman"/>
                          <a:cs typeface="Times New Roman"/>
                          <a:sym typeface="Times New Roman"/>
                        </a:defRPr>
                      </a:pPr>
                      <a:r>
                        <a:t>Memungkinkan pemakai memulai dan mengendalikan mauskan dan keluaran</a:t>
                      </a:r>
                    </a:p>
                    <a:p>
                      <a:pPr marL="342900" indent="-342900" algn="l">
                        <a:buSzPct val="100000"/>
                        <a:buFont typeface="Symbol"/>
                        <a:buChar char="•"/>
                        <a:tabLst>
                          <a:tab pos="266700" algn="l"/>
                        </a:tabLst>
                        <a:defRPr sz="2400">
                          <a:latin typeface="Times New Roman"/>
                          <a:ea typeface="Times New Roman"/>
                          <a:cs typeface="Times New Roman"/>
                          <a:sym typeface="Times New Roman"/>
                        </a:defRPr>
                      </a:pPr>
                      <a:r>
                        <a:t>Dapat dioperasikan dengan sedikit atau tanpa bantuan pemrogram profesional</a:t>
                      </a:r>
                    </a:p>
                    <a:p>
                      <a:pPr marL="342900" indent="-342900" algn="l">
                        <a:buSzPct val="100000"/>
                        <a:buFont typeface="Symbol"/>
                        <a:buChar char="•"/>
                        <a:tabLst>
                          <a:tab pos="266700" algn="l"/>
                        </a:tabLst>
                        <a:defRPr sz="2400">
                          <a:latin typeface="Times New Roman"/>
                          <a:ea typeface="Times New Roman"/>
                          <a:cs typeface="Times New Roman"/>
                          <a:sym typeface="Times New Roman"/>
                        </a:defRPr>
                      </a:pPr>
                      <a:r>
                        <a:t>Menyediakan dukungan untuk keputusan dan permasalahan yang solusinya tak dapat ditentukan di depan</a:t>
                      </a:r>
                    </a:p>
                    <a:p>
                      <a:pPr marL="342900" indent="-342900" algn="l">
                        <a:buSzPct val="100000"/>
                        <a:buFont typeface="Symbol"/>
                        <a:buChar char="•"/>
                        <a:tabLst>
                          <a:tab pos="266700" algn="l"/>
                        </a:tabLst>
                        <a:defRPr sz="2400">
                          <a:latin typeface="Times New Roman"/>
                          <a:ea typeface="Times New Roman"/>
                          <a:cs typeface="Times New Roman"/>
                          <a:sym typeface="Times New Roman"/>
                        </a:defRPr>
                      </a:pPr>
                      <a:r>
                        <a:t>Menggunakan analisis data dan perangkat pemodelan yang canggih</a:t>
                      </a:r>
                    </a:p>
                  </a:txBody>
                  <a:tcPr marL="45720" marR="45720" marT="45720" marB="45720" anchor="t" anchorCtr="0" horzOverflow="overflow">
                    <a:lnL w="63500">
                      <a:solidFill>
                        <a:srgbClr val="000000"/>
                      </a:solidFill>
                    </a:lnL>
                    <a:lnR w="63500">
                      <a:solidFill>
                        <a:srgbClr val="000000"/>
                      </a:solidFill>
                    </a:lnR>
                    <a:lnT w="63500">
                      <a:solidFill>
                        <a:srgbClr val="000000"/>
                      </a:solidFill>
                    </a:lnT>
                    <a:lnB w="635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title" idx="4294967295"/>
          </p:nvPr>
        </p:nvSpPr>
        <p:spPr>
          <a:xfrm>
            <a:off x="1176337" y="915987"/>
            <a:ext cx="6799263" cy="1303338"/>
          </a:xfrm>
          <a:prstGeom prst="rect">
            <a:avLst/>
          </a:prstGeom>
        </p:spPr>
        <p:txBody>
          <a:bodyPr>
            <a:normAutofit fontScale="100000" lnSpcReduction="0"/>
          </a:bodyPr>
          <a:lstStyle/>
          <a:p>
            <a:pPr/>
            <a:r>
              <a:t>Model Konseptual DSS</a:t>
            </a:r>
          </a:p>
        </p:txBody>
      </p:sp>
      <p:sp>
        <p:nvSpPr>
          <p:cNvPr id="294" name="Shape 294"/>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pic>
        <p:nvPicPr>
          <p:cNvPr id="295" name="image.png"/>
          <p:cNvPicPr>
            <a:picLocks noChangeAspect="1"/>
          </p:cNvPicPr>
          <p:nvPr/>
        </p:nvPicPr>
        <p:blipFill>
          <a:blip r:embed="rId2">
            <a:extLst/>
          </a:blip>
          <a:srcRect l="0" t="0" r="0" b="14869"/>
          <a:stretch>
            <a:fillRect/>
          </a:stretch>
        </p:blipFill>
        <p:spPr>
          <a:xfrm>
            <a:off x="1331912" y="1341437"/>
            <a:ext cx="6553201" cy="547846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idx="4294967295"/>
          </p:nvPr>
        </p:nvSpPr>
        <p:spPr>
          <a:xfrm>
            <a:off x="1176337" y="915987"/>
            <a:ext cx="6799263" cy="1303338"/>
          </a:xfrm>
          <a:prstGeom prst="rect">
            <a:avLst/>
          </a:prstGeom>
        </p:spPr>
        <p:txBody>
          <a:bodyPr>
            <a:normAutofit fontScale="100000" lnSpcReduction="0"/>
          </a:bodyPr>
          <a:lstStyle/>
          <a:p>
            <a:pPr/>
            <a:r>
              <a:t>Teknik Pemodelan DSS</a:t>
            </a:r>
          </a:p>
        </p:txBody>
      </p:sp>
      <p:sp>
        <p:nvSpPr>
          <p:cNvPr id="298" name="Shape 298"/>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graphicFrame>
        <p:nvGraphicFramePr>
          <p:cNvPr id="299" name="Table 299"/>
          <p:cNvGraphicFramePr/>
          <p:nvPr/>
        </p:nvGraphicFramePr>
        <p:xfrm>
          <a:off x="611187" y="1916112"/>
          <a:ext cx="7777163" cy="41687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651125"/>
                <a:gridCol w="5126037"/>
              </a:tblGrid>
              <a:tr h="439737">
                <a:tc>
                  <a:txBody>
                    <a:bodyPr/>
                    <a:lstStyle/>
                    <a:p>
                      <a:pPr algn="l">
                        <a:tabLst>
                          <a:tab pos="266700" algn="l"/>
                        </a:tabLst>
                        <a:defRPr sz="1800"/>
                      </a:pPr>
                      <a:r>
                        <a:rPr b="1" sz="2000">
                          <a:latin typeface="Times New Roman"/>
                          <a:ea typeface="Times New Roman"/>
                          <a:cs typeface="Times New Roman"/>
                          <a:sym typeface="Times New Roman"/>
                        </a:rPr>
                        <a:t>Teknik</a:t>
                      </a:r>
                    </a:p>
                  </a:txBody>
                  <a:tcPr marL="45720" marR="45720" marT="45720" marB="45720" anchor="t" anchorCtr="0" horzOverflow="overflow">
                    <a:lnL w="63500">
                      <a:solidFill>
                        <a:srgbClr val="000000"/>
                      </a:solidFill>
                    </a:lnL>
                    <a:lnR w="12700">
                      <a:solidFill>
                        <a:srgbClr val="000000"/>
                      </a:solidFill>
                    </a:lnR>
                    <a:lnT w="63500">
                      <a:solidFill>
                        <a:srgbClr val="000000"/>
                      </a:solidFill>
                    </a:lnT>
                    <a:lnB w="12700">
                      <a:solidFill>
                        <a:srgbClr val="000000"/>
                      </a:solidFill>
                    </a:lnB>
                    <a:solidFill>
                      <a:srgbClr val="B2B2B2"/>
                    </a:solidFill>
                  </a:tcPr>
                </a:tc>
                <a:tc>
                  <a:txBody>
                    <a:bodyPr/>
                    <a:lstStyle/>
                    <a:p>
                      <a:pPr algn="l">
                        <a:tabLst>
                          <a:tab pos="266700" algn="l"/>
                        </a:tabLst>
                        <a:defRPr sz="1800"/>
                      </a:pPr>
                      <a:r>
                        <a:rPr b="1" sz="2000">
                          <a:latin typeface="Times New Roman"/>
                          <a:ea typeface="Times New Roman"/>
                          <a:cs typeface="Times New Roman"/>
                          <a:sym typeface="Times New Roman"/>
                        </a:rPr>
                        <a:t>Pendekatan</a:t>
                      </a:r>
                    </a:p>
                  </a:txBody>
                  <a:tcPr marL="45720" marR="45720" marT="45720" marB="45720" anchor="t" anchorCtr="0" horzOverflow="overflow">
                    <a:lnL w="12700">
                      <a:solidFill>
                        <a:srgbClr val="000000"/>
                      </a:solidFill>
                    </a:lnL>
                    <a:lnR w="63500">
                      <a:solidFill>
                        <a:srgbClr val="000000"/>
                      </a:solidFill>
                    </a:lnR>
                    <a:lnT w="63500">
                      <a:solidFill>
                        <a:srgbClr val="000000"/>
                      </a:solidFill>
                    </a:lnT>
                    <a:lnB w="12700">
                      <a:solidFill>
                        <a:srgbClr val="000000"/>
                      </a:solidFill>
                    </a:lnB>
                    <a:solidFill>
                      <a:srgbClr val="B2B2B2"/>
                    </a:solidFill>
                  </a:tcPr>
                </a:tc>
              </a:tr>
              <a:tr h="1006475">
                <a:tc>
                  <a:txBody>
                    <a:bodyPr/>
                    <a:lstStyle/>
                    <a:p>
                      <a:pPr algn="l">
                        <a:tabLst>
                          <a:tab pos="266700" algn="l"/>
                        </a:tabLst>
                        <a:defRPr sz="1800"/>
                      </a:pPr>
                      <a:r>
                        <a:rPr sz="2000">
                          <a:latin typeface="Times New Roman"/>
                          <a:ea typeface="Times New Roman"/>
                          <a:cs typeface="Times New Roman"/>
                          <a:sym typeface="Times New Roman"/>
                        </a:rPr>
                        <a:t>Simulasi</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Menciptakan model matematis terhadap suatu keadaan menggunakan teknik-teknik simulasi untuk meniru keadaan yang nyata</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12700">
                      <a:solidFill>
                        <a:srgbClr val="000000"/>
                      </a:solidFill>
                    </a:lnB>
                    <a:noFill/>
                  </a:tcPr>
                </a:tc>
              </a:tr>
              <a:tr h="1004887">
                <a:tc>
                  <a:txBody>
                    <a:bodyPr/>
                    <a:lstStyle/>
                    <a:p>
                      <a:pPr algn="l">
                        <a:tabLst>
                          <a:tab pos="266700" algn="l"/>
                        </a:tabLst>
                        <a:defRPr sz="1800"/>
                      </a:pPr>
                      <a:r>
                        <a:rPr sz="2000">
                          <a:latin typeface="Times New Roman"/>
                          <a:ea typeface="Times New Roman"/>
                          <a:cs typeface="Times New Roman"/>
                          <a:sym typeface="Times New Roman"/>
                        </a:rPr>
                        <a:t>Optimisasi</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Menciptakan model matematis terhadap suatu keadaan dengan menggunakan teknik riset operasi untuk memperoleh solusi yang terbaik</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12700">
                      <a:solidFill>
                        <a:srgbClr val="000000"/>
                      </a:solidFill>
                    </a:lnB>
                    <a:noFill/>
                  </a:tcPr>
                </a:tc>
              </a:tr>
              <a:tr h="1006475">
                <a:tc>
                  <a:txBody>
                    <a:bodyPr/>
                    <a:lstStyle/>
                    <a:p>
                      <a:pPr algn="l">
                        <a:tabLst>
                          <a:tab pos="266700" algn="l"/>
                        </a:tabLst>
                        <a:defRPr sz="2000">
                          <a:latin typeface="Times New Roman"/>
                          <a:ea typeface="Times New Roman"/>
                          <a:cs typeface="Times New Roman"/>
                          <a:sym typeface="Times New Roman"/>
                        </a:defRPr>
                      </a:pPr>
                      <a:r>
                        <a:t>OLAP (</a:t>
                      </a:r>
                      <a:r>
                        <a:rPr i="1"/>
                        <a:t>Online analytical processing</a:t>
                      </a:r>
                      <a:r>
                        <a:t>) dan </a:t>
                      </a:r>
                      <a:r>
                        <a:rPr i="1"/>
                        <a:t>data mining</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Menggunakan teknik statistik untuk menganalisis hasil-hasil bisnis dan mencari hubungan-hubungan yang tersembunyi</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12700">
                      <a:solidFill>
                        <a:srgbClr val="000000"/>
                      </a:solidFill>
                    </a:lnB>
                    <a:noFill/>
                  </a:tcPr>
                </a:tc>
              </a:tr>
              <a:tr h="711200">
                <a:tc>
                  <a:txBody>
                    <a:bodyPr/>
                    <a:lstStyle/>
                    <a:p>
                      <a:pPr algn="l">
                        <a:tabLst>
                          <a:tab pos="266700" algn="l"/>
                        </a:tabLst>
                        <a:defRPr sz="1800"/>
                      </a:pPr>
                      <a:r>
                        <a:rPr sz="2000">
                          <a:latin typeface="Times New Roman"/>
                          <a:ea typeface="Times New Roman"/>
                          <a:cs typeface="Times New Roman"/>
                          <a:sym typeface="Times New Roman"/>
                        </a:rPr>
                        <a:t>Sistem pakar</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635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Meniru seorang ahli di bidang tertentu dalam melakukan pengambilan keputusan</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635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title" idx="4294967295"/>
          </p:nvPr>
        </p:nvSpPr>
        <p:spPr>
          <a:xfrm>
            <a:off x="1176337" y="915987"/>
            <a:ext cx="6799263" cy="1303338"/>
          </a:xfrm>
          <a:prstGeom prst="rect">
            <a:avLst/>
          </a:prstGeom>
        </p:spPr>
        <p:txBody>
          <a:bodyPr>
            <a:normAutofit fontScale="100000" lnSpcReduction="0"/>
          </a:bodyPr>
          <a:lstStyle/>
          <a:p>
            <a:pPr/>
            <a:r>
              <a:t>Teknik Pemodelan DSS </a:t>
            </a:r>
            <a:r>
              <a:rPr sz="2400"/>
              <a:t>(Lanjutan…)</a:t>
            </a:r>
          </a:p>
        </p:txBody>
      </p:sp>
      <p:sp>
        <p:nvSpPr>
          <p:cNvPr id="302" name="Shape 302"/>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graphicFrame>
        <p:nvGraphicFramePr>
          <p:cNvPr id="303" name="Table 303"/>
          <p:cNvGraphicFramePr/>
          <p:nvPr/>
        </p:nvGraphicFramePr>
        <p:xfrm>
          <a:off x="684212" y="1700212"/>
          <a:ext cx="7704138" cy="46323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625725"/>
                <a:gridCol w="5078412"/>
              </a:tblGrid>
              <a:tr h="701675">
                <a:tc>
                  <a:txBody>
                    <a:bodyPr/>
                    <a:lstStyle/>
                    <a:p>
                      <a:pPr algn="l">
                        <a:tabLst>
                          <a:tab pos="266700" algn="l"/>
                        </a:tabLst>
                        <a:defRPr sz="2000">
                          <a:latin typeface="Times New Roman"/>
                          <a:ea typeface="Times New Roman"/>
                          <a:cs typeface="Times New Roman"/>
                          <a:sym typeface="Times New Roman"/>
                        </a:defRPr>
                      </a:pPr>
                      <a:r>
                        <a:t>Jaringan saraf (</a:t>
                      </a:r>
                      <a:r>
                        <a:rPr i="1"/>
                        <a:t>neural networks</a:t>
                      </a:r>
                      <a:r>
                        <a:t>)</a:t>
                      </a:r>
                    </a:p>
                  </a:txBody>
                  <a:tcPr marL="45720" marR="45720" marT="45720" marB="45720" anchor="t" anchorCtr="0" horzOverflow="overflow">
                    <a:lnL w="63500">
                      <a:solidFill>
                        <a:srgbClr val="000000"/>
                      </a:solidFill>
                    </a:lnL>
                    <a:lnR w="12700">
                      <a:solidFill>
                        <a:srgbClr val="000000"/>
                      </a:solidFill>
                    </a:lnR>
                    <a:lnT w="635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Menggunakan teknik pembelajaran untuk mengenali pola dalam suatu data</a:t>
                      </a:r>
                    </a:p>
                  </a:txBody>
                  <a:tcPr marL="45720" marR="45720" marT="45720" marB="45720" anchor="t" anchorCtr="0" horzOverflow="overflow">
                    <a:lnL w="12700">
                      <a:solidFill>
                        <a:srgbClr val="000000"/>
                      </a:solidFill>
                    </a:lnL>
                    <a:lnR w="63500">
                      <a:solidFill>
                        <a:srgbClr val="000000"/>
                      </a:solidFill>
                    </a:lnR>
                    <a:lnT w="63500">
                      <a:solidFill>
                        <a:srgbClr val="000000"/>
                      </a:solidFill>
                    </a:lnT>
                    <a:lnB w="12700">
                      <a:solidFill>
                        <a:srgbClr val="000000"/>
                      </a:solidFill>
                    </a:lnB>
                    <a:noFill/>
                  </a:tcPr>
                </a:tc>
              </a:tr>
              <a:tr h="1309687">
                <a:tc>
                  <a:txBody>
                    <a:bodyPr/>
                    <a:lstStyle/>
                    <a:p>
                      <a:pPr algn="l">
                        <a:tabLst>
                          <a:tab pos="266700" algn="l"/>
                        </a:tabLst>
                        <a:defRPr sz="2000">
                          <a:latin typeface="Times New Roman"/>
                          <a:ea typeface="Times New Roman"/>
                          <a:cs typeface="Times New Roman"/>
                          <a:sym typeface="Times New Roman"/>
                        </a:defRPr>
                      </a:pPr>
                      <a:r>
                        <a:t>Logika kabur (</a:t>
                      </a:r>
                      <a:r>
                        <a:rPr i="1"/>
                        <a:t>fuzzy logic</a:t>
                      </a:r>
                      <a:r>
                        <a:t>)</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Menggunaan pendekatan derajat keanggotaan (derajat kerelativan) dalam melakukan pengambilan keputusan sebagai pengganti logika biner (benar atau salah)</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12700">
                      <a:solidFill>
                        <a:srgbClr val="000000"/>
                      </a:solidFill>
                    </a:lnB>
                    <a:noFill/>
                  </a:tcPr>
                </a:tc>
              </a:tr>
              <a:tr h="1006475">
                <a:tc>
                  <a:txBody>
                    <a:bodyPr/>
                    <a:lstStyle/>
                    <a:p>
                      <a:pPr algn="l">
                        <a:tabLst>
                          <a:tab pos="266700" algn="l"/>
                        </a:tabLst>
                        <a:defRPr sz="2000">
                          <a:latin typeface="Times New Roman"/>
                          <a:ea typeface="Times New Roman"/>
                          <a:cs typeface="Times New Roman"/>
                          <a:sym typeface="Times New Roman"/>
                        </a:defRPr>
                      </a:pPr>
                      <a:r>
                        <a:t>Penalaran berbasis kasus (</a:t>
                      </a:r>
                      <a:r>
                        <a:rPr i="1"/>
                        <a:t>Case-based reasoning</a:t>
                      </a:r>
                      <a:r>
                        <a:t>)</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Menggunakan pendekatan kecerdasan buatan yang membuat basis data contoh-contoh yang membantu pengambilan keputusan</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12700">
                      <a:solidFill>
                        <a:srgbClr val="000000"/>
                      </a:solidFill>
                    </a:lnB>
                    <a:noFill/>
                  </a:tcPr>
                </a:tc>
              </a:tr>
              <a:tr h="1614487">
                <a:tc>
                  <a:txBody>
                    <a:bodyPr/>
                    <a:lstStyle/>
                    <a:p>
                      <a:pPr algn="l">
                        <a:tabLst>
                          <a:tab pos="266700" algn="l"/>
                        </a:tabLst>
                        <a:defRPr sz="2000">
                          <a:latin typeface="Times New Roman"/>
                          <a:ea typeface="Times New Roman"/>
                          <a:cs typeface="Times New Roman"/>
                          <a:sym typeface="Times New Roman"/>
                        </a:defRPr>
                      </a:pPr>
                      <a:r>
                        <a:t>Agen cerdas (</a:t>
                      </a:r>
                      <a:r>
                        <a:rPr i="1"/>
                        <a:t>Intelligent Agents</a:t>
                      </a:r>
                      <a:r>
                        <a:t>)</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635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Menentukan parameter-parameter keputusan terhadap agen terkomputerisasi yang mencari salah satu atau beberapa basis data untuk menemukan jawaban tertentu, seperti harga terendah sebuah kamera tertentu</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635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title" idx="4294967295"/>
          </p:nvPr>
        </p:nvSpPr>
        <p:spPr>
          <a:xfrm>
            <a:off x="457200" y="44450"/>
            <a:ext cx="8229600" cy="1371600"/>
          </a:xfrm>
          <a:prstGeom prst="rect">
            <a:avLst/>
          </a:prstGeom>
        </p:spPr>
        <p:txBody>
          <a:bodyPr>
            <a:normAutofit fontScale="100000" lnSpcReduction="0"/>
          </a:bodyPr>
          <a:lstStyle/>
          <a:p>
            <a:pPr/>
            <a:r>
              <a:t>Sistem Informasi Eksekutif (EIS)</a:t>
            </a:r>
          </a:p>
        </p:txBody>
      </p:sp>
      <p:sp>
        <p:nvSpPr>
          <p:cNvPr id="306" name="Shape 306"/>
          <p:cNvSpPr/>
          <p:nvPr>
            <p:ph type="body" idx="4294967295"/>
          </p:nvPr>
        </p:nvSpPr>
        <p:spPr>
          <a:xfrm>
            <a:off x="457200" y="1341437"/>
            <a:ext cx="8229600" cy="4535488"/>
          </a:xfrm>
          <a:prstGeom prst="rect">
            <a:avLst/>
          </a:prstGeom>
        </p:spPr>
        <p:txBody>
          <a:bodyPr>
            <a:normAutofit fontScale="100000" lnSpcReduction="0"/>
          </a:bodyPr>
          <a:lstStyle/>
          <a:p>
            <a:pPr>
              <a:lnSpc>
                <a:spcPct val="80000"/>
              </a:lnSpc>
              <a:defRPr sz="2800"/>
            </a:pPr>
            <a:r>
              <a:t>Sistem informasi yang menyediakan fasilitas yang fleksibel bagi manajer dan eksekutif dalam mengakses informasi eksternal dan internal yang berguna untuk mengidentifikasi masalah atau mengenali peluang</a:t>
            </a:r>
          </a:p>
          <a:p>
            <a:pPr>
              <a:lnSpc>
                <a:spcPct val="80000"/>
              </a:lnSpc>
              <a:defRPr sz="2800"/>
            </a:pPr>
            <a:r>
              <a:t>Pemakai yang awam dengan komputerpun tidak sulit mengoperasikannya karena sistem dilengkapi dengan antarmuka yang sangat memudahkan pemakai untuk menggunakannya (</a:t>
            </a:r>
            <a:r>
              <a:rPr i="1"/>
              <a:t>user-friendly</a:t>
            </a:r>
            <a:r>
              <a:t>).</a:t>
            </a:r>
          </a:p>
        </p:txBody>
      </p:sp>
      <p:sp>
        <p:nvSpPr>
          <p:cNvPr id="307" name="Shape 307"/>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title" idx="4294967295"/>
          </p:nvPr>
        </p:nvSpPr>
        <p:spPr>
          <a:xfrm>
            <a:off x="1176337" y="915987"/>
            <a:ext cx="6799263" cy="1303338"/>
          </a:xfrm>
          <a:prstGeom prst="rect">
            <a:avLst/>
          </a:prstGeom>
        </p:spPr>
        <p:txBody>
          <a:bodyPr>
            <a:normAutofit fontScale="100000" lnSpcReduction="0"/>
          </a:bodyPr>
          <a:lstStyle>
            <a:lvl1pPr>
              <a:defRPr sz="3600"/>
            </a:lvl1pPr>
          </a:lstStyle>
          <a:p>
            <a:pPr/>
            <a:r>
              <a:t>Sistem Informasi Eksekutif (EIS)</a:t>
            </a:r>
          </a:p>
        </p:txBody>
      </p:sp>
      <p:pic>
        <p:nvPicPr>
          <p:cNvPr id="310" name="image.pdf"/>
          <p:cNvPicPr>
            <a:picLocks noChangeAspect="1"/>
          </p:cNvPicPr>
          <p:nvPr/>
        </p:nvPicPr>
        <p:blipFill>
          <a:blip r:embed="rId2">
            <a:extLst/>
          </a:blip>
          <a:stretch>
            <a:fillRect/>
          </a:stretch>
        </p:blipFill>
        <p:spPr>
          <a:xfrm>
            <a:off x="1104900" y="1209675"/>
            <a:ext cx="7200900" cy="4779963"/>
          </a:xfrm>
          <a:prstGeom prst="rect">
            <a:avLst/>
          </a:prstGeom>
          <a:ln w="12700">
            <a:miter lim="400000"/>
          </a:ln>
        </p:spPr>
      </p:pic>
      <p:sp>
        <p:nvSpPr>
          <p:cNvPr id="311" name="Shape 311"/>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ph type="title" idx="4294967295"/>
          </p:nvPr>
        </p:nvSpPr>
        <p:spPr>
          <a:xfrm>
            <a:off x="1176337" y="915987"/>
            <a:ext cx="6799263" cy="1303338"/>
          </a:xfrm>
          <a:prstGeom prst="rect">
            <a:avLst/>
          </a:prstGeom>
        </p:spPr>
        <p:txBody>
          <a:bodyPr>
            <a:normAutofit fontScale="100000" lnSpcReduction="0"/>
          </a:bodyPr>
          <a:lstStyle>
            <a:lvl1pPr>
              <a:defRPr sz="3600"/>
            </a:lvl1pPr>
          </a:lstStyle>
          <a:p>
            <a:pPr/>
            <a:r>
              <a:t>Mengapa EIS berbeda dengan MIS dan DSS?</a:t>
            </a:r>
          </a:p>
        </p:txBody>
      </p:sp>
      <p:sp>
        <p:nvSpPr>
          <p:cNvPr id="314" name="Shape 314"/>
          <p:cNvSpPr/>
          <p:nvPr>
            <p:ph type="body" sz="half" idx="4294967295"/>
          </p:nvPr>
        </p:nvSpPr>
        <p:spPr>
          <a:xfrm>
            <a:off x="1176337" y="2490787"/>
            <a:ext cx="6799263" cy="3444876"/>
          </a:xfrm>
          <a:prstGeom prst="rect">
            <a:avLst/>
          </a:prstGeom>
        </p:spPr>
        <p:txBody>
          <a:bodyPr>
            <a:normAutofit fontScale="100000" lnSpcReduction="0"/>
          </a:bodyPr>
          <a:lstStyle/>
          <a:p>
            <a:pPr>
              <a:lnSpc>
                <a:spcPct val="80000"/>
              </a:lnSpc>
              <a:spcBef>
                <a:spcPts val="400"/>
              </a:spcBef>
              <a:buClr>
                <a:srgbClr val="62731F"/>
              </a:buClr>
              <a:buFont typeface="Wingdings 3"/>
              <a:defRPr sz="2000">
                <a:solidFill>
                  <a:srgbClr val="404040"/>
                </a:solidFill>
              </a:defRPr>
            </a:pPr>
            <a:r>
              <a:t>MIS menyediakan laporan-laporan standar yang dibuat berdasarkan periode yang tertentu (harian, mingguan, dan sebagainya). Hasilnya dipakai untuk memantau infikator-indikator yang sama dari waktu ke waktu dan tak dapat digunakan untuk menganalisis masalah atau situasi baru.</a:t>
            </a:r>
          </a:p>
          <a:p>
            <a:pPr>
              <a:lnSpc>
                <a:spcPct val="80000"/>
              </a:lnSpc>
              <a:spcBef>
                <a:spcPts val="500"/>
              </a:spcBef>
              <a:buSzTx/>
              <a:buNone/>
              <a:defRPr sz="2000">
                <a:solidFill>
                  <a:srgbClr val="404040"/>
                </a:solidFill>
              </a:defRPr>
            </a:pPr>
          </a:p>
          <a:p>
            <a:pPr>
              <a:lnSpc>
                <a:spcPct val="80000"/>
              </a:lnSpc>
              <a:spcBef>
                <a:spcPts val="400"/>
              </a:spcBef>
              <a:buClr>
                <a:srgbClr val="62731F"/>
              </a:buClr>
              <a:buFont typeface="Wingdings 3"/>
              <a:defRPr sz="2000">
                <a:solidFill>
                  <a:srgbClr val="404040"/>
                </a:solidFill>
              </a:defRPr>
            </a:pPr>
            <a:r>
              <a:t>DSS awalnya dirancang untuk menganalisa masalah dan situasi baru, tetapi dalam prakteknya perangkat-perangkat yang disediakan terlalu menuntut kepakaran. Hanya analis yang bisa memanfaatkannya. Sementara itu, hanya sedikit manajer yang mempunyai kemampuan analis. Oleh karena itu, DSS jarang dipakai secara langsung oleh eksekutif  pada tingkat menengah dan atas.</a:t>
            </a:r>
          </a:p>
        </p:txBody>
      </p:sp>
      <p:sp>
        <p:nvSpPr>
          <p:cNvPr id="315" name="Shape 315"/>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title" idx="4294967295"/>
          </p:nvPr>
        </p:nvSpPr>
        <p:spPr>
          <a:xfrm>
            <a:off x="1176337" y="915987"/>
            <a:ext cx="6799263" cy="1303338"/>
          </a:xfrm>
          <a:prstGeom prst="rect">
            <a:avLst/>
          </a:prstGeom>
        </p:spPr>
        <p:txBody>
          <a:bodyPr>
            <a:normAutofit fontScale="100000" lnSpcReduction="0"/>
          </a:bodyPr>
          <a:lstStyle>
            <a:lvl1pPr>
              <a:defRPr sz="3600"/>
            </a:lvl1pPr>
          </a:lstStyle>
          <a:p>
            <a:pPr/>
            <a:r>
              <a:t>Mengapa EIS berbeda dengan MIS dan DSS?</a:t>
            </a:r>
          </a:p>
        </p:txBody>
      </p:sp>
      <p:sp>
        <p:nvSpPr>
          <p:cNvPr id="318" name="Shape 318"/>
          <p:cNvSpPr/>
          <p:nvPr>
            <p:ph type="body" sz="half" idx="4294967295"/>
          </p:nvPr>
        </p:nvSpPr>
        <p:spPr>
          <a:xfrm>
            <a:off x="1176337" y="2490787"/>
            <a:ext cx="6799263" cy="3444876"/>
          </a:xfrm>
          <a:prstGeom prst="rect">
            <a:avLst/>
          </a:prstGeom>
        </p:spPr>
        <p:txBody>
          <a:bodyPr>
            <a:normAutofit fontScale="100000" lnSpcReduction="0"/>
          </a:bodyPr>
          <a:lstStyle/>
          <a:p>
            <a:pPr>
              <a:lnSpc>
                <a:spcPct val="80000"/>
              </a:lnSpc>
              <a:spcBef>
                <a:spcPts val="500"/>
              </a:spcBef>
              <a:buClr>
                <a:srgbClr val="62731F"/>
              </a:buClr>
              <a:buFont typeface="Wingdings 3"/>
              <a:defRPr sz="2200">
                <a:solidFill>
                  <a:srgbClr val="404040"/>
                </a:solidFill>
              </a:defRPr>
            </a:pPr>
            <a:r>
              <a:t>Berbeda dengan tipe sistem informasi yang lain, EIS secara pokok tidak dirancang untuk menyelesaikan masalah tertentu</a:t>
            </a:r>
          </a:p>
          <a:p>
            <a:pPr>
              <a:lnSpc>
                <a:spcPct val="80000"/>
              </a:lnSpc>
              <a:spcBef>
                <a:spcPts val="500"/>
              </a:spcBef>
              <a:buClr>
                <a:srgbClr val="62731F"/>
              </a:buClr>
              <a:buFont typeface="Wingdings 3"/>
              <a:defRPr sz="2200">
                <a:solidFill>
                  <a:srgbClr val="404040"/>
                </a:solidFill>
              </a:defRPr>
            </a:pPr>
            <a:r>
              <a:t>EIS dirancang untuk membantu eksekutif mencari informasi yang diperlukan manakala mereka membutuhkannya dan dalam bentuk apapun yang paling bermanfaat</a:t>
            </a:r>
            <a:r>
              <a:t> </a:t>
            </a:r>
          </a:p>
          <a:p>
            <a:pPr>
              <a:lnSpc>
                <a:spcPct val="80000"/>
              </a:lnSpc>
              <a:spcBef>
                <a:spcPts val="500"/>
              </a:spcBef>
              <a:buClr>
                <a:srgbClr val="62731F"/>
              </a:buClr>
              <a:buFont typeface="Wingdings 3"/>
              <a:defRPr sz="2200">
                <a:solidFill>
                  <a:srgbClr val="404040"/>
                </a:solidFill>
              </a:defRPr>
            </a:pPr>
            <a:r>
              <a:t>EIS juga memiliki perangkat DSS yang digunakan untuk membantu eksekutif memahami permasalahan atau peluang yang ada sehingga mereka dapat mengembangkan strategi</a:t>
            </a:r>
          </a:p>
        </p:txBody>
      </p:sp>
      <p:sp>
        <p:nvSpPr>
          <p:cNvPr id="319" name="Shape 319"/>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idx="4294967295"/>
          </p:nvPr>
        </p:nvSpPr>
        <p:spPr>
          <a:xfrm>
            <a:off x="1176337" y="915987"/>
            <a:ext cx="6799263" cy="1303338"/>
          </a:xfrm>
          <a:prstGeom prst="rect">
            <a:avLst/>
          </a:prstGeom>
        </p:spPr>
        <p:txBody>
          <a:bodyPr>
            <a:normAutofit fontScale="100000" lnSpcReduction="0"/>
          </a:bodyPr>
          <a:lstStyle>
            <a:lvl1pPr>
              <a:defRPr sz="3600"/>
            </a:lvl1pPr>
          </a:lstStyle>
          <a:p>
            <a:pPr/>
            <a:r>
              <a:t>Sistem Informasi Berdasarkan Dukungan Kepada Pemakai</a:t>
            </a:r>
          </a:p>
        </p:txBody>
      </p:sp>
      <p:sp>
        <p:nvSpPr>
          <p:cNvPr id="249" name="Shape 249"/>
          <p:cNvSpPr/>
          <p:nvPr>
            <p:ph type="body" sz="half" idx="4294967295"/>
          </p:nvPr>
        </p:nvSpPr>
        <p:spPr>
          <a:xfrm>
            <a:off x="1082675" y="2376646"/>
            <a:ext cx="6799263" cy="3444876"/>
          </a:xfrm>
          <a:prstGeom prst="rect">
            <a:avLst/>
          </a:prstGeom>
        </p:spPr>
        <p:txBody>
          <a:bodyPr>
            <a:normAutofit fontScale="100000" lnSpcReduction="0"/>
          </a:bodyPr>
          <a:lstStyle/>
          <a:p>
            <a:pPr marL="271462" indent="-271462" defTabSz="434340">
              <a:lnSpc>
                <a:spcPct val="80000"/>
              </a:lnSpc>
              <a:spcBef>
                <a:spcPts val="400"/>
              </a:spcBef>
              <a:buClr>
                <a:srgbClr val="62731F"/>
              </a:buClr>
              <a:buFont typeface="Wingdings 3"/>
              <a:defRPr b="1" sz="1900">
                <a:solidFill>
                  <a:srgbClr val="F24A47"/>
                </a:solidFill>
              </a:defRPr>
            </a:pPr>
            <a:r>
              <a:t>Sistem Pemrosesan Transaksi (</a:t>
            </a:r>
            <a:r>
              <a:rPr i="1">
                <a:latin typeface="Garamond-BoldItalic"/>
                <a:ea typeface="Garamond-BoldItalic"/>
                <a:cs typeface="Garamond-BoldItalic"/>
                <a:sym typeface="Garamond-BoldItalic"/>
              </a:rPr>
              <a:t>Transaction Processing System</a:t>
            </a:r>
            <a:r>
              <a:t> atau TPS)</a:t>
            </a:r>
          </a:p>
          <a:p>
            <a:pPr marL="271462" indent="-271462" defTabSz="434340">
              <a:lnSpc>
                <a:spcPct val="80000"/>
              </a:lnSpc>
              <a:spcBef>
                <a:spcPts val="400"/>
              </a:spcBef>
              <a:buClr>
                <a:srgbClr val="62731F"/>
              </a:buClr>
              <a:buFont typeface="Wingdings 3"/>
              <a:defRPr b="1" sz="1900">
                <a:solidFill>
                  <a:srgbClr val="F24A47"/>
                </a:solidFill>
              </a:defRPr>
            </a:pPr>
            <a:r>
              <a:t>Sistem Informasi Manajemen (</a:t>
            </a:r>
            <a:r>
              <a:rPr i="1">
                <a:latin typeface="Garamond-BoldItalic"/>
                <a:ea typeface="Garamond-BoldItalic"/>
                <a:cs typeface="Garamond-BoldItalic"/>
                <a:sym typeface="Garamond-BoldItalic"/>
              </a:rPr>
              <a:t>Management Infromation System</a:t>
            </a:r>
            <a:r>
              <a:t> atau MIS)</a:t>
            </a:r>
          </a:p>
          <a:p>
            <a:pPr marL="271462" indent="-271462" defTabSz="434340">
              <a:lnSpc>
                <a:spcPct val="80000"/>
              </a:lnSpc>
              <a:spcBef>
                <a:spcPts val="400"/>
              </a:spcBef>
              <a:buClr>
                <a:srgbClr val="62731F"/>
              </a:buClr>
              <a:buFont typeface="Wingdings 3"/>
              <a:defRPr b="1" sz="1900">
                <a:solidFill>
                  <a:srgbClr val="F24A47"/>
                </a:solidFill>
              </a:defRPr>
            </a:pPr>
            <a:r>
              <a:t>Sistem Otomasi Perkantoran (</a:t>
            </a:r>
            <a:r>
              <a:rPr i="1">
                <a:latin typeface="Garamond-BoldItalic"/>
                <a:ea typeface="Garamond-BoldItalic"/>
                <a:cs typeface="Garamond-BoldItalic"/>
                <a:sym typeface="Garamond-BoldItalic"/>
              </a:rPr>
              <a:t>Office Automation System</a:t>
            </a:r>
            <a:r>
              <a:t> / OAS)</a:t>
            </a:r>
          </a:p>
          <a:p>
            <a:pPr marL="271462" indent="-271462" defTabSz="434340">
              <a:lnSpc>
                <a:spcPct val="80000"/>
              </a:lnSpc>
              <a:spcBef>
                <a:spcPts val="400"/>
              </a:spcBef>
              <a:buClr>
                <a:srgbClr val="62731F"/>
              </a:buClr>
              <a:buFont typeface="Wingdings 3"/>
              <a:defRPr b="1" sz="1900">
                <a:solidFill>
                  <a:srgbClr val="F24A47"/>
                </a:solidFill>
              </a:defRPr>
            </a:pPr>
            <a:r>
              <a:t>Sistem Pendukung Keputusan (</a:t>
            </a:r>
            <a:r>
              <a:rPr i="1">
                <a:latin typeface="Garamond-BoldItalic"/>
                <a:ea typeface="Garamond-BoldItalic"/>
                <a:cs typeface="Garamond-BoldItalic"/>
                <a:sym typeface="Garamond-BoldItalic"/>
              </a:rPr>
              <a:t>Decision Support System</a:t>
            </a:r>
            <a:r>
              <a:t> atau DSS)</a:t>
            </a:r>
          </a:p>
          <a:p>
            <a:pPr marL="271462" indent="-271462" defTabSz="434340">
              <a:lnSpc>
                <a:spcPct val="80000"/>
              </a:lnSpc>
              <a:spcBef>
                <a:spcPts val="400"/>
              </a:spcBef>
              <a:buClr>
                <a:srgbClr val="62731F"/>
              </a:buClr>
              <a:buFont typeface="Wingdings 3"/>
              <a:defRPr b="1" sz="1900">
                <a:solidFill>
                  <a:srgbClr val="F24A47"/>
                </a:solidFill>
              </a:defRPr>
            </a:pPr>
            <a:r>
              <a:t>Sistem Informasi Eksekutif (</a:t>
            </a:r>
            <a:r>
              <a:rPr i="1">
                <a:latin typeface="Garamond-BoldItalic"/>
                <a:ea typeface="Garamond-BoldItalic"/>
                <a:cs typeface="Garamond-BoldItalic"/>
                <a:sym typeface="Garamond-BoldItalic"/>
              </a:rPr>
              <a:t>Executive Infromation System </a:t>
            </a:r>
            <a:r>
              <a:t>atau EIS)</a:t>
            </a:r>
          </a:p>
          <a:p>
            <a:pPr marL="271462" indent="-271462" defTabSz="434340">
              <a:lnSpc>
                <a:spcPct val="80000"/>
              </a:lnSpc>
              <a:spcBef>
                <a:spcPts val="400"/>
              </a:spcBef>
              <a:buClr>
                <a:srgbClr val="62731F"/>
              </a:buClr>
              <a:buFont typeface="Wingdings 3"/>
              <a:defRPr b="1" sz="1900">
                <a:solidFill>
                  <a:srgbClr val="F24A47"/>
                </a:solidFill>
              </a:defRPr>
            </a:pPr>
            <a:r>
              <a:t>Sistem Pendukung Kelompok (</a:t>
            </a:r>
            <a:r>
              <a:rPr i="1">
                <a:latin typeface="Garamond-BoldItalic"/>
                <a:ea typeface="Garamond-BoldItalic"/>
                <a:cs typeface="Garamond-BoldItalic"/>
                <a:sym typeface="Garamond-BoldItalic"/>
              </a:rPr>
              <a:t>Group Support System </a:t>
            </a:r>
            <a:r>
              <a:t>atau GSS)</a:t>
            </a:r>
          </a:p>
          <a:p>
            <a:pPr marL="271462" indent="-271462" defTabSz="434340">
              <a:lnSpc>
                <a:spcPct val="80000"/>
              </a:lnSpc>
              <a:spcBef>
                <a:spcPts val="400"/>
              </a:spcBef>
              <a:buClr>
                <a:srgbClr val="62731F"/>
              </a:buClr>
              <a:buFont typeface="Wingdings 3"/>
              <a:defRPr b="1" sz="1900">
                <a:solidFill>
                  <a:srgbClr val="F24A47"/>
                </a:solidFill>
              </a:defRPr>
            </a:pPr>
            <a:r>
              <a:t> Sistem Pendukung Cerdas (</a:t>
            </a:r>
            <a:r>
              <a:rPr i="1">
                <a:latin typeface="Garamond-BoldItalic"/>
                <a:ea typeface="Garamond-BoldItalic"/>
                <a:cs typeface="Garamond-BoldItalic"/>
                <a:sym typeface="Garamond-BoldItalic"/>
              </a:rPr>
              <a:t>Intelligent Support System</a:t>
            </a:r>
            <a:r>
              <a:t> atau ISS).</a:t>
            </a:r>
          </a:p>
        </p:txBody>
      </p:sp>
      <p:sp>
        <p:nvSpPr>
          <p:cNvPr id="250" name="Shape 250"/>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
        <p:nvSpPr>
          <p:cNvPr id="251" name="Shape 251"/>
          <p:cNvSpPr/>
          <p:nvPr/>
        </p:nvSpPr>
        <p:spPr>
          <a:xfrm>
            <a:off x="730250" y="5788025"/>
            <a:ext cx="8208963" cy="929640"/>
          </a:xfrm>
          <a:prstGeom prst="rect">
            <a:avLst/>
          </a:prstGeom>
          <a:solidFill>
            <a:srgbClr val="B4CA80"/>
          </a:solidFill>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sz="2000"/>
            </a:pPr>
            <a:r>
              <a:t>Mengingat EIS, DSS, dan MIS digunakan untuk mendukung manajemen, maka ketiga sistem ini sering disebut sebagai sistem pendukung manajemen (</a:t>
            </a:r>
            <a:r>
              <a:rPr i="1"/>
              <a:t>management support system</a:t>
            </a:r>
            <a:r>
              <a:t> atau MSS</a:t>
            </a:r>
            <a:r>
              <a:t>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ph type="title" idx="4294967295"/>
          </p:nvPr>
        </p:nvSpPr>
        <p:spPr>
          <a:xfrm>
            <a:off x="1373898" y="203762"/>
            <a:ext cx="6799264" cy="1303339"/>
          </a:xfrm>
          <a:prstGeom prst="rect">
            <a:avLst/>
          </a:prstGeom>
        </p:spPr>
        <p:txBody>
          <a:bodyPr>
            <a:normAutofit fontScale="100000" lnSpcReduction="0"/>
          </a:bodyPr>
          <a:lstStyle/>
          <a:p>
            <a:pPr/>
            <a:r>
              <a:t>Contoh EIS</a:t>
            </a:r>
          </a:p>
        </p:txBody>
      </p:sp>
      <p:sp>
        <p:nvSpPr>
          <p:cNvPr id="322" name="Shape 322"/>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pic>
        <p:nvPicPr>
          <p:cNvPr id="323" name="image.png"/>
          <p:cNvPicPr>
            <a:picLocks noChangeAspect="1"/>
          </p:cNvPicPr>
          <p:nvPr/>
        </p:nvPicPr>
        <p:blipFill>
          <a:blip r:embed="rId2">
            <a:extLst/>
          </a:blip>
          <a:srcRect l="0" t="0" r="11096" b="3648"/>
          <a:stretch>
            <a:fillRect/>
          </a:stretch>
        </p:blipFill>
        <p:spPr>
          <a:xfrm>
            <a:off x="2852663" y="1038794"/>
            <a:ext cx="4226448" cy="5957264"/>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Shape 325"/>
          <p:cNvSpPr/>
          <p:nvPr>
            <p:ph type="title" idx="4294967295"/>
          </p:nvPr>
        </p:nvSpPr>
        <p:spPr>
          <a:xfrm>
            <a:off x="457200" y="44450"/>
            <a:ext cx="8229600" cy="1371600"/>
          </a:xfrm>
          <a:prstGeom prst="rect">
            <a:avLst/>
          </a:prstGeom>
        </p:spPr>
        <p:txBody>
          <a:bodyPr>
            <a:normAutofit fontScale="100000" lnSpcReduction="0"/>
          </a:bodyPr>
          <a:lstStyle/>
          <a:p>
            <a:pPr/>
            <a:r>
              <a:t>Karakteristik EIS</a:t>
            </a:r>
          </a:p>
        </p:txBody>
      </p:sp>
      <p:sp>
        <p:nvSpPr>
          <p:cNvPr id="326" name="Shape 326"/>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
        <p:nvSpPr>
          <p:cNvPr id="327" name="Shape 327"/>
          <p:cNvSpPr/>
          <p:nvPr/>
        </p:nvSpPr>
        <p:spPr>
          <a:xfrm>
            <a:off x="2636837" y="2272029"/>
            <a:ext cx="131922" cy="243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just" defTabSz="457200">
              <a:tabLst>
                <a:tab pos="266700" algn="l"/>
              </a:tabLst>
              <a:defRPr i="1" sz="1000"/>
            </a:lvl1pPr>
          </a:lstStyle>
          <a:p>
            <a:pPr/>
            <a:r>
              <a:t>.</a:t>
            </a:r>
          </a:p>
        </p:txBody>
      </p:sp>
      <p:graphicFrame>
        <p:nvGraphicFramePr>
          <p:cNvPr id="328" name="Table 328"/>
          <p:cNvGraphicFramePr/>
          <p:nvPr/>
        </p:nvGraphicFramePr>
        <p:xfrm>
          <a:off x="1043781" y="1470342"/>
          <a:ext cx="7056438" cy="45085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056437"/>
              </a:tblGrid>
              <a:tr h="4508500">
                <a:tc>
                  <a:txBody>
                    <a:bodyPr/>
                    <a:lstStyle/>
                    <a:p>
                      <a:pPr marL="342900" indent="-342900" algn="l">
                        <a:buSzPct val="100000"/>
                        <a:buFont typeface="Symbol"/>
                        <a:buChar char="•"/>
                        <a:tabLst>
                          <a:tab pos="266700" algn="l"/>
                        </a:tabLst>
                        <a:defRPr sz="2000">
                          <a:latin typeface="Times New Roman"/>
                          <a:ea typeface="Times New Roman"/>
                          <a:cs typeface="Times New Roman"/>
                          <a:sym typeface="Times New Roman"/>
                        </a:defRPr>
                      </a:pPr>
                      <a:r>
                        <a:t>Dapat digunakan untuk meringkas, menapis, dan memperoleh detil data</a:t>
                      </a:r>
                    </a:p>
                    <a:p>
                      <a:pPr marL="342900" indent="-342900" algn="l">
                        <a:buSzPct val="100000"/>
                        <a:buFont typeface="Symbol"/>
                        <a:buChar char="•"/>
                        <a:tabLst>
                          <a:tab pos="266700" algn="l"/>
                        </a:tabLst>
                        <a:defRPr sz="2000">
                          <a:latin typeface="Times New Roman"/>
                          <a:ea typeface="Times New Roman"/>
                          <a:cs typeface="Times New Roman"/>
                          <a:sym typeface="Times New Roman"/>
                        </a:defRPr>
                      </a:pPr>
                      <a:r>
                        <a:t>Menyediakan analisis kecenderungan (</a:t>
                      </a:r>
                      <a:r>
                        <a:rPr i="1"/>
                        <a:t>trend analysis</a:t>
                      </a:r>
                      <a:r>
                        <a:t>), pelaporan perkecualian, dan kemampuan </a:t>
                      </a:r>
                      <a:r>
                        <a:rPr i="1"/>
                        <a:t>drill-down</a:t>
                      </a:r>
                    </a:p>
                    <a:p>
                      <a:pPr marL="342900" indent="-342900" algn="l">
                        <a:buSzPct val="100000"/>
                        <a:buFont typeface="Symbol"/>
                        <a:buChar char="•"/>
                        <a:tabLst>
                          <a:tab pos="266700" algn="l"/>
                        </a:tabLst>
                        <a:defRPr sz="2000">
                          <a:latin typeface="Times New Roman"/>
                          <a:ea typeface="Times New Roman"/>
                          <a:cs typeface="Times New Roman"/>
                          <a:sym typeface="Times New Roman"/>
                        </a:defRPr>
                      </a:pPr>
                      <a:r>
                        <a:t>Dapat digunakan untuk mengakses dan memadukan data internal dan eksternal</a:t>
                      </a:r>
                    </a:p>
                    <a:p>
                      <a:pPr marL="342900" indent="-342900" algn="l">
                        <a:buSzPct val="100000"/>
                        <a:buFont typeface="Symbol"/>
                        <a:buChar char="•"/>
                        <a:tabLst>
                          <a:tab pos="266700" algn="l"/>
                        </a:tabLst>
                        <a:defRPr sz="2000">
                          <a:latin typeface="Times New Roman"/>
                          <a:ea typeface="Times New Roman"/>
                          <a:cs typeface="Times New Roman"/>
                          <a:sym typeface="Times New Roman"/>
                        </a:defRPr>
                      </a:pPr>
                      <a:r>
                        <a:t>Mudah digunakan dan terkadang tidak perlu atau hanya perlu sedikit pelatihan untuk menggunakannya</a:t>
                      </a:r>
                    </a:p>
                    <a:p>
                      <a:pPr marL="342900" indent="-342900" algn="l">
                        <a:buSzPct val="100000"/>
                        <a:buFont typeface="Symbol"/>
                        <a:buChar char="•"/>
                        <a:tabLst>
                          <a:tab pos="266700" algn="l"/>
                        </a:tabLst>
                        <a:defRPr sz="2000">
                          <a:latin typeface="Times New Roman"/>
                          <a:ea typeface="Times New Roman"/>
                          <a:cs typeface="Times New Roman"/>
                          <a:sym typeface="Times New Roman"/>
                        </a:defRPr>
                      </a:pPr>
                      <a:r>
                        <a:t>Dapat digunakan secara langsung oleh eksekutif tanpa perantara</a:t>
                      </a:r>
                    </a:p>
                    <a:p>
                      <a:pPr marL="342900" indent="-342900" algn="l">
                        <a:buSzPct val="100000"/>
                        <a:buFont typeface="Symbol"/>
                        <a:buChar char="•"/>
                        <a:tabLst>
                          <a:tab pos="266700" algn="l"/>
                        </a:tabLst>
                        <a:defRPr sz="2000">
                          <a:latin typeface="Times New Roman"/>
                          <a:ea typeface="Times New Roman"/>
                          <a:cs typeface="Times New Roman"/>
                          <a:sym typeface="Times New Roman"/>
                        </a:defRPr>
                      </a:pPr>
                      <a:r>
                        <a:t>Menyajikan informasi dalam bentuk teks, grafik, dan tabel</a:t>
                      </a:r>
                    </a:p>
                    <a:p>
                      <a:pPr marL="342900" indent="-342900" algn="l">
                        <a:buSzPct val="100000"/>
                        <a:buFont typeface="Symbol"/>
                        <a:buChar char="•"/>
                        <a:tabLst>
                          <a:tab pos="266700" algn="l"/>
                        </a:tabLst>
                        <a:defRPr sz="2000">
                          <a:latin typeface="Times New Roman"/>
                          <a:ea typeface="Times New Roman"/>
                          <a:cs typeface="Times New Roman"/>
                          <a:sym typeface="Times New Roman"/>
                        </a:defRPr>
                      </a:pPr>
                      <a:r>
                        <a:t>Terkadang dilengkapi fasilitas komunikasi elektronis (e-mail dan konferensi dengan komputer),  kemampuan analisis data (</a:t>
                      </a:r>
                      <a:r>
                        <a:rPr i="1"/>
                        <a:t>spreadsheet</a:t>
                      </a:r>
                      <a:r>
                        <a:t>, bahasa </a:t>
                      </a:r>
                      <a:r>
                        <a:rPr i="1"/>
                        <a:t>query</a:t>
                      </a:r>
                      <a:r>
                        <a:t>, dan DSS), dan perangkat produktivitas pribadi (seperti kalendar elektronis)</a:t>
                      </a:r>
                    </a:p>
                  </a:txBody>
                  <a:tcPr marL="45720" marR="45720" marT="45720" marB="45720" anchor="t" anchorCtr="0" horzOverflow="overflow">
                    <a:lnL w="63500">
                      <a:solidFill>
                        <a:srgbClr val="000000"/>
                      </a:solidFill>
                    </a:lnL>
                    <a:lnR w="63500">
                      <a:solidFill>
                        <a:srgbClr val="000000"/>
                      </a:solidFill>
                    </a:lnR>
                    <a:lnT w="63500">
                      <a:solidFill>
                        <a:srgbClr val="000000"/>
                      </a:solidFill>
                    </a:lnT>
                    <a:lnB w="635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title" idx="4294967295"/>
          </p:nvPr>
        </p:nvSpPr>
        <p:spPr>
          <a:xfrm>
            <a:off x="1176337" y="915987"/>
            <a:ext cx="6799263" cy="1303338"/>
          </a:xfrm>
          <a:prstGeom prst="rect">
            <a:avLst/>
          </a:prstGeom>
        </p:spPr>
        <p:txBody>
          <a:bodyPr>
            <a:normAutofit fontScale="100000" lnSpcReduction="0"/>
          </a:bodyPr>
          <a:lstStyle>
            <a:lvl1pPr>
              <a:defRPr sz="3600"/>
            </a:lvl1pPr>
          </a:lstStyle>
          <a:p>
            <a:pPr/>
            <a:r>
              <a:t>Sistem Pendukung Kelompok (GSS)</a:t>
            </a:r>
          </a:p>
        </p:txBody>
      </p:sp>
      <p:sp>
        <p:nvSpPr>
          <p:cNvPr id="331" name="Shape 331"/>
          <p:cNvSpPr/>
          <p:nvPr>
            <p:ph type="body" sz="half" idx="4294967295"/>
          </p:nvPr>
        </p:nvSpPr>
        <p:spPr>
          <a:xfrm>
            <a:off x="1176337" y="2490787"/>
            <a:ext cx="6799263" cy="3444876"/>
          </a:xfrm>
          <a:prstGeom prst="rect">
            <a:avLst/>
          </a:prstGeom>
        </p:spPr>
        <p:txBody>
          <a:bodyPr>
            <a:normAutofit fontScale="100000" lnSpcReduction="0"/>
          </a:bodyPr>
          <a:lstStyle/>
          <a:p>
            <a:pPr>
              <a:lnSpc>
                <a:spcPct val="70000"/>
              </a:lnSpc>
              <a:spcBef>
                <a:spcPts val="400"/>
              </a:spcBef>
              <a:buClr>
                <a:srgbClr val="62731F"/>
              </a:buClr>
              <a:buFont typeface="Wingdings 3"/>
              <a:defRPr sz="1900">
                <a:solidFill>
                  <a:srgbClr val="404040"/>
                </a:solidFill>
              </a:defRPr>
            </a:pPr>
            <a:r>
              <a:t>Sistem informasi yang digunakan untuk mendukung sejumlah orang yang bekerja dalam suatu kelompok</a:t>
            </a:r>
          </a:p>
          <a:p>
            <a:pPr>
              <a:lnSpc>
                <a:spcPct val="70000"/>
              </a:lnSpc>
              <a:spcBef>
                <a:spcPts val="500"/>
              </a:spcBef>
              <a:buClr>
                <a:srgbClr val="62731F"/>
              </a:buClr>
              <a:buFont typeface="Wingdings 3"/>
              <a:defRPr sz="1900">
                <a:solidFill>
                  <a:srgbClr val="404040"/>
                </a:solidFill>
              </a:defRPr>
            </a:pPr>
          </a:p>
          <a:p>
            <a:pPr>
              <a:lnSpc>
                <a:spcPct val="70000"/>
              </a:lnSpc>
              <a:spcBef>
                <a:spcPts val="400"/>
              </a:spcBef>
              <a:buClr>
                <a:srgbClr val="62731F"/>
              </a:buClr>
              <a:buFont typeface="Wingdings 3"/>
              <a:defRPr sz="1900">
                <a:solidFill>
                  <a:srgbClr val="404040"/>
                </a:solidFill>
              </a:defRPr>
            </a:pPr>
            <a:r>
              <a:t>Sistem ini pada awalnya dibuat untuk mendukung sejumlah orang yang berada pada lokasi yang berbeda yang hendak melakukan sumbang-saran, pemberian komentar, pemilihan suara, dan evaluasi terhadap alternatif-alternatif melalui sarana komunikasi</a:t>
            </a:r>
          </a:p>
          <a:p>
            <a:pPr>
              <a:lnSpc>
                <a:spcPct val="70000"/>
              </a:lnSpc>
              <a:spcBef>
                <a:spcPts val="500"/>
              </a:spcBef>
              <a:buClr>
                <a:srgbClr val="62731F"/>
              </a:buClr>
              <a:buFont typeface="Wingdings 3"/>
              <a:defRPr sz="1900">
                <a:solidFill>
                  <a:srgbClr val="404040"/>
                </a:solidFill>
              </a:defRPr>
            </a:pPr>
          </a:p>
          <a:p>
            <a:pPr>
              <a:lnSpc>
                <a:spcPct val="70000"/>
              </a:lnSpc>
              <a:spcBef>
                <a:spcPts val="400"/>
              </a:spcBef>
              <a:buClr>
                <a:srgbClr val="62731F"/>
              </a:buClr>
              <a:buFont typeface="Wingdings 3"/>
              <a:defRPr sz="1900">
                <a:solidFill>
                  <a:srgbClr val="404040"/>
                </a:solidFill>
              </a:defRPr>
            </a:pPr>
            <a:r>
              <a:t>Istilah yang umum sebelum GSS digunakan yaitu GDSS (</a:t>
            </a:r>
            <a:r>
              <a:rPr i="1"/>
              <a:t>Group Decision Support System</a:t>
            </a:r>
            <a:r>
              <a:t>)</a:t>
            </a:r>
            <a:r>
              <a:t> </a:t>
            </a:r>
          </a:p>
          <a:p>
            <a:pPr>
              <a:lnSpc>
                <a:spcPct val="70000"/>
              </a:lnSpc>
              <a:spcBef>
                <a:spcPts val="500"/>
              </a:spcBef>
              <a:buClr>
                <a:srgbClr val="62731F"/>
              </a:buClr>
              <a:buFont typeface="Wingdings 3"/>
              <a:defRPr sz="1900">
                <a:solidFill>
                  <a:srgbClr val="404040"/>
                </a:solidFill>
              </a:defRPr>
            </a:pPr>
          </a:p>
          <a:p>
            <a:pPr>
              <a:lnSpc>
                <a:spcPct val="70000"/>
              </a:lnSpc>
              <a:spcBef>
                <a:spcPts val="400"/>
              </a:spcBef>
              <a:buClr>
                <a:srgbClr val="62731F"/>
              </a:buClr>
              <a:buFont typeface="Wingdings 3"/>
              <a:defRPr sz="1900">
                <a:solidFill>
                  <a:srgbClr val="404040"/>
                </a:solidFill>
              </a:defRPr>
            </a:pPr>
            <a:r>
              <a:t>GSS terkadang disebut </a:t>
            </a:r>
            <a:r>
              <a:rPr b="1"/>
              <a:t>sistem pertemuan elektronis</a:t>
            </a:r>
            <a:r>
              <a:t> (Martin, 2002), </a:t>
            </a:r>
            <a:r>
              <a:rPr b="1"/>
              <a:t>sistem kolaborasi perusahaan</a:t>
            </a:r>
            <a:r>
              <a:t> (O’Brien, 2001), dan </a:t>
            </a:r>
            <a:r>
              <a:rPr b="1"/>
              <a:t>sistem pendukung grup kerja</a:t>
            </a:r>
            <a:r>
              <a:t> (Haag, 1999).</a:t>
            </a:r>
          </a:p>
        </p:txBody>
      </p:sp>
      <p:sp>
        <p:nvSpPr>
          <p:cNvPr id="332" name="Shape 332"/>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title" idx="4294967295"/>
          </p:nvPr>
        </p:nvSpPr>
        <p:spPr>
          <a:xfrm>
            <a:off x="1176337" y="915987"/>
            <a:ext cx="6799263" cy="1303338"/>
          </a:xfrm>
          <a:prstGeom prst="rect">
            <a:avLst/>
          </a:prstGeom>
        </p:spPr>
        <p:txBody>
          <a:bodyPr>
            <a:normAutofit fontScale="100000" lnSpcReduction="0"/>
          </a:bodyPr>
          <a:lstStyle/>
          <a:p>
            <a:pPr/>
            <a:r>
              <a:t>Contoh Lingkungan GSS</a:t>
            </a:r>
          </a:p>
        </p:txBody>
      </p:sp>
      <p:pic>
        <p:nvPicPr>
          <p:cNvPr id="335" name="gss.jpeg" descr="gss"/>
          <p:cNvPicPr>
            <a:picLocks noChangeAspect="1"/>
          </p:cNvPicPr>
          <p:nvPr/>
        </p:nvPicPr>
        <p:blipFill>
          <a:blip r:embed="rId2">
            <a:extLst/>
          </a:blip>
          <a:stretch>
            <a:fillRect/>
          </a:stretch>
        </p:blipFill>
        <p:spPr>
          <a:xfrm>
            <a:off x="1619250" y="1987146"/>
            <a:ext cx="5712958" cy="4115204"/>
          </a:xfrm>
          <a:prstGeom prst="rect">
            <a:avLst/>
          </a:prstGeom>
          <a:ln w="12700">
            <a:miter lim="400000"/>
          </a:ln>
        </p:spPr>
      </p:pic>
      <p:sp>
        <p:nvSpPr>
          <p:cNvPr id="336" name="Shape 336"/>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title" idx="4294967295"/>
          </p:nvPr>
        </p:nvSpPr>
        <p:spPr>
          <a:xfrm>
            <a:off x="1176337" y="915987"/>
            <a:ext cx="6799263" cy="1303338"/>
          </a:xfrm>
          <a:prstGeom prst="rect">
            <a:avLst/>
          </a:prstGeom>
        </p:spPr>
        <p:txBody>
          <a:bodyPr>
            <a:normAutofit fontScale="100000" lnSpcReduction="0"/>
          </a:bodyPr>
          <a:lstStyle/>
          <a:p>
            <a:pPr/>
            <a:r>
              <a:t>Arsitektur GSS</a:t>
            </a:r>
          </a:p>
        </p:txBody>
      </p:sp>
      <p:sp>
        <p:nvSpPr>
          <p:cNvPr id="339" name="Shape 339"/>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pic>
        <p:nvPicPr>
          <p:cNvPr id="340" name="image.png"/>
          <p:cNvPicPr>
            <a:picLocks noChangeAspect="1"/>
          </p:cNvPicPr>
          <p:nvPr/>
        </p:nvPicPr>
        <p:blipFill>
          <a:blip r:embed="rId2">
            <a:extLst/>
          </a:blip>
          <a:srcRect l="0" t="0" r="7505" b="0"/>
          <a:stretch>
            <a:fillRect/>
          </a:stretch>
        </p:blipFill>
        <p:spPr>
          <a:xfrm>
            <a:off x="1270859" y="2058711"/>
            <a:ext cx="6783256" cy="4146827"/>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title" idx="4294967295"/>
          </p:nvPr>
        </p:nvSpPr>
        <p:spPr>
          <a:xfrm>
            <a:off x="457200" y="41275"/>
            <a:ext cx="8229600" cy="1371600"/>
          </a:xfrm>
          <a:prstGeom prst="rect">
            <a:avLst/>
          </a:prstGeom>
        </p:spPr>
        <p:txBody>
          <a:bodyPr>
            <a:normAutofit fontScale="100000" lnSpcReduction="0"/>
          </a:bodyPr>
          <a:lstStyle/>
          <a:p>
            <a:pPr/>
            <a:r>
              <a:t>Arsitektur GSS Detil</a:t>
            </a:r>
          </a:p>
        </p:txBody>
      </p:sp>
      <p:sp>
        <p:nvSpPr>
          <p:cNvPr id="343" name="Shape 343"/>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pic>
        <p:nvPicPr>
          <p:cNvPr id="344" name="image.pdf"/>
          <p:cNvPicPr>
            <a:picLocks noChangeAspect="1"/>
          </p:cNvPicPr>
          <p:nvPr/>
        </p:nvPicPr>
        <p:blipFill>
          <a:blip r:embed="rId2">
            <a:extLst/>
          </a:blip>
          <a:srcRect l="0" t="0" r="15408" b="14241"/>
          <a:stretch>
            <a:fillRect/>
          </a:stretch>
        </p:blipFill>
        <p:spPr>
          <a:xfrm>
            <a:off x="2243137" y="1196975"/>
            <a:ext cx="5349876" cy="5445125"/>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ph type="title" idx="4294967295"/>
          </p:nvPr>
        </p:nvSpPr>
        <p:spPr>
          <a:xfrm>
            <a:off x="1176337" y="915987"/>
            <a:ext cx="6799263" cy="1303338"/>
          </a:xfrm>
          <a:prstGeom prst="rect">
            <a:avLst/>
          </a:prstGeom>
        </p:spPr>
        <p:txBody>
          <a:bodyPr>
            <a:normAutofit fontScale="100000" lnSpcReduction="0"/>
          </a:bodyPr>
          <a:lstStyle/>
          <a:p>
            <a:pPr/>
            <a:r>
              <a:t>Groupware</a:t>
            </a:r>
          </a:p>
        </p:txBody>
      </p:sp>
      <p:sp>
        <p:nvSpPr>
          <p:cNvPr id="347" name="Shape 347"/>
          <p:cNvSpPr/>
          <p:nvPr>
            <p:ph type="body" sz="half" idx="4294967295"/>
          </p:nvPr>
        </p:nvSpPr>
        <p:spPr>
          <a:xfrm>
            <a:off x="1176337" y="2490787"/>
            <a:ext cx="6799263" cy="3444876"/>
          </a:xfrm>
          <a:prstGeom prst="rect">
            <a:avLst/>
          </a:prstGeom>
        </p:spPr>
        <p:txBody>
          <a:bodyPr>
            <a:normAutofit fontScale="100000" lnSpcReduction="0"/>
          </a:bodyPr>
          <a:lstStyle/>
          <a:p>
            <a:pPr/>
            <a:r>
              <a:t>Perangkat lunak yang mendukung GSS biasa disebut </a:t>
            </a:r>
            <a:r>
              <a:rPr i="1"/>
              <a:t>Groupware</a:t>
            </a:r>
            <a:r>
              <a:t> </a:t>
            </a:r>
          </a:p>
          <a:p>
            <a:pPr/>
            <a:r>
              <a:t>Salah satu contohnya adalah Lotus Notes yang berjalan pada platform Windows.</a:t>
            </a:r>
          </a:p>
        </p:txBody>
      </p:sp>
      <p:sp>
        <p:nvSpPr>
          <p:cNvPr id="348" name="Shape 348"/>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title" idx="4294967295"/>
          </p:nvPr>
        </p:nvSpPr>
        <p:spPr>
          <a:xfrm>
            <a:off x="1176337" y="915987"/>
            <a:ext cx="6799263" cy="1303338"/>
          </a:xfrm>
          <a:prstGeom prst="rect">
            <a:avLst/>
          </a:prstGeom>
        </p:spPr>
        <p:txBody>
          <a:bodyPr>
            <a:normAutofit fontScale="100000" lnSpcReduction="0"/>
          </a:bodyPr>
          <a:lstStyle/>
          <a:p>
            <a:pPr/>
            <a:r>
              <a:t>Sistem Pendukung Cerdas</a:t>
            </a:r>
          </a:p>
        </p:txBody>
      </p:sp>
      <p:sp>
        <p:nvSpPr>
          <p:cNvPr id="351" name="Shape 351"/>
          <p:cNvSpPr/>
          <p:nvPr>
            <p:ph type="body" sz="half" idx="4294967295"/>
          </p:nvPr>
        </p:nvSpPr>
        <p:spPr>
          <a:xfrm>
            <a:off x="1176337" y="2490787"/>
            <a:ext cx="6799263" cy="3444876"/>
          </a:xfrm>
          <a:prstGeom prst="rect">
            <a:avLst/>
          </a:prstGeom>
        </p:spPr>
        <p:txBody>
          <a:bodyPr>
            <a:normAutofit fontScale="100000" lnSpcReduction="0"/>
          </a:bodyPr>
          <a:lstStyle/>
          <a:p>
            <a:pPr>
              <a:lnSpc>
                <a:spcPct val="80000"/>
              </a:lnSpc>
              <a:spcBef>
                <a:spcPts val="500"/>
              </a:spcBef>
              <a:buClr>
                <a:srgbClr val="62731F"/>
              </a:buClr>
              <a:buFont typeface="Wingdings 3"/>
              <a:defRPr sz="2200">
                <a:solidFill>
                  <a:srgbClr val="404040"/>
                </a:solidFill>
              </a:defRPr>
            </a:pPr>
            <a:r>
              <a:t>Kadangkala hanya disebut sistem cerdas adalah sistem yang memiliki kemampuan seperti kecerdasan manusia</a:t>
            </a:r>
          </a:p>
          <a:p>
            <a:pPr>
              <a:lnSpc>
                <a:spcPct val="80000"/>
              </a:lnSpc>
              <a:spcBef>
                <a:spcPts val="500"/>
              </a:spcBef>
              <a:buClr>
                <a:srgbClr val="62731F"/>
              </a:buClr>
              <a:buFont typeface="Wingdings 3"/>
              <a:defRPr sz="2200">
                <a:solidFill>
                  <a:srgbClr val="404040"/>
                </a:solidFill>
              </a:defRPr>
            </a:pPr>
            <a:r>
              <a:t>Beberapa sifat sistem ini:</a:t>
            </a:r>
          </a:p>
          <a:p>
            <a:pPr lvl="1" marL="742950" indent="-285750">
              <a:lnSpc>
                <a:spcPct val="80000"/>
              </a:lnSpc>
              <a:spcBef>
                <a:spcPts val="0"/>
              </a:spcBef>
              <a:buClr>
                <a:srgbClr val="62731F"/>
              </a:buClr>
              <a:buFont typeface="Wingdings 3"/>
              <a:defRPr sz="1900">
                <a:solidFill>
                  <a:srgbClr val="404040"/>
                </a:solidFill>
              </a:defRPr>
            </a:pPr>
            <a:r>
              <a:t>Belajar atau memahami permasalahan berdasarkan pengalaman</a:t>
            </a:r>
          </a:p>
          <a:p>
            <a:pPr lvl="1" marL="742950" indent="-285750">
              <a:lnSpc>
                <a:spcPct val="80000"/>
              </a:lnSpc>
              <a:spcBef>
                <a:spcPts val="0"/>
              </a:spcBef>
              <a:buClr>
                <a:srgbClr val="62731F"/>
              </a:buClr>
              <a:buFont typeface="Wingdings 3"/>
              <a:defRPr sz="1900">
                <a:solidFill>
                  <a:srgbClr val="404040"/>
                </a:solidFill>
              </a:defRPr>
            </a:pPr>
            <a:r>
              <a:t>Memberikan tanggapan yang cepat dan memuaskan terhadap siatusi-situasi baru</a:t>
            </a:r>
          </a:p>
          <a:p>
            <a:pPr lvl="1" marL="742950" indent="-285750">
              <a:lnSpc>
                <a:spcPct val="80000"/>
              </a:lnSpc>
              <a:spcBef>
                <a:spcPts val="0"/>
              </a:spcBef>
              <a:buClr>
                <a:srgbClr val="62731F"/>
              </a:buClr>
              <a:buFont typeface="Wingdings 3"/>
              <a:defRPr sz="1900">
                <a:solidFill>
                  <a:srgbClr val="404040"/>
                </a:solidFill>
              </a:defRPr>
            </a:pPr>
            <a:r>
              <a:t>Mampu menangani masalah yang kompleks (masalah semiterstruktur)</a:t>
            </a:r>
          </a:p>
          <a:p>
            <a:pPr lvl="1" marL="742950" indent="-285750">
              <a:lnSpc>
                <a:spcPct val="80000"/>
              </a:lnSpc>
              <a:spcBef>
                <a:spcPts val="0"/>
              </a:spcBef>
              <a:buClr>
                <a:srgbClr val="62731F"/>
              </a:buClr>
              <a:buFont typeface="Wingdings 3"/>
              <a:defRPr sz="1900">
                <a:solidFill>
                  <a:srgbClr val="404040"/>
                </a:solidFill>
              </a:defRPr>
            </a:pPr>
            <a:r>
              <a:t>Memecahkan permasalahan berdasarkan penalaran</a:t>
            </a:r>
          </a:p>
          <a:p>
            <a:pPr lvl="1" marL="742950" indent="-285750">
              <a:lnSpc>
                <a:spcPct val="80000"/>
              </a:lnSpc>
              <a:spcBef>
                <a:spcPts val="0"/>
              </a:spcBef>
              <a:buClr>
                <a:srgbClr val="62731F"/>
              </a:buClr>
              <a:buFont typeface="Wingdings 3"/>
              <a:defRPr sz="1900">
                <a:solidFill>
                  <a:srgbClr val="404040"/>
                </a:solidFill>
              </a:defRPr>
            </a:pPr>
            <a:r>
              <a:t>Menggunakan pengetahuan untuk menyelesaikan permasalahan</a:t>
            </a:r>
          </a:p>
        </p:txBody>
      </p:sp>
      <p:sp>
        <p:nvSpPr>
          <p:cNvPr id="352" name="Shape 352"/>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title" idx="4294967295"/>
          </p:nvPr>
        </p:nvSpPr>
        <p:spPr>
          <a:xfrm>
            <a:off x="1176337" y="915987"/>
            <a:ext cx="6799263" cy="1303338"/>
          </a:xfrm>
          <a:prstGeom prst="rect">
            <a:avLst/>
          </a:prstGeom>
        </p:spPr>
        <p:txBody>
          <a:bodyPr>
            <a:normAutofit fontScale="100000" lnSpcReduction="0"/>
          </a:bodyPr>
          <a:lstStyle>
            <a:lvl1pPr>
              <a:defRPr sz="3600"/>
            </a:lvl1pPr>
          </a:lstStyle>
          <a:p>
            <a:pPr/>
            <a:r>
              <a:t>Aplikasi Sistem Cerdas pada Bisnis</a:t>
            </a:r>
          </a:p>
        </p:txBody>
      </p:sp>
      <p:sp>
        <p:nvSpPr>
          <p:cNvPr id="355" name="Shape 355"/>
          <p:cNvSpPr/>
          <p:nvPr>
            <p:ph type="body" sz="half" idx="4294967295"/>
          </p:nvPr>
        </p:nvSpPr>
        <p:spPr>
          <a:xfrm>
            <a:off x="1176337" y="2490787"/>
            <a:ext cx="6799263" cy="3444876"/>
          </a:xfrm>
          <a:prstGeom prst="rect">
            <a:avLst/>
          </a:prstGeom>
        </p:spPr>
        <p:txBody>
          <a:bodyPr>
            <a:normAutofit fontScale="100000" lnSpcReduction="0"/>
          </a:bodyPr>
          <a:lstStyle/>
          <a:p>
            <a:pPr>
              <a:defRPr b="1"/>
            </a:pPr>
            <a:r>
              <a:t>Sistem pakar</a:t>
            </a:r>
            <a:r>
              <a:rPr b="0"/>
              <a:t> (</a:t>
            </a:r>
            <a:r>
              <a:rPr b="0" i="1"/>
              <a:t>expert system</a:t>
            </a:r>
            <a:r>
              <a:rPr b="0"/>
              <a:t>), yaitu sistem yang meniru kepakaran (keahlian) seseorang dalam bidang tertentu dalam menyelesaikan suatu permasalahan (Horn, 1986)</a:t>
            </a:r>
            <a:r>
              <a:rPr b="0"/>
              <a:t> </a:t>
            </a:r>
            <a:endParaRPr b="0"/>
          </a:p>
          <a:p>
            <a:pPr>
              <a:defRPr b="1"/>
            </a:pPr>
            <a:r>
              <a:t>Sistem pengolahan bahasa alami</a:t>
            </a:r>
            <a:r>
              <a:rPr b="0"/>
              <a:t> (</a:t>
            </a:r>
            <a:r>
              <a:rPr b="0" i="1"/>
              <a:t>natural language processing</a:t>
            </a:r>
            <a:r>
              <a:rPr b="0"/>
              <a:t>)</a:t>
            </a:r>
          </a:p>
        </p:txBody>
      </p:sp>
      <p:sp>
        <p:nvSpPr>
          <p:cNvPr id="356" name="Shape 356"/>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ph type="title" idx="4294967295"/>
          </p:nvPr>
        </p:nvSpPr>
        <p:spPr>
          <a:xfrm>
            <a:off x="1176337" y="915987"/>
            <a:ext cx="6799263" cy="1303338"/>
          </a:xfrm>
          <a:prstGeom prst="rect">
            <a:avLst/>
          </a:prstGeom>
        </p:spPr>
        <p:txBody>
          <a:bodyPr>
            <a:normAutofit fontScale="100000" lnSpcReduction="0"/>
          </a:bodyPr>
          <a:lstStyle/>
          <a:p>
            <a:pPr/>
            <a:r>
              <a:t>Contoh Aplikasi Sistem Pakar</a:t>
            </a:r>
          </a:p>
        </p:txBody>
      </p:sp>
      <p:pic>
        <p:nvPicPr>
          <p:cNvPr id="359" name="es2.jpeg" descr="es2"/>
          <p:cNvPicPr>
            <a:picLocks noChangeAspect="1"/>
          </p:cNvPicPr>
          <p:nvPr/>
        </p:nvPicPr>
        <p:blipFill>
          <a:blip r:embed="rId2">
            <a:extLst/>
          </a:blip>
          <a:stretch>
            <a:fillRect/>
          </a:stretch>
        </p:blipFill>
        <p:spPr>
          <a:xfrm>
            <a:off x="2801937" y="2830512"/>
            <a:ext cx="3548063" cy="2765426"/>
          </a:xfrm>
          <a:prstGeom prst="rect">
            <a:avLst/>
          </a:prstGeom>
          <a:ln w="12700">
            <a:miter lim="400000"/>
          </a:ln>
        </p:spPr>
      </p:pic>
      <p:sp>
        <p:nvSpPr>
          <p:cNvPr id="360" name="Shape 360"/>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title" idx="4294967295"/>
          </p:nvPr>
        </p:nvSpPr>
        <p:spPr>
          <a:xfrm>
            <a:off x="1176337" y="915987"/>
            <a:ext cx="6799263" cy="1303338"/>
          </a:xfrm>
          <a:prstGeom prst="rect">
            <a:avLst/>
          </a:prstGeom>
        </p:spPr>
        <p:txBody>
          <a:bodyPr>
            <a:normAutofit fontScale="100000" lnSpcReduction="0"/>
          </a:bodyPr>
          <a:lstStyle/>
          <a:p>
            <a:pPr/>
            <a:r>
              <a:t>SI Menurut Dukungan</a:t>
            </a:r>
          </a:p>
        </p:txBody>
      </p:sp>
      <p:sp>
        <p:nvSpPr>
          <p:cNvPr id="254" name="Shape 254"/>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graphicFrame>
        <p:nvGraphicFramePr>
          <p:cNvPr id="255" name="Table 255"/>
          <p:cNvGraphicFramePr/>
          <p:nvPr/>
        </p:nvGraphicFramePr>
        <p:xfrm>
          <a:off x="611187" y="1844675"/>
          <a:ext cx="7777163" cy="444817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928812"/>
                <a:gridCol w="3330575"/>
                <a:gridCol w="2517775"/>
              </a:tblGrid>
              <a:tr h="396875">
                <a:tc>
                  <a:txBody>
                    <a:bodyPr/>
                    <a:lstStyle/>
                    <a:p>
                      <a:pPr algn="l">
                        <a:tabLst>
                          <a:tab pos="266700" algn="l"/>
                        </a:tabLst>
                        <a:defRPr sz="1800"/>
                      </a:pPr>
                      <a:r>
                        <a:rPr b="1" sz="2000">
                          <a:latin typeface="Times New Roman"/>
                          <a:ea typeface="Times New Roman"/>
                          <a:cs typeface="Times New Roman"/>
                          <a:sym typeface="Times New Roman"/>
                        </a:rPr>
                        <a:t>Sistem</a:t>
                      </a:r>
                    </a:p>
                  </a:txBody>
                  <a:tcPr marL="45720" marR="45720" marT="45720" marB="45720" anchor="t" anchorCtr="0" horzOverflow="overflow">
                    <a:lnL w="63500">
                      <a:solidFill>
                        <a:srgbClr val="000000"/>
                      </a:solidFill>
                    </a:lnL>
                    <a:lnR w="12700">
                      <a:solidFill>
                        <a:srgbClr val="000000"/>
                      </a:solidFill>
                    </a:lnR>
                    <a:lnT w="63500">
                      <a:solidFill>
                        <a:srgbClr val="000000"/>
                      </a:solidFill>
                    </a:lnT>
                    <a:lnB w="12700">
                      <a:solidFill>
                        <a:srgbClr val="000000"/>
                      </a:solidFill>
                    </a:lnB>
                    <a:solidFill>
                      <a:srgbClr val="B2B2B2"/>
                    </a:solidFill>
                  </a:tcPr>
                </a:tc>
                <a:tc>
                  <a:txBody>
                    <a:bodyPr/>
                    <a:lstStyle/>
                    <a:p>
                      <a:pPr algn="l">
                        <a:tabLst>
                          <a:tab pos="266700" algn="l"/>
                        </a:tabLst>
                        <a:defRPr sz="1800"/>
                      </a:pPr>
                      <a:r>
                        <a:rPr b="1" sz="2000">
                          <a:latin typeface="Times New Roman"/>
                          <a:ea typeface="Times New Roman"/>
                          <a:cs typeface="Times New Roman"/>
                          <a:sym typeface="Times New Roman"/>
                        </a:rPr>
                        <a:t>Fungsi</a:t>
                      </a:r>
                    </a:p>
                  </a:txBody>
                  <a:tcPr marL="45720" marR="45720" marT="45720" marB="45720" anchor="t" anchorCtr="0" horzOverflow="overflow">
                    <a:lnL w="12700">
                      <a:solidFill>
                        <a:srgbClr val="000000"/>
                      </a:solidFill>
                    </a:lnL>
                    <a:lnR w="12700">
                      <a:solidFill>
                        <a:srgbClr val="000000"/>
                      </a:solidFill>
                    </a:lnR>
                    <a:lnT w="63500">
                      <a:solidFill>
                        <a:srgbClr val="000000"/>
                      </a:solidFill>
                    </a:lnT>
                    <a:lnB w="12700">
                      <a:solidFill>
                        <a:srgbClr val="000000"/>
                      </a:solidFill>
                    </a:lnB>
                    <a:solidFill>
                      <a:srgbClr val="B2B2B2"/>
                    </a:solidFill>
                  </a:tcPr>
                </a:tc>
                <a:tc>
                  <a:txBody>
                    <a:bodyPr/>
                    <a:lstStyle/>
                    <a:p>
                      <a:pPr algn="l">
                        <a:tabLst>
                          <a:tab pos="266700" algn="l"/>
                        </a:tabLst>
                        <a:defRPr sz="1800"/>
                      </a:pPr>
                      <a:r>
                        <a:rPr b="1" sz="2000">
                          <a:latin typeface="Times New Roman"/>
                          <a:ea typeface="Times New Roman"/>
                          <a:cs typeface="Times New Roman"/>
                          <a:sym typeface="Times New Roman"/>
                        </a:rPr>
                        <a:t>Pemakai</a:t>
                      </a:r>
                    </a:p>
                  </a:txBody>
                  <a:tcPr marL="45720" marR="45720" marT="45720" marB="45720" anchor="t" anchorCtr="0" horzOverflow="overflow">
                    <a:lnL w="12700">
                      <a:solidFill>
                        <a:srgbClr val="000000"/>
                      </a:solidFill>
                    </a:lnL>
                    <a:lnR w="63500">
                      <a:solidFill>
                        <a:srgbClr val="000000"/>
                      </a:solidFill>
                    </a:lnR>
                    <a:lnT w="63500">
                      <a:solidFill>
                        <a:srgbClr val="000000"/>
                      </a:solidFill>
                    </a:lnT>
                    <a:lnB w="12700">
                      <a:solidFill>
                        <a:srgbClr val="000000"/>
                      </a:solidFill>
                    </a:lnB>
                    <a:solidFill>
                      <a:srgbClr val="B2B2B2"/>
                    </a:solidFill>
                  </a:tcPr>
                </a:tc>
              </a:tr>
              <a:tr h="820737">
                <a:tc>
                  <a:txBody>
                    <a:bodyPr/>
                    <a:lstStyle/>
                    <a:p>
                      <a:pPr algn="l">
                        <a:tabLst>
                          <a:tab pos="266700" algn="l"/>
                        </a:tabLst>
                        <a:defRPr sz="1800"/>
                      </a:pPr>
                      <a:r>
                        <a:rPr sz="2000">
                          <a:latin typeface="Times New Roman"/>
                          <a:ea typeface="Times New Roman"/>
                          <a:cs typeface="Times New Roman"/>
                          <a:sym typeface="Times New Roman"/>
                        </a:rPr>
                        <a:t>TPS</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Menghimpun dan menyimpan informasi transaksi</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Orang yang memproses transaksi</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12700">
                      <a:solidFill>
                        <a:srgbClr val="000000"/>
                      </a:solidFill>
                    </a:lnB>
                    <a:noFill/>
                  </a:tcPr>
                </a:tc>
              </a:tr>
              <a:tr h="1614487">
                <a:tc>
                  <a:txBody>
                    <a:bodyPr/>
                    <a:lstStyle/>
                    <a:p>
                      <a:pPr algn="l">
                        <a:tabLst>
                          <a:tab pos="266700" algn="l"/>
                        </a:tabLst>
                        <a:defRPr sz="1800"/>
                      </a:pPr>
                      <a:r>
                        <a:rPr sz="2000">
                          <a:latin typeface="Times New Roman"/>
                          <a:ea typeface="Times New Roman"/>
                          <a:cs typeface="Times New Roman"/>
                          <a:sym typeface="Times New Roman"/>
                        </a:rPr>
                        <a:t>MIS</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Mengonversi data yang berasal dari TPS menjadi informasi yang berguna untuk mengelola organisasi dan memantau kinerja</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Semua level manajemen</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12700">
                      <a:solidFill>
                        <a:srgbClr val="000000"/>
                      </a:solidFill>
                    </a:lnB>
                    <a:noFill/>
                  </a:tcPr>
                </a:tc>
              </a:tr>
              <a:tr h="1616075">
                <a:tc>
                  <a:txBody>
                    <a:bodyPr/>
                    <a:lstStyle/>
                    <a:p>
                      <a:pPr algn="l">
                        <a:tabLst>
                          <a:tab pos="266700" algn="l"/>
                        </a:tabLst>
                        <a:defRPr sz="1800"/>
                      </a:pPr>
                      <a:r>
                        <a:rPr sz="2000">
                          <a:latin typeface="Times New Roman"/>
                          <a:ea typeface="Times New Roman"/>
                          <a:cs typeface="Times New Roman"/>
                          <a:sym typeface="Times New Roman"/>
                        </a:rPr>
                        <a:t>DSS</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635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Membantu pengambil keputusan dengan menyediakan informasi, model, atau perangkat untuk menganalisa informasi</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635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Analis, manajer, dan profesional</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635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ph type="title" idx="4294967295"/>
          </p:nvPr>
        </p:nvSpPr>
        <p:spPr>
          <a:xfrm>
            <a:off x="1176337" y="915987"/>
            <a:ext cx="6799263" cy="1303338"/>
          </a:xfrm>
          <a:prstGeom prst="rect">
            <a:avLst/>
          </a:prstGeom>
        </p:spPr>
        <p:txBody>
          <a:bodyPr>
            <a:normAutofit fontScale="100000" lnSpcReduction="0"/>
          </a:bodyPr>
          <a:lstStyle/>
          <a:p>
            <a:pPr/>
            <a:r>
              <a:t>Contoh Aplikasi Sistem Pakar</a:t>
            </a:r>
          </a:p>
        </p:txBody>
      </p:sp>
      <p:sp>
        <p:nvSpPr>
          <p:cNvPr id="363" name="Shape 363"/>
          <p:cNvSpPr/>
          <p:nvPr>
            <p:ph type="body" sz="half" idx="4294967295"/>
          </p:nvPr>
        </p:nvSpPr>
        <p:spPr>
          <a:xfrm>
            <a:off x="1176337" y="2490787"/>
            <a:ext cx="6799263" cy="3444876"/>
          </a:xfrm>
          <a:prstGeom prst="rect">
            <a:avLst/>
          </a:prstGeom>
        </p:spPr>
        <p:txBody>
          <a:bodyPr>
            <a:normAutofit fontScale="100000" lnSpcReduction="0"/>
          </a:bodyPr>
          <a:lstStyle/>
          <a:p>
            <a:pPr>
              <a:lnSpc>
                <a:spcPct val="60000"/>
              </a:lnSpc>
              <a:spcBef>
                <a:spcPts val="400"/>
              </a:spcBef>
              <a:buClr>
                <a:srgbClr val="62731F"/>
              </a:buClr>
              <a:buFont typeface="Wingdings 3"/>
              <a:defRPr sz="2000">
                <a:solidFill>
                  <a:srgbClr val="404040"/>
                </a:solidFill>
              </a:defRPr>
            </a:pPr>
            <a:r>
              <a:t>XSEL</a:t>
            </a:r>
          </a:p>
          <a:p>
            <a:pPr>
              <a:lnSpc>
                <a:spcPct val="60000"/>
              </a:lnSpc>
              <a:spcBef>
                <a:spcPts val="400"/>
              </a:spcBef>
              <a:buSzTx/>
              <a:buNone/>
              <a:defRPr sz="2000">
                <a:solidFill>
                  <a:srgbClr val="404040"/>
                </a:solidFill>
              </a:defRPr>
            </a:pPr>
            <a:r>
              <a:t>	Sistem pakar ini dapat bertindak sebagai asisten penjual, yang membantu penjual komputer DEC memilihkan pesanan pelanggan sesuai dengan kebutuhan</a:t>
            </a:r>
          </a:p>
          <a:p>
            <a:pPr>
              <a:lnSpc>
                <a:spcPct val="60000"/>
              </a:lnSpc>
              <a:spcBef>
                <a:spcPts val="500"/>
              </a:spcBef>
              <a:buSzTx/>
              <a:buNone/>
              <a:defRPr sz="2000">
                <a:solidFill>
                  <a:srgbClr val="404040"/>
                </a:solidFill>
              </a:defRPr>
            </a:pPr>
          </a:p>
          <a:p>
            <a:pPr>
              <a:lnSpc>
                <a:spcPct val="60000"/>
              </a:lnSpc>
              <a:spcBef>
                <a:spcPts val="400"/>
              </a:spcBef>
              <a:buClr>
                <a:srgbClr val="62731F"/>
              </a:buClr>
              <a:buFont typeface="Wingdings 3"/>
              <a:defRPr sz="2000">
                <a:solidFill>
                  <a:srgbClr val="404040"/>
                </a:solidFill>
              </a:defRPr>
            </a:pPr>
            <a:r>
              <a:t>MYCIN</a:t>
            </a:r>
          </a:p>
          <a:p>
            <a:pPr>
              <a:lnSpc>
                <a:spcPct val="60000"/>
              </a:lnSpc>
              <a:spcBef>
                <a:spcPts val="400"/>
              </a:spcBef>
              <a:buSzTx/>
              <a:buNone/>
              <a:defRPr sz="2000">
                <a:solidFill>
                  <a:srgbClr val="404040"/>
                </a:solidFill>
              </a:defRPr>
            </a:pPr>
            <a:r>
              <a:t>	Sistem ini dikembangkan  di Universitas Stanford pada pertengahan 1970-an dengan tujuan untuk membantu jurumedis dalam mendiagnosa penyakit yang disebabkan bakteri.</a:t>
            </a:r>
          </a:p>
          <a:p>
            <a:pPr>
              <a:lnSpc>
                <a:spcPct val="60000"/>
              </a:lnSpc>
              <a:spcBef>
                <a:spcPts val="500"/>
              </a:spcBef>
              <a:buSzTx/>
              <a:buNone/>
              <a:defRPr sz="2000">
                <a:solidFill>
                  <a:srgbClr val="404040"/>
                </a:solidFill>
              </a:defRPr>
            </a:pPr>
          </a:p>
          <a:p>
            <a:pPr>
              <a:lnSpc>
                <a:spcPct val="60000"/>
              </a:lnSpc>
              <a:spcBef>
                <a:spcPts val="400"/>
              </a:spcBef>
              <a:buClr>
                <a:srgbClr val="62731F"/>
              </a:buClr>
              <a:buFont typeface="Wingdings 3"/>
              <a:defRPr sz="2000">
                <a:solidFill>
                  <a:srgbClr val="404040"/>
                </a:solidFill>
              </a:defRPr>
            </a:pPr>
            <a:r>
              <a:t>PROSPECTOR</a:t>
            </a:r>
          </a:p>
          <a:p>
            <a:pPr>
              <a:lnSpc>
                <a:spcPct val="60000"/>
              </a:lnSpc>
              <a:spcBef>
                <a:spcPts val="400"/>
              </a:spcBef>
              <a:buSzTx/>
              <a:buNone/>
              <a:defRPr sz="2000">
                <a:solidFill>
                  <a:srgbClr val="404040"/>
                </a:solidFill>
              </a:defRPr>
            </a:pPr>
            <a:r>
              <a:t>	Sistem ini diciptakan oleh Richard Duda, Peter Hard, dan Rene Reboh pada tahun 1978 yang menyediakan kemampuan seperti seorang pakar di bidang geologi.</a:t>
            </a:r>
          </a:p>
        </p:txBody>
      </p:sp>
      <p:sp>
        <p:nvSpPr>
          <p:cNvPr id="364" name="Shape 364"/>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title" idx="4294967295"/>
          </p:nvPr>
        </p:nvSpPr>
        <p:spPr>
          <a:xfrm>
            <a:off x="1176337" y="915987"/>
            <a:ext cx="6799263" cy="1303338"/>
          </a:xfrm>
          <a:prstGeom prst="rect">
            <a:avLst/>
          </a:prstGeom>
        </p:spPr>
        <p:txBody>
          <a:bodyPr>
            <a:normAutofit fontScale="100000" lnSpcReduction="0"/>
          </a:bodyPr>
          <a:lstStyle/>
          <a:p>
            <a:pPr/>
            <a:r>
              <a:t>Contoh Dialog Sistem Pakar</a:t>
            </a:r>
          </a:p>
        </p:txBody>
      </p:sp>
      <p:sp>
        <p:nvSpPr>
          <p:cNvPr id="367" name="Shape 367"/>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
        <p:nvSpPr>
          <p:cNvPr id="368" name="Shape 368"/>
          <p:cNvSpPr/>
          <p:nvPr/>
        </p:nvSpPr>
        <p:spPr>
          <a:xfrm>
            <a:off x="611187" y="2349500"/>
            <a:ext cx="8064501" cy="3291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r>
              <a:t>Sistem pakar:	Apakah buah berbentuk bulat?</a:t>
            </a:r>
          </a:p>
          <a:p>
            <a:pPr defTabSz="457200"/>
            <a:r>
              <a:t>Pemakai:	Ya</a:t>
            </a:r>
          </a:p>
          <a:p>
            <a:pPr defTabSz="457200"/>
            <a:r>
              <a:t>Sistem pakar:	Apakah buah berwarna hijau ketika muda dan kuning ketika</a:t>
            </a:r>
          </a:p>
          <a:p>
            <a:pPr defTabSz="457200"/>
            <a:r>
              <a:t>		 sudah tua?</a:t>
            </a:r>
          </a:p>
          <a:p>
            <a:pPr defTabSz="457200"/>
            <a:r>
              <a:t>Pemakai:	Tidak</a:t>
            </a:r>
          </a:p>
          <a:p>
            <a:pPr defTabSz="457200"/>
            <a:r>
              <a:t>Sistem pakar:	Apakah buah berwarna hijau ketika muda dan merah ketika</a:t>
            </a:r>
          </a:p>
          <a:p>
            <a:pPr defTabSz="457200"/>
            <a:r>
              <a:t>		 sudah tua?</a:t>
            </a:r>
          </a:p>
          <a:p>
            <a:pPr defTabSz="457200"/>
            <a:r>
              <a:t>Pemakai:	Ya</a:t>
            </a:r>
          </a:p>
          <a:p>
            <a:pPr defTabSz="457200"/>
            <a:r>
              <a:t>Sistem pakar:	Apakah berbatang?</a:t>
            </a:r>
          </a:p>
          <a:p>
            <a:pPr defTabSz="457200"/>
            <a:r>
              <a:t>Pemakai:	Ya</a:t>
            </a:r>
          </a:p>
          <a:p>
            <a:pPr defTabSz="457200"/>
            <a:r>
              <a:t>Sistem pakar:	Menurut pengetahuan yang saya miliki, Apel memenuhi</a:t>
            </a:r>
          </a:p>
          <a:p>
            <a:pPr defTabSz="457200"/>
            <a:r>
              <a:t>		 kriteria yang Anda sebutkan.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ph type="title" idx="4294967295"/>
          </p:nvPr>
        </p:nvSpPr>
        <p:spPr>
          <a:xfrm>
            <a:off x="457200" y="115887"/>
            <a:ext cx="8229600" cy="1371601"/>
          </a:xfrm>
          <a:prstGeom prst="rect">
            <a:avLst/>
          </a:prstGeom>
        </p:spPr>
        <p:txBody>
          <a:bodyPr>
            <a:normAutofit fontScale="100000" lnSpcReduction="0"/>
          </a:bodyPr>
          <a:lstStyle/>
          <a:p>
            <a:pPr/>
            <a:r>
              <a:t>Model Konseptual Sistem Pakar</a:t>
            </a:r>
          </a:p>
        </p:txBody>
      </p:sp>
      <p:sp>
        <p:nvSpPr>
          <p:cNvPr id="371" name="Shape 371"/>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pic>
        <p:nvPicPr>
          <p:cNvPr id="372" name="image.png"/>
          <p:cNvPicPr>
            <a:picLocks noChangeAspect="1"/>
          </p:cNvPicPr>
          <p:nvPr/>
        </p:nvPicPr>
        <p:blipFill>
          <a:blip r:embed="rId2">
            <a:extLst/>
          </a:blip>
          <a:srcRect l="0" t="37351" r="0" b="17039"/>
          <a:stretch>
            <a:fillRect/>
          </a:stretch>
        </p:blipFill>
        <p:spPr>
          <a:xfrm>
            <a:off x="360362" y="1412874"/>
            <a:ext cx="8172451" cy="5157789"/>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ph type="title" idx="4294967295"/>
          </p:nvPr>
        </p:nvSpPr>
        <p:spPr>
          <a:xfrm>
            <a:off x="1176337" y="915987"/>
            <a:ext cx="6799263" cy="1303338"/>
          </a:xfrm>
          <a:prstGeom prst="rect">
            <a:avLst/>
          </a:prstGeom>
        </p:spPr>
        <p:txBody>
          <a:bodyPr>
            <a:normAutofit fontScale="100000" lnSpcReduction="0"/>
          </a:bodyPr>
          <a:lstStyle/>
          <a:p>
            <a:pPr/>
            <a:r>
              <a:t>Bagian Sistem Pakar</a:t>
            </a:r>
          </a:p>
        </p:txBody>
      </p:sp>
      <p:sp>
        <p:nvSpPr>
          <p:cNvPr id="375" name="Shape 375"/>
          <p:cNvSpPr/>
          <p:nvPr>
            <p:ph type="body" sz="half" idx="4294967295"/>
          </p:nvPr>
        </p:nvSpPr>
        <p:spPr>
          <a:xfrm>
            <a:off x="1176337" y="2490787"/>
            <a:ext cx="6799263" cy="3444876"/>
          </a:xfrm>
          <a:prstGeom prst="rect">
            <a:avLst/>
          </a:prstGeom>
        </p:spPr>
        <p:txBody>
          <a:bodyPr>
            <a:normAutofit fontScale="100000" lnSpcReduction="0"/>
          </a:bodyPr>
          <a:lstStyle/>
          <a:p>
            <a:pPr>
              <a:lnSpc>
                <a:spcPct val="80000"/>
              </a:lnSpc>
              <a:buClr>
                <a:srgbClr val="62731F"/>
              </a:buClr>
              <a:buFont typeface="Wingdings 3"/>
              <a:defRPr sz="2600">
                <a:solidFill>
                  <a:srgbClr val="404040"/>
                </a:solidFill>
              </a:defRPr>
            </a:pPr>
            <a:r>
              <a:t>Basis pengetahuan merupakan komponen yang berisi pengetahuan-pengetahuan yang berasal dari pakar </a:t>
            </a:r>
          </a:p>
          <a:p>
            <a:pPr>
              <a:lnSpc>
                <a:spcPct val="80000"/>
              </a:lnSpc>
              <a:buClr>
                <a:srgbClr val="62731F"/>
              </a:buClr>
              <a:buFont typeface="Wingdings 3"/>
              <a:defRPr sz="2600">
                <a:solidFill>
                  <a:srgbClr val="404040"/>
                </a:solidFill>
              </a:defRPr>
            </a:pPr>
            <a:r>
              <a:t>Berisi sekumpulan fakta (</a:t>
            </a:r>
            <a:r>
              <a:rPr i="1"/>
              <a:t>fact</a:t>
            </a:r>
            <a:r>
              <a:t>) dan aturan (</a:t>
            </a:r>
            <a:r>
              <a:rPr i="1"/>
              <a:t>rule</a:t>
            </a:r>
            <a:r>
              <a:t>).  Fakta berupa situasi masalah dan teori tentang area masalah</a:t>
            </a:r>
          </a:p>
          <a:p>
            <a:pPr>
              <a:lnSpc>
                <a:spcPct val="80000"/>
              </a:lnSpc>
              <a:buClr>
                <a:srgbClr val="62731F"/>
              </a:buClr>
              <a:buFont typeface="Wingdings 3"/>
              <a:defRPr sz="2600">
                <a:solidFill>
                  <a:srgbClr val="404040"/>
                </a:solidFill>
              </a:defRPr>
            </a:pPr>
            <a:r>
              <a:t>Aturan adalah suatu arahan yang menggunakan pengetahuan untuk memecahkan masalah pada bidang tertentu.</a:t>
            </a:r>
          </a:p>
        </p:txBody>
      </p:sp>
      <p:sp>
        <p:nvSpPr>
          <p:cNvPr id="376" name="Shape 376"/>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ph type="title" idx="4294967295"/>
          </p:nvPr>
        </p:nvSpPr>
        <p:spPr>
          <a:xfrm>
            <a:off x="1176337" y="915987"/>
            <a:ext cx="6799263" cy="1303338"/>
          </a:xfrm>
          <a:prstGeom prst="rect">
            <a:avLst/>
          </a:prstGeom>
        </p:spPr>
        <p:txBody>
          <a:bodyPr>
            <a:normAutofit fontScale="100000" lnSpcReduction="0"/>
          </a:bodyPr>
          <a:lstStyle/>
          <a:p>
            <a:pPr/>
            <a:r>
              <a:t>Contoh Aturan</a:t>
            </a:r>
          </a:p>
        </p:txBody>
      </p:sp>
      <p:sp>
        <p:nvSpPr>
          <p:cNvPr id="379" name="Shape 379"/>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pic>
        <p:nvPicPr>
          <p:cNvPr id="380" name="image.pdf"/>
          <p:cNvPicPr>
            <a:picLocks noChangeAspect="1"/>
          </p:cNvPicPr>
          <p:nvPr/>
        </p:nvPicPr>
        <p:blipFill>
          <a:blip r:embed="rId2">
            <a:extLst/>
          </a:blip>
          <a:srcRect l="0" t="0" r="0" b="46893"/>
          <a:stretch>
            <a:fillRect/>
          </a:stretch>
        </p:blipFill>
        <p:spPr>
          <a:xfrm>
            <a:off x="1081087" y="1843379"/>
            <a:ext cx="6155452" cy="4384384"/>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title" idx="4294967295"/>
          </p:nvPr>
        </p:nvSpPr>
        <p:spPr>
          <a:xfrm>
            <a:off x="1176337" y="915987"/>
            <a:ext cx="6799263" cy="1303338"/>
          </a:xfrm>
          <a:prstGeom prst="rect">
            <a:avLst/>
          </a:prstGeom>
        </p:spPr>
        <p:txBody>
          <a:bodyPr>
            <a:normAutofit fontScale="100000" lnSpcReduction="0"/>
          </a:bodyPr>
          <a:lstStyle/>
          <a:p>
            <a:pPr/>
            <a:r>
              <a:t>Bagian Sistem Pakar</a:t>
            </a:r>
          </a:p>
        </p:txBody>
      </p:sp>
      <p:sp>
        <p:nvSpPr>
          <p:cNvPr id="383" name="Shape 383"/>
          <p:cNvSpPr/>
          <p:nvPr>
            <p:ph type="body" sz="half" idx="4294967295"/>
          </p:nvPr>
        </p:nvSpPr>
        <p:spPr>
          <a:xfrm>
            <a:off x="1176337" y="2490787"/>
            <a:ext cx="6799263" cy="3444876"/>
          </a:xfrm>
          <a:prstGeom prst="rect">
            <a:avLst/>
          </a:prstGeom>
        </p:spPr>
        <p:txBody>
          <a:bodyPr>
            <a:normAutofit fontScale="100000" lnSpcReduction="0"/>
          </a:bodyPr>
          <a:lstStyle/>
          <a:p>
            <a:pPr>
              <a:lnSpc>
                <a:spcPct val="70000"/>
              </a:lnSpc>
              <a:spcBef>
                <a:spcPts val="400"/>
              </a:spcBef>
              <a:buClr>
                <a:srgbClr val="62731F"/>
              </a:buClr>
              <a:buFont typeface="Wingdings 3"/>
              <a:defRPr sz="2000">
                <a:solidFill>
                  <a:srgbClr val="404040"/>
                </a:solidFill>
              </a:defRPr>
            </a:pPr>
            <a:r>
              <a:t>Mesin inferensi adalah komponen yang menjadi otak sistem pakar. Bagian inilah yang berfungsi melakukan penalaran dan pengambilan kesimpulan</a:t>
            </a:r>
          </a:p>
          <a:p>
            <a:pPr>
              <a:lnSpc>
                <a:spcPct val="70000"/>
              </a:lnSpc>
              <a:spcBef>
                <a:spcPts val="500"/>
              </a:spcBef>
              <a:buClr>
                <a:srgbClr val="62731F"/>
              </a:buClr>
              <a:buFont typeface="Wingdings 3"/>
              <a:defRPr sz="2000">
                <a:solidFill>
                  <a:srgbClr val="404040"/>
                </a:solidFill>
              </a:defRPr>
            </a:pPr>
          </a:p>
          <a:p>
            <a:pPr>
              <a:lnSpc>
                <a:spcPct val="70000"/>
              </a:lnSpc>
              <a:spcBef>
                <a:spcPts val="400"/>
              </a:spcBef>
              <a:buClr>
                <a:srgbClr val="62731F"/>
              </a:buClr>
              <a:buFont typeface="Wingdings 3"/>
              <a:defRPr sz="2000">
                <a:solidFill>
                  <a:srgbClr val="404040"/>
                </a:solidFill>
              </a:defRPr>
            </a:pPr>
            <a:r>
              <a:t>Fasilitas penjelas merupakan komponen yang berfungsi untuk memberikan penjelasan kepada pemakai yang memintanya. Jenis pertanyaan yang dapat ditangani biasanya berupa “Mengapa” dan “Bagaimana”. Tidak semua sistem pakar menyediakan bagian ini. Contoh berikut memberikan gambaran tentang penjelasan oleh sistem pakar</a:t>
            </a:r>
          </a:p>
          <a:p>
            <a:pPr>
              <a:lnSpc>
                <a:spcPct val="70000"/>
              </a:lnSpc>
              <a:spcBef>
                <a:spcPts val="500"/>
              </a:spcBef>
              <a:buClr>
                <a:srgbClr val="62731F"/>
              </a:buClr>
              <a:buFont typeface="Wingdings 3"/>
              <a:defRPr sz="2000">
                <a:solidFill>
                  <a:srgbClr val="404040"/>
                </a:solidFill>
              </a:defRPr>
            </a:pPr>
          </a:p>
          <a:p>
            <a:pPr>
              <a:lnSpc>
                <a:spcPct val="70000"/>
              </a:lnSpc>
              <a:spcBef>
                <a:spcPts val="400"/>
              </a:spcBef>
              <a:buClr>
                <a:srgbClr val="62731F"/>
              </a:buClr>
              <a:buFont typeface="Wingdings 3"/>
              <a:defRPr sz="2000">
                <a:solidFill>
                  <a:srgbClr val="404040"/>
                </a:solidFill>
              </a:defRPr>
            </a:pPr>
            <a:r>
              <a:t>Antarmuka pemakai merupakai bagian yang menjembatani antara sistem dan pemakai. Melalui bagian inilah pemakai berkomunikasi dengan sistem.</a:t>
            </a:r>
          </a:p>
        </p:txBody>
      </p:sp>
      <p:sp>
        <p:nvSpPr>
          <p:cNvPr id="384" name="Shape 384"/>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ph type="title" idx="4294967295"/>
          </p:nvPr>
        </p:nvSpPr>
        <p:spPr>
          <a:xfrm>
            <a:off x="457200" y="457200"/>
            <a:ext cx="2314575" cy="1371600"/>
          </a:xfrm>
          <a:prstGeom prst="rect">
            <a:avLst/>
          </a:prstGeom>
        </p:spPr>
        <p:txBody>
          <a:bodyPr>
            <a:normAutofit fontScale="100000" lnSpcReduction="0"/>
          </a:bodyPr>
          <a:lstStyle/>
          <a:p>
            <a:pPr/>
            <a:r>
              <a:t>Fasilitas </a:t>
            </a:r>
            <a:br/>
            <a:r>
              <a:t>Penjelas</a:t>
            </a:r>
          </a:p>
        </p:txBody>
      </p:sp>
      <p:sp>
        <p:nvSpPr>
          <p:cNvPr id="387" name="Shape 387"/>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pic>
        <p:nvPicPr>
          <p:cNvPr id="388" name="image.pdf"/>
          <p:cNvPicPr>
            <a:picLocks noChangeAspect="1"/>
          </p:cNvPicPr>
          <p:nvPr/>
        </p:nvPicPr>
        <p:blipFill>
          <a:blip r:embed="rId2">
            <a:extLst/>
          </a:blip>
          <a:srcRect l="0" t="0" r="0" b="2505"/>
          <a:stretch>
            <a:fillRect/>
          </a:stretch>
        </p:blipFill>
        <p:spPr>
          <a:xfrm>
            <a:off x="2771775" y="333375"/>
            <a:ext cx="6121400" cy="6107113"/>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ph type="title" idx="4294967295"/>
          </p:nvPr>
        </p:nvSpPr>
        <p:spPr>
          <a:xfrm>
            <a:off x="1176337" y="915987"/>
            <a:ext cx="6799263" cy="1303338"/>
          </a:xfrm>
          <a:prstGeom prst="rect">
            <a:avLst/>
          </a:prstGeom>
        </p:spPr>
        <p:txBody>
          <a:bodyPr>
            <a:normAutofit fontScale="100000" lnSpcReduction="0"/>
          </a:bodyPr>
          <a:lstStyle/>
          <a:p>
            <a:pPr/>
            <a:r>
              <a:t>Interaksi SP dengan Sistem Lain</a:t>
            </a:r>
          </a:p>
        </p:txBody>
      </p:sp>
      <p:sp>
        <p:nvSpPr>
          <p:cNvPr id="391" name="Shape 391"/>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pic>
        <p:nvPicPr>
          <p:cNvPr id="392" name="image.pdf"/>
          <p:cNvPicPr>
            <a:picLocks noChangeAspect="1"/>
          </p:cNvPicPr>
          <p:nvPr/>
        </p:nvPicPr>
        <p:blipFill>
          <a:blip r:embed="rId2">
            <a:extLst/>
          </a:blip>
          <a:stretch>
            <a:fillRect/>
          </a:stretch>
        </p:blipFill>
        <p:spPr>
          <a:xfrm>
            <a:off x="1476375" y="1567656"/>
            <a:ext cx="5604987" cy="4866482"/>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4" name="Shape 394"/>
          <p:cNvSpPr/>
          <p:nvPr>
            <p:ph type="title" idx="4294967295"/>
          </p:nvPr>
        </p:nvSpPr>
        <p:spPr>
          <a:xfrm>
            <a:off x="1176337" y="915987"/>
            <a:ext cx="6799263" cy="1303338"/>
          </a:xfrm>
          <a:prstGeom prst="rect">
            <a:avLst/>
          </a:prstGeom>
        </p:spPr>
        <p:txBody>
          <a:bodyPr>
            <a:normAutofit fontScale="100000" lnSpcReduction="0"/>
          </a:bodyPr>
          <a:lstStyle/>
          <a:p>
            <a:pPr/>
            <a:r>
              <a:t>Sistem Informasi Geografis</a:t>
            </a:r>
          </a:p>
        </p:txBody>
      </p:sp>
      <p:sp>
        <p:nvSpPr>
          <p:cNvPr id="395" name="Shape 395"/>
          <p:cNvSpPr/>
          <p:nvPr>
            <p:ph type="body" sz="half" idx="4294967295"/>
          </p:nvPr>
        </p:nvSpPr>
        <p:spPr>
          <a:xfrm>
            <a:off x="1176337" y="2490787"/>
            <a:ext cx="6799263" cy="3444876"/>
          </a:xfrm>
          <a:prstGeom prst="rect">
            <a:avLst/>
          </a:prstGeom>
        </p:spPr>
        <p:txBody>
          <a:bodyPr>
            <a:normAutofit fontScale="100000" lnSpcReduction="0"/>
          </a:bodyPr>
          <a:lstStyle/>
          <a:p>
            <a:pPr/>
            <a:r>
              <a:t>Sistem berbasis komputer yang digunakan untuk menyimpan dan memanipulasi informasi geografis (Aronoff, 1989)</a:t>
            </a:r>
          </a:p>
          <a:p>
            <a:pPr/>
            <a:r>
              <a:t>Hal ini memungkinkan data dapat diakses penunjukan ke suatu lokasi dalam peta yang tersaji secara digital. </a:t>
            </a:r>
          </a:p>
        </p:txBody>
      </p:sp>
      <p:sp>
        <p:nvSpPr>
          <p:cNvPr id="396" name="Shape 396"/>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ph type="title" idx="4294967295"/>
          </p:nvPr>
        </p:nvSpPr>
        <p:spPr>
          <a:xfrm>
            <a:off x="1176337" y="915987"/>
            <a:ext cx="6799263" cy="1303338"/>
          </a:xfrm>
          <a:prstGeom prst="rect">
            <a:avLst/>
          </a:prstGeom>
        </p:spPr>
        <p:txBody>
          <a:bodyPr>
            <a:normAutofit fontScale="100000" lnSpcReduction="0"/>
          </a:bodyPr>
          <a:lstStyle/>
          <a:p>
            <a:pPr/>
            <a:r>
              <a:t>Contoh SIG</a:t>
            </a:r>
          </a:p>
        </p:txBody>
      </p:sp>
      <p:grpSp>
        <p:nvGrpSpPr>
          <p:cNvPr id="401" name="Group 401" descr="DIT"/>
          <p:cNvGrpSpPr/>
          <p:nvPr/>
        </p:nvGrpSpPr>
        <p:grpSpPr>
          <a:xfrm>
            <a:off x="870405" y="2042710"/>
            <a:ext cx="3364590" cy="2422928"/>
            <a:chOff x="0" y="0"/>
            <a:chExt cx="3364588" cy="2422926"/>
          </a:xfrm>
        </p:grpSpPr>
        <p:sp>
          <p:nvSpPr>
            <p:cNvPr id="399" name="Shape 399"/>
            <p:cNvSpPr/>
            <p:nvPr/>
          </p:nvSpPr>
          <p:spPr>
            <a:xfrm>
              <a:off x="0" y="0"/>
              <a:ext cx="3364589" cy="2422927"/>
            </a:xfrm>
            <a:prstGeom prst="rect">
              <a:avLst/>
            </a:prstGeom>
            <a:solidFill>
              <a:srgbClr val="000000"/>
            </a:solidFill>
            <a:ln w="12700" cap="flat">
              <a:noFill/>
              <a:miter lim="400000"/>
            </a:ln>
            <a:effectLst/>
          </p:spPr>
          <p:txBody>
            <a:bodyPr wrap="square" lIns="45719" tIns="45719" rIns="45719" bIns="45719" numCol="1" anchor="t">
              <a:noAutofit/>
            </a:bodyPr>
            <a:lstStyle/>
            <a:p>
              <a:pPr/>
            </a:p>
          </p:txBody>
        </p:sp>
        <p:pic>
          <p:nvPicPr>
            <p:cNvPr id="400" name="DIT.png"/>
            <p:cNvPicPr>
              <a:picLocks noChangeAspect="1"/>
            </p:cNvPicPr>
            <p:nvPr/>
          </p:nvPicPr>
          <p:blipFill>
            <a:blip r:embed="rId2">
              <a:extLst/>
            </a:blip>
            <a:stretch>
              <a:fillRect/>
            </a:stretch>
          </p:blipFill>
          <p:spPr>
            <a:xfrm>
              <a:off x="0" y="0"/>
              <a:ext cx="3364589" cy="2422927"/>
            </a:xfrm>
            <a:prstGeom prst="rect">
              <a:avLst/>
            </a:prstGeom>
            <a:ln w="12700" cap="flat">
              <a:noFill/>
              <a:miter lim="400000"/>
            </a:ln>
            <a:effectLst/>
          </p:spPr>
        </p:pic>
      </p:grpSp>
      <p:pic>
        <p:nvPicPr>
          <p:cNvPr id="402" name="diy1.png" descr="diy1"/>
          <p:cNvPicPr>
            <a:picLocks noChangeAspect="1"/>
          </p:cNvPicPr>
          <p:nvPr/>
        </p:nvPicPr>
        <p:blipFill>
          <a:blip r:embed="rId3">
            <a:extLst/>
          </a:blip>
          <a:stretch>
            <a:fillRect/>
          </a:stretch>
        </p:blipFill>
        <p:spPr>
          <a:xfrm>
            <a:off x="4645025" y="2959100"/>
            <a:ext cx="3336925" cy="2503488"/>
          </a:xfrm>
          <a:prstGeom prst="rect">
            <a:avLst/>
          </a:prstGeom>
          <a:ln w="12700">
            <a:miter lim="400000"/>
          </a:ln>
        </p:spPr>
      </p:pic>
      <p:sp>
        <p:nvSpPr>
          <p:cNvPr id="403" name="Shape 403"/>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
        <p:nvSpPr>
          <p:cNvPr id="404" name="Shape 404"/>
          <p:cNvSpPr/>
          <p:nvPr/>
        </p:nvSpPr>
        <p:spPr>
          <a:xfrm rot="2651039">
            <a:off x="3451225" y="2924175"/>
            <a:ext cx="1120775" cy="1133475"/>
          </a:xfrm>
          <a:prstGeom prst="rightArrow">
            <a:avLst>
              <a:gd name="adj1" fmla="val 50000"/>
              <a:gd name="adj2" fmla="val 25000"/>
            </a:avLst>
          </a:prstGeom>
          <a:solidFill>
            <a:srgbClr val="FFFF00"/>
          </a:solidFill>
          <a:ln>
            <a:solidFill>
              <a:srgbClr val="000000"/>
            </a:solidFill>
          </a:ln>
        </p:spPr>
        <p:txBody>
          <a:bodyPr lIns="45719" rIns="45719" anchor="ctr"/>
          <a:lstStyle/>
          <a:p>
            <a:pPr defTabSz="457200"/>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title" idx="4294967295"/>
          </p:nvPr>
        </p:nvSpPr>
        <p:spPr>
          <a:xfrm>
            <a:off x="1082675" y="484544"/>
            <a:ext cx="6799263" cy="1303339"/>
          </a:xfrm>
          <a:prstGeom prst="rect">
            <a:avLst/>
          </a:prstGeom>
        </p:spPr>
        <p:txBody>
          <a:bodyPr>
            <a:normAutofit fontScale="100000" lnSpcReduction="0"/>
          </a:bodyPr>
          <a:lstStyle>
            <a:lvl1pPr>
              <a:defRPr sz="3600"/>
            </a:lvl1pPr>
          </a:lstStyle>
          <a:p>
            <a:pPr/>
            <a:r>
              <a:t>SI Menurut Dukungan (Lanjutan…)</a:t>
            </a:r>
          </a:p>
        </p:txBody>
      </p:sp>
      <p:sp>
        <p:nvSpPr>
          <p:cNvPr id="258" name="Shape 258"/>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graphicFrame>
        <p:nvGraphicFramePr>
          <p:cNvPr id="259" name="Table 259"/>
          <p:cNvGraphicFramePr/>
          <p:nvPr/>
        </p:nvGraphicFramePr>
        <p:xfrm>
          <a:off x="611187" y="1700212"/>
          <a:ext cx="7848601" cy="459263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947862"/>
                <a:gridCol w="3360737"/>
                <a:gridCol w="2540000"/>
              </a:tblGrid>
              <a:tr h="1489075">
                <a:tc>
                  <a:txBody>
                    <a:bodyPr/>
                    <a:lstStyle/>
                    <a:p>
                      <a:pPr algn="l">
                        <a:tabLst>
                          <a:tab pos="266700" algn="l"/>
                        </a:tabLst>
                        <a:defRPr sz="1800"/>
                      </a:pPr>
                      <a:r>
                        <a:rPr sz="2000">
                          <a:latin typeface="Times New Roman"/>
                          <a:ea typeface="Times New Roman"/>
                          <a:cs typeface="Times New Roman"/>
                          <a:sym typeface="Times New Roman"/>
                        </a:rPr>
                        <a:t>EIS</a:t>
                      </a:r>
                    </a:p>
                  </a:txBody>
                  <a:tcPr marL="45720" marR="45720" marT="45720" marB="45720" anchor="t" anchorCtr="0" horzOverflow="overflow">
                    <a:lnL w="63500">
                      <a:solidFill>
                        <a:srgbClr val="000000"/>
                      </a:solidFill>
                    </a:lnL>
                    <a:lnR w="12700">
                      <a:solidFill>
                        <a:srgbClr val="000000"/>
                      </a:solidFill>
                    </a:lnR>
                    <a:lnT w="635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Menyediakan informasi yang mudah diakses dan bersifat interaktif, tanpa mengharuskan eksekutif menjadi ahli analisis</a:t>
                      </a:r>
                    </a:p>
                  </a:txBody>
                  <a:tcPr marL="45720" marR="45720" marT="45720" marB="45720" anchor="t" anchorCtr="0" horzOverflow="overflow">
                    <a:lnL w="12700">
                      <a:solidFill>
                        <a:srgbClr val="000000"/>
                      </a:solidFill>
                    </a:lnL>
                    <a:lnR w="12700">
                      <a:solidFill>
                        <a:srgbClr val="000000"/>
                      </a:solidFill>
                    </a:lnR>
                    <a:lnT w="635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Manajemen tingkat menengah dan atas</a:t>
                      </a:r>
                    </a:p>
                  </a:txBody>
                  <a:tcPr marL="45720" marR="45720" marT="45720" marB="45720" anchor="t" anchorCtr="0" horzOverflow="overflow">
                    <a:lnL w="12700">
                      <a:solidFill>
                        <a:srgbClr val="000000"/>
                      </a:solidFill>
                    </a:lnL>
                    <a:lnR w="63500">
                      <a:solidFill>
                        <a:srgbClr val="000000"/>
                      </a:solidFill>
                    </a:lnR>
                    <a:lnT w="63500">
                      <a:solidFill>
                        <a:srgbClr val="000000"/>
                      </a:solidFill>
                    </a:lnT>
                    <a:lnB w="12700">
                      <a:solidFill>
                        <a:srgbClr val="000000"/>
                      </a:solidFill>
                    </a:lnB>
                    <a:noFill/>
                  </a:tcPr>
                </a:tc>
              </a:tr>
              <a:tr h="1487487">
                <a:tc>
                  <a:txBody>
                    <a:bodyPr/>
                    <a:lstStyle/>
                    <a:p>
                      <a:pPr algn="l">
                        <a:tabLst>
                          <a:tab pos="266700" algn="l"/>
                        </a:tabLst>
                        <a:defRPr sz="1800"/>
                      </a:pPr>
                      <a:r>
                        <a:rPr sz="2000">
                          <a:latin typeface="Times New Roman"/>
                          <a:ea typeface="Times New Roman"/>
                          <a:cs typeface="Times New Roman"/>
                          <a:sym typeface="Times New Roman"/>
                        </a:rPr>
                        <a:t>ES</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Menyediakan pengetahuan pakar pada bidang tertentu untuk membantu pemecahan masalah</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Orang yang hendak memecahkan masalah yang memerlukan kepakaran</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12700">
                      <a:solidFill>
                        <a:srgbClr val="000000"/>
                      </a:solidFill>
                    </a:lnB>
                    <a:noFill/>
                  </a:tcPr>
                </a:tc>
              </a:tr>
              <a:tr h="1616075">
                <a:tc>
                  <a:txBody>
                    <a:bodyPr/>
                    <a:lstStyle/>
                    <a:p>
                      <a:pPr algn="l">
                        <a:tabLst>
                          <a:tab pos="266700" algn="l"/>
                        </a:tabLst>
                        <a:defRPr sz="1800"/>
                      </a:pPr>
                      <a:r>
                        <a:rPr sz="2000">
                          <a:latin typeface="Times New Roman"/>
                          <a:ea typeface="Times New Roman"/>
                          <a:cs typeface="Times New Roman"/>
                          <a:sym typeface="Times New Roman"/>
                        </a:rPr>
                        <a:t>OAS</a:t>
                      </a:r>
                    </a:p>
                  </a:txBody>
                  <a:tcPr marL="45720" marR="45720" marT="45720" marB="45720" anchor="t" anchorCtr="0" horzOverflow="overflow">
                    <a:lnL w="63500">
                      <a:solidFill>
                        <a:srgbClr val="000000"/>
                      </a:solidFill>
                    </a:lnL>
                    <a:lnR w="12700">
                      <a:solidFill>
                        <a:srgbClr val="000000"/>
                      </a:solidFill>
                    </a:lnR>
                    <a:lnT w="12700">
                      <a:solidFill>
                        <a:srgbClr val="000000"/>
                      </a:solidFill>
                    </a:lnT>
                    <a:lnB w="635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Menyediakan fasilitas untuk memproses dokumen maupun pesan-pesan sehingga pekerjaan dapat dilakukan secara efisien dan efektif</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63500">
                      <a:solidFill>
                        <a:srgbClr val="000000"/>
                      </a:solidFill>
                    </a:lnB>
                    <a:noFill/>
                  </a:tcPr>
                </a:tc>
                <a:tc>
                  <a:txBody>
                    <a:bodyPr/>
                    <a:lstStyle/>
                    <a:p>
                      <a:pPr algn="l">
                        <a:tabLst>
                          <a:tab pos="266700" algn="l"/>
                        </a:tabLst>
                        <a:defRPr sz="1800"/>
                      </a:pPr>
                      <a:r>
                        <a:rPr sz="2000">
                          <a:latin typeface="Times New Roman"/>
                          <a:ea typeface="Times New Roman"/>
                          <a:cs typeface="Times New Roman"/>
                          <a:sym typeface="Times New Roman"/>
                        </a:rPr>
                        <a:t>Staf maupun manajer</a:t>
                      </a:r>
                    </a:p>
                  </a:txBody>
                  <a:tcPr marL="45720" marR="45720" marT="45720" marB="45720" anchor="t" anchorCtr="0" horzOverflow="overflow">
                    <a:lnL w="12700">
                      <a:solidFill>
                        <a:srgbClr val="000000"/>
                      </a:solidFill>
                    </a:lnL>
                    <a:lnR w="63500">
                      <a:solidFill>
                        <a:srgbClr val="000000"/>
                      </a:solidFill>
                    </a:lnR>
                    <a:lnT w="12700">
                      <a:solidFill>
                        <a:srgbClr val="000000"/>
                      </a:solidFill>
                    </a:lnT>
                    <a:lnB w="635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6" name="Shape 406"/>
          <p:cNvSpPr/>
          <p:nvPr>
            <p:ph type="title" idx="4294967295"/>
          </p:nvPr>
        </p:nvSpPr>
        <p:spPr>
          <a:xfrm>
            <a:off x="1176337" y="915987"/>
            <a:ext cx="6799263" cy="1303338"/>
          </a:xfrm>
          <a:prstGeom prst="rect">
            <a:avLst/>
          </a:prstGeom>
        </p:spPr>
        <p:txBody>
          <a:bodyPr>
            <a:normAutofit fontScale="100000" lnSpcReduction="0"/>
          </a:bodyPr>
          <a:lstStyle/>
          <a:p>
            <a:pPr/>
            <a:r>
              <a:t>Sistem Informasi Geografis</a:t>
            </a:r>
          </a:p>
        </p:txBody>
      </p:sp>
      <p:sp>
        <p:nvSpPr>
          <p:cNvPr id="407" name="Shape 407"/>
          <p:cNvSpPr/>
          <p:nvPr>
            <p:ph type="body" sz="half" idx="4294967295"/>
          </p:nvPr>
        </p:nvSpPr>
        <p:spPr>
          <a:xfrm>
            <a:off x="1176337" y="2490787"/>
            <a:ext cx="6799263" cy="3444876"/>
          </a:xfrm>
          <a:prstGeom prst="rect">
            <a:avLst/>
          </a:prstGeom>
        </p:spPr>
        <p:txBody>
          <a:bodyPr>
            <a:normAutofit fontScale="100000" lnSpcReduction="0"/>
          </a:bodyPr>
          <a:lstStyle/>
          <a:p>
            <a:pPr>
              <a:lnSpc>
                <a:spcPct val="90000"/>
              </a:lnSpc>
              <a:spcBef>
                <a:spcPts val="500"/>
              </a:spcBef>
              <a:buClr>
                <a:srgbClr val="62731F"/>
              </a:buClr>
              <a:buFont typeface="Wingdings 3"/>
              <a:defRPr sz="2200">
                <a:solidFill>
                  <a:srgbClr val="404040"/>
                </a:solidFill>
              </a:defRPr>
            </a:pPr>
            <a:r>
              <a:t>Kebanyakan GIS menggunakan konsep “lapis” (</a:t>
            </a:r>
            <a:r>
              <a:rPr i="1"/>
              <a:t>layer</a:t>
            </a:r>
            <a:r>
              <a:t>). Setiap lapisan mewakili satu fitur geografi dalam area yang sama dan selanjutnya semua lapisan bisa saling ditumpuk untuk mendapatkan informasi yang lengkap</a:t>
            </a:r>
          </a:p>
          <a:p>
            <a:pPr>
              <a:lnSpc>
                <a:spcPct val="90000"/>
              </a:lnSpc>
              <a:spcBef>
                <a:spcPts val="500"/>
              </a:spcBef>
              <a:buClr>
                <a:srgbClr val="62731F"/>
              </a:buClr>
              <a:buFont typeface="Wingdings 3"/>
              <a:defRPr sz="2200">
                <a:solidFill>
                  <a:srgbClr val="404040"/>
                </a:solidFill>
              </a:defRPr>
            </a:pPr>
            <a:r>
              <a:t>Setiap lapisan dapat dibayangkan seperti plastik transparan yang mengandung hanya gambar tertentu</a:t>
            </a:r>
          </a:p>
          <a:p>
            <a:pPr>
              <a:lnSpc>
                <a:spcPct val="90000"/>
              </a:lnSpc>
              <a:spcBef>
                <a:spcPts val="500"/>
              </a:spcBef>
              <a:buClr>
                <a:srgbClr val="62731F"/>
              </a:buClr>
              <a:buFont typeface="Wingdings 3"/>
              <a:defRPr sz="2200">
                <a:solidFill>
                  <a:srgbClr val="404040"/>
                </a:solidFill>
              </a:defRPr>
            </a:pPr>
            <a:r>
              <a:t>Pemakai bisa memilih transparan-transparan yang dikehendaki dan kemudian saling ditumpangkan sehingga akan diperoleh gambar yang merupakan gabungan dari sejumlah transparan.</a:t>
            </a:r>
          </a:p>
        </p:txBody>
      </p:sp>
      <p:sp>
        <p:nvSpPr>
          <p:cNvPr id="408" name="Shape 408"/>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ph type="title" idx="4294967295"/>
          </p:nvPr>
        </p:nvSpPr>
        <p:spPr>
          <a:xfrm>
            <a:off x="1176337" y="915987"/>
            <a:ext cx="6799263" cy="1303338"/>
          </a:xfrm>
          <a:prstGeom prst="rect">
            <a:avLst/>
          </a:prstGeom>
        </p:spPr>
        <p:txBody>
          <a:bodyPr>
            <a:normAutofit fontScale="100000" lnSpcReduction="0"/>
          </a:bodyPr>
          <a:lstStyle/>
          <a:p>
            <a:pPr/>
            <a:r>
              <a:t>Sistem Informasi Geografis</a:t>
            </a:r>
          </a:p>
        </p:txBody>
      </p:sp>
      <p:sp>
        <p:nvSpPr>
          <p:cNvPr id="411" name="Shape 411"/>
          <p:cNvSpPr/>
          <p:nvPr>
            <p:ph type="body" sz="half" idx="4294967295"/>
          </p:nvPr>
        </p:nvSpPr>
        <p:spPr>
          <a:xfrm>
            <a:off x="1176337" y="2490787"/>
            <a:ext cx="6799263" cy="3444876"/>
          </a:xfrm>
          <a:prstGeom prst="rect">
            <a:avLst/>
          </a:prstGeom>
        </p:spPr>
        <p:txBody>
          <a:bodyPr>
            <a:normAutofit fontScale="100000" lnSpcReduction="0"/>
          </a:bodyPr>
          <a:lstStyle/>
          <a:p>
            <a:pPr>
              <a:lnSpc>
                <a:spcPct val="80000"/>
              </a:lnSpc>
              <a:spcBef>
                <a:spcPts val="500"/>
              </a:spcBef>
              <a:buClr>
                <a:srgbClr val="62731F"/>
              </a:buClr>
              <a:buFont typeface="Wingdings 3"/>
              <a:defRPr>
                <a:solidFill>
                  <a:srgbClr val="404040"/>
                </a:solidFill>
              </a:defRPr>
            </a:pPr>
            <a:r>
              <a:t>GIS sesungguhnya merupakan salah satu jenis DSS. Itulah sebabnya, kadangkala GIS disebut sebagai  </a:t>
            </a:r>
            <a:r>
              <a:rPr i="1"/>
              <a:t>Spatial Decision Support System / </a:t>
            </a:r>
            <a:r>
              <a:t>SDSS</a:t>
            </a:r>
            <a:r>
              <a:rPr i="1"/>
              <a:t> </a:t>
            </a:r>
            <a:r>
              <a:t>(Martin, 2002)</a:t>
            </a:r>
          </a:p>
          <a:p>
            <a:pPr>
              <a:lnSpc>
                <a:spcPct val="80000"/>
              </a:lnSpc>
              <a:spcBef>
                <a:spcPts val="500"/>
              </a:spcBef>
              <a:buSzTx/>
              <a:buNone/>
              <a:defRPr>
                <a:solidFill>
                  <a:srgbClr val="404040"/>
                </a:solidFill>
              </a:defRPr>
            </a:pPr>
          </a:p>
          <a:p>
            <a:pPr>
              <a:lnSpc>
                <a:spcPct val="80000"/>
              </a:lnSpc>
              <a:spcBef>
                <a:spcPts val="500"/>
              </a:spcBef>
              <a:buClr>
                <a:srgbClr val="62731F"/>
              </a:buClr>
              <a:buFont typeface="Wingdings 3"/>
              <a:defRPr>
                <a:solidFill>
                  <a:srgbClr val="404040"/>
                </a:solidFill>
              </a:defRPr>
            </a:pPr>
            <a:r>
              <a:t>GIS pada masa kini bahkan dapat menggabungkan tugas-tugas pengambilan keputusan seperti:</a:t>
            </a:r>
          </a:p>
          <a:p>
            <a:pPr lvl="1" marL="742950" indent="-285750">
              <a:lnSpc>
                <a:spcPct val="80000"/>
              </a:lnSpc>
              <a:spcBef>
                <a:spcPts val="0"/>
              </a:spcBef>
              <a:buClr>
                <a:srgbClr val="62731F"/>
              </a:buClr>
              <a:buFont typeface="Wingdings 3"/>
              <a:defRPr sz="2000">
                <a:solidFill>
                  <a:srgbClr val="404040"/>
                </a:solidFill>
              </a:defRPr>
            </a:pPr>
            <a:r>
              <a:t>mencari rute terpendek atau tercepat dari posisi A ke posisi B</a:t>
            </a:r>
          </a:p>
          <a:p>
            <a:pPr lvl="1" marL="742950" indent="-285750">
              <a:lnSpc>
                <a:spcPct val="80000"/>
              </a:lnSpc>
              <a:spcBef>
                <a:spcPts val="0"/>
              </a:spcBef>
              <a:buClr>
                <a:srgbClr val="62731F"/>
              </a:buClr>
              <a:buFont typeface="Wingdings 3"/>
              <a:defRPr sz="2000">
                <a:solidFill>
                  <a:srgbClr val="404040"/>
                </a:solidFill>
              </a:defRPr>
            </a:pPr>
            <a:r>
              <a:t>menentukan kalau ada lokasi lain yang memiliki pola serupa</a:t>
            </a:r>
          </a:p>
          <a:p>
            <a:pPr lvl="1" marL="742950" indent="-285750">
              <a:lnSpc>
                <a:spcPct val="80000"/>
              </a:lnSpc>
              <a:spcBef>
                <a:spcPts val="0"/>
              </a:spcBef>
              <a:buClr>
                <a:srgbClr val="62731F"/>
              </a:buClr>
              <a:buFont typeface="Wingdings 3"/>
              <a:defRPr sz="2000">
                <a:solidFill>
                  <a:srgbClr val="404040"/>
                </a:solidFill>
              </a:defRPr>
            </a:pPr>
            <a:r>
              <a:t>mengelompokkan daerah penjualan untuk meminimalkan jarak perjalanan</a:t>
            </a:r>
          </a:p>
        </p:txBody>
      </p:sp>
      <p:sp>
        <p:nvSpPr>
          <p:cNvPr id="412" name="Shape 412"/>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title" idx="4294967295"/>
          </p:nvPr>
        </p:nvSpPr>
        <p:spPr>
          <a:xfrm>
            <a:off x="1176337" y="915987"/>
            <a:ext cx="6799263" cy="1303338"/>
          </a:xfrm>
          <a:prstGeom prst="rect">
            <a:avLst/>
          </a:prstGeom>
        </p:spPr>
        <p:txBody>
          <a:bodyPr>
            <a:normAutofit fontScale="100000" lnSpcReduction="0"/>
          </a:bodyPr>
          <a:lstStyle>
            <a:lvl1pPr>
              <a:defRPr sz="3600"/>
            </a:lvl1pPr>
          </a:lstStyle>
          <a:p>
            <a:pPr/>
            <a:r>
              <a:t>SI Menurut Dukungan (Lanjutan…)</a:t>
            </a:r>
          </a:p>
        </p:txBody>
      </p:sp>
      <p:sp>
        <p:nvSpPr>
          <p:cNvPr id="262" name="Shape 262"/>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pic>
        <p:nvPicPr>
          <p:cNvPr id="263" name="image.pdf"/>
          <p:cNvPicPr>
            <a:picLocks noChangeAspect="1"/>
          </p:cNvPicPr>
          <p:nvPr/>
        </p:nvPicPr>
        <p:blipFill>
          <a:blip r:embed="rId2">
            <a:extLst/>
          </a:blip>
          <a:srcRect l="0" t="0" r="25323" b="30035"/>
          <a:stretch>
            <a:fillRect/>
          </a:stretch>
        </p:blipFill>
        <p:spPr>
          <a:xfrm>
            <a:off x="1331912" y="1436687"/>
            <a:ext cx="7812089" cy="430053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title" idx="4294967295"/>
          </p:nvPr>
        </p:nvSpPr>
        <p:spPr>
          <a:xfrm>
            <a:off x="1176337" y="915987"/>
            <a:ext cx="6799263" cy="1303338"/>
          </a:xfrm>
          <a:prstGeom prst="rect">
            <a:avLst/>
          </a:prstGeom>
        </p:spPr>
        <p:txBody>
          <a:bodyPr>
            <a:normAutofit fontScale="100000" lnSpcReduction="0"/>
          </a:bodyPr>
          <a:lstStyle>
            <a:lvl1pPr>
              <a:defRPr sz="3600"/>
            </a:lvl1pPr>
          </a:lstStyle>
          <a:p>
            <a:pPr/>
            <a:r>
              <a:t>Sistem Pendukung Keputusan (DSS)</a:t>
            </a:r>
          </a:p>
        </p:txBody>
      </p:sp>
      <p:sp>
        <p:nvSpPr>
          <p:cNvPr id="266" name="Shape 266"/>
          <p:cNvSpPr/>
          <p:nvPr>
            <p:ph type="body" sz="half" idx="4294967295"/>
          </p:nvPr>
        </p:nvSpPr>
        <p:spPr>
          <a:xfrm>
            <a:off x="1176337" y="2490787"/>
            <a:ext cx="6799263" cy="3444876"/>
          </a:xfrm>
          <a:prstGeom prst="rect">
            <a:avLst/>
          </a:prstGeom>
        </p:spPr>
        <p:txBody>
          <a:bodyPr>
            <a:normAutofit fontScale="100000" lnSpcReduction="0"/>
          </a:bodyPr>
          <a:lstStyle/>
          <a:p>
            <a:pPr>
              <a:lnSpc>
                <a:spcPct val="90000"/>
              </a:lnSpc>
            </a:pPr>
            <a:r>
              <a:t>Sistem informasi interaktif yang menyediakan informasi, pemodelan, dan pemanipulasian data yang digunakan untuk membantu pengambilan keputusan pada situasi yang </a:t>
            </a:r>
            <a:r>
              <a:rPr b="1"/>
              <a:t>semiterstruktur</a:t>
            </a:r>
            <a:r>
              <a:t> dan situasi yang </a:t>
            </a:r>
            <a:r>
              <a:rPr b="1"/>
              <a:t>tidak terstruktur</a:t>
            </a:r>
            <a:r>
              <a:t> di mana tak seorangpun tahu secara pasti bagaimana keputusan seharusnya dibuat (Alter, 2002)</a:t>
            </a:r>
            <a:r>
              <a:t> </a:t>
            </a:r>
          </a:p>
        </p:txBody>
      </p:sp>
      <p:sp>
        <p:nvSpPr>
          <p:cNvPr id="267" name="Shape 267"/>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idx="4294967295"/>
          </p:nvPr>
        </p:nvSpPr>
        <p:spPr>
          <a:xfrm>
            <a:off x="1176337" y="915987"/>
            <a:ext cx="6799263" cy="1303338"/>
          </a:xfrm>
          <a:prstGeom prst="rect">
            <a:avLst/>
          </a:prstGeom>
        </p:spPr>
        <p:txBody>
          <a:bodyPr>
            <a:normAutofit fontScale="100000" lnSpcReduction="0"/>
          </a:bodyPr>
          <a:lstStyle/>
          <a:p>
            <a:pPr/>
            <a:r>
              <a:t>Macam Keputusan</a:t>
            </a:r>
          </a:p>
        </p:txBody>
      </p:sp>
      <p:sp>
        <p:nvSpPr>
          <p:cNvPr id="270" name="Shape 270"/>
          <p:cNvSpPr/>
          <p:nvPr>
            <p:ph type="body" sz="half" idx="4294967295"/>
          </p:nvPr>
        </p:nvSpPr>
        <p:spPr>
          <a:xfrm>
            <a:off x="1176337" y="2490787"/>
            <a:ext cx="6799263" cy="3444876"/>
          </a:xfrm>
          <a:prstGeom prst="rect">
            <a:avLst/>
          </a:prstGeom>
        </p:spPr>
        <p:txBody>
          <a:bodyPr>
            <a:normAutofit fontScale="100000" lnSpcReduction="0"/>
          </a:bodyPr>
          <a:lstStyle/>
          <a:p>
            <a:pPr/>
            <a:r>
              <a:t>Keputusan terstruktur (</a:t>
            </a:r>
            <a:r>
              <a:rPr i="1"/>
              <a:t>structured decision</a:t>
            </a:r>
            <a:r>
              <a:t>),</a:t>
            </a:r>
          </a:p>
          <a:p>
            <a:pPr/>
            <a:r>
              <a:t>Keputusan  semiterstruktur (</a:t>
            </a:r>
            <a:r>
              <a:rPr i="1"/>
              <a:t>semistructured decision</a:t>
            </a:r>
            <a:r>
              <a:t>)</a:t>
            </a:r>
          </a:p>
          <a:p>
            <a:pPr/>
            <a:r>
              <a:t>Keputusan tak terstruktur (</a:t>
            </a:r>
            <a:r>
              <a:rPr i="1"/>
              <a:t>unstructured decision</a:t>
            </a:r>
            <a:r>
              <a:t>)</a:t>
            </a:r>
          </a:p>
        </p:txBody>
      </p:sp>
      <p:sp>
        <p:nvSpPr>
          <p:cNvPr id="271" name="Shape 271"/>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title" idx="4294967295"/>
          </p:nvPr>
        </p:nvSpPr>
        <p:spPr>
          <a:xfrm>
            <a:off x="1176337" y="915987"/>
            <a:ext cx="6799263" cy="1303338"/>
          </a:xfrm>
          <a:prstGeom prst="rect">
            <a:avLst/>
          </a:prstGeom>
        </p:spPr>
        <p:txBody>
          <a:bodyPr>
            <a:normAutofit fontScale="100000" lnSpcReduction="0"/>
          </a:bodyPr>
          <a:lstStyle/>
          <a:p>
            <a:pPr/>
            <a:r>
              <a:t>Keputusan Terstruktur</a:t>
            </a:r>
          </a:p>
        </p:txBody>
      </p:sp>
      <p:sp>
        <p:nvSpPr>
          <p:cNvPr id="274" name="Shape 274"/>
          <p:cNvSpPr/>
          <p:nvPr>
            <p:ph type="body" sz="half" idx="4294967295"/>
          </p:nvPr>
        </p:nvSpPr>
        <p:spPr>
          <a:xfrm>
            <a:off x="1176337" y="2490787"/>
            <a:ext cx="6799263" cy="3444876"/>
          </a:xfrm>
          <a:prstGeom prst="rect">
            <a:avLst/>
          </a:prstGeom>
        </p:spPr>
        <p:txBody>
          <a:bodyPr>
            <a:normAutofit fontScale="100000" lnSpcReduction="0"/>
          </a:bodyPr>
          <a:lstStyle/>
          <a:p>
            <a:pPr>
              <a:lnSpc>
                <a:spcPct val="70000"/>
              </a:lnSpc>
              <a:buClr>
                <a:srgbClr val="62731F"/>
              </a:buClr>
              <a:buFont typeface="Wingdings 3"/>
              <a:defRPr sz="2600">
                <a:solidFill>
                  <a:srgbClr val="404040"/>
                </a:solidFill>
              </a:defRPr>
            </a:pPr>
            <a:r>
              <a:t>Keputusan terstruktur adalah keputusan yang dilakukan secara berulang-ulang dan bersifat rutin</a:t>
            </a:r>
          </a:p>
          <a:p>
            <a:pPr>
              <a:lnSpc>
                <a:spcPct val="70000"/>
              </a:lnSpc>
              <a:buClr>
                <a:srgbClr val="62731F"/>
              </a:buClr>
              <a:buFont typeface="Wingdings 3"/>
              <a:defRPr sz="2600">
                <a:solidFill>
                  <a:srgbClr val="404040"/>
                </a:solidFill>
              </a:defRPr>
            </a:pPr>
            <a:r>
              <a:t>Prosedur untuk pengambilan keputusan sangat jelas</a:t>
            </a:r>
          </a:p>
          <a:p>
            <a:pPr>
              <a:lnSpc>
                <a:spcPct val="70000"/>
              </a:lnSpc>
              <a:buClr>
                <a:srgbClr val="62731F"/>
              </a:buClr>
              <a:buFont typeface="Wingdings 3"/>
              <a:defRPr sz="2600">
                <a:solidFill>
                  <a:srgbClr val="404040"/>
                </a:solidFill>
              </a:defRPr>
            </a:pPr>
            <a:r>
              <a:t>Keputusan ini terutama dilakukan pada manajemen tingkat bawah</a:t>
            </a:r>
          </a:p>
          <a:p>
            <a:pPr>
              <a:lnSpc>
                <a:spcPct val="70000"/>
              </a:lnSpc>
              <a:buClr>
                <a:srgbClr val="62731F"/>
              </a:buClr>
              <a:buFont typeface="Wingdings 3"/>
              <a:defRPr sz="2600">
                <a:solidFill>
                  <a:srgbClr val="404040"/>
                </a:solidFill>
              </a:defRPr>
            </a:pPr>
            <a:r>
              <a:t>Keputusan pemesanan barang dan keputusan penagihan piutang merupakan contoh keputusan yang terstruktur</a:t>
            </a:r>
          </a:p>
        </p:txBody>
      </p:sp>
      <p:sp>
        <p:nvSpPr>
          <p:cNvPr id="275" name="Shape 275"/>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title" idx="4294967295"/>
          </p:nvPr>
        </p:nvSpPr>
        <p:spPr>
          <a:xfrm>
            <a:off x="1176337" y="915987"/>
            <a:ext cx="6799263" cy="1303338"/>
          </a:xfrm>
          <a:prstGeom prst="rect">
            <a:avLst/>
          </a:prstGeom>
        </p:spPr>
        <p:txBody>
          <a:bodyPr>
            <a:normAutofit fontScale="100000" lnSpcReduction="0"/>
          </a:bodyPr>
          <a:lstStyle/>
          <a:p>
            <a:pPr/>
            <a:r>
              <a:t>Keputusan Semiterstruktur</a:t>
            </a:r>
          </a:p>
        </p:txBody>
      </p:sp>
      <p:sp>
        <p:nvSpPr>
          <p:cNvPr id="278" name="Shape 278"/>
          <p:cNvSpPr/>
          <p:nvPr>
            <p:ph type="body" sz="half" idx="4294967295"/>
          </p:nvPr>
        </p:nvSpPr>
        <p:spPr>
          <a:xfrm>
            <a:off x="1176337" y="2490787"/>
            <a:ext cx="6799263" cy="3444876"/>
          </a:xfrm>
          <a:prstGeom prst="rect">
            <a:avLst/>
          </a:prstGeom>
        </p:spPr>
        <p:txBody>
          <a:bodyPr>
            <a:normAutofit fontScale="100000" lnSpcReduction="0"/>
          </a:bodyPr>
          <a:lstStyle/>
          <a:p>
            <a:pPr>
              <a:lnSpc>
                <a:spcPct val="90000"/>
              </a:lnSpc>
            </a:pPr>
            <a:r>
              <a:t>Keputusan semiterstruktur adalah keputusan yang mempunyai sifat yakni sebagian keputusan dapat ditangani oleh komputer dan yang lain tetap harus dilakukan oleh pengambil keputusan</a:t>
            </a:r>
          </a:p>
          <a:p>
            <a:pPr>
              <a:lnSpc>
                <a:spcPct val="90000"/>
              </a:lnSpc>
            </a:pPr>
            <a:r>
              <a:t>Pengevaluasian kredit, penjadwalan produksi, pengendalian sediaan merupakan beberapa contoh keputusan ini</a:t>
            </a:r>
            <a:r>
              <a:t> </a:t>
            </a:r>
          </a:p>
        </p:txBody>
      </p:sp>
      <p:sp>
        <p:nvSpPr>
          <p:cNvPr id="279" name="Shape 279"/>
          <p:cNvSpPr/>
          <p:nvPr/>
        </p:nvSpPr>
        <p:spPr>
          <a:xfrm>
            <a:off x="1176337" y="5978842"/>
            <a:ext cx="5105401" cy="243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000"/>
            </a:lvl1pPr>
          </a:lstStyle>
          <a:p>
            <a:pPr/>
            <a:r>
              <a:t>Minggu 4/AK/Sistem Informatika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A7A7A7"/>
      </a:dk2>
      <a:lt2>
        <a:srgbClr val="535353"/>
      </a:lt2>
      <a:accent1>
        <a:srgbClr val="83992A"/>
      </a:accent1>
      <a:accent2>
        <a:srgbClr val="3C9770"/>
      </a:accent2>
      <a:accent3>
        <a:srgbClr val="9BBB59"/>
      </a:accent3>
      <a:accent4>
        <a:srgbClr val="8064A2"/>
      </a:accent4>
      <a:accent5>
        <a:srgbClr val="4BACC6"/>
      </a:accent5>
      <a:accent6>
        <a:srgbClr val="F79646"/>
      </a:accent6>
      <a:hlink>
        <a:srgbClr val="0000FF"/>
      </a:hlink>
      <a:folHlink>
        <a:srgbClr val="FF00FF"/>
      </a:folHlink>
    </a:clrScheme>
    <a:fontScheme name="Organic">
      <a:majorFont>
        <a:latin typeface="Arial"/>
        <a:ea typeface="Arial"/>
        <a:cs typeface="Arial"/>
      </a:majorFont>
      <a:minorFont>
        <a:latin typeface="Helvetica"/>
        <a:ea typeface="Helvetica"/>
        <a:cs typeface="Helvetica"/>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A7A7A7"/>
      </a:dk2>
      <a:lt2>
        <a:srgbClr val="535353"/>
      </a:lt2>
      <a:accent1>
        <a:srgbClr val="83992A"/>
      </a:accent1>
      <a:accent2>
        <a:srgbClr val="3C9770"/>
      </a:accent2>
      <a:accent3>
        <a:srgbClr val="9BBB59"/>
      </a:accent3>
      <a:accent4>
        <a:srgbClr val="8064A2"/>
      </a:accent4>
      <a:accent5>
        <a:srgbClr val="4BACC6"/>
      </a:accent5>
      <a:accent6>
        <a:srgbClr val="F79646"/>
      </a:accent6>
      <a:hlink>
        <a:srgbClr val="0000FF"/>
      </a:hlink>
      <a:folHlink>
        <a:srgbClr val="FF00FF"/>
      </a:folHlink>
    </a:clrScheme>
    <a:fontScheme name="Organic">
      <a:majorFont>
        <a:latin typeface="Arial"/>
        <a:ea typeface="Arial"/>
        <a:cs typeface="Arial"/>
      </a:majorFont>
      <a:minorFont>
        <a:latin typeface="Helvetica"/>
        <a:ea typeface="Helvetica"/>
        <a:cs typeface="Helvetica"/>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