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ajor">
          <a:srgbClr val="000000"/>
        </a:fontRef>
        <a:srgbClr val="000000"/>
      </a:tcTxStyle>
      <a:tcStyle>
        <a:tcBdr>
          <a:left>
            <a:ln w="12700" cap="flat">
              <a:solidFill>
                <a:schemeClr val="accent2"/>
              </a:solidFill>
              <a:prstDash val="solid"/>
              <a:bevel/>
            </a:ln>
          </a:left>
          <a:right>
            <a:ln w="12700" cap="flat">
              <a:solidFill>
                <a:schemeClr val="accent2"/>
              </a:solidFill>
              <a:prstDash val="solid"/>
              <a:bevel/>
            </a:ln>
          </a:right>
          <a:top>
            <a:ln w="12700" cap="flat">
              <a:solidFill>
                <a:schemeClr val="accent2"/>
              </a:solidFill>
              <a:prstDash val="solid"/>
              <a:bevel/>
            </a:ln>
          </a:top>
          <a:bottom>
            <a:ln w="12700" cap="flat">
              <a:solidFill>
                <a:schemeClr val="accent2"/>
              </a:solidFill>
              <a:prstDash val="solid"/>
              <a:bevel/>
            </a:ln>
          </a:bottom>
          <a:insideH>
            <a:ln w="12700" cap="flat">
              <a:solidFill>
                <a:schemeClr val="accent2"/>
              </a:solidFill>
              <a:prstDash val="solid"/>
              <a:bevel/>
            </a:ln>
          </a:insideH>
          <a:insideV>
            <a:ln w="12700" cap="flat">
              <a:solidFill>
                <a:schemeClr val="accent2"/>
              </a:solidFill>
              <a:prstDash val="solid"/>
              <a:bevel/>
            </a:ln>
          </a:insideV>
        </a:tcBdr>
        <a:fill>
          <a:solidFill>
            <a:schemeClr val="accent2">
              <a:alpha val="20000"/>
            </a:schemeClr>
          </a:solidFill>
        </a:fill>
      </a:tcStyle>
    </a:wholeTbl>
    <a:band2H>
      <a:tcTxStyle b="def" i="def"/>
      <a:tcStyle>
        <a:tcBdr/>
        <a:fill>
          <a:solidFill>
            <a:srgbClr val="FFFFFF"/>
          </a:solidFill>
        </a:fill>
      </a:tcStyle>
    </a:band2H>
    <a:firstCol>
      <a:tcTxStyle b="on" i="on">
        <a:fontRef idx="major">
          <a:srgbClr val="000000"/>
        </a:fontRef>
        <a:srgbClr val="000000"/>
      </a:tcTxStyle>
      <a:tcStyle>
        <a:tcBdr>
          <a:left>
            <a:ln w="12700" cap="flat">
              <a:solidFill>
                <a:schemeClr val="accent2"/>
              </a:solidFill>
              <a:prstDash val="solid"/>
              <a:bevel/>
            </a:ln>
          </a:left>
          <a:right>
            <a:ln w="12700" cap="flat">
              <a:solidFill>
                <a:schemeClr val="accent2"/>
              </a:solidFill>
              <a:prstDash val="solid"/>
              <a:bevel/>
            </a:ln>
          </a:right>
          <a:top>
            <a:ln w="12700" cap="flat">
              <a:solidFill>
                <a:schemeClr val="accent2"/>
              </a:solidFill>
              <a:prstDash val="solid"/>
              <a:bevel/>
            </a:ln>
          </a:top>
          <a:bottom>
            <a:ln w="12700" cap="flat">
              <a:solidFill>
                <a:schemeClr val="accent2"/>
              </a:solidFill>
              <a:prstDash val="solid"/>
              <a:bevel/>
            </a:ln>
          </a:bottom>
          <a:insideH>
            <a:ln w="12700" cap="flat">
              <a:solidFill>
                <a:schemeClr val="accent2"/>
              </a:solidFill>
              <a:prstDash val="solid"/>
              <a:bevel/>
            </a:ln>
          </a:insideH>
          <a:insideV>
            <a:ln w="12700" cap="flat">
              <a:solidFill>
                <a:schemeClr val="accent2"/>
              </a:solidFill>
              <a:prstDash val="solid"/>
              <a:bevel/>
            </a:ln>
          </a:insideV>
        </a:tcBdr>
        <a:fill>
          <a:solidFill>
            <a:schemeClr val="accent2">
              <a:alpha val="20000"/>
            </a:schemeClr>
          </a:solidFill>
        </a:fill>
      </a:tcStyle>
    </a:firstCol>
    <a:lastRow>
      <a:tcTxStyle b="on" i="on">
        <a:fontRef idx="major">
          <a:srgbClr val="000000"/>
        </a:fontRef>
        <a:srgbClr val="000000"/>
      </a:tcTxStyle>
      <a:tcStyle>
        <a:tcBdr>
          <a:left>
            <a:ln w="12700" cap="flat">
              <a:solidFill>
                <a:schemeClr val="accent2"/>
              </a:solidFill>
              <a:prstDash val="solid"/>
              <a:bevel/>
            </a:ln>
          </a:left>
          <a:right>
            <a:ln w="12700" cap="flat">
              <a:solidFill>
                <a:schemeClr val="accent2"/>
              </a:solidFill>
              <a:prstDash val="solid"/>
              <a:bevel/>
            </a:ln>
          </a:right>
          <a:top>
            <a:ln w="50800" cap="flat">
              <a:solidFill>
                <a:schemeClr val="accent2"/>
              </a:solidFill>
              <a:prstDash val="solid"/>
              <a:bevel/>
            </a:ln>
          </a:top>
          <a:bottom>
            <a:ln w="12700" cap="flat">
              <a:solidFill>
                <a:schemeClr val="accent2"/>
              </a:solidFill>
              <a:prstDash val="solid"/>
              <a:bevel/>
            </a:ln>
          </a:bottom>
          <a:insideH>
            <a:ln w="12700" cap="flat">
              <a:solidFill>
                <a:schemeClr val="accent2"/>
              </a:solidFill>
              <a:prstDash val="solid"/>
              <a:bevel/>
            </a:ln>
          </a:insideH>
          <a:insideV>
            <a:ln w="12700" cap="flat">
              <a:solidFill>
                <a:schemeClr val="accent2"/>
              </a:solidFill>
              <a:prstDash val="solid"/>
              <a:bevel/>
            </a:ln>
          </a:insideV>
        </a:tcBdr>
        <a:fill>
          <a:noFill/>
        </a:fill>
      </a:tcStyle>
    </a:lastRow>
    <a:firstRow>
      <a:tcTxStyle b="on" i="on">
        <a:fontRef idx="major">
          <a:srgbClr val="000000"/>
        </a:fontRef>
        <a:srgbClr val="000000"/>
      </a:tcTxStyle>
      <a:tcStyle>
        <a:tcBdr>
          <a:left>
            <a:ln w="12700" cap="flat">
              <a:solidFill>
                <a:schemeClr val="accent2"/>
              </a:solidFill>
              <a:prstDash val="solid"/>
              <a:bevel/>
            </a:ln>
          </a:left>
          <a:right>
            <a:ln w="12700" cap="flat">
              <a:solidFill>
                <a:schemeClr val="accent2"/>
              </a:solidFill>
              <a:prstDash val="solid"/>
              <a:bevel/>
            </a:ln>
          </a:right>
          <a:top>
            <a:ln w="12700" cap="flat">
              <a:solidFill>
                <a:schemeClr val="accent2"/>
              </a:solidFill>
              <a:prstDash val="solid"/>
              <a:bevel/>
            </a:ln>
          </a:top>
          <a:bottom>
            <a:ln w="25400" cap="flat">
              <a:solidFill>
                <a:schemeClr val="accent2"/>
              </a:solidFill>
              <a:prstDash val="solid"/>
              <a:bevel/>
            </a:ln>
          </a:bottom>
          <a:insideH>
            <a:ln w="12700" cap="flat">
              <a:solidFill>
                <a:schemeClr val="accent2"/>
              </a:solidFill>
              <a:prstDash val="solid"/>
              <a:bevel/>
            </a:ln>
          </a:insideH>
          <a:insideV>
            <a:ln w="12700" cap="flat">
              <a:solidFill>
                <a:schemeClr val="accent2"/>
              </a:solidFill>
              <a:prstDash val="solid"/>
              <a:bevel/>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p:nvPr>
            <p:ph type="sldImg"/>
          </p:nvPr>
        </p:nvSpPr>
        <p:spPr>
          <a:xfrm>
            <a:off x="1143000" y="685800"/>
            <a:ext cx="4572000" cy="3429000"/>
          </a:xfrm>
          <a:prstGeom prst="rect">
            <a:avLst/>
          </a:prstGeom>
        </p:spPr>
        <p:txBody>
          <a:bodyPr/>
          <a:lstStyle/>
          <a:p>
            <a:pPr/>
          </a:p>
        </p:txBody>
      </p:sp>
      <p:sp>
        <p:nvSpPr>
          <p:cNvPr id="130" name="Shape 13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lnSpc>
                <a:spcPct val="100000"/>
              </a:lnSpc>
              <a:defRPr b="1" sz="1200">
                <a:latin typeface="Calibri"/>
                <a:ea typeface="Calibri"/>
                <a:cs typeface="Calibri"/>
                <a:sym typeface="Calibri"/>
              </a:defRPr>
            </a:pPr>
            <a:r>
              <a:t>Pengertian SIK</a:t>
            </a:r>
          </a:p>
          <a:p>
            <a:pPr>
              <a:lnSpc>
                <a:spcPct val="100000"/>
              </a:lnSpc>
              <a:defRPr sz="1200">
                <a:latin typeface="Calibri"/>
                <a:ea typeface="Calibri"/>
                <a:cs typeface="Calibri"/>
                <a:sym typeface="Calibri"/>
              </a:defRPr>
            </a:pPr>
          </a:p>
          <a:p>
            <a:pPr>
              <a:lnSpc>
                <a:spcPct val="100000"/>
              </a:lnSpc>
              <a:defRPr sz="1200">
                <a:latin typeface="Calibri"/>
                <a:ea typeface="Calibri"/>
                <a:cs typeface="Calibri"/>
                <a:sym typeface="Calibri"/>
              </a:defRPr>
            </a:pPr>
            <a:r>
              <a:t>Menurut WHO:</a:t>
            </a:r>
          </a:p>
          <a:p>
            <a:pPr marL="171450" indent="-171450">
              <a:lnSpc>
                <a:spcPct val="100000"/>
              </a:lnSpc>
              <a:buSzPct val="100000"/>
              <a:buFont typeface="Arial"/>
              <a:buChar char="•"/>
              <a:defRPr sz="1200">
                <a:latin typeface="Calibri"/>
                <a:ea typeface="Calibri"/>
                <a:cs typeface="Calibri"/>
                <a:sym typeface="Calibri"/>
              </a:defRPr>
            </a:pPr>
            <a:r>
              <a:t>Health Information System: An integrated effort to collect, process, report, and use health information and knowledge to influence policy making, programme action and research. [WHO]</a:t>
            </a:r>
          </a:p>
          <a:p>
            <a:pPr>
              <a:lnSpc>
                <a:spcPct val="100000"/>
              </a:lnSpc>
              <a:defRPr sz="1200">
                <a:latin typeface="Calibri"/>
                <a:ea typeface="Calibri"/>
                <a:cs typeface="Calibri"/>
                <a:sym typeface="Calibri"/>
              </a:defRPr>
            </a:pPr>
          </a:p>
          <a:p>
            <a:pPr>
              <a:lnSpc>
                <a:spcPct val="100000"/>
              </a:lnSpc>
              <a:defRPr sz="1200">
                <a:latin typeface="Calibri"/>
                <a:ea typeface="Calibri"/>
                <a:cs typeface="Calibri"/>
                <a:sym typeface="Calibri"/>
              </a:defRPr>
            </a:pPr>
            <a:r>
              <a:t>Menurut PP SIK</a:t>
            </a:r>
          </a:p>
          <a:p>
            <a:pPr marL="171450" indent="-171450">
              <a:lnSpc>
                <a:spcPct val="100000"/>
              </a:lnSpc>
              <a:buSzPct val="100000"/>
              <a:buFont typeface="Arial"/>
              <a:buChar char="•"/>
              <a:defRPr sz="1200">
                <a:latin typeface="Calibri"/>
                <a:ea typeface="Calibri"/>
                <a:cs typeface="Calibri"/>
                <a:sym typeface="Calibri"/>
              </a:defRPr>
            </a:pPr>
            <a:r>
              <a:t>Sistem Informasi Kesehatan adalah seperangkat tatanan yang meliputi data, informasi, indikator, prosedur, perangkat, teknologi, dan sumber daya manusia yang saling berkaitan dan dikelola secara terpadu untuk mengarahkan tindakan atau keputusan yang berguna dalam mendukung pembangunan kesehatan. [PP SIK]</a:t>
            </a:r>
          </a:p>
          <a:p>
            <a:pPr marL="171450" indent="-171450">
              <a:lnSpc>
                <a:spcPct val="100000"/>
              </a:lnSpc>
              <a:buSzPct val="100000"/>
              <a:buFont typeface="Arial"/>
              <a:buChar char="•"/>
              <a:defRPr sz="1200">
                <a:latin typeface="Calibri"/>
                <a:ea typeface="Calibri"/>
                <a:cs typeface="Calibri"/>
                <a:sym typeface="Calibri"/>
              </a:defRPr>
            </a:pPr>
            <a:r>
              <a:t>Sistem Informasi Kesehatan merupakan suatu sistem yang menyediakan dukungan informasi bagi proses pengambilan keputusan di setiap jenjang administrasi kesehatan, baik di tingkat Fasilitas Pelayanan Kesehatan, di tingkat kabupaten/kota, di tingkat provinsi, maupun di tingkat pusat. [PP SIK]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9" name="Shape 839"/>
          <p:cNvSpPr/>
          <p:nvPr>
            <p:ph type="sldImg"/>
          </p:nvPr>
        </p:nvSpPr>
        <p:spPr>
          <a:prstGeom prst="rect">
            <a:avLst/>
          </a:prstGeom>
        </p:spPr>
        <p:txBody>
          <a:bodyPr/>
          <a:lstStyle/>
          <a:p>
            <a:pPr/>
          </a:p>
        </p:txBody>
      </p:sp>
      <p:sp>
        <p:nvSpPr>
          <p:cNvPr id="840" name="Shape 840"/>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t>Agar PP tersebut dapat dioperasionalkan perlu ditindaklanjuti dengan menyusun pengaturan lebih lanjut yang berupa Peraturan Menteri, Keputusan Menteri, atau lainnya.</a:t>
            </a:r>
          </a:p>
          <a:p>
            <a:pPr>
              <a:lnSpc>
                <a:spcPct val="100000"/>
              </a:lnSpc>
              <a:defRPr sz="1200">
                <a:latin typeface="Calibri"/>
                <a:ea typeface="Calibri"/>
                <a:cs typeface="Calibri"/>
                <a:sym typeface="Calibri"/>
              </a:defRPr>
            </a:pPr>
            <a:r>
              <a:t>Secara garis besar hal-hal yang perlu dibuat pengaturan lebih lanjut antara lain:</a:t>
            </a:r>
          </a:p>
          <a:p>
            <a:pPr marL="171450" indent="-171450">
              <a:lnSpc>
                <a:spcPct val="100000"/>
              </a:lnSpc>
              <a:buSzPct val="100000"/>
              <a:buFont typeface="Arial"/>
              <a:buChar char="•"/>
              <a:defRPr sz="1200">
                <a:latin typeface="Calibri"/>
                <a:ea typeface="Calibri"/>
                <a:cs typeface="Calibri"/>
                <a:sym typeface="Calibri"/>
              </a:defRPr>
            </a:pPr>
            <a:r>
              <a:t>Standar data kesehatan</a:t>
            </a:r>
          </a:p>
          <a:p>
            <a:pPr marL="171450" indent="-171450">
              <a:lnSpc>
                <a:spcPct val="100000"/>
              </a:lnSpc>
              <a:buSzPct val="100000"/>
              <a:buFont typeface="Arial"/>
              <a:buChar char="•"/>
              <a:defRPr sz="1200">
                <a:latin typeface="Calibri"/>
                <a:ea typeface="Calibri"/>
                <a:cs typeface="Calibri"/>
                <a:sym typeface="Calibri"/>
              </a:defRPr>
            </a:pPr>
            <a:r>
              <a:t>Kamus data kesehatan (HDD)</a:t>
            </a:r>
          </a:p>
          <a:p>
            <a:pPr marL="171450" indent="-171450">
              <a:lnSpc>
                <a:spcPct val="100000"/>
              </a:lnSpc>
              <a:buSzPct val="100000"/>
              <a:buFont typeface="Arial"/>
              <a:buChar char="•"/>
              <a:defRPr sz="1200">
                <a:latin typeface="Calibri"/>
                <a:ea typeface="Calibri"/>
                <a:cs typeface="Calibri"/>
                <a:sym typeface="Calibri"/>
              </a:defRPr>
            </a:pPr>
            <a:r>
              <a:t>Dataset kesehatan</a:t>
            </a:r>
          </a:p>
          <a:p>
            <a:pPr marL="171450" indent="-171450">
              <a:lnSpc>
                <a:spcPct val="100000"/>
              </a:lnSpc>
              <a:buSzPct val="100000"/>
              <a:buFont typeface="Arial"/>
              <a:buChar char="•"/>
              <a:defRPr sz="1200">
                <a:latin typeface="Calibri"/>
                <a:ea typeface="Calibri"/>
                <a:cs typeface="Calibri"/>
                <a:sym typeface="Calibri"/>
              </a:defRPr>
            </a:pPr>
            <a:r>
              <a:t>Penetapan indikator kesehatan (termasuk informasi kesehatan)</a:t>
            </a:r>
          </a:p>
          <a:p>
            <a:pPr marL="171450" indent="-171450">
              <a:lnSpc>
                <a:spcPct val="100000"/>
              </a:lnSpc>
              <a:buSzPct val="100000"/>
              <a:buFont typeface="Arial"/>
              <a:buChar char="•"/>
              <a:defRPr sz="1200">
                <a:latin typeface="Calibri"/>
                <a:ea typeface="Calibri"/>
                <a:cs typeface="Calibri"/>
                <a:sym typeface="Calibri"/>
              </a:defRPr>
            </a:pPr>
            <a:r>
              <a:t>Pelaporan data kesehatan</a:t>
            </a:r>
          </a:p>
          <a:p>
            <a:pPr marL="171450" indent="-171450">
              <a:lnSpc>
                <a:spcPct val="100000"/>
              </a:lnSpc>
              <a:buSzPct val="100000"/>
              <a:buFont typeface="Arial"/>
              <a:buChar char="•"/>
              <a:defRPr sz="1200">
                <a:latin typeface="Calibri"/>
                <a:ea typeface="Calibri"/>
                <a:cs typeface="Calibri"/>
                <a:sym typeface="Calibri"/>
              </a:defRPr>
            </a:pPr>
            <a:r>
              <a:t>Pengelolaan data dan informasi kesehatan</a:t>
            </a:r>
          </a:p>
          <a:p>
            <a:pPr marL="171450" indent="-171450">
              <a:lnSpc>
                <a:spcPct val="100000"/>
              </a:lnSpc>
              <a:buSzPct val="100000"/>
              <a:buFont typeface="Arial"/>
              <a:buChar char="•"/>
              <a:defRPr sz="1200">
                <a:latin typeface="Calibri"/>
                <a:ea typeface="Calibri"/>
                <a:cs typeface="Calibri"/>
                <a:sym typeface="Calibri"/>
              </a:defRPr>
            </a:pPr>
            <a:r>
              <a:t>Penyimpanan dan pertukaran data kesehatan elektronik</a:t>
            </a:r>
          </a:p>
          <a:p>
            <a:pPr marL="171450" indent="-171450">
              <a:lnSpc>
                <a:spcPct val="100000"/>
              </a:lnSpc>
              <a:buSzPct val="100000"/>
              <a:buFont typeface="Arial"/>
              <a:buChar char="•"/>
              <a:defRPr sz="1200">
                <a:latin typeface="Calibri"/>
                <a:ea typeface="Calibri"/>
                <a:cs typeface="Calibri"/>
                <a:sym typeface="Calibri"/>
              </a:defRPr>
            </a:pPr>
            <a:r>
              <a:t>Pengelolaan sistem informasi kesehatan</a:t>
            </a:r>
          </a:p>
          <a:p>
            <a:pPr marL="171450" indent="-171450">
              <a:lnSpc>
                <a:spcPct val="100000"/>
              </a:lnSpc>
              <a:buSzPct val="100000"/>
              <a:buFont typeface="Arial"/>
              <a:buChar char="•"/>
              <a:defRPr sz="1200">
                <a:latin typeface="Calibri"/>
                <a:ea typeface="Calibri"/>
                <a:cs typeface="Calibri"/>
                <a:sym typeface="Calibri"/>
              </a:defRPr>
            </a:pPr>
            <a:r>
              <a:t>Sistem informasi Puskesmas</a:t>
            </a:r>
          </a:p>
          <a:p>
            <a:pPr marL="171450" indent="-171450">
              <a:lnSpc>
                <a:spcPct val="100000"/>
              </a:lnSpc>
              <a:buSzPct val="100000"/>
              <a:buFont typeface="Arial"/>
              <a:buChar char="•"/>
              <a:defRPr sz="1200">
                <a:latin typeface="Calibri"/>
                <a:ea typeface="Calibri"/>
                <a:cs typeface="Calibri"/>
                <a:sym typeface="Calibri"/>
              </a:defRPr>
            </a:pPr>
            <a:r>
              <a:t>Sistem informasi rumah sakit</a:t>
            </a:r>
          </a:p>
          <a:p>
            <a:pPr marL="171450" indent="-171450">
              <a:lnSpc>
                <a:spcPct val="100000"/>
              </a:lnSpc>
              <a:buSzPct val="100000"/>
              <a:buFont typeface="Arial"/>
              <a:buChar char="•"/>
              <a:defRPr sz="1200">
                <a:latin typeface="Calibri"/>
                <a:ea typeface="Calibri"/>
                <a:cs typeface="Calibri"/>
                <a:sym typeface="Calibri"/>
              </a:defRPr>
            </a:pPr>
            <a:r>
              <a:t>Sumber daya manusia sistem informasi kesehatan</a:t>
            </a:r>
          </a:p>
          <a:p>
            <a:pPr marL="171450" indent="-171450">
              <a:lnSpc>
                <a:spcPct val="100000"/>
              </a:lnSpc>
              <a:buSzPct val="100000"/>
              <a:buFont typeface="Arial"/>
              <a:buChar char="•"/>
              <a:defRPr sz="1200">
                <a:latin typeface="Calibri"/>
                <a:ea typeface="Calibri"/>
                <a:cs typeface="Calibri"/>
                <a:sym typeface="Calibri"/>
              </a:defRPr>
            </a:pPr>
            <a:r>
              <a:t>Tata cara pengembangan sistem informasi kesehatan</a:t>
            </a:r>
          </a:p>
          <a:p>
            <a:pPr marL="171450" indent="-171450">
              <a:lnSpc>
                <a:spcPct val="100000"/>
              </a:lnSpc>
              <a:buSzPct val="100000"/>
              <a:buFont typeface="Arial"/>
              <a:buChar char="•"/>
              <a:defRPr sz="1200">
                <a:latin typeface="Calibri"/>
                <a:ea typeface="Calibri"/>
                <a:cs typeface="Calibri"/>
                <a:sym typeface="Calibri"/>
              </a:defRPr>
            </a:pPr>
            <a:r>
              <a:t>Penyebarluasan dan penggunaan informasi kesehatan</a:t>
            </a:r>
          </a:p>
          <a:p>
            <a:pPr marL="171450" indent="-171450">
              <a:lnSpc>
                <a:spcPct val="100000"/>
              </a:lnSpc>
              <a:buSzPct val="100000"/>
              <a:buFont typeface="Arial"/>
              <a:buChar char="•"/>
              <a:defRPr sz="1200">
                <a:latin typeface="Calibri"/>
                <a:ea typeface="Calibri"/>
                <a:cs typeface="Calibri"/>
                <a:sym typeface="Calibri"/>
              </a:defRPr>
            </a:pPr>
            <a:r>
              <a:t>Tata cara pengenaan sanksi administrasi</a:t>
            </a:r>
          </a:p>
          <a:p>
            <a:pPr marL="171450" indent="-171450">
              <a:lnSpc>
                <a:spcPct val="100000"/>
              </a:lnSpc>
              <a:buSzPct val="100000"/>
              <a:buFont typeface="Arial"/>
              <a:buChar char="•"/>
              <a:defRPr sz="1200">
                <a:latin typeface="Calibri"/>
                <a:ea typeface="Calibri"/>
                <a:cs typeface="Calibri"/>
                <a:sym typeface="Calibri"/>
              </a:defRPr>
            </a:pPr>
            <a: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7" name="Shape 867"/>
          <p:cNvSpPr/>
          <p:nvPr>
            <p:ph type="sldImg"/>
          </p:nvPr>
        </p:nvSpPr>
        <p:spPr>
          <a:prstGeom prst="rect">
            <a:avLst/>
          </a:prstGeom>
        </p:spPr>
        <p:txBody>
          <a:bodyPr/>
          <a:lstStyle/>
          <a:p>
            <a:pPr/>
          </a:p>
        </p:txBody>
      </p:sp>
      <p:sp>
        <p:nvSpPr>
          <p:cNvPr id="868" name="Shape 868"/>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t>Melanjutkan diskusi sebelumnya, nampaknya menjadi urgen untuk memastikan bahwa upaya pengembangan standar dan interoperabilitas akan terus berkelanjutan. Sehingga perlu ada penggerak di lingkungan Kementerian Kesehatan yang bekerjasama dengan berbagai stakeholder terkait di luar Kemkes maupun di dalam Kemkes. Selain itu, juga harus berkomunikasi dengan organisasi internasional pengembangan standar. Mengingat standar juga terus berkembang, kerjasama dengan fasilitas kesehatan, pengembang/industri serta akademia menjadi penting untuk adopsi standar ke dalam sistem maupun untuk mengevaluasi. </a:t>
            </a:r>
          </a:p>
          <a:p>
            <a:pPr>
              <a:lnSpc>
                <a:spcPct val="100000"/>
              </a:lnSpc>
              <a:defRPr sz="1200">
                <a:latin typeface="Calibri"/>
                <a:ea typeface="Calibri"/>
                <a:cs typeface="Calibri"/>
                <a:sym typeface="Calibri"/>
              </a:defRPr>
            </a:pPr>
            <a:r>
              <a:t>Dalam skema di atas, semestinya juga perlu dilengkapi dengan berbagai alat dan sumber daya seperti:</a:t>
            </a:r>
          </a:p>
          <a:p>
            <a:pPr>
              <a:lnSpc>
                <a:spcPct val="100000"/>
              </a:lnSpc>
              <a:defRPr sz="1200">
                <a:latin typeface="Calibri"/>
                <a:ea typeface="Calibri"/>
                <a:cs typeface="Calibri"/>
                <a:sym typeface="Calibri"/>
              </a:defRPr>
            </a:pPr>
            <a:r>
              <a:t>-database registri fasilitas kesehatan</a:t>
            </a:r>
          </a:p>
          <a:p>
            <a:pPr>
              <a:lnSpc>
                <a:spcPct val="100000"/>
              </a:lnSpc>
              <a:defRPr sz="1200">
                <a:latin typeface="Calibri"/>
                <a:ea typeface="Calibri"/>
                <a:cs typeface="Calibri"/>
                <a:sym typeface="Calibri"/>
              </a:defRPr>
            </a:pPr>
            <a:r>
              <a:t>-database terminologi (termasuk kamus data kesehatan)</a:t>
            </a:r>
          </a:p>
          <a:p>
            <a:pPr>
              <a:lnSpc>
                <a:spcPct val="100000"/>
              </a:lnSpc>
              <a:defRPr sz="1200">
                <a:latin typeface="Calibri"/>
                <a:ea typeface="Calibri"/>
                <a:cs typeface="Calibri"/>
                <a:sym typeface="Calibri"/>
              </a:defRPr>
            </a:pPr>
            <a:r>
              <a:t>yang menyediakan Web Service agar dapat diakses oleh pengembang sebagai rujukan. </a:t>
            </a:r>
          </a:p>
          <a:p>
            <a:pPr>
              <a:lnSpc>
                <a:spcPct val="100000"/>
              </a:lnSpc>
              <a:defRPr sz="1200">
                <a:latin typeface="Calibri"/>
                <a:ea typeface="Calibri"/>
                <a:cs typeface="Calibri"/>
                <a:sym typeface="Calibri"/>
              </a:defRPr>
            </a:pPr>
            <a:r>
              <a:t>-kegiatan untuk mensertifikasi sistem informasi yang memenuhi standar, misalnya dengan format connectathon. </a:t>
            </a:r>
          </a:p>
          <a:p>
            <a:pPr>
              <a:lnSpc>
                <a:spcPct val="100000"/>
              </a:lnSpc>
              <a:defRPr sz="1200">
                <a:latin typeface="Calibri"/>
                <a:ea typeface="Calibri"/>
                <a:cs typeface="Calibri"/>
                <a:sym typeface="Calibri"/>
              </a:defRPr>
            </a:pPr>
          </a:p>
          <a:p>
            <a:pPr>
              <a:lnSpc>
                <a:spcPct val="100000"/>
              </a:lnSpc>
              <a:defRPr sz="1200">
                <a:latin typeface="Calibri"/>
                <a:ea typeface="Calibri"/>
                <a:cs typeface="Calibri"/>
                <a:sym typeface="Calibri"/>
              </a:defRPr>
            </a:pPr>
            <a:r>
              <a:t>Dan yang juga penting adalah sumber daya finansial untuk memastikan kegiatan tersebut dijalankan.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2" name="Shape 872"/>
          <p:cNvSpPr/>
          <p:nvPr>
            <p:ph type="sldImg"/>
          </p:nvPr>
        </p:nvSpPr>
        <p:spPr>
          <a:prstGeom prst="rect">
            <a:avLst/>
          </a:prstGeom>
        </p:spPr>
        <p:txBody>
          <a:bodyPr/>
          <a:lstStyle/>
          <a:p>
            <a:pPr/>
          </a:p>
        </p:txBody>
      </p:sp>
      <p:sp>
        <p:nvSpPr>
          <p:cNvPr id="873" name="Shape 873"/>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t>Saya sangat sependapat mengenai penguatan standar dan interoperabilitas dalam pembangunan Sistem Informasi Kesehatan sesuai dengan amanat PP SIK serta PP Penyelenggaraan Sistem dan Transaksi Elektronik. Beberapa inisiatif untuk mempertemukan stakeholder sudah dilakukan. Di Kemkes, juga ada pertemuan Reboan untuk mempertemukan pengelola informasi. Agar NSPK mengenai standar dan interoperabilitas segera terwujud, saya menambahkan beberapa usulan sbb</a:t>
            </a:r>
          </a:p>
          <a:p>
            <a:pPr>
              <a:lnSpc>
                <a:spcPct val="100000"/>
              </a:lnSpc>
              <a:defRPr sz="1200">
                <a:latin typeface="Calibri"/>
                <a:ea typeface="Calibri"/>
                <a:cs typeface="Calibri"/>
                <a:sym typeface="Calibri"/>
              </a:defRPr>
            </a:pPr>
            <a:r>
              <a:t>T</a:t>
            </a:r>
          </a:p>
          <a:p>
            <a:pPr>
              <a:lnSpc>
                <a:spcPct val="100000"/>
              </a:lnSpc>
              <a:defRPr sz="1200">
                <a:latin typeface="Calibri"/>
                <a:ea typeface="Calibri"/>
                <a:cs typeface="Calibri"/>
                <a:sym typeface="Calibri"/>
              </a:defRPr>
            </a:pPr>
            <a:r>
              <a:t>1.Pemetaan dan pendaftaran jenis aplikasi</a:t>
            </a:r>
          </a:p>
          <a:p>
            <a:pPr>
              <a:lnSpc>
                <a:spcPct val="100000"/>
              </a:lnSpc>
              <a:defRPr sz="1200">
                <a:latin typeface="Calibri"/>
                <a:ea typeface="Calibri"/>
                <a:cs typeface="Calibri"/>
                <a:sym typeface="Calibri"/>
              </a:defRPr>
            </a:pPr>
            <a:r>
              <a:t>-Kemkes segera melengkapi data mengenai jenis aplikasi yang saat ini tersedia dan digunakan oleh fasilitas kesehatan, dinas kesehatan kabupaten/kota, dinas kesehatan provinsi dan Kementerian Kesehatan. Kegiatan updating kelengkapan aplikasi dan sistem di faskes dapat dilaksanakan bersama-sama dengan penetapan kode fasilitas kesehatan. Saat ini Pusdatin berwenang dalam pengelolaan registrasi Puskesmas, sedangkan BUK mengelola registrasi rumah sakit. Data di sistem registrasi rumah sakit menunjukkan bahwa dari 2300an rumah sakit, kurang lebih 800an rumah sakit menyebutkan memiliki SIM, tetapi rincian SIMRSnya tidak diketahui. BPJS melaporkan terdapat 1500an rumah sakit sudah menggunakan INA CBG, dan baru kurang lebih 100 rumah sakit yang sudah melakukan bridging. Data mengenai 45% Puskesmas memiliki aplikasi sistem informasi puskesmas terdapat di Risfaskes (2011) berdasarkan sensus ke 8800 puskesmas, sedangkan saat ini jumlah sudah mencapai di atas 9500. Pada tahun 2014, BPJS juga menerapkan PCare di 13000 layanan primer (meliputi dokter keluarga, klinik dan puskesmas). Pengguna aplikasi lain (SITT,SIHA, SIKDA, SIMRSGoS maupun program vertikal) mungkin dapat diperoleh dari unit terkait. Jika Kemkes memiliki registri fasilitas kesehatan dan ketersediaan aplikasinya sebagai baseline, maka akan memudahkan Kemkes dalam memantau dan mengukur kemajuan dalam mengembangkan NSPK mengenai standar dan interoperabilitas. Pendaftaran aplikasi yang digunakan di fasilitas kesehatan juga sejalan dengan PP 82/2012 mengenai Penyelenggaraan Sistem dan Transaksi Elektronik pada pasal 5 tentang Pendaftaran (ayat 1. Penyelenggara Sistem Elektronik untuk pelayanan publik wajib melakukan pendaftaran). Indikator yang dapat dipakai misalnya jumlah fasilitas kesehatan yang menggunakan sistem elektronik (yg dapat dibagi menjadi SIM puskesmas, SIM RS, SIM lab, SIM logistik dll), jumlah faskes yang sudah menggunakan sistem elektronik yang tersertifikasi</a:t>
            </a:r>
          </a:p>
          <a:p>
            <a:pPr>
              <a:lnSpc>
                <a:spcPct val="100000"/>
              </a:lnSpc>
              <a:defRPr sz="1200">
                <a:latin typeface="Calibri"/>
                <a:ea typeface="Calibri"/>
                <a:cs typeface="Calibri"/>
                <a:sym typeface="Calibri"/>
              </a:defRPr>
            </a:pPr>
          </a:p>
          <a:p>
            <a:pPr>
              <a:lnSpc>
                <a:spcPct val="100000"/>
              </a:lnSpc>
              <a:defRPr sz="1200">
                <a:latin typeface="Calibri"/>
                <a:ea typeface="Calibri"/>
                <a:cs typeface="Calibri"/>
                <a:sym typeface="Calibri"/>
              </a:defRPr>
            </a:pPr>
            <a:r>
              <a:t>2.Memperkuat tata kelola dan leadership mengenai standar dan interoperabilitas. </a:t>
            </a:r>
          </a:p>
          <a:p>
            <a:pPr>
              <a:lnSpc>
                <a:spcPct val="100000"/>
              </a:lnSpc>
              <a:defRPr sz="1200">
                <a:latin typeface="Calibri"/>
                <a:ea typeface="Calibri"/>
                <a:cs typeface="Calibri"/>
                <a:sym typeface="Calibri"/>
              </a:defRPr>
            </a:pPr>
            <a:r>
              <a:t>Karena upaya pengembangan standar melibatkan berbagai institusi yang masing-masing memiliki kepentingan serta pemahaman yang beragam menganai standar dan interoperabilitas, oleh karena itu memang dibutuhkan forum yang berkesinambungan untuk memberikan pemahaman mengenai pentingnya standar dan interoperabilitas sebagai fondasi bangunan SIK nasional. HDD yang baru dibuat untuk dataset orang, gejala dan tanda penyakit (sign &amp; symptom), program ATM, dan jaminan kesehatan nasional perlu diperluas untuk mencakup berbagai aspek data kesehatan lainnya. Pada Kepmenkes 844/2006 memuat mengenai kode obat, namun Kepmenkes tersebut sudah tidak dapat dijadikan acuan lagi. Selain itu, berkaitan dengan kode dan klasifikasi penyakit misalnya ICD-10 juga perlu disepakati ICD-10 versi rilis tahun berapa. Sehingga pertemuan Reboan yang sudah dilaksanakan di tingkat internal Kemkes perlu disusun secara sistematis dengan agenda pembahasan yang jelas sehingga akan mengeluarkan rekomendasi dan pembahasan yang spesifik mengenai berbagai aspek yang perlu diatur dalam NSPK tentang standar dan interoperabilitas. Akan lebih baik lagi jika forum tersebut juga memiliki kekuatan membuat keputusan untuk selanjutnya diangkat dalam bentuk format NSPK yang lebih khusus tentang standar dan interoperabilitas, misalnya SOP, pedoman teknis, maupun keputusan untuk mengadopsi standar tertentu (SNOMED misalnya) dll. Terkait dengan panitia teknis yang dirintis oleh Kominfo untuk mengadopsi SNI, nampaknya juga akan baik apabila Kemkes membantuk panitia teknis mengenai standar dan interoperabilitas ehealth. Panitia teknis ini nantinya akan bekerjasama dengan Kominfo dan BSN terkait dengan diseminasi SNI yang sudah disetujui oleh Kemkes untuk diperluas secara nasional. Menurut informasi Ibu Andi dari Kominfo, di Kemkes juga sudah ada panitia teknis yang berkaitan dengan alat kesehatan. Melibatkan stakeholder terkait (profesi, perwakilan masyarakat, akademia) akan memperkuat aspek tata kelola dan leadership. Indikator mengenai kegiatan ini berupa (terbentuknya forum leadership dan tata kelola standar, jumlah rekomendasi yang dikeluarkan mengenai standar, jumlah stakeholder yang terlibat dalam forum tersebut, jumlah SOP/pedoman/peraturan mengenai standar dan sertifikasi sistem elektronik)</a:t>
            </a:r>
          </a:p>
          <a:p>
            <a:pPr>
              <a:lnSpc>
                <a:spcPct val="100000"/>
              </a:lnSpc>
              <a:defRPr sz="1200">
                <a:latin typeface="Calibri"/>
                <a:ea typeface="Calibri"/>
                <a:cs typeface="Calibri"/>
                <a:sym typeface="Calibri"/>
              </a:defRPr>
            </a:pPr>
          </a:p>
          <a:p>
            <a:pPr>
              <a:lnSpc>
                <a:spcPct val="100000"/>
              </a:lnSpc>
              <a:defRPr sz="1200">
                <a:latin typeface="Calibri"/>
                <a:ea typeface="Calibri"/>
                <a:cs typeface="Calibri"/>
                <a:sym typeface="Calibri"/>
              </a:defRPr>
            </a:pPr>
            <a:r>
              <a:t>3. Capacity building</a:t>
            </a:r>
          </a:p>
          <a:p>
            <a:pPr>
              <a:lnSpc>
                <a:spcPct val="100000"/>
              </a:lnSpc>
              <a:defRPr sz="1200">
                <a:latin typeface="Calibri"/>
                <a:ea typeface="Calibri"/>
                <a:cs typeface="Calibri"/>
                <a:sym typeface="Calibri"/>
              </a:defRPr>
            </a:pPr>
            <a:r>
              <a:t>Kemkes telah menjalin MOU dengan beberapa universitas sebagai Center of Excellences untuk pengembangan SIK. Namun, sejujurnya CoE juga masih belum benar-benar excellence dalam hal standar. Penguatan kapasitas mengenai hal ini nampaknya diperlukan. Secara teknis, Kemkes sudah mencoba membangun interoperabilitas antar aplikasi program vertikal dan sebentar lagi juga dengan BPJS. BPJS juga sudah membangun interoperabilitas (bridging dengan sejumlah rumah sakit). Kerjasama antara CoE dengan praktisi perlu difasilitasi. Demikian juga memanfaatkan jejaring internasional seperti Aehin maupun kerjasama bi dan multilateral. Health Informatics Center di Kemkes Malaysia menawarkan untuk menerima internship untuk mempelajari mengenai standar dan interoperabilitas. Oleh karena itu, menentukan SDM yang diharapkan menjadi ahli dalam bidang ini menjadi penting agar nanti dapat diarahkan untuk mendapatkan pelatihan dan pendidikan yang sesuai dengan kebutuhan pengembangan standar di Indonesia. Berkaitan dengan internship di Kemkes Malaysia, nampaknya kita harus proaktif untuk menyampaikan ke Aehin agar dapat difasilitasi sebagian pendanaannya maupun dengan development partner terkait. Aspek SDM dan training terkait standar mungkin dapat dijadikan salah satu indikator kemajuan kita dalam membangun standar (jumlah pelatihan, jumlah SDM terlatih mengenai standar, forum ilmiah SIK/health informatics dll)</a:t>
            </a:r>
          </a:p>
          <a:p>
            <a:pPr>
              <a:lnSpc>
                <a:spcPct val="100000"/>
              </a:lnSpc>
              <a:defRPr sz="1200">
                <a:latin typeface="Calibri"/>
                <a:ea typeface="Calibri"/>
                <a:cs typeface="Calibri"/>
                <a:sym typeface="Calibri"/>
              </a:defRPr>
            </a:pPr>
          </a:p>
          <a:p>
            <a:pPr>
              <a:lnSpc>
                <a:spcPct val="100000"/>
              </a:lnSpc>
              <a:defRPr sz="1200">
                <a:latin typeface="Calibri"/>
                <a:ea typeface="Calibri"/>
                <a:cs typeface="Calibri"/>
                <a:sym typeface="Calibri"/>
              </a:defRPr>
            </a:pPr>
            <a:r>
              <a:t>4. SDM health informatics</a:t>
            </a:r>
          </a:p>
          <a:p>
            <a:pPr>
              <a:lnSpc>
                <a:spcPct val="100000"/>
              </a:lnSpc>
              <a:defRPr sz="1200">
                <a:latin typeface="Calibri"/>
                <a:ea typeface="Calibri"/>
                <a:cs typeface="Calibri"/>
                <a:sym typeface="Calibri"/>
              </a:defRPr>
            </a:pPr>
            <a:r>
              <a:t>Saat ini, tenaga kesehatan yang berkaitan dengan aspek ini adalah pranata komputer dan perekam medis dan informasi kesehatan. Di Indonesia, kalau saya tidak keliru,  tidak ada S1 yang secara spesifik menyebut informatika kesehatan, namun program informatika banyak. Apakah informatika kesehatan adalah lulusan informatika yang disertai dengan pelatihan/pengalaman khusus yang berkaitan dengan aspek kesehatan? Menurut rekomendasi IMIA(International medical informatics association), ahli informatika kesehatan juga meliputi  yang berasal dari kesehatan dan disertai dengan pelatihan/pengalaman mengenai aspek informatika. Di sini nampaknya peran PIKIN (perhimpunan informatika kesehatan indonesia) menjadi sangat instrumental berkaitan dengan hal ini</a:t>
            </a:r>
          </a:p>
          <a:p>
            <a:pPr>
              <a:lnSpc>
                <a:spcPct val="100000"/>
              </a:lnSpc>
              <a:defRPr sz="1200">
                <a:latin typeface="Calibri"/>
                <a:ea typeface="Calibri"/>
                <a:cs typeface="Calibri"/>
                <a:sym typeface="Calibri"/>
              </a:defRPr>
            </a:pPr>
            <a: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t>menurut WHO dalam buku </a:t>
            </a:r>
          </a:p>
          <a:p>
            <a:pPr>
              <a:lnSpc>
                <a:spcPct val="100000"/>
              </a:lnSpc>
              <a:defRPr sz="1200">
                <a:latin typeface="Calibri"/>
                <a:ea typeface="Calibri"/>
                <a:cs typeface="Calibri"/>
                <a:sym typeface="Calibri"/>
              </a:defRPr>
            </a:pPr>
            <a:r>
              <a:t>Design And Implementation Of Health Information System, Geneva, 2000</a:t>
            </a:r>
          </a:p>
          <a:p>
            <a:pPr>
              <a:lnSpc>
                <a:spcPct val="100000"/>
              </a:lnSpc>
              <a:defRPr sz="1200">
                <a:solidFill>
                  <a:srgbClr val="0070C0"/>
                </a:solidFill>
                <a:latin typeface="Calibri"/>
                <a:ea typeface="Calibri"/>
                <a:cs typeface="Calibri"/>
                <a:sym typeface="Calibri"/>
              </a:defRPr>
            </a:pPr>
          </a:p>
          <a:p>
            <a:pPr>
              <a:lnSpc>
                <a:spcPct val="100000"/>
              </a:lnSpc>
              <a:defRPr sz="1200">
                <a:solidFill>
                  <a:srgbClr val="0070C0"/>
                </a:solidFill>
                <a:latin typeface="Calibri"/>
                <a:ea typeface="Calibri"/>
                <a:cs typeface="Calibri"/>
                <a:sym typeface="Calibri"/>
              </a:defRPr>
            </a:pPr>
            <a:r>
              <a:t>A health information system cannot exist by itself, but is a functional entity within the framework of a comprehensive health system</a:t>
            </a:r>
          </a:p>
          <a:p>
            <a:pPr>
              <a:lnSpc>
                <a:spcPct val="100000"/>
              </a:lnSpc>
              <a:defRPr sz="1200">
                <a:latin typeface="Calibri"/>
                <a:ea typeface="Calibri"/>
                <a:cs typeface="Calibri"/>
                <a:sym typeface="Calibri"/>
              </a:defRPr>
            </a:pPr>
            <a:r>
              <a:t>Suatu sistem informasi kesehatan tidak dapat berdiri sendiri, melainkan sebagai bagian dari suatu sistem kes</a:t>
            </a:r>
          </a:p>
          <a:p>
            <a:pPr>
              <a:lnSpc>
                <a:spcPct val="100000"/>
              </a:lnSpc>
              <a:defRPr sz="1200">
                <a:solidFill>
                  <a:srgbClr val="0070C0"/>
                </a:solidFill>
                <a:latin typeface="Calibri"/>
                <a:ea typeface="Calibri"/>
                <a:cs typeface="Calibri"/>
                <a:sym typeface="Calibri"/>
              </a:defRPr>
            </a:pPr>
            <a:r>
              <a:t>Effective health information systems provide information support to the decision-making process at all levels. Health information systems should be transformed into effective management tools</a:t>
            </a:r>
          </a:p>
          <a:p>
            <a:pPr>
              <a:lnSpc>
                <a:spcPct val="100000"/>
              </a:lnSpc>
              <a:defRPr sz="1200">
                <a:latin typeface="Calibri"/>
                <a:ea typeface="Calibri"/>
                <a:cs typeface="Calibri"/>
                <a:sym typeface="Calibri"/>
              </a:defRPr>
            </a:pPr>
            <a:r>
              <a:t>Sistem informasi kesehatan yang efektif memberikan dukungan informasi bagi proses pengambilan keputusan di semua jenjang. Sistem informasi harus dijadikan sebagai alat yang efektif bagi manajemen)</a:t>
            </a:r>
          </a:p>
          <a:p>
            <a:pPr>
              <a:lnSpc>
                <a:spcPct val="100000"/>
              </a:lnSpc>
              <a:defRPr sz="1200">
                <a:latin typeface="Calibri"/>
                <a:ea typeface="Calibri"/>
                <a:cs typeface="Calibri"/>
                <a:sym typeface="Calibri"/>
              </a:defRPr>
            </a:pPr>
          </a:p>
          <a:p>
            <a:pPr>
              <a:lnSpc>
                <a:spcPct val="100000"/>
              </a:lnSpc>
              <a:defRPr sz="1200">
                <a:latin typeface="Calibri"/>
                <a:ea typeface="Calibri"/>
                <a:cs typeface="Calibri"/>
                <a:sym typeface="Calibri"/>
              </a:defRPr>
            </a:pPr>
            <a:r>
              <a:t>Sistem Informasi Kesehatan disebut sebagai salah satu komponen yang mendukung suatu sistem kesehatan, dimana sistem kesehatan tidak bisa berfungsi tanpa satu dari komponen tersebut. Sistem Informasi Kesehatan bukan saja berperan dalam memastikan data mengenai kasus kesehatan dilaporkan tetapi juga mempunyai potensi untuk membantu dalam meningkatkan efisiensi dan transparansi proses kerja.</a:t>
            </a:r>
          </a:p>
          <a:p>
            <a:pPr>
              <a:lnSpc>
                <a:spcPct val="100000"/>
              </a:lnSpc>
              <a:defRPr sz="1200">
                <a:latin typeface="Calibri"/>
                <a:ea typeface="Calibri"/>
                <a:cs typeface="Calibri"/>
                <a:sym typeface="Calibri"/>
              </a:defRPr>
            </a:pPr>
          </a:p>
          <a:p>
            <a:pPr>
              <a:lnSpc>
                <a:spcPct val="100000"/>
              </a:lnSpc>
              <a:defRPr sz="1200">
                <a:latin typeface="Calibri"/>
                <a:ea typeface="Calibri"/>
                <a:cs typeface="Calibri"/>
                <a:sym typeface="Calibri"/>
              </a:defRPr>
            </a:pPr>
            <a:r>
              <a:t>Oleh karena sistem informasi kesehatan merupakan bagian dari sistem kesehatan, maka Sistem Informasi Kesehatan di tingkat Pusat merupakan bagian dari Sistem Kesehatan Nasional, di tingkat Provinsi merupakan bagian dari Sistem Kesehatan Provinsi, dan di tingkat Kabupaten/Kota merupakan bagian dari Sistem Kesehatan Kabupaten/ Kota. Dengan demikian, sistem informasi kesehatan dikembangkan selaras dengan desentralisasi kesehatan dan diarahkan untuk meningkatkan kualitas dan kecepatan proses kerja terutama di fasilitas pelayanan kesehatan dan untuk meningkatkan ketersediaan dan kualitas data dan informasi kesehatan.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lnSpc>
                <a:spcPct val="100000"/>
              </a:lnSpc>
              <a:defRPr b="1" sz="1200">
                <a:latin typeface="Calibri"/>
                <a:ea typeface="Calibri"/>
                <a:cs typeface="Calibri"/>
                <a:sym typeface="Calibri"/>
              </a:defRPr>
            </a:pPr>
            <a:r>
              <a:t>SIK dalam Berbagai Perspektif</a:t>
            </a:r>
          </a:p>
          <a:p>
            <a:pPr>
              <a:lnSpc>
                <a:spcPct val="100000"/>
              </a:lnSpc>
              <a:defRPr sz="1200">
                <a:latin typeface="Calibri"/>
                <a:ea typeface="Calibri"/>
                <a:cs typeface="Calibri"/>
                <a:sym typeface="Calibri"/>
              </a:defRPr>
            </a:pPr>
          </a:p>
          <a:p>
            <a:pPr>
              <a:lnSpc>
                <a:spcPct val="100000"/>
              </a:lnSpc>
              <a:defRPr sz="1200">
                <a:latin typeface="Calibri"/>
                <a:ea typeface="Calibri"/>
                <a:cs typeface="Calibri"/>
                <a:sym typeface="Calibri"/>
              </a:defRPr>
            </a:pPr>
            <a:r>
              <a:t>Dalam rangka menyusun pengaturan tentang SIK, tentunya kita harus mehamai betul apa itu SIK. Oleh karena itu SIK harus dilihat dari semua sudut pandang, antara lain: komponen sistem informasi, proses informasi, subsistem, pemanfaatan data/informasi.</a:t>
            </a:r>
          </a:p>
          <a:p>
            <a:pPr>
              <a:lnSpc>
                <a:spcPct val="100000"/>
              </a:lnSpc>
              <a:defRPr sz="1200">
                <a:latin typeface="Calibri"/>
                <a:ea typeface="Calibri"/>
                <a:cs typeface="Calibri"/>
                <a:sym typeface="Calibri"/>
              </a:defRPr>
            </a:pPr>
          </a:p>
          <a:p>
            <a:pPr>
              <a:lnSpc>
                <a:spcPct val="100000"/>
              </a:lnSpc>
              <a:defRPr sz="1200">
                <a:latin typeface="Calibri"/>
                <a:ea typeface="Calibri"/>
                <a:cs typeface="Calibri"/>
                <a:sym typeface="Calibri"/>
              </a:defRPr>
            </a:pPr>
            <a:r>
              <a:t>SIK dipandang dari dimensi komponen sistem informasi</a:t>
            </a:r>
          </a:p>
          <a:p>
            <a:pPr marL="285750" indent="-285750">
              <a:lnSpc>
                <a:spcPct val="100000"/>
              </a:lnSpc>
              <a:buSzPct val="100000"/>
              <a:buFont typeface="Arial"/>
              <a:buChar char="•"/>
              <a:defRPr sz="1200">
                <a:latin typeface="Calibri"/>
                <a:ea typeface="Calibri"/>
                <a:cs typeface="Calibri"/>
                <a:sym typeface="Calibri"/>
              </a:defRPr>
            </a:pPr>
            <a:r>
              <a:t>Data</a:t>
            </a:r>
          </a:p>
          <a:p>
            <a:pPr marL="285750" indent="-285750">
              <a:lnSpc>
                <a:spcPct val="100000"/>
              </a:lnSpc>
              <a:buSzPct val="100000"/>
              <a:buFont typeface="Arial"/>
              <a:buChar char="•"/>
              <a:defRPr sz="1200">
                <a:latin typeface="Calibri"/>
                <a:ea typeface="Calibri"/>
                <a:cs typeface="Calibri"/>
                <a:sym typeface="Calibri"/>
              </a:defRPr>
            </a:pPr>
            <a:r>
              <a:t>Perangkat keras</a:t>
            </a:r>
          </a:p>
          <a:p>
            <a:pPr marL="285750" indent="-285750">
              <a:lnSpc>
                <a:spcPct val="100000"/>
              </a:lnSpc>
              <a:buSzPct val="100000"/>
              <a:buFont typeface="Arial"/>
              <a:buChar char="•"/>
              <a:defRPr sz="1200">
                <a:latin typeface="Calibri"/>
                <a:ea typeface="Calibri"/>
                <a:cs typeface="Calibri"/>
                <a:sym typeface="Calibri"/>
              </a:defRPr>
            </a:pPr>
            <a:r>
              <a:t>Perangkat lunak</a:t>
            </a:r>
          </a:p>
          <a:p>
            <a:pPr marL="285750" indent="-285750">
              <a:lnSpc>
                <a:spcPct val="100000"/>
              </a:lnSpc>
              <a:buSzPct val="100000"/>
              <a:buFont typeface="Arial"/>
              <a:buChar char="•"/>
              <a:defRPr sz="1200">
                <a:latin typeface="Calibri"/>
                <a:ea typeface="Calibri"/>
                <a:cs typeface="Calibri"/>
                <a:sym typeface="Calibri"/>
              </a:defRPr>
            </a:pPr>
            <a:r>
              <a:t>Prosedur</a:t>
            </a:r>
          </a:p>
          <a:p>
            <a:pPr marL="285750" indent="-285750">
              <a:lnSpc>
                <a:spcPct val="100000"/>
              </a:lnSpc>
              <a:buSzPct val="100000"/>
              <a:buFont typeface="Arial"/>
              <a:buChar char="•"/>
              <a:defRPr sz="1200">
                <a:latin typeface="Calibri"/>
                <a:ea typeface="Calibri"/>
                <a:cs typeface="Calibri"/>
                <a:sym typeface="Calibri"/>
              </a:defRPr>
            </a:pPr>
            <a:r>
              <a:t>Manusia</a:t>
            </a:r>
          </a:p>
          <a:p>
            <a:pPr>
              <a:lnSpc>
                <a:spcPct val="100000"/>
              </a:lnSpc>
              <a:defRPr sz="1200">
                <a:latin typeface="Calibri"/>
                <a:ea typeface="Calibri"/>
                <a:cs typeface="Calibri"/>
                <a:sym typeface="Calibri"/>
              </a:defRPr>
            </a:pPr>
          </a:p>
          <a:p>
            <a:pPr>
              <a:lnSpc>
                <a:spcPct val="100000"/>
              </a:lnSpc>
              <a:defRPr sz="1200">
                <a:latin typeface="Calibri"/>
                <a:ea typeface="Calibri"/>
                <a:cs typeface="Calibri"/>
                <a:sym typeface="Calibri"/>
              </a:defRPr>
            </a:pPr>
            <a:r>
              <a:t>SIK dipandang dari dimensi proses informasi</a:t>
            </a:r>
          </a:p>
          <a:p>
            <a:pPr marL="285750" indent="-285750">
              <a:lnSpc>
                <a:spcPct val="100000"/>
              </a:lnSpc>
              <a:buSzPct val="100000"/>
              <a:buFont typeface="Arial"/>
              <a:buChar char="•"/>
              <a:defRPr sz="1200">
                <a:latin typeface="Calibri"/>
                <a:ea typeface="Calibri"/>
                <a:cs typeface="Calibri"/>
                <a:sym typeface="Calibri"/>
              </a:defRPr>
            </a:pPr>
            <a:r>
              <a:t>Data </a:t>
            </a:r>
            <a:r>
              <a:rPr>
                <a:latin typeface="+mn-lt"/>
                <a:ea typeface="+mn-ea"/>
                <a:cs typeface="+mn-cs"/>
                <a:sym typeface="Helvetica"/>
              </a:rPr>
              <a:t>à </a:t>
            </a:r>
            <a:r>
              <a:t>informasi </a:t>
            </a:r>
            <a:r>
              <a:rPr>
                <a:latin typeface="+mn-lt"/>
                <a:ea typeface="+mn-ea"/>
                <a:cs typeface="+mn-cs"/>
                <a:sym typeface="Helvetica"/>
              </a:rPr>
              <a:t>à </a:t>
            </a:r>
            <a:r>
              <a:t>pengetahuan</a:t>
            </a:r>
          </a:p>
          <a:p>
            <a:pPr marL="285750" indent="-285750">
              <a:lnSpc>
                <a:spcPct val="100000"/>
              </a:lnSpc>
              <a:buSzPct val="100000"/>
              <a:buFont typeface="Arial"/>
              <a:buChar char="•"/>
              <a:defRPr sz="1200">
                <a:latin typeface="Calibri"/>
                <a:ea typeface="Calibri"/>
                <a:cs typeface="Calibri"/>
                <a:sym typeface="Calibri"/>
              </a:defRPr>
            </a:pPr>
            <a:r>
              <a:t>Simpul proses: Pengumpulan, Pengolahan, Analisis, Penyajian, Diseminasi, Umpan balik</a:t>
            </a:r>
          </a:p>
          <a:p>
            <a:pPr>
              <a:lnSpc>
                <a:spcPct val="100000"/>
              </a:lnSpc>
              <a:defRPr sz="1200">
                <a:latin typeface="Calibri"/>
                <a:ea typeface="Calibri"/>
                <a:cs typeface="Calibri"/>
                <a:sym typeface="Calibri"/>
              </a:defRPr>
            </a:pPr>
          </a:p>
          <a:p>
            <a:pPr>
              <a:lnSpc>
                <a:spcPct val="100000"/>
              </a:lnSpc>
              <a:defRPr sz="1200">
                <a:latin typeface="Calibri"/>
                <a:ea typeface="Calibri"/>
                <a:cs typeface="Calibri"/>
                <a:sym typeface="Calibri"/>
              </a:defRPr>
            </a:pPr>
            <a:r>
              <a:t>SIK dipandang dari dimensi cakupan</a:t>
            </a:r>
          </a:p>
          <a:p>
            <a:pPr marL="285750" indent="-285750">
              <a:lnSpc>
                <a:spcPct val="100000"/>
              </a:lnSpc>
              <a:buSzPct val="100000"/>
              <a:buFont typeface="Arial"/>
              <a:buChar char="•"/>
              <a:defRPr sz="1200">
                <a:latin typeface="Calibri"/>
                <a:ea typeface="Calibri"/>
                <a:cs typeface="Calibri"/>
                <a:sym typeface="Calibri"/>
              </a:defRPr>
            </a:pPr>
            <a:r>
              <a:t>Skala SIK: nasional, provinsi, kab/kota, Fasyankes (SIMPUS, SIMRS, dll)</a:t>
            </a:r>
          </a:p>
          <a:p>
            <a:pPr marL="285750" indent="-285750">
              <a:lnSpc>
                <a:spcPct val="100000"/>
              </a:lnSpc>
              <a:buSzPct val="100000"/>
              <a:buFont typeface="Arial"/>
              <a:buChar char="•"/>
              <a:defRPr sz="1200">
                <a:latin typeface="Calibri"/>
                <a:ea typeface="Calibri"/>
                <a:cs typeface="Calibri"/>
                <a:sym typeface="Calibri"/>
              </a:defRPr>
            </a:pPr>
            <a:r>
              <a:t>Subsistem: SIHA, SITT, SISMAL, SI SDMK, dll</a:t>
            </a:r>
          </a:p>
          <a:p>
            <a:pPr marL="285750" indent="-285750">
              <a:lnSpc>
                <a:spcPct val="100000"/>
              </a:lnSpc>
              <a:buSzPct val="100000"/>
              <a:buFont typeface="Arial"/>
              <a:buChar char="•"/>
              <a:defRPr sz="1200">
                <a:latin typeface="Calibri"/>
                <a:ea typeface="Calibri"/>
                <a:cs typeface="Calibri"/>
                <a:sym typeface="Calibri"/>
              </a:defRPr>
            </a:pPr>
            <a:r>
              <a:t>Suprasistem: SKN</a:t>
            </a:r>
          </a:p>
          <a:p>
            <a:pPr>
              <a:lnSpc>
                <a:spcPct val="100000"/>
              </a:lnSpc>
              <a:defRPr sz="1200">
                <a:latin typeface="Calibri"/>
                <a:ea typeface="Calibri"/>
                <a:cs typeface="Calibri"/>
                <a:sym typeface="Calibri"/>
              </a:defRPr>
            </a:pPr>
          </a:p>
          <a:p>
            <a:pPr>
              <a:lnSpc>
                <a:spcPct val="100000"/>
              </a:lnSpc>
              <a:defRPr sz="1200">
                <a:latin typeface="Calibri"/>
                <a:ea typeface="Calibri"/>
                <a:cs typeface="Calibri"/>
                <a:sym typeface="Calibri"/>
              </a:defRPr>
            </a:pPr>
            <a:r>
              <a:t>SIK dipandang dari dimensi pemanfaatan data/informasi</a:t>
            </a:r>
          </a:p>
          <a:p>
            <a:pPr marL="285750" indent="-285750">
              <a:lnSpc>
                <a:spcPct val="100000"/>
              </a:lnSpc>
              <a:buSzPct val="100000"/>
              <a:buFont typeface="Arial"/>
              <a:buChar char="•"/>
              <a:defRPr sz="1200">
                <a:latin typeface="Calibri"/>
                <a:ea typeface="Calibri"/>
                <a:cs typeface="Calibri"/>
                <a:sym typeface="Calibri"/>
              </a:defRPr>
            </a:pPr>
            <a:r>
              <a:t>Jenis informasi</a:t>
            </a:r>
          </a:p>
          <a:p>
            <a:pPr marL="285750" indent="-285750">
              <a:lnSpc>
                <a:spcPct val="100000"/>
              </a:lnSpc>
              <a:buSzPct val="100000"/>
              <a:buFont typeface="Arial"/>
              <a:buChar char="•"/>
              <a:defRPr sz="1200">
                <a:latin typeface="Calibri"/>
                <a:ea typeface="Calibri"/>
                <a:cs typeface="Calibri"/>
                <a:sym typeface="Calibri"/>
              </a:defRPr>
            </a:pPr>
            <a:r>
              <a:t>Penyedia informasi</a:t>
            </a:r>
          </a:p>
          <a:p>
            <a:pPr marL="285750" indent="-285750">
              <a:lnSpc>
                <a:spcPct val="100000"/>
              </a:lnSpc>
              <a:buSzPct val="100000"/>
              <a:buFont typeface="Arial"/>
              <a:buChar char="•"/>
              <a:defRPr sz="1200">
                <a:latin typeface="Calibri"/>
                <a:ea typeface="Calibri"/>
                <a:cs typeface="Calibri"/>
                <a:sym typeface="Calibri"/>
              </a:defRPr>
            </a:pPr>
            <a:r>
              <a:t>Penyimpanan</a:t>
            </a:r>
          </a:p>
          <a:p>
            <a:pPr marL="285750" indent="-285750">
              <a:lnSpc>
                <a:spcPct val="100000"/>
              </a:lnSpc>
              <a:buSzPct val="100000"/>
              <a:buFont typeface="Arial"/>
              <a:buChar char="•"/>
              <a:defRPr sz="1200">
                <a:latin typeface="Calibri"/>
                <a:ea typeface="Calibri"/>
                <a:cs typeface="Calibri"/>
                <a:sym typeface="Calibri"/>
              </a:defRPr>
            </a:pPr>
            <a:r>
              <a:t>Akses informasi</a:t>
            </a:r>
          </a:p>
          <a:p>
            <a:pPr marL="285750" indent="-285750">
              <a:lnSpc>
                <a:spcPct val="100000"/>
              </a:lnSpc>
              <a:buSzPct val="100000"/>
              <a:buFont typeface="Arial"/>
              <a:buChar char="•"/>
              <a:defRPr sz="1200">
                <a:latin typeface="Calibri"/>
                <a:ea typeface="Calibri"/>
                <a:cs typeface="Calibri"/>
                <a:sym typeface="Calibri"/>
              </a:defRPr>
            </a:pPr>
            <a:r>
              <a:t>Distribusi informasi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p>
            <a:pPr algn="just">
              <a:lnSpc>
                <a:spcPts val="1600"/>
              </a:lnSpc>
              <a:spcBef>
                <a:spcPts val="600"/>
              </a:spcBef>
              <a:defRPr sz="1200">
                <a:latin typeface="Arial"/>
                <a:ea typeface="Arial"/>
                <a:cs typeface="Arial"/>
                <a:sym typeface="Arial"/>
              </a:defRPr>
            </a:pPr>
            <a:r>
              <a:t>Saudara-saudara,</a:t>
            </a:r>
            <a:endParaRPr>
              <a:latin typeface="Calibri"/>
              <a:ea typeface="Calibri"/>
              <a:cs typeface="Calibri"/>
              <a:sym typeface="Calibri"/>
            </a:endParaRPr>
          </a:p>
          <a:p>
            <a:pPr algn="just">
              <a:lnSpc>
                <a:spcPts val="1600"/>
              </a:lnSpc>
              <a:spcBef>
                <a:spcPts val="600"/>
              </a:spcBef>
              <a:defRPr sz="1200">
                <a:latin typeface="Arial"/>
                <a:ea typeface="Arial"/>
                <a:cs typeface="Arial"/>
                <a:sym typeface="Arial"/>
              </a:defRPr>
            </a:pPr>
            <a:r>
              <a:t>Pembangunan kesehatan diselenggarakan dengan mengacu pada visi misi Presiden. Visi Presiden adalah "Terwujudnya Indonesia yang Berdaulat, Mandiri dan Berkepribadian Berlandaskan Gotong-royong". Upaya untuk mewujudkan visi ini dilakukan melalui 7 misi pembangunan, dimana pada misi ke-4 adalah mewujudkan kualitas hidup manusia lndonesia yang tinggi, maju dan sejahtera. </a:t>
            </a:r>
            <a:endParaRPr>
              <a:latin typeface="Calibri"/>
              <a:ea typeface="Calibri"/>
              <a:cs typeface="Calibri"/>
              <a:sym typeface="Calibri"/>
            </a:endParaRPr>
          </a:p>
          <a:p>
            <a:pPr algn="just">
              <a:lnSpc>
                <a:spcPts val="1600"/>
              </a:lnSpc>
              <a:spcBef>
                <a:spcPts val="600"/>
              </a:spcBef>
              <a:defRPr sz="1200">
                <a:latin typeface="Arial"/>
                <a:ea typeface="Arial"/>
                <a:cs typeface="Arial"/>
                <a:sym typeface="Arial"/>
              </a:defRPr>
            </a:pPr>
            <a:r>
              <a:t>Dalam pembangunan nasional 2015-2019 kita juga ingin membangun kemandirian di bidang ekonomi, berdaulat di bidang politik dan berkepribadian dalam budaya yang dikenal dengan TRISAKTI.  Untuk mewujudkan TRISAKTI tersebut maka ditetapkan 9 agenda prioritas (NAWACITA), dimana  pada agenda ke-5 dimaksudkan untuk meningkatkan kualitas hidup manusia Indonesia yang  akan dicapai melalui program Indonesia pintar, program Indonesia sehat dan program Indonesia kerja dan program Indonesia sejahtera.</a:t>
            </a:r>
            <a:endParaRPr>
              <a:latin typeface="Calibri"/>
              <a:ea typeface="Calibri"/>
              <a:cs typeface="Calibri"/>
              <a:sym typeface="Calibri"/>
            </a:endParaRPr>
          </a:p>
          <a:p>
            <a:pPr algn="just">
              <a:lnSpc>
                <a:spcPts val="1600"/>
              </a:lnSpc>
              <a:spcBef>
                <a:spcPts val="600"/>
              </a:spcBef>
              <a:defRPr sz="1200">
                <a:latin typeface="Arial"/>
                <a:ea typeface="Arial"/>
                <a:cs typeface="Arial"/>
                <a:sym typeface="Arial"/>
              </a:defRPr>
            </a:pPr>
            <a:r>
              <a:t>Program Indonesia sehat terdapat 3 komponen yang akan kita lakukan yaitu: 1) Mewujudkan paradigma sehat; 2) Penguatan Pelayanan Kesehatan; dan 3) Jaminan Kesehatan Nasional.  Dalam rangka penguatan pelayanan kesehatan di daerah terpencil dan perbatasan maka Kemenkes akan menempatkan tenaga kesehatan secara tim yang kita namakan program “nusantara sehat”. </a:t>
            </a:r>
            <a:endParaRPr>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5" name="Shape 365"/>
          <p:cNvSpPr/>
          <p:nvPr>
            <p:ph type="sldImg"/>
          </p:nvPr>
        </p:nvSpPr>
        <p:spPr>
          <a:prstGeom prst="rect">
            <a:avLst/>
          </a:prstGeom>
        </p:spPr>
        <p:txBody>
          <a:bodyPr/>
          <a:lstStyle/>
          <a:p>
            <a:pPr/>
          </a:p>
        </p:txBody>
      </p:sp>
      <p:sp>
        <p:nvSpPr>
          <p:cNvPr id="366" name="Shape 366"/>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t>Dari Peta strategsi Pencapaian Visi 2019 Kementerian Kesehatan, dapat dilihat bahwa :</a:t>
            </a:r>
          </a:p>
          <a:p>
            <a:pPr>
              <a:lnSpc>
                <a:spcPct val="100000"/>
              </a:lnSpc>
              <a:defRPr sz="1200">
                <a:latin typeface="Calibri"/>
                <a:ea typeface="Calibri"/>
                <a:cs typeface="Calibri"/>
                <a:sym typeface="Calibri"/>
              </a:defRPr>
            </a:pPr>
            <a:r>
              <a:t>Sasaran Strategi Prpgram yaitu :</a:t>
            </a:r>
          </a:p>
          <a:p>
            <a:pPr>
              <a:lnSpc>
                <a:spcPct val="100000"/>
              </a:lnSpc>
              <a:buSzPct val="100000"/>
              <a:buAutoNum type="arabicPeriod" startAt="1"/>
              <a:defRPr sz="1200">
                <a:latin typeface="Calibri"/>
                <a:ea typeface="Calibri"/>
                <a:cs typeface="Calibri"/>
                <a:sym typeface="Calibri"/>
              </a:defRPr>
            </a:pPr>
            <a:r>
              <a:t>Meningkatnya Kesehatan Masyarakat</a:t>
            </a:r>
          </a:p>
          <a:p>
            <a:pPr>
              <a:lnSpc>
                <a:spcPct val="100000"/>
              </a:lnSpc>
              <a:buSzPct val="100000"/>
              <a:buAutoNum type="arabicPeriod" startAt="1"/>
              <a:defRPr sz="1200">
                <a:latin typeface="Calibri"/>
                <a:ea typeface="Calibri"/>
                <a:cs typeface="Calibri"/>
                <a:sym typeface="Calibri"/>
              </a:defRPr>
            </a:pPr>
            <a:r>
              <a:t>Meningkatnya pengendalian penyakit</a:t>
            </a:r>
          </a:p>
          <a:p>
            <a:pPr>
              <a:lnSpc>
                <a:spcPct val="100000"/>
              </a:lnSpc>
              <a:buSzPct val="100000"/>
              <a:buAutoNum type="arabicPeriod" startAt="1"/>
              <a:defRPr sz="1200">
                <a:latin typeface="Calibri"/>
                <a:ea typeface="Calibri"/>
                <a:cs typeface="Calibri"/>
                <a:sym typeface="Calibri"/>
              </a:defRPr>
            </a:pPr>
            <a:r>
              <a:t>Meningkatnya akses dan mutu pasyankes</a:t>
            </a:r>
          </a:p>
          <a:p>
            <a:pPr>
              <a:lnSpc>
                <a:spcPct val="100000"/>
              </a:lnSpc>
              <a:buSzPct val="100000"/>
              <a:buAutoNum type="arabicPeriod" startAt="1"/>
              <a:defRPr sz="1200">
                <a:latin typeface="Calibri"/>
                <a:ea typeface="Calibri"/>
                <a:cs typeface="Calibri"/>
                <a:sym typeface="Calibri"/>
              </a:defRPr>
            </a:pPr>
            <a:r>
              <a:t>Meningkatnya jumlah, jenis, kualitas dan pemerataan tenaga kesehatan</a:t>
            </a:r>
          </a:p>
          <a:p>
            <a:pPr>
              <a:lnSpc>
                <a:spcPct val="100000"/>
              </a:lnSpc>
              <a:buSzPct val="100000"/>
              <a:buAutoNum type="arabicPeriod" startAt="1"/>
              <a:defRPr sz="1200">
                <a:latin typeface="Calibri"/>
                <a:ea typeface="Calibri"/>
                <a:cs typeface="Calibri"/>
                <a:sym typeface="Calibri"/>
              </a:defRPr>
            </a:pPr>
            <a:r>
              <a:t>Meningkatnya kemandirian akses dan mutu sediaan farmasi</a:t>
            </a:r>
          </a:p>
          <a:p>
            <a:pPr>
              <a:lnSpc>
                <a:spcPct val="100000"/>
              </a:lnSpc>
              <a:buSzPct val="100000"/>
              <a:buAutoNum type="arabicPeriod" startAt="1"/>
              <a:defRPr sz="1200">
                <a:latin typeface="Calibri"/>
                <a:ea typeface="Calibri"/>
                <a:cs typeface="Calibri"/>
                <a:sym typeface="Calibri"/>
              </a:defRPr>
            </a:pPr>
          </a:p>
          <a:p>
            <a:pPr>
              <a:lnSpc>
                <a:spcPct val="100000"/>
              </a:lnSpc>
              <a:defRPr sz="1200">
                <a:latin typeface="Calibri"/>
                <a:ea typeface="Calibri"/>
                <a:cs typeface="Calibri"/>
                <a:sym typeface="Calibri"/>
              </a:defRPr>
            </a:pPr>
            <a:r>
              <a:t>Dilakukan untuk  menudukung tercapainya tujuan pembangunan kesehatan yaitu:</a:t>
            </a:r>
          </a:p>
          <a:p>
            <a:pPr>
              <a:lnSpc>
                <a:spcPct val="100000"/>
              </a:lnSpc>
              <a:buSzPct val="100000"/>
              <a:buAutoNum type="arabicPeriod" startAt="1"/>
              <a:defRPr sz="1200">
                <a:latin typeface="Calibri"/>
                <a:ea typeface="Calibri"/>
                <a:cs typeface="Calibri"/>
                <a:sym typeface="Calibri"/>
              </a:defRPr>
            </a:pPr>
            <a:r>
              <a:t>Meningkatnya status kesehatan masyarakat</a:t>
            </a:r>
          </a:p>
          <a:p>
            <a:pPr>
              <a:lnSpc>
                <a:spcPct val="100000"/>
              </a:lnSpc>
              <a:buSzPct val="100000"/>
              <a:buAutoNum type="arabicPeriod" startAt="1"/>
              <a:defRPr sz="1200">
                <a:latin typeface="Calibri"/>
                <a:ea typeface="Calibri"/>
                <a:cs typeface="Calibri"/>
                <a:sym typeface="Calibri"/>
              </a:defRPr>
            </a:pPr>
            <a:r>
              <a:t>Meningkatnya responsiveness dan perlindungan masyarakat terhadap resiko sosial dan finansial dibidang kesehatan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3" name="Shape 433"/>
          <p:cNvSpPr/>
          <p:nvPr>
            <p:ph type="sldImg"/>
          </p:nvPr>
        </p:nvSpPr>
        <p:spPr>
          <a:prstGeom prst="rect">
            <a:avLst/>
          </a:prstGeom>
        </p:spPr>
        <p:txBody>
          <a:bodyPr/>
          <a:lstStyle/>
          <a:p>
            <a:pPr/>
          </a:p>
        </p:txBody>
      </p:sp>
      <p:sp>
        <p:nvSpPr>
          <p:cNvPr id="434" name="Shape 434"/>
          <p:cNvSpPr/>
          <p:nvPr>
            <p:ph type="body" sz="quarter" idx="1"/>
          </p:nvPr>
        </p:nvSpPr>
        <p:spPr>
          <a:prstGeom prst="rect">
            <a:avLst/>
          </a:prstGeom>
        </p:spPr>
        <p:txBody>
          <a:bodyPr/>
          <a:lstStyle/>
          <a:p>
            <a:pPr>
              <a:lnSpc>
                <a:spcPct val="100000"/>
              </a:lnSpc>
              <a:defRPr b="1" sz="1200">
                <a:latin typeface="Calibri"/>
                <a:ea typeface="Calibri"/>
                <a:cs typeface="Calibri"/>
                <a:sym typeface="Calibri"/>
              </a:defRPr>
            </a:pPr>
            <a:r>
              <a:t>Sistem Informasi Kesehatan masih terfragmentasi</a:t>
            </a:r>
          </a:p>
          <a:p>
            <a:pPr>
              <a:lnSpc>
                <a:spcPct val="100000"/>
              </a:lnSpc>
              <a:defRPr sz="1200">
                <a:latin typeface="Calibri"/>
                <a:ea typeface="Calibri"/>
                <a:cs typeface="Calibri"/>
                <a:sym typeface="Calibri"/>
              </a:defRPr>
            </a:pPr>
          </a:p>
          <a:p>
            <a:pPr>
              <a:lnSpc>
                <a:spcPct val="100000"/>
              </a:lnSpc>
              <a:defRPr sz="1200">
                <a:latin typeface="Calibri"/>
                <a:ea typeface="Calibri"/>
                <a:cs typeface="Calibri"/>
                <a:sym typeface="Calibri"/>
              </a:defRPr>
            </a:pPr>
            <a:r>
              <a:t>Pengelolaan sistem informasi kesehatan saat ini masih terfragmentasi dimana pengelola program dan pemangku kepentingan mempunyai sistem informasi yang tersendiri. Banyaknya sistem informasi yang “stand alone” serta ditambahkan dengan sistem informasi yang dibangun oleh pemangku kepentingan Kementerian lainnya di luar Kementerian Kesehatan, Pemerintah daerah, dan juga program bantuan donor. Hal ini mengakibatkan banyaknya duplikasi kerja dalam pencatatan dan pelaporan yang dilakukan petugas di lapangan sehingga berdasar hasil penilaian di tahun 2010, Dinas Kesehatan Provinsi harus melaporkan secara rutin lebih dari 300 jenis laporan dan menggunakan lebih dari 10 jenis aplikasi sistem informasi yang berbeda. </a:t>
            </a:r>
          </a:p>
          <a:p>
            <a:pPr>
              <a:lnSpc>
                <a:spcPct val="100000"/>
              </a:lnSpc>
              <a:defRPr sz="1200">
                <a:latin typeface="Calibri"/>
                <a:ea typeface="Calibri"/>
                <a:cs typeface="Calibri"/>
                <a:sym typeface="Calibri"/>
              </a:defRPr>
            </a:pPr>
            <a:r>
              <a:t> </a:t>
            </a:r>
          </a:p>
          <a:p>
            <a:pPr>
              <a:lnSpc>
                <a:spcPct val="100000"/>
              </a:lnSpc>
              <a:defRPr sz="1200">
                <a:latin typeface="Calibri"/>
                <a:ea typeface="Calibri"/>
                <a:cs typeface="Calibri"/>
                <a:sym typeface="Calibri"/>
              </a:defRPr>
            </a:pPr>
            <a:r>
              <a:t>Permasalahan SIK ini semakin mulai tampak jelas sejak pelaksanaan desentralisasi di awal tahun 2000an, cukup banyak puskesmas, rumah sakit, dinas kabupaten/kota dan dinas provinsi yang menginvestasikan dana untuk upaya modernisasi SIK dengan pemakaian TIK tanpa adanya pedoman atau panduan. Sebagai akibatnya saat ini terdapat beberapa Dinas Kesehatan Kabupaten/Kota yang memiliki software aplikasi yang berbeda dari segi data, struktur, dan fungsi yang dikumpulkan sehingga data tidak dapat direkapitulasi di tingkat Provinsi karena tidak dapat berkomunikasinya software-software tersebut.</a:t>
            </a:r>
          </a:p>
          <a:p>
            <a:pPr>
              <a:lnSpc>
                <a:spcPct val="100000"/>
              </a:lnSpc>
              <a:defRPr sz="1200">
                <a:latin typeface="Calibri"/>
                <a:ea typeface="Calibri"/>
                <a:cs typeface="Calibri"/>
                <a:sym typeface="Calibri"/>
              </a:defRPr>
            </a:pPr>
            <a:r>
              <a:t> </a:t>
            </a:r>
          </a:p>
          <a:p>
            <a:pPr>
              <a:lnSpc>
                <a:spcPct val="100000"/>
              </a:lnSpc>
              <a:defRPr sz="1200">
                <a:latin typeface="Calibri"/>
                <a:ea typeface="Calibri"/>
                <a:cs typeface="Calibri"/>
                <a:sym typeface="Calibri"/>
              </a:defRPr>
            </a:pPr>
            <a:r>
              <a:t>Lalu, SIK yang seperti apa yang kita inginkan?</a:t>
            </a:r>
          </a:p>
          <a:p>
            <a:pPr>
              <a:lnSpc>
                <a:spcPct val="100000"/>
              </a:lnSpc>
              <a:defRPr sz="1200">
                <a:latin typeface="Calibri"/>
                <a:ea typeface="Calibri"/>
                <a:cs typeface="Calibri"/>
                <a:sym typeface="Calibri"/>
              </a:defRPr>
            </a:pPr>
            <a:r>
              <a:t>Idealnya, penguatan sistem informasi kesehatan dilakukan dengan mengembangkan model sistem informasi kesehatan nasional sebagai terjemahan dari visi sistem informasi kesehatan yang dicita-citakan, yaitu sistem informasi kesehatan yang terintegrasi. Sistem informasi kesehatan yang terintegrasi adalah sistem informasi yang menyediakan mekanisme saling hubung antar sub sistem informasi dengan berbagai cara yang sesuai. Dengan demikian data dari satu sistem secara rutin dapat mengalir, menuju atau diambil oleh satu atau lebih sistem yang lain. Integrasi mencakup sistem secara teknis (sistem yang bisa berkomunikasi antar satu sama lain) dan konten (data set yang sama). Bentuk fisik dari sistem informasi kesehatan terintegrasi adalah sebuah aplikasi sistem informasi yang dihubungkan dengan aplikasi lain (aplikasi sistem informasi puskesmas, aplikasi sistem informasi rumah sakit, dan aplikasi lainnya) sehingga secara interoperable terjadi pertukaran data antar aplikasi.</a:t>
            </a:r>
          </a:p>
          <a:p>
            <a:pPr>
              <a:lnSpc>
                <a:spcPct val="100000"/>
              </a:lnSpc>
              <a:defRPr sz="1200">
                <a:latin typeface="Calibri"/>
                <a:ea typeface="Calibri"/>
                <a:cs typeface="Calibri"/>
                <a:sym typeface="Calibri"/>
              </a:defRPr>
            </a:pPr>
          </a:p>
          <a:p>
            <a:pPr>
              <a:lnSpc>
                <a:spcPct val="100000"/>
              </a:lnSpc>
              <a:defRPr sz="1200">
                <a:latin typeface="Calibri"/>
                <a:ea typeface="Calibri"/>
                <a:cs typeface="Calibri"/>
                <a:sym typeface="Calibri"/>
              </a:defRPr>
            </a:pPr>
            <a:r>
              <a:t>Penguatan sistem informasi kesehatan yang diarahkan kepada sistem informasi yang terintegrasi didasarkan pada pemikiran bahwa (1) kebutuhan yang semakin meningkat terhadap Data dan Informasi Kesehatan yang akurat dan lengkap dengan akses yang cepat dan mudah; (2) data dan Informasi Kesehatan sangat berguna sebagai masukan dalam proses pengambilan keputusan dan meningkatkan manajemen program pembangunan kesehatan; dan (3) diperlukan keterpaduan Sistem Informasi Kesehatan secara nasional dalam rangka menunjang upaya kesehatan menjadi lebih efektif dan efisien.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8" name="Shape 578"/>
          <p:cNvSpPr/>
          <p:nvPr>
            <p:ph type="sldImg"/>
          </p:nvPr>
        </p:nvSpPr>
        <p:spPr>
          <a:prstGeom prst="rect">
            <a:avLst/>
          </a:prstGeom>
        </p:spPr>
        <p:txBody>
          <a:bodyPr/>
          <a:lstStyle/>
          <a:p>
            <a:pPr/>
          </a:p>
        </p:txBody>
      </p:sp>
      <p:sp>
        <p:nvSpPr>
          <p:cNvPr id="579" name="Shape 579"/>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t>Penguatan sistem informasi kesehatan difokuskan kepada 2 hal, yaitu:</a:t>
            </a:r>
          </a:p>
          <a:p>
            <a:pPr>
              <a:lnSpc>
                <a:spcPct val="100000"/>
              </a:lnSpc>
              <a:defRPr sz="1200">
                <a:latin typeface="Calibri"/>
                <a:ea typeface="Calibri"/>
                <a:cs typeface="Calibri"/>
                <a:sym typeface="Calibri"/>
              </a:defRPr>
            </a:pPr>
            <a:r>
              <a:t>(1) penataan data transaksi di fasilitas pelayanan kesehatan sebagai sumber data, dengan tujuan meningkatkan kualitas dan kecepatan proses kerja terutama di fasilitas pelayanan kesehatan.</a:t>
            </a:r>
          </a:p>
          <a:p>
            <a:pPr>
              <a:lnSpc>
                <a:spcPct val="100000"/>
              </a:lnSpc>
              <a:defRPr sz="1200">
                <a:latin typeface="Calibri"/>
                <a:ea typeface="Calibri"/>
                <a:cs typeface="Calibri"/>
                <a:sym typeface="Calibri"/>
              </a:defRPr>
            </a:pPr>
            <a:r>
              <a:t>(2) optimalisasi aliran data (komunikasi data) dan pengembangan bank data kesehatan, dengan tujuan meningkatkan ketersediaan dan kualitas data dan informasi kesehatan dan yang terkait.</a:t>
            </a:r>
          </a:p>
          <a:p>
            <a:pPr>
              <a:lnSpc>
                <a:spcPct val="100000"/>
              </a:lnSpc>
              <a:defRPr sz="1200">
                <a:latin typeface="Calibri"/>
                <a:ea typeface="Calibri"/>
                <a:cs typeface="Calibri"/>
                <a:sym typeface="Calibri"/>
              </a:defRPr>
            </a:pPr>
            <a:r>
              <a:t> </a:t>
            </a:r>
          </a:p>
          <a:p>
            <a:pPr>
              <a:lnSpc>
                <a:spcPct val="100000"/>
              </a:lnSpc>
              <a:defRPr sz="1200">
                <a:latin typeface="Calibri"/>
                <a:ea typeface="Calibri"/>
                <a:cs typeface="Calibri"/>
                <a:sym typeface="Calibri"/>
              </a:defRPr>
            </a:pPr>
            <a:r>
              <a:t>Namun demikian, penataan atau penguatan pada </a:t>
            </a:r>
            <a:r>
              <a:rPr b="1"/>
              <a:t>aspek dasar </a:t>
            </a:r>
            <a:r>
              <a:t>penyelenggaraan sistem informasi kesehatan seperti </a:t>
            </a:r>
            <a:r>
              <a:rPr b="1"/>
              <a:t>kebijakan/regulasi</a:t>
            </a:r>
            <a:r>
              <a:t>, </a:t>
            </a:r>
            <a:r>
              <a:rPr b="1"/>
              <a:t>standar</a:t>
            </a:r>
            <a:r>
              <a:t>, </a:t>
            </a:r>
            <a:r>
              <a:rPr b="1"/>
              <a:t>sumber daya</a:t>
            </a:r>
            <a:r>
              <a:t>, atau lainnya, tidak dapat ditinggalkan dan bahkan harus lebih dahulu dilakukan. Penataan atau penguatan aspek dasar tersebut untuk </a:t>
            </a:r>
            <a:r>
              <a:rPr b="1"/>
              <a:t>memperkuat landasan langkah-langkah penguatan </a:t>
            </a:r>
            <a:r>
              <a:t>berikutnya. Artinya, walaupun tidak disebutkan dalam fokus prioritas penguatan sistem informasi kesehatan, aspek dasar penyelenggaraan sistem informasi kesehatan ini juga harus menjadi prioritas pembenahan. Demikian halnya dengan aspek penggunaan data dan informasi, juga harus menjadi perhatian dalam penguatan sistem informasi kesehatan.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9" name="Shape 589"/>
          <p:cNvSpPr/>
          <p:nvPr>
            <p:ph type="sldImg"/>
          </p:nvPr>
        </p:nvSpPr>
        <p:spPr>
          <a:prstGeom prst="rect">
            <a:avLst/>
          </a:prstGeom>
        </p:spPr>
        <p:txBody>
          <a:bodyPr/>
          <a:lstStyle/>
          <a:p>
            <a:pPr/>
          </a:p>
        </p:txBody>
      </p:sp>
      <p:sp>
        <p:nvSpPr>
          <p:cNvPr id="590" name="Shape 590"/>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a:r>
              <a:t>Dari Aspek legal diatas intinya bahwa Rekam Medik harus ditulis pada saat pasien mendapatkan pelayanan . Intinya adalah dokter harus menulis rekam medis yang bisa ditukis secara manual maupun elektronik. Ketika kita kan memasuki ke rekam medik elektronik maka ada beberapa hal yg harus diperhatikan, yaitu : harus otentifikasi, harus aman, harus ada pin (login password), dan harus bisa diakses kembali kapan saja sesuai kebutuhan. Selain itu penyajian data rekam medik harus memenuhi persyaratan baik legalitas maupun segi medik oleh karena hal tersebut maka rumah sakit wajib melaksanakan SIRS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8" name="Shape 818"/>
          <p:cNvSpPr/>
          <p:nvPr>
            <p:ph type="sldImg"/>
          </p:nvPr>
        </p:nvSpPr>
        <p:spPr>
          <a:prstGeom prst="rect">
            <a:avLst/>
          </a:prstGeom>
        </p:spPr>
        <p:txBody>
          <a:bodyPr/>
          <a:lstStyle/>
          <a:p>
            <a:pPr/>
          </a:p>
        </p:txBody>
      </p:sp>
      <p:sp>
        <p:nvSpPr>
          <p:cNvPr id="819" name="Shape 819"/>
          <p:cNvSpPr/>
          <p:nvPr>
            <p:ph type="body" sz="quarter" idx="1"/>
          </p:nvPr>
        </p:nvSpPr>
        <p:spPr>
          <a:prstGeom prst="rect">
            <a:avLst/>
          </a:prstGeom>
        </p:spPr>
        <p:txBody>
          <a:bodyPr/>
          <a:lstStyle/>
          <a:p>
            <a:pPr>
              <a:lnSpc>
                <a:spcPct val="100000"/>
              </a:lnSpc>
              <a:defRPr b="1" sz="1200">
                <a:latin typeface="Calibri"/>
                <a:ea typeface="Calibri"/>
                <a:cs typeface="Calibri"/>
                <a:sym typeface="Calibri"/>
              </a:defRPr>
            </a:pPr>
            <a:r>
              <a:t>Pemetaan Peran dalam Penyelenggaraan SIK</a:t>
            </a:r>
          </a:p>
          <a:p>
            <a:pPr>
              <a:lnSpc>
                <a:spcPct val="100000"/>
              </a:lnSpc>
              <a:defRPr sz="1200">
                <a:latin typeface="Calibri"/>
                <a:ea typeface="Calibri"/>
                <a:cs typeface="Calibri"/>
                <a:sym typeface="Calibri"/>
              </a:defRPr>
            </a:pPr>
          </a:p>
          <a:p>
            <a:pPr>
              <a:lnSpc>
                <a:spcPct val="100000"/>
              </a:lnSpc>
              <a:defRPr sz="1200">
                <a:latin typeface="Calibri"/>
                <a:ea typeface="Calibri"/>
                <a:cs typeface="Calibri"/>
                <a:sym typeface="Calibri"/>
              </a:defRPr>
            </a:pPr>
            <a:r>
              <a:t>Berdasarkan substansi pengaturan PP SIK sebagaimana di atas, berikut ini adalah pemetaan peran pemerintah, pemerintah daerah provinsi, pemerintah daerah kab/kota, dan Fasyankes dalam penyelenggaraan SIK.</a:t>
            </a:r>
          </a:p>
          <a:p>
            <a:pPr>
              <a:lnSpc>
                <a:spcPct val="100000"/>
              </a:lnSpc>
              <a:defRPr sz="1200">
                <a:latin typeface="Calibri"/>
                <a:ea typeface="Calibri"/>
                <a:cs typeface="Calibri"/>
                <a:sym typeface="Calibri"/>
              </a:defRPr>
            </a:pPr>
          </a:p>
          <a:p>
            <a:pPr>
              <a:lnSpc>
                <a:spcPct val="100000"/>
              </a:lnSpc>
              <a:defRPr sz="1200">
                <a:latin typeface="Calibri"/>
                <a:ea typeface="Calibri"/>
                <a:cs typeface="Calibri"/>
                <a:sym typeface="Calibri"/>
              </a:defRPr>
            </a:pPr>
            <a:r>
              <a:t>Mengacu pada peran tersebut, maka penyelenggaraan sistem informasi kesehatan yang menjadi urusan:</a:t>
            </a:r>
          </a:p>
          <a:p>
            <a:pPr>
              <a:lnSpc>
                <a:spcPct val="100000"/>
              </a:lnSpc>
              <a:defRPr sz="1200">
                <a:latin typeface="Calibri"/>
                <a:ea typeface="Calibri"/>
                <a:cs typeface="Calibri"/>
                <a:sym typeface="Calibri"/>
              </a:defRPr>
            </a:pPr>
            <a:r>
              <a:t>a. pemerintah adalah menetapkan standarisasi SIK,  menyelenggarakan pengelolaan dan pengembanganSIK skala nasional, serta memfasilitasi pengembangan SIK skala daerah.</a:t>
            </a:r>
          </a:p>
          <a:p>
            <a:pPr>
              <a:lnSpc>
                <a:spcPct val="100000"/>
              </a:lnSpc>
              <a:defRPr sz="1200">
                <a:latin typeface="Calibri"/>
                <a:ea typeface="Calibri"/>
                <a:cs typeface="Calibri"/>
                <a:sym typeface="Calibri"/>
              </a:defRPr>
            </a:pPr>
            <a:r>
              <a:t>b. pemerintah daerah provinsi adalah menyelenggarakan pengelolaan dan pengembangan SIK skala provinsi.</a:t>
            </a:r>
          </a:p>
          <a:p>
            <a:pPr>
              <a:lnSpc>
                <a:spcPct val="100000"/>
              </a:lnSpc>
              <a:defRPr sz="1200">
                <a:latin typeface="Calibri"/>
                <a:ea typeface="Calibri"/>
                <a:cs typeface="Calibri"/>
                <a:sym typeface="Calibri"/>
              </a:defRPr>
            </a:pPr>
            <a:r>
              <a:t>c. pemerintah daerah kabupaten/kota adalah menyelenggarakan pengelolaan dan pengembangan SIK skala kabupaten/kota.</a:t>
            </a:r>
          </a:p>
          <a:p>
            <a:pPr>
              <a:lnSpc>
                <a:spcPct val="100000"/>
              </a:lnSpc>
              <a:defRPr sz="1200">
                <a:latin typeface="Calibri"/>
                <a:ea typeface="Calibri"/>
                <a:cs typeface="Calibri"/>
                <a:sym typeface="Calibri"/>
              </a:defRPr>
            </a:pPr>
            <a:r>
              <a:t>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2" name="Shape 12"/>
          <p:cNvSpPr/>
          <p:nvPr>
            <p:ph type="title"/>
          </p:nvPr>
        </p:nvSpPr>
        <p:spPr>
          <a:xfrm>
            <a:off x="685800" y="1844675"/>
            <a:ext cx="7772400" cy="2041525"/>
          </a:xfrm>
          <a:prstGeom prst="rect">
            <a:avLst/>
          </a:prstGeom>
        </p:spPr>
        <p:txBody>
          <a:bodyPr/>
          <a:lstStyle/>
          <a:p>
            <a:pPr/>
            <a:r>
              <a:t>Title Text</a:t>
            </a:r>
          </a:p>
        </p:txBody>
      </p:sp>
      <p:sp>
        <p:nvSpPr>
          <p:cNvPr id="13" name="Shape 13"/>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p>
            <a:pPr/>
            <a:r>
              <a:t>Title Text</a:t>
            </a:r>
          </a:p>
        </p:txBody>
      </p:sp>
      <p:sp>
        <p:nvSpPr>
          <p:cNvPr id="90" name="Shape 90"/>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1" name="Shape 9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98" name="Shape 98"/>
          <p:cNvSpPr/>
          <p:nvPr>
            <p:ph type="title"/>
          </p:nvPr>
        </p:nvSpPr>
        <p:spPr>
          <a:xfrm>
            <a:off x="6629400" y="0"/>
            <a:ext cx="2057400" cy="6400802"/>
          </a:xfrm>
          <a:prstGeom prst="rect">
            <a:avLst/>
          </a:prstGeom>
        </p:spPr>
        <p:txBody>
          <a:bodyPr/>
          <a:lstStyle/>
          <a:p>
            <a:pPr/>
            <a:r>
              <a:t>Title Text</a:t>
            </a:r>
          </a:p>
        </p:txBody>
      </p:sp>
      <p:sp>
        <p:nvSpPr>
          <p:cNvPr id="99" name="Shape 99"/>
          <p:cNvSpPr/>
          <p:nvPr>
            <p:ph type="body" idx="1"/>
          </p:nvPr>
        </p:nvSpPr>
        <p:spPr>
          <a:xfrm>
            <a:off x="457200" y="274638"/>
            <a:ext cx="6019800" cy="65833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1_Title Only">
    <p:spTree>
      <p:nvGrpSpPr>
        <p:cNvPr id="1" name=""/>
        <p:cNvGrpSpPr/>
        <p:nvPr/>
      </p:nvGrpSpPr>
      <p:grpSpPr>
        <a:xfrm>
          <a:off x="0" y="0"/>
          <a:ext cx="0" cy="0"/>
          <a:chOff x="0" y="0"/>
          <a:chExt cx="0" cy="0"/>
        </a:xfrm>
      </p:grpSpPr>
      <p:sp>
        <p:nvSpPr>
          <p:cNvPr id="107" name="Shape 107"/>
          <p:cNvSpPr/>
          <p:nvPr>
            <p:ph type="title"/>
          </p:nvPr>
        </p:nvSpPr>
        <p:spPr>
          <a:xfrm>
            <a:off x="457200" y="0"/>
            <a:ext cx="8229600" cy="1077168"/>
          </a:xfrm>
          <a:prstGeom prst="rect">
            <a:avLst/>
          </a:prstGeom>
        </p:spPr>
        <p:txBody>
          <a:bodyPr/>
          <a:lstStyle/>
          <a:p>
            <a:pPr/>
            <a:r>
              <a:t>Title Text</a:t>
            </a:r>
          </a:p>
        </p:txBody>
      </p:sp>
      <p:sp>
        <p:nvSpPr>
          <p:cNvPr id="108" name="Shape 10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1_Title Only 0">
    <p:spTree>
      <p:nvGrpSpPr>
        <p:cNvPr id="1" name=""/>
        <p:cNvGrpSpPr/>
        <p:nvPr/>
      </p:nvGrpSpPr>
      <p:grpSpPr>
        <a:xfrm>
          <a:off x="0" y="0"/>
          <a:ext cx="0" cy="0"/>
          <a:chOff x="0" y="0"/>
          <a:chExt cx="0" cy="0"/>
        </a:xfrm>
      </p:grpSpPr>
      <p:sp>
        <p:nvSpPr>
          <p:cNvPr id="115" name="Shape 115"/>
          <p:cNvSpPr/>
          <p:nvPr>
            <p:ph type="title"/>
          </p:nvPr>
        </p:nvSpPr>
        <p:spPr>
          <a:xfrm>
            <a:off x="457200" y="0"/>
            <a:ext cx="8229600" cy="1077168"/>
          </a:xfrm>
          <a:prstGeom prst="rect">
            <a:avLst/>
          </a:prstGeom>
        </p:spPr>
        <p:txBody>
          <a:bodyPr/>
          <a:lstStyle/>
          <a:p>
            <a:pPr/>
            <a:r>
              <a:t>Title Text</a:t>
            </a:r>
          </a:p>
        </p:txBody>
      </p:sp>
      <p:sp>
        <p:nvSpPr>
          <p:cNvPr id="116" name="Shape 11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1_Section Header">
    <p:spTree>
      <p:nvGrpSpPr>
        <p:cNvPr id="1" name=""/>
        <p:cNvGrpSpPr/>
        <p:nvPr/>
      </p:nvGrpSpPr>
      <p:grpSpPr>
        <a:xfrm>
          <a:off x="0" y="0"/>
          <a:ext cx="0" cy="0"/>
          <a:chOff x="0" y="0"/>
          <a:chExt cx="0" cy="0"/>
        </a:xfrm>
      </p:grpSpPr>
      <p:sp>
        <p:nvSpPr>
          <p:cNvPr id="123" name="Shape 123"/>
          <p:cNvSpPr/>
          <p:nvPr>
            <p:ph type="sldNum" sz="quarter" idx="2"/>
          </p:nvPr>
        </p:nvSpPr>
        <p:spPr>
          <a:xfrm>
            <a:off x="8422820" y="6221731"/>
            <a:ext cx="263980" cy="2692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a:r>
              <a:t>Title Text</a:t>
            </a:r>
          </a:p>
        </p:txBody>
      </p:sp>
      <p:sp>
        <p:nvSpPr>
          <p:cNvPr id="22" name="Shape 22"/>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30" name="Shape 30"/>
          <p:cNvSpPr/>
          <p:nvPr>
            <p:ph type="title"/>
          </p:nvPr>
        </p:nvSpPr>
        <p:spPr>
          <a:xfrm>
            <a:off x="722312" y="4406900"/>
            <a:ext cx="7772401" cy="1362075"/>
          </a:xfrm>
          <a:prstGeom prst="rect">
            <a:avLst/>
          </a:prstGeom>
        </p:spPr>
        <p:txBody>
          <a:bodyPr anchor="t"/>
          <a:lstStyle>
            <a:lvl1pPr algn="l">
              <a:defRPr cap="all" sz="4000"/>
            </a:lvl1pPr>
          </a:lstStyle>
          <a:p>
            <a:pPr/>
            <a:r>
              <a:t>Title Text</a:t>
            </a:r>
          </a:p>
        </p:txBody>
      </p:sp>
      <p:sp>
        <p:nvSpPr>
          <p:cNvPr id="31" name="Shape 3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2" name="Shape 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9" name="Shape 39"/>
          <p:cNvSpPr/>
          <p:nvPr>
            <p:ph type="title"/>
          </p:nvPr>
        </p:nvSpPr>
        <p:spPr>
          <a:xfrm>
            <a:off x="457200" y="0"/>
            <a:ext cx="8229600" cy="1242205"/>
          </a:xfrm>
          <a:prstGeom prst="rect">
            <a:avLst/>
          </a:prstGeom>
        </p:spPr>
        <p:txBody>
          <a:bodyPr/>
          <a:lstStyle/>
          <a:p>
            <a:pPr/>
            <a:r>
              <a:t>Title Text</a:t>
            </a:r>
          </a:p>
        </p:txBody>
      </p:sp>
      <p:sp>
        <p:nvSpPr>
          <p:cNvPr id="40" name="Shape 40"/>
          <p:cNvSpPr/>
          <p:nvPr>
            <p:ph type="body" sz="half" idx="1"/>
          </p:nvPr>
        </p:nvSpPr>
        <p:spPr>
          <a:xfrm>
            <a:off x="457200" y="1600200"/>
            <a:ext cx="4038600" cy="52578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8" name="Shape 48"/>
          <p:cNvSpPr/>
          <p:nvPr>
            <p:ph type="title"/>
          </p:nvPr>
        </p:nvSpPr>
        <p:spPr>
          <a:xfrm>
            <a:off x="457200" y="130463"/>
            <a:ext cx="8229600" cy="981278"/>
          </a:xfrm>
          <a:prstGeom prst="rect">
            <a:avLst/>
          </a:prstGeom>
        </p:spPr>
        <p:txBody>
          <a:bodyPr/>
          <a:lstStyle/>
          <a:p>
            <a:pPr/>
            <a:r>
              <a:t>Title Text</a:t>
            </a:r>
          </a:p>
        </p:txBody>
      </p:sp>
      <p:sp>
        <p:nvSpPr>
          <p:cNvPr id="49" name="Shape 49"/>
          <p:cNvSpPr/>
          <p:nvPr>
            <p:ph type="body" sz="quarter" idx="1"/>
          </p:nvPr>
        </p:nvSpPr>
        <p:spPr>
          <a:xfrm>
            <a:off x="457200" y="1111739"/>
            <a:ext cx="4040188" cy="2237877"/>
          </a:xfrm>
          <a:prstGeom prst="rect">
            <a:avLst/>
          </a:prstGeom>
          <a:solidFill>
            <a:srgbClr val="DBEEF4"/>
          </a:solidFill>
        </p:spPr>
        <p:txBody>
          <a:bodyPr/>
          <a:lstStyle>
            <a:lvl1pPr marL="0" indent="0" algn="ctr">
              <a:spcBef>
                <a:spcPts val="0"/>
              </a:spcBef>
              <a:buSzTx/>
              <a:buFontTx/>
              <a:buNone/>
              <a:defRPr b="1" sz="2400"/>
            </a:lvl1pPr>
            <a:lvl2pPr marL="0" indent="0" algn="ctr">
              <a:spcBef>
                <a:spcPts val="0"/>
              </a:spcBef>
              <a:buSzTx/>
              <a:buFontTx/>
              <a:buNone/>
              <a:defRPr b="1" sz="2400"/>
            </a:lvl2pPr>
            <a:lvl3pPr marL="0" indent="0" algn="ctr">
              <a:spcBef>
                <a:spcPts val="0"/>
              </a:spcBef>
              <a:buSzTx/>
              <a:buFontTx/>
              <a:buNone/>
              <a:defRPr b="1" sz="2400"/>
            </a:lvl3pPr>
            <a:lvl4pPr marL="0" indent="0" algn="ctr">
              <a:spcBef>
                <a:spcPts val="0"/>
              </a:spcBef>
              <a:buSzTx/>
              <a:buFontTx/>
              <a:buNone/>
              <a:defRPr b="1" sz="2400"/>
            </a:lvl4pPr>
            <a:lvl5pPr marL="0" indent="0" algn="ctr">
              <a:spcBef>
                <a:spcPts val="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Shape 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1" name="Shape 71"/>
          <p:cNvSpPr/>
          <p:nvPr>
            <p:ph type="title"/>
          </p:nvPr>
        </p:nvSpPr>
        <p:spPr>
          <a:xfrm>
            <a:off x="457200" y="0"/>
            <a:ext cx="3008315" cy="1435100"/>
          </a:xfrm>
          <a:prstGeom prst="rect">
            <a:avLst/>
          </a:prstGeom>
        </p:spPr>
        <p:txBody>
          <a:bodyPr anchor="b"/>
          <a:lstStyle>
            <a:lvl1pPr algn="l">
              <a:defRPr sz="2000"/>
            </a:lvl1pPr>
          </a:lstStyle>
          <a:p>
            <a:pPr/>
            <a:r>
              <a:t>Title Text</a:t>
            </a:r>
          </a:p>
        </p:txBody>
      </p:sp>
      <p:sp>
        <p:nvSpPr>
          <p:cNvPr id="72" name="Shape 72"/>
          <p:cNvSpPr/>
          <p:nvPr>
            <p:ph type="body" idx="1"/>
          </p:nvPr>
        </p:nvSpPr>
        <p:spPr>
          <a:xfrm>
            <a:off x="3575050" y="273050"/>
            <a:ext cx="5111750" cy="6584950"/>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73" name="Shape 7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0" name="Shape 80"/>
          <p:cNvSpPr/>
          <p:nvPr>
            <p:ph type="title"/>
          </p:nvPr>
        </p:nvSpPr>
        <p:spPr>
          <a:xfrm>
            <a:off x="1792288" y="4800600"/>
            <a:ext cx="5486402" cy="566738"/>
          </a:xfrm>
          <a:prstGeom prst="rect">
            <a:avLst/>
          </a:prstGeom>
        </p:spPr>
        <p:txBody>
          <a:bodyPr anchor="b"/>
          <a:lstStyle>
            <a:lvl1pPr algn="l">
              <a:defRPr sz="2000"/>
            </a:lvl1pPr>
          </a:lstStyle>
          <a:p>
            <a:pPr/>
            <a:r>
              <a:t>Title Text</a:t>
            </a:r>
          </a:p>
        </p:txBody>
      </p:sp>
      <p:sp>
        <p:nvSpPr>
          <p:cNvPr id="81" name="Shape 8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0" y="6356350"/>
            <a:ext cx="9144000" cy="365125"/>
          </a:xfrm>
          <a:prstGeom prst="rect">
            <a:avLst/>
          </a:prstGeom>
          <a:solidFill>
            <a:srgbClr val="FAC090"/>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3" name="Shape 3"/>
          <p:cNvSpPr/>
          <p:nvPr>
            <p:ph type="title"/>
          </p:nvPr>
        </p:nvSpPr>
        <p:spPr>
          <a:xfrm>
            <a:off x="457200" y="32745"/>
            <a:ext cx="8229600" cy="11767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4" name="Shape 4"/>
          <p:cNvSpPr/>
          <p:nvPr>
            <p:ph type="body" idx="1"/>
          </p:nvPr>
        </p:nvSpPr>
        <p:spPr>
          <a:xfrm>
            <a:off x="457200" y="1209456"/>
            <a:ext cx="8229600" cy="56485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8422820"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Calibri"/>
          <a:ea typeface="Calibri"/>
          <a:cs typeface="Calibri"/>
          <a:sym typeface="Calibri"/>
        </a:defRPr>
      </a:lvl1pPr>
      <a:lvl2pPr marL="0" marR="0" indent="0" algn="ctr" defTabSz="4572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Calibri"/>
          <a:ea typeface="Calibri"/>
          <a:cs typeface="Calibri"/>
          <a:sym typeface="Calibri"/>
        </a:defRPr>
      </a:lvl2pPr>
      <a:lvl3pPr marL="0" marR="0" indent="0" algn="ctr" defTabSz="4572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Calibri"/>
          <a:ea typeface="Calibri"/>
          <a:cs typeface="Calibri"/>
          <a:sym typeface="Calibri"/>
        </a:defRPr>
      </a:lvl3pPr>
      <a:lvl4pPr marL="0" marR="0" indent="0" algn="ctr" defTabSz="4572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Calibri"/>
          <a:ea typeface="Calibri"/>
          <a:cs typeface="Calibri"/>
          <a:sym typeface="Calibri"/>
        </a:defRPr>
      </a:lvl4pPr>
      <a:lvl5pPr marL="0" marR="0" indent="0" algn="ctr" defTabSz="4572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Calibri"/>
          <a:ea typeface="Calibri"/>
          <a:cs typeface="Calibri"/>
          <a:sym typeface="Calibri"/>
        </a:defRPr>
      </a:lvl5pPr>
      <a:lvl6pPr marL="0" marR="0" indent="0" algn="ctr" defTabSz="4572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Calibri"/>
          <a:ea typeface="Calibri"/>
          <a:cs typeface="Calibri"/>
          <a:sym typeface="Calibri"/>
        </a:defRPr>
      </a:lvl6pPr>
      <a:lvl7pPr marL="0" marR="0" indent="0" algn="ctr" defTabSz="4572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Calibri"/>
          <a:ea typeface="Calibri"/>
          <a:cs typeface="Calibri"/>
          <a:sym typeface="Calibri"/>
        </a:defRPr>
      </a:lvl7pPr>
      <a:lvl8pPr marL="0" marR="0" indent="0" algn="ctr" defTabSz="4572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Calibri"/>
          <a:ea typeface="Calibri"/>
          <a:cs typeface="Calibri"/>
          <a:sym typeface="Calibri"/>
        </a:defRPr>
      </a:lvl8pPr>
      <a:lvl9pPr marL="0" marR="0" indent="0" algn="ctr" defTabSz="4572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Calibri"/>
          <a:ea typeface="Calibri"/>
          <a:cs typeface="Calibri"/>
          <a:sym typeface="Calibri"/>
        </a:defRPr>
      </a:lvl9pPr>
    </p:titleStyle>
    <p:bodyStyle>
      <a:lvl1pPr marL="342900" marR="0" indent="-342900" algn="l" defTabSz="457200" rtl="0" latinLnBrk="0">
        <a:lnSpc>
          <a:spcPct val="85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1pPr>
      <a:lvl2pPr marL="790575" marR="0" indent="-333375" algn="l" defTabSz="457200" rtl="0" latinLnBrk="0">
        <a:lnSpc>
          <a:spcPct val="85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2pPr>
      <a:lvl3pPr marL="1234438" marR="0" indent="-320038" algn="l" defTabSz="457200" rtl="0" latinLnBrk="0">
        <a:lnSpc>
          <a:spcPct val="85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3pPr>
      <a:lvl4pPr marL="1727200" marR="0" indent="-355600" algn="l" defTabSz="457200" rtl="0" latinLnBrk="0">
        <a:lnSpc>
          <a:spcPct val="85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4pPr>
      <a:lvl5pPr marL="2184400" marR="0" indent="-355600" algn="l" defTabSz="457200" rtl="0" latinLnBrk="0">
        <a:lnSpc>
          <a:spcPct val="85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5pPr>
      <a:lvl6pPr marL="2606038" marR="0" indent="-320038" algn="l" defTabSz="457200" rtl="0" latinLnBrk="0">
        <a:lnSpc>
          <a:spcPct val="85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6pPr>
      <a:lvl7pPr marL="3063238" marR="0" indent="-320038" algn="l" defTabSz="457200" rtl="0" latinLnBrk="0">
        <a:lnSpc>
          <a:spcPct val="85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7pPr>
      <a:lvl8pPr marL="3520440" marR="0" indent="-320039" algn="l" defTabSz="457200" rtl="0" latinLnBrk="0">
        <a:lnSpc>
          <a:spcPct val="85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8pPr>
      <a:lvl9pPr marL="3977640" marR="0" indent="-320040" algn="l" defTabSz="457200" rtl="0" latinLnBrk="0">
        <a:lnSpc>
          <a:spcPct val="85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alibri"/>
          <a:ea typeface="Calibri"/>
          <a:cs typeface="Calibri"/>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 Target="slide64.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 Target="slide64.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 Target="slide54.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5.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5.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5.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5.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5.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5.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7.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ctrTitle"/>
          </p:nvPr>
        </p:nvSpPr>
        <p:spPr>
          <a:xfrm>
            <a:off x="685800" y="2130425"/>
            <a:ext cx="7772400" cy="1470025"/>
          </a:xfrm>
          <a:prstGeom prst="rect">
            <a:avLst/>
          </a:prstGeom>
        </p:spPr>
        <p:txBody>
          <a:bodyPr/>
          <a:lstStyle/>
          <a:p>
            <a:pPr defTabSz="356615">
              <a:defRPr sz="3100">
                <a:effectLst>
                  <a:outerShdw sx="100000" sy="100000" kx="0" ky="0" algn="b" rotWithShape="0" blurRad="38100" dist="29717" dir="2700000">
                    <a:srgbClr val="000000">
                      <a:alpha val="40000"/>
                    </a:srgbClr>
                  </a:outerShdw>
                </a:effectLst>
              </a:defRPr>
            </a:pPr>
            <a:r>
              <a:t>Kebijakan </a:t>
            </a:r>
            <a:br/>
            <a:r>
              <a:t>Sistem Informasi Kesehatan</a:t>
            </a:r>
            <a:br/>
            <a:r>
              <a:t>dan Implementasi PP 46/2014</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Shape 368"/>
          <p:cNvSpPr/>
          <p:nvPr>
            <p:ph type="title"/>
          </p:nvPr>
        </p:nvSpPr>
        <p:spPr>
          <a:xfrm>
            <a:off x="722312" y="4406900"/>
            <a:ext cx="7772401" cy="1362075"/>
          </a:xfrm>
          <a:prstGeom prst="rect">
            <a:avLst/>
          </a:prstGeom>
        </p:spPr>
        <p:txBody>
          <a:bodyPr/>
          <a:lstStyle/>
          <a:p>
            <a:pPr/>
            <a:r>
              <a:t>Gambaran Masalah</a:t>
            </a:r>
          </a:p>
        </p:txBody>
      </p:sp>
      <p:sp>
        <p:nvSpPr>
          <p:cNvPr id="369" name="Shape 369"/>
          <p:cNvSpPr/>
          <p:nvPr>
            <p:ph type="body" sz="quarter" idx="1"/>
          </p:nvPr>
        </p:nvSpPr>
        <p:spPr>
          <a:xfrm>
            <a:off x="722312" y="2906713"/>
            <a:ext cx="7772401" cy="1500189"/>
          </a:xfrm>
          <a:prstGeom prst="rect">
            <a:avLst/>
          </a:prstGeom>
        </p:spPr>
        <p:txBody>
          <a:bodyPr/>
          <a:lstStyle/>
          <a:p>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71"/>
          <p:cNvSpPr/>
          <p:nvPr/>
        </p:nvSpPr>
        <p:spPr>
          <a:xfrm>
            <a:off x="5748592" y="5462110"/>
            <a:ext cx="1448230" cy="48620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800">
                <a:solidFill>
                  <a:srgbClr val="008000"/>
                </a:solidFill>
                <a:latin typeface="Arial"/>
                <a:ea typeface="Arial"/>
                <a:cs typeface="Arial"/>
                <a:sym typeface="Arial"/>
              </a:defRPr>
            </a:lvl1pPr>
          </a:lstStyle>
          <a:p>
            <a:pPr/>
            <a:r>
              <a:t>integrasi</a:t>
            </a:r>
          </a:p>
        </p:txBody>
      </p:sp>
      <p:sp>
        <p:nvSpPr>
          <p:cNvPr id="372" name="Shape 372"/>
          <p:cNvSpPr/>
          <p:nvPr>
            <p:ph type="title"/>
          </p:nvPr>
        </p:nvSpPr>
        <p:spPr>
          <a:xfrm>
            <a:off x="457200" y="274638"/>
            <a:ext cx="8229600" cy="692930"/>
          </a:xfrm>
          <a:prstGeom prst="rect">
            <a:avLst/>
          </a:prstGeom>
        </p:spPr>
        <p:txBody>
          <a:bodyPr/>
          <a:lstStyle/>
          <a:p>
            <a:pPr/>
            <a:r>
              <a:t>Masalah Utama</a:t>
            </a:r>
          </a:p>
        </p:txBody>
      </p:sp>
      <p:grpSp>
        <p:nvGrpSpPr>
          <p:cNvPr id="427" name="Group 427"/>
          <p:cNvGrpSpPr/>
          <p:nvPr/>
        </p:nvGrpSpPr>
        <p:grpSpPr>
          <a:xfrm>
            <a:off x="500062" y="1437232"/>
            <a:ext cx="3816352" cy="3943356"/>
            <a:chOff x="0" y="0"/>
            <a:chExt cx="3816351" cy="3943354"/>
          </a:xfrm>
        </p:grpSpPr>
        <p:sp>
          <p:nvSpPr>
            <p:cNvPr id="373" name="Shape 373"/>
            <p:cNvSpPr/>
            <p:nvPr/>
          </p:nvSpPr>
          <p:spPr>
            <a:xfrm>
              <a:off x="0" y="-1"/>
              <a:ext cx="3816352" cy="3943356"/>
            </a:xfrm>
            <a:prstGeom prst="roundRect">
              <a:avLst>
                <a:gd name="adj" fmla="val 11921"/>
              </a:avLst>
            </a:prstGeom>
            <a:solidFill>
              <a:srgbClr val="FFFFFF"/>
            </a:solidFill>
            <a:ln w="25400" cap="flat">
              <a:solidFill>
                <a:schemeClr val="accent1"/>
              </a:solidFill>
              <a:prstDash val="solid"/>
              <a:bevel/>
            </a:ln>
            <a:effectLst/>
          </p:spPr>
          <p:txBody>
            <a:bodyPr wrap="square" lIns="45718" tIns="45718" rIns="45718" bIns="45718" numCol="1" anchor="ctr">
              <a:noAutofit/>
            </a:bodyPr>
            <a:lstStyle/>
            <a:p>
              <a:pPr>
                <a:defRPr>
                  <a:latin typeface="Corbel"/>
                  <a:ea typeface="Corbel"/>
                  <a:cs typeface="Corbel"/>
                  <a:sym typeface="Corbel"/>
                </a:defRPr>
              </a:pPr>
            </a:p>
          </p:txBody>
        </p:sp>
        <p:grpSp>
          <p:nvGrpSpPr>
            <p:cNvPr id="376" name="Group 376"/>
            <p:cNvGrpSpPr/>
            <p:nvPr/>
          </p:nvGrpSpPr>
          <p:grpSpPr>
            <a:xfrm>
              <a:off x="1737301" y="579019"/>
              <a:ext cx="789418" cy="757073"/>
              <a:chOff x="-1" y="0"/>
              <a:chExt cx="789417" cy="757072"/>
            </a:xfrm>
          </p:grpSpPr>
          <p:sp>
            <p:nvSpPr>
              <p:cNvPr id="374" name="Shape 374"/>
              <p:cNvSpPr/>
              <p:nvPr/>
            </p:nvSpPr>
            <p:spPr>
              <a:xfrm>
                <a:off x="7358" y="0"/>
                <a:ext cx="774704" cy="757073"/>
              </a:xfrm>
              <a:prstGeom prst="ellipse">
                <a:avLst/>
              </a:prstGeom>
              <a:solidFill>
                <a:srgbClr val="002060"/>
              </a:solidFill>
              <a:ln w="9525" cap="flat">
                <a:solidFill>
                  <a:srgbClr val="FFFFFF"/>
                </a:solidFill>
                <a:prstDash val="solid"/>
                <a:round/>
              </a:ln>
              <a:effectLst/>
            </p:spPr>
            <p:txBody>
              <a:bodyPr wrap="square" lIns="45718" tIns="45718" rIns="45718" bIns="45718" numCol="1" anchor="ctr">
                <a:noAutofit/>
              </a:bodyPr>
              <a:lstStyle/>
              <a:p>
                <a:pPr algn="ctr">
                  <a:defRPr sz="1200">
                    <a:solidFill>
                      <a:srgbClr val="FFFFFF"/>
                    </a:solidFill>
                    <a:effectLst>
                      <a:outerShdw sx="100000" sy="100000" kx="0" ky="0" algn="b" rotWithShape="0" blurRad="38100" dist="38100" dir="2700000">
                        <a:srgbClr val="000000">
                          <a:alpha val="43137"/>
                        </a:srgbClr>
                      </a:outerShdw>
                    </a:effectLst>
                    <a:latin typeface="Corbel"/>
                    <a:ea typeface="Corbel"/>
                    <a:cs typeface="Corbel"/>
                    <a:sym typeface="Corbel"/>
                  </a:defRPr>
                </a:pPr>
              </a:p>
            </p:txBody>
          </p:sp>
          <p:sp>
            <p:nvSpPr>
              <p:cNvPr id="375" name="Shape 375"/>
              <p:cNvSpPr/>
              <p:nvPr/>
            </p:nvSpPr>
            <p:spPr>
              <a:xfrm>
                <a:off x="-2" y="243915"/>
                <a:ext cx="789419"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200">
                    <a:ln w="18415">
                      <a:solidFill>
                        <a:srgbClr val="FFFFFF"/>
                      </a:solidFill>
                    </a:ln>
                    <a:solidFill>
                      <a:srgbClr val="FFFFFF"/>
                    </a:solidFill>
                    <a:effectLst>
                      <a:outerShdw sx="100000" sy="100000" kx="0" ky="0" algn="b" rotWithShape="0" blurRad="38100" dist="38100" dir="2700000">
                        <a:srgbClr val="000000">
                          <a:alpha val="43137"/>
                        </a:srgbClr>
                      </a:outerShdw>
                    </a:effectLst>
                    <a:latin typeface="Corbel"/>
                    <a:ea typeface="Corbel"/>
                    <a:cs typeface="Corbel"/>
                    <a:sym typeface="Corbel"/>
                  </a:defRPr>
                </a:lvl1pPr>
              </a:lstStyle>
              <a:p>
                <a:pPr/>
                <a:r>
                  <a:t>PUSDATIN</a:t>
                </a:r>
              </a:p>
            </p:txBody>
          </p:sp>
        </p:grpSp>
        <p:grpSp>
          <p:nvGrpSpPr>
            <p:cNvPr id="379" name="Group 379"/>
            <p:cNvGrpSpPr/>
            <p:nvPr/>
          </p:nvGrpSpPr>
          <p:grpSpPr>
            <a:xfrm>
              <a:off x="3084693" y="137394"/>
              <a:ext cx="615587" cy="440225"/>
              <a:chOff x="0" y="0"/>
              <a:chExt cx="615585" cy="440224"/>
            </a:xfrm>
          </p:grpSpPr>
          <p:sp>
            <p:nvSpPr>
              <p:cNvPr id="377" name="Shape 377"/>
              <p:cNvSpPr/>
              <p:nvPr/>
            </p:nvSpPr>
            <p:spPr>
              <a:xfrm>
                <a:off x="2993" y="0"/>
                <a:ext cx="609603" cy="440225"/>
              </a:xfrm>
              <a:prstGeom prst="ellipse">
                <a:avLst/>
              </a:prstGeom>
              <a:solidFill>
                <a:srgbClr val="002060"/>
              </a:solidFill>
              <a:ln w="9525" cap="flat">
                <a:solidFill>
                  <a:srgbClr val="4A7EBB"/>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sz="1200">
                    <a:latin typeface="Corbel"/>
                    <a:ea typeface="Corbel"/>
                    <a:cs typeface="Corbel"/>
                    <a:sym typeface="Corbel"/>
                  </a:defRPr>
                </a:pPr>
              </a:p>
            </p:txBody>
          </p:sp>
          <p:sp>
            <p:nvSpPr>
              <p:cNvPr id="378" name="Shape 378"/>
              <p:cNvSpPr/>
              <p:nvPr/>
            </p:nvSpPr>
            <p:spPr>
              <a:xfrm>
                <a:off x="-1" y="85491"/>
                <a:ext cx="615587"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200">
                    <a:ln w="18415">
                      <a:solidFill>
                        <a:srgbClr val="FFFFFF"/>
                      </a:solidFill>
                    </a:ln>
                    <a:solidFill>
                      <a:srgbClr val="FFFFFF"/>
                    </a:solidFill>
                    <a:effectLst>
                      <a:outerShdw sx="100000" sy="100000" kx="0" ky="0" algn="b" rotWithShape="0" blurRad="63500" dist="0" dir="3600000">
                        <a:srgbClr val="000000">
                          <a:alpha val="70000"/>
                        </a:srgbClr>
                      </a:outerShdw>
                    </a:effectLst>
                    <a:latin typeface="Corbel"/>
                    <a:ea typeface="Corbel"/>
                    <a:cs typeface="Corbel"/>
                    <a:sym typeface="Corbel"/>
                  </a:defRPr>
                </a:lvl1pPr>
              </a:lstStyle>
              <a:p>
                <a:pPr/>
                <a:r>
                  <a:t>BADAN</a:t>
                </a:r>
              </a:p>
            </p:txBody>
          </p:sp>
        </p:grpSp>
        <p:grpSp>
          <p:nvGrpSpPr>
            <p:cNvPr id="382" name="Group 382"/>
            <p:cNvGrpSpPr/>
            <p:nvPr/>
          </p:nvGrpSpPr>
          <p:grpSpPr>
            <a:xfrm>
              <a:off x="315911" y="137393"/>
              <a:ext cx="609603" cy="440227"/>
              <a:chOff x="0" y="0"/>
              <a:chExt cx="609601" cy="440225"/>
            </a:xfrm>
          </p:grpSpPr>
          <p:sp>
            <p:nvSpPr>
              <p:cNvPr id="380" name="Shape 380"/>
              <p:cNvSpPr/>
              <p:nvPr/>
            </p:nvSpPr>
            <p:spPr>
              <a:xfrm>
                <a:off x="0" y="-1"/>
                <a:ext cx="609603" cy="440227"/>
              </a:xfrm>
              <a:prstGeom prst="ellipse">
                <a:avLst/>
              </a:prstGeom>
              <a:solidFill>
                <a:srgbClr val="002060"/>
              </a:solidFill>
              <a:ln w="9525" cap="flat">
                <a:solidFill>
                  <a:srgbClr val="4A7EBB"/>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381" name="Shape 381"/>
              <p:cNvSpPr/>
              <p:nvPr/>
            </p:nvSpPr>
            <p:spPr>
              <a:xfrm>
                <a:off x="24836" y="85491"/>
                <a:ext cx="559925"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200">
                    <a:ln w="18415">
                      <a:solidFill>
                        <a:srgbClr val="FFFFFF"/>
                      </a:solidFill>
                    </a:ln>
                    <a:solidFill>
                      <a:srgbClr val="FFFFFF"/>
                    </a:solidFill>
                    <a:effectLst>
                      <a:outerShdw sx="100000" sy="100000" kx="0" ky="0" algn="b" rotWithShape="0" blurRad="63500" dist="0" dir="3600000">
                        <a:srgbClr val="000000">
                          <a:alpha val="70000"/>
                        </a:srgbClr>
                      </a:outerShdw>
                    </a:effectLst>
                    <a:latin typeface="Corbel"/>
                    <a:ea typeface="Corbel"/>
                    <a:cs typeface="Corbel"/>
                    <a:sym typeface="Corbel"/>
                  </a:defRPr>
                </a:lvl1pPr>
              </a:lstStyle>
              <a:p>
                <a:pPr/>
                <a:r>
                  <a:t>DITJEN</a:t>
                </a:r>
              </a:p>
            </p:txBody>
          </p:sp>
        </p:grpSp>
        <p:grpSp>
          <p:nvGrpSpPr>
            <p:cNvPr id="385" name="Group 385"/>
            <p:cNvGrpSpPr/>
            <p:nvPr/>
          </p:nvGrpSpPr>
          <p:grpSpPr>
            <a:xfrm>
              <a:off x="1063625" y="137393"/>
              <a:ext cx="609601" cy="440227"/>
              <a:chOff x="0" y="0"/>
              <a:chExt cx="609600" cy="440225"/>
            </a:xfrm>
          </p:grpSpPr>
          <p:sp>
            <p:nvSpPr>
              <p:cNvPr id="383" name="Shape 383"/>
              <p:cNvSpPr/>
              <p:nvPr/>
            </p:nvSpPr>
            <p:spPr>
              <a:xfrm>
                <a:off x="-1" y="-1"/>
                <a:ext cx="609601" cy="440227"/>
              </a:xfrm>
              <a:prstGeom prst="ellipse">
                <a:avLst/>
              </a:prstGeom>
              <a:solidFill>
                <a:srgbClr val="002060"/>
              </a:solidFill>
              <a:ln w="9525" cap="flat">
                <a:solidFill>
                  <a:srgbClr val="4A7EBB"/>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sz="1200">
                    <a:solidFill>
                      <a:srgbClr val="000099"/>
                    </a:solidFill>
                    <a:latin typeface="Corbel"/>
                    <a:ea typeface="Corbel"/>
                    <a:cs typeface="Corbel"/>
                    <a:sym typeface="Corbel"/>
                  </a:defRPr>
                </a:pPr>
              </a:p>
            </p:txBody>
          </p:sp>
          <p:sp>
            <p:nvSpPr>
              <p:cNvPr id="384" name="Shape 384"/>
              <p:cNvSpPr/>
              <p:nvPr/>
            </p:nvSpPr>
            <p:spPr>
              <a:xfrm>
                <a:off x="24835" y="85491"/>
                <a:ext cx="559926"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200">
                    <a:ln w="18415">
                      <a:solidFill>
                        <a:srgbClr val="FFFFFF"/>
                      </a:solidFill>
                    </a:ln>
                    <a:solidFill>
                      <a:srgbClr val="FFFFFF"/>
                    </a:solidFill>
                    <a:effectLst>
                      <a:outerShdw sx="100000" sy="100000" kx="0" ky="0" algn="b" rotWithShape="0" blurRad="63500" dist="0" dir="3600000">
                        <a:srgbClr val="000000">
                          <a:alpha val="70000"/>
                        </a:srgbClr>
                      </a:outerShdw>
                    </a:effectLst>
                    <a:latin typeface="Corbel"/>
                    <a:ea typeface="Corbel"/>
                    <a:cs typeface="Corbel"/>
                    <a:sym typeface="Corbel"/>
                  </a:defRPr>
                </a:lvl1pPr>
              </a:lstStyle>
              <a:p>
                <a:pPr/>
                <a:r>
                  <a:t>DITJEN</a:t>
                </a:r>
              </a:p>
            </p:txBody>
          </p:sp>
        </p:grpSp>
        <p:grpSp>
          <p:nvGrpSpPr>
            <p:cNvPr id="388" name="Group 388"/>
            <p:cNvGrpSpPr/>
            <p:nvPr/>
          </p:nvGrpSpPr>
          <p:grpSpPr>
            <a:xfrm>
              <a:off x="2417761" y="137393"/>
              <a:ext cx="609603" cy="440227"/>
              <a:chOff x="0" y="0"/>
              <a:chExt cx="609601" cy="440225"/>
            </a:xfrm>
          </p:grpSpPr>
          <p:sp>
            <p:nvSpPr>
              <p:cNvPr id="386" name="Shape 386"/>
              <p:cNvSpPr/>
              <p:nvPr/>
            </p:nvSpPr>
            <p:spPr>
              <a:xfrm>
                <a:off x="0" y="-1"/>
                <a:ext cx="609603" cy="440227"/>
              </a:xfrm>
              <a:prstGeom prst="ellipse">
                <a:avLst/>
              </a:prstGeom>
              <a:solidFill>
                <a:srgbClr val="002060"/>
              </a:solidFill>
              <a:ln w="9525" cap="flat">
                <a:solidFill>
                  <a:srgbClr val="4A7EBB"/>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sz="1200">
                    <a:solidFill>
                      <a:srgbClr val="000099"/>
                    </a:solidFill>
                    <a:latin typeface="Corbel"/>
                    <a:ea typeface="Corbel"/>
                    <a:cs typeface="Corbel"/>
                    <a:sym typeface="Corbel"/>
                  </a:defRPr>
                </a:pPr>
              </a:p>
            </p:txBody>
          </p:sp>
          <p:sp>
            <p:nvSpPr>
              <p:cNvPr id="387" name="Shape 387"/>
              <p:cNvSpPr/>
              <p:nvPr/>
            </p:nvSpPr>
            <p:spPr>
              <a:xfrm>
                <a:off x="81242" y="85491"/>
                <a:ext cx="447113"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200">
                    <a:ln w="18415">
                      <a:solidFill>
                        <a:srgbClr val="FFFFFF"/>
                      </a:solidFill>
                    </a:ln>
                    <a:solidFill>
                      <a:srgbClr val="FFFFFF"/>
                    </a:solidFill>
                    <a:effectLst>
                      <a:outerShdw sx="100000" sy="100000" kx="0" ky="0" algn="b" rotWithShape="0" blurRad="63500" dist="0" dir="3600000">
                        <a:srgbClr val="000000">
                          <a:alpha val="70000"/>
                        </a:srgbClr>
                      </a:outerShdw>
                    </a:effectLst>
                    <a:latin typeface="Corbel"/>
                    <a:ea typeface="Corbel"/>
                    <a:cs typeface="Corbel"/>
                    <a:sym typeface="Corbel"/>
                  </a:defRPr>
                </a:lvl1pPr>
              </a:lstStyle>
              <a:p>
                <a:pPr/>
                <a:r>
                  <a:t>ITJEN</a:t>
                </a:r>
              </a:p>
            </p:txBody>
          </p:sp>
        </p:grpSp>
        <p:grpSp>
          <p:nvGrpSpPr>
            <p:cNvPr id="391" name="Group 391"/>
            <p:cNvGrpSpPr/>
            <p:nvPr/>
          </p:nvGrpSpPr>
          <p:grpSpPr>
            <a:xfrm>
              <a:off x="1563687" y="1651534"/>
              <a:ext cx="1365253" cy="433219"/>
              <a:chOff x="0" y="0"/>
              <a:chExt cx="1365251" cy="433217"/>
            </a:xfrm>
          </p:grpSpPr>
          <p:sp>
            <p:nvSpPr>
              <p:cNvPr id="389" name="Shape 389"/>
              <p:cNvSpPr/>
              <p:nvPr/>
            </p:nvSpPr>
            <p:spPr>
              <a:xfrm>
                <a:off x="-1" y="-1"/>
                <a:ext cx="1365253" cy="433218"/>
              </a:xfrm>
              <a:prstGeom prst="ellipse">
                <a:avLst/>
              </a:prstGeom>
              <a:solidFill>
                <a:srgbClr val="002060"/>
              </a:solidFill>
              <a:ln w="9525" cap="flat">
                <a:solidFill>
                  <a:srgbClr val="FFFFFF"/>
                </a:solidFill>
                <a:prstDash val="solid"/>
                <a:round/>
              </a:ln>
              <a:effectLst/>
            </p:spPr>
            <p:txBody>
              <a:bodyPr wrap="square" lIns="45718" tIns="45718" rIns="45718" bIns="45718" numCol="1" anchor="ctr">
                <a:noAutofit/>
              </a:bodyPr>
              <a:lstStyle/>
              <a:p>
                <a:pPr algn="ctr">
                  <a:defRPr sz="2400">
                    <a:latin typeface="Calibri"/>
                    <a:ea typeface="Calibri"/>
                    <a:cs typeface="Calibri"/>
                    <a:sym typeface="Calibri"/>
                  </a:defRPr>
                </a:pPr>
              </a:p>
            </p:txBody>
          </p:sp>
          <p:sp>
            <p:nvSpPr>
              <p:cNvPr id="390" name="Shape 390"/>
              <p:cNvSpPr/>
              <p:nvPr/>
            </p:nvSpPr>
            <p:spPr>
              <a:xfrm>
                <a:off x="178491" y="81987"/>
                <a:ext cx="1008270"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200">
                    <a:solidFill>
                      <a:srgbClr val="FFFFFF"/>
                    </a:solidFill>
                    <a:latin typeface="Corbel"/>
                    <a:ea typeface="Corbel"/>
                    <a:cs typeface="Corbel"/>
                    <a:sym typeface="Corbel"/>
                  </a:defRPr>
                </a:lvl1pPr>
              </a:lstStyle>
              <a:p>
                <a:pPr/>
                <a:r>
                  <a:t>DINKES PROV</a:t>
                </a:r>
              </a:p>
            </p:txBody>
          </p:sp>
        </p:grpSp>
        <p:grpSp>
          <p:nvGrpSpPr>
            <p:cNvPr id="394" name="Group 394"/>
            <p:cNvGrpSpPr/>
            <p:nvPr/>
          </p:nvGrpSpPr>
          <p:grpSpPr>
            <a:xfrm>
              <a:off x="1563687" y="2408607"/>
              <a:ext cx="1158879" cy="441629"/>
              <a:chOff x="0" y="0"/>
              <a:chExt cx="1158878" cy="441627"/>
            </a:xfrm>
          </p:grpSpPr>
          <p:sp>
            <p:nvSpPr>
              <p:cNvPr id="392" name="Shape 392"/>
              <p:cNvSpPr/>
              <p:nvPr/>
            </p:nvSpPr>
            <p:spPr>
              <a:xfrm>
                <a:off x="-1" y="0"/>
                <a:ext cx="1158879" cy="441629"/>
              </a:xfrm>
              <a:prstGeom prst="ellipse">
                <a:avLst/>
              </a:prstGeom>
              <a:solidFill>
                <a:srgbClr val="002060"/>
              </a:solidFill>
              <a:ln w="9525" cap="flat">
                <a:solidFill>
                  <a:srgbClr val="FFFFFF"/>
                </a:solidFill>
                <a:prstDash val="solid"/>
                <a:round/>
              </a:ln>
              <a:effectLst/>
            </p:spPr>
            <p:txBody>
              <a:bodyPr wrap="square" lIns="45718" tIns="45718" rIns="45718" bIns="45718" numCol="1" anchor="ctr">
                <a:noAutofit/>
              </a:bodyPr>
              <a:lstStyle/>
              <a:p>
                <a:pPr algn="ctr">
                  <a:defRPr sz="2400">
                    <a:latin typeface="Calibri"/>
                    <a:ea typeface="Calibri"/>
                    <a:cs typeface="Calibri"/>
                    <a:sym typeface="Calibri"/>
                  </a:defRPr>
                </a:pPr>
              </a:p>
            </p:txBody>
          </p:sp>
          <p:sp>
            <p:nvSpPr>
              <p:cNvPr id="393" name="Shape 393"/>
              <p:cNvSpPr/>
              <p:nvPr/>
            </p:nvSpPr>
            <p:spPr>
              <a:xfrm>
                <a:off x="129923" y="86194"/>
                <a:ext cx="899030"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sz="1200">
                    <a:solidFill>
                      <a:srgbClr val="FFFFFF"/>
                    </a:solidFill>
                    <a:latin typeface="Corbel"/>
                    <a:ea typeface="Corbel"/>
                    <a:cs typeface="Corbel"/>
                    <a:sym typeface="Corbel"/>
                  </a:defRPr>
                </a:pPr>
                <a:r>
                  <a:t>DINKES</a:t>
                </a:r>
                <a:r>
                  <a:rPr>
                    <a:solidFill>
                      <a:srgbClr val="000099"/>
                    </a:solidFill>
                  </a:rPr>
                  <a:t> </a:t>
                </a:r>
                <a:r>
                  <a:t>KAB</a:t>
                </a:r>
              </a:p>
            </p:txBody>
          </p:sp>
        </p:grpSp>
        <p:grpSp>
          <p:nvGrpSpPr>
            <p:cNvPr id="397" name="Group 397"/>
            <p:cNvGrpSpPr/>
            <p:nvPr/>
          </p:nvGrpSpPr>
          <p:grpSpPr>
            <a:xfrm>
              <a:off x="1685923" y="3415231"/>
              <a:ext cx="1166817" cy="337881"/>
              <a:chOff x="-1" y="0"/>
              <a:chExt cx="1166815" cy="337880"/>
            </a:xfrm>
          </p:grpSpPr>
          <p:sp>
            <p:nvSpPr>
              <p:cNvPr id="395" name="Shape 395"/>
              <p:cNvSpPr/>
              <p:nvPr/>
            </p:nvSpPr>
            <p:spPr>
              <a:xfrm>
                <a:off x="-2" y="-1"/>
                <a:ext cx="1166817" cy="337881"/>
              </a:xfrm>
              <a:prstGeom prst="ellipse">
                <a:avLst/>
              </a:prstGeom>
              <a:solidFill>
                <a:srgbClr val="002060"/>
              </a:solidFill>
              <a:ln w="9525" cap="flat">
                <a:solidFill>
                  <a:srgbClr val="FFFFFF"/>
                </a:solidFill>
                <a:prstDash val="solid"/>
                <a:round/>
              </a:ln>
              <a:effectLst/>
            </p:spPr>
            <p:txBody>
              <a:bodyPr wrap="square" lIns="45718" tIns="45718" rIns="45718" bIns="45718" numCol="1" anchor="ctr">
                <a:noAutofit/>
              </a:bodyPr>
              <a:lstStyle/>
              <a:p>
                <a:pPr algn="ctr">
                  <a:defRPr sz="2400">
                    <a:latin typeface="Calibri"/>
                    <a:ea typeface="Calibri"/>
                    <a:cs typeface="Calibri"/>
                    <a:sym typeface="Calibri"/>
                  </a:defRPr>
                </a:pPr>
              </a:p>
            </p:txBody>
          </p:sp>
          <p:sp>
            <p:nvSpPr>
              <p:cNvPr id="396" name="Shape 396"/>
              <p:cNvSpPr/>
              <p:nvPr/>
            </p:nvSpPr>
            <p:spPr>
              <a:xfrm>
                <a:off x="143900" y="34320"/>
                <a:ext cx="879013"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200">
                    <a:solidFill>
                      <a:srgbClr val="FFFFFF"/>
                    </a:solidFill>
                    <a:latin typeface="Corbel"/>
                    <a:ea typeface="Corbel"/>
                    <a:cs typeface="Corbel"/>
                    <a:sym typeface="Corbel"/>
                  </a:defRPr>
                </a:lvl1pPr>
              </a:lstStyle>
              <a:p>
                <a:pPr/>
                <a:r>
                  <a:t>PUSKESMAS</a:t>
                </a:r>
              </a:p>
            </p:txBody>
          </p:sp>
        </p:grpSp>
        <p:grpSp>
          <p:nvGrpSpPr>
            <p:cNvPr id="400" name="Group 400"/>
            <p:cNvGrpSpPr/>
            <p:nvPr/>
          </p:nvGrpSpPr>
          <p:grpSpPr>
            <a:xfrm>
              <a:off x="649286" y="2407206"/>
              <a:ext cx="609603" cy="323861"/>
              <a:chOff x="0" y="0"/>
              <a:chExt cx="609601" cy="323860"/>
            </a:xfrm>
          </p:grpSpPr>
          <p:sp>
            <p:nvSpPr>
              <p:cNvPr id="398" name="Shape 398"/>
              <p:cNvSpPr/>
              <p:nvPr/>
            </p:nvSpPr>
            <p:spPr>
              <a:xfrm>
                <a:off x="0" y="-1"/>
                <a:ext cx="609603" cy="323861"/>
              </a:xfrm>
              <a:prstGeom prst="ellipse">
                <a:avLst/>
              </a:prstGeom>
              <a:solidFill>
                <a:srgbClr val="002060"/>
              </a:solidFill>
              <a:ln w="9525" cap="flat">
                <a:solidFill>
                  <a:srgbClr val="FFFFFF"/>
                </a:solidFill>
                <a:prstDash val="solid"/>
                <a:round/>
              </a:ln>
              <a:effectLst/>
            </p:spPr>
            <p:txBody>
              <a:bodyPr wrap="square" lIns="45718" tIns="45718" rIns="45718" bIns="45718" numCol="1" anchor="ctr">
                <a:noAutofit/>
              </a:bodyPr>
              <a:lstStyle/>
              <a:p>
                <a:pPr algn="ctr">
                  <a:defRPr sz="2400">
                    <a:latin typeface="Calibri"/>
                    <a:ea typeface="Calibri"/>
                    <a:cs typeface="Calibri"/>
                    <a:sym typeface="Calibri"/>
                  </a:defRPr>
                </a:pPr>
              </a:p>
            </p:txBody>
          </p:sp>
          <p:sp>
            <p:nvSpPr>
              <p:cNvPr id="399" name="Shape 399"/>
              <p:cNvSpPr/>
              <p:nvPr/>
            </p:nvSpPr>
            <p:spPr>
              <a:xfrm>
                <a:off x="173294" y="27310"/>
                <a:ext cx="263013"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200">
                    <a:solidFill>
                      <a:srgbClr val="FFFFFF"/>
                    </a:solidFill>
                    <a:latin typeface="Corbel"/>
                    <a:ea typeface="Corbel"/>
                    <a:cs typeface="Corbel"/>
                    <a:sym typeface="Corbel"/>
                  </a:defRPr>
                </a:lvl1pPr>
              </a:lstStyle>
              <a:p>
                <a:pPr/>
                <a:r>
                  <a:t>RS</a:t>
                </a:r>
              </a:p>
            </p:txBody>
          </p:sp>
        </p:grpSp>
        <p:sp>
          <p:nvSpPr>
            <p:cNvPr id="401" name="Shape 401"/>
            <p:cNvSpPr/>
            <p:nvPr/>
          </p:nvSpPr>
          <p:spPr>
            <a:xfrm>
              <a:off x="1076324" y="630824"/>
              <a:ext cx="549278" cy="1129877"/>
            </a:xfrm>
            <a:prstGeom prst="line">
              <a:avLst/>
            </a:prstGeom>
            <a:noFill/>
            <a:ln w="25400" cap="flat">
              <a:solidFill>
                <a:srgbClr val="000000"/>
              </a:solidFill>
              <a:prstDash val="solid"/>
              <a:round/>
              <a:headEnd type="triangle" w="med" len="med"/>
              <a:tailEnd type="triangle" w="med" len="med"/>
            </a:ln>
            <a:effectLst>
              <a:outerShdw sx="100000" sy="100000" kx="0" ky="0" algn="b" rotWithShape="0" blurRad="63500" dist="20000" dir="5400000">
                <a:srgbClr val="000000">
                  <a:alpha val="37999"/>
                </a:srgbClr>
              </a:outerShdw>
            </a:effectLst>
          </p:spPr>
          <p:txBody>
            <a:bodyPr wrap="square" lIns="45718" tIns="45718" rIns="45718" bIns="45718" numCol="1" anchor="t">
              <a:noAutofit/>
            </a:bodyPr>
            <a:lstStyle/>
            <a:p>
              <a:pPr/>
            </a:p>
          </p:txBody>
        </p:sp>
        <p:sp>
          <p:nvSpPr>
            <p:cNvPr id="402" name="Shape 402"/>
            <p:cNvSpPr/>
            <p:nvPr/>
          </p:nvSpPr>
          <p:spPr>
            <a:xfrm>
              <a:off x="1625600" y="630892"/>
              <a:ext cx="182563" cy="1076725"/>
            </a:xfrm>
            <a:prstGeom prst="line">
              <a:avLst/>
            </a:prstGeom>
            <a:noFill/>
            <a:ln w="28575" cap="flat">
              <a:solidFill>
                <a:srgbClr val="00B0F0"/>
              </a:solidFill>
              <a:prstDash val="solid"/>
              <a:round/>
              <a:headEnd type="triangle" w="med" len="med"/>
              <a:tailEnd type="triangle" w="med" len="med"/>
            </a:ln>
            <a:effectLst/>
          </p:spPr>
          <p:txBody>
            <a:bodyPr wrap="square" lIns="45718" tIns="45718" rIns="45718" bIns="45718" numCol="1" anchor="t">
              <a:noAutofit/>
            </a:bodyPr>
            <a:lstStyle/>
            <a:p>
              <a:pPr/>
            </a:p>
          </p:txBody>
        </p:sp>
        <p:sp>
          <p:nvSpPr>
            <p:cNvPr id="403" name="Shape 403"/>
            <p:cNvSpPr/>
            <p:nvPr/>
          </p:nvSpPr>
          <p:spPr>
            <a:xfrm flipH="1">
              <a:off x="2478086" y="577617"/>
              <a:ext cx="244478" cy="1129999"/>
            </a:xfrm>
            <a:prstGeom prst="line">
              <a:avLst/>
            </a:prstGeom>
            <a:noFill/>
            <a:ln w="28575" cap="flat">
              <a:solidFill>
                <a:srgbClr val="7030A0"/>
              </a:solidFill>
              <a:prstDash val="solid"/>
              <a:round/>
              <a:headEnd type="triangle" w="med" len="med"/>
              <a:tailEnd type="triangle" w="med" len="med"/>
            </a:ln>
            <a:effectLst/>
          </p:spPr>
          <p:txBody>
            <a:bodyPr wrap="square" lIns="45718" tIns="45718" rIns="45718" bIns="45718" numCol="1" anchor="t">
              <a:noAutofit/>
            </a:bodyPr>
            <a:lstStyle/>
            <a:p>
              <a:pPr/>
            </a:p>
          </p:txBody>
        </p:sp>
        <p:sp>
          <p:nvSpPr>
            <p:cNvPr id="404" name="Shape 404"/>
            <p:cNvSpPr/>
            <p:nvPr/>
          </p:nvSpPr>
          <p:spPr>
            <a:xfrm flipH="1">
              <a:off x="2660649" y="577554"/>
              <a:ext cx="671515" cy="1183147"/>
            </a:xfrm>
            <a:prstGeom prst="line">
              <a:avLst/>
            </a:prstGeom>
            <a:noFill/>
            <a:ln w="28575" cap="flat">
              <a:solidFill>
                <a:srgbClr val="4A452A"/>
              </a:solidFill>
              <a:prstDash val="solid"/>
              <a:round/>
              <a:headEnd type="triangle" w="med" len="med"/>
              <a:tailEnd type="triangle" w="med" len="med"/>
            </a:ln>
            <a:effectLst/>
          </p:spPr>
          <p:txBody>
            <a:bodyPr wrap="square" lIns="45718" tIns="45718" rIns="45718" bIns="45718" numCol="1" anchor="t">
              <a:noAutofit/>
            </a:bodyPr>
            <a:lstStyle/>
            <a:p>
              <a:pPr/>
            </a:p>
          </p:txBody>
        </p:sp>
        <p:sp>
          <p:nvSpPr>
            <p:cNvPr id="405" name="Shape 405"/>
            <p:cNvSpPr/>
            <p:nvPr/>
          </p:nvSpPr>
          <p:spPr>
            <a:xfrm>
              <a:off x="1746250" y="2084524"/>
              <a:ext cx="61913" cy="322422"/>
            </a:xfrm>
            <a:prstGeom prst="line">
              <a:avLst/>
            </a:prstGeom>
            <a:noFill/>
            <a:ln w="28575" cap="flat">
              <a:solidFill>
                <a:srgbClr val="E46C0A"/>
              </a:solidFill>
              <a:prstDash val="solid"/>
              <a:round/>
              <a:headEnd type="triangle" w="med" len="med"/>
              <a:tailEnd type="triangle" w="med" len="med"/>
            </a:ln>
            <a:effectLst/>
          </p:spPr>
          <p:txBody>
            <a:bodyPr wrap="square" lIns="45718" tIns="45718" rIns="45718" bIns="45718" numCol="1" anchor="t">
              <a:noAutofit/>
            </a:bodyPr>
            <a:lstStyle/>
            <a:p>
              <a:pPr/>
            </a:p>
          </p:txBody>
        </p:sp>
        <p:sp>
          <p:nvSpPr>
            <p:cNvPr id="406" name="Shape 406"/>
            <p:cNvSpPr/>
            <p:nvPr/>
          </p:nvSpPr>
          <p:spPr>
            <a:xfrm flipH="1">
              <a:off x="1015999" y="684093"/>
              <a:ext cx="2" cy="1669584"/>
            </a:xfrm>
            <a:prstGeom prst="line">
              <a:avLst/>
            </a:prstGeom>
            <a:noFill/>
            <a:ln w="25400" cap="flat">
              <a:solidFill>
                <a:srgbClr val="000000"/>
              </a:solidFill>
              <a:prstDash val="solid"/>
              <a:round/>
              <a:headEnd type="triangle" w="med" len="med"/>
              <a:tailEnd type="triangle" w="med" len="med"/>
            </a:ln>
            <a:effectLst>
              <a:outerShdw sx="100000" sy="100000" kx="0" ky="0" algn="b" rotWithShape="0" blurRad="63500" dist="20000" dir="5400000">
                <a:srgbClr val="000000">
                  <a:alpha val="37999"/>
                </a:srgbClr>
              </a:outerShdw>
            </a:effectLst>
          </p:spPr>
          <p:txBody>
            <a:bodyPr wrap="square" lIns="45718" tIns="45718" rIns="45718" bIns="45718" numCol="1" anchor="t">
              <a:noAutofit/>
            </a:bodyPr>
            <a:lstStyle/>
            <a:p>
              <a:pPr/>
            </a:p>
          </p:txBody>
        </p:sp>
        <p:sp>
          <p:nvSpPr>
            <p:cNvPr id="407" name="Shape 407"/>
            <p:cNvSpPr/>
            <p:nvPr/>
          </p:nvSpPr>
          <p:spPr>
            <a:xfrm>
              <a:off x="1868487" y="2084524"/>
              <a:ext cx="61915" cy="322422"/>
            </a:xfrm>
            <a:prstGeom prst="line">
              <a:avLst/>
            </a:prstGeom>
            <a:noFill/>
            <a:ln w="28575" cap="flat">
              <a:solidFill>
                <a:srgbClr val="558ED5"/>
              </a:solidFill>
              <a:prstDash val="solid"/>
              <a:round/>
              <a:headEnd type="triangle" w="med" len="med"/>
              <a:tailEnd type="triangle" w="med" len="med"/>
            </a:ln>
            <a:effectLst/>
          </p:spPr>
          <p:txBody>
            <a:bodyPr wrap="square" lIns="45718" tIns="45718" rIns="45718" bIns="45718" numCol="1" anchor="t">
              <a:noAutofit/>
            </a:bodyPr>
            <a:lstStyle/>
            <a:p>
              <a:pPr/>
            </a:p>
          </p:txBody>
        </p:sp>
        <p:sp>
          <p:nvSpPr>
            <p:cNvPr id="408" name="Shape 408"/>
            <p:cNvSpPr/>
            <p:nvPr/>
          </p:nvSpPr>
          <p:spPr>
            <a:xfrm>
              <a:off x="2173287" y="2084750"/>
              <a:ext cx="2" cy="269182"/>
            </a:xfrm>
            <a:prstGeom prst="line">
              <a:avLst/>
            </a:prstGeom>
            <a:noFill/>
            <a:ln w="28575" cap="flat">
              <a:solidFill>
                <a:srgbClr val="FF00FF"/>
              </a:solidFill>
              <a:prstDash val="solid"/>
              <a:round/>
              <a:headEnd type="triangle" w="med" len="med"/>
              <a:tailEnd type="triangle" w="med" len="med"/>
            </a:ln>
            <a:effectLst/>
          </p:spPr>
          <p:txBody>
            <a:bodyPr wrap="square" lIns="45718" tIns="45718" rIns="45718" bIns="45718" numCol="1" anchor="t">
              <a:noAutofit/>
            </a:bodyPr>
            <a:lstStyle/>
            <a:p>
              <a:pPr/>
            </a:p>
          </p:txBody>
        </p:sp>
        <p:sp>
          <p:nvSpPr>
            <p:cNvPr id="409" name="Shape 409"/>
            <p:cNvSpPr/>
            <p:nvPr/>
          </p:nvSpPr>
          <p:spPr>
            <a:xfrm>
              <a:off x="2357119" y="2084750"/>
              <a:ext cx="2" cy="322458"/>
            </a:xfrm>
            <a:prstGeom prst="line">
              <a:avLst/>
            </a:prstGeom>
            <a:noFill/>
            <a:ln w="28575" cap="flat">
              <a:solidFill>
                <a:srgbClr val="7030A0"/>
              </a:solidFill>
              <a:prstDash val="solid"/>
              <a:round/>
              <a:headEnd type="triangle" w="med" len="med"/>
              <a:tailEnd type="triangle" w="med" len="med"/>
            </a:ln>
            <a:effectLst/>
          </p:spPr>
          <p:txBody>
            <a:bodyPr wrap="square" lIns="45718" tIns="45718" rIns="45718" bIns="45718" numCol="1" anchor="t">
              <a:noAutofit/>
            </a:bodyPr>
            <a:lstStyle/>
            <a:p>
              <a:pPr/>
            </a:p>
          </p:txBody>
        </p:sp>
        <p:sp>
          <p:nvSpPr>
            <p:cNvPr id="410" name="Shape 410"/>
            <p:cNvSpPr/>
            <p:nvPr/>
          </p:nvSpPr>
          <p:spPr>
            <a:xfrm flipH="1">
              <a:off x="2478087" y="2084524"/>
              <a:ext cx="61915" cy="322422"/>
            </a:xfrm>
            <a:prstGeom prst="line">
              <a:avLst/>
            </a:prstGeom>
            <a:noFill/>
            <a:ln w="28575" cap="flat">
              <a:solidFill>
                <a:srgbClr val="4A452A"/>
              </a:solidFill>
              <a:prstDash val="solid"/>
              <a:round/>
              <a:headEnd type="triangle" w="med" len="med"/>
              <a:tailEnd type="triangle" w="med" len="med"/>
            </a:ln>
            <a:effectLst/>
          </p:spPr>
          <p:txBody>
            <a:bodyPr wrap="square" lIns="45718" tIns="45718" rIns="45718" bIns="45718" numCol="1" anchor="t">
              <a:noAutofit/>
            </a:bodyPr>
            <a:lstStyle/>
            <a:p>
              <a:pPr/>
            </a:p>
          </p:txBody>
        </p:sp>
        <p:sp>
          <p:nvSpPr>
            <p:cNvPr id="411" name="Shape 411"/>
            <p:cNvSpPr/>
            <p:nvPr/>
          </p:nvSpPr>
          <p:spPr>
            <a:xfrm>
              <a:off x="2260336" y="2760215"/>
              <a:ext cx="148166" cy="639887"/>
            </a:xfrm>
            <a:prstGeom prst="line">
              <a:avLst/>
            </a:prstGeom>
            <a:noFill/>
            <a:ln w="28575" cap="flat">
              <a:solidFill>
                <a:srgbClr val="00B0F0"/>
              </a:solidFill>
              <a:prstDash val="solid"/>
              <a:round/>
              <a:headEnd type="triangle" w="med" len="med"/>
              <a:tailEnd type="triangle" w="med" len="med"/>
            </a:ln>
            <a:effectLst/>
          </p:spPr>
          <p:txBody>
            <a:bodyPr wrap="square" lIns="45718" tIns="45718" rIns="45718" bIns="45718" numCol="1" anchor="t">
              <a:noAutofit/>
            </a:bodyPr>
            <a:lstStyle/>
            <a:p>
              <a:pPr/>
            </a:p>
          </p:txBody>
        </p:sp>
        <p:sp>
          <p:nvSpPr>
            <p:cNvPr id="412" name="Shape 412"/>
            <p:cNvSpPr/>
            <p:nvPr/>
          </p:nvSpPr>
          <p:spPr>
            <a:xfrm>
              <a:off x="2121752" y="2856358"/>
              <a:ext cx="41159" cy="570975"/>
            </a:xfrm>
            <a:prstGeom prst="line">
              <a:avLst/>
            </a:prstGeom>
            <a:noFill/>
            <a:ln w="28575" cap="flat">
              <a:solidFill>
                <a:srgbClr val="FF00FF"/>
              </a:solidFill>
              <a:prstDash val="solid"/>
              <a:round/>
              <a:headEnd type="triangle" w="med" len="med"/>
              <a:tailEnd type="triangle" w="med" len="med"/>
            </a:ln>
            <a:effectLst/>
          </p:spPr>
          <p:txBody>
            <a:bodyPr wrap="square" lIns="45718" tIns="45718" rIns="45718" bIns="45718" numCol="1" anchor="t">
              <a:noAutofit/>
            </a:bodyPr>
            <a:lstStyle/>
            <a:p>
              <a:pPr/>
            </a:p>
          </p:txBody>
        </p:sp>
        <p:sp>
          <p:nvSpPr>
            <p:cNvPr id="413" name="Shape 413"/>
            <p:cNvSpPr/>
            <p:nvPr/>
          </p:nvSpPr>
          <p:spPr>
            <a:xfrm flipH="1">
              <a:off x="1922879" y="2807238"/>
              <a:ext cx="27743" cy="587228"/>
            </a:xfrm>
            <a:prstGeom prst="line">
              <a:avLst/>
            </a:prstGeom>
            <a:noFill/>
            <a:ln w="28575" cap="flat">
              <a:solidFill>
                <a:srgbClr val="4A452A"/>
              </a:solidFill>
              <a:prstDash val="solid"/>
              <a:round/>
              <a:headEnd type="triangle" w="med" len="med"/>
              <a:tailEnd type="triangle" w="med" len="med"/>
            </a:ln>
            <a:effectLst/>
          </p:spPr>
          <p:txBody>
            <a:bodyPr wrap="square" lIns="45718" tIns="45718" rIns="45718" bIns="45718" numCol="1" anchor="t">
              <a:noAutofit/>
            </a:bodyPr>
            <a:lstStyle/>
            <a:p>
              <a:pPr/>
            </a:p>
          </p:txBody>
        </p:sp>
        <p:grpSp>
          <p:nvGrpSpPr>
            <p:cNvPr id="416" name="Group 416"/>
            <p:cNvGrpSpPr/>
            <p:nvPr/>
          </p:nvGrpSpPr>
          <p:grpSpPr>
            <a:xfrm>
              <a:off x="284161" y="1760890"/>
              <a:ext cx="609603" cy="323861"/>
              <a:chOff x="0" y="0"/>
              <a:chExt cx="609601" cy="323860"/>
            </a:xfrm>
          </p:grpSpPr>
          <p:sp>
            <p:nvSpPr>
              <p:cNvPr id="414" name="Shape 414"/>
              <p:cNvSpPr/>
              <p:nvPr/>
            </p:nvSpPr>
            <p:spPr>
              <a:xfrm>
                <a:off x="0" y="-1"/>
                <a:ext cx="609603" cy="323861"/>
              </a:xfrm>
              <a:prstGeom prst="ellipse">
                <a:avLst/>
              </a:prstGeom>
              <a:solidFill>
                <a:srgbClr val="002060"/>
              </a:solidFill>
              <a:ln w="9525" cap="flat">
                <a:solidFill>
                  <a:srgbClr val="FFFFFF"/>
                </a:solidFill>
                <a:prstDash val="solid"/>
                <a:round/>
              </a:ln>
              <a:effectLst/>
            </p:spPr>
            <p:txBody>
              <a:bodyPr wrap="square" lIns="45718" tIns="45718" rIns="45718" bIns="45718" numCol="1" anchor="ctr">
                <a:noAutofit/>
              </a:bodyPr>
              <a:lstStyle/>
              <a:p>
                <a:pPr algn="ctr">
                  <a:defRPr sz="2400">
                    <a:latin typeface="Calibri"/>
                    <a:ea typeface="Calibri"/>
                    <a:cs typeface="Calibri"/>
                    <a:sym typeface="Calibri"/>
                  </a:defRPr>
                </a:pPr>
              </a:p>
            </p:txBody>
          </p:sp>
          <p:sp>
            <p:nvSpPr>
              <p:cNvPr id="415" name="Shape 415"/>
              <p:cNvSpPr/>
              <p:nvPr/>
            </p:nvSpPr>
            <p:spPr>
              <a:xfrm>
                <a:off x="173294" y="27310"/>
                <a:ext cx="263013"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200">
                    <a:solidFill>
                      <a:srgbClr val="FFFFFF"/>
                    </a:solidFill>
                    <a:latin typeface="Corbel"/>
                    <a:ea typeface="Corbel"/>
                    <a:cs typeface="Corbel"/>
                    <a:sym typeface="Corbel"/>
                  </a:defRPr>
                </a:lvl1pPr>
              </a:lstStyle>
              <a:p>
                <a:pPr/>
                <a:r>
                  <a:t>RS</a:t>
                </a:r>
              </a:p>
            </p:txBody>
          </p:sp>
        </p:grpSp>
        <p:sp>
          <p:nvSpPr>
            <p:cNvPr id="417" name="Shape 417"/>
            <p:cNvSpPr/>
            <p:nvPr/>
          </p:nvSpPr>
          <p:spPr>
            <a:xfrm flipV="1">
              <a:off x="1136649" y="2029852"/>
              <a:ext cx="488953" cy="323825"/>
            </a:xfrm>
            <a:prstGeom prst="line">
              <a:avLst/>
            </a:prstGeom>
            <a:noFill/>
            <a:ln w="57150" cap="rnd">
              <a:solidFill>
                <a:srgbClr val="E46C0A"/>
              </a:solidFill>
              <a:prstDash val="sysDot"/>
              <a:round/>
              <a:headEnd type="triangle" w="med" len="med"/>
              <a:tailEnd type="triangle" w="med" len="med"/>
            </a:ln>
            <a:effectLst/>
          </p:spPr>
          <p:txBody>
            <a:bodyPr wrap="square" lIns="45718" tIns="45718" rIns="45718" bIns="45718" numCol="1" anchor="t">
              <a:noAutofit/>
            </a:bodyPr>
            <a:lstStyle/>
            <a:p>
              <a:pPr/>
            </a:p>
          </p:txBody>
        </p:sp>
        <p:sp>
          <p:nvSpPr>
            <p:cNvPr id="418" name="Shape 418"/>
            <p:cNvSpPr/>
            <p:nvPr/>
          </p:nvSpPr>
          <p:spPr>
            <a:xfrm>
              <a:off x="1258887" y="2568155"/>
              <a:ext cx="304802" cy="2"/>
            </a:xfrm>
            <a:prstGeom prst="line">
              <a:avLst/>
            </a:prstGeom>
            <a:noFill/>
            <a:ln w="38100" cap="flat">
              <a:solidFill>
                <a:srgbClr val="E46C0A"/>
              </a:solidFill>
              <a:prstDash val="sysDot"/>
              <a:round/>
              <a:headEnd type="triangle" w="med" len="med"/>
              <a:tailEnd type="triangle" w="med" len="med"/>
            </a:ln>
            <a:effectLst/>
          </p:spPr>
          <p:txBody>
            <a:bodyPr wrap="square" lIns="45718" tIns="45718" rIns="45718" bIns="45718" numCol="1" anchor="t">
              <a:noAutofit/>
            </a:bodyPr>
            <a:lstStyle/>
            <a:p>
              <a:pPr/>
            </a:p>
          </p:txBody>
        </p:sp>
        <p:sp>
          <p:nvSpPr>
            <p:cNvPr id="419" name="Shape 419"/>
            <p:cNvSpPr/>
            <p:nvPr/>
          </p:nvSpPr>
          <p:spPr>
            <a:xfrm flipV="1">
              <a:off x="649286" y="630824"/>
              <a:ext cx="304803" cy="1129877"/>
            </a:xfrm>
            <a:prstGeom prst="line">
              <a:avLst/>
            </a:prstGeom>
            <a:noFill/>
            <a:ln w="25400" cap="flat">
              <a:solidFill>
                <a:srgbClr val="000000"/>
              </a:solidFill>
              <a:prstDash val="solid"/>
              <a:round/>
              <a:headEnd type="triangle" w="med" len="med"/>
              <a:tailEnd type="triangle" w="med" len="med"/>
            </a:ln>
            <a:effectLst>
              <a:outerShdw sx="100000" sy="100000" kx="0" ky="0" algn="b" rotWithShape="0" blurRad="63500" dist="20000" dir="5400000">
                <a:srgbClr val="000000">
                  <a:alpha val="37999"/>
                </a:srgbClr>
              </a:outerShdw>
            </a:effectLst>
          </p:spPr>
          <p:txBody>
            <a:bodyPr wrap="square" lIns="45718" tIns="45718" rIns="45718" bIns="45718" numCol="1" anchor="t">
              <a:noAutofit/>
            </a:bodyPr>
            <a:lstStyle/>
            <a:p>
              <a:pPr/>
            </a:p>
          </p:txBody>
        </p:sp>
        <p:sp>
          <p:nvSpPr>
            <p:cNvPr id="420" name="Shape 420"/>
            <p:cNvSpPr/>
            <p:nvPr/>
          </p:nvSpPr>
          <p:spPr>
            <a:xfrm>
              <a:off x="893762" y="1923313"/>
              <a:ext cx="669927" cy="2"/>
            </a:xfrm>
            <a:prstGeom prst="line">
              <a:avLst/>
            </a:prstGeom>
            <a:noFill/>
            <a:ln w="38100" cap="flat">
              <a:solidFill>
                <a:srgbClr val="E46C0A"/>
              </a:solidFill>
              <a:prstDash val="sysDot"/>
              <a:round/>
              <a:headEnd type="triangle" w="med" len="med"/>
              <a:tailEnd type="triangle" w="med" len="med"/>
            </a:ln>
            <a:effectLst/>
          </p:spPr>
          <p:txBody>
            <a:bodyPr wrap="square" lIns="45718" tIns="45718" rIns="45718" bIns="45718" numCol="1" anchor="t">
              <a:noAutofit/>
            </a:bodyPr>
            <a:lstStyle/>
            <a:p>
              <a:pPr/>
            </a:p>
          </p:txBody>
        </p:sp>
        <p:sp>
          <p:nvSpPr>
            <p:cNvPr id="421" name="Shape 421"/>
            <p:cNvSpPr/>
            <p:nvPr/>
          </p:nvSpPr>
          <p:spPr>
            <a:xfrm>
              <a:off x="2164411" y="1394417"/>
              <a:ext cx="5054" cy="324971"/>
            </a:xfrm>
            <a:prstGeom prst="line">
              <a:avLst/>
            </a:prstGeom>
            <a:noFill/>
            <a:ln w="28575" cap="flat">
              <a:solidFill>
                <a:srgbClr val="FF00FF"/>
              </a:solidFill>
              <a:prstDash val="solid"/>
              <a:round/>
              <a:headEnd type="triangle" w="med" len="med"/>
              <a:tailEnd type="triangle" w="med" len="med"/>
            </a:ln>
            <a:effectLst/>
          </p:spPr>
          <p:txBody>
            <a:bodyPr wrap="square" lIns="45718" tIns="45718" rIns="45718" bIns="45718" numCol="1" anchor="t">
              <a:noAutofit/>
            </a:bodyPr>
            <a:lstStyle/>
            <a:p>
              <a:pPr/>
            </a:p>
          </p:txBody>
        </p:sp>
        <p:grpSp>
          <p:nvGrpSpPr>
            <p:cNvPr id="424" name="Group 424"/>
            <p:cNvGrpSpPr/>
            <p:nvPr/>
          </p:nvGrpSpPr>
          <p:grpSpPr>
            <a:xfrm>
              <a:off x="1744661" y="133984"/>
              <a:ext cx="609603" cy="447039"/>
              <a:chOff x="0" y="0"/>
              <a:chExt cx="609601" cy="447038"/>
            </a:xfrm>
          </p:grpSpPr>
          <p:sp>
            <p:nvSpPr>
              <p:cNvPr id="422" name="Shape 422"/>
              <p:cNvSpPr/>
              <p:nvPr/>
            </p:nvSpPr>
            <p:spPr>
              <a:xfrm>
                <a:off x="0" y="3408"/>
                <a:ext cx="609603" cy="440226"/>
              </a:xfrm>
              <a:prstGeom prst="ellipse">
                <a:avLst/>
              </a:prstGeom>
              <a:solidFill>
                <a:srgbClr val="002060"/>
              </a:solidFill>
              <a:ln w="9525" cap="flat">
                <a:solidFill>
                  <a:srgbClr val="4A7EBB"/>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sz="1200">
                    <a:solidFill>
                      <a:srgbClr val="000099"/>
                    </a:solidFill>
                    <a:latin typeface="Corbel"/>
                    <a:ea typeface="Corbel"/>
                    <a:cs typeface="Corbel"/>
                    <a:sym typeface="Corbel"/>
                  </a:defRPr>
                </a:pPr>
              </a:p>
            </p:txBody>
          </p:sp>
          <p:sp>
            <p:nvSpPr>
              <p:cNvPr id="423" name="Shape 423"/>
              <p:cNvSpPr/>
              <p:nvPr/>
            </p:nvSpPr>
            <p:spPr>
              <a:xfrm>
                <a:off x="114766" y="-1"/>
                <a:ext cx="380066" cy="447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sz="1200">
                    <a:ln w="18415">
                      <a:solidFill>
                        <a:srgbClr val="FFFFFF"/>
                      </a:solidFill>
                    </a:ln>
                    <a:solidFill>
                      <a:srgbClr val="FFFFFF"/>
                    </a:solidFill>
                    <a:effectLst>
                      <a:outerShdw sx="100000" sy="100000" kx="0" ky="0" algn="b" rotWithShape="0" blurRad="63500" dist="0" dir="3600000">
                        <a:srgbClr val="000000">
                          <a:alpha val="70000"/>
                        </a:srgbClr>
                      </a:outerShdw>
                    </a:effectLst>
                    <a:latin typeface="Corbel"/>
                    <a:ea typeface="Corbel"/>
                    <a:cs typeface="Corbel"/>
                    <a:sym typeface="Corbel"/>
                  </a:defRPr>
                </a:pPr>
                <a:r>
                  <a:t>SET</a:t>
                </a:r>
                <a:endParaRPr>
                  <a:solidFill>
                    <a:srgbClr val="000099"/>
                  </a:solidFill>
                </a:endParaRPr>
              </a:p>
              <a:p>
                <a:pPr algn="ctr">
                  <a:defRPr sz="1200">
                    <a:ln w="18415">
                      <a:solidFill>
                        <a:srgbClr val="FFFFFF"/>
                      </a:solidFill>
                    </a:ln>
                    <a:solidFill>
                      <a:srgbClr val="FFFFFF"/>
                    </a:solidFill>
                    <a:effectLst>
                      <a:outerShdw sx="100000" sy="100000" kx="0" ky="0" algn="b" rotWithShape="0" blurRad="63500" dist="0" dir="3600000">
                        <a:srgbClr val="000000">
                          <a:alpha val="70000"/>
                        </a:srgbClr>
                      </a:outerShdw>
                    </a:effectLst>
                    <a:latin typeface="Corbel"/>
                    <a:ea typeface="Corbel"/>
                    <a:cs typeface="Corbel"/>
                    <a:sym typeface="Corbel"/>
                  </a:defRPr>
                </a:pPr>
                <a:r>
                  <a:t>JEN</a:t>
                </a:r>
              </a:p>
            </p:txBody>
          </p:sp>
        </p:grpSp>
        <p:sp>
          <p:nvSpPr>
            <p:cNvPr id="425" name="Shape 425"/>
            <p:cNvSpPr/>
            <p:nvPr/>
          </p:nvSpPr>
          <p:spPr>
            <a:xfrm flipH="1">
              <a:off x="2852736" y="588832"/>
              <a:ext cx="595317" cy="2960991"/>
            </a:xfrm>
            <a:prstGeom prst="line">
              <a:avLst/>
            </a:prstGeom>
            <a:noFill/>
            <a:ln w="28575" cap="flat">
              <a:solidFill>
                <a:srgbClr val="C00000"/>
              </a:solidFill>
              <a:prstDash val="solid"/>
              <a:round/>
              <a:headEnd type="triangle" w="med" len="med"/>
              <a:tailEnd type="triangle" w="med" len="med"/>
            </a:ln>
            <a:effectLst/>
          </p:spPr>
          <p:txBody>
            <a:bodyPr wrap="square" lIns="45718" tIns="45718" rIns="45718" bIns="45718" numCol="1" anchor="t">
              <a:noAutofit/>
            </a:bodyPr>
            <a:lstStyle/>
            <a:p>
              <a:pPr/>
            </a:p>
          </p:txBody>
        </p:sp>
        <p:sp>
          <p:nvSpPr>
            <p:cNvPr id="426" name="Shape 426"/>
            <p:cNvSpPr/>
            <p:nvPr/>
          </p:nvSpPr>
          <p:spPr>
            <a:xfrm flipH="1">
              <a:off x="2700337" y="2001816"/>
              <a:ext cx="76201" cy="1480336"/>
            </a:xfrm>
            <a:prstGeom prst="line">
              <a:avLst/>
            </a:prstGeom>
            <a:noFill/>
            <a:ln w="28575" cap="flat">
              <a:solidFill>
                <a:srgbClr val="254061"/>
              </a:solidFill>
              <a:prstDash val="solid"/>
              <a:round/>
              <a:headEnd type="triangle" w="med" len="med"/>
              <a:tailEnd type="triangle" w="med" len="med"/>
            </a:ln>
            <a:effectLst/>
          </p:spPr>
          <p:txBody>
            <a:bodyPr wrap="square" lIns="45718" tIns="45718" rIns="45718" bIns="45718" numCol="1" anchor="t">
              <a:noAutofit/>
            </a:bodyPr>
            <a:lstStyle/>
            <a:p>
              <a:pPr/>
            </a:p>
          </p:txBody>
        </p:sp>
      </p:grpSp>
      <p:grpSp>
        <p:nvGrpSpPr>
          <p:cNvPr id="430" name="Group 430"/>
          <p:cNvGrpSpPr/>
          <p:nvPr/>
        </p:nvGrpSpPr>
        <p:grpSpPr>
          <a:xfrm>
            <a:off x="3819525" y="5350985"/>
            <a:ext cx="1524000" cy="792164"/>
            <a:chOff x="0" y="0"/>
            <a:chExt cx="1524000" cy="792163"/>
          </a:xfrm>
        </p:grpSpPr>
        <p:sp>
          <p:nvSpPr>
            <p:cNvPr id="428" name="Shape 428"/>
            <p:cNvSpPr/>
            <p:nvPr/>
          </p:nvSpPr>
          <p:spPr>
            <a:xfrm>
              <a:off x="0" y="0"/>
              <a:ext cx="1524000" cy="792164"/>
            </a:xfrm>
            <a:prstGeom prst="rightArrow">
              <a:avLst>
                <a:gd name="adj1" fmla="val 50000"/>
                <a:gd name="adj2" fmla="val 48078"/>
              </a:avLst>
            </a:prstGeom>
            <a:gradFill flip="none" rotWithShape="1">
              <a:gsLst>
                <a:gs pos="0">
                  <a:srgbClr val="7F5BAB"/>
                </a:gs>
                <a:gs pos="100000">
                  <a:srgbClr val="C7AEED"/>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429" name="Shape 429"/>
            <p:cNvSpPr/>
            <p:nvPr/>
          </p:nvSpPr>
          <p:spPr>
            <a:xfrm>
              <a:off x="197921" y="223361"/>
              <a:ext cx="937726" cy="345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a:ln w="18415">
                    <a:solidFill>
                      <a:srgbClr val="FFFFFF"/>
                    </a:solidFill>
                  </a:ln>
                  <a:solidFill>
                    <a:srgbClr val="FFFFFF"/>
                  </a:solidFill>
                  <a:effectLst>
                    <a:outerShdw sx="100000" sy="100000" kx="0" ky="0" algn="b" rotWithShape="0" blurRad="63500" dist="0" dir="3600000">
                      <a:srgbClr val="000000">
                        <a:alpha val="70000"/>
                      </a:srgbClr>
                    </a:outerShdw>
                  </a:effectLst>
                  <a:latin typeface="Corbel"/>
                  <a:ea typeface="Corbel"/>
                  <a:cs typeface="Corbel"/>
                  <a:sym typeface="Corbel"/>
                </a:defRPr>
              </a:lvl1pPr>
            </a:lstStyle>
            <a:p>
              <a:pPr/>
              <a:r>
                <a:t>MENUJU</a:t>
              </a:r>
            </a:p>
          </p:txBody>
        </p:sp>
      </p:grpSp>
      <p:sp>
        <p:nvSpPr>
          <p:cNvPr id="431" name="Shape 431"/>
          <p:cNvSpPr/>
          <p:nvPr/>
        </p:nvSpPr>
        <p:spPr>
          <a:xfrm>
            <a:off x="1339850" y="5462110"/>
            <a:ext cx="1962010" cy="48620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800">
                <a:solidFill>
                  <a:srgbClr val="FF0000"/>
                </a:solidFill>
                <a:latin typeface="Arial"/>
                <a:ea typeface="Arial"/>
                <a:cs typeface="Arial"/>
                <a:sym typeface="Arial"/>
              </a:defRPr>
            </a:lvl1pPr>
          </a:lstStyle>
          <a:p>
            <a:pPr/>
            <a:r>
              <a:t>fragmentasi</a:t>
            </a:r>
          </a:p>
        </p:txBody>
      </p:sp>
      <p:pic>
        <p:nvPicPr>
          <p:cNvPr id="432" name="image2.png"/>
          <p:cNvPicPr>
            <a:picLocks noChangeAspect="1"/>
          </p:cNvPicPr>
          <p:nvPr/>
        </p:nvPicPr>
        <p:blipFill>
          <a:blip r:embed="rId3">
            <a:extLst/>
          </a:blip>
          <a:stretch>
            <a:fillRect/>
          </a:stretch>
        </p:blipFill>
        <p:spPr>
          <a:xfrm>
            <a:off x="4461516" y="1488594"/>
            <a:ext cx="4225284" cy="381306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32"/>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3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1" grpId="3"/>
      <p:bldP build="whole" bldLvl="1" animBg="1" rev="0" advAuto="0" spid="430" grpId="1"/>
      <p:bldP build="whole" bldLvl="1" animBg="1" rev="0" advAuto="0" spid="432"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6" name="Shape 436"/>
          <p:cNvSpPr/>
          <p:nvPr>
            <p:ph type="title" idx="4294967295"/>
          </p:nvPr>
        </p:nvSpPr>
        <p:spPr>
          <a:xfrm>
            <a:off x="457200" y="-2772"/>
            <a:ext cx="8229600" cy="506093"/>
          </a:xfrm>
          <a:prstGeom prst="rect">
            <a:avLst/>
          </a:prstGeom>
        </p:spPr>
        <p:txBody>
          <a:bodyPr/>
          <a:lstStyle>
            <a:lvl1pPr>
              <a:defRPr sz="2400"/>
            </a:lvl1pPr>
          </a:lstStyle>
          <a:p>
            <a:pPr/>
            <a:r>
              <a:t>Gambaran Implementasi TIK</a:t>
            </a:r>
          </a:p>
        </p:txBody>
      </p:sp>
      <p:sp>
        <p:nvSpPr>
          <p:cNvPr id="437" name="Shape 437"/>
          <p:cNvSpPr/>
          <p:nvPr/>
        </p:nvSpPr>
        <p:spPr>
          <a:xfrm>
            <a:off x="281357" y="2190750"/>
            <a:ext cx="8647719" cy="4178788"/>
          </a:xfrm>
          <a:prstGeom prst="roundRect">
            <a:avLst>
              <a:gd name="adj" fmla="val 16667"/>
            </a:avLst>
          </a:prstGeom>
          <a:solidFill>
            <a:srgbClr val="95B3D7">
              <a:alpha val="85000"/>
            </a:srgbClr>
          </a:solidFill>
          <a:ln w="12700">
            <a:solidFill>
              <a:srgbClr val="558ED5"/>
            </a:solidFill>
            <a:bevel/>
          </a:ln>
        </p:spPr>
        <p:txBody>
          <a:bodyPr lIns="45718" tIns="45718" rIns="45718" bIns="45718" anchor="ctr"/>
          <a:lstStyle/>
          <a:p>
            <a:pPr algn="ctr" defTabSz="914400">
              <a:defRPr>
                <a:solidFill>
                  <a:srgbClr val="FFFFFF"/>
                </a:solidFill>
                <a:latin typeface="Calibri"/>
                <a:ea typeface="Calibri"/>
                <a:cs typeface="Calibri"/>
                <a:sym typeface="Calibri"/>
              </a:defRPr>
            </a:pPr>
          </a:p>
        </p:txBody>
      </p:sp>
      <p:grpSp>
        <p:nvGrpSpPr>
          <p:cNvPr id="440" name="Group 440"/>
          <p:cNvGrpSpPr/>
          <p:nvPr/>
        </p:nvGrpSpPr>
        <p:grpSpPr>
          <a:xfrm>
            <a:off x="465017" y="2159928"/>
            <a:ext cx="2773487" cy="4193539"/>
            <a:chOff x="0" y="0"/>
            <a:chExt cx="2773485" cy="4193537"/>
          </a:xfrm>
        </p:grpSpPr>
        <p:sp>
          <p:nvSpPr>
            <p:cNvPr id="438" name="Shape 438"/>
            <p:cNvSpPr/>
            <p:nvPr/>
          </p:nvSpPr>
          <p:spPr>
            <a:xfrm>
              <a:off x="0" y="107021"/>
              <a:ext cx="2773486" cy="3979496"/>
            </a:xfrm>
            <a:prstGeom prst="roundRect">
              <a:avLst>
                <a:gd name="adj" fmla="val 16667"/>
              </a:avLst>
            </a:prstGeom>
            <a:solidFill>
              <a:srgbClr val="F2F2F2">
                <a:alpha val="85000"/>
              </a:srgbClr>
            </a:solidFill>
            <a:ln w="12700" cap="flat">
              <a:solidFill>
                <a:srgbClr val="0070C0"/>
              </a:solidFill>
              <a:prstDash val="solid"/>
              <a:bevel/>
            </a:ln>
            <a:effectLst/>
          </p:spPr>
          <p:txBody>
            <a:bodyPr wrap="square" lIns="45718" tIns="45718" rIns="45718" bIns="45718" numCol="1" anchor="ctr">
              <a:noAutofit/>
            </a:bodyPr>
            <a:lstStyle/>
            <a:p>
              <a:pPr defTabSz="914400">
                <a:defRPr sz="1600">
                  <a:solidFill>
                    <a:srgbClr val="FFFFFF"/>
                  </a:solidFill>
                  <a:latin typeface="Calibri"/>
                  <a:ea typeface="Calibri"/>
                  <a:cs typeface="Calibri"/>
                  <a:sym typeface="Calibri"/>
                </a:defRPr>
              </a:pPr>
            </a:p>
          </p:txBody>
        </p:sp>
        <p:sp>
          <p:nvSpPr>
            <p:cNvPr id="439" name="Shape 439"/>
            <p:cNvSpPr/>
            <p:nvPr/>
          </p:nvSpPr>
          <p:spPr>
            <a:xfrm>
              <a:off x="135389" y="-1"/>
              <a:ext cx="2502707" cy="419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defTabSz="914400">
                <a:defRPr b="1" sz="1600">
                  <a:solidFill>
                    <a:srgbClr val="FFFFFF"/>
                  </a:solidFill>
                  <a:latin typeface="Calibri"/>
                  <a:ea typeface="Calibri"/>
                  <a:cs typeface="Calibri"/>
                  <a:sym typeface="Calibri"/>
                </a:defRPr>
              </a:pPr>
            </a:p>
            <a:p>
              <a:pPr algn="ctr" defTabSz="914400">
                <a:defRPr b="1" sz="1600">
                  <a:solidFill>
                    <a:srgbClr val="FFFFFF"/>
                  </a:solidFill>
                  <a:latin typeface="Calibri"/>
                  <a:ea typeface="Calibri"/>
                  <a:cs typeface="Calibri"/>
                  <a:sym typeface="Calibri"/>
                </a:defRPr>
              </a:pPr>
            </a:p>
            <a:p>
              <a:pPr algn="ctr" defTabSz="914400">
                <a:defRPr b="1" sz="1600">
                  <a:latin typeface="Calibri"/>
                  <a:ea typeface="Calibri"/>
                  <a:cs typeface="Calibri"/>
                  <a:sym typeface="Calibri"/>
                </a:defRPr>
              </a:pPr>
              <a:r>
                <a:t>TIK di Puskesmas</a:t>
              </a:r>
              <a:endParaRPr>
                <a:solidFill>
                  <a:srgbClr val="FFFFFF"/>
                </a:solidFill>
              </a:endParaRPr>
            </a:p>
            <a:p>
              <a:pPr marL="254000" indent="-254000" defTabSz="914400">
                <a:buClr>
                  <a:srgbClr val="000000"/>
                </a:buClr>
                <a:buSzPct val="100000"/>
                <a:buChar char="-"/>
                <a:defRPr sz="1600">
                  <a:latin typeface="Calibri"/>
                  <a:ea typeface="Calibri"/>
                  <a:cs typeface="Calibri"/>
                  <a:sym typeface="Calibri"/>
                </a:defRPr>
              </a:pPr>
              <a:r>
                <a:t>87.4 %   tersedia listrik 24 jam</a:t>
              </a:r>
              <a:endParaRPr>
                <a:solidFill>
                  <a:srgbClr val="FFFFFF"/>
                </a:solidFill>
              </a:endParaRPr>
            </a:p>
            <a:p>
              <a:pPr marL="254000" indent="-254000" defTabSz="914400">
                <a:buClr>
                  <a:srgbClr val="000000"/>
                </a:buClr>
                <a:buSzPct val="100000"/>
                <a:buChar char="-"/>
                <a:defRPr sz="1600">
                  <a:latin typeface="Calibri"/>
                  <a:ea typeface="Calibri"/>
                  <a:cs typeface="Calibri"/>
                  <a:sym typeface="Calibri"/>
                </a:defRPr>
              </a:pPr>
              <a:r>
                <a:t>17.1 %   dengan fasilitas Internet</a:t>
              </a:r>
              <a:endParaRPr>
                <a:solidFill>
                  <a:srgbClr val="FFFFFF"/>
                </a:solidFill>
              </a:endParaRPr>
            </a:p>
            <a:p>
              <a:pPr marL="254000" indent="-254000" defTabSz="914400">
                <a:buClr>
                  <a:srgbClr val="000000"/>
                </a:buClr>
                <a:buSzPct val="100000"/>
                <a:buChar char="-"/>
                <a:defRPr sz="1600">
                  <a:latin typeface="Calibri"/>
                  <a:ea typeface="Calibri"/>
                  <a:cs typeface="Calibri"/>
                  <a:sym typeface="Calibri"/>
                </a:defRPr>
              </a:pPr>
              <a:r>
                <a:t> 78.4 % memiliki komputer </a:t>
              </a:r>
              <a:endParaRPr>
                <a:solidFill>
                  <a:srgbClr val="FFFFFF"/>
                </a:solidFill>
              </a:endParaRPr>
            </a:p>
            <a:p>
              <a:pPr marL="254000" indent="-254000" defTabSz="914400">
                <a:buClr>
                  <a:srgbClr val="000000"/>
                </a:buClr>
                <a:buSzPct val="100000"/>
                <a:buChar char="-"/>
                <a:defRPr sz="1600">
                  <a:latin typeface="Calibri"/>
                  <a:ea typeface="Calibri"/>
                  <a:cs typeface="Calibri"/>
                  <a:sym typeface="Calibri"/>
                </a:defRPr>
              </a:pPr>
              <a:r>
                <a:t>15%  Sistem Informasi Puskesmas dg LAN </a:t>
              </a:r>
              <a:endParaRPr>
                <a:solidFill>
                  <a:srgbClr val="FFFFFF"/>
                </a:solidFill>
              </a:endParaRPr>
            </a:p>
            <a:p>
              <a:pPr marL="254000" indent="-254000" defTabSz="914400">
                <a:buClr>
                  <a:srgbClr val="000000"/>
                </a:buClr>
                <a:buSzPct val="100000"/>
                <a:buChar char="-"/>
                <a:defRPr sz="1600">
                  <a:latin typeface="Calibri"/>
                  <a:ea typeface="Calibri"/>
                  <a:cs typeface="Calibri"/>
                  <a:sym typeface="Calibri"/>
                </a:defRPr>
              </a:pPr>
              <a:r>
                <a:t>Penyederhanaan pelaporan dg aplikasi Komunikasi Data dan SIKDA Generik</a:t>
              </a:r>
              <a:endParaRPr>
                <a:solidFill>
                  <a:srgbClr val="FFFFFF"/>
                </a:solidFill>
              </a:endParaRPr>
            </a:p>
            <a:p>
              <a:pPr marL="285750" indent="-285750" defTabSz="914400">
                <a:buClr>
                  <a:srgbClr val="000000"/>
                </a:buClr>
                <a:buSzPct val="100000"/>
                <a:buChar char="-"/>
                <a:defRPr sz="1600">
                  <a:solidFill>
                    <a:srgbClr val="FFFFFF"/>
                  </a:solidFill>
                  <a:latin typeface="Calibri"/>
                  <a:ea typeface="Calibri"/>
                  <a:cs typeface="Calibri"/>
                  <a:sym typeface="Calibri"/>
                </a:defRPr>
              </a:pPr>
            </a:p>
          </p:txBody>
        </p:sp>
      </p:grpSp>
      <p:grpSp>
        <p:nvGrpSpPr>
          <p:cNvPr id="443" name="Group 443"/>
          <p:cNvGrpSpPr/>
          <p:nvPr/>
        </p:nvGrpSpPr>
        <p:grpSpPr>
          <a:xfrm>
            <a:off x="3324225" y="2231885"/>
            <a:ext cx="2867025" cy="4193539"/>
            <a:chOff x="0" y="0"/>
            <a:chExt cx="2867025" cy="4193537"/>
          </a:xfrm>
        </p:grpSpPr>
        <p:sp>
          <p:nvSpPr>
            <p:cNvPr id="441" name="Shape 441"/>
            <p:cNvSpPr/>
            <p:nvPr/>
          </p:nvSpPr>
          <p:spPr>
            <a:xfrm>
              <a:off x="0" y="35065"/>
              <a:ext cx="2867025" cy="4123411"/>
            </a:xfrm>
            <a:prstGeom prst="roundRect">
              <a:avLst>
                <a:gd name="adj" fmla="val 16667"/>
              </a:avLst>
            </a:prstGeom>
            <a:solidFill>
              <a:srgbClr val="F2F2F2">
                <a:alpha val="85000"/>
              </a:srgbClr>
            </a:solidFill>
            <a:ln w="12700" cap="flat">
              <a:solidFill>
                <a:srgbClr val="0070C0"/>
              </a:solidFill>
              <a:prstDash val="solid"/>
              <a:bevel/>
            </a:ln>
            <a:effectLst/>
          </p:spPr>
          <p:txBody>
            <a:bodyPr wrap="square" lIns="45718" tIns="45718" rIns="45718" bIns="45718" numCol="1" anchor="ctr">
              <a:noAutofit/>
            </a:bodyPr>
            <a:lstStyle/>
            <a:p>
              <a:pPr defTabSz="914400">
                <a:defRPr sz="1600">
                  <a:latin typeface="Calibri"/>
                  <a:ea typeface="Calibri"/>
                  <a:cs typeface="Calibri"/>
                  <a:sym typeface="Calibri"/>
                </a:defRPr>
              </a:pPr>
            </a:p>
          </p:txBody>
        </p:sp>
        <p:sp>
          <p:nvSpPr>
            <p:cNvPr id="442" name="Shape 442"/>
            <p:cNvSpPr/>
            <p:nvPr/>
          </p:nvSpPr>
          <p:spPr>
            <a:xfrm>
              <a:off x="139955" y="0"/>
              <a:ext cx="2587114" cy="419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defTabSz="914400">
                <a:defRPr b="1" sz="1600">
                  <a:solidFill>
                    <a:srgbClr val="FFFFFF"/>
                  </a:solidFill>
                  <a:latin typeface="Calibri"/>
                  <a:ea typeface="Calibri"/>
                  <a:cs typeface="Calibri"/>
                  <a:sym typeface="Calibri"/>
                </a:defRPr>
              </a:pPr>
            </a:p>
            <a:p>
              <a:pPr algn="ctr" defTabSz="914400">
                <a:defRPr b="1" sz="1600">
                  <a:latin typeface="Calibri"/>
                  <a:ea typeface="Calibri"/>
                  <a:cs typeface="Calibri"/>
                  <a:sym typeface="Calibri"/>
                </a:defRPr>
              </a:pPr>
              <a:r>
                <a:t>TIK di Rumah Sakit</a:t>
              </a:r>
              <a:endParaRPr>
                <a:solidFill>
                  <a:srgbClr val="FFFFFF"/>
                </a:solidFill>
              </a:endParaRPr>
            </a:p>
            <a:p>
              <a:pPr marL="254000" indent="-254000" defTabSz="914400">
                <a:buClr>
                  <a:srgbClr val="000000"/>
                </a:buClr>
                <a:buSzPct val="100000"/>
                <a:buFont typeface="Arial"/>
                <a:buChar char="•"/>
                <a:defRPr sz="1600">
                  <a:latin typeface="Calibri"/>
                  <a:ea typeface="Calibri"/>
                  <a:cs typeface="Calibri"/>
                  <a:sym typeface="Calibri"/>
                </a:defRPr>
              </a:pPr>
              <a:r>
                <a:t>740 RS memiliki SIMRS</a:t>
              </a:r>
              <a:endParaRPr>
                <a:solidFill>
                  <a:srgbClr val="FFFFFF"/>
                </a:solidFill>
              </a:endParaRPr>
            </a:p>
            <a:p>
              <a:pPr marL="254000" indent="-254000" defTabSz="914400">
                <a:buClr>
                  <a:srgbClr val="000000"/>
                </a:buClr>
                <a:buSzPct val="100000"/>
                <a:buFont typeface="Arial"/>
                <a:buChar char="•"/>
                <a:defRPr sz="1600">
                  <a:latin typeface="Calibri"/>
                  <a:ea typeface="Calibri"/>
                  <a:cs typeface="Calibri"/>
                  <a:sym typeface="Calibri"/>
                </a:defRPr>
              </a:pPr>
              <a:r>
                <a:t>1227  RS dengan aplikasi INA CBG </a:t>
              </a:r>
              <a:endParaRPr>
                <a:solidFill>
                  <a:srgbClr val="FFFFFF"/>
                </a:solidFill>
              </a:endParaRPr>
            </a:p>
            <a:p>
              <a:pPr marL="254000" indent="-254000" defTabSz="914400">
                <a:buClr>
                  <a:srgbClr val="000000"/>
                </a:buClr>
                <a:buSzPct val="100000"/>
                <a:buFont typeface="Arial"/>
                <a:buChar char="•"/>
                <a:defRPr sz="1600">
                  <a:latin typeface="Calibri"/>
                  <a:ea typeface="Calibri"/>
                  <a:cs typeface="Calibri"/>
                  <a:sym typeface="Calibri"/>
                </a:defRPr>
              </a:pPr>
              <a:r>
                <a:t>82% RS Pemerintah</a:t>
              </a:r>
              <a:endParaRPr>
                <a:solidFill>
                  <a:srgbClr val="FFFFFF"/>
                </a:solidFill>
              </a:endParaRPr>
            </a:p>
            <a:p>
              <a:pPr defTabSz="914400">
                <a:defRPr sz="1600">
                  <a:latin typeface="Calibri"/>
                  <a:ea typeface="Calibri"/>
                  <a:cs typeface="Calibri"/>
                  <a:sym typeface="Calibri"/>
                </a:defRPr>
              </a:pPr>
              <a:r>
                <a:t>      dg akses Internet</a:t>
              </a:r>
              <a:endParaRPr>
                <a:solidFill>
                  <a:srgbClr val="FFFFFF"/>
                </a:solidFill>
              </a:endParaRPr>
            </a:p>
            <a:p>
              <a:pPr marL="254000" indent="-254000" defTabSz="914400">
                <a:buClr>
                  <a:srgbClr val="000000"/>
                </a:buClr>
                <a:buSzPct val="100000"/>
                <a:buFont typeface="Arial"/>
                <a:buChar char="•"/>
                <a:defRPr sz="1600">
                  <a:latin typeface="Calibri"/>
                  <a:ea typeface="Calibri"/>
                  <a:cs typeface="Calibri"/>
                  <a:sym typeface="Calibri"/>
                </a:defRPr>
              </a:pPr>
              <a:r>
                <a:t>pilot </a:t>
              </a:r>
              <a:r>
                <a:rPr i="1"/>
                <a:t>telemedicine (teleradiology, telecardiology, teleconsultation)  </a:t>
              </a:r>
              <a:r>
                <a:t>di beberapa RS terpilih</a:t>
              </a:r>
              <a:endParaRPr>
                <a:solidFill>
                  <a:srgbClr val="FFFFFF"/>
                </a:solidFill>
              </a:endParaRPr>
            </a:p>
            <a:p>
              <a:pPr marL="254000" indent="-254000" defTabSz="914400">
                <a:buClr>
                  <a:srgbClr val="000000"/>
                </a:buClr>
                <a:buSzPct val="100000"/>
                <a:buFont typeface="Arial"/>
                <a:buChar char="•"/>
                <a:defRPr sz="1600">
                  <a:latin typeface="Calibri"/>
                  <a:ea typeface="Calibri"/>
                  <a:cs typeface="Calibri"/>
                  <a:sym typeface="Calibri"/>
                </a:defRPr>
              </a:pPr>
              <a:r>
                <a:t>Pengembangan SIMRS GOS (</a:t>
              </a:r>
              <a:r>
                <a:rPr i="1"/>
                <a:t>Generik Open Source)</a:t>
              </a:r>
              <a:endParaRPr i="1">
                <a:solidFill>
                  <a:srgbClr val="FFFFFF"/>
                </a:solidFill>
              </a:endParaRPr>
            </a:p>
            <a:p>
              <a:pPr marL="254000" indent="-254000" defTabSz="914400">
                <a:buClr>
                  <a:srgbClr val="000000"/>
                </a:buClr>
                <a:buSzPct val="100000"/>
                <a:buFont typeface="Arial"/>
                <a:buChar char="•"/>
                <a:defRPr i="1" sz="1600">
                  <a:latin typeface="Calibri"/>
                  <a:ea typeface="Calibri"/>
                  <a:cs typeface="Calibri"/>
                  <a:sym typeface="Calibri"/>
                </a:defRPr>
              </a:pPr>
              <a:r>
                <a:t>SPGDT </a:t>
              </a:r>
              <a:endParaRPr>
                <a:solidFill>
                  <a:srgbClr val="FFFFFF"/>
                </a:solidFill>
              </a:endParaRPr>
            </a:p>
            <a:p>
              <a:pPr defTabSz="914400">
                <a:defRPr sz="1600">
                  <a:latin typeface="Calibri"/>
                  <a:ea typeface="Calibri"/>
                  <a:cs typeface="Calibri"/>
                  <a:sym typeface="Calibri"/>
                </a:defRPr>
              </a:pPr>
              <a:r>
                <a:t>  </a:t>
              </a:r>
            </a:p>
          </p:txBody>
        </p:sp>
      </p:grpSp>
      <p:grpSp>
        <p:nvGrpSpPr>
          <p:cNvPr id="446" name="Group 446"/>
          <p:cNvGrpSpPr/>
          <p:nvPr/>
        </p:nvGrpSpPr>
        <p:grpSpPr>
          <a:xfrm>
            <a:off x="6276975" y="2266950"/>
            <a:ext cx="2515333" cy="3979496"/>
            <a:chOff x="0" y="0"/>
            <a:chExt cx="2515332" cy="3979495"/>
          </a:xfrm>
        </p:grpSpPr>
        <p:sp>
          <p:nvSpPr>
            <p:cNvPr id="444" name="Shape 444"/>
            <p:cNvSpPr/>
            <p:nvPr/>
          </p:nvSpPr>
          <p:spPr>
            <a:xfrm>
              <a:off x="0" y="0"/>
              <a:ext cx="2515333" cy="3979496"/>
            </a:xfrm>
            <a:prstGeom prst="roundRect">
              <a:avLst>
                <a:gd name="adj" fmla="val 16667"/>
              </a:avLst>
            </a:prstGeom>
            <a:solidFill>
              <a:srgbClr val="F2F2F2">
                <a:alpha val="85000"/>
              </a:srgbClr>
            </a:solidFill>
            <a:ln w="12700" cap="flat">
              <a:solidFill>
                <a:srgbClr val="0070C0"/>
              </a:solidFill>
              <a:prstDash val="solid"/>
              <a:bevel/>
            </a:ln>
            <a:effectLst/>
          </p:spPr>
          <p:txBody>
            <a:bodyPr wrap="square" lIns="45718" tIns="45718" rIns="45718" bIns="45718" numCol="1" anchor="ctr">
              <a:noAutofit/>
            </a:bodyPr>
            <a:lstStyle/>
            <a:p>
              <a:pPr defTabSz="914400">
                <a:defRPr sz="1600">
                  <a:solidFill>
                    <a:srgbClr val="FFFFFF"/>
                  </a:solidFill>
                  <a:latin typeface="Calibri"/>
                  <a:ea typeface="Calibri"/>
                  <a:cs typeface="Calibri"/>
                  <a:sym typeface="Calibri"/>
                </a:defRPr>
              </a:pPr>
            </a:p>
          </p:txBody>
        </p:sp>
        <p:sp>
          <p:nvSpPr>
            <p:cNvPr id="445" name="Shape 445"/>
            <p:cNvSpPr/>
            <p:nvPr/>
          </p:nvSpPr>
          <p:spPr>
            <a:xfrm>
              <a:off x="122787" y="134278"/>
              <a:ext cx="2269759" cy="3710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defTabSz="914400">
                <a:defRPr b="1" sz="1600">
                  <a:solidFill>
                    <a:srgbClr val="FFFFFF"/>
                  </a:solidFill>
                  <a:latin typeface="Calibri"/>
                  <a:ea typeface="Calibri"/>
                  <a:cs typeface="Calibri"/>
                  <a:sym typeface="Calibri"/>
                </a:defRPr>
              </a:pPr>
            </a:p>
            <a:p>
              <a:pPr algn="ctr" defTabSz="914400">
                <a:defRPr b="1" sz="1600">
                  <a:solidFill>
                    <a:srgbClr val="FFFFFF"/>
                  </a:solidFill>
                  <a:latin typeface="Calibri"/>
                  <a:ea typeface="Calibri"/>
                  <a:cs typeface="Calibri"/>
                  <a:sym typeface="Calibri"/>
                </a:defRPr>
              </a:pPr>
            </a:p>
            <a:p>
              <a:pPr algn="ctr" defTabSz="914400">
                <a:defRPr b="1" sz="1600">
                  <a:latin typeface="Calibri"/>
                  <a:ea typeface="Calibri"/>
                  <a:cs typeface="Calibri"/>
                  <a:sym typeface="Calibri"/>
                </a:defRPr>
              </a:pPr>
              <a:r>
                <a:t>TIK  Perkantoran (Kementerian Kesehatan/Dinkes Prov/Kab/Kota)</a:t>
              </a:r>
              <a:endParaRPr>
                <a:solidFill>
                  <a:srgbClr val="FFFFFF"/>
                </a:solidFill>
              </a:endParaRPr>
            </a:p>
            <a:p>
              <a:pPr algn="ctr" defTabSz="914400">
                <a:defRPr b="1" sz="1600">
                  <a:solidFill>
                    <a:srgbClr val="FFFFFF"/>
                  </a:solidFill>
                  <a:latin typeface="Calibri"/>
                  <a:ea typeface="Calibri"/>
                  <a:cs typeface="Calibri"/>
                  <a:sym typeface="Calibri"/>
                </a:defRPr>
              </a:pPr>
            </a:p>
            <a:p>
              <a:pPr marL="254000" indent="-254000" defTabSz="914400">
                <a:buClr>
                  <a:srgbClr val="000000"/>
                </a:buClr>
                <a:buSzPct val="100000"/>
                <a:buFont typeface="Arial"/>
                <a:buChar char="•"/>
                <a:defRPr i="1" sz="1600">
                  <a:latin typeface="Calibri"/>
                  <a:ea typeface="Calibri"/>
                  <a:cs typeface="Calibri"/>
                  <a:sym typeface="Calibri"/>
                </a:defRPr>
              </a:pPr>
              <a:r>
                <a:t>e office, </a:t>
              </a:r>
              <a:endParaRPr>
                <a:solidFill>
                  <a:srgbClr val="FFFFFF"/>
                </a:solidFill>
              </a:endParaRPr>
            </a:p>
            <a:p>
              <a:pPr marL="254000" indent="-254000" defTabSz="914400">
                <a:buClr>
                  <a:srgbClr val="000000"/>
                </a:buClr>
                <a:buSzPct val="100000"/>
                <a:buFont typeface="Arial"/>
                <a:buChar char="•"/>
                <a:defRPr sz="1600">
                  <a:latin typeface="Calibri"/>
                  <a:ea typeface="Calibri"/>
                  <a:cs typeface="Calibri"/>
                  <a:sym typeface="Calibri"/>
                </a:defRPr>
              </a:pPr>
              <a:r>
                <a:t>Info RS </a:t>
              </a:r>
              <a:r>
                <a:rPr i="1"/>
                <a:t>online</a:t>
              </a:r>
              <a:endParaRPr>
                <a:solidFill>
                  <a:srgbClr val="FFFFFF"/>
                </a:solidFill>
              </a:endParaRPr>
            </a:p>
            <a:p>
              <a:pPr marL="254000" indent="-254000" defTabSz="914400">
                <a:buClr>
                  <a:srgbClr val="000000"/>
                </a:buClr>
                <a:buSzPct val="100000"/>
                <a:buFont typeface="Arial"/>
                <a:buChar char="•"/>
                <a:defRPr i="1" sz="1600">
                  <a:latin typeface="Calibri"/>
                  <a:ea typeface="Calibri"/>
                  <a:cs typeface="Calibri"/>
                  <a:sym typeface="Calibri"/>
                </a:defRPr>
              </a:pPr>
              <a:r>
                <a:t>e</a:t>
              </a:r>
              <a:r>
                <a:rPr i="0"/>
                <a:t>Planning</a:t>
              </a:r>
              <a:endParaRPr>
                <a:solidFill>
                  <a:srgbClr val="FFFFFF"/>
                </a:solidFill>
              </a:endParaRPr>
            </a:p>
            <a:p>
              <a:pPr marL="254000" indent="-254000" defTabSz="914400">
                <a:buClr>
                  <a:srgbClr val="000000"/>
                </a:buClr>
                <a:buSzPct val="100000"/>
                <a:buFont typeface="Arial"/>
                <a:buChar char="•"/>
                <a:defRPr i="1" sz="1600">
                  <a:latin typeface="Calibri"/>
                  <a:ea typeface="Calibri"/>
                  <a:cs typeface="Calibri"/>
                  <a:sym typeface="Calibri"/>
                </a:defRPr>
              </a:pPr>
              <a:r>
                <a:t>e</a:t>
              </a:r>
              <a:r>
                <a:rPr i="0"/>
                <a:t>Renggar </a:t>
              </a:r>
              <a:endParaRPr>
                <a:solidFill>
                  <a:srgbClr val="FFFFFF"/>
                </a:solidFill>
              </a:endParaRPr>
            </a:p>
            <a:p>
              <a:pPr marL="254000" indent="-254000" defTabSz="914400">
                <a:buClr>
                  <a:srgbClr val="000000"/>
                </a:buClr>
                <a:buSzPct val="100000"/>
                <a:buFont typeface="Arial"/>
                <a:buChar char="•"/>
                <a:defRPr i="1" sz="1600">
                  <a:latin typeface="Calibri"/>
                  <a:ea typeface="Calibri"/>
                  <a:cs typeface="Calibri"/>
                  <a:sym typeface="Calibri"/>
                </a:defRPr>
              </a:pPr>
              <a:r>
                <a:t>e</a:t>
              </a:r>
              <a:r>
                <a:rPr i="0"/>
                <a:t>DAK </a:t>
              </a:r>
              <a:endParaRPr>
                <a:solidFill>
                  <a:srgbClr val="FFFFFF"/>
                </a:solidFill>
              </a:endParaRPr>
            </a:p>
            <a:p>
              <a:pPr marL="254000" indent="-254000" defTabSz="914400">
                <a:buClr>
                  <a:srgbClr val="000000"/>
                </a:buClr>
                <a:buSzPct val="100000"/>
                <a:buFont typeface="Arial"/>
                <a:buChar char="•"/>
                <a:defRPr i="1" sz="1600">
                  <a:latin typeface="Calibri"/>
                  <a:ea typeface="Calibri"/>
                  <a:cs typeface="Calibri"/>
                  <a:sym typeface="Calibri"/>
                </a:defRPr>
              </a:pPr>
              <a:r>
                <a:t>e</a:t>
              </a:r>
              <a:r>
                <a:rPr i="0"/>
                <a:t>Monev </a:t>
              </a:r>
              <a:endParaRPr>
                <a:solidFill>
                  <a:srgbClr val="FFFFFF"/>
                </a:solidFill>
              </a:endParaRPr>
            </a:p>
            <a:p>
              <a:pPr marL="285750" indent="-285750" defTabSz="914400">
                <a:buClr>
                  <a:srgbClr val="000000"/>
                </a:buClr>
                <a:buSzPct val="100000"/>
                <a:buFont typeface="Arial"/>
                <a:buChar char="•"/>
                <a:defRPr sz="1600">
                  <a:solidFill>
                    <a:srgbClr val="FFFFFF"/>
                  </a:solidFill>
                  <a:latin typeface="Calibri"/>
                  <a:ea typeface="Calibri"/>
                  <a:cs typeface="Calibri"/>
                  <a:sym typeface="Calibri"/>
                </a:defRPr>
              </a:pPr>
            </a:p>
          </p:txBody>
        </p:sp>
      </p:grpSp>
      <p:grpSp>
        <p:nvGrpSpPr>
          <p:cNvPr id="449" name="Group 449"/>
          <p:cNvGrpSpPr/>
          <p:nvPr/>
        </p:nvGrpSpPr>
        <p:grpSpPr>
          <a:xfrm>
            <a:off x="281356" y="6261293"/>
            <a:ext cx="8510953" cy="624839"/>
            <a:chOff x="0" y="0"/>
            <a:chExt cx="8510951" cy="624838"/>
          </a:xfrm>
        </p:grpSpPr>
        <p:sp>
          <p:nvSpPr>
            <p:cNvPr id="447" name="Shape 447"/>
            <p:cNvSpPr/>
            <p:nvPr/>
          </p:nvSpPr>
          <p:spPr>
            <a:xfrm>
              <a:off x="-1" y="108242"/>
              <a:ext cx="8510953" cy="408357"/>
            </a:xfrm>
            <a:prstGeom prst="roundRect">
              <a:avLst>
                <a:gd name="adj" fmla="val 16667"/>
              </a:avLst>
            </a:prstGeom>
            <a:solidFill>
              <a:srgbClr val="F2F2F2">
                <a:alpha val="85000"/>
              </a:srgbClr>
            </a:solidFill>
            <a:ln w="12700" cap="flat">
              <a:solidFill>
                <a:srgbClr val="558ED5"/>
              </a:solidFill>
              <a:prstDash val="solid"/>
              <a:bevel/>
            </a:ln>
            <a:effectLst/>
          </p:spPr>
          <p:txBody>
            <a:bodyPr wrap="square" lIns="45718" tIns="45718" rIns="45718" bIns="45718" numCol="1" anchor="ctr">
              <a:noAutofit/>
            </a:bodyPr>
            <a:lstStyle/>
            <a:p>
              <a:pPr algn="ctr" defTabSz="914400">
                <a:defRPr>
                  <a:latin typeface="Calibri"/>
                  <a:ea typeface="Calibri"/>
                  <a:cs typeface="Calibri"/>
                  <a:sym typeface="Calibri"/>
                </a:defRPr>
              </a:pPr>
            </a:p>
          </p:txBody>
        </p:sp>
        <p:sp>
          <p:nvSpPr>
            <p:cNvPr id="448" name="Shape 448"/>
            <p:cNvSpPr/>
            <p:nvPr/>
          </p:nvSpPr>
          <p:spPr>
            <a:xfrm>
              <a:off x="19933" y="0"/>
              <a:ext cx="8471085" cy="624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defTabSz="914400">
                <a:defRPr>
                  <a:latin typeface="Calibri"/>
                  <a:ea typeface="Calibri"/>
                  <a:cs typeface="Calibri"/>
                  <a:sym typeface="Calibri"/>
                </a:defRPr>
              </a:lvl1pPr>
            </a:lstStyle>
            <a:p>
              <a:pPr/>
              <a:r>
                <a:t>Terwujudnya implementasi e-kesehatan dalam SIK yang terintegrasi dan berkualitas</a:t>
              </a:r>
            </a:p>
          </p:txBody>
        </p:sp>
      </p:grpSp>
      <p:grpSp>
        <p:nvGrpSpPr>
          <p:cNvPr id="452" name="Group 452"/>
          <p:cNvGrpSpPr/>
          <p:nvPr/>
        </p:nvGrpSpPr>
        <p:grpSpPr>
          <a:xfrm>
            <a:off x="281356" y="524139"/>
            <a:ext cx="4323862" cy="810808"/>
            <a:chOff x="0" y="0"/>
            <a:chExt cx="4323860" cy="810806"/>
          </a:xfrm>
        </p:grpSpPr>
        <p:sp>
          <p:nvSpPr>
            <p:cNvPr id="450" name="Shape 450"/>
            <p:cNvSpPr/>
            <p:nvPr/>
          </p:nvSpPr>
          <p:spPr>
            <a:xfrm>
              <a:off x="-1" y="-1"/>
              <a:ext cx="4323862" cy="810808"/>
            </a:xfrm>
            <a:prstGeom prst="roundRect">
              <a:avLst>
                <a:gd name="adj" fmla="val 16667"/>
              </a:avLst>
            </a:prstGeom>
            <a:solidFill>
              <a:srgbClr val="F2F2F2">
                <a:alpha val="85000"/>
              </a:srgbClr>
            </a:solidFill>
            <a:ln w="12700" cap="flat">
              <a:solidFill>
                <a:srgbClr val="558ED5"/>
              </a:solidFill>
              <a:prstDash val="solid"/>
              <a:bevel/>
            </a:ln>
            <a:effectLst/>
          </p:spPr>
          <p:txBody>
            <a:bodyPr wrap="square" lIns="45718" tIns="45718" rIns="45718" bIns="45718" numCol="1" anchor="ctr">
              <a:noAutofit/>
            </a:bodyPr>
            <a:lstStyle/>
            <a:p>
              <a:pPr defTabSz="914400">
                <a:defRPr>
                  <a:latin typeface="Calibri"/>
                  <a:ea typeface="Calibri"/>
                  <a:cs typeface="Calibri"/>
                  <a:sym typeface="Calibri"/>
                </a:defRPr>
              </a:pPr>
            </a:p>
          </p:txBody>
        </p:sp>
        <p:sp>
          <p:nvSpPr>
            <p:cNvPr id="451" name="Shape 451"/>
            <p:cNvSpPr/>
            <p:nvPr/>
          </p:nvSpPr>
          <p:spPr>
            <a:xfrm>
              <a:off x="39578" y="226332"/>
              <a:ext cx="4244702" cy="358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defTabSz="914400">
                <a:defRPr b="1">
                  <a:latin typeface="Calibri"/>
                  <a:ea typeface="Calibri"/>
                  <a:cs typeface="Calibri"/>
                  <a:sym typeface="Calibri"/>
                </a:defRPr>
              </a:pPr>
              <a:r>
                <a:t>Regulasi</a:t>
              </a:r>
              <a:r>
                <a:rPr b="0"/>
                <a:t> </a:t>
              </a:r>
            </a:p>
          </p:txBody>
        </p:sp>
      </p:grpSp>
      <p:grpSp>
        <p:nvGrpSpPr>
          <p:cNvPr id="455" name="Group 455"/>
          <p:cNvGrpSpPr/>
          <p:nvPr/>
        </p:nvGrpSpPr>
        <p:grpSpPr>
          <a:xfrm>
            <a:off x="4605216" y="503318"/>
            <a:ext cx="4323863" cy="810807"/>
            <a:chOff x="0" y="0"/>
            <a:chExt cx="4323862" cy="810806"/>
          </a:xfrm>
        </p:grpSpPr>
        <p:sp>
          <p:nvSpPr>
            <p:cNvPr id="453" name="Shape 453"/>
            <p:cNvSpPr/>
            <p:nvPr/>
          </p:nvSpPr>
          <p:spPr>
            <a:xfrm>
              <a:off x="-1" y="-1"/>
              <a:ext cx="4323863" cy="810808"/>
            </a:xfrm>
            <a:prstGeom prst="roundRect">
              <a:avLst>
                <a:gd name="adj" fmla="val 16667"/>
              </a:avLst>
            </a:prstGeom>
            <a:solidFill>
              <a:srgbClr val="F2F2F2">
                <a:alpha val="85000"/>
              </a:srgbClr>
            </a:solidFill>
            <a:ln w="12700" cap="flat">
              <a:solidFill>
                <a:srgbClr val="558ED5"/>
              </a:solidFill>
              <a:prstDash val="solid"/>
              <a:bevel/>
            </a:ln>
            <a:effectLst/>
          </p:spPr>
          <p:txBody>
            <a:bodyPr wrap="square" lIns="45718" tIns="45718" rIns="45718" bIns="45718" numCol="1" anchor="ctr">
              <a:noAutofit/>
            </a:bodyPr>
            <a:lstStyle/>
            <a:p>
              <a:pPr defTabSz="914400">
                <a:defRPr b="1">
                  <a:latin typeface="Calibri"/>
                  <a:ea typeface="Calibri"/>
                  <a:cs typeface="Calibri"/>
                  <a:sym typeface="Calibri"/>
                </a:defRPr>
              </a:pPr>
            </a:p>
          </p:txBody>
        </p:sp>
        <p:sp>
          <p:nvSpPr>
            <p:cNvPr id="454" name="Shape 454"/>
            <p:cNvSpPr/>
            <p:nvPr/>
          </p:nvSpPr>
          <p:spPr>
            <a:xfrm>
              <a:off x="39579" y="226332"/>
              <a:ext cx="4244703" cy="358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914400">
                <a:defRPr b="1">
                  <a:latin typeface="Calibri"/>
                  <a:ea typeface="Calibri"/>
                  <a:cs typeface="Calibri"/>
                  <a:sym typeface="Calibri"/>
                </a:defRPr>
              </a:lvl1pPr>
            </a:lstStyle>
            <a:p>
              <a:pPr/>
              <a:r>
                <a:t>Standar</a:t>
              </a:r>
            </a:p>
          </p:txBody>
        </p:sp>
      </p:grpSp>
      <p:grpSp>
        <p:nvGrpSpPr>
          <p:cNvPr id="458" name="Group 458"/>
          <p:cNvGrpSpPr/>
          <p:nvPr/>
        </p:nvGrpSpPr>
        <p:grpSpPr>
          <a:xfrm>
            <a:off x="281356" y="1359214"/>
            <a:ext cx="8647721" cy="463373"/>
            <a:chOff x="0" y="0"/>
            <a:chExt cx="8647720" cy="463372"/>
          </a:xfrm>
        </p:grpSpPr>
        <p:sp>
          <p:nvSpPr>
            <p:cNvPr id="456" name="Shape 456"/>
            <p:cNvSpPr/>
            <p:nvPr/>
          </p:nvSpPr>
          <p:spPr>
            <a:xfrm>
              <a:off x="-1" y="40353"/>
              <a:ext cx="8647721" cy="4230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069" y="10800"/>
                  </a:lnTo>
                  <a:lnTo>
                    <a:pt x="2069" y="0"/>
                  </a:lnTo>
                  <a:lnTo>
                    <a:pt x="19531" y="0"/>
                  </a:lnTo>
                  <a:lnTo>
                    <a:pt x="19531" y="10800"/>
                  </a:lnTo>
                  <a:lnTo>
                    <a:pt x="21600" y="10800"/>
                  </a:lnTo>
                  <a:lnTo>
                    <a:pt x="10800" y="21600"/>
                  </a:lnTo>
                  <a:close/>
                </a:path>
              </a:pathLst>
            </a:custGeom>
            <a:solidFill>
              <a:srgbClr val="FFFFFF"/>
            </a:solidFill>
            <a:ln w="9525" cap="flat">
              <a:solidFill>
                <a:srgbClr val="000000"/>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defTabSz="914400">
                <a:defRPr sz="1600">
                  <a:latin typeface="Calibri"/>
                  <a:ea typeface="Calibri"/>
                  <a:cs typeface="Calibri"/>
                  <a:sym typeface="Calibri"/>
                </a:defRPr>
              </a:pPr>
            </a:p>
          </p:txBody>
        </p:sp>
        <p:sp>
          <p:nvSpPr>
            <p:cNvPr id="457" name="Shape 457"/>
            <p:cNvSpPr/>
            <p:nvPr/>
          </p:nvSpPr>
          <p:spPr>
            <a:xfrm>
              <a:off x="828449" y="-1"/>
              <a:ext cx="6990820" cy="332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defTabSz="914400">
                <a:defRPr sz="1600">
                  <a:latin typeface="Calibri"/>
                  <a:ea typeface="Calibri"/>
                  <a:cs typeface="Calibri"/>
                  <a:sym typeface="Calibri"/>
                </a:defRPr>
              </a:lvl1pPr>
            </a:lstStyle>
            <a:p>
              <a:pPr/>
              <a:r>
                <a:t>Roadmap Sistem Informasi Kesehatan (SIK) 2015 - 2019</a:t>
              </a:r>
            </a:p>
          </p:txBody>
        </p:sp>
      </p:grpSp>
      <p:grpSp>
        <p:nvGrpSpPr>
          <p:cNvPr id="461" name="Group 461"/>
          <p:cNvGrpSpPr/>
          <p:nvPr/>
        </p:nvGrpSpPr>
        <p:grpSpPr>
          <a:xfrm>
            <a:off x="1250950" y="519466"/>
            <a:ext cx="3223849" cy="815339"/>
            <a:chOff x="0" y="-1"/>
            <a:chExt cx="3223848" cy="815338"/>
          </a:xfrm>
        </p:grpSpPr>
        <p:sp>
          <p:nvSpPr>
            <p:cNvPr id="459" name="Shape 459"/>
            <p:cNvSpPr/>
            <p:nvPr/>
          </p:nvSpPr>
          <p:spPr>
            <a:xfrm>
              <a:off x="0" y="49261"/>
              <a:ext cx="3223849" cy="716820"/>
            </a:xfrm>
            <a:prstGeom prst="roundRect">
              <a:avLst>
                <a:gd name="adj" fmla="val 16667"/>
              </a:avLst>
            </a:prstGeom>
            <a:solidFill>
              <a:srgbClr val="F2F2F2">
                <a:alpha val="85000"/>
              </a:srgbClr>
            </a:solidFill>
            <a:ln w="12700" cap="flat">
              <a:noFill/>
              <a:miter lim="400000"/>
            </a:ln>
            <a:effectLst/>
          </p:spPr>
          <p:txBody>
            <a:bodyPr wrap="square" lIns="45718" tIns="45718" rIns="45718" bIns="45718" numCol="1" anchor="ctr">
              <a:noAutofit/>
            </a:bodyPr>
            <a:lstStyle/>
            <a:p>
              <a:pPr defTabSz="914400">
                <a:defRPr sz="1600">
                  <a:latin typeface="Calibri"/>
                  <a:ea typeface="Calibri"/>
                  <a:cs typeface="Calibri"/>
                  <a:sym typeface="Calibri"/>
                </a:defRPr>
              </a:pPr>
            </a:p>
          </p:txBody>
        </p:sp>
        <p:sp>
          <p:nvSpPr>
            <p:cNvPr id="460" name="Shape 460"/>
            <p:cNvSpPr/>
            <p:nvPr/>
          </p:nvSpPr>
          <p:spPr>
            <a:xfrm>
              <a:off x="34991" y="-2"/>
              <a:ext cx="3153866" cy="815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914400">
                <a:defRPr sz="1600">
                  <a:latin typeface="Calibri"/>
                  <a:ea typeface="Calibri"/>
                  <a:cs typeface="Calibri"/>
                  <a:sym typeface="Calibri"/>
                </a:defRPr>
              </a:lvl1pPr>
            </a:lstStyle>
            <a:p>
              <a:pPr/>
              <a:r>
                <a:t>UU no 29/2004;UU no 11/ 2008 ; UU no 36 /2009 ; PP 82 tahun 2012 ; PP 46 tahun 2014 ttg SIK</a:t>
              </a:r>
            </a:p>
          </p:txBody>
        </p:sp>
      </p:grpSp>
      <p:grpSp>
        <p:nvGrpSpPr>
          <p:cNvPr id="464" name="Group 464"/>
          <p:cNvGrpSpPr/>
          <p:nvPr/>
        </p:nvGrpSpPr>
        <p:grpSpPr>
          <a:xfrm>
            <a:off x="5666149" y="492111"/>
            <a:ext cx="3262929" cy="815339"/>
            <a:chOff x="0" y="-1"/>
            <a:chExt cx="3262928" cy="815338"/>
          </a:xfrm>
        </p:grpSpPr>
        <p:sp>
          <p:nvSpPr>
            <p:cNvPr id="462" name="Shape 462"/>
            <p:cNvSpPr/>
            <p:nvPr/>
          </p:nvSpPr>
          <p:spPr>
            <a:xfrm>
              <a:off x="-1" y="34973"/>
              <a:ext cx="3262930" cy="745396"/>
            </a:xfrm>
            <a:prstGeom prst="roundRect">
              <a:avLst>
                <a:gd name="adj" fmla="val 16667"/>
              </a:avLst>
            </a:prstGeom>
            <a:solidFill>
              <a:srgbClr val="F2F2F2">
                <a:alpha val="85000"/>
              </a:srgbClr>
            </a:solidFill>
            <a:ln w="12700" cap="flat">
              <a:noFill/>
              <a:miter lim="400000"/>
            </a:ln>
            <a:effectLst/>
          </p:spPr>
          <p:txBody>
            <a:bodyPr wrap="square" lIns="45718" tIns="45718" rIns="45718" bIns="45718" numCol="1" anchor="ctr">
              <a:noAutofit/>
            </a:bodyPr>
            <a:lstStyle/>
            <a:p>
              <a:pPr defTabSz="914400">
                <a:defRPr sz="1600">
                  <a:latin typeface="Calibri"/>
                  <a:ea typeface="Calibri"/>
                  <a:cs typeface="Calibri"/>
                  <a:sym typeface="Calibri"/>
                </a:defRPr>
              </a:pPr>
            </a:p>
          </p:txBody>
        </p:sp>
        <p:sp>
          <p:nvSpPr>
            <p:cNvPr id="463" name="Shape 463"/>
            <p:cNvSpPr/>
            <p:nvPr/>
          </p:nvSpPr>
          <p:spPr>
            <a:xfrm>
              <a:off x="36387" y="-2"/>
              <a:ext cx="3190153" cy="815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914400">
                <a:defRPr sz="1600">
                  <a:latin typeface="Calibri"/>
                  <a:ea typeface="Calibri"/>
                  <a:cs typeface="Calibri"/>
                  <a:sym typeface="Calibri"/>
                </a:defRPr>
              </a:lvl1pPr>
            </a:lstStyle>
            <a:p>
              <a:pPr/>
              <a:r>
                <a:t>standar kode data kesehatan; Health Data Dictionary; standar eHealth dalam SNI, </a:t>
              </a:r>
            </a:p>
          </p:txBody>
        </p:sp>
      </p:grpSp>
      <p:grpSp>
        <p:nvGrpSpPr>
          <p:cNvPr id="467" name="Group 467"/>
          <p:cNvGrpSpPr/>
          <p:nvPr/>
        </p:nvGrpSpPr>
        <p:grpSpPr>
          <a:xfrm>
            <a:off x="418855" y="1822585"/>
            <a:ext cx="8393299" cy="347346"/>
            <a:chOff x="0" y="0"/>
            <a:chExt cx="8393297" cy="347345"/>
          </a:xfrm>
        </p:grpSpPr>
        <p:sp>
          <p:nvSpPr>
            <p:cNvPr id="465" name="Shape 465"/>
            <p:cNvSpPr/>
            <p:nvPr/>
          </p:nvSpPr>
          <p:spPr>
            <a:xfrm>
              <a:off x="-1" y="-1"/>
              <a:ext cx="8393299" cy="347347"/>
            </a:xfrm>
            <a:prstGeom prst="roundRect">
              <a:avLst>
                <a:gd name="adj" fmla="val 16667"/>
              </a:avLst>
            </a:prstGeom>
            <a:solidFill>
              <a:srgbClr val="F2F2F2">
                <a:alpha val="85000"/>
              </a:srgbClr>
            </a:solidFill>
            <a:ln w="12700" cap="flat">
              <a:solidFill>
                <a:srgbClr val="558ED5"/>
              </a:solidFill>
              <a:prstDash val="solid"/>
              <a:bevel/>
            </a:ln>
            <a:effectLst/>
          </p:spPr>
          <p:txBody>
            <a:bodyPr wrap="square" lIns="45718" tIns="45718" rIns="45718" bIns="45718" numCol="1" anchor="ctr">
              <a:noAutofit/>
            </a:bodyPr>
            <a:lstStyle/>
            <a:p>
              <a:pPr algn="ctr" defTabSz="914400">
                <a:defRPr sz="1600">
                  <a:latin typeface="Calibri"/>
                  <a:ea typeface="Calibri"/>
                  <a:cs typeface="Calibri"/>
                  <a:sym typeface="Calibri"/>
                </a:defRPr>
              </a:pPr>
            </a:p>
          </p:txBody>
        </p:sp>
        <p:sp>
          <p:nvSpPr>
            <p:cNvPr id="466" name="Shape 466"/>
            <p:cNvSpPr/>
            <p:nvPr/>
          </p:nvSpPr>
          <p:spPr>
            <a:xfrm>
              <a:off x="16956" y="7301"/>
              <a:ext cx="8359386" cy="332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defTabSz="914400">
                <a:defRPr sz="1600">
                  <a:latin typeface="Calibri"/>
                  <a:ea typeface="Calibri"/>
                  <a:cs typeface="Calibri"/>
                  <a:sym typeface="Calibri"/>
                </a:defRPr>
              </a:lvl1pPr>
            </a:lstStyle>
            <a:p>
              <a:pPr/>
              <a:r>
                <a:t>Bisnis – Data – Aplikasi – Teknologi </a:t>
              </a:r>
            </a:p>
          </p:txBody>
        </p:sp>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9" name="Shape 469"/>
          <p:cNvSpPr/>
          <p:nvPr>
            <p:ph type="title"/>
          </p:nvPr>
        </p:nvSpPr>
        <p:spPr>
          <a:xfrm>
            <a:off x="722312" y="4406900"/>
            <a:ext cx="7772401" cy="1362075"/>
          </a:xfrm>
          <a:prstGeom prst="rect">
            <a:avLst/>
          </a:prstGeom>
        </p:spPr>
        <p:txBody>
          <a:bodyPr/>
          <a:lstStyle>
            <a:lvl1pPr>
              <a:defRPr sz="3900"/>
            </a:lvl1pPr>
          </a:lstStyle>
          <a:p>
            <a:pPr/>
            <a:r>
              <a:t>Kebijakan dan Fokus Penguatan</a:t>
            </a:r>
          </a:p>
        </p:txBody>
      </p:sp>
      <p:sp>
        <p:nvSpPr>
          <p:cNvPr id="470" name="Shape 470"/>
          <p:cNvSpPr/>
          <p:nvPr>
            <p:ph type="body" sz="quarter" idx="1"/>
          </p:nvPr>
        </p:nvSpPr>
        <p:spPr>
          <a:xfrm>
            <a:off x="722312" y="2906713"/>
            <a:ext cx="7772401" cy="1500189"/>
          </a:xfrm>
          <a:prstGeom prst="rect">
            <a:avLst/>
          </a:prstGeom>
        </p:spPr>
        <p:txBody>
          <a:bodyPr/>
          <a:lstStyle/>
          <a:p>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2" name="Shape 472"/>
          <p:cNvSpPr/>
          <p:nvPr>
            <p:ph type="title"/>
          </p:nvPr>
        </p:nvSpPr>
        <p:spPr>
          <a:xfrm>
            <a:off x="234950" y="16986"/>
            <a:ext cx="2717801" cy="884444"/>
          </a:xfrm>
          <a:prstGeom prst="rect">
            <a:avLst/>
          </a:prstGeom>
        </p:spPr>
        <p:txBody>
          <a:bodyPr/>
          <a:lstStyle>
            <a:lvl1pPr>
              <a:defRPr sz="2000"/>
            </a:lvl1pPr>
          </a:lstStyle>
          <a:p>
            <a:pPr/>
            <a:r>
              <a:t>Kerangka Kebijakan      e-Kesehatan Nasional</a:t>
            </a:r>
          </a:p>
        </p:txBody>
      </p:sp>
      <p:grpSp>
        <p:nvGrpSpPr>
          <p:cNvPr id="475" name="Group 475"/>
          <p:cNvGrpSpPr/>
          <p:nvPr/>
        </p:nvGrpSpPr>
        <p:grpSpPr>
          <a:xfrm>
            <a:off x="467543" y="1429469"/>
            <a:ext cx="8208914" cy="904680"/>
            <a:chOff x="0" y="0"/>
            <a:chExt cx="8208913" cy="904678"/>
          </a:xfrm>
        </p:grpSpPr>
        <p:sp>
          <p:nvSpPr>
            <p:cNvPr id="473" name="Shape 473"/>
            <p:cNvSpPr/>
            <p:nvPr/>
          </p:nvSpPr>
          <p:spPr>
            <a:xfrm>
              <a:off x="0" y="0"/>
              <a:ext cx="8208914" cy="904680"/>
            </a:xfrm>
            <a:prstGeom prst="roundRect">
              <a:avLst>
                <a:gd name="adj" fmla="val 144"/>
              </a:avLst>
            </a:prstGeom>
            <a:solidFill>
              <a:srgbClr val="31859C"/>
            </a:solidFill>
            <a:ln w="9525" cap="flat">
              <a:solidFill>
                <a:srgbClr val="4A7EBB"/>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lnSpc>
                  <a:spcPct val="80000"/>
                </a:lnSpc>
                <a:defRPr sz="1600">
                  <a:solidFill>
                    <a:srgbClr val="FFFFFF"/>
                  </a:solidFill>
                  <a:effectLst>
                    <a:outerShdw sx="100000" sy="100000" kx="0" ky="0" algn="b" rotWithShape="0" blurRad="50800" dist="38100" dir="2700000">
                      <a:srgbClr val="000000">
                        <a:alpha val="43000"/>
                      </a:srgbClr>
                    </a:outerShdw>
                  </a:effectLst>
                  <a:latin typeface="Calibri"/>
                  <a:ea typeface="Calibri"/>
                  <a:cs typeface="Calibri"/>
                  <a:sym typeface="Calibri"/>
                </a:defRPr>
              </a:pPr>
            </a:p>
          </p:txBody>
        </p:sp>
        <p:sp>
          <p:nvSpPr>
            <p:cNvPr id="474" name="Shape 474"/>
            <p:cNvSpPr/>
            <p:nvPr/>
          </p:nvSpPr>
          <p:spPr>
            <a:xfrm>
              <a:off x="381" y="189448"/>
              <a:ext cx="8208152" cy="5257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lnSpc>
                  <a:spcPct val="80000"/>
                </a:lnSpc>
                <a:defRPr sz="1600">
                  <a:effectLst>
                    <a:outerShdw sx="100000" sy="100000" kx="0" ky="0" algn="b" rotWithShape="0" blurRad="50800" dist="38100" dir="2700000">
                      <a:srgbClr val="000000">
                        <a:alpha val="43000"/>
                      </a:srgbClr>
                    </a:outerShdw>
                  </a:effectLst>
                  <a:latin typeface="Calibri"/>
                  <a:ea typeface="Calibri"/>
                  <a:cs typeface="Calibri"/>
                  <a:sym typeface="Calibri"/>
                </a:defRPr>
              </a:pPr>
              <a:r>
                <a:t>Misi 1.</a:t>
              </a:r>
              <a:r>
                <a:rPr>
                  <a:solidFill>
                    <a:srgbClr val="FFFFFF"/>
                  </a:solidFill>
                </a:rPr>
                <a:t> Menata dan menguatkan </a:t>
              </a:r>
              <a:r>
                <a:rPr>
                  <a:solidFill>
                    <a:srgbClr val="0000FF"/>
                  </a:solidFill>
                </a:rPr>
                <a:t>tata kelola </a:t>
              </a:r>
              <a:r>
                <a:rPr>
                  <a:solidFill>
                    <a:srgbClr val="FFFFFF"/>
                  </a:solidFill>
                </a:rPr>
                <a:t>dan </a:t>
              </a:r>
              <a:r>
                <a:rPr>
                  <a:solidFill>
                    <a:srgbClr val="0000FF"/>
                  </a:solidFill>
                </a:rPr>
                <a:t>kepemimpinan </a:t>
              </a:r>
              <a:r>
                <a:rPr>
                  <a:solidFill>
                    <a:srgbClr val="FFFFFF"/>
                  </a:solidFill>
                </a:rPr>
                <a:t>kesehatan nasional agar terjadi mekanisme kerja sistem yang terkoordinasi serta terbangun komitmen</a:t>
              </a:r>
            </a:p>
          </p:txBody>
        </p:sp>
      </p:grpSp>
      <p:grpSp>
        <p:nvGrpSpPr>
          <p:cNvPr id="478" name="Group 478"/>
          <p:cNvGrpSpPr/>
          <p:nvPr/>
        </p:nvGrpSpPr>
        <p:grpSpPr>
          <a:xfrm>
            <a:off x="457200" y="2428875"/>
            <a:ext cx="1652537" cy="4294139"/>
            <a:chOff x="0" y="0"/>
            <a:chExt cx="1652536" cy="4294138"/>
          </a:xfrm>
        </p:grpSpPr>
        <p:sp>
          <p:nvSpPr>
            <p:cNvPr id="476" name="Shape 476"/>
            <p:cNvSpPr/>
            <p:nvPr/>
          </p:nvSpPr>
          <p:spPr>
            <a:xfrm>
              <a:off x="0" y="0"/>
              <a:ext cx="1652537" cy="4294139"/>
            </a:xfrm>
            <a:prstGeom prst="roundRect">
              <a:avLst>
                <a:gd name="adj" fmla="val 65"/>
              </a:avLst>
            </a:prstGeom>
            <a:solidFill>
              <a:srgbClr val="31859C"/>
            </a:solidFill>
            <a:ln w="9525" cap="flat">
              <a:solidFill>
                <a:srgbClr val="4A7EBB"/>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lnSpc>
                  <a:spcPct val="80000"/>
                </a:lnSpc>
                <a:defRPr sz="1600">
                  <a:solidFill>
                    <a:srgbClr val="FFFFFF"/>
                  </a:solidFill>
                  <a:effectLst>
                    <a:outerShdw sx="100000" sy="100000" kx="0" ky="0" algn="b" rotWithShape="0" blurRad="50800" dist="38100" dir="2700000">
                      <a:srgbClr val="000000">
                        <a:alpha val="43000"/>
                      </a:srgbClr>
                    </a:outerShdw>
                  </a:effectLst>
                  <a:latin typeface="Calibri"/>
                  <a:ea typeface="Calibri"/>
                  <a:cs typeface="Calibri"/>
                  <a:sym typeface="Calibri"/>
                </a:defRPr>
              </a:pPr>
            </a:p>
          </p:txBody>
        </p:sp>
        <p:sp>
          <p:nvSpPr>
            <p:cNvPr id="477" name="Shape 477"/>
            <p:cNvSpPr/>
            <p:nvPr/>
          </p:nvSpPr>
          <p:spPr>
            <a:xfrm>
              <a:off x="315" y="822458"/>
              <a:ext cx="1651906" cy="26492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lnSpc>
                  <a:spcPct val="80000"/>
                </a:lnSpc>
                <a:defRPr sz="1600">
                  <a:effectLst>
                    <a:outerShdw sx="100000" sy="100000" kx="0" ky="0" algn="b" rotWithShape="0" blurRad="50800" dist="38100" dir="2700000">
                      <a:srgbClr val="000000">
                        <a:alpha val="43000"/>
                      </a:srgbClr>
                    </a:outerShdw>
                  </a:effectLst>
                  <a:latin typeface="Calibri"/>
                  <a:ea typeface="Calibri"/>
                  <a:cs typeface="Calibri"/>
                  <a:sym typeface="Calibri"/>
                </a:defRPr>
              </a:pPr>
              <a:r>
                <a:t>Misi 2.</a:t>
              </a:r>
              <a:r>
                <a:rPr>
                  <a:solidFill>
                    <a:srgbClr val="FFFFFF"/>
                  </a:solidFill>
                </a:rPr>
                <a:t> Meningkatkan dan memperluas </a:t>
              </a:r>
              <a:r>
                <a:rPr>
                  <a:solidFill>
                    <a:srgbClr val="0000FF"/>
                  </a:solidFill>
                </a:rPr>
                <a:t>investasi </a:t>
              </a:r>
              <a:r>
                <a:rPr>
                  <a:solidFill>
                    <a:srgbClr val="FFFFFF"/>
                  </a:solidFill>
                </a:rPr>
                <a:t>dan memilih </a:t>
              </a:r>
              <a:r>
                <a:rPr>
                  <a:solidFill>
                    <a:srgbClr val="0000FF"/>
                  </a:solidFill>
                </a:rPr>
                <a:t>strategi </a:t>
              </a:r>
              <a:r>
                <a:rPr>
                  <a:solidFill>
                    <a:srgbClr val="FFFFFF"/>
                  </a:solidFill>
                </a:rPr>
                <a:t>yang tepat untuk untuk mempercepat implementasi e-kesehatan dalam kondisi keterbatasan sumber daya</a:t>
              </a:r>
            </a:p>
          </p:txBody>
        </p:sp>
      </p:grpSp>
      <p:grpSp>
        <p:nvGrpSpPr>
          <p:cNvPr id="481" name="Group 481"/>
          <p:cNvGrpSpPr/>
          <p:nvPr/>
        </p:nvGrpSpPr>
        <p:grpSpPr>
          <a:xfrm>
            <a:off x="2222399" y="2333941"/>
            <a:ext cx="2857603" cy="1539239"/>
            <a:chOff x="0" y="0"/>
            <a:chExt cx="2857601" cy="1539238"/>
          </a:xfrm>
        </p:grpSpPr>
        <p:sp>
          <p:nvSpPr>
            <p:cNvPr id="479" name="Shape 479"/>
            <p:cNvSpPr/>
            <p:nvPr/>
          </p:nvSpPr>
          <p:spPr>
            <a:xfrm>
              <a:off x="-1" y="94933"/>
              <a:ext cx="2857603" cy="1349377"/>
            </a:xfrm>
            <a:prstGeom prst="roundRect">
              <a:avLst>
                <a:gd name="adj" fmla="val 102"/>
              </a:avLst>
            </a:prstGeom>
            <a:solidFill>
              <a:srgbClr val="31859C"/>
            </a:solidFill>
            <a:ln w="9525" cap="flat">
              <a:solidFill>
                <a:srgbClr val="4A7EBB"/>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sz="1600">
                  <a:solidFill>
                    <a:srgbClr val="FFFFFF"/>
                  </a:solidFill>
                  <a:effectLst>
                    <a:outerShdw sx="100000" sy="100000" kx="0" ky="0" algn="b" rotWithShape="0" blurRad="50800" dist="38100" dir="2700000">
                      <a:srgbClr val="000000">
                        <a:alpha val="43000"/>
                      </a:srgbClr>
                    </a:outerShdw>
                  </a:effectLst>
                  <a:latin typeface="Calibri"/>
                  <a:ea typeface="Calibri"/>
                  <a:cs typeface="Calibri"/>
                  <a:sym typeface="Calibri"/>
                </a:defRPr>
              </a:pPr>
            </a:p>
          </p:txBody>
        </p:sp>
        <p:sp>
          <p:nvSpPr>
            <p:cNvPr id="480" name="Shape 480"/>
            <p:cNvSpPr/>
            <p:nvPr/>
          </p:nvSpPr>
          <p:spPr>
            <a:xfrm>
              <a:off x="401" y="-1"/>
              <a:ext cx="2856797" cy="153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1600">
                  <a:effectLst>
                    <a:outerShdw sx="100000" sy="100000" kx="0" ky="0" algn="b" rotWithShape="0" blurRad="50800" dist="38100" dir="2700000">
                      <a:srgbClr val="000000">
                        <a:alpha val="43000"/>
                      </a:srgbClr>
                    </a:outerShdw>
                  </a:effectLst>
                  <a:latin typeface="Calibri"/>
                  <a:ea typeface="Calibri"/>
                  <a:cs typeface="Calibri"/>
                  <a:sym typeface="Calibri"/>
                </a:defRPr>
              </a:pPr>
              <a:r>
                <a:t>Misi 3.</a:t>
              </a:r>
              <a:r>
                <a:rPr>
                  <a:solidFill>
                    <a:srgbClr val="FFFFFF"/>
                  </a:solidFill>
                </a:rPr>
                <a:t> Memperluas dan meningkatkan </a:t>
              </a:r>
              <a:r>
                <a:rPr>
                  <a:solidFill>
                    <a:srgbClr val="0000FF"/>
                  </a:solidFill>
                </a:rPr>
                <a:t>layanan</a:t>
              </a:r>
              <a:r>
                <a:rPr>
                  <a:solidFill>
                    <a:srgbClr val="FFFFFF"/>
                  </a:solidFill>
                </a:rPr>
                <a:t> dan </a:t>
              </a:r>
              <a:r>
                <a:rPr>
                  <a:solidFill>
                    <a:srgbClr val="0000FF"/>
                  </a:solidFill>
                </a:rPr>
                <a:t>aplikasi</a:t>
              </a:r>
              <a:r>
                <a:rPr>
                  <a:solidFill>
                    <a:srgbClr val="FFFFFF"/>
                  </a:solidFill>
                </a:rPr>
                <a:t> sistem TIK yang mampu meningkatkan kualitas proses kerja pelayanan kesehatan </a:t>
              </a:r>
            </a:p>
          </p:txBody>
        </p:sp>
      </p:grpSp>
      <p:grpSp>
        <p:nvGrpSpPr>
          <p:cNvPr id="484" name="Group 484"/>
          <p:cNvGrpSpPr/>
          <p:nvPr/>
        </p:nvGrpSpPr>
        <p:grpSpPr>
          <a:xfrm>
            <a:off x="2222400" y="3905250"/>
            <a:ext cx="2857601" cy="1333500"/>
            <a:chOff x="0" y="0"/>
            <a:chExt cx="2857600" cy="1333500"/>
          </a:xfrm>
        </p:grpSpPr>
        <p:sp>
          <p:nvSpPr>
            <p:cNvPr id="482" name="Shape 482"/>
            <p:cNvSpPr/>
            <p:nvPr/>
          </p:nvSpPr>
          <p:spPr>
            <a:xfrm>
              <a:off x="0" y="0"/>
              <a:ext cx="2857601" cy="1333500"/>
            </a:xfrm>
            <a:prstGeom prst="roundRect">
              <a:avLst>
                <a:gd name="adj" fmla="val 97"/>
              </a:avLst>
            </a:prstGeom>
            <a:solidFill>
              <a:srgbClr val="31859C"/>
            </a:solidFill>
            <a:ln w="9525" cap="flat">
              <a:solidFill>
                <a:srgbClr val="4A7EBB"/>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sz="1600">
                  <a:solidFill>
                    <a:srgbClr val="FFFFFF"/>
                  </a:solidFill>
                  <a:effectLst>
                    <a:outerShdw sx="100000" sy="100000" kx="0" ky="0" algn="b" rotWithShape="0" blurRad="50800" dist="38100" dir="2700000">
                      <a:srgbClr val="000000">
                        <a:alpha val="43000"/>
                      </a:srgbClr>
                    </a:outerShdw>
                  </a:effectLst>
                  <a:latin typeface="Calibri"/>
                  <a:ea typeface="Calibri"/>
                  <a:cs typeface="Calibri"/>
                  <a:sym typeface="Calibri"/>
                </a:defRPr>
              </a:pPr>
            </a:p>
          </p:txBody>
        </p:sp>
        <p:sp>
          <p:nvSpPr>
            <p:cNvPr id="483" name="Shape 483"/>
            <p:cNvSpPr/>
            <p:nvPr/>
          </p:nvSpPr>
          <p:spPr>
            <a:xfrm>
              <a:off x="379" y="17779"/>
              <a:ext cx="2856842" cy="1297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1600">
                  <a:effectLst>
                    <a:outerShdw sx="100000" sy="100000" kx="0" ky="0" algn="b" rotWithShape="0" blurRad="50800" dist="38100" dir="2700000">
                      <a:srgbClr val="000000">
                        <a:alpha val="43000"/>
                      </a:srgbClr>
                    </a:outerShdw>
                  </a:effectLst>
                  <a:latin typeface="Calibri"/>
                  <a:ea typeface="Calibri"/>
                  <a:cs typeface="Calibri"/>
                  <a:sym typeface="Calibri"/>
                </a:defRPr>
              </a:pPr>
              <a:r>
                <a:t>Misi 4.</a:t>
              </a:r>
              <a:r>
                <a:rPr>
                  <a:solidFill>
                    <a:srgbClr val="FFFFFF"/>
                  </a:solidFill>
                </a:rPr>
                <a:t> Menata </a:t>
              </a:r>
              <a:r>
                <a:rPr>
                  <a:solidFill>
                    <a:srgbClr val="0000FF"/>
                  </a:solidFill>
                </a:rPr>
                <a:t>standarisasi </a:t>
              </a:r>
              <a:r>
                <a:rPr>
                  <a:solidFill>
                    <a:srgbClr val="FFFFFF"/>
                  </a:solidFill>
                </a:rPr>
                <a:t>informatika kesehatan dan </a:t>
              </a:r>
              <a:r>
                <a:rPr>
                  <a:solidFill>
                    <a:srgbClr val="0000FF"/>
                  </a:solidFill>
                </a:rPr>
                <a:t>interoperabilitas</a:t>
              </a:r>
              <a:r>
                <a:rPr>
                  <a:solidFill>
                    <a:srgbClr val="FFFFFF"/>
                  </a:solidFill>
                </a:rPr>
                <a:t> sistem untuk mengatasi kompleksitas sistem layanan kesehatan</a:t>
              </a:r>
            </a:p>
          </p:txBody>
        </p:sp>
      </p:grpSp>
      <p:grpSp>
        <p:nvGrpSpPr>
          <p:cNvPr id="487" name="Group 487"/>
          <p:cNvGrpSpPr/>
          <p:nvPr/>
        </p:nvGrpSpPr>
        <p:grpSpPr>
          <a:xfrm>
            <a:off x="2222399" y="5270816"/>
            <a:ext cx="2857603" cy="1539239"/>
            <a:chOff x="0" y="0"/>
            <a:chExt cx="2857601" cy="1539238"/>
          </a:xfrm>
        </p:grpSpPr>
        <p:sp>
          <p:nvSpPr>
            <p:cNvPr id="485" name="Shape 485"/>
            <p:cNvSpPr/>
            <p:nvPr/>
          </p:nvSpPr>
          <p:spPr>
            <a:xfrm>
              <a:off x="-1" y="94933"/>
              <a:ext cx="2857603" cy="1349377"/>
            </a:xfrm>
            <a:prstGeom prst="roundRect">
              <a:avLst>
                <a:gd name="adj" fmla="val 106"/>
              </a:avLst>
            </a:prstGeom>
            <a:solidFill>
              <a:srgbClr val="31859C"/>
            </a:solidFill>
            <a:ln w="9525" cap="flat">
              <a:solidFill>
                <a:srgbClr val="4A7EBB"/>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sz="1600">
                  <a:solidFill>
                    <a:srgbClr val="FFFFFF"/>
                  </a:solidFill>
                  <a:effectLst>
                    <a:outerShdw sx="100000" sy="100000" kx="0" ky="0" algn="b" rotWithShape="0" blurRad="50800" dist="38100" dir="2700000">
                      <a:srgbClr val="000000">
                        <a:alpha val="43000"/>
                      </a:srgbClr>
                    </a:outerShdw>
                  </a:effectLst>
                  <a:latin typeface="Calibri"/>
                  <a:ea typeface="Calibri"/>
                  <a:cs typeface="Calibri"/>
                  <a:sym typeface="Calibri"/>
                </a:defRPr>
              </a:pPr>
            </a:p>
          </p:txBody>
        </p:sp>
        <p:sp>
          <p:nvSpPr>
            <p:cNvPr id="486" name="Shape 486"/>
            <p:cNvSpPr/>
            <p:nvPr/>
          </p:nvSpPr>
          <p:spPr>
            <a:xfrm>
              <a:off x="417" y="-1"/>
              <a:ext cx="2856765" cy="153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1600">
                  <a:effectLst>
                    <a:outerShdw sx="100000" sy="100000" kx="0" ky="0" algn="b" rotWithShape="0" blurRad="50800" dist="38100" dir="2700000">
                      <a:srgbClr val="000000">
                        <a:alpha val="43000"/>
                      </a:srgbClr>
                    </a:outerShdw>
                  </a:effectLst>
                  <a:latin typeface="Calibri"/>
                  <a:ea typeface="Calibri"/>
                  <a:cs typeface="Calibri"/>
                  <a:sym typeface="Calibri"/>
                </a:defRPr>
              </a:pPr>
              <a:r>
                <a:t>Misi 5.</a:t>
              </a:r>
              <a:r>
                <a:rPr>
                  <a:solidFill>
                    <a:srgbClr val="FFFFFF"/>
                  </a:solidFill>
                </a:rPr>
                <a:t> Memperluas dan memperkuat </a:t>
              </a:r>
              <a:r>
                <a:rPr>
                  <a:solidFill>
                    <a:srgbClr val="0000FF"/>
                  </a:solidFill>
                </a:rPr>
                <a:t>infrastruktur </a:t>
              </a:r>
              <a:r>
                <a:rPr>
                  <a:solidFill>
                    <a:srgbClr val="FFFFFF"/>
                  </a:solidFill>
                </a:rPr>
                <a:t>teknologi informasi dan komunikasi untuk implementasi e-kesehatan secara luas </a:t>
              </a:r>
            </a:p>
          </p:txBody>
        </p:sp>
      </p:grpSp>
      <p:grpSp>
        <p:nvGrpSpPr>
          <p:cNvPr id="490" name="Group 490"/>
          <p:cNvGrpSpPr/>
          <p:nvPr/>
        </p:nvGrpSpPr>
        <p:grpSpPr>
          <a:xfrm>
            <a:off x="5206998" y="2428873"/>
            <a:ext cx="1675584" cy="4286251"/>
            <a:chOff x="0" y="0"/>
            <a:chExt cx="1675582" cy="4286250"/>
          </a:xfrm>
        </p:grpSpPr>
        <p:sp>
          <p:nvSpPr>
            <p:cNvPr id="488" name="Shape 488"/>
            <p:cNvSpPr/>
            <p:nvPr/>
          </p:nvSpPr>
          <p:spPr>
            <a:xfrm>
              <a:off x="0" y="-1"/>
              <a:ext cx="1675584" cy="4286251"/>
            </a:xfrm>
            <a:prstGeom prst="roundRect">
              <a:avLst>
                <a:gd name="adj" fmla="val 74"/>
              </a:avLst>
            </a:prstGeom>
            <a:solidFill>
              <a:srgbClr val="31859C"/>
            </a:solidFill>
            <a:ln w="9525" cap="flat">
              <a:solidFill>
                <a:srgbClr val="4A7EBB"/>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sz="1600">
                  <a:solidFill>
                    <a:srgbClr val="FFFFFF"/>
                  </a:solidFill>
                  <a:effectLst>
                    <a:outerShdw sx="100000" sy="100000" kx="0" ky="0" algn="b" rotWithShape="0" blurRad="50800" dist="38100" dir="2700000">
                      <a:srgbClr val="000000">
                        <a:alpha val="43000"/>
                      </a:srgbClr>
                    </a:outerShdw>
                  </a:effectLst>
                  <a:latin typeface="Calibri"/>
                  <a:ea typeface="Calibri"/>
                  <a:cs typeface="Calibri"/>
                  <a:sym typeface="Calibri"/>
                </a:defRPr>
              </a:pPr>
            </a:p>
          </p:txBody>
        </p:sp>
        <p:sp>
          <p:nvSpPr>
            <p:cNvPr id="489" name="Shape 489"/>
            <p:cNvSpPr/>
            <p:nvPr/>
          </p:nvSpPr>
          <p:spPr>
            <a:xfrm>
              <a:off x="363" y="46354"/>
              <a:ext cx="1674856" cy="419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1600">
                  <a:solidFill>
                    <a:srgbClr val="FFFFFF"/>
                  </a:solidFill>
                  <a:effectLst>
                    <a:outerShdw sx="100000" sy="100000" kx="0" ky="0" algn="b" rotWithShape="0" blurRad="50800" dist="38100" dir="2700000">
                      <a:srgbClr val="000000">
                        <a:alpha val="43000"/>
                      </a:srgbClr>
                    </a:outerShdw>
                  </a:effectLst>
                  <a:latin typeface="Calibri"/>
                  <a:ea typeface="Calibri"/>
                  <a:cs typeface="Calibri"/>
                  <a:sym typeface="Calibri"/>
                </a:defRPr>
              </a:pPr>
              <a:r>
                <a:t>  </a:t>
              </a:r>
              <a:r>
                <a:rPr>
                  <a:solidFill>
                    <a:srgbClr val="000000"/>
                  </a:solidFill>
                </a:rPr>
                <a:t>Misi 6.</a:t>
              </a:r>
              <a:r>
                <a:t> Menata dan menguatkan </a:t>
              </a:r>
              <a:r>
                <a:rPr>
                  <a:solidFill>
                    <a:srgbClr val="0000FF"/>
                  </a:solidFill>
                </a:rPr>
                <a:t>peraturan</a:t>
              </a:r>
              <a:r>
                <a:t>, </a:t>
              </a:r>
              <a:r>
                <a:rPr>
                  <a:solidFill>
                    <a:srgbClr val="0000FF"/>
                  </a:solidFill>
                </a:rPr>
                <a:t>kebijakan</a:t>
              </a:r>
              <a:r>
                <a:t>, dan </a:t>
              </a:r>
              <a:r>
                <a:rPr>
                  <a:solidFill>
                    <a:srgbClr val="0000FF"/>
                  </a:solidFill>
                </a:rPr>
                <a:t>pemenuhan </a:t>
              </a:r>
              <a:r>
                <a:t>kebijakan e-kesehatan nasional sebagai landasan, arah, dan tujuan implementasi e-kesehatan ke depan, serta menjamin integritas sistem layanan kesehatan</a:t>
              </a:r>
            </a:p>
          </p:txBody>
        </p:sp>
      </p:grpSp>
      <p:grpSp>
        <p:nvGrpSpPr>
          <p:cNvPr id="493" name="Group 493"/>
          <p:cNvGrpSpPr/>
          <p:nvPr/>
        </p:nvGrpSpPr>
        <p:grpSpPr>
          <a:xfrm>
            <a:off x="7000874" y="2428873"/>
            <a:ext cx="1675584" cy="4286251"/>
            <a:chOff x="0" y="0"/>
            <a:chExt cx="1675582" cy="4286250"/>
          </a:xfrm>
        </p:grpSpPr>
        <p:sp>
          <p:nvSpPr>
            <p:cNvPr id="491" name="Shape 491"/>
            <p:cNvSpPr/>
            <p:nvPr/>
          </p:nvSpPr>
          <p:spPr>
            <a:xfrm>
              <a:off x="0" y="-1"/>
              <a:ext cx="1675584" cy="4286251"/>
            </a:xfrm>
            <a:prstGeom prst="roundRect">
              <a:avLst>
                <a:gd name="adj" fmla="val 74"/>
              </a:avLst>
            </a:prstGeom>
            <a:solidFill>
              <a:srgbClr val="31859C"/>
            </a:solidFill>
            <a:ln w="9525" cap="flat">
              <a:solidFill>
                <a:srgbClr val="4A7EBB"/>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sz="1600">
                  <a:solidFill>
                    <a:srgbClr val="FFFFFF"/>
                  </a:solidFill>
                  <a:effectLst>
                    <a:outerShdw sx="100000" sy="100000" kx="0" ky="0" algn="b" rotWithShape="0" blurRad="50800" dist="38100" dir="2700000">
                      <a:srgbClr val="000000">
                        <a:alpha val="43000"/>
                      </a:srgbClr>
                    </a:outerShdw>
                  </a:effectLst>
                  <a:latin typeface="Calibri"/>
                  <a:ea typeface="Calibri"/>
                  <a:cs typeface="Calibri"/>
                  <a:sym typeface="Calibri"/>
                </a:defRPr>
              </a:pPr>
            </a:p>
          </p:txBody>
        </p:sp>
        <p:sp>
          <p:nvSpPr>
            <p:cNvPr id="492" name="Shape 492"/>
            <p:cNvSpPr/>
            <p:nvPr/>
          </p:nvSpPr>
          <p:spPr>
            <a:xfrm>
              <a:off x="363" y="1132204"/>
              <a:ext cx="1674856" cy="2021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1600">
                  <a:effectLst>
                    <a:outerShdw sx="100000" sy="100000" kx="0" ky="0" algn="b" rotWithShape="0" blurRad="50800" dist="38100" dir="2700000">
                      <a:srgbClr val="000000">
                        <a:alpha val="43000"/>
                      </a:srgbClr>
                    </a:outerShdw>
                  </a:effectLst>
                  <a:latin typeface="Calibri"/>
                  <a:ea typeface="Calibri"/>
                  <a:cs typeface="Calibri"/>
                  <a:sym typeface="Calibri"/>
                </a:defRPr>
              </a:pPr>
              <a:r>
                <a:t>Misi 7.</a:t>
              </a:r>
              <a:r>
                <a:rPr>
                  <a:solidFill>
                    <a:srgbClr val="FFFFFF"/>
                  </a:solidFill>
                </a:rPr>
                <a:t> Meningkatkan dan memperkuat </a:t>
              </a:r>
              <a:r>
                <a:rPr>
                  <a:solidFill>
                    <a:srgbClr val="0000FF"/>
                  </a:solidFill>
                </a:rPr>
                <a:t>sumber daya manusia </a:t>
              </a:r>
              <a:r>
                <a:rPr>
                  <a:solidFill>
                    <a:srgbClr val="FFFFFF"/>
                  </a:solidFill>
                </a:rPr>
                <a:t>di bidang teknologi informasi dan komunikasi</a:t>
              </a:r>
            </a:p>
          </p:txBody>
        </p:sp>
      </p:grpSp>
      <p:grpSp>
        <p:nvGrpSpPr>
          <p:cNvPr id="496" name="Group 496"/>
          <p:cNvGrpSpPr/>
          <p:nvPr/>
        </p:nvGrpSpPr>
        <p:grpSpPr>
          <a:xfrm>
            <a:off x="2952749" y="190816"/>
            <a:ext cx="5723709" cy="1158239"/>
            <a:chOff x="0" y="0"/>
            <a:chExt cx="5723707" cy="1158238"/>
          </a:xfrm>
        </p:grpSpPr>
        <p:sp>
          <p:nvSpPr>
            <p:cNvPr id="494" name="Shape 494"/>
            <p:cNvSpPr/>
            <p:nvPr/>
          </p:nvSpPr>
          <p:spPr>
            <a:xfrm>
              <a:off x="-1" y="31431"/>
              <a:ext cx="5723709" cy="1095380"/>
            </a:xfrm>
            <a:prstGeom prst="rect">
              <a:avLst/>
            </a:prstGeom>
            <a:solidFill>
              <a:srgbClr val="FDEADA"/>
            </a:solidFill>
            <a:ln w="9525" cap="flat">
              <a:solidFill>
                <a:srgbClr val="E46C0A"/>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008000"/>
                  </a:solidFill>
                  <a:effectLst>
                    <a:outerShdw sx="100000" sy="100000" kx="0" ky="0" algn="b" rotWithShape="0" blurRad="50800" dist="38100" dir="2700000">
                      <a:srgbClr val="000000">
                        <a:alpha val="40000"/>
                      </a:srgbClr>
                    </a:outerShdw>
                  </a:effectLst>
                  <a:latin typeface="Calibri"/>
                  <a:ea typeface="Calibri"/>
                  <a:cs typeface="Calibri"/>
                  <a:sym typeface="Calibri"/>
                </a:defRPr>
              </a:pPr>
            </a:p>
          </p:txBody>
        </p:sp>
        <p:sp>
          <p:nvSpPr>
            <p:cNvPr id="495" name="Shape 495"/>
            <p:cNvSpPr/>
            <p:nvPr/>
          </p:nvSpPr>
          <p:spPr>
            <a:xfrm>
              <a:off x="-1" y="-1"/>
              <a:ext cx="5723709" cy="1158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a:effectLst>
                    <a:outerShdw sx="100000" sy="100000" kx="0" ky="0" algn="b" rotWithShape="0" blurRad="50800" dist="38100" dir="2700000">
                      <a:srgbClr val="000000">
                        <a:alpha val="40000"/>
                      </a:srgbClr>
                    </a:outerShdw>
                  </a:effectLst>
                  <a:latin typeface="Calibri"/>
                  <a:ea typeface="Calibri"/>
                  <a:cs typeface="Calibri"/>
                  <a:sym typeface="Calibri"/>
                </a:defRPr>
              </a:pPr>
              <a:r>
                <a:t>Visi.</a:t>
              </a:r>
              <a:r>
                <a:rPr>
                  <a:solidFill>
                    <a:srgbClr val="008000"/>
                  </a:solidFill>
                </a:rPr>
                <a:t> Terwujudnya implementasi e-kesehatan secara luas yang mampu meningkatkan aksesibilitas dan kesinambungan layanan kesehatan prima </a:t>
              </a:r>
              <a:endParaRPr>
                <a:solidFill>
                  <a:srgbClr val="008000"/>
                </a:solidFill>
              </a:endParaRPr>
            </a:p>
            <a:p>
              <a:pPr algn="ctr">
                <a:defRPr>
                  <a:solidFill>
                    <a:srgbClr val="008000"/>
                  </a:solidFill>
                  <a:effectLst>
                    <a:outerShdw sx="100000" sy="100000" kx="0" ky="0" algn="b" rotWithShape="0" blurRad="50800" dist="38100" dir="2700000">
                      <a:srgbClr val="000000">
                        <a:alpha val="40000"/>
                      </a:srgbClr>
                    </a:outerShdw>
                  </a:effectLst>
                  <a:latin typeface="Calibri"/>
                  <a:ea typeface="Calibri"/>
                  <a:cs typeface="Calibri"/>
                  <a:sym typeface="Calibri"/>
                </a:defRPr>
              </a:pPr>
              <a:r>
                <a:t>bagi seluruh rakyat Indonesia</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44" name="Group 544"/>
          <p:cNvGrpSpPr/>
          <p:nvPr/>
        </p:nvGrpSpPr>
        <p:grpSpPr>
          <a:xfrm>
            <a:off x="1359842" y="463765"/>
            <a:ext cx="6299018" cy="5913735"/>
            <a:chOff x="-1" y="0"/>
            <a:chExt cx="6299016" cy="5913734"/>
          </a:xfrm>
        </p:grpSpPr>
        <p:grpSp>
          <p:nvGrpSpPr>
            <p:cNvPr id="500" name="Group 500"/>
            <p:cNvGrpSpPr/>
            <p:nvPr/>
          </p:nvGrpSpPr>
          <p:grpSpPr>
            <a:xfrm>
              <a:off x="2503500" y="417480"/>
              <a:ext cx="1358438" cy="1224024"/>
              <a:chOff x="-1" y="0"/>
              <a:chExt cx="1358436" cy="1224023"/>
            </a:xfrm>
          </p:grpSpPr>
          <p:sp>
            <p:nvSpPr>
              <p:cNvPr id="498" name="Shape 498"/>
              <p:cNvSpPr/>
              <p:nvPr/>
            </p:nvSpPr>
            <p:spPr>
              <a:xfrm>
                <a:off x="67238" y="0"/>
                <a:ext cx="1223967" cy="1224024"/>
              </a:xfrm>
              <a:prstGeom prst="ellipse">
                <a:avLst/>
              </a:prstGeom>
              <a:solidFill>
                <a:srgbClr val="008000"/>
              </a:solidFill>
              <a:ln w="12700" cap="flat">
                <a:solidFill>
                  <a:srgbClr val="000000"/>
                </a:solidFill>
                <a:prstDash val="solid"/>
                <a:round/>
              </a:ln>
              <a:effectLst/>
            </p:spPr>
            <p:txBody>
              <a:bodyPr wrap="square" lIns="45718" tIns="45718" rIns="45718" bIns="45718" numCol="1" anchor="ctr">
                <a:noAutofit/>
              </a:bodyPr>
              <a:lstStyle/>
              <a:p>
                <a:pPr algn="ctr">
                  <a:defRPr b="1" sz="1400">
                    <a:solidFill>
                      <a:srgbClr val="FFFFFF"/>
                    </a:solidFill>
                    <a:latin typeface="Calibri"/>
                    <a:ea typeface="Calibri"/>
                    <a:cs typeface="Calibri"/>
                    <a:sym typeface="Calibri"/>
                  </a:defRPr>
                </a:pPr>
              </a:p>
            </p:txBody>
          </p:sp>
          <p:sp>
            <p:nvSpPr>
              <p:cNvPr id="499" name="Shape 499"/>
              <p:cNvSpPr/>
              <p:nvPr/>
            </p:nvSpPr>
            <p:spPr>
              <a:xfrm>
                <a:off x="-2" y="363090"/>
                <a:ext cx="1358438" cy="497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b="1" sz="1400">
                    <a:solidFill>
                      <a:srgbClr val="FFFFFF"/>
                    </a:solidFill>
                    <a:latin typeface="Calibri"/>
                    <a:ea typeface="Calibri"/>
                    <a:cs typeface="Calibri"/>
                    <a:sym typeface="Calibri"/>
                  </a:defRPr>
                </a:pPr>
                <a:r>
                  <a:t>KEMENTERIAN</a:t>
                </a:r>
                <a:endParaRPr sz="2400"/>
              </a:p>
              <a:p>
                <a:pPr algn="ctr">
                  <a:defRPr b="1" sz="1400">
                    <a:solidFill>
                      <a:srgbClr val="FFFFFF"/>
                    </a:solidFill>
                    <a:latin typeface="Calibri"/>
                    <a:ea typeface="Calibri"/>
                    <a:cs typeface="Calibri"/>
                    <a:sym typeface="Calibri"/>
                  </a:defRPr>
                </a:pPr>
                <a:r>
                  <a:t>KESEHATAN</a:t>
                </a:r>
              </a:p>
            </p:txBody>
          </p:sp>
        </p:grpSp>
        <p:grpSp>
          <p:nvGrpSpPr>
            <p:cNvPr id="503" name="Group 503"/>
            <p:cNvGrpSpPr/>
            <p:nvPr/>
          </p:nvGrpSpPr>
          <p:grpSpPr>
            <a:xfrm>
              <a:off x="2717639" y="4197978"/>
              <a:ext cx="928691" cy="900161"/>
              <a:chOff x="0" y="-1"/>
              <a:chExt cx="928690" cy="900159"/>
            </a:xfrm>
          </p:grpSpPr>
          <p:sp>
            <p:nvSpPr>
              <p:cNvPr id="501" name="Shape 501"/>
              <p:cNvSpPr/>
              <p:nvPr/>
            </p:nvSpPr>
            <p:spPr>
              <a:xfrm>
                <a:off x="0" y="-2"/>
                <a:ext cx="928691" cy="900161"/>
              </a:xfrm>
              <a:prstGeom prst="ellipse">
                <a:avLst/>
              </a:prstGeom>
              <a:solidFill>
                <a:srgbClr val="CCFFCC"/>
              </a:solidFill>
              <a:ln w="12700" cap="flat">
                <a:solidFill>
                  <a:srgbClr val="000000"/>
                </a:solidFill>
                <a:prstDash val="solid"/>
                <a:round/>
              </a:ln>
              <a:effectLst/>
            </p:spPr>
            <p:txBody>
              <a:bodyPr wrap="square" lIns="45718" tIns="45718" rIns="45718" bIns="45718" numCol="1" anchor="ctr">
                <a:noAutofit/>
              </a:bodyPr>
              <a:lstStyle/>
              <a:p>
                <a:pPr algn="ctr">
                  <a:defRPr b="1" sz="1400">
                    <a:latin typeface="Calibri"/>
                    <a:ea typeface="Calibri"/>
                    <a:cs typeface="Calibri"/>
                    <a:sym typeface="Calibri"/>
                  </a:defRPr>
                </a:pPr>
              </a:p>
            </p:txBody>
          </p:sp>
          <p:sp>
            <p:nvSpPr>
              <p:cNvPr id="502" name="Shape 502"/>
              <p:cNvSpPr/>
              <p:nvPr/>
            </p:nvSpPr>
            <p:spPr>
              <a:xfrm>
                <a:off x="78640" y="99559"/>
                <a:ext cx="771410" cy="701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b="1" sz="1400">
                    <a:latin typeface="Calibri"/>
                    <a:ea typeface="Calibri"/>
                    <a:cs typeface="Calibri"/>
                    <a:sym typeface="Calibri"/>
                  </a:defRPr>
                </a:pPr>
                <a:r>
                  <a:t>PUSKES</a:t>
                </a:r>
              </a:p>
              <a:p>
                <a:pPr algn="ctr">
                  <a:defRPr b="1" sz="1400">
                    <a:latin typeface="Calibri"/>
                    <a:ea typeface="Calibri"/>
                    <a:cs typeface="Calibri"/>
                    <a:sym typeface="Calibri"/>
                  </a:defRPr>
                </a:pPr>
                <a:r>
                  <a:t>MAS</a:t>
                </a:r>
              </a:p>
              <a:p>
                <a:pPr algn="ctr">
                  <a:defRPr b="1" sz="1400">
                    <a:latin typeface="Calibri"/>
                    <a:ea typeface="Calibri"/>
                    <a:cs typeface="Calibri"/>
                    <a:sym typeface="Calibri"/>
                  </a:defRPr>
                </a:pPr>
                <a:r>
                  <a:t>(FKTP)</a:t>
                </a:r>
              </a:p>
            </p:txBody>
          </p:sp>
        </p:grpSp>
        <p:grpSp>
          <p:nvGrpSpPr>
            <p:cNvPr id="506" name="Group 506"/>
            <p:cNvGrpSpPr/>
            <p:nvPr/>
          </p:nvGrpSpPr>
          <p:grpSpPr>
            <a:xfrm>
              <a:off x="1309679" y="3129448"/>
              <a:ext cx="928691" cy="900161"/>
              <a:chOff x="0" y="-1"/>
              <a:chExt cx="928690" cy="900159"/>
            </a:xfrm>
          </p:grpSpPr>
          <p:sp>
            <p:nvSpPr>
              <p:cNvPr id="504" name="Shape 504"/>
              <p:cNvSpPr/>
              <p:nvPr/>
            </p:nvSpPr>
            <p:spPr>
              <a:xfrm>
                <a:off x="0" y="-2"/>
                <a:ext cx="928691" cy="900161"/>
              </a:xfrm>
              <a:prstGeom prst="ellipse">
                <a:avLst/>
              </a:prstGeom>
              <a:solidFill>
                <a:srgbClr val="CCFFCC"/>
              </a:solidFill>
              <a:ln w="12700" cap="flat">
                <a:solidFill>
                  <a:srgbClr val="000000"/>
                </a:solidFill>
                <a:prstDash val="solid"/>
                <a:round/>
              </a:ln>
              <a:effectLst/>
            </p:spPr>
            <p:txBody>
              <a:bodyPr wrap="square" lIns="45718" tIns="45718" rIns="45718" bIns="45718" numCol="1" anchor="ctr">
                <a:noAutofit/>
              </a:bodyPr>
              <a:lstStyle/>
              <a:p>
                <a:pPr algn="ctr">
                  <a:defRPr b="1" sz="1400">
                    <a:latin typeface="Calibri"/>
                    <a:ea typeface="Calibri"/>
                    <a:cs typeface="Calibri"/>
                    <a:sym typeface="Calibri"/>
                  </a:defRPr>
                </a:pPr>
              </a:p>
            </p:txBody>
          </p:sp>
          <p:sp>
            <p:nvSpPr>
              <p:cNvPr id="505" name="Shape 505"/>
              <p:cNvSpPr/>
              <p:nvPr/>
            </p:nvSpPr>
            <p:spPr>
              <a:xfrm>
                <a:off x="95308" y="201158"/>
                <a:ext cx="738073" cy="497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b="1" sz="1400">
                    <a:latin typeface="Calibri"/>
                    <a:ea typeface="Calibri"/>
                    <a:cs typeface="Calibri"/>
                    <a:sym typeface="Calibri"/>
                  </a:defRPr>
                </a:pPr>
                <a:r>
                  <a:t>DINKES</a:t>
                </a:r>
              </a:p>
              <a:p>
                <a:pPr algn="ctr">
                  <a:defRPr b="1" sz="1400">
                    <a:latin typeface="Calibri"/>
                    <a:ea typeface="Calibri"/>
                    <a:cs typeface="Calibri"/>
                    <a:sym typeface="Calibri"/>
                  </a:defRPr>
                </a:pPr>
                <a:r>
                  <a:t>KAB</a:t>
                </a:r>
              </a:p>
            </p:txBody>
          </p:sp>
        </p:grpSp>
        <p:grpSp>
          <p:nvGrpSpPr>
            <p:cNvPr id="509" name="Group 509"/>
            <p:cNvGrpSpPr/>
            <p:nvPr/>
          </p:nvGrpSpPr>
          <p:grpSpPr>
            <a:xfrm>
              <a:off x="2717639" y="2193705"/>
              <a:ext cx="928691" cy="900161"/>
              <a:chOff x="0" y="-1"/>
              <a:chExt cx="928690" cy="900159"/>
            </a:xfrm>
          </p:grpSpPr>
          <p:sp>
            <p:nvSpPr>
              <p:cNvPr id="507" name="Shape 507"/>
              <p:cNvSpPr/>
              <p:nvPr/>
            </p:nvSpPr>
            <p:spPr>
              <a:xfrm>
                <a:off x="0" y="-2"/>
                <a:ext cx="928691" cy="900161"/>
              </a:xfrm>
              <a:prstGeom prst="ellipse">
                <a:avLst/>
              </a:prstGeom>
              <a:solidFill>
                <a:srgbClr val="CCFFCC"/>
              </a:solidFill>
              <a:ln w="12700" cap="flat">
                <a:solidFill>
                  <a:srgbClr val="000000"/>
                </a:solidFill>
                <a:prstDash val="solid"/>
                <a:round/>
              </a:ln>
              <a:effectLst/>
            </p:spPr>
            <p:txBody>
              <a:bodyPr wrap="square" lIns="45718" tIns="45718" rIns="45718" bIns="45718" numCol="1" anchor="ctr">
                <a:noAutofit/>
              </a:bodyPr>
              <a:lstStyle/>
              <a:p>
                <a:pPr algn="ctr">
                  <a:defRPr sz="2400">
                    <a:latin typeface="Calibri"/>
                    <a:ea typeface="Calibri"/>
                    <a:cs typeface="Calibri"/>
                    <a:sym typeface="Calibri"/>
                  </a:defRPr>
                </a:pPr>
              </a:p>
            </p:txBody>
          </p:sp>
          <p:sp>
            <p:nvSpPr>
              <p:cNvPr id="508" name="Shape 508"/>
              <p:cNvSpPr/>
              <p:nvPr/>
            </p:nvSpPr>
            <p:spPr>
              <a:xfrm>
                <a:off x="74266" y="201157"/>
                <a:ext cx="780153" cy="497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b="1" sz="1400">
                    <a:latin typeface="Calibri"/>
                    <a:ea typeface="Calibri"/>
                    <a:cs typeface="Calibri"/>
                    <a:sym typeface="Calibri"/>
                  </a:defRPr>
                </a:pPr>
                <a:r>
                  <a:t>DINKES</a:t>
                </a:r>
                <a:endParaRPr sz="2400"/>
              </a:p>
              <a:p>
                <a:pPr algn="ctr">
                  <a:defRPr b="1" sz="1400">
                    <a:latin typeface="Calibri"/>
                    <a:ea typeface="Calibri"/>
                    <a:cs typeface="Calibri"/>
                    <a:sym typeface="Calibri"/>
                  </a:defRPr>
                </a:pPr>
                <a:r>
                  <a:t>PROV</a:t>
                </a:r>
              </a:p>
            </p:txBody>
          </p:sp>
        </p:grpSp>
        <p:grpSp>
          <p:nvGrpSpPr>
            <p:cNvPr id="512" name="Group 512"/>
            <p:cNvGrpSpPr/>
            <p:nvPr/>
          </p:nvGrpSpPr>
          <p:grpSpPr>
            <a:xfrm>
              <a:off x="4989331" y="512482"/>
              <a:ext cx="1081091" cy="1044632"/>
              <a:chOff x="0" y="-1"/>
              <a:chExt cx="1081089" cy="1044630"/>
            </a:xfrm>
          </p:grpSpPr>
          <p:sp>
            <p:nvSpPr>
              <p:cNvPr id="510" name="Shape 510"/>
              <p:cNvSpPr/>
              <p:nvPr/>
            </p:nvSpPr>
            <p:spPr>
              <a:xfrm>
                <a:off x="0" y="-2"/>
                <a:ext cx="1081090" cy="1044632"/>
              </a:xfrm>
              <a:prstGeom prst="ellipse">
                <a:avLst/>
              </a:prstGeom>
              <a:solidFill>
                <a:srgbClr val="FDEADA"/>
              </a:solidFill>
              <a:ln w="12700" cap="flat">
                <a:solidFill>
                  <a:srgbClr val="000000"/>
                </a:solidFill>
                <a:prstDash val="solid"/>
                <a:round/>
              </a:ln>
              <a:effectLst/>
            </p:spPr>
            <p:txBody>
              <a:bodyPr wrap="square" lIns="45718" tIns="45718" rIns="45718" bIns="45718" numCol="1" anchor="ctr">
                <a:noAutofit/>
              </a:bodyPr>
              <a:lstStyle/>
              <a:p>
                <a:pPr algn="ctr">
                  <a:defRPr b="1" sz="1400">
                    <a:latin typeface="Calibri"/>
                    <a:ea typeface="Calibri"/>
                    <a:cs typeface="Calibri"/>
                    <a:sym typeface="Calibri"/>
                  </a:defRPr>
                </a:pPr>
              </a:p>
            </p:txBody>
          </p:sp>
          <p:sp>
            <p:nvSpPr>
              <p:cNvPr id="511" name="Shape 511"/>
              <p:cNvSpPr/>
              <p:nvPr/>
            </p:nvSpPr>
            <p:spPr>
              <a:xfrm>
                <a:off x="16756" y="273392"/>
                <a:ext cx="1047572" cy="497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b="1" sz="1400">
                    <a:latin typeface="Calibri"/>
                    <a:ea typeface="Calibri"/>
                    <a:cs typeface="Calibri"/>
                    <a:sym typeface="Calibri"/>
                  </a:defRPr>
                </a:pPr>
                <a:r>
                  <a:t>BPJS</a:t>
                </a:r>
                <a:endParaRPr sz="2400"/>
              </a:p>
              <a:p>
                <a:pPr algn="ctr">
                  <a:defRPr b="1" sz="1400">
                    <a:latin typeface="Calibri"/>
                    <a:ea typeface="Calibri"/>
                    <a:cs typeface="Calibri"/>
                    <a:sym typeface="Calibri"/>
                  </a:defRPr>
                </a:pPr>
                <a:r>
                  <a:t>KESEHATAN</a:t>
                </a:r>
              </a:p>
            </p:txBody>
          </p:sp>
        </p:grpSp>
        <p:sp>
          <p:nvSpPr>
            <p:cNvPr id="513" name="Shape 513"/>
            <p:cNvSpPr/>
            <p:nvPr/>
          </p:nvSpPr>
          <p:spPr>
            <a:xfrm rot="16200000">
              <a:off x="1428402" y="1807868"/>
              <a:ext cx="1667205" cy="975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567" y="0"/>
                  </a:lnTo>
                  <a:lnTo>
                    <a:pt x="21567" y="21600"/>
                  </a:lnTo>
                  <a:lnTo>
                    <a:pt x="21600" y="21600"/>
                  </a:lnTo>
                </a:path>
              </a:pathLst>
            </a:custGeom>
            <a:noFill/>
            <a:ln w="12700" cap="flat">
              <a:solidFill>
                <a:srgbClr val="000000"/>
              </a:solidFill>
              <a:prstDash val="solid"/>
              <a:bevel/>
              <a:headEnd type="triangle" w="med" len="med"/>
              <a:tailEnd type="triangle" w="med" len="med"/>
            </a:ln>
            <a:effectLst/>
          </p:spPr>
          <p:txBody>
            <a:bodyPr wrap="square" lIns="45718" tIns="45718" rIns="45718" bIns="45718" numCol="1" anchor="ctr">
              <a:noAutofit/>
            </a:bodyPr>
            <a:lstStyle/>
            <a:p>
              <a:pPr>
                <a:defRPr>
                  <a:latin typeface="Calibri"/>
                  <a:ea typeface="Calibri"/>
                  <a:cs typeface="Calibri"/>
                  <a:sym typeface="Calibri"/>
                </a:defRPr>
              </a:pPr>
            </a:p>
          </p:txBody>
        </p:sp>
        <p:grpSp>
          <p:nvGrpSpPr>
            <p:cNvPr id="516" name="Group 516"/>
            <p:cNvGrpSpPr/>
            <p:nvPr/>
          </p:nvGrpSpPr>
          <p:grpSpPr>
            <a:xfrm>
              <a:off x="4060642" y="3116392"/>
              <a:ext cx="928691" cy="900161"/>
              <a:chOff x="0" y="-1"/>
              <a:chExt cx="928690" cy="900159"/>
            </a:xfrm>
          </p:grpSpPr>
          <p:sp>
            <p:nvSpPr>
              <p:cNvPr id="514" name="Shape 514"/>
              <p:cNvSpPr/>
              <p:nvPr/>
            </p:nvSpPr>
            <p:spPr>
              <a:xfrm>
                <a:off x="0" y="-2"/>
                <a:ext cx="928691" cy="900161"/>
              </a:xfrm>
              <a:prstGeom prst="ellipse">
                <a:avLst/>
              </a:prstGeom>
              <a:solidFill>
                <a:srgbClr val="DBEEF4"/>
              </a:solidFill>
              <a:ln w="12700" cap="flat">
                <a:solidFill>
                  <a:srgbClr val="000000"/>
                </a:solidFill>
                <a:prstDash val="solid"/>
                <a:round/>
              </a:ln>
              <a:effectLst/>
            </p:spPr>
            <p:txBody>
              <a:bodyPr wrap="square" lIns="45718" tIns="45718" rIns="45718" bIns="45718" numCol="1" anchor="ctr">
                <a:noAutofit/>
              </a:bodyPr>
              <a:lstStyle/>
              <a:p>
                <a:pPr algn="ctr">
                  <a:defRPr b="1" sz="1400">
                    <a:latin typeface="Calibri"/>
                    <a:ea typeface="Calibri"/>
                    <a:cs typeface="Calibri"/>
                    <a:sym typeface="Calibri"/>
                  </a:defRPr>
                </a:pPr>
              </a:p>
            </p:txBody>
          </p:sp>
          <p:sp>
            <p:nvSpPr>
              <p:cNvPr id="515" name="Shape 515"/>
              <p:cNvSpPr/>
              <p:nvPr/>
            </p:nvSpPr>
            <p:spPr>
              <a:xfrm>
                <a:off x="89535" y="99559"/>
                <a:ext cx="749619" cy="701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b="1" sz="1400">
                    <a:latin typeface="Calibri"/>
                    <a:ea typeface="Calibri"/>
                    <a:cs typeface="Calibri"/>
                    <a:sym typeface="Calibri"/>
                  </a:defRPr>
                </a:pPr>
                <a:r>
                  <a:t>RUMAH</a:t>
                </a:r>
              </a:p>
              <a:p>
                <a:pPr algn="ctr">
                  <a:defRPr b="1" sz="1400">
                    <a:latin typeface="Calibri"/>
                    <a:ea typeface="Calibri"/>
                    <a:cs typeface="Calibri"/>
                    <a:sym typeface="Calibri"/>
                  </a:defRPr>
                </a:pPr>
                <a:r>
                  <a:t>SAKIT</a:t>
                </a:r>
              </a:p>
              <a:p>
                <a:pPr algn="ctr">
                  <a:defRPr b="1" sz="1400">
                    <a:latin typeface="Calibri"/>
                    <a:ea typeface="Calibri"/>
                    <a:cs typeface="Calibri"/>
                    <a:sym typeface="Calibri"/>
                  </a:defRPr>
                </a:pPr>
                <a:r>
                  <a:t>(FKTR)</a:t>
                </a:r>
              </a:p>
            </p:txBody>
          </p:sp>
        </p:grpSp>
        <p:sp>
          <p:nvSpPr>
            <p:cNvPr id="517" name="Shape 517"/>
            <p:cNvSpPr/>
            <p:nvPr/>
          </p:nvSpPr>
          <p:spPr>
            <a:xfrm flipV="1">
              <a:off x="2238367" y="3566471"/>
              <a:ext cx="1822277" cy="13058"/>
            </a:xfrm>
            <a:prstGeom prst="line">
              <a:avLst/>
            </a:prstGeom>
            <a:noFill/>
            <a:ln w="12700" cap="flat">
              <a:solidFill>
                <a:srgbClr val="000000"/>
              </a:solidFill>
              <a:prstDash val="solid"/>
              <a:bevel/>
              <a:headEnd type="triangle" w="med" len="med"/>
              <a:tailEnd type="triangle" w="med" len="med"/>
            </a:ln>
            <a:effectLst/>
          </p:spPr>
          <p:txBody>
            <a:bodyPr wrap="square" lIns="45718" tIns="45718" rIns="45718" bIns="45718" numCol="1" anchor="t">
              <a:noAutofit/>
            </a:bodyPr>
            <a:lstStyle/>
            <a:p>
              <a:pPr/>
            </a:p>
          </p:txBody>
        </p:sp>
        <p:sp>
          <p:nvSpPr>
            <p:cNvPr id="518" name="Shape 518"/>
            <p:cNvSpPr/>
            <p:nvPr/>
          </p:nvSpPr>
          <p:spPr>
            <a:xfrm rot="16200000">
              <a:off x="2101257" y="2644892"/>
              <a:ext cx="617492" cy="6152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path>
              </a:pathLst>
            </a:custGeom>
            <a:noFill/>
            <a:ln w="12700" cap="flat">
              <a:solidFill>
                <a:srgbClr val="000000"/>
              </a:solidFill>
              <a:prstDash val="solid"/>
              <a:bevel/>
              <a:headEnd type="triangle" w="med" len="med"/>
              <a:tailEnd type="triangle" w="med" len="med"/>
            </a:ln>
            <a:effectLst/>
          </p:spPr>
          <p:txBody>
            <a:bodyPr wrap="square" lIns="45718" tIns="45718" rIns="45718" bIns="45718" numCol="1" anchor="ctr">
              <a:noAutofit/>
            </a:bodyPr>
            <a:lstStyle/>
            <a:p>
              <a:pPr>
                <a:defRPr>
                  <a:latin typeface="Calibri"/>
                  <a:ea typeface="Calibri"/>
                  <a:cs typeface="Calibri"/>
                  <a:sym typeface="Calibri"/>
                </a:defRPr>
              </a:pPr>
            </a:p>
          </p:txBody>
        </p:sp>
        <p:sp>
          <p:nvSpPr>
            <p:cNvPr id="519" name="Shape 519"/>
            <p:cNvSpPr/>
            <p:nvPr/>
          </p:nvSpPr>
          <p:spPr>
            <a:xfrm flipH="1" rot="10800000">
              <a:off x="4989331" y="1557109"/>
              <a:ext cx="540546" cy="20093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path>
              </a:pathLst>
            </a:custGeom>
            <a:noFill/>
            <a:ln w="12700" cap="flat">
              <a:solidFill>
                <a:srgbClr val="000000"/>
              </a:solidFill>
              <a:prstDash val="solid"/>
              <a:bevel/>
              <a:headEnd type="triangle" w="med" len="med"/>
              <a:tailEnd type="triangle" w="med" len="med"/>
            </a:ln>
            <a:effectLst/>
          </p:spPr>
          <p:txBody>
            <a:bodyPr wrap="square" lIns="45718" tIns="45718" rIns="45718" bIns="45718" numCol="1" anchor="ctr">
              <a:noAutofit/>
            </a:bodyPr>
            <a:lstStyle/>
            <a:p>
              <a:pPr>
                <a:defRPr>
                  <a:latin typeface="Calibri"/>
                  <a:ea typeface="Calibri"/>
                  <a:cs typeface="Calibri"/>
                  <a:sym typeface="Calibri"/>
                </a:defRPr>
              </a:pPr>
            </a:p>
          </p:txBody>
        </p:sp>
        <p:sp>
          <p:nvSpPr>
            <p:cNvPr id="520" name="Shape 520"/>
            <p:cNvSpPr/>
            <p:nvPr/>
          </p:nvSpPr>
          <p:spPr>
            <a:xfrm rot="5400000">
              <a:off x="3157247" y="1893208"/>
              <a:ext cx="3243933" cy="22657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path>
              </a:pathLst>
            </a:custGeom>
            <a:noFill/>
            <a:ln w="12700" cap="flat">
              <a:solidFill>
                <a:srgbClr val="000000"/>
              </a:solidFill>
              <a:prstDash val="solid"/>
              <a:bevel/>
              <a:headEnd type="triangle" w="med" len="med"/>
              <a:tailEnd type="triangle" w="med" len="med"/>
            </a:ln>
            <a:effectLst/>
          </p:spPr>
          <p:txBody>
            <a:bodyPr wrap="square" lIns="45718" tIns="45718" rIns="45718" bIns="45718" numCol="1" anchor="ctr">
              <a:noAutofit/>
            </a:bodyPr>
            <a:lstStyle/>
            <a:p>
              <a:pPr>
                <a:defRPr>
                  <a:latin typeface="Calibri"/>
                  <a:ea typeface="Calibri"/>
                  <a:cs typeface="Calibri"/>
                  <a:sym typeface="Calibri"/>
                </a:defRPr>
              </a:pPr>
            </a:p>
          </p:txBody>
        </p:sp>
        <p:sp>
          <p:nvSpPr>
            <p:cNvPr id="521" name="Shape 521"/>
            <p:cNvSpPr/>
            <p:nvPr/>
          </p:nvSpPr>
          <p:spPr>
            <a:xfrm flipH="1" rot="5400000">
              <a:off x="3619270" y="2670842"/>
              <a:ext cx="604436" cy="5503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path>
              </a:pathLst>
            </a:custGeom>
            <a:noFill/>
            <a:ln w="12700" cap="flat">
              <a:solidFill>
                <a:srgbClr val="000000"/>
              </a:solidFill>
              <a:prstDash val="solid"/>
              <a:bevel/>
              <a:headEnd type="triangle" w="med" len="med"/>
              <a:tailEnd type="triangle" w="med" len="med"/>
            </a:ln>
            <a:effectLst/>
          </p:spPr>
          <p:txBody>
            <a:bodyPr wrap="square" lIns="45718" tIns="45718" rIns="45718" bIns="45718" numCol="1" anchor="ctr">
              <a:noAutofit/>
            </a:bodyPr>
            <a:lstStyle/>
            <a:p>
              <a:pPr>
                <a:defRPr>
                  <a:latin typeface="Calibri"/>
                  <a:ea typeface="Calibri"/>
                  <a:cs typeface="Calibri"/>
                  <a:sym typeface="Calibri"/>
                </a:defRPr>
              </a:pPr>
            </a:p>
          </p:txBody>
        </p:sp>
        <p:grpSp>
          <p:nvGrpSpPr>
            <p:cNvPr id="524" name="Group 524"/>
            <p:cNvGrpSpPr/>
            <p:nvPr/>
          </p:nvGrpSpPr>
          <p:grpSpPr>
            <a:xfrm>
              <a:off x="228592" y="522169"/>
              <a:ext cx="1081090" cy="1044632"/>
              <a:chOff x="0" y="-1"/>
              <a:chExt cx="1081089" cy="1044630"/>
            </a:xfrm>
          </p:grpSpPr>
          <p:sp>
            <p:nvSpPr>
              <p:cNvPr id="522" name="Shape 522"/>
              <p:cNvSpPr/>
              <p:nvPr/>
            </p:nvSpPr>
            <p:spPr>
              <a:xfrm>
                <a:off x="0" y="-2"/>
                <a:ext cx="1081090" cy="1044632"/>
              </a:xfrm>
              <a:prstGeom prst="ellipse">
                <a:avLst/>
              </a:prstGeom>
              <a:solidFill>
                <a:srgbClr val="FFFF00"/>
              </a:solidFill>
              <a:ln w="12700" cap="flat">
                <a:solidFill>
                  <a:srgbClr val="000000"/>
                </a:solidFill>
                <a:prstDash val="solid"/>
                <a:round/>
              </a:ln>
              <a:effectLst/>
            </p:spPr>
            <p:txBody>
              <a:bodyPr wrap="square" lIns="45718" tIns="45718" rIns="45718" bIns="45718" numCol="1" anchor="ctr">
                <a:noAutofit/>
              </a:bodyPr>
              <a:lstStyle/>
              <a:p>
                <a:pPr algn="ctr">
                  <a:defRPr b="1" sz="1400">
                    <a:latin typeface="Calibri"/>
                    <a:ea typeface="Calibri"/>
                    <a:cs typeface="Calibri"/>
                    <a:sym typeface="Calibri"/>
                  </a:defRPr>
                </a:pPr>
              </a:p>
            </p:txBody>
          </p:sp>
          <p:sp>
            <p:nvSpPr>
              <p:cNvPr id="523" name="Shape 523"/>
              <p:cNvSpPr/>
              <p:nvPr/>
            </p:nvSpPr>
            <p:spPr>
              <a:xfrm>
                <a:off x="161622" y="273392"/>
                <a:ext cx="757842" cy="497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b="1" sz="1400">
                    <a:latin typeface="Calibri"/>
                    <a:ea typeface="Calibri"/>
                    <a:cs typeface="Calibri"/>
                    <a:sym typeface="Calibri"/>
                  </a:defRPr>
                </a:pPr>
                <a:r>
                  <a:t>LINTAS</a:t>
                </a:r>
                <a:endParaRPr sz="2400"/>
              </a:p>
              <a:p>
                <a:pPr algn="ctr">
                  <a:defRPr b="1" sz="1400">
                    <a:latin typeface="Calibri"/>
                    <a:ea typeface="Calibri"/>
                    <a:cs typeface="Calibri"/>
                    <a:sym typeface="Calibri"/>
                  </a:defRPr>
                </a:pPr>
                <a:r>
                  <a:t>SEKTOR</a:t>
                </a:r>
              </a:p>
            </p:txBody>
          </p:sp>
        </p:grpSp>
        <p:sp>
          <p:nvSpPr>
            <p:cNvPr id="525" name="Shape 525"/>
            <p:cNvSpPr/>
            <p:nvPr/>
          </p:nvSpPr>
          <p:spPr>
            <a:xfrm rot="5400000">
              <a:off x="2888420" y="-2119285"/>
              <a:ext cx="522172" cy="47607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99" y="0"/>
                  </a:moveTo>
                  <a:lnTo>
                    <a:pt x="0" y="0"/>
                  </a:lnTo>
                  <a:lnTo>
                    <a:pt x="0" y="21600"/>
                  </a:lnTo>
                  <a:lnTo>
                    <a:pt x="21600" y="21600"/>
                  </a:lnTo>
                </a:path>
              </a:pathLst>
            </a:custGeom>
            <a:noFill/>
            <a:ln w="12700" cap="flat">
              <a:solidFill>
                <a:srgbClr val="000000"/>
              </a:solidFill>
              <a:prstDash val="solid"/>
              <a:bevel/>
              <a:headEnd type="triangle" w="med" len="med"/>
              <a:tailEnd type="triangle" w="med" len="med"/>
            </a:ln>
            <a:effectLst/>
          </p:spPr>
          <p:txBody>
            <a:bodyPr wrap="square" lIns="45718" tIns="45718" rIns="45718" bIns="45718" numCol="1" anchor="ctr">
              <a:noAutofit/>
            </a:bodyPr>
            <a:lstStyle/>
            <a:p>
              <a:pPr>
                <a:defRPr>
                  <a:latin typeface="Calibri"/>
                  <a:ea typeface="Calibri"/>
                  <a:cs typeface="Calibri"/>
                  <a:sym typeface="Calibri"/>
                </a:defRPr>
              </a:pPr>
            </a:p>
          </p:txBody>
        </p:sp>
        <p:sp>
          <p:nvSpPr>
            <p:cNvPr id="526" name="Shape 526"/>
            <p:cNvSpPr/>
            <p:nvPr/>
          </p:nvSpPr>
          <p:spPr>
            <a:xfrm rot="10800000">
              <a:off x="769137" y="1566797"/>
              <a:ext cx="540545" cy="2012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path>
              </a:pathLst>
            </a:custGeom>
            <a:noFill/>
            <a:ln w="12700" cap="flat">
              <a:solidFill>
                <a:srgbClr val="000000"/>
              </a:solidFill>
              <a:prstDash val="solid"/>
              <a:bevel/>
              <a:headEnd type="triangle" w="med" len="med"/>
              <a:tailEnd type="triangle" w="med" len="med"/>
            </a:ln>
            <a:effectLst/>
          </p:spPr>
          <p:txBody>
            <a:bodyPr wrap="square" lIns="45718" tIns="45718" rIns="45718" bIns="45718" numCol="1" anchor="ctr">
              <a:noAutofit/>
            </a:bodyPr>
            <a:lstStyle/>
            <a:p>
              <a:pPr>
                <a:defRPr>
                  <a:latin typeface="Calibri"/>
                  <a:ea typeface="Calibri"/>
                  <a:cs typeface="Calibri"/>
                  <a:sym typeface="Calibri"/>
                </a:defRPr>
              </a:pPr>
            </a:p>
          </p:txBody>
        </p:sp>
        <p:sp>
          <p:nvSpPr>
            <p:cNvPr id="527" name="Shape 527"/>
            <p:cNvSpPr/>
            <p:nvPr/>
          </p:nvSpPr>
          <p:spPr>
            <a:xfrm rot="10800000">
              <a:off x="-2" y="1044485"/>
              <a:ext cx="2717645" cy="3603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783" y="21600"/>
                  </a:lnTo>
                </a:path>
              </a:pathLst>
            </a:custGeom>
            <a:noFill/>
            <a:ln w="12700" cap="flat">
              <a:solidFill>
                <a:srgbClr val="000000"/>
              </a:solidFill>
              <a:prstDash val="solid"/>
              <a:bevel/>
              <a:headEnd type="triangle" w="med" len="med"/>
              <a:tailEnd type="triangle" w="med" len="med"/>
            </a:ln>
            <a:effectLst/>
          </p:spPr>
          <p:txBody>
            <a:bodyPr wrap="square" lIns="45718" tIns="45718" rIns="45718" bIns="45718" numCol="1" anchor="ctr">
              <a:noAutofit/>
            </a:bodyPr>
            <a:lstStyle/>
            <a:p>
              <a:pPr>
                <a:defRPr>
                  <a:latin typeface="Calibri"/>
                  <a:ea typeface="Calibri"/>
                  <a:cs typeface="Calibri"/>
                  <a:sym typeface="Calibri"/>
                </a:defRPr>
              </a:pPr>
            </a:p>
          </p:txBody>
        </p:sp>
        <p:sp>
          <p:nvSpPr>
            <p:cNvPr id="528" name="Shape 528"/>
            <p:cNvSpPr/>
            <p:nvPr/>
          </p:nvSpPr>
          <p:spPr>
            <a:xfrm flipV="1">
              <a:off x="1309679" y="1029491"/>
              <a:ext cx="1261062" cy="14995"/>
            </a:xfrm>
            <a:prstGeom prst="line">
              <a:avLst/>
            </a:prstGeom>
            <a:noFill/>
            <a:ln w="12700" cap="flat">
              <a:solidFill>
                <a:srgbClr val="000000"/>
              </a:solidFill>
              <a:prstDash val="solid"/>
              <a:bevel/>
              <a:headEnd type="triangle" w="med" len="med"/>
              <a:tailEnd type="triangle" w="med" len="med"/>
            </a:ln>
            <a:effectLst/>
          </p:spPr>
          <p:txBody>
            <a:bodyPr wrap="square" lIns="45718" tIns="45718" rIns="45718" bIns="45718" numCol="1" anchor="t">
              <a:noAutofit/>
            </a:bodyPr>
            <a:lstStyle/>
            <a:p>
              <a:pPr/>
            </a:p>
          </p:txBody>
        </p:sp>
        <p:sp>
          <p:nvSpPr>
            <p:cNvPr id="529" name="Shape 529"/>
            <p:cNvSpPr/>
            <p:nvPr/>
          </p:nvSpPr>
          <p:spPr>
            <a:xfrm>
              <a:off x="3794701" y="1029491"/>
              <a:ext cx="1194631" cy="5308"/>
            </a:xfrm>
            <a:prstGeom prst="line">
              <a:avLst/>
            </a:prstGeom>
            <a:noFill/>
            <a:ln w="12700" cap="flat">
              <a:solidFill>
                <a:srgbClr val="000000"/>
              </a:solidFill>
              <a:prstDash val="solid"/>
              <a:bevel/>
              <a:headEnd type="triangle" w="med" len="med"/>
              <a:tailEnd type="triangle" w="med" len="med"/>
            </a:ln>
            <a:effectLst/>
          </p:spPr>
          <p:txBody>
            <a:bodyPr wrap="square" lIns="45718" tIns="45718" rIns="45718" bIns="45718" numCol="1" anchor="t">
              <a:noAutofit/>
            </a:bodyPr>
            <a:lstStyle/>
            <a:p>
              <a:pPr/>
            </a:p>
          </p:txBody>
        </p:sp>
        <p:sp>
          <p:nvSpPr>
            <p:cNvPr id="530" name="Shape 530"/>
            <p:cNvSpPr/>
            <p:nvPr/>
          </p:nvSpPr>
          <p:spPr>
            <a:xfrm flipV="1">
              <a:off x="3181983" y="1641501"/>
              <a:ext cx="739" cy="552207"/>
            </a:xfrm>
            <a:prstGeom prst="line">
              <a:avLst/>
            </a:prstGeom>
            <a:noFill/>
            <a:ln w="12700" cap="flat">
              <a:solidFill>
                <a:srgbClr val="000000"/>
              </a:solidFill>
              <a:prstDash val="solid"/>
              <a:bevel/>
              <a:headEnd type="triangle" w="med" len="med"/>
              <a:tailEnd type="triangle" w="med" len="med"/>
            </a:ln>
            <a:effectLst/>
          </p:spPr>
          <p:txBody>
            <a:bodyPr wrap="square" lIns="45718" tIns="45718" rIns="45718" bIns="45718" numCol="1" anchor="t">
              <a:noAutofit/>
            </a:bodyPr>
            <a:lstStyle/>
            <a:p>
              <a:pPr/>
            </a:p>
          </p:txBody>
        </p:sp>
        <p:grpSp>
          <p:nvGrpSpPr>
            <p:cNvPr id="533" name="Group 533"/>
            <p:cNvGrpSpPr/>
            <p:nvPr/>
          </p:nvGrpSpPr>
          <p:grpSpPr>
            <a:xfrm>
              <a:off x="1279712" y="5013574"/>
              <a:ext cx="988624" cy="900160"/>
              <a:chOff x="-173" y="0"/>
              <a:chExt cx="988623" cy="900158"/>
            </a:xfrm>
          </p:grpSpPr>
          <p:sp>
            <p:nvSpPr>
              <p:cNvPr id="531" name="Shape 531"/>
              <p:cNvSpPr/>
              <p:nvPr/>
            </p:nvSpPr>
            <p:spPr>
              <a:xfrm>
                <a:off x="29793" y="0"/>
                <a:ext cx="928693" cy="900159"/>
              </a:xfrm>
              <a:prstGeom prst="ellipse">
                <a:avLst/>
              </a:prstGeom>
              <a:solidFill>
                <a:srgbClr val="CCFFCC"/>
              </a:solidFill>
              <a:ln w="12700" cap="flat">
                <a:solidFill>
                  <a:srgbClr val="000000"/>
                </a:solidFill>
                <a:prstDash val="solid"/>
                <a:round/>
              </a:ln>
              <a:effectLst/>
            </p:spPr>
            <p:txBody>
              <a:bodyPr wrap="square" lIns="45718" tIns="45718" rIns="45718" bIns="45718" numCol="1" anchor="ctr">
                <a:noAutofit/>
              </a:bodyPr>
              <a:lstStyle/>
              <a:p>
                <a:pPr algn="ctr">
                  <a:defRPr b="1" sz="1400">
                    <a:latin typeface="Calibri"/>
                    <a:ea typeface="Calibri"/>
                    <a:cs typeface="Calibri"/>
                    <a:sym typeface="Calibri"/>
                  </a:defRPr>
                </a:pPr>
              </a:p>
            </p:txBody>
          </p:sp>
          <p:sp>
            <p:nvSpPr>
              <p:cNvPr id="532" name="Shape 532"/>
              <p:cNvSpPr/>
              <p:nvPr/>
            </p:nvSpPr>
            <p:spPr>
              <a:xfrm>
                <a:off x="-174" y="99559"/>
                <a:ext cx="988624" cy="701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b="1" sz="1400">
                    <a:latin typeface="Calibri"/>
                    <a:ea typeface="Calibri"/>
                    <a:cs typeface="Calibri"/>
                    <a:sym typeface="Calibri"/>
                  </a:defRPr>
                </a:pPr>
                <a:r>
                  <a:t>JARINGAN</a:t>
                </a:r>
              </a:p>
              <a:p>
                <a:pPr algn="ctr">
                  <a:defRPr b="1" sz="1400">
                    <a:latin typeface="Calibri"/>
                    <a:ea typeface="Calibri"/>
                    <a:cs typeface="Calibri"/>
                    <a:sym typeface="Calibri"/>
                  </a:defRPr>
                </a:pPr>
                <a:r>
                  <a:t>PUSKES</a:t>
                </a:r>
              </a:p>
              <a:p>
                <a:pPr algn="ctr">
                  <a:defRPr b="1" sz="1400">
                    <a:latin typeface="Calibri"/>
                    <a:ea typeface="Calibri"/>
                    <a:cs typeface="Calibri"/>
                    <a:sym typeface="Calibri"/>
                  </a:defRPr>
                </a:pPr>
                <a:r>
                  <a:t>MAS</a:t>
                </a:r>
              </a:p>
            </p:txBody>
          </p:sp>
        </p:grpSp>
        <p:grpSp>
          <p:nvGrpSpPr>
            <p:cNvPr id="536" name="Group 536"/>
            <p:cNvGrpSpPr/>
            <p:nvPr/>
          </p:nvGrpSpPr>
          <p:grpSpPr>
            <a:xfrm>
              <a:off x="3986228" y="5013575"/>
              <a:ext cx="1077524" cy="900159"/>
              <a:chOff x="-173" y="0"/>
              <a:chExt cx="1077523" cy="900158"/>
            </a:xfrm>
          </p:grpSpPr>
          <p:sp>
            <p:nvSpPr>
              <p:cNvPr id="534" name="Shape 534"/>
              <p:cNvSpPr/>
              <p:nvPr/>
            </p:nvSpPr>
            <p:spPr>
              <a:xfrm>
                <a:off x="74243" y="0"/>
                <a:ext cx="928691" cy="900159"/>
              </a:xfrm>
              <a:prstGeom prst="ellipse">
                <a:avLst/>
              </a:prstGeom>
              <a:solidFill>
                <a:srgbClr val="DBEEF4"/>
              </a:solidFill>
              <a:ln w="12700" cap="flat">
                <a:solidFill>
                  <a:srgbClr val="000000"/>
                </a:solidFill>
                <a:prstDash val="solid"/>
                <a:round/>
              </a:ln>
              <a:effectLst/>
            </p:spPr>
            <p:txBody>
              <a:bodyPr wrap="square" lIns="45718" tIns="45718" rIns="45718" bIns="45718" numCol="1" anchor="ctr">
                <a:noAutofit/>
              </a:bodyPr>
              <a:lstStyle/>
              <a:p>
                <a:pPr algn="ctr">
                  <a:defRPr b="1" sz="1400">
                    <a:latin typeface="Calibri"/>
                    <a:ea typeface="Calibri"/>
                    <a:cs typeface="Calibri"/>
                    <a:sym typeface="Calibri"/>
                  </a:defRPr>
                </a:pPr>
              </a:p>
            </p:txBody>
          </p:sp>
          <p:sp>
            <p:nvSpPr>
              <p:cNvPr id="535" name="Shape 535"/>
              <p:cNvSpPr/>
              <p:nvPr/>
            </p:nvSpPr>
            <p:spPr>
              <a:xfrm>
                <a:off x="-174" y="99559"/>
                <a:ext cx="1077524" cy="701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b="1" sz="1400">
                    <a:latin typeface="Calibri"/>
                    <a:ea typeface="Calibri"/>
                    <a:cs typeface="Calibri"/>
                    <a:sym typeface="Calibri"/>
                  </a:defRPr>
                </a:pPr>
                <a:r>
                  <a:t>JEJARING</a:t>
                </a:r>
              </a:p>
              <a:p>
                <a:pPr algn="ctr">
                  <a:defRPr b="1" sz="1400">
                    <a:latin typeface="Calibri"/>
                    <a:ea typeface="Calibri"/>
                    <a:cs typeface="Calibri"/>
                    <a:sym typeface="Calibri"/>
                  </a:defRPr>
                </a:pPr>
                <a:r>
                  <a:t>FASYANKES</a:t>
                </a:r>
              </a:p>
              <a:p>
                <a:pPr algn="ctr">
                  <a:defRPr b="1" sz="1400">
                    <a:latin typeface="Calibri"/>
                    <a:ea typeface="Calibri"/>
                    <a:cs typeface="Calibri"/>
                    <a:sym typeface="Calibri"/>
                  </a:defRPr>
                </a:pPr>
                <a:r>
                  <a:t>(FKTP)</a:t>
                </a:r>
              </a:p>
            </p:txBody>
          </p:sp>
        </p:grpSp>
        <p:sp>
          <p:nvSpPr>
            <p:cNvPr id="537" name="Shape 537"/>
            <p:cNvSpPr/>
            <p:nvPr/>
          </p:nvSpPr>
          <p:spPr>
            <a:xfrm rot="5400000">
              <a:off x="2297333" y="4907343"/>
              <a:ext cx="497345" cy="6152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path>
              </a:pathLst>
            </a:custGeom>
            <a:noFill/>
            <a:ln w="12700" cap="flat">
              <a:solidFill>
                <a:srgbClr val="000000"/>
              </a:solidFill>
              <a:prstDash val="solid"/>
              <a:bevel/>
              <a:headEnd type="triangle" w="med" len="med"/>
              <a:tailEnd type="triangle" w="med" len="med"/>
            </a:ln>
            <a:effectLst/>
          </p:spPr>
          <p:txBody>
            <a:bodyPr wrap="square" lIns="45718" tIns="45718" rIns="45718" bIns="45718" numCol="1" anchor="ctr">
              <a:noAutofit/>
            </a:bodyPr>
            <a:lstStyle/>
            <a:p>
              <a:pPr>
                <a:defRPr>
                  <a:latin typeface="Calibri"/>
                  <a:ea typeface="Calibri"/>
                  <a:cs typeface="Calibri"/>
                  <a:sym typeface="Calibri"/>
                </a:defRPr>
              </a:pPr>
            </a:p>
          </p:txBody>
        </p:sp>
        <p:sp>
          <p:nvSpPr>
            <p:cNvPr id="538" name="Shape 538"/>
            <p:cNvSpPr/>
            <p:nvPr/>
          </p:nvSpPr>
          <p:spPr>
            <a:xfrm flipH="1" rot="16200000">
              <a:off x="3536812" y="4939822"/>
              <a:ext cx="497345" cy="550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path>
              </a:pathLst>
            </a:custGeom>
            <a:noFill/>
            <a:ln w="12700" cap="flat">
              <a:solidFill>
                <a:srgbClr val="000000"/>
              </a:solidFill>
              <a:prstDash val="solid"/>
              <a:bevel/>
              <a:headEnd type="triangle" w="med" len="med"/>
              <a:tailEnd type="triangle" w="med" len="med"/>
            </a:ln>
            <a:effectLst/>
          </p:spPr>
          <p:txBody>
            <a:bodyPr wrap="square" lIns="45718" tIns="45718" rIns="45718" bIns="45718" numCol="1" anchor="ctr">
              <a:noAutofit/>
            </a:bodyPr>
            <a:lstStyle/>
            <a:p>
              <a:pPr>
                <a:defRPr>
                  <a:latin typeface="Calibri"/>
                  <a:ea typeface="Calibri"/>
                  <a:cs typeface="Calibri"/>
                  <a:sym typeface="Calibri"/>
                </a:defRPr>
              </a:pPr>
            </a:p>
          </p:txBody>
        </p:sp>
        <p:sp>
          <p:nvSpPr>
            <p:cNvPr id="539" name="Shape 539"/>
            <p:cNvSpPr/>
            <p:nvPr/>
          </p:nvSpPr>
          <p:spPr>
            <a:xfrm flipH="1" flipV="1">
              <a:off x="2102364" y="3897779"/>
              <a:ext cx="751280" cy="432027"/>
            </a:xfrm>
            <a:prstGeom prst="line">
              <a:avLst/>
            </a:prstGeom>
            <a:noFill/>
            <a:ln w="12700" cap="flat">
              <a:solidFill>
                <a:srgbClr val="000000"/>
              </a:solidFill>
              <a:prstDash val="solid"/>
              <a:bevel/>
              <a:headEnd type="triangle" w="med" len="med"/>
              <a:tailEnd type="triangle" w="med" len="med"/>
            </a:ln>
            <a:effectLst/>
          </p:spPr>
          <p:txBody>
            <a:bodyPr wrap="square" lIns="45718" tIns="45718" rIns="45718" bIns="45718" numCol="1" anchor="t">
              <a:noAutofit/>
            </a:bodyPr>
            <a:lstStyle/>
            <a:p>
              <a:pPr/>
            </a:p>
          </p:txBody>
        </p:sp>
        <p:sp>
          <p:nvSpPr>
            <p:cNvPr id="540" name="Shape 540"/>
            <p:cNvSpPr/>
            <p:nvPr/>
          </p:nvSpPr>
          <p:spPr>
            <a:xfrm flipV="1">
              <a:off x="3510324" y="3884724"/>
              <a:ext cx="686323" cy="445082"/>
            </a:xfrm>
            <a:prstGeom prst="line">
              <a:avLst/>
            </a:prstGeom>
            <a:noFill/>
            <a:ln w="12700" cap="flat">
              <a:solidFill>
                <a:srgbClr val="000000"/>
              </a:solidFill>
              <a:prstDash val="solid"/>
              <a:bevel/>
              <a:headEnd type="triangle" w="med" len="med"/>
              <a:tailEnd type="triangle" w="med" len="med"/>
            </a:ln>
            <a:effectLst/>
          </p:spPr>
          <p:txBody>
            <a:bodyPr wrap="square" lIns="45718" tIns="45718" rIns="45718" bIns="45718" numCol="1" anchor="t">
              <a:noAutofit/>
            </a:bodyPr>
            <a:lstStyle/>
            <a:p>
              <a:pPr/>
            </a:p>
          </p:txBody>
        </p:sp>
        <p:sp>
          <p:nvSpPr>
            <p:cNvPr id="541" name="Shape 541"/>
            <p:cNvSpPr/>
            <p:nvPr/>
          </p:nvSpPr>
          <p:spPr>
            <a:xfrm flipH="1">
              <a:off x="4989331" y="1034797"/>
              <a:ext cx="1309685" cy="4428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70" y="0"/>
                  </a:moveTo>
                  <a:lnTo>
                    <a:pt x="0" y="0"/>
                  </a:lnTo>
                  <a:lnTo>
                    <a:pt x="0" y="21600"/>
                  </a:lnTo>
                  <a:lnTo>
                    <a:pt x="21600" y="21600"/>
                  </a:lnTo>
                </a:path>
              </a:pathLst>
            </a:custGeom>
            <a:noFill/>
            <a:ln w="12700" cap="flat">
              <a:solidFill>
                <a:srgbClr val="000000"/>
              </a:solidFill>
              <a:prstDash val="solid"/>
              <a:bevel/>
              <a:headEnd type="triangle" w="med" len="med"/>
              <a:tailEnd type="triangle" w="med" len="med"/>
            </a:ln>
            <a:effectLst/>
          </p:spPr>
          <p:txBody>
            <a:bodyPr wrap="square" lIns="45718" tIns="45718" rIns="45718" bIns="45718" numCol="1" anchor="ctr">
              <a:noAutofit/>
            </a:bodyPr>
            <a:lstStyle/>
            <a:p>
              <a:pPr>
                <a:defRPr>
                  <a:latin typeface="Calibri"/>
                  <a:ea typeface="Calibri"/>
                  <a:cs typeface="Calibri"/>
                  <a:sym typeface="Calibri"/>
                </a:defRPr>
              </a:pPr>
            </a:p>
          </p:txBody>
        </p:sp>
        <p:sp>
          <p:nvSpPr>
            <p:cNvPr id="542" name="Shape 542"/>
            <p:cNvSpPr/>
            <p:nvPr/>
          </p:nvSpPr>
          <p:spPr>
            <a:xfrm flipH="1" rot="5400000">
              <a:off x="3243149" y="1834556"/>
              <a:ext cx="1654147" cy="9095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447" y="0"/>
                  </a:lnTo>
                  <a:lnTo>
                    <a:pt x="21447" y="21600"/>
                  </a:lnTo>
                  <a:lnTo>
                    <a:pt x="21600" y="21600"/>
                  </a:lnTo>
                </a:path>
              </a:pathLst>
            </a:custGeom>
            <a:noFill/>
            <a:ln w="12700" cap="flat">
              <a:solidFill>
                <a:srgbClr val="000000"/>
              </a:solidFill>
              <a:prstDash val="solid"/>
              <a:bevel/>
              <a:headEnd type="triangle" w="med" len="med"/>
              <a:tailEnd type="triangle" w="med" len="med"/>
            </a:ln>
            <a:effectLst/>
          </p:spPr>
          <p:txBody>
            <a:bodyPr wrap="square" lIns="45718" tIns="45718" rIns="45718" bIns="45718" numCol="1" anchor="ctr">
              <a:noAutofit/>
            </a:bodyPr>
            <a:lstStyle/>
            <a:p>
              <a:pPr>
                <a:defRPr>
                  <a:latin typeface="Calibri"/>
                  <a:ea typeface="Calibri"/>
                  <a:cs typeface="Calibri"/>
                  <a:sym typeface="Calibri"/>
                </a:defRPr>
              </a:pPr>
            </a:p>
          </p:txBody>
        </p:sp>
        <p:sp>
          <p:nvSpPr>
            <p:cNvPr id="543" name="Shape 543"/>
            <p:cNvSpPr/>
            <p:nvPr/>
          </p:nvSpPr>
          <p:spPr>
            <a:xfrm flipH="1" rot="5400000">
              <a:off x="1546642" y="1018530"/>
              <a:ext cx="911720" cy="17022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noFill/>
            <a:ln w="12700" cap="flat">
              <a:solidFill>
                <a:srgbClr val="000000"/>
              </a:solidFill>
              <a:prstDash val="solid"/>
              <a:bevel/>
              <a:headEnd type="triangle" w="med" len="med"/>
              <a:tailEnd type="triangle" w="med" len="med"/>
            </a:ln>
            <a:effectLst/>
          </p:spPr>
          <p:txBody>
            <a:bodyPr wrap="square" lIns="45718" tIns="45718" rIns="45718" bIns="45718" numCol="1" anchor="ctr">
              <a:noAutofit/>
            </a:bodyPr>
            <a:lstStyle/>
            <a:p>
              <a:pPr>
                <a:defRPr>
                  <a:latin typeface="Calibri"/>
                  <a:ea typeface="Calibri"/>
                  <a:cs typeface="Calibri"/>
                  <a:sym typeface="Calibri"/>
                </a:defRPr>
              </a:pPr>
            </a:p>
          </p:txBody>
        </p:sp>
      </p:grpSp>
      <p:grpSp>
        <p:nvGrpSpPr>
          <p:cNvPr id="547" name="Group 547"/>
          <p:cNvGrpSpPr/>
          <p:nvPr/>
        </p:nvGrpSpPr>
        <p:grpSpPr>
          <a:xfrm>
            <a:off x="926313" y="3355499"/>
            <a:ext cx="5862118" cy="3214385"/>
            <a:chOff x="0" y="0"/>
            <a:chExt cx="5862117" cy="3214384"/>
          </a:xfrm>
        </p:grpSpPr>
        <p:sp>
          <p:nvSpPr>
            <p:cNvPr id="545" name="Shape 545"/>
            <p:cNvSpPr/>
            <p:nvPr/>
          </p:nvSpPr>
          <p:spPr>
            <a:xfrm>
              <a:off x="1456690" y="-1"/>
              <a:ext cx="4405427" cy="32143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523" y="0"/>
                  </a:lnTo>
                  <a:lnTo>
                    <a:pt x="14605" y="105"/>
                  </a:lnTo>
                  <a:lnTo>
                    <a:pt x="77" y="13908"/>
                  </a:lnTo>
                  <a:cubicBezTo>
                    <a:pt x="77" y="16507"/>
                    <a:pt x="77" y="19001"/>
                    <a:pt x="77" y="21600"/>
                  </a:cubicBezTo>
                </a:path>
              </a:pathLst>
            </a:custGeom>
            <a:noFill/>
            <a:ln w="25400" cap="flat">
              <a:solidFill>
                <a:srgbClr val="0000FF"/>
              </a:solidFill>
              <a:prstDash val="dash"/>
              <a:bevel/>
            </a:ln>
            <a:effectLst/>
          </p:spPr>
          <p:txBody>
            <a:bodyPr wrap="square" lIns="45718" tIns="45718" rIns="45718" bIns="45718" numCol="1" anchor="ctr">
              <a:noAutofit/>
            </a:bodyPr>
            <a:lstStyle/>
            <a:p>
              <a:pPr algn="ctr">
                <a:defRPr>
                  <a:latin typeface="Calibri"/>
                  <a:ea typeface="Calibri"/>
                  <a:cs typeface="Calibri"/>
                  <a:sym typeface="Calibri"/>
                </a:defRPr>
              </a:pPr>
            </a:p>
          </p:txBody>
        </p:sp>
        <p:sp>
          <p:nvSpPr>
            <p:cNvPr id="546" name="Shape 546"/>
            <p:cNvSpPr/>
            <p:nvPr/>
          </p:nvSpPr>
          <p:spPr>
            <a:xfrm>
              <a:off x="-1" y="2437221"/>
              <a:ext cx="1456689" cy="574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lgn="r">
                <a:defRPr b="1" sz="1600">
                  <a:solidFill>
                    <a:srgbClr val="0000FF"/>
                  </a:solidFill>
                  <a:latin typeface="Calibri"/>
                  <a:ea typeface="Calibri"/>
                  <a:cs typeface="Calibri"/>
                  <a:sym typeface="Calibri"/>
                </a:defRPr>
              </a:pPr>
              <a:r>
                <a:t>Penataan</a:t>
              </a:r>
              <a:endParaRPr sz="2400"/>
            </a:p>
            <a:p>
              <a:pPr algn="r">
                <a:defRPr b="1" sz="1600">
                  <a:solidFill>
                    <a:srgbClr val="0000FF"/>
                  </a:solidFill>
                  <a:latin typeface="Calibri"/>
                  <a:ea typeface="Calibri"/>
                  <a:cs typeface="Calibri"/>
                  <a:sym typeface="Calibri"/>
                </a:defRPr>
              </a:pPr>
              <a:r>
                <a:t>Data Transaksi</a:t>
              </a:r>
            </a:p>
          </p:txBody>
        </p:sp>
      </p:grpSp>
      <p:grpSp>
        <p:nvGrpSpPr>
          <p:cNvPr id="550" name="Group 550"/>
          <p:cNvGrpSpPr/>
          <p:nvPr/>
        </p:nvGrpSpPr>
        <p:grpSpPr>
          <a:xfrm>
            <a:off x="362590" y="773128"/>
            <a:ext cx="5300382" cy="4123820"/>
            <a:chOff x="0" y="0"/>
            <a:chExt cx="5300380" cy="4123819"/>
          </a:xfrm>
        </p:grpSpPr>
        <p:sp>
          <p:nvSpPr>
            <p:cNvPr id="548" name="Shape 548"/>
            <p:cNvSpPr/>
            <p:nvPr/>
          </p:nvSpPr>
          <p:spPr>
            <a:xfrm rot="10800000">
              <a:off x="1945357" y="0"/>
              <a:ext cx="3355024" cy="4123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518"/>
                  </a:moveTo>
                  <a:lnTo>
                    <a:pt x="15140" y="21600"/>
                  </a:lnTo>
                  <a:lnTo>
                    <a:pt x="21600" y="4024"/>
                  </a:lnTo>
                  <a:lnTo>
                    <a:pt x="17159" y="0"/>
                  </a:lnTo>
                  <a:lnTo>
                    <a:pt x="0" y="9691"/>
                  </a:lnTo>
                  <a:cubicBezTo>
                    <a:pt x="0" y="11717"/>
                    <a:pt x="0" y="19328"/>
                    <a:pt x="0" y="21354"/>
                  </a:cubicBezTo>
                </a:path>
              </a:pathLst>
            </a:custGeom>
            <a:noFill/>
            <a:ln w="25400" cap="flat">
              <a:solidFill>
                <a:srgbClr val="FF0000"/>
              </a:solidFill>
              <a:prstDash val="dash"/>
              <a:bevel/>
            </a:ln>
            <a:effectLst/>
          </p:spPr>
          <p:txBody>
            <a:bodyPr wrap="square" lIns="45718" tIns="45718" rIns="45718" bIns="45718" numCol="1" anchor="ctr">
              <a:noAutofit/>
            </a:bodyPr>
            <a:lstStyle/>
            <a:p>
              <a:pPr algn="ctr">
                <a:defRPr>
                  <a:latin typeface="Calibri"/>
                  <a:ea typeface="Calibri"/>
                  <a:cs typeface="Calibri"/>
                  <a:sym typeface="Calibri"/>
                </a:defRPr>
              </a:pPr>
            </a:p>
          </p:txBody>
        </p:sp>
        <p:sp>
          <p:nvSpPr>
            <p:cNvPr id="549" name="Shape 549"/>
            <p:cNvSpPr/>
            <p:nvPr/>
          </p:nvSpPr>
          <p:spPr>
            <a:xfrm>
              <a:off x="-1" y="1875049"/>
              <a:ext cx="2275579" cy="815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r">
                <a:defRPr b="1" sz="1600">
                  <a:solidFill>
                    <a:srgbClr val="FF0000"/>
                  </a:solidFill>
                  <a:latin typeface="Calibri"/>
                  <a:ea typeface="Calibri"/>
                  <a:cs typeface="Calibri"/>
                  <a:sym typeface="Calibri"/>
                </a:defRPr>
              </a:pPr>
              <a:r>
                <a:t>Optimalisasi Aliran Data</a:t>
              </a:r>
            </a:p>
            <a:p>
              <a:pPr algn="r">
                <a:defRPr b="1" sz="1600">
                  <a:solidFill>
                    <a:srgbClr val="FF0000"/>
                  </a:solidFill>
                  <a:latin typeface="Calibri"/>
                  <a:ea typeface="Calibri"/>
                  <a:cs typeface="Calibri"/>
                  <a:sym typeface="Calibri"/>
                </a:defRPr>
              </a:pPr>
              <a:r>
                <a:t>dan Bank Data</a:t>
              </a:r>
            </a:p>
          </p:txBody>
        </p:sp>
      </p:grpSp>
      <p:sp>
        <p:nvSpPr>
          <p:cNvPr id="551" name="Shape 551"/>
          <p:cNvSpPr/>
          <p:nvPr/>
        </p:nvSpPr>
        <p:spPr>
          <a:xfrm>
            <a:off x="107341" y="113046"/>
            <a:ext cx="2101109"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000">
                <a:latin typeface="Calibri"/>
                <a:ea typeface="Calibri"/>
                <a:cs typeface="Calibri"/>
                <a:sym typeface="Calibri"/>
              </a:defRPr>
            </a:lvl1pPr>
          </a:lstStyle>
          <a:p>
            <a:pPr/>
            <a:r>
              <a:t>FOKUS PENGUATAN SIK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7" grpId="1"/>
      <p:bldP build="whole" bldLvl="1" animBg="1" rev="0" advAuto="0" spid="550" grpId="2"/>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55" name="Group 555"/>
          <p:cNvGrpSpPr/>
          <p:nvPr/>
        </p:nvGrpSpPr>
        <p:grpSpPr>
          <a:xfrm>
            <a:off x="4679950" y="2066501"/>
            <a:ext cx="3276600" cy="1295402"/>
            <a:chOff x="0" y="0"/>
            <a:chExt cx="3276600" cy="1295401"/>
          </a:xfrm>
        </p:grpSpPr>
        <p:sp>
          <p:nvSpPr>
            <p:cNvPr id="553" name="Shape 553"/>
            <p:cNvSpPr/>
            <p:nvPr/>
          </p:nvSpPr>
          <p:spPr>
            <a:xfrm>
              <a:off x="0" y="-1"/>
              <a:ext cx="3276600" cy="1295403"/>
            </a:xfrm>
            <a:prstGeom prst="rect">
              <a:avLst/>
            </a:prstGeom>
            <a:solidFill>
              <a:srgbClr val="FFC000"/>
            </a:solidFill>
            <a:ln w="25400" cap="flat">
              <a:solidFill>
                <a:srgbClr val="FFC000"/>
              </a:solidFill>
              <a:prstDash val="solid"/>
              <a:bevel/>
            </a:ln>
            <a:effectLst/>
          </p:spPr>
          <p:txBody>
            <a:bodyPr wrap="square" lIns="45718" tIns="45718" rIns="45718" bIns="45718" numCol="1" anchor="ctr">
              <a:noAutofit/>
            </a:bodyPr>
            <a:lstStyle/>
            <a:p>
              <a:pPr algn="ctr">
                <a:defRPr sz="2400">
                  <a:latin typeface="Century Gothic"/>
                  <a:ea typeface="Century Gothic"/>
                  <a:cs typeface="Century Gothic"/>
                  <a:sym typeface="Century Gothic"/>
                </a:defRPr>
              </a:pPr>
            </a:p>
          </p:txBody>
        </p:sp>
        <p:sp>
          <p:nvSpPr>
            <p:cNvPr id="554" name="Shape 554"/>
            <p:cNvSpPr/>
            <p:nvPr/>
          </p:nvSpPr>
          <p:spPr>
            <a:xfrm>
              <a:off x="0" y="201930"/>
              <a:ext cx="3276600" cy="891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a:effectLst>
                    <a:outerShdw sx="100000" sy="100000" kx="0" ky="0" algn="b" rotWithShape="0" blurRad="38100" dist="38100" dir="2700000">
                      <a:srgbClr val="FFFFFF"/>
                    </a:outerShdw>
                  </a:effectLst>
                  <a:latin typeface="Calibri"/>
                  <a:ea typeface="Calibri"/>
                  <a:cs typeface="Calibri"/>
                  <a:sym typeface="Calibri"/>
                </a:defRPr>
              </a:lvl1pPr>
            </a:lstStyle>
            <a:p>
              <a:pPr/>
              <a:r>
                <a:t>Meningkatkan ketersediaan dan kualitas data dan informasi</a:t>
              </a:r>
            </a:p>
          </p:txBody>
        </p:sp>
      </p:grpSp>
      <p:grpSp>
        <p:nvGrpSpPr>
          <p:cNvPr id="558" name="Group 558"/>
          <p:cNvGrpSpPr/>
          <p:nvPr/>
        </p:nvGrpSpPr>
        <p:grpSpPr>
          <a:xfrm>
            <a:off x="1250950" y="2066501"/>
            <a:ext cx="3276600" cy="1295402"/>
            <a:chOff x="0" y="0"/>
            <a:chExt cx="3276600" cy="1295401"/>
          </a:xfrm>
        </p:grpSpPr>
        <p:sp>
          <p:nvSpPr>
            <p:cNvPr id="556" name="Shape 556"/>
            <p:cNvSpPr/>
            <p:nvPr/>
          </p:nvSpPr>
          <p:spPr>
            <a:xfrm>
              <a:off x="0" y="-1"/>
              <a:ext cx="3276600" cy="1295403"/>
            </a:xfrm>
            <a:prstGeom prst="rect">
              <a:avLst/>
            </a:prstGeom>
            <a:solidFill>
              <a:srgbClr val="FFC000"/>
            </a:solidFill>
            <a:ln w="25400" cap="flat">
              <a:solidFill>
                <a:srgbClr val="FFC000"/>
              </a:solidFill>
              <a:prstDash val="solid"/>
              <a:bevel/>
            </a:ln>
            <a:effectLst/>
          </p:spPr>
          <p:txBody>
            <a:bodyPr wrap="square" lIns="45718" tIns="45718" rIns="45718" bIns="45718" numCol="1" anchor="ctr">
              <a:noAutofit/>
            </a:bodyPr>
            <a:lstStyle/>
            <a:p>
              <a:pPr algn="ctr">
                <a:defRPr sz="2400">
                  <a:latin typeface="Century Gothic"/>
                  <a:ea typeface="Century Gothic"/>
                  <a:cs typeface="Century Gothic"/>
                  <a:sym typeface="Century Gothic"/>
                </a:defRPr>
              </a:pPr>
            </a:p>
          </p:txBody>
        </p:sp>
        <p:sp>
          <p:nvSpPr>
            <p:cNvPr id="557" name="Shape 557"/>
            <p:cNvSpPr/>
            <p:nvPr/>
          </p:nvSpPr>
          <p:spPr>
            <a:xfrm>
              <a:off x="0" y="201930"/>
              <a:ext cx="3276600" cy="891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a:effectLst>
                    <a:outerShdw sx="100000" sy="100000" kx="0" ky="0" algn="b" rotWithShape="0" blurRad="38100" dist="38100" dir="2700000">
                      <a:srgbClr val="FFFFFF"/>
                    </a:outerShdw>
                  </a:effectLst>
                  <a:latin typeface="Calibri"/>
                  <a:ea typeface="Calibri"/>
                  <a:cs typeface="Calibri"/>
                  <a:sym typeface="Calibri"/>
                </a:defRPr>
              </a:lvl1pPr>
            </a:lstStyle>
            <a:p>
              <a:pPr/>
              <a:r>
                <a:t>Meningkatkan kualitas dan kecepatan proses kerja pelayanan kesehatan</a:t>
              </a:r>
            </a:p>
          </p:txBody>
        </p:sp>
      </p:grpSp>
      <p:sp>
        <p:nvSpPr>
          <p:cNvPr id="559" name="Shape 559"/>
          <p:cNvSpPr/>
          <p:nvPr>
            <p:ph type="title"/>
          </p:nvPr>
        </p:nvSpPr>
        <p:spPr>
          <a:xfrm>
            <a:off x="457200" y="96361"/>
            <a:ext cx="8229600" cy="884444"/>
          </a:xfrm>
          <a:prstGeom prst="rect">
            <a:avLst/>
          </a:prstGeom>
        </p:spPr>
        <p:txBody>
          <a:bodyPr/>
          <a:lstStyle>
            <a:lvl1pPr>
              <a:defRPr sz="4000"/>
            </a:lvl1pPr>
          </a:lstStyle>
          <a:p>
            <a:pPr/>
            <a:r>
              <a:t>Fokus Penguatan SIK</a:t>
            </a:r>
          </a:p>
        </p:txBody>
      </p:sp>
      <p:grpSp>
        <p:nvGrpSpPr>
          <p:cNvPr id="562" name="Group 562"/>
          <p:cNvGrpSpPr/>
          <p:nvPr/>
        </p:nvGrpSpPr>
        <p:grpSpPr>
          <a:xfrm>
            <a:off x="1250950" y="4809702"/>
            <a:ext cx="6705600" cy="1295402"/>
            <a:chOff x="0" y="0"/>
            <a:chExt cx="6705600" cy="1295401"/>
          </a:xfrm>
        </p:grpSpPr>
        <p:sp>
          <p:nvSpPr>
            <p:cNvPr id="560" name="Shape 560"/>
            <p:cNvSpPr/>
            <p:nvPr/>
          </p:nvSpPr>
          <p:spPr>
            <a:xfrm>
              <a:off x="0" y="-1"/>
              <a:ext cx="6705600" cy="1295403"/>
            </a:xfrm>
            <a:prstGeom prst="rect">
              <a:avLst/>
            </a:prstGeom>
            <a:solidFill>
              <a:srgbClr val="92D050"/>
            </a:solidFill>
            <a:ln w="25400" cap="flat">
              <a:solidFill>
                <a:srgbClr val="92D050"/>
              </a:solidFill>
              <a:prstDash val="solid"/>
              <a:bevel/>
            </a:ln>
            <a:effectLst/>
          </p:spPr>
          <p:txBody>
            <a:bodyPr wrap="square" lIns="45718" tIns="45718" rIns="45718" bIns="45718" numCol="1" anchor="ctr">
              <a:noAutofit/>
            </a:bodyPr>
            <a:lstStyle/>
            <a:p>
              <a:pPr algn="ctr">
                <a:defRPr sz="2400">
                  <a:latin typeface="Century Gothic"/>
                  <a:ea typeface="Century Gothic"/>
                  <a:cs typeface="Century Gothic"/>
                  <a:sym typeface="Century Gothic"/>
                </a:defRPr>
              </a:pPr>
            </a:p>
          </p:txBody>
        </p:sp>
        <p:sp>
          <p:nvSpPr>
            <p:cNvPr id="561" name="Shape 561"/>
            <p:cNvSpPr/>
            <p:nvPr/>
          </p:nvSpPr>
          <p:spPr>
            <a:xfrm>
              <a:off x="0" y="68579"/>
              <a:ext cx="6705600" cy="1158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2400">
                  <a:effectLst>
                    <a:outerShdw sx="100000" sy="100000" kx="0" ky="0" algn="b" rotWithShape="0" blurRad="38100" dist="38100" dir="2700000">
                      <a:srgbClr val="FFFFFF"/>
                    </a:outerShdw>
                  </a:effectLst>
                  <a:latin typeface="Calibri"/>
                  <a:ea typeface="Calibri"/>
                  <a:cs typeface="Calibri"/>
                  <a:sym typeface="Calibri"/>
                </a:defRPr>
              </a:pPr>
              <a:r>
                <a:t>Aspek Dasar:</a:t>
              </a:r>
            </a:p>
            <a:p>
              <a:pPr algn="ctr">
                <a:defRPr sz="2400">
                  <a:effectLst>
                    <a:outerShdw sx="100000" sy="100000" kx="0" ky="0" algn="b" rotWithShape="0" blurRad="38100" dist="38100" dir="2700000">
                      <a:srgbClr val="FFFFFF"/>
                    </a:outerShdw>
                  </a:effectLst>
                  <a:latin typeface="Calibri"/>
                  <a:ea typeface="Calibri"/>
                  <a:cs typeface="Calibri"/>
                  <a:sym typeface="Calibri"/>
                </a:defRPr>
              </a:pPr>
              <a:r>
                <a:t>Leadership, Governance, Regulasi, Kebijakan, Standarisasi, Sumber Daya, dll</a:t>
              </a:r>
            </a:p>
          </p:txBody>
        </p:sp>
      </p:grpSp>
      <p:grpSp>
        <p:nvGrpSpPr>
          <p:cNvPr id="565" name="Group 565"/>
          <p:cNvGrpSpPr/>
          <p:nvPr/>
        </p:nvGrpSpPr>
        <p:grpSpPr>
          <a:xfrm>
            <a:off x="1250950" y="3361902"/>
            <a:ext cx="3276600" cy="1295402"/>
            <a:chOff x="0" y="0"/>
            <a:chExt cx="3276600" cy="1295401"/>
          </a:xfrm>
        </p:grpSpPr>
        <p:sp>
          <p:nvSpPr>
            <p:cNvPr id="563" name="Shape 563"/>
            <p:cNvSpPr/>
            <p:nvPr/>
          </p:nvSpPr>
          <p:spPr>
            <a:xfrm>
              <a:off x="0" y="-1"/>
              <a:ext cx="3276600" cy="1295403"/>
            </a:xfrm>
            <a:prstGeom prst="rect">
              <a:avLst/>
            </a:prstGeom>
            <a:solidFill>
              <a:srgbClr val="FFFF00"/>
            </a:solidFill>
            <a:ln w="25400" cap="flat">
              <a:solidFill>
                <a:srgbClr val="FFC000"/>
              </a:solidFill>
              <a:prstDash val="solid"/>
              <a:bevel/>
            </a:ln>
            <a:effectLst/>
          </p:spPr>
          <p:txBody>
            <a:bodyPr wrap="square" lIns="45718" tIns="45718" rIns="45718" bIns="45718" numCol="1" anchor="ctr">
              <a:noAutofit/>
            </a:bodyPr>
            <a:lstStyle/>
            <a:p>
              <a:pPr algn="ctr">
                <a:defRPr sz="2400">
                  <a:latin typeface="Century Gothic"/>
                  <a:ea typeface="Century Gothic"/>
                  <a:cs typeface="Century Gothic"/>
                  <a:sym typeface="Century Gothic"/>
                </a:defRPr>
              </a:pPr>
            </a:p>
          </p:txBody>
        </p:sp>
        <p:sp>
          <p:nvSpPr>
            <p:cNvPr id="564" name="Shape 564"/>
            <p:cNvSpPr/>
            <p:nvPr/>
          </p:nvSpPr>
          <p:spPr>
            <a:xfrm>
              <a:off x="0" y="68579"/>
              <a:ext cx="3276600" cy="1158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2400">
                  <a:solidFill>
                    <a:srgbClr val="0000FF"/>
                  </a:solidFill>
                  <a:effectLst>
                    <a:outerShdw sx="100000" sy="100000" kx="0" ky="0" algn="b" rotWithShape="0" blurRad="38100" dist="38100" dir="2700000">
                      <a:srgbClr val="FFFFFF"/>
                    </a:outerShdw>
                  </a:effectLst>
                  <a:latin typeface="Calibri"/>
                  <a:ea typeface="Calibri"/>
                  <a:cs typeface="Calibri"/>
                  <a:sym typeface="Calibri"/>
                </a:defRPr>
              </a:lvl1pPr>
            </a:lstStyle>
            <a:p>
              <a:pPr/>
              <a:r>
                <a:t>Penataan Data Transaksi di Fasyankes</a:t>
              </a:r>
            </a:p>
          </p:txBody>
        </p:sp>
      </p:grpSp>
      <p:grpSp>
        <p:nvGrpSpPr>
          <p:cNvPr id="568" name="Group 568"/>
          <p:cNvGrpSpPr/>
          <p:nvPr/>
        </p:nvGrpSpPr>
        <p:grpSpPr>
          <a:xfrm>
            <a:off x="4679950" y="3252681"/>
            <a:ext cx="3276600" cy="1513839"/>
            <a:chOff x="0" y="-1"/>
            <a:chExt cx="3276600" cy="1513838"/>
          </a:xfrm>
        </p:grpSpPr>
        <p:sp>
          <p:nvSpPr>
            <p:cNvPr id="566" name="Shape 566"/>
            <p:cNvSpPr/>
            <p:nvPr/>
          </p:nvSpPr>
          <p:spPr>
            <a:xfrm>
              <a:off x="0" y="109220"/>
              <a:ext cx="3276600" cy="1295403"/>
            </a:xfrm>
            <a:prstGeom prst="rect">
              <a:avLst/>
            </a:prstGeom>
            <a:solidFill>
              <a:srgbClr val="FFFF00"/>
            </a:solidFill>
            <a:ln w="25400" cap="flat">
              <a:solidFill>
                <a:srgbClr val="FFC000"/>
              </a:solidFill>
              <a:prstDash val="solid"/>
              <a:bevel/>
            </a:ln>
            <a:effectLst/>
          </p:spPr>
          <p:txBody>
            <a:bodyPr wrap="square" lIns="45718" tIns="45718" rIns="45718" bIns="45718" numCol="1" anchor="ctr">
              <a:noAutofit/>
            </a:bodyPr>
            <a:lstStyle/>
            <a:p>
              <a:pPr algn="ctr">
                <a:defRPr sz="2400">
                  <a:latin typeface="Century Gothic"/>
                  <a:ea typeface="Century Gothic"/>
                  <a:cs typeface="Century Gothic"/>
                  <a:sym typeface="Century Gothic"/>
                </a:defRPr>
              </a:pPr>
            </a:p>
          </p:txBody>
        </p:sp>
        <p:sp>
          <p:nvSpPr>
            <p:cNvPr id="567" name="Shape 567"/>
            <p:cNvSpPr/>
            <p:nvPr/>
          </p:nvSpPr>
          <p:spPr>
            <a:xfrm>
              <a:off x="0" y="-2"/>
              <a:ext cx="3276600" cy="1513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2400">
                  <a:solidFill>
                    <a:srgbClr val="0000FF"/>
                  </a:solidFill>
                  <a:effectLst>
                    <a:outerShdw sx="100000" sy="100000" kx="0" ky="0" algn="b" rotWithShape="0" blurRad="38100" dist="38100" dir="2700000">
                      <a:srgbClr val="FFFFFF"/>
                    </a:outerShdw>
                  </a:effectLst>
                  <a:latin typeface="Calibri"/>
                  <a:ea typeface="Calibri"/>
                  <a:cs typeface="Calibri"/>
                  <a:sym typeface="Calibri"/>
                </a:defRPr>
              </a:lvl1pPr>
            </a:lstStyle>
            <a:p>
              <a:pPr/>
              <a:r>
                <a:t>Optimalisasi Aliran Data dan Pengembangan Bank Data</a:t>
              </a:r>
            </a:p>
          </p:txBody>
        </p:sp>
      </p:grpSp>
      <p:sp>
        <p:nvSpPr>
          <p:cNvPr id="569" name="Shape 569"/>
          <p:cNvSpPr/>
          <p:nvPr/>
        </p:nvSpPr>
        <p:spPr>
          <a:xfrm flipV="1">
            <a:off x="869948" y="1496591"/>
            <a:ext cx="3" cy="4608513"/>
          </a:xfrm>
          <a:prstGeom prst="line">
            <a:avLst/>
          </a:prstGeom>
          <a:ln w="57150">
            <a:solidFill>
              <a:srgbClr val="00B0F0"/>
            </a:solidFill>
            <a:bevel/>
            <a:tailEnd type="triangle"/>
          </a:ln>
        </p:spPr>
        <p:txBody>
          <a:bodyPr lIns="45718" tIns="45718" rIns="45718" bIns="45718"/>
          <a:lstStyle/>
          <a:p>
            <a:pPr/>
          </a:p>
        </p:txBody>
      </p:sp>
      <p:sp>
        <p:nvSpPr>
          <p:cNvPr id="570" name="Shape 570"/>
          <p:cNvSpPr/>
          <p:nvPr/>
        </p:nvSpPr>
        <p:spPr>
          <a:xfrm>
            <a:off x="4161073" y="3361902"/>
            <a:ext cx="885356" cy="2"/>
          </a:xfrm>
          <a:prstGeom prst="line">
            <a:avLst/>
          </a:prstGeom>
          <a:ln w="57150">
            <a:solidFill>
              <a:srgbClr val="00B0F0"/>
            </a:solidFill>
            <a:bevel/>
            <a:tailEnd type="triangle"/>
          </a:ln>
        </p:spPr>
        <p:txBody>
          <a:bodyPr lIns="45718" tIns="45718" rIns="45718" bIns="45718"/>
          <a:lstStyle/>
          <a:p>
            <a:pPr/>
          </a:p>
        </p:txBody>
      </p:sp>
      <p:sp>
        <p:nvSpPr>
          <p:cNvPr id="571" name="Shape 571"/>
          <p:cNvSpPr/>
          <p:nvPr/>
        </p:nvSpPr>
        <p:spPr>
          <a:xfrm flipV="1">
            <a:off x="2902135" y="4509345"/>
            <a:ext cx="2" cy="472246"/>
          </a:xfrm>
          <a:prstGeom prst="line">
            <a:avLst/>
          </a:prstGeom>
          <a:ln w="57150">
            <a:solidFill>
              <a:srgbClr val="00B0F0"/>
            </a:solidFill>
            <a:bevel/>
            <a:tailEnd type="triangle"/>
          </a:ln>
        </p:spPr>
        <p:txBody>
          <a:bodyPr lIns="45718" tIns="45718" rIns="45718" bIns="45718"/>
          <a:lstStyle/>
          <a:p>
            <a:pPr/>
          </a:p>
        </p:txBody>
      </p:sp>
      <p:sp>
        <p:nvSpPr>
          <p:cNvPr id="572" name="Shape 572"/>
          <p:cNvSpPr/>
          <p:nvPr/>
        </p:nvSpPr>
        <p:spPr>
          <a:xfrm flipV="1">
            <a:off x="6327742" y="4520927"/>
            <a:ext cx="2" cy="472246"/>
          </a:xfrm>
          <a:prstGeom prst="line">
            <a:avLst/>
          </a:prstGeom>
          <a:ln w="57150">
            <a:solidFill>
              <a:srgbClr val="00B0F0"/>
            </a:solidFill>
            <a:bevel/>
            <a:tailEnd type="triangle"/>
          </a:ln>
        </p:spPr>
        <p:txBody>
          <a:bodyPr lIns="45718" tIns="45718" rIns="45718" bIns="45718"/>
          <a:lstStyle/>
          <a:p>
            <a:pPr/>
          </a:p>
        </p:txBody>
      </p:sp>
      <p:grpSp>
        <p:nvGrpSpPr>
          <p:cNvPr id="575" name="Group 575"/>
          <p:cNvGrpSpPr/>
          <p:nvPr/>
        </p:nvGrpSpPr>
        <p:grpSpPr>
          <a:xfrm>
            <a:off x="1250950" y="1489093"/>
            <a:ext cx="6705600" cy="447039"/>
            <a:chOff x="0" y="-1"/>
            <a:chExt cx="6705600" cy="447038"/>
          </a:xfrm>
        </p:grpSpPr>
        <p:sp>
          <p:nvSpPr>
            <p:cNvPr id="573" name="Shape 573"/>
            <p:cNvSpPr/>
            <p:nvPr/>
          </p:nvSpPr>
          <p:spPr>
            <a:xfrm>
              <a:off x="0" y="7495"/>
              <a:ext cx="6705600" cy="432050"/>
            </a:xfrm>
            <a:prstGeom prst="rect">
              <a:avLst/>
            </a:prstGeom>
            <a:solidFill>
              <a:srgbClr val="E6B9B8"/>
            </a:solidFill>
            <a:ln w="25400" cap="flat">
              <a:solidFill>
                <a:srgbClr val="E6B9B8"/>
              </a:solidFill>
              <a:prstDash val="solid"/>
              <a:bevel/>
            </a:ln>
            <a:effectLst/>
          </p:spPr>
          <p:txBody>
            <a:bodyPr wrap="square" lIns="45718" tIns="45718" rIns="45718" bIns="45718" numCol="1" anchor="ctr">
              <a:noAutofit/>
            </a:bodyPr>
            <a:lstStyle/>
            <a:p>
              <a:pPr algn="ctr">
                <a:defRPr sz="2400">
                  <a:latin typeface="Century Gothic"/>
                  <a:ea typeface="Century Gothic"/>
                  <a:cs typeface="Century Gothic"/>
                  <a:sym typeface="Century Gothic"/>
                </a:defRPr>
              </a:pPr>
            </a:p>
          </p:txBody>
        </p:sp>
        <p:sp>
          <p:nvSpPr>
            <p:cNvPr id="574" name="Shape 574"/>
            <p:cNvSpPr/>
            <p:nvPr/>
          </p:nvSpPr>
          <p:spPr>
            <a:xfrm>
              <a:off x="0" y="-2"/>
              <a:ext cx="6705600" cy="447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2400">
                  <a:effectLst>
                    <a:outerShdw sx="100000" sy="100000" kx="0" ky="0" algn="b" rotWithShape="0" blurRad="38100" dist="38100" dir="2700000">
                      <a:srgbClr val="FFFFFF"/>
                    </a:outerShdw>
                  </a:effectLst>
                  <a:latin typeface="Calibri"/>
                  <a:ea typeface="Calibri"/>
                  <a:cs typeface="Calibri"/>
                  <a:sym typeface="Calibri"/>
                </a:defRPr>
              </a:lvl1pPr>
            </a:lstStyle>
            <a:p>
              <a:pPr/>
              <a:r>
                <a:t>Penggunaan Informasi</a:t>
              </a:r>
            </a:p>
          </p:txBody>
        </p:sp>
      </p:grpSp>
      <p:sp>
        <p:nvSpPr>
          <p:cNvPr id="576" name="Shape 576"/>
          <p:cNvSpPr/>
          <p:nvPr/>
        </p:nvSpPr>
        <p:spPr>
          <a:xfrm flipV="1">
            <a:off x="6327742" y="1748990"/>
            <a:ext cx="2" cy="472246"/>
          </a:xfrm>
          <a:prstGeom prst="line">
            <a:avLst/>
          </a:prstGeom>
          <a:ln w="57150">
            <a:solidFill>
              <a:srgbClr val="00B0F0"/>
            </a:solidFill>
            <a:bevel/>
            <a:tailEnd type="triangle"/>
          </a:ln>
        </p:spPr>
        <p:txBody>
          <a:bodyPr lIns="45718" tIns="45718" rIns="45718" bIns="45718"/>
          <a:lstStyle/>
          <a:p>
            <a:pPr/>
          </a:p>
        </p:txBody>
      </p:sp>
      <p:sp>
        <p:nvSpPr>
          <p:cNvPr id="577" name="Shape 577"/>
          <p:cNvSpPr/>
          <p:nvPr/>
        </p:nvSpPr>
        <p:spPr>
          <a:xfrm flipV="1">
            <a:off x="2879817" y="1748990"/>
            <a:ext cx="2" cy="472246"/>
          </a:xfrm>
          <a:prstGeom prst="line">
            <a:avLst/>
          </a:prstGeom>
          <a:ln w="57150">
            <a:solidFill>
              <a:srgbClr val="00B0F0"/>
            </a:solidFill>
            <a:bevel/>
            <a:tailEnd type="triangle"/>
          </a:ln>
        </p:spPr>
        <p:txBody>
          <a:bodyPr lIns="45718" tIns="45718" rIns="45718" bIns="45718"/>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4" presetID="22" grpId="2" fill="hold">
                                  <p:stCondLst>
                                    <p:cond delay="0"/>
                                  </p:stCondLst>
                                  <p:iterate type="el" backwards="0">
                                    <p:tmAbs val="0"/>
                                  </p:iterate>
                                  <p:childTnLst>
                                    <p:set>
                                      <p:cBhvr>
                                        <p:cTn id="10" fill="hold"/>
                                        <p:tgtEl>
                                          <p:spTgt spid="558"/>
                                        </p:tgtEl>
                                        <p:attrNameLst>
                                          <p:attrName>style.visibility</p:attrName>
                                        </p:attrNameLst>
                                      </p:cBhvr>
                                      <p:to>
                                        <p:strVal val="visible"/>
                                      </p:to>
                                    </p:set>
                                    <p:animEffect filter="wipe(down)" transition="in">
                                      <p:cBhvr>
                                        <p:cTn id="11" dur="500"/>
                                        <p:tgtEl>
                                          <p:spTgt spid="558"/>
                                        </p:tgtEl>
                                      </p:cBhvr>
                                    </p:animEffect>
                                  </p:childTnLst>
                                </p:cTn>
                              </p:par>
                            </p:childTnLst>
                          </p:cTn>
                        </p:par>
                        <p:par>
                          <p:cTn id="12" fill="hold">
                            <p:stCondLst>
                              <p:cond delay="500"/>
                            </p:stCondLst>
                            <p:childTnLst>
                              <p:par>
                                <p:cTn id="13" presetClass="entr" nodeType="afterEffect" presetSubtype="0" presetID="1" grpId="3" fill="hold">
                                  <p:stCondLst>
                                    <p:cond delay="0"/>
                                  </p:stCondLst>
                                  <p:iterate type="el" backwards="0">
                                    <p:tmAbs val="0"/>
                                  </p:iterate>
                                  <p:childTnLst>
                                    <p:set>
                                      <p:cBhvr>
                                        <p:cTn id="14" fill="hold"/>
                                        <p:tgtEl>
                                          <p:spTgt spid="5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2" grpId="5" fill="hold">
                                  <p:stCondLst>
                                    <p:cond delay="0"/>
                                  </p:stCondLst>
                                  <p:iterate type="el" backwards="0">
                                    <p:tmAbs val="0"/>
                                  </p:iterate>
                                  <p:childTnLst>
                                    <p:set>
                                      <p:cBhvr>
                                        <p:cTn id="22" fill="hold"/>
                                        <p:tgtEl>
                                          <p:spTgt spid="555"/>
                                        </p:tgtEl>
                                        <p:attrNameLst>
                                          <p:attrName>style.visibility</p:attrName>
                                        </p:attrNameLst>
                                      </p:cBhvr>
                                      <p:to>
                                        <p:strVal val="visible"/>
                                      </p:to>
                                    </p:set>
                                    <p:animEffect filter="wipe(down)" transition="in">
                                      <p:cBhvr>
                                        <p:cTn id="23" dur="500"/>
                                        <p:tgtEl>
                                          <p:spTgt spid="555"/>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6" fill="hold">
                                  <p:stCondLst>
                                    <p:cond delay="0"/>
                                  </p:stCondLst>
                                  <p:iterate type="el" backwards="0">
                                    <p:tmAbs val="0"/>
                                  </p:iterate>
                                  <p:childTnLst>
                                    <p:set>
                                      <p:cBhvr>
                                        <p:cTn id="27" fill="hold"/>
                                        <p:tgtEl>
                                          <p:spTgt spid="562"/>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7" fill="hold">
                                  <p:stCondLst>
                                    <p:cond delay="0"/>
                                  </p:stCondLst>
                                  <p:iterate type="el" backwards="0">
                                    <p:tmAbs val="0"/>
                                  </p:iterate>
                                  <p:childTnLst>
                                    <p:set>
                                      <p:cBhvr>
                                        <p:cTn id="30" fill="hold"/>
                                        <p:tgtEl>
                                          <p:spTgt spid="571"/>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8" fill="hold">
                                  <p:stCondLst>
                                    <p:cond delay="0"/>
                                  </p:stCondLst>
                                  <p:iterate type="el" backwards="0">
                                    <p:tmAbs val="0"/>
                                  </p:iterate>
                                  <p:childTnLst>
                                    <p:set>
                                      <p:cBhvr>
                                        <p:cTn id="33" fill="hold"/>
                                        <p:tgtEl>
                                          <p:spTgt spid="57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9" fill="hold">
                                  <p:stCondLst>
                                    <p:cond delay="0"/>
                                  </p:stCondLst>
                                  <p:iterate type="el" backwards="0">
                                    <p:tmAbs val="0"/>
                                  </p:iterate>
                                  <p:childTnLst>
                                    <p:set>
                                      <p:cBhvr>
                                        <p:cTn id="37" fill="hold"/>
                                        <p:tgtEl>
                                          <p:spTgt spid="577"/>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10" fill="hold">
                                  <p:stCondLst>
                                    <p:cond delay="0"/>
                                  </p:stCondLst>
                                  <p:iterate type="el" backwards="0">
                                    <p:tmAbs val="0"/>
                                  </p:iterate>
                                  <p:childTnLst>
                                    <p:set>
                                      <p:cBhvr>
                                        <p:cTn id="40" fill="hold"/>
                                        <p:tgtEl>
                                          <p:spTgt spid="576"/>
                                        </p:tgtEl>
                                        <p:attrNameLst>
                                          <p:attrName>style.visibility</p:attrName>
                                        </p:attrNameLst>
                                      </p:cBhvr>
                                      <p:to>
                                        <p:strVal val="visible"/>
                                      </p:to>
                                    </p:set>
                                  </p:childTnLst>
                                </p:cTn>
                              </p:par>
                            </p:childTnLst>
                          </p:cTn>
                        </p:par>
                        <p:par>
                          <p:cTn id="41" fill="hold">
                            <p:stCondLst>
                              <p:cond delay="0"/>
                            </p:stCondLst>
                            <p:childTnLst>
                              <p:par>
                                <p:cTn id="42" presetClass="entr" nodeType="afterEffect" presetSubtype="0" presetID="1" grpId="11" fill="hold">
                                  <p:stCondLst>
                                    <p:cond delay="0"/>
                                  </p:stCondLst>
                                  <p:iterate type="el" backwards="0">
                                    <p:tmAbs val="0"/>
                                  </p:iterate>
                                  <p:childTnLst>
                                    <p:set>
                                      <p:cBhvr>
                                        <p:cTn id="43" fill="hold"/>
                                        <p:tgtEl>
                                          <p:spTgt spid="57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8" presetID="2" grpId="12" fill="hold">
                                  <p:stCondLst>
                                    <p:cond delay="0"/>
                                  </p:stCondLst>
                                  <p:iterate type="el" backwards="0">
                                    <p:tmAbs val="0"/>
                                  </p:iterate>
                                  <p:childTnLst>
                                    <p:set>
                                      <p:cBhvr>
                                        <p:cTn id="47" fill="hold"/>
                                        <p:tgtEl>
                                          <p:spTgt spid="569"/>
                                        </p:tgtEl>
                                        <p:attrNameLst>
                                          <p:attrName>style.visibility</p:attrName>
                                        </p:attrNameLst>
                                      </p:cBhvr>
                                      <p:to>
                                        <p:strVal val="visible"/>
                                      </p:to>
                                    </p:set>
                                    <p:anim calcmode="lin" valueType="num">
                                      <p:cBhvr>
                                        <p:cTn id="48" dur="1000" fill="hold"/>
                                        <p:tgtEl>
                                          <p:spTgt spid="569"/>
                                        </p:tgtEl>
                                        <p:attrNameLst>
                                          <p:attrName>ppt_x</p:attrName>
                                        </p:attrNameLst>
                                      </p:cBhvr>
                                      <p:tavLst>
                                        <p:tav tm="0">
                                          <p:val>
                                            <p:strVal val="0-#ppt_w/2"/>
                                          </p:val>
                                        </p:tav>
                                        <p:tav tm="100000">
                                          <p:val>
                                            <p:strVal val="#ppt_x"/>
                                          </p:val>
                                        </p:tav>
                                      </p:tavLst>
                                    </p:anim>
                                    <p:anim calcmode="lin" valueType="num">
                                      <p:cBhvr>
                                        <p:cTn id="49" dur="1000" fill="hold"/>
                                        <p:tgtEl>
                                          <p:spTgt spid="5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8" grpId="2"/>
      <p:bldP build="whole" bldLvl="1" animBg="1" rev="0" advAuto="0" spid="562" grpId="6"/>
      <p:bldP build="whole" bldLvl="1" animBg="1" rev="0" advAuto="0" spid="565" grpId="1"/>
      <p:bldP build="whole" bldLvl="1" animBg="1" rev="0" advAuto="0" spid="555" grpId="5"/>
      <p:bldP build="whole" bldLvl="1" animBg="1" rev="0" advAuto="0" spid="569" grpId="12"/>
      <p:bldP build="whole" bldLvl="1" animBg="1" rev="0" advAuto="0" spid="568" grpId="4"/>
      <p:bldP build="whole" bldLvl="1" animBg="1" rev="0" advAuto="0" spid="575" grpId="11"/>
      <p:bldP build="whole" bldLvl="1" animBg="1" rev="0" advAuto="0" spid="571" grpId="7"/>
      <p:bldP build="whole" bldLvl="1" animBg="1" rev="0" advAuto="0" spid="572" grpId="8"/>
      <p:bldP build="whole" bldLvl="1" animBg="1" rev="0" advAuto="0" spid="576" grpId="10"/>
      <p:bldP build="whole" bldLvl="1" animBg="1" rev="0" advAuto="0" spid="577" grpId="9"/>
      <p:bldP build="whole" bldLvl="1" animBg="1" rev="0" advAuto="0" spid="570" grpId="3"/>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1" name="Shape 581"/>
          <p:cNvSpPr/>
          <p:nvPr>
            <p:ph type="title"/>
          </p:nvPr>
        </p:nvSpPr>
        <p:spPr>
          <a:xfrm>
            <a:off x="722312" y="4406900"/>
            <a:ext cx="7772401" cy="1362075"/>
          </a:xfrm>
          <a:prstGeom prst="rect">
            <a:avLst/>
          </a:prstGeom>
        </p:spPr>
        <p:txBody>
          <a:bodyPr/>
          <a:lstStyle/>
          <a:p>
            <a:pPr/>
            <a:r>
              <a:t>Regulasi SIK</a:t>
            </a:r>
          </a:p>
        </p:txBody>
      </p:sp>
      <p:sp>
        <p:nvSpPr>
          <p:cNvPr id="582" name="Shape 582"/>
          <p:cNvSpPr/>
          <p:nvPr>
            <p:ph type="body" sz="quarter" idx="1"/>
          </p:nvPr>
        </p:nvSpPr>
        <p:spPr>
          <a:xfrm>
            <a:off x="722312" y="2906713"/>
            <a:ext cx="7772401" cy="1500189"/>
          </a:xfrm>
          <a:prstGeom prst="rect">
            <a:avLst/>
          </a:prstGeom>
        </p:spPr>
        <p:txBody>
          <a:bodyPr/>
          <a:lstStyle/>
          <a:p>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4" name="Shape 584"/>
          <p:cNvSpPr/>
          <p:nvPr>
            <p:ph type="title"/>
          </p:nvPr>
        </p:nvSpPr>
        <p:spPr>
          <a:xfrm>
            <a:off x="457200" y="274638"/>
            <a:ext cx="8229600" cy="955735"/>
          </a:xfrm>
          <a:prstGeom prst="rect">
            <a:avLst/>
          </a:prstGeom>
        </p:spPr>
        <p:txBody>
          <a:bodyPr/>
          <a:lstStyle>
            <a:lvl1pPr>
              <a:defRPr sz="2400"/>
            </a:lvl1pPr>
          </a:lstStyle>
          <a:p>
            <a:pPr/>
            <a:r>
              <a:t>Beberapa Regulasi terkait Penyelenggaraan SIK dan Implementasi e-Kesehatan</a:t>
            </a:r>
          </a:p>
        </p:txBody>
      </p:sp>
      <p:sp>
        <p:nvSpPr>
          <p:cNvPr id="585" name="Shape 585"/>
          <p:cNvSpPr/>
          <p:nvPr>
            <p:ph type="body" idx="1"/>
          </p:nvPr>
        </p:nvSpPr>
        <p:spPr>
          <a:xfrm>
            <a:off x="691174" y="1454672"/>
            <a:ext cx="8127908" cy="4525963"/>
          </a:xfrm>
          <a:prstGeom prst="rect">
            <a:avLst/>
          </a:prstGeom>
        </p:spPr>
        <p:txBody>
          <a:bodyPr/>
          <a:lstStyle/>
          <a:p>
            <a:pPr marL="244928" indent="-244928">
              <a:spcBef>
                <a:spcPts val="400"/>
              </a:spcBef>
              <a:defRPr sz="2000"/>
            </a:pPr>
            <a:r>
              <a:t>UU No 36 tahun 2009 tentang Kesehatan</a:t>
            </a:r>
          </a:p>
          <a:p>
            <a:pPr lvl="1" marL="695325" indent="-238125">
              <a:spcBef>
                <a:spcPts val="400"/>
              </a:spcBef>
              <a:defRPr sz="2000"/>
            </a:pPr>
            <a:r>
              <a:t>Pasal 7 dan Pasal 8 </a:t>
            </a:r>
            <a:r>
              <a:rPr>
                <a:latin typeface="+mn-lt"/>
                <a:ea typeface="+mn-ea"/>
                <a:cs typeface="+mn-cs"/>
                <a:sym typeface="Helvetica"/>
              </a:rPr>
              <a:t>à </a:t>
            </a:r>
            <a:r>
              <a:t>hak warga negara memperoleh informasi kesehatan.</a:t>
            </a:r>
            <a:endParaRPr sz="2400"/>
          </a:p>
          <a:p>
            <a:pPr lvl="1" marL="695325" indent="-238125">
              <a:spcBef>
                <a:spcPts val="400"/>
              </a:spcBef>
              <a:defRPr sz="2000"/>
            </a:pPr>
            <a:r>
              <a:t>Pasal 17 </a:t>
            </a:r>
            <a:r>
              <a:rPr>
                <a:latin typeface="+mn-lt"/>
                <a:ea typeface="+mn-ea"/>
                <a:cs typeface="+mn-cs"/>
                <a:sym typeface="Helvetica"/>
              </a:rPr>
              <a:t>à </a:t>
            </a:r>
            <a:r>
              <a:t>tanggungjawab pemerintah menyediakan akses informasi.</a:t>
            </a:r>
            <a:endParaRPr sz="2400"/>
          </a:p>
          <a:p>
            <a:pPr lvl="1" marL="695325" indent="-238125">
              <a:spcBef>
                <a:spcPts val="400"/>
              </a:spcBef>
              <a:defRPr sz="2000"/>
            </a:pPr>
            <a:r>
              <a:t>Pasal 168 </a:t>
            </a:r>
            <a:r>
              <a:rPr>
                <a:latin typeface="+mn-lt"/>
                <a:ea typeface="+mn-ea"/>
                <a:cs typeface="+mn-cs"/>
                <a:sym typeface="Helvetica"/>
              </a:rPr>
              <a:t>à </a:t>
            </a:r>
            <a:r>
              <a:t>pengaturan sistem informasi kesehatan</a:t>
            </a:r>
            <a:endParaRPr sz="2400"/>
          </a:p>
          <a:p>
            <a:pPr marL="244928" indent="-244928">
              <a:spcBef>
                <a:spcPts val="400"/>
              </a:spcBef>
              <a:defRPr sz="2000"/>
            </a:pPr>
            <a:r>
              <a:t>UU No 29 tahun 2004 tentang Praktek Kedokteran</a:t>
            </a:r>
          </a:p>
          <a:p>
            <a:pPr lvl="1" marL="695325" indent="-238125">
              <a:spcBef>
                <a:spcPts val="400"/>
              </a:spcBef>
              <a:defRPr sz="2000"/>
            </a:pPr>
            <a:r>
              <a:t>Pasal 46 </a:t>
            </a:r>
            <a:r>
              <a:rPr>
                <a:latin typeface="+mn-lt"/>
                <a:ea typeface="+mn-ea"/>
                <a:cs typeface="+mn-cs"/>
                <a:sym typeface="Helvetica"/>
              </a:rPr>
              <a:t>à</a:t>
            </a:r>
            <a:r>
              <a:t> kewajiban</a:t>
            </a:r>
            <a:endParaRPr sz="2400"/>
          </a:p>
          <a:p>
            <a:pPr lvl="1" marL="695325" indent="-238125">
              <a:spcBef>
                <a:spcPts val="400"/>
              </a:spcBef>
              <a:defRPr sz="2000"/>
            </a:pPr>
            <a:r>
              <a:t> membuat rekam medis</a:t>
            </a:r>
            <a:endParaRPr sz="2400"/>
          </a:p>
          <a:p>
            <a:pPr marL="244928" indent="-244928">
              <a:spcBef>
                <a:spcPts val="400"/>
              </a:spcBef>
              <a:defRPr sz="2000"/>
            </a:pPr>
            <a:r>
              <a:t>UU No 44 tahun 2009 tentang Rumah Sakit</a:t>
            </a:r>
          </a:p>
          <a:p>
            <a:pPr lvl="1" marL="695325" indent="-238125">
              <a:spcBef>
                <a:spcPts val="400"/>
              </a:spcBef>
              <a:defRPr sz="2000"/>
            </a:pPr>
            <a:r>
              <a:t>Pasal 52 &amp; 53 </a:t>
            </a:r>
            <a:r>
              <a:rPr>
                <a:latin typeface="+mn-lt"/>
                <a:ea typeface="+mn-ea"/>
                <a:cs typeface="+mn-cs"/>
                <a:sym typeface="Helvetica"/>
              </a:rPr>
              <a:t>à</a:t>
            </a:r>
            <a:r>
              <a:t> kewajiban menyelenggarakan SIMRS</a:t>
            </a:r>
            <a:endParaRPr sz="2400"/>
          </a:p>
          <a:p>
            <a:pPr marL="244928" indent="-244928">
              <a:spcBef>
                <a:spcPts val="400"/>
              </a:spcBef>
              <a:defRPr sz="2000"/>
            </a:pPr>
            <a:r>
              <a:t>UU No 11 Tahun 2008 tentang Informasi dan Transaksi Elektronik</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7" name="Shape 587"/>
          <p:cNvSpPr/>
          <p:nvPr>
            <p:ph type="title"/>
          </p:nvPr>
        </p:nvSpPr>
        <p:spPr>
          <a:xfrm>
            <a:off x="457200" y="274638"/>
            <a:ext cx="8229600" cy="692930"/>
          </a:xfrm>
          <a:prstGeom prst="rect">
            <a:avLst/>
          </a:prstGeom>
        </p:spPr>
        <p:txBody>
          <a:bodyPr/>
          <a:lstStyle/>
          <a:p>
            <a:pPr/>
          </a:p>
        </p:txBody>
      </p:sp>
      <p:sp>
        <p:nvSpPr>
          <p:cNvPr id="588" name="Shape 588"/>
          <p:cNvSpPr/>
          <p:nvPr>
            <p:ph type="body" idx="1"/>
          </p:nvPr>
        </p:nvSpPr>
        <p:spPr>
          <a:xfrm>
            <a:off x="625031" y="1639890"/>
            <a:ext cx="7995626" cy="3771103"/>
          </a:xfrm>
          <a:prstGeom prst="rect">
            <a:avLst/>
          </a:prstGeom>
        </p:spPr>
        <p:txBody>
          <a:bodyPr/>
          <a:lstStyle/>
          <a:p>
            <a:pPr marL="285095" indent="-285095" defTabSz="443483">
              <a:spcBef>
                <a:spcPts val="500"/>
              </a:spcBef>
              <a:buClr>
                <a:srgbClr val="984807"/>
              </a:buClr>
              <a:defRPr sz="2300">
                <a:solidFill>
                  <a:srgbClr val="984807"/>
                </a:solidFill>
                <a:effectLst>
                  <a:outerShdw sx="100000" sy="100000" kx="0" ky="0" algn="b" rotWithShape="0" blurRad="50800" dist="36957" dir="2700000">
                    <a:srgbClr val="000000">
                      <a:alpha val="40000"/>
                    </a:srgbClr>
                  </a:outerShdw>
                </a:effectLst>
              </a:defRPr>
            </a:pPr>
            <a:r>
              <a:t>PP No 46 tahun 2014 tentang Sistem Informasi Kesehatan</a:t>
            </a:r>
          </a:p>
          <a:p>
            <a:pPr lvl="1" marL="720661" indent="-277177" defTabSz="443483">
              <a:spcBef>
                <a:spcPts val="500"/>
              </a:spcBef>
              <a:buClr>
                <a:srgbClr val="984807"/>
              </a:buClr>
              <a:defRPr sz="2300">
                <a:solidFill>
                  <a:srgbClr val="984807"/>
                </a:solidFill>
                <a:effectLst>
                  <a:outerShdw sx="100000" sy="100000" kx="0" ky="0" algn="b" rotWithShape="0" blurRad="50800" dist="36957" dir="2700000">
                    <a:srgbClr val="000000">
                      <a:alpha val="40000"/>
                    </a:srgbClr>
                  </a:outerShdw>
                </a:effectLst>
              </a:defRPr>
            </a:pPr>
            <a:r>
              <a:t>pengaturan sistem informasi kesehatan</a:t>
            </a:r>
          </a:p>
          <a:p>
            <a:pPr marL="285095" indent="-285095" defTabSz="443483">
              <a:spcBef>
                <a:spcPts val="500"/>
              </a:spcBef>
              <a:defRPr sz="2300"/>
            </a:pPr>
            <a:r>
              <a:t>Perpres No 72 Tahun 2012 tentang Sistem Kesehatan Nasional</a:t>
            </a:r>
          </a:p>
          <a:p>
            <a:pPr lvl="1" marL="720661" indent="-277177" defTabSz="443483">
              <a:spcBef>
                <a:spcPts val="500"/>
              </a:spcBef>
              <a:defRPr sz="2300"/>
            </a:pPr>
            <a:r>
              <a:t>termasuk pengaturan informasi kesehatan dan SIK</a:t>
            </a:r>
          </a:p>
          <a:p>
            <a:pPr marL="285095" indent="-285095" defTabSz="443483">
              <a:spcBef>
                <a:spcPts val="500"/>
              </a:spcBef>
              <a:defRPr sz="2300"/>
            </a:pPr>
            <a:r>
              <a:t>Perpres No 96 Tahun 2014 tentang Rencana Pita Lebar Indonesia</a:t>
            </a:r>
          </a:p>
          <a:p>
            <a:pPr lvl="1" marL="720661" indent="-277177" defTabSz="443483">
              <a:spcBef>
                <a:spcPts val="500"/>
              </a:spcBef>
              <a:defRPr sz="2300"/>
            </a:pPr>
            <a:r>
              <a:t>e-kesehatan menjadi salah satu program</a:t>
            </a:r>
          </a:p>
          <a:p>
            <a:pPr marL="285095" indent="-285095" defTabSz="443483">
              <a:spcBef>
                <a:spcPts val="500"/>
              </a:spcBef>
              <a:defRPr sz="2300"/>
            </a:pPr>
            <a:r>
              <a:t>Permenkes 269 Tahun 2008 Rekam Medik</a:t>
            </a:r>
          </a:p>
          <a:p>
            <a:pPr marL="285095" indent="-285095" defTabSz="443483">
              <a:spcBef>
                <a:spcPts val="500"/>
              </a:spcBef>
              <a:defRPr sz="2300"/>
            </a:pPr>
            <a:r>
              <a:t>Permenkes 1171 Tahun 2011 SIRS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body" sz="quarter" idx="1"/>
          </p:nvPr>
        </p:nvSpPr>
        <p:spPr>
          <a:xfrm>
            <a:off x="722312" y="2906713"/>
            <a:ext cx="7772401" cy="1500189"/>
          </a:xfrm>
          <a:prstGeom prst="rect">
            <a:avLst/>
          </a:prstGeom>
        </p:spPr>
        <p:txBody>
          <a:bodyPr/>
          <a:lstStyle/>
          <a:p>
            <a:pPr/>
          </a:p>
        </p:txBody>
      </p:sp>
      <p:sp>
        <p:nvSpPr>
          <p:cNvPr id="135" name="Shape 135"/>
          <p:cNvSpPr/>
          <p:nvPr>
            <p:ph type="title"/>
          </p:nvPr>
        </p:nvSpPr>
        <p:spPr>
          <a:xfrm>
            <a:off x="722312" y="4406900"/>
            <a:ext cx="7772401" cy="1362075"/>
          </a:xfrm>
          <a:prstGeom prst="rect">
            <a:avLst/>
          </a:prstGeom>
        </p:spPr>
        <p:txBody>
          <a:bodyPr/>
          <a:lstStyle/>
          <a:p>
            <a:pPr/>
            <a:r>
              <a:t>PENGERTIAN DAN Kedudukan SIK</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2" name="Shape 592"/>
          <p:cNvSpPr/>
          <p:nvPr>
            <p:ph type="body" sz="quarter" idx="1"/>
          </p:nvPr>
        </p:nvSpPr>
        <p:spPr>
          <a:xfrm>
            <a:off x="722312" y="2906713"/>
            <a:ext cx="7772401" cy="1500189"/>
          </a:xfrm>
          <a:prstGeom prst="rect">
            <a:avLst/>
          </a:prstGeom>
        </p:spPr>
        <p:txBody>
          <a:bodyPr/>
          <a:lstStyle/>
          <a:p>
            <a:pPr/>
          </a:p>
        </p:txBody>
      </p:sp>
      <p:sp>
        <p:nvSpPr>
          <p:cNvPr id="593" name="Shape 593"/>
          <p:cNvSpPr/>
          <p:nvPr>
            <p:ph type="title"/>
          </p:nvPr>
        </p:nvSpPr>
        <p:spPr>
          <a:xfrm>
            <a:off x="722312" y="4406900"/>
            <a:ext cx="7772401" cy="1362075"/>
          </a:xfrm>
          <a:prstGeom prst="rect">
            <a:avLst/>
          </a:prstGeom>
        </p:spPr>
        <p:txBody>
          <a:bodyPr/>
          <a:lstStyle/>
          <a:p>
            <a:pPr/>
            <a:r>
              <a:t>Peraturan Pemerintah                  No 46 Tahun 2014</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5" name="Shape 595"/>
          <p:cNvSpPr/>
          <p:nvPr>
            <p:ph type="body" idx="1"/>
          </p:nvPr>
        </p:nvSpPr>
        <p:spPr>
          <a:xfrm>
            <a:off x="457200" y="1209456"/>
            <a:ext cx="8229600" cy="4916710"/>
          </a:xfrm>
          <a:prstGeom prst="rect">
            <a:avLst/>
          </a:prstGeom>
        </p:spPr>
        <p:txBody>
          <a:bodyPr/>
          <a:lstStyle/>
          <a:p>
            <a:pPr/>
            <a:r>
              <a:t>Kebutuhan yang semakin meningkat terhadap Data dan Informasi Kesehatan yang akurat dan lengkap dengan akses yang cepat dan mudah;</a:t>
            </a:r>
          </a:p>
          <a:p>
            <a:pPr/>
            <a:r>
              <a:t>Data dan Informasi Kesehatan sangat berguna sebagai masukan dalam proses pengambilan keputusan dan meningkatkan manajemen program pembangunan kesehatan; dan</a:t>
            </a:r>
          </a:p>
          <a:p>
            <a:pPr/>
            <a:r>
              <a:t>Diperlukan keterpaduan Sistem Informasi Kesehatan secara nasional dalam rangka menunjang upaya kesehatan menjadi lebih efektif dan efisien.</a:t>
            </a:r>
          </a:p>
        </p:txBody>
      </p:sp>
      <p:sp>
        <p:nvSpPr>
          <p:cNvPr id="596" name="Shape 596"/>
          <p:cNvSpPr/>
          <p:nvPr>
            <p:ph type="title"/>
          </p:nvPr>
        </p:nvSpPr>
        <p:spPr>
          <a:xfrm>
            <a:off x="457200" y="274638"/>
            <a:ext cx="8229600" cy="692930"/>
          </a:xfrm>
          <a:prstGeom prst="rect">
            <a:avLst/>
          </a:prstGeom>
        </p:spPr>
        <p:txBody>
          <a:bodyPr/>
          <a:lstStyle/>
          <a:p>
            <a:pPr/>
            <a:r>
              <a:t>Filosofi Urgensi Pengaturan SIK</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8" name="Shape 598"/>
          <p:cNvSpPr/>
          <p:nvPr>
            <p:ph type="body" idx="1"/>
          </p:nvPr>
        </p:nvSpPr>
        <p:spPr>
          <a:xfrm>
            <a:off x="457200" y="1209456"/>
            <a:ext cx="8229600" cy="4916710"/>
          </a:xfrm>
          <a:prstGeom prst="rect">
            <a:avLst/>
          </a:prstGeom>
        </p:spPr>
        <p:txBody>
          <a:bodyPr/>
          <a:lstStyle/>
          <a:p>
            <a:pPr marL="0" indent="0">
              <a:buSzTx/>
              <a:buNone/>
            </a:pPr>
            <a:r>
              <a:t>UU 36/2009 ttg Kesehatan, Pasal 168:</a:t>
            </a:r>
          </a:p>
          <a:p>
            <a:pPr marL="452437" indent="-452437">
              <a:buSzTx/>
              <a:buNone/>
            </a:pPr>
            <a:r>
              <a:t>(1)	Untuk menyelenggarakan upaya kesehatan yang efektif dan efisien diperlukan informasi kesehatan.</a:t>
            </a:r>
          </a:p>
          <a:p>
            <a:pPr marL="452437" indent="-452437">
              <a:buSzTx/>
              <a:buNone/>
            </a:pPr>
            <a:r>
              <a:t>(2)	Informasi kesehatan sebagaimana dimaksud pada ayat (1) dilakukan melalui sistem informasi dan melalui lintas sektor.</a:t>
            </a:r>
          </a:p>
          <a:p>
            <a:pPr marL="452437" indent="-452437">
              <a:buSzTx/>
              <a:buNone/>
            </a:pPr>
            <a:r>
              <a:t>(3)	Ketentuan lebih lanjut mengenai sistem informasi sebagaimana dimaksud pada ayat (2) diatur dengan Peraturan Pemerintah.</a:t>
            </a:r>
          </a:p>
        </p:txBody>
      </p:sp>
      <p:sp>
        <p:nvSpPr>
          <p:cNvPr id="599" name="Shape 599"/>
          <p:cNvSpPr/>
          <p:nvPr>
            <p:ph type="title"/>
          </p:nvPr>
        </p:nvSpPr>
        <p:spPr>
          <a:xfrm>
            <a:off x="457200" y="274638"/>
            <a:ext cx="8229600" cy="692930"/>
          </a:xfrm>
          <a:prstGeom prst="rect">
            <a:avLst/>
          </a:prstGeom>
        </p:spPr>
        <p:txBody>
          <a:bodyPr/>
          <a:lstStyle/>
          <a:p>
            <a:pPr/>
            <a:r>
              <a:t>Amanat Pengaturan</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1" name="Shape 601"/>
          <p:cNvSpPr/>
          <p:nvPr>
            <p:ph type="title"/>
          </p:nvPr>
        </p:nvSpPr>
        <p:spPr>
          <a:xfrm>
            <a:off x="457200" y="274638"/>
            <a:ext cx="8229600" cy="692930"/>
          </a:xfrm>
          <a:prstGeom prst="rect">
            <a:avLst/>
          </a:prstGeom>
        </p:spPr>
        <p:txBody>
          <a:bodyPr/>
          <a:lstStyle/>
          <a:p>
            <a:pPr/>
            <a:r>
              <a:t>Dasar Hukum dan Acuan</a:t>
            </a:r>
          </a:p>
        </p:txBody>
      </p:sp>
      <p:grpSp>
        <p:nvGrpSpPr>
          <p:cNvPr id="604" name="Group 604"/>
          <p:cNvGrpSpPr/>
          <p:nvPr/>
        </p:nvGrpSpPr>
        <p:grpSpPr>
          <a:xfrm>
            <a:off x="771566" y="1988839"/>
            <a:ext cx="3779158" cy="1008115"/>
            <a:chOff x="0" y="0"/>
            <a:chExt cx="3779156" cy="1008114"/>
          </a:xfrm>
        </p:grpSpPr>
        <p:sp>
          <p:nvSpPr>
            <p:cNvPr id="602" name="Shape 602"/>
            <p:cNvSpPr/>
            <p:nvPr/>
          </p:nvSpPr>
          <p:spPr>
            <a:xfrm>
              <a:off x="0" y="-1"/>
              <a:ext cx="3779158" cy="1008115"/>
            </a:xfrm>
            <a:prstGeom prst="rect">
              <a:avLst/>
            </a:prstGeom>
            <a:solidFill>
              <a:srgbClr val="EBF1DE"/>
            </a:solidFill>
            <a:ln w="9525" cap="flat">
              <a:solidFill>
                <a:srgbClr val="4A7EBB"/>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defRPr b="1">
                  <a:latin typeface="Calibri"/>
                  <a:ea typeface="Calibri"/>
                  <a:cs typeface="Calibri"/>
                  <a:sym typeface="Calibri"/>
                </a:defRPr>
              </a:pPr>
            </a:p>
          </p:txBody>
        </p:sp>
        <p:sp>
          <p:nvSpPr>
            <p:cNvPr id="603" name="Shape 603"/>
            <p:cNvSpPr/>
            <p:nvPr/>
          </p:nvSpPr>
          <p:spPr>
            <a:xfrm>
              <a:off x="0" y="58285"/>
              <a:ext cx="3779158" cy="891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defRPr b="1" u="sng">
                  <a:latin typeface="Calibri"/>
                  <a:ea typeface="Calibri"/>
                  <a:cs typeface="Calibri"/>
                  <a:sym typeface="Calibri"/>
                </a:defRPr>
              </a:pPr>
              <a:r>
                <a:t>DASAR HUKUM</a:t>
              </a:r>
              <a:r>
                <a:rPr u="none"/>
                <a:t>:</a:t>
              </a:r>
              <a:endParaRPr>
                <a:solidFill>
                  <a:srgbClr val="FFFFFF"/>
                </a:solidFill>
              </a:endParaRPr>
            </a:p>
            <a:p>
              <a:pPr marL="185737" indent="-185737">
                <a:buClr>
                  <a:srgbClr val="000000"/>
                </a:buClr>
                <a:buSzPct val="100000"/>
                <a:buChar char="-"/>
                <a:defRPr b="1">
                  <a:latin typeface="Calibri"/>
                  <a:ea typeface="Calibri"/>
                  <a:cs typeface="Calibri"/>
                  <a:sym typeface="Calibri"/>
                </a:defRPr>
              </a:pPr>
              <a:r>
                <a:t>P 5 (2) UUD NRI 1945 </a:t>
              </a:r>
              <a:endParaRPr>
                <a:solidFill>
                  <a:srgbClr val="FFFFFF"/>
                </a:solidFill>
              </a:endParaRPr>
            </a:p>
            <a:p>
              <a:pPr marL="185737" indent="-185737">
                <a:buClr>
                  <a:srgbClr val="000000"/>
                </a:buClr>
                <a:buSzPct val="100000"/>
                <a:buChar char="-"/>
                <a:defRPr b="1">
                  <a:latin typeface="Calibri"/>
                  <a:ea typeface="Calibri"/>
                  <a:cs typeface="Calibri"/>
                  <a:sym typeface="Calibri"/>
                </a:defRPr>
              </a:pPr>
              <a:r>
                <a:t>P 168 (3) UU 36/2009 KES</a:t>
              </a:r>
            </a:p>
          </p:txBody>
        </p:sp>
      </p:grpSp>
      <p:grpSp>
        <p:nvGrpSpPr>
          <p:cNvPr id="607" name="Group 607"/>
          <p:cNvGrpSpPr/>
          <p:nvPr/>
        </p:nvGrpSpPr>
        <p:grpSpPr>
          <a:xfrm>
            <a:off x="775935" y="3257430"/>
            <a:ext cx="3774790" cy="1728119"/>
            <a:chOff x="0" y="0"/>
            <a:chExt cx="3774788" cy="1728117"/>
          </a:xfrm>
        </p:grpSpPr>
        <p:sp>
          <p:nvSpPr>
            <p:cNvPr id="605" name="Shape 605"/>
            <p:cNvSpPr/>
            <p:nvPr/>
          </p:nvSpPr>
          <p:spPr>
            <a:xfrm>
              <a:off x="-1" y="-1"/>
              <a:ext cx="3774790" cy="1728119"/>
            </a:xfrm>
            <a:prstGeom prst="rect">
              <a:avLst/>
            </a:prstGeom>
            <a:solidFill>
              <a:srgbClr val="EBF1DE"/>
            </a:solidFill>
            <a:ln w="9525" cap="flat">
              <a:solidFill>
                <a:srgbClr val="4A7EBB"/>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defRPr>
                  <a:latin typeface="Calibri"/>
                  <a:ea typeface="Calibri"/>
                  <a:cs typeface="Calibri"/>
                  <a:sym typeface="Calibri"/>
                </a:defRPr>
              </a:pPr>
            </a:p>
          </p:txBody>
        </p:sp>
        <p:sp>
          <p:nvSpPr>
            <p:cNvPr id="606" name="Shape 606"/>
            <p:cNvSpPr/>
            <p:nvPr/>
          </p:nvSpPr>
          <p:spPr>
            <a:xfrm>
              <a:off x="-1" y="18237"/>
              <a:ext cx="3774790" cy="1691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defRPr u="sng">
                  <a:latin typeface="Calibri"/>
                  <a:ea typeface="Calibri"/>
                  <a:cs typeface="Calibri"/>
                  <a:sym typeface="Calibri"/>
                </a:defRPr>
              </a:pPr>
              <a:r>
                <a:t>ACUAN PENDUKUNG</a:t>
              </a:r>
              <a:r>
                <a:rPr u="none"/>
                <a:t>:</a:t>
              </a:r>
              <a:endParaRPr>
                <a:solidFill>
                  <a:srgbClr val="FFFFFF"/>
                </a:solidFill>
              </a:endParaRPr>
            </a:p>
            <a:p>
              <a:pPr>
                <a:defRPr>
                  <a:latin typeface="Calibri"/>
                  <a:ea typeface="Calibri"/>
                  <a:cs typeface="Calibri"/>
                  <a:sym typeface="Calibri"/>
                </a:defRPr>
              </a:pPr>
              <a:r>
                <a:t>UU 11/2008 ITE;  UU 14/2008 KIP;   UU 25/2009 Yanlik; UU 43/2009 Arsip; UU 24/2013 Adminduk; UU 29/2004 Pradok; UU 44/2009 RS; PP 82/2012 PSTE</a:t>
              </a:r>
            </a:p>
          </p:txBody>
        </p:sp>
      </p:grpSp>
      <p:grpSp>
        <p:nvGrpSpPr>
          <p:cNvPr id="610" name="Group 610"/>
          <p:cNvGrpSpPr/>
          <p:nvPr/>
        </p:nvGrpSpPr>
        <p:grpSpPr>
          <a:xfrm>
            <a:off x="5364087" y="3253631"/>
            <a:ext cx="2448277" cy="1728567"/>
            <a:chOff x="0" y="0"/>
            <a:chExt cx="2448275" cy="1728566"/>
          </a:xfrm>
        </p:grpSpPr>
        <p:sp>
          <p:nvSpPr>
            <p:cNvPr id="608" name="Shape 608"/>
            <p:cNvSpPr/>
            <p:nvPr/>
          </p:nvSpPr>
          <p:spPr>
            <a:xfrm>
              <a:off x="-1" y="-1"/>
              <a:ext cx="2448277" cy="1728567"/>
            </a:xfrm>
            <a:prstGeom prst="ellipse">
              <a:avLst/>
            </a:prstGeom>
            <a:solidFill>
              <a:srgbClr val="FDEADA"/>
            </a:solidFill>
            <a:ln w="9525" cap="flat">
              <a:solidFill>
                <a:srgbClr val="4A7EBB"/>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b="1" sz="4400">
                  <a:effectLst>
                    <a:outerShdw sx="100000" sy="100000" kx="0" ky="0" algn="b" rotWithShape="0" blurRad="50800" dist="38100" dir="2700000">
                      <a:srgbClr val="000000">
                        <a:alpha val="40000"/>
                      </a:srgbClr>
                    </a:outerShdw>
                  </a:effectLst>
                  <a:latin typeface="Calibri"/>
                  <a:ea typeface="Calibri"/>
                  <a:cs typeface="Calibri"/>
                  <a:sym typeface="Calibri"/>
                </a:defRPr>
              </a:pPr>
            </a:p>
          </p:txBody>
        </p:sp>
        <p:sp>
          <p:nvSpPr>
            <p:cNvPr id="609" name="Shape 609"/>
            <p:cNvSpPr/>
            <p:nvPr/>
          </p:nvSpPr>
          <p:spPr>
            <a:xfrm>
              <a:off x="358540" y="494712"/>
              <a:ext cx="1731193" cy="739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4400">
                  <a:effectLst>
                    <a:outerShdw sx="100000" sy="100000" kx="0" ky="0" algn="b" rotWithShape="0" blurRad="50800" dist="38100" dir="2700000">
                      <a:srgbClr val="000000">
                        <a:alpha val="40000"/>
                      </a:srgbClr>
                    </a:outerShdw>
                  </a:effectLst>
                  <a:latin typeface="Calibri"/>
                  <a:ea typeface="Calibri"/>
                  <a:cs typeface="Calibri"/>
                  <a:sym typeface="Calibri"/>
                </a:defRPr>
              </a:lvl1pPr>
            </a:lstStyle>
            <a:p>
              <a:pPr/>
              <a:r>
                <a:t>PP SIK</a:t>
              </a:r>
            </a:p>
          </p:txBody>
        </p:sp>
      </p:grpSp>
      <p:grpSp>
        <p:nvGrpSpPr>
          <p:cNvPr id="613" name="Group 613"/>
          <p:cNvGrpSpPr/>
          <p:nvPr/>
        </p:nvGrpSpPr>
        <p:grpSpPr>
          <a:xfrm>
            <a:off x="5619644" y="1489388"/>
            <a:ext cx="1945718" cy="1008117"/>
            <a:chOff x="0" y="-1"/>
            <a:chExt cx="1945717" cy="1008115"/>
          </a:xfrm>
        </p:grpSpPr>
        <p:sp>
          <p:nvSpPr>
            <p:cNvPr id="611" name="Shape 611"/>
            <p:cNvSpPr/>
            <p:nvPr/>
          </p:nvSpPr>
          <p:spPr>
            <a:xfrm>
              <a:off x="-1" y="-2"/>
              <a:ext cx="1945718" cy="1008117"/>
            </a:xfrm>
            <a:prstGeom prst="rect">
              <a:avLst/>
            </a:prstGeom>
            <a:solidFill>
              <a:srgbClr val="EBF1DE"/>
            </a:solidFill>
            <a:ln w="9525" cap="flat">
              <a:solidFill>
                <a:srgbClr val="4A7EBB"/>
              </a:solidFill>
              <a:prstDash val="solid"/>
              <a:bevel/>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b="1">
                  <a:latin typeface="Calibri"/>
                  <a:ea typeface="Calibri"/>
                  <a:cs typeface="Calibri"/>
                  <a:sym typeface="Calibri"/>
                </a:defRPr>
              </a:pPr>
            </a:p>
          </p:txBody>
        </p:sp>
        <p:sp>
          <p:nvSpPr>
            <p:cNvPr id="612" name="Shape 612"/>
            <p:cNvSpPr/>
            <p:nvPr/>
          </p:nvSpPr>
          <p:spPr>
            <a:xfrm>
              <a:off x="-1" y="1134"/>
              <a:ext cx="1945718" cy="1005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a:latin typeface="Calibri"/>
                  <a:ea typeface="Calibri"/>
                  <a:cs typeface="Calibri"/>
                  <a:sym typeface="Calibri"/>
                </a:defRPr>
              </a:pPr>
              <a:r>
                <a:t>ACUAN UTAMA:</a:t>
              </a:r>
              <a:endParaRPr>
                <a:solidFill>
                  <a:srgbClr val="FFFFFF"/>
                </a:solidFill>
              </a:endParaRPr>
            </a:p>
            <a:p>
              <a:pPr algn="ctr">
                <a:defRPr b="1" sz="4400">
                  <a:latin typeface="Calibri"/>
                  <a:ea typeface="Calibri"/>
                  <a:cs typeface="Calibri"/>
                  <a:sym typeface="Calibri"/>
                </a:defRPr>
              </a:pPr>
              <a:r>
                <a:t>SKN</a:t>
              </a:r>
            </a:p>
          </p:txBody>
        </p:sp>
      </p:grpSp>
      <p:sp>
        <p:nvSpPr>
          <p:cNvPr id="614" name="Shape 614"/>
          <p:cNvSpPr/>
          <p:nvPr/>
        </p:nvSpPr>
        <p:spPr>
          <a:xfrm flipH="1">
            <a:off x="6589973" y="2502214"/>
            <a:ext cx="1506" cy="746657"/>
          </a:xfrm>
          <a:prstGeom prst="line">
            <a:avLst/>
          </a:prstGeom>
          <a:ln w="57150">
            <a:solidFill>
              <a:schemeClr val="accent1"/>
            </a:solidFill>
            <a:beve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615" name="Shape 615"/>
          <p:cNvSpPr/>
          <p:nvPr/>
        </p:nvSpPr>
        <p:spPr>
          <a:xfrm flipV="1">
            <a:off x="4555377" y="4119033"/>
            <a:ext cx="803951" cy="734"/>
          </a:xfrm>
          <a:prstGeom prst="line">
            <a:avLst/>
          </a:prstGeom>
          <a:ln w="57150">
            <a:solidFill>
              <a:schemeClr val="accent1"/>
            </a:solidFill>
            <a:beve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616" name="Shape 616"/>
          <p:cNvSpPr/>
          <p:nvPr/>
        </p:nvSpPr>
        <p:spPr>
          <a:xfrm>
            <a:off x="3890653" y="3001664"/>
            <a:ext cx="1636410" cy="677144"/>
          </a:xfrm>
          <a:prstGeom prst="line">
            <a:avLst/>
          </a:prstGeom>
          <a:ln w="57150">
            <a:solidFill>
              <a:schemeClr val="accent1"/>
            </a:solidFill>
            <a:beve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8" name="Shape 618"/>
          <p:cNvSpPr/>
          <p:nvPr>
            <p:ph type="body" idx="1"/>
          </p:nvPr>
        </p:nvSpPr>
        <p:spPr>
          <a:xfrm>
            <a:off x="457200" y="1209456"/>
            <a:ext cx="8229600" cy="4916710"/>
          </a:xfrm>
          <a:prstGeom prst="rect">
            <a:avLst/>
          </a:prstGeom>
        </p:spPr>
        <p:txBody>
          <a:bodyPr/>
          <a:lstStyle/>
          <a:p>
            <a:pPr marL="342900" indent="-342900">
              <a:lnSpc>
                <a:spcPct val="76500"/>
              </a:lnSpc>
              <a:defRPr sz="2500"/>
            </a:pPr>
            <a:r>
              <a:t>menjamin ketersediaan, kualitas, dan akses terhadap Informasi Kesehatan yang bernilai pengetahuan serta dapat dipertanggungjawabkan; </a:t>
            </a:r>
          </a:p>
          <a:p>
            <a:pPr marL="342900" indent="-342900">
              <a:lnSpc>
                <a:spcPct val="76500"/>
              </a:lnSpc>
              <a:defRPr sz="2500"/>
            </a:pPr>
            <a:r>
              <a:t>menertibkan dan menyinkronkan penyelenggaraan sistem informasi kesehatan yang selama ini belum terintegrasi; </a:t>
            </a:r>
          </a:p>
          <a:p>
            <a:pPr marL="342900" indent="-342900">
              <a:lnSpc>
                <a:spcPct val="76500"/>
              </a:lnSpc>
              <a:defRPr sz="2500"/>
            </a:pPr>
            <a:r>
              <a:t>memberdayakan peran serta masyarakat, termasuk organisasi profesi dalam penyelenggaraan Sistem Informasi Kesehatan; dan</a:t>
            </a:r>
          </a:p>
          <a:p>
            <a:pPr marL="342900" indent="-342900">
              <a:lnSpc>
                <a:spcPct val="76500"/>
              </a:lnSpc>
              <a:defRPr sz="2500"/>
            </a:pPr>
            <a:r>
              <a:t>mewujudkan penyelenggaraan Sistem Informasi Kesehatan dalam ruang lingkup sistem kesehatan nasional yang berdaya guna dan berhasil guna melalui kerja sama, koordinasi, integrasi, dan sinkronisasi dalam mendukung penyelenggaraan pembangunan kesehatan yang berkesinambungan.</a:t>
            </a:r>
          </a:p>
        </p:txBody>
      </p:sp>
      <p:sp>
        <p:nvSpPr>
          <p:cNvPr id="619" name="Shape 619"/>
          <p:cNvSpPr/>
          <p:nvPr>
            <p:ph type="title"/>
          </p:nvPr>
        </p:nvSpPr>
        <p:spPr>
          <a:xfrm>
            <a:off x="457200" y="274638"/>
            <a:ext cx="8229600" cy="692930"/>
          </a:xfrm>
          <a:prstGeom prst="rect">
            <a:avLst/>
          </a:prstGeom>
        </p:spPr>
        <p:txBody>
          <a:bodyPr/>
          <a:lstStyle/>
          <a:p>
            <a:pPr/>
            <a:r>
              <a:t>Tujuan Pengaturan SIK</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1" name="Shape 621"/>
          <p:cNvSpPr/>
          <p:nvPr>
            <p:ph type="title"/>
          </p:nvPr>
        </p:nvSpPr>
        <p:spPr>
          <a:xfrm>
            <a:off x="457200" y="96361"/>
            <a:ext cx="8229600" cy="884444"/>
          </a:xfrm>
          <a:prstGeom prst="rect">
            <a:avLst/>
          </a:prstGeom>
        </p:spPr>
        <p:txBody>
          <a:bodyPr/>
          <a:lstStyle/>
          <a:p>
            <a:pPr/>
            <a:r>
              <a:t>Substansi Pengaturan</a:t>
            </a:r>
          </a:p>
        </p:txBody>
      </p:sp>
      <p:graphicFrame>
        <p:nvGraphicFramePr>
          <p:cNvPr id="622" name="Table 622"/>
          <p:cNvGraphicFramePr/>
          <p:nvPr/>
        </p:nvGraphicFramePr>
        <p:xfrm>
          <a:off x="611560" y="1473898"/>
          <a:ext cx="7920881" cy="509891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448272"/>
                <a:gridCol w="2304256"/>
                <a:gridCol w="3168352"/>
              </a:tblGrid>
              <a:tr h="509891">
                <a:tc rowSpan="2">
                  <a:txBody>
                    <a:bodyPr/>
                    <a:lstStyle/>
                    <a:p>
                      <a:pPr algn="l">
                        <a:defRPr b="0" i="0" sz="1800"/>
                      </a:pPr>
                      <a:r>
                        <a:rPr>
                          <a:sym typeface="Helvetica Neue"/>
                        </a:rPr>
                        <a:t>Ketentuan Umum</a:t>
                      </a:r>
                    </a:p>
                  </a:txBody>
                  <a:tcPr marL="0" marR="0" marT="0" marB="0" anchor="t" anchorCtr="0" horzOverflow="overflow">
                    <a:noFill/>
                  </a:tcPr>
                </a:tc>
                <a:tc gridSpan="2">
                  <a:txBody>
                    <a:bodyPr/>
                    <a:lstStyle/>
                    <a:p>
                      <a:pPr algn="l">
                        <a:defRPr b="0" i="0" sz="1800"/>
                      </a:pPr>
                      <a:r>
                        <a:rPr>
                          <a:sym typeface="Helvetica Neue"/>
                        </a:rPr>
                        <a:t>Definisi</a:t>
                      </a:r>
                    </a:p>
                  </a:txBody>
                  <a:tcPr marL="0" marR="0" marT="0" marB="0" anchor="t" anchorCtr="0" horzOverflow="overflow">
                    <a:noFill/>
                  </a:tcPr>
                </a:tc>
                <a:tc hMerge="1">
                  <a:tcPr/>
                </a:tc>
              </a:tr>
              <a:tr h="509891">
                <a:tc vMerge="1">
                  <a:tcPr/>
                </a:tc>
                <a:tc gridSpan="2">
                  <a:txBody>
                    <a:bodyPr/>
                    <a:lstStyle/>
                    <a:p>
                      <a:pPr algn="l">
                        <a:defRPr b="0" i="0" sz="1800"/>
                      </a:pPr>
                      <a:r>
                        <a:rPr>
                          <a:sym typeface="Helvetica Neue"/>
                        </a:rPr>
                        <a:t>Tujuan pengaturan</a:t>
                      </a:r>
                    </a:p>
                  </a:txBody>
                  <a:tcPr marL="0" marR="0" marT="0" marB="0" anchor="t" anchorCtr="0" horzOverflow="overflow">
                    <a:noFill/>
                  </a:tcPr>
                </a:tc>
                <a:tc hMerge="1">
                  <a:tcPr/>
                </a:tc>
              </a:tr>
              <a:tr h="509891">
                <a:tc rowSpan="8">
                  <a:txBody>
                    <a:bodyPr/>
                    <a:lstStyle/>
                    <a:p>
                      <a:pPr algn="l">
                        <a:defRPr b="0" i="0" sz="1800"/>
                      </a:pPr>
                      <a:r>
                        <a:rPr>
                          <a:sym typeface="Helvetica Neue"/>
                        </a:rPr>
                        <a:t>Data, Informasi, dan Indikator Kesehatan</a:t>
                      </a:r>
                    </a:p>
                  </a:txBody>
                  <a:tcPr marL="0" marR="0" marT="0" marB="0" anchor="t" anchorCtr="0" horzOverflow="overflow">
                    <a:noFill/>
                  </a:tcPr>
                </a:tc>
                <a:tc>
                  <a:txBody>
                    <a:bodyPr/>
                    <a:lstStyle/>
                    <a:p>
                      <a:pPr algn="l">
                        <a:defRPr b="0" i="0" sz="1800"/>
                      </a:pPr>
                      <a:r>
                        <a:rPr>
                          <a:sym typeface="Helvetica Neue"/>
                        </a:rPr>
                        <a:t>Data Kesehatan</a:t>
                      </a:r>
                    </a:p>
                  </a:txBody>
                  <a:tcPr marL="0" marR="0" marT="0" marB="0" anchor="t" anchorCtr="0" horzOverflow="overflow">
                    <a:noFill/>
                  </a:tcPr>
                </a:tc>
                <a:tc>
                  <a:txBody>
                    <a:bodyPr/>
                    <a:lstStyle/>
                    <a:p>
                      <a:pPr algn="l">
                        <a:defRPr b="0" i="0" sz="1800"/>
                      </a:pPr>
                      <a:r>
                        <a:rPr>
                          <a:sym typeface="Helvetica Neue"/>
                        </a:rPr>
                        <a:t>Kriteria, jenis, sifat, dan standar data kesehatan</a:t>
                      </a:r>
                    </a:p>
                  </a:txBody>
                  <a:tcPr marL="0" marR="0" marT="0" marB="0" anchor="t" anchorCtr="0" horzOverflow="overflow">
                    <a:noFill/>
                  </a:tcPr>
                </a:tc>
              </a:tr>
              <a:tr h="509891">
                <a:tc vMerge="1">
                  <a:tcPr/>
                </a:tc>
                <a:tc>
                  <a:txBody>
                    <a:bodyPr/>
                    <a:lstStyle/>
                    <a:p>
                      <a:pPr algn="l">
                        <a:defRPr b="0" i="0" sz="1800"/>
                      </a:pPr>
                      <a:r>
                        <a:rPr>
                          <a:sym typeface="Helvetica Neue"/>
                        </a:rPr>
                        <a:t>Informasi Kesehatan</a:t>
                      </a:r>
                    </a:p>
                  </a:txBody>
                  <a:tcPr marL="0" marR="0" marT="0" marB="0" anchor="t" anchorCtr="0" horzOverflow="overflow">
                    <a:noFill/>
                  </a:tcPr>
                </a:tc>
                <a:tc>
                  <a:txBody>
                    <a:bodyPr/>
                    <a:lstStyle/>
                    <a:p>
                      <a:pPr algn="l">
                        <a:defRPr b="0" i="0" sz="1800"/>
                      </a:pPr>
                      <a:r>
                        <a:rPr>
                          <a:sym typeface="Helvetica Neue"/>
                        </a:rPr>
                        <a:t>Jenis dan lingkup informasi kesehatan</a:t>
                      </a:r>
                    </a:p>
                  </a:txBody>
                  <a:tcPr marL="0" marR="0" marT="0" marB="0" anchor="t" anchorCtr="0" horzOverflow="overflow">
                    <a:noFill/>
                  </a:tcPr>
                </a:tc>
              </a:tr>
              <a:tr h="509891">
                <a:tc vMerge="1">
                  <a:tcPr/>
                </a:tc>
                <a:tc>
                  <a:txBody>
                    <a:bodyPr/>
                    <a:lstStyle/>
                    <a:p>
                      <a:pPr algn="l">
                        <a:defRPr b="0" i="0" sz="1800"/>
                      </a:pPr>
                      <a:r>
                        <a:rPr>
                          <a:sym typeface="Helvetica Neue"/>
                        </a:rPr>
                        <a:t>Indikator Kesehatan</a:t>
                      </a:r>
                    </a:p>
                  </a:txBody>
                  <a:tcPr marL="0" marR="0" marT="0" marB="0" anchor="t" anchorCtr="0" horzOverflow="overflow">
                    <a:noFill/>
                  </a:tcPr>
                </a:tc>
                <a:tc>
                  <a:txBody>
                    <a:bodyPr/>
                    <a:lstStyle/>
                    <a:p>
                      <a:pPr algn="l">
                        <a:defRPr b="0" i="0" sz="1800"/>
                      </a:pPr>
                      <a:r>
                        <a:rPr>
                          <a:sym typeface="Helvetica Neue"/>
                        </a:rPr>
                        <a:t>Jenis, penetapan, perumusan indikator kesehatan</a:t>
                      </a:r>
                    </a:p>
                  </a:txBody>
                  <a:tcPr marL="0" marR="0" marT="0" marB="0" anchor="t" anchorCtr="0" horzOverflow="overflow">
                    <a:noFill/>
                  </a:tcPr>
                </a:tc>
              </a:tr>
              <a:tr h="509891">
                <a:tc vMerge="1">
                  <a:tcPr/>
                </a:tc>
                <a:tc>
                  <a:txBody>
                    <a:bodyPr/>
                    <a:lstStyle/>
                    <a:p>
                      <a:pPr algn="l">
                        <a:defRPr b="0" i="0" sz="1800"/>
                      </a:pPr>
                      <a:r>
                        <a:rPr>
                          <a:sym typeface="Helvetica Neue"/>
                        </a:rPr>
                        <a:t>Sumber Data dan Informasi</a:t>
                      </a:r>
                    </a:p>
                  </a:txBody>
                  <a:tcPr marL="0" marR="0" marT="0" marB="0" anchor="t" anchorCtr="0" horzOverflow="overflow">
                    <a:noFill/>
                  </a:tcPr>
                </a:tc>
                <a:tc>
                  <a:txBody>
                    <a:bodyPr/>
                    <a:lstStyle/>
                    <a:p>
                      <a:pPr algn="l">
                        <a:defRPr b="0" i="0" sz="1800"/>
                      </a:pPr>
                      <a:r>
                        <a:rPr>
                          <a:sym typeface="Helvetica Neue"/>
                        </a:rPr>
                        <a:t>Jenis, kriteria, kewajiban sumber data</a:t>
                      </a:r>
                    </a:p>
                  </a:txBody>
                  <a:tcPr marL="0" marR="0" marT="0" marB="0" anchor="t" anchorCtr="0" horzOverflow="overflow">
                    <a:noFill/>
                  </a:tcPr>
                </a:tc>
              </a:tr>
              <a:tr h="509891">
                <a:tc vMerge="1">
                  <a:tcPr/>
                </a:tc>
                <a:tc>
                  <a:txBody>
                    <a:bodyPr/>
                    <a:lstStyle/>
                    <a:p>
                      <a:pPr algn="l">
                        <a:defRPr b="0" i="0" sz="1800"/>
                      </a:pPr>
                      <a:r>
                        <a:rPr>
                          <a:sym typeface="Helvetica Neue"/>
                        </a:rPr>
                        <a:t>Pengumpulan Data dan Informasi</a:t>
                      </a:r>
                    </a:p>
                  </a:txBody>
                  <a:tcPr marL="0" marR="0" marT="0" marB="0" anchor="t" anchorCtr="0" horzOverflow="overflow">
                    <a:noFill/>
                  </a:tcPr>
                </a:tc>
                <a:tc>
                  <a:txBody>
                    <a:bodyPr/>
                    <a:lstStyle/>
                    <a:p>
                      <a:pPr algn="l">
                        <a:defRPr b="0" i="0" sz="1800"/>
                      </a:pPr>
                      <a:r>
                        <a:rPr>
                          <a:sym typeface="Helvetica Neue"/>
                        </a:rPr>
                        <a:t>Kegiatan dan ketentuan pengumpulan data dan info</a:t>
                      </a:r>
                    </a:p>
                  </a:txBody>
                  <a:tcPr marL="0" marR="0" marT="0" marB="0" anchor="t" anchorCtr="0" horzOverflow="overflow">
                    <a:noFill/>
                  </a:tcPr>
                </a:tc>
              </a:tr>
              <a:tr h="509891">
                <a:tc vMerge="1">
                  <a:tcPr/>
                </a:tc>
                <a:tc>
                  <a:txBody>
                    <a:bodyPr/>
                    <a:lstStyle/>
                    <a:p>
                      <a:pPr algn="l">
                        <a:defRPr b="0" i="0" sz="1800"/>
                      </a:pPr>
                      <a:r>
                        <a:rPr>
                          <a:sym typeface="Helvetica Neue"/>
                        </a:rPr>
                        <a:t>Pengolahan Data dan Informasi</a:t>
                      </a:r>
                    </a:p>
                  </a:txBody>
                  <a:tcPr marL="0" marR="0" marT="0" marB="0" anchor="t" anchorCtr="0" horzOverflow="overflow">
                    <a:noFill/>
                  </a:tcPr>
                </a:tc>
                <a:tc>
                  <a:txBody>
                    <a:bodyPr/>
                    <a:lstStyle/>
                    <a:p>
                      <a:pPr algn="l">
                        <a:defRPr b="0" i="0" sz="1800"/>
                      </a:pPr>
                      <a:r>
                        <a:rPr>
                          <a:sym typeface="Helvetica Neue"/>
                        </a:rPr>
                        <a:t>Ketentuan dan kegiatan pengolahan data dan informasi</a:t>
                      </a:r>
                    </a:p>
                  </a:txBody>
                  <a:tcPr marL="0" marR="0" marT="0" marB="0" anchor="t" anchorCtr="0" horzOverflow="overflow">
                    <a:noFill/>
                  </a:tcPr>
                </a:tc>
              </a:tr>
              <a:tr h="509891">
                <a:tc vMerge="1">
                  <a:tcPr/>
                </a:tc>
                <a:tc>
                  <a:txBody>
                    <a:bodyPr/>
                    <a:lstStyle/>
                    <a:p>
                      <a:pPr algn="l">
                        <a:defRPr b="0" i="0" sz="1800"/>
                      </a:pPr>
                      <a:r>
                        <a:rPr>
                          <a:sym typeface="Helvetica Neue"/>
                        </a:rPr>
                        <a:t>Penyimpanan Data dan Informasi</a:t>
                      </a:r>
                    </a:p>
                  </a:txBody>
                  <a:tcPr marL="0" marR="0" marT="0" marB="0" anchor="t" anchorCtr="0" horzOverflow="overflow">
                    <a:noFill/>
                  </a:tcPr>
                </a:tc>
                <a:tc>
                  <a:txBody>
                    <a:bodyPr/>
                    <a:lstStyle/>
                    <a:p>
                      <a:pPr algn="l">
                        <a:defRPr b="0" i="0" sz="1800">
                          <a:sym typeface="Helvetica Neue"/>
                        </a:defRPr>
                      </a:pPr>
                      <a:r>
                        <a:t>Ketentuan penyimpanan dan kerjasama dgn</a:t>
                      </a:r>
                      <a:r>
                        <a:rPr u="sng">
                          <a:solidFill>
                            <a:srgbClr val="0000FF"/>
                          </a:solidFill>
                          <a:uFill>
                            <a:solidFill>
                              <a:srgbClr val="0000FF"/>
                            </a:solidFill>
                          </a:uFill>
                          <a:hlinkClick r:id="rId2" invalidUrl="" action="ppaction://hlinksldjump" tgtFrame="" tooltip="" history="1" highlightClick="0" endSnd="0"/>
                        </a:rPr>
                        <a:t> </a:t>
                      </a:r>
                      <a:r>
                        <a:t>pihak lain</a:t>
                      </a:r>
                    </a:p>
                  </a:txBody>
                  <a:tcPr marL="0" marR="0" marT="0" marB="0" anchor="t" anchorCtr="0" horzOverflow="overflow">
                    <a:noFill/>
                  </a:tcPr>
                </a:tc>
              </a:tr>
              <a:tr h="509891">
                <a:tc vMerge="1">
                  <a:tcPr/>
                </a:tc>
                <a:tc>
                  <a:txBody>
                    <a:bodyPr/>
                    <a:lstStyle/>
                    <a:p>
                      <a:pPr algn="l" defTabSz="914400">
                        <a:defRPr b="0" i="0" sz="1800"/>
                      </a:pPr>
                      <a:r>
                        <a:rPr>
                          <a:sym typeface="Helvetica Neue"/>
                        </a:rPr>
                        <a:t>Keamanan dan Kerahasiaan Informasi</a:t>
                      </a:r>
                    </a:p>
                  </a:txBody>
                  <a:tcPr marL="0" marR="0" marT="0" marB="0" anchor="t" anchorCtr="0" horzOverflow="overflow">
                    <a:noFill/>
                  </a:tcPr>
                </a:tc>
                <a:tc>
                  <a:txBody>
                    <a:bodyPr/>
                    <a:lstStyle/>
                    <a:p>
                      <a:pPr algn="l">
                        <a:defRPr b="0" i="0" sz="1800"/>
                      </a:pPr>
                      <a:r>
                        <a:rPr>
                          <a:sym typeface="Helvetica Neue"/>
                        </a:rPr>
                        <a:t>Pengamanan, kriteria, tanggung jawab menjaga</a:t>
                      </a:r>
                    </a:p>
                  </a:txBody>
                  <a:tcPr marL="0" marR="0" marT="0" marB="0" anchor="t" anchorCtr="0" horzOverflow="overflow">
                    <a:noFill/>
                  </a:tcPr>
                </a:tc>
              </a:tr>
            </a:tbl>
          </a:graphicData>
        </a:graphic>
      </p:graphicFrame>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4" name="Shape 624"/>
          <p:cNvSpPr/>
          <p:nvPr>
            <p:ph type="title"/>
          </p:nvPr>
        </p:nvSpPr>
        <p:spPr>
          <a:xfrm>
            <a:off x="457200" y="96361"/>
            <a:ext cx="8229600" cy="884444"/>
          </a:xfrm>
          <a:prstGeom prst="rect">
            <a:avLst/>
          </a:prstGeom>
        </p:spPr>
        <p:txBody>
          <a:bodyPr/>
          <a:lstStyle/>
          <a:p>
            <a:pPr/>
            <a:r>
              <a:t>Substansi Pengaturan</a:t>
            </a:r>
          </a:p>
        </p:txBody>
      </p:sp>
      <p:graphicFrame>
        <p:nvGraphicFramePr>
          <p:cNvPr id="625" name="Table 625"/>
          <p:cNvGraphicFramePr/>
          <p:nvPr/>
        </p:nvGraphicFramePr>
        <p:xfrm>
          <a:off x="611560" y="1473898"/>
          <a:ext cx="7920881" cy="456567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448272"/>
                <a:gridCol w="2304256"/>
                <a:gridCol w="3168352"/>
              </a:tblGrid>
              <a:tr h="415061">
                <a:tc rowSpan="5">
                  <a:txBody>
                    <a:bodyPr/>
                    <a:lstStyle/>
                    <a:p>
                      <a:pPr algn="l">
                        <a:defRPr b="0" i="0" sz="1800"/>
                      </a:pPr>
                      <a:r>
                        <a:rPr>
                          <a:sym typeface="Helvetica Neue"/>
                        </a:rPr>
                        <a:t>Pengelolaan Sistem Informasi Kesehatan</a:t>
                      </a:r>
                    </a:p>
                  </a:txBody>
                  <a:tcPr marL="0" marR="0" marT="0" marB="0" anchor="t" anchorCtr="0" horzOverflow="overflow">
                    <a:noFill/>
                  </a:tcPr>
                </a:tc>
                <a:tc gridSpan="2">
                  <a:txBody>
                    <a:bodyPr/>
                    <a:lstStyle/>
                    <a:p>
                      <a:pPr algn="l">
                        <a:defRPr b="0" i="0" sz="1800"/>
                      </a:pPr>
                      <a:r>
                        <a:rPr>
                          <a:sym typeface="Helvetica Neue"/>
                        </a:rPr>
                        <a:t>Pengelolaan SIK Nasional</a:t>
                      </a:r>
                    </a:p>
                  </a:txBody>
                  <a:tcPr marL="0" marR="0" marT="0" marB="0" anchor="t" anchorCtr="0" horzOverflow="overflow">
                    <a:noFill/>
                  </a:tcPr>
                </a:tc>
                <a:tc hMerge="1">
                  <a:tcPr/>
                </a:tc>
              </a:tr>
              <a:tr h="415061">
                <a:tc vMerge="1">
                  <a:tcPr/>
                </a:tc>
                <a:tc gridSpan="2">
                  <a:txBody>
                    <a:bodyPr/>
                    <a:lstStyle/>
                    <a:p>
                      <a:pPr algn="l">
                        <a:defRPr b="0" i="0" sz="1800"/>
                      </a:pPr>
                      <a:r>
                        <a:rPr>
                          <a:sym typeface="Helvetica Neue"/>
                        </a:rPr>
                        <a:t>Pengelolaan SIK Provinsi</a:t>
                      </a:r>
                    </a:p>
                  </a:txBody>
                  <a:tcPr marL="0" marR="0" marT="0" marB="0" anchor="t" anchorCtr="0" horzOverflow="overflow">
                    <a:noFill/>
                  </a:tcPr>
                </a:tc>
                <a:tc hMerge="1">
                  <a:tcPr/>
                </a:tc>
              </a:tr>
              <a:tr h="415061">
                <a:tc vMerge="1">
                  <a:tcPr/>
                </a:tc>
                <a:tc gridSpan="2">
                  <a:txBody>
                    <a:bodyPr/>
                    <a:lstStyle/>
                    <a:p>
                      <a:pPr algn="l">
                        <a:defRPr b="0" i="0" sz="1800"/>
                      </a:pPr>
                      <a:r>
                        <a:rPr>
                          <a:sym typeface="Helvetica Neue"/>
                        </a:rPr>
                        <a:t>Pengelolaan SIK Kabupaten/Kota</a:t>
                      </a:r>
                    </a:p>
                  </a:txBody>
                  <a:tcPr marL="0" marR="0" marT="0" marB="0" anchor="t" anchorCtr="0" horzOverflow="overflow">
                    <a:noFill/>
                  </a:tcPr>
                </a:tc>
                <a:tc hMerge="1">
                  <a:tcPr/>
                </a:tc>
              </a:tr>
              <a:tr h="415061">
                <a:tc vMerge="1">
                  <a:tcPr/>
                </a:tc>
                <a:tc gridSpan="2">
                  <a:txBody>
                    <a:bodyPr/>
                    <a:lstStyle/>
                    <a:p>
                      <a:pPr algn="l">
                        <a:defRPr b="0" i="0" sz="1800"/>
                      </a:pPr>
                      <a:r>
                        <a:rPr>
                          <a:sym typeface="Helvetica Neue"/>
                        </a:rPr>
                        <a:t>Pengelolaan SIK di Fasyankes</a:t>
                      </a:r>
                    </a:p>
                  </a:txBody>
                  <a:tcPr marL="0" marR="0" marT="0" marB="0" anchor="t" anchorCtr="0" horzOverflow="overflow">
                    <a:noFill/>
                  </a:tcPr>
                </a:tc>
                <a:tc hMerge="1">
                  <a:tcPr/>
                </a:tc>
              </a:tr>
              <a:tr h="415061">
                <a:tc vMerge="1">
                  <a:tcPr/>
                </a:tc>
                <a:tc gridSpan="2">
                  <a:txBody>
                    <a:bodyPr/>
                    <a:lstStyle/>
                    <a:p>
                      <a:pPr algn="l">
                        <a:defRPr b="0" i="0" sz="1800"/>
                      </a:pPr>
                      <a:r>
                        <a:rPr>
                          <a:sym typeface="Helvetica Neue"/>
                        </a:rPr>
                        <a:t>Kerjasama dan Koordinasi</a:t>
                      </a:r>
                    </a:p>
                  </a:txBody>
                  <a:tcPr marL="0" marR="0" marT="0" marB="0" anchor="t" anchorCtr="0" horzOverflow="overflow">
                    <a:noFill/>
                  </a:tcPr>
                </a:tc>
                <a:tc hMerge="1">
                  <a:tcPr/>
                </a:tc>
              </a:tr>
              <a:tr h="415061">
                <a:tc rowSpan="2">
                  <a:txBody>
                    <a:bodyPr/>
                    <a:lstStyle/>
                    <a:p>
                      <a:pPr algn="l">
                        <a:defRPr b="0" i="0" sz="1800"/>
                      </a:pPr>
                      <a:r>
                        <a:rPr>
                          <a:sym typeface="Helvetica Neue"/>
                        </a:rPr>
                        <a:t>Sumber Daya Sistem Informasi Kesehatan</a:t>
                      </a:r>
                    </a:p>
                  </a:txBody>
                  <a:tcPr marL="0" marR="0" marT="0" marB="0" anchor="t" anchorCtr="0" horzOverflow="overflow">
                    <a:noFill/>
                  </a:tcPr>
                </a:tc>
                <a:tc>
                  <a:txBody>
                    <a:bodyPr/>
                    <a:lstStyle/>
                    <a:p>
                      <a:pPr algn="l" defTabSz="914400">
                        <a:defRPr b="0" i="0" sz="1800"/>
                      </a:pPr>
                      <a:r>
                        <a:rPr>
                          <a:sym typeface="Helvetica Neue"/>
                        </a:rPr>
                        <a:t>Perangkat Sistem Informasi Kesehatan</a:t>
                      </a:r>
                    </a:p>
                  </a:txBody>
                  <a:tcPr marL="0" marR="0" marT="0" marB="0" anchor="t" anchorCtr="0" horzOverflow="overflow">
                    <a:noFill/>
                  </a:tcPr>
                </a:tc>
                <a:tc>
                  <a:txBody>
                    <a:bodyPr/>
                    <a:lstStyle/>
                    <a:p>
                      <a:pPr algn="l" defTabSz="914400">
                        <a:defRPr b="0" i="0" sz="1800">
                          <a:sym typeface="Helvetica Neue"/>
                        </a:defRPr>
                      </a:pPr>
                      <a:r>
                        <a:t>Perangkat lunak, perangkat keras, jaringan sistem</a:t>
                      </a:r>
                      <a:r>
                        <a:rPr u="sng">
                          <a:solidFill>
                            <a:srgbClr val="0000FF"/>
                          </a:solidFill>
                          <a:uFill>
                            <a:solidFill>
                              <a:srgbClr val="0000FF"/>
                            </a:solidFill>
                          </a:uFill>
                          <a:hlinkClick r:id="rId2" invalidUrl="" action="ppaction://hlinksldjump" tgtFrame="" tooltip="" history="1" highlightClick="0" endSnd="0"/>
                        </a:rPr>
                        <a:t> </a:t>
                      </a:r>
                      <a:r>
                        <a:t>informasi</a:t>
                      </a:r>
                    </a:p>
                  </a:txBody>
                  <a:tcPr marL="0" marR="0" marT="0" marB="0" anchor="t" anchorCtr="0" horzOverflow="overflow">
                    <a:noFill/>
                  </a:tcPr>
                </a:tc>
              </a:tr>
              <a:tr h="415061">
                <a:tc vMerge="1">
                  <a:tcPr/>
                </a:tc>
                <a:tc>
                  <a:txBody>
                    <a:bodyPr/>
                    <a:lstStyle/>
                    <a:p>
                      <a:pPr algn="l">
                        <a:defRPr b="0" i="0" sz="1800"/>
                      </a:pPr>
                      <a:r>
                        <a:rPr>
                          <a:sym typeface="Helvetica Neue"/>
                        </a:rPr>
                        <a:t>Sumber Daya Manusia</a:t>
                      </a:r>
                    </a:p>
                  </a:txBody>
                  <a:tcPr marL="0" marR="0" marT="0" marB="0" anchor="t" anchorCtr="0" horzOverflow="overflow">
                    <a:noFill/>
                  </a:tcPr>
                </a:tc>
                <a:tc>
                  <a:txBody>
                    <a:bodyPr/>
                    <a:lstStyle/>
                    <a:p>
                      <a:pPr algn="l">
                        <a:defRPr b="0" i="0" sz="1800">
                          <a:sym typeface="Helvetica Neue"/>
                        </a:defRPr>
                      </a:pPr>
                      <a:r>
                        <a:t>Ketentuan harus</a:t>
                      </a:r>
                      <a:r>
                        <a:rPr u="sng">
                          <a:solidFill>
                            <a:srgbClr val="0000FF"/>
                          </a:solidFill>
                          <a:uFill>
                            <a:solidFill>
                              <a:srgbClr val="0000FF"/>
                            </a:solidFill>
                          </a:uFill>
                          <a:hlinkClick r:id="rId2" invalidUrl="" action="ppaction://hlinksldjump" tgtFrame="" tooltip="" history="1" highlightClick="0" endSnd="0"/>
                        </a:rPr>
                        <a:t> </a:t>
                      </a:r>
                      <a:r>
                        <a:t>memiliki SDM. Kompetensi, jenis, dan pengembangan SDM. Jabfung</a:t>
                      </a:r>
                    </a:p>
                  </a:txBody>
                  <a:tcPr marL="0" marR="0" marT="0" marB="0" anchor="t" anchorCtr="0" horzOverflow="overflow">
                    <a:noFill/>
                  </a:tcPr>
                </a:tc>
              </a:tr>
              <a:tr h="415061">
                <a:tc rowSpan="2">
                  <a:txBody>
                    <a:bodyPr/>
                    <a:lstStyle/>
                    <a:p>
                      <a:pPr algn="l">
                        <a:defRPr b="0" i="0" sz="1800"/>
                      </a:pPr>
                      <a:r>
                        <a:rPr>
                          <a:sym typeface="Helvetica Neue"/>
                        </a:rPr>
                        <a:t>Pengembangan Sistem Informasi Kesehatan</a:t>
                      </a:r>
                    </a:p>
                  </a:txBody>
                  <a:tcPr marL="0" marR="0" marT="0" marB="0" anchor="t" anchorCtr="0" horzOverflow="overflow">
                    <a:noFill/>
                  </a:tcPr>
                </a:tc>
                <a:tc gridSpan="2">
                  <a:txBody>
                    <a:bodyPr/>
                    <a:lstStyle/>
                    <a:p>
                      <a:pPr algn="l">
                        <a:defRPr b="0" i="0" sz="1800"/>
                      </a:pPr>
                      <a:r>
                        <a:rPr>
                          <a:sym typeface="Helvetica Neue"/>
                        </a:rPr>
                        <a:t>Proses Pengembangan</a:t>
                      </a:r>
                    </a:p>
                  </a:txBody>
                  <a:tcPr marL="0" marR="0" marT="0" marB="0" anchor="t" anchorCtr="0" horzOverflow="overflow">
                    <a:noFill/>
                  </a:tcPr>
                </a:tc>
                <a:tc hMerge="1">
                  <a:tcPr/>
                </a:tc>
              </a:tr>
              <a:tr h="415061">
                <a:tc vMerge="1">
                  <a:tcPr/>
                </a:tc>
                <a:tc gridSpan="2">
                  <a:txBody>
                    <a:bodyPr/>
                    <a:lstStyle/>
                    <a:p>
                      <a:pPr algn="l">
                        <a:defRPr b="0" i="0" sz="1800"/>
                      </a:pPr>
                      <a:r>
                        <a:rPr>
                          <a:sym typeface="Helvetica Neue"/>
                        </a:rPr>
                        <a:t>Kerjasama Pengembangan</a:t>
                      </a:r>
                    </a:p>
                  </a:txBody>
                  <a:tcPr marL="0" marR="0" marT="0" marB="0" anchor="t" anchorCtr="0" horzOverflow="overflow">
                    <a:noFill/>
                  </a:tcPr>
                </a:tc>
                <a:tc hMerge="1">
                  <a:tcPr/>
                </a:tc>
              </a:tr>
              <a:tr h="415061">
                <a:tc rowSpan="2">
                  <a:txBody>
                    <a:bodyPr/>
                    <a:lstStyle/>
                    <a:p>
                      <a:pPr algn="l">
                        <a:defRPr b="0" i="0" sz="1800"/>
                      </a:pPr>
                      <a:r>
                        <a:rPr>
                          <a:sym typeface="Helvetica Neue"/>
                        </a:rPr>
                        <a:t>Penyebarluasan dan Penggunaan</a:t>
                      </a:r>
                    </a:p>
                  </a:txBody>
                  <a:tcPr marL="0" marR="0" marT="0" marB="0" anchor="t" anchorCtr="0" horzOverflow="overflow">
                    <a:noFill/>
                  </a:tcPr>
                </a:tc>
                <a:tc gridSpan="2">
                  <a:txBody>
                    <a:bodyPr/>
                    <a:lstStyle/>
                    <a:p>
                      <a:pPr algn="l">
                        <a:defRPr b="0" i="0" sz="1800"/>
                      </a:pPr>
                      <a:r>
                        <a:rPr>
                          <a:sym typeface="Helvetica Neue"/>
                        </a:rPr>
                        <a:t>Penyebarluasan Data dan Informasi</a:t>
                      </a:r>
                    </a:p>
                  </a:txBody>
                  <a:tcPr marL="0" marR="0" marT="0" marB="0" anchor="t" anchorCtr="0" horzOverflow="overflow">
                    <a:noFill/>
                  </a:tcPr>
                </a:tc>
                <a:tc hMerge="1">
                  <a:tcPr/>
                </a:tc>
              </a:tr>
              <a:tr h="415061">
                <a:tc vMerge="1">
                  <a:tcPr/>
                </a:tc>
                <a:tc gridSpan="2">
                  <a:txBody>
                    <a:bodyPr/>
                    <a:lstStyle/>
                    <a:p>
                      <a:pPr algn="l">
                        <a:defRPr b="0" i="0" sz="1800">
                          <a:sym typeface="Helvetica Neue"/>
                        </a:defRPr>
                      </a:pPr>
                      <a:r>
                        <a:t>Penggunaan Informasi</a:t>
                      </a:r>
                      <a:r>
                        <a:rPr u="sng">
                          <a:solidFill>
                            <a:srgbClr val="0000FF"/>
                          </a:solidFill>
                          <a:uFill>
                            <a:solidFill>
                              <a:srgbClr val="0000FF"/>
                            </a:solidFill>
                          </a:uFill>
                          <a:hlinkClick r:id="rId2" invalidUrl="" action="ppaction://hlinksldjump" tgtFrame="" tooltip="" history="1" highlightClick="0" endSnd="0"/>
                        </a:rPr>
                        <a:t> </a:t>
                      </a:r>
                      <a:r>
                        <a:t>Kesehatan</a:t>
                      </a:r>
                    </a:p>
                  </a:txBody>
                  <a:tcPr marL="0" marR="0" marT="0" marB="0" anchor="t" anchorCtr="0" horzOverflow="overflow">
                    <a:noFill/>
                  </a:tcPr>
                </a:tc>
                <a:tc hMerge="1">
                  <a:tcPr/>
                </a:tc>
              </a:tr>
            </a:tbl>
          </a:graphicData>
        </a:graphic>
      </p:graphicFrame>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7" name="Shape 627"/>
          <p:cNvSpPr/>
          <p:nvPr>
            <p:ph type="title"/>
          </p:nvPr>
        </p:nvSpPr>
        <p:spPr>
          <a:xfrm>
            <a:off x="457200" y="96361"/>
            <a:ext cx="8229600" cy="884444"/>
          </a:xfrm>
          <a:prstGeom prst="rect">
            <a:avLst/>
          </a:prstGeom>
        </p:spPr>
        <p:txBody>
          <a:bodyPr/>
          <a:lstStyle/>
          <a:p>
            <a:pPr/>
            <a:r>
              <a:t>Substansi Pengaturan</a:t>
            </a:r>
          </a:p>
        </p:txBody>
      </p:sp>
      <p:graphicFrame>
        <p:nvGraphicFramePr>
          <p:cNvPr id="628" name="Table 628"/>
          <p:cNvGraphicFramePr/>
          <p:nvPr/>
        </p:nvGraphicFramePr>
        <p:xfrm>
          <a:off x="611560" y="1473898"/>
          <a:ext cx="7920881" cy="425876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448272"/>
                <a:gridCol w="5472608"/>
              </a:tblGrid>
              <a:tr h="354897">
                <a:tc rowSpan="2">
                  <a:txBody>
                    <a:bodyPr/>
                    <a:lstStyle/>
                    <a:p>
                      <a:pPr algn="l">
                        <a:defRPr b="0" i="0" sz="1800"/>
                      </a:pPr>
                      <a:r>
                        <a:rPr>
                          <a:sym typeface="Helvetica Neue"/>
                        </a:rPr>
                        <a:t>Pemantauan, Evaluasi, dan Pelaporan</a:t>
                      </a:r>
                    </a:p>
                  </a:txBody>
                  <a:tcPr marL="0" marR="0" marT="0" marB="0" anchor="t" anchorCtr="0" horzOverflow="overflow">
                    <a:noFill/>
                  </a:tcPr>
                </a:tc>
                <a:tc>
                  <a:txBody>
                    <a:bodyPr/>
                    <a:lstStyle/>
                    <a:p>
                      <a:pPr algn="l">
                        <a:defRPr b="0" i="0" sz="1800"/>
                      </a:pPr>
                      <a:r>
                        <a:rPr>
                          <a:sym typeface="Helvetica Neue"/>
                        </a:rPr>
                        <a:t>Tanggung jawab pemantauan, evaluasi, dan pelapran</a:t>
                      </a:r>
                    </a:p>
                  </a:txBody>
                  <a:tcPr marL="0" marR="0" marT="0" marB="0" anchor="t" anchorCtr="0" horzOverflow="overflow">
                    <a:noFill/>
                  </a:tcPr>
                </a:tc>
              </a:tr>
              <a:tr h="354897">
                <a:tc vMerge="1">
                  <a:tcPr/>
                </a:tc>
                <a:tc>
                  <a:txBody>
                    <a:bodyPr/>
                    <a:lstStyle/>
                    <a:p>
                      <a:pPr algn="l">
                        <a:defRPr b="0" i="0" sz="1800"/>
                      </a:pPr>
                      <a:r>
                        <a:rPr>
                          <a:sym typeface="Helvetica Neue"/>
                        </a:rPr>
                        <a:t>Tata cara pemantauan, evaluasi, dan pelapran</a:t>
                      </a:r>
                    </a:p>
                  </a:txBody>
                  <a:tcPr marL="0" marR="0" marT="0" marB="0" anchor="t" anchorCtr="0" horzOverflow="overflow">
                    <a:noFill/>
                  </a:tcPr>
                </a:tc>
              </a:tr>
              <a:tr h="354897">
                <a:tc rowSpan="2">
                  <a:txBody>
                    <a:bodyPr/>
                    <a:lstStyle/>
                    <a:p>
                      <a:pPr algn="l">
                        <a:defRPr b="0" i="0" sz="1800"/>
                      </a:pPr>
                      <a:r>
                        <a:rPr>
                          <a:sym typeface="Helvetica Neue"/>
                        </a:rPr>
                        <a:t>Pendanaan Sistem Informasi Kesehatan</a:t>
                      </a:r>
                    </a:p>
                  </a:txBody>
                  <a:tcPr marL="0" marR="0" marT="0" marB="0" anchor="t" anchorCtr="0" horzOverflow="overflow">
                    <a:noFill/>
                  </a:tcPr>
                </a:tc>
                <a:tc>
                  <a:txBody>
                    <a:bodyPr/>
                    <a:lstStyle/>
                    <a:p>
                      <a:pPr algn="l">
                        <a:defRPr b="0" i="0" sz="1800"/>
                      </a:pPr>
                      <a:r>
                        <a:rPr>
                          <a:sym typeface="Helvetica Neue"/>
                        </a:rPr>
                        <a:t>Tanggung jawab pendanaan</a:t>
                      </a:r>
                    </a:p>
                  </a:txBody>
                  <a:tcPr marL="0" marR="0" marT="0" marB="0" anchor="t" anchorCtr="0" horzOverflow="overflow">
                    <a:noFill/>
                  </a:tcPr>
                </a:tc>
              </a:tr>
              <a:tr h="354897">
                <a:tc vMerge="1">
                  <a:tcPr/>
                </a:tc>
                <a:tc>
                  <a:txBody>
                    <a:bodyPr/>
                    <a:lstStyle/>
                    <a:p>
                      <a:pPr algn="l">
                        <a:defRPr b="0" i="0" sz="1800"/>
                      </a:pPr>
                      <a:r>
                        <a:rPr>
                          <a:sym typeface="Helvetica Neue"/>
                        </a:rPr>
                        <a:t>Sumber pendanaan</a:t>
                      </a:r>
                    </a:p>
                  </a:txBody>
                  <a:tcPr marL="0" marR="0" marT="0" marB="0" anchor="t" anchorCtr="0" horzOverflow="overflow">
                    <a:noFill/>
                  </a:tcPr>
                </a:tc>
              </a:tr>
              <a:tr h="354897">
                <a:tc rowSpan="2">
                  <a:txBody>
                    <a:bodyPr/>
                    <a:lstStyle/>
                    <a:p>
                      <a:pPr algn="l">
                        <a:defRPr b="0" i="0" sz="1800"/>
                      </a:pPr>
                      <a:r>
                        <a:rPr>
                          <a:sym typeface="Helvetica Neue"/>
                        </a:rPr>
                        <a:t>Peran Serta Masyarakat</a:t>
                      </a:r>
                    </a:p>
                  </a:txBody>
                  <a:tcPr marL="0" marR="0" marT="0" marB="0" anchor="t" anchorCtr="0" horzOverflow="overflow">
                    <a:noFill/>
                  </a:tcPr>
                </a:tc>
                <a:tc>
                  <a:txBody>
                    <a:bodyPr/>
                    <a:lstStyle/>
                    <a:p>
                      <a:pPr algn="l">
                        <a:defRPr b="0" i="0" sz="1800"/>
                      </a:pPr>
                      <a:r>
                        <a:rPr>
                          <a:sym typeface="Helvetica Neue"/>
                        </a:rPr>
                        <a:t>Lingkup peran serta masyarakat</a:t>
                      </a:r>
                    </a:p>
                  </a:txBody>
                  <a:tcPr marL="0" marR="0" marT="0" marB="0" anchor="t" anchorCtr="0" horzOverflow="overflow">
                    <a:noFill/>
                  </a:tcPr>
                </a:tc>
              </a:tr>
              <a:tr h="354897">
                <a:tc vMerge="1">
                  <a:tcPr/>
                </a:tc>
                <a:tc>
                  <a:txBody>
                    <a:bodyPr/>
                    <a:lstStyle/>
                    <a:p>
                      <a:pPr algn="l">
                        <a:defRPr b="0" i="0" sz="1800"/>
                      </a:pPr>
                      <a:r>
                        <a:rPr>
                          <a:sym typeface="Helvetica Neue"/>
                        </a:rPr>
                        <a:t>Kewajiban melaksanaka SPM dalam peran serta masy.</a:t>
                      </a:r>
                    </a:p>
                  </a:txBody>
                  <a:tcPr marL="0" marR="0" marT="0" marB="0" anchor="t" anchorCtr="0" horzOverflow="overflow">
                    <a:noFill/>
                  </a:tcPr>
                </a:tc>
              </a:tr>
              <a:tr h="354897">
                <a:tc rowSpan="2">
                  <a:txBody>
                    <a:bodyPr/>
                    <a:lstStyle/>
                    <a:p>
                      <a:pPr algn="l">
                        <a:defRPr b="0" i="0" sz="1800"/>
                      </a:pPr>
                      <a:r>
                        <a:rPr>
                          <a:sym typeface="Helvetica Neue"/>
                        </a:rPr>
                        <a:t>Pembinaan dan Pengawasan</a:t>
                      </a:r>
                    </a:p>
                  </a:txBody>
                  <a:tcPr marL="0" marR="0" marT="0" marB="0" anchor="t" anchorCtr="0" horzOverflow="overflow">
                    <a:noFill/>
                  </a:tcPr>
                </a:tc>
                <a:tc>
                  <a:txBody>
                    <a:bodyPr/>
                    <a:lstStyle/>
                    <a:p>
                      <a:pPr algn="l">
                        <a:defRPr b="0" i="0" sz="1800"/>
                      </a:pPr>
                      <a:r>
                        <a:rPr>
                          <a:sym typeface="Helvetica Neue"/>
                        </a:rPr>
                        <a:t>Tanggung jawab pembinaan dan pengawasan</a:t>
                      </a:r>
                    </a:p>
                  </a:txBody>
                  <a:tcPr marL="0" marR="0" marT="0" marB="0" anchor="t" anchorCtr="0" horzOverflow="overflow">
                    <a:noFill/>
                  </a:tcPr>
                </a:tc>
              </a:tr>
              <a:tr h="354897">
                <a:tc vMerge="1">
                  <a:tcPr/>
                </a:tc>
                <a:tc>
                  <a:txBody>
                    <a:bodyPr/>
                    <a:lstStyle/>
                    <a:p>
                      <a:pPr algn="l">
                        <a:defRPr b="0" i="0" sz="1800"/>
                      </a:pPr>
                      <a:r>
                        <a:rPr>
                          <a:sym typeface="Helvetica Neue"/>
                        </a:rPr>
                        <a:t>Lingkup dan tata cara pembinaan dan pengawasan</a:t>
                      </a:r>
                    </a:p>
                  </a:txBody>
                  <a:tcPr marL="0" marR="0" marT="0" marB="0" anchor="t" anchorCtr="0" horzOverflow="overflow">
                    <a:noFill/>
                  </a:tcPr>
                </a:tc>
              </a:tr>
              <a:tr h="354897">
                <a:tc rowSpan="2">
                  <a:txBody>
                    <a:bodyPr/>
                    <a:lstStyle/>
                    <a:p>
                      <a:pPr algn="l">
                        <a:defRPr b="0" i="0" sz="1800"/>
                      </a:pPr>
                      <a:r>
                        <a:rPr>
                          <a:sym typeface="Helvetica Neue"/>
                        </a:rPr>
                        <a:t>Sanksi Administratif</a:t>
                      </a:r>
                    </a:p>
                  </a:txBody>
                  <a:tcPr marL="0" marR="0" marT="0" marB="0" anchor="t" anchorCtr="0" horzOverflow="overflow">
                    <a:noFill/>
                  </a:tcPr>
                </a:tc>
                <a:tc>
                  <a:txBody>
                    <a:bodyPr/>
                    <a:lstStyle/>
                    <a:p>
                      <a:pPr algn="l">
                        <a:defRPr b="0" i="0" sz="1800"/>
                      </a:pPr>
                      <a:r>
                        <a:rPr>
                          <a:sym typeface="Helvetica Neue"/>
                        </a:rPr>
                        <a:t>Sanksi administratif</a:t>
                      </a:r>
                    </a:p>
                  </a:txBody>
                  <a:tcPr marL="0" marR="0" marT="0" marB="0" anchor="t" anchorCtr="0" horzOverflow="overflow">
                    <a:noFill/>
                  </a:tcPr>
                </a:tc>
              </a:tr>
              <a:tr h="354897">
                <a:tc vMerge="1">
                  <a:tcPr/>
                </a:tc>
                <a:tc>
                  <a:txBody>
                    <a:bodyPr/>
                    <a:lstStyle/>
                    <a:p>
                      <a:pPr algn="l">
                        <a:defRPr b="0" i="0" sz="1800"/>
                      </a:pPr>
                      <a:r>
                        <a:rPr>
                          <a:sym typeface="Helvetica Neue"/>
                        </a:rPr>
                        <a:t>Tata cara sanksi</a:t>
                      </a:r>
                    </a:p>
                  </a:txBody>
                  <a:tcPr marL="0" marR="0" marT="0" marB="0" anchor="t" anchorCtr="0" horzOverflow="overflow">
                    <a:noFill/>
                  </a:tcPr>
                </a:tc>
              </a:tr>
              <a:tr h="354897">
                <a:tc>
                  <a:txBody>
                    <a:bodyPr/>
                    <a:lstStyle/>
                    <a:p>
                      <a:pPr algn="l">
                        <a:defRPr b="0" i="0" sz="1800"/>
                      </a:pPr>
                      <a:r>
                        <a:rPr>
                          <a:sym typeface="Helvetica Neue"/>
                        </a:rPr>
                        <a:t>Ketentuan Peralihan</a:t>
                      </a:r>
                    </a:p>
                  </a:txBody>
                  <a:tcPr marL="0" marR="0" marT="0" marB="0" anchor="t" anchorCtr="0" horzOverflow="overflow">
                    <a:noFill/>
                  </a:tcPr>
                </a:tc>
                <a:tc>
                  <a:txBody>
                    <a:bodyPr/>
                    <a:lstStyle/>
                    <a:p>
                      <a:pPr algn="l">
                        <a:defRPr b="0" i="0" sz="1800"/>
                      </a:pPr>
                      <a:r>
                        <a:rPr>
                          <a:sym typeface="Helvetica Neue"/>
                        </a:rPr>
                        <a:t>jangka waktu peralihan selama 2 tahun</a:t>
                      </a:r>
                    </a:p>
                  </a:txBody>
                  <a:tcPr marL="0" marR="0" marT="0" marB="0" anchor="t" anchorCtr="0" horzOverflow="overflow">
                    <a:noFill/>
                  </a:tcPr>
                </a:tc>
              </a:tr>
              <a:tr h="354897">
                <a:tc>
                  <a:txBody>
                    <a:bodyPr/>
                    <a:lstStyle/>
                    <a:p>
                      <a:pPr algn="l">
                        <a:defRPr b="0" i="0" sz="1800"/>
                      </a:pPr>
                      <a:r>
                        <a:rPr>
                          <a:sym typeface="Helvetica Neue"/>
                        </a:rPr>
                        <a:t>Ketentuan Penutup</a:t>
                      </a:r>
                    </a:p>
                  </a:txBody>
                  <a:tcPr marL="0" marR="0" marT="0" marB="0" anchor="t" anchorCtr="0" horzOverflow="overflow">
                    <a:noFill/>
                  </a:tcPr>
                </a:tc>
                <a:tc>
                  <a:txBody>
                    <a:bodyPr/>
                    <a:lstStyle/>
                    <a:p>
                      <a:pPr algn="l">
                        <a:defRPr b="0" i="0" sz="1800">
                          <a:sym typeface="Helvetica Neue"/>
                        </a:defRPr>
                      </a:pPr>
                    </a:p>
                  </a:txBody>
                  <a:tcPr marL="0" marR="0" marT="0" marB="0" anchor="t" anchorCtr="0" horzOverflow="overflow">
                    <a:noFill/>
                  </a:tcPr>
                </a:tc>
              </a:tr>
            </a:tbl>
          </a:graphicData>
        </a:graphic>
      </p:graphicFrame>
      <p:grpSp>
        <p:nvGrpSpPr>
          <p:cNvPr id="632" name="Group 632">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629" name="Shape 629"/>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30" name="Shape 630"/>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0" y="0"/>
                  </a:lnTo>
                  <a:lnTo>
                    <a:pt x="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31" name="Shape 631"/>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94" y="10800"/>
                  </a:moveTo>
                  <a:lnTo>
                    <a:pt x="4906" y="18900"/>
                  </a:lnTo>
                  <a:lnTo>
                    <a:pt x="4906" y="27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34" name="Shape 634"/>
          <p:cNvSpPr/>
          <p:nvPr>
            <p:ph type="body" idx="1"/>
          </p:nvPr>
        </p:nvSpPr>
        <p:spPr>
          <a:xfrm>
            <a:off x="457200" y="1209456"/>
            <a:ext cx="8229600" cy="4916710"/>
          </a:xfrm>
          <a:prstGeom prst="rect">
            <a:avLst/>
          </a:prstGeom>
        </p:spPr>
        <p:txBody>
          <a:bodyPr/>
          <a:lstStyle/>
          <a:p>
            <a:pPr marL="0" indent="0">
              <a:buSzTx/>
              <a:buNone/>
            </a:pPr>
            <a:r>
              <a:t>Data Kesehatan harus memenuhi standar, yang meliputi: </a:t>
            </a:r>
          </a:p>
          <a:p>
            <a:pPr marL="358775" indent="-358775">
              <a:buSzTx/>
              <a:buNone/>
            </a:pPr>
            <a:r>
              <a:t>a. data sesuai dengan Indikator Kesehatan; </a:t>
            </a:r>
          </a:p>
          <a:p>
            <a:pPr marL="358775" indent="-358775">
              <a:buSzTx/>
              <a:buNone/>
            </a:pPr>
            <a:r>
              <a:t>b. jenis, sifat, format, basis data, kodefikasi, dan metadata yang dapat dengan mudah diintegrasikan; </a:t>
            </a:r>
          </a:p>
          <a:p>
            <a:pPr marL="358775" indent="-358775">
              <a:buSzTx/>
              <a:buNone/>
            </a:pPr>
            <a:r>
              <a:t>c. akurat, jelas, dan dapat dipertanggungjawabkan; dan </a:t>
            </a:r>
          </a:p>
          <a:p>
            <a:pPr marL="358775" indent="-358775">
              <a:buSzTx/>
              <a:buNone/>
            </a:pPr>
            <a:r>
              <a:t>d. mampu rekam pada alat/sarana pencatatan, pengolahan, dan penyimpanan data yang andal, aman, dan mudah dioperasikan.</a:t>
            </a:r>
          </a:p>
        </p:txBody>
      </p:sp>
      <p:sp>
        <p:nvSpPr>
          <p:cNvPr id="635" name="Shape 635"/>
          <p:cNvSpPr/>
          <p:nvPr>
            <p:ph type="title"/>
          </p:nvPr>
        </p:nvSpPr>
        <p:spPr>
          <a:xfrm>
            <a:off x="457200" y="274638"/>
            <a:ext cx="8229600" cy="692930"/>
          </a:xfrm>
          <a:prstGeom prst="rect">
            <a:avLst/>
          </a:prstGeom>
        </p:spPr>
        <p:txBody>
          <a:bodyPr/>
          <a:lstStyle/>
          <a:p>
            <a:pPr/>
            <a:r>
              <a:t>Pasal 6</a:t>
            </a:r>
          </a:p>
        </p:txBody>
      </p:sp>
      <p:grpSp>
        <p:nvGrpSpPr>
          <p:cNvPr id="639" name="Group 639">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636" name="Shape 636"/>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37" name="Shape 637"/>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38" name="Shape 638"/>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41" name="Shape 641"/>
          <p:cNvSpPr/>
          <p:nvPr>
            <p:ph type="title"/>
          </p:nvPr>
        </p:nvSpPr>
        <p:spPr>
          <a:xfrm>
            <a:off x="457200" y="274638"/>
            <a:ext cx="8229600" cy="692930"/>
          </a:xfrm>
          <a:prstGeom prst="rect">
            <a:avLst/>
          </a:prstGeom>
        </p:spPr>
        <p:txBody>
          <a:bodyPr/>
          <a:lstStyle/>
          <a:p>
            <a:pPr/>
            <a:r>
              <a:t>Pasal 14</a:t>
            </a:r>
          </a:p>
        </p:txBody>
      </p:sp>
      <p:sp>
        <p:nvSpPr>
          <p:cNvPr id="642" name="Shape 642"/>
          <p:cNvSpPr/>
          <p:nvPr>
            <p:ph type="body" idx="1"/>
          </p:nvPr>
        </p:nvSpPr>
        <p:spPr>
          <a:xfrm>
            <a:off x="457200" y="1209456"/>
            <a:ext cx="8229600" cy="4916710"/>
          </a:xfrm>
          <a:prstGeom prst="rect">
            <a:avLst/>
          </a:prstGeom>
        </p:spPr>
        <p:txBody>
          <a:bodyPr/>
          <a:lstStyle/>
          <a:p>
            <a:pPr marL="0" indent="0">
              <a:buSzTx/>
              <a:buNone/>
            </a:pPr>
            <a:r>
              <a:t>Data dan Informasi Kesehatan yang bersumber dari Fasilitas Pelayanan Kesehatan yang diperoleh dari </a:t>
            </a:r>
            <a:r>
              <a:rPr>
                <a:solidFill>
                  <a:srgbClr val="0000FF"/>
                </a:solidFill>
              </a:rPr>
              <a:t>rekam medik </a:t>
            </a:r>
            <a:r>
              <a:t>elektronik dan nonelektronik dilaksanakan sesuai dengan ketentuan peraturan perundang-undangan. </a:t>
            </a:r>
          </a:p>
        </p:txBody>
      </p:sp>
      <p:grpSp>
        <p:nvGrpSpPr>
          <p:cNvPr id="646" name="Group 646">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643" name="Shape 643"/>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44" name="Shape 644"/>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45" name="Shape 645"/>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xfrm>
            <a:off x="457200" y="274638"/>
            <a:ext cx="8229600" cy="692930"/>
          </a:xfrm>
          <a:prstGeom prst="rect">
            <a:avLst/>
          </a:prstGeom>
        </p:spPr>
        <p:txBody>
          <a:bodyPr/>
          <a:lstStyle/>
          <a:p>
            <a:pPr/>
            <a:r>
              <a:t> SIK </a:t>
            </a:r>
          </a:p>
        </p:txBody>
      </p:sp>
      <p:sp>
        <p:nvSpPr>
          <p:cNvPr id="138" name="Shape 138"/>
          <p:cNvSpPr/>
          <p:nvPr>
            <p:ph type="body" idx="1"/>
          </p:nvPr>
        </p:nvSpPr>
        <p:spPr>
          <a:xfrm>
            <a:off x="457200" y="1209456"/>
            <a:ext cx="8229600" cy="4916710"/>
          </a:xfrm>
          <a:prstGeom prst="rect">
            <a:avLst/>
          </a:prstGeom>
        </p:spPr>
        <p:txBody>
          <a:bodyPr/>
          <a:lstStyle/>
          <a:p>
            <a:pPr marL="342900" indent="-342900">
              <a:lnSpc>
                <a:spcPct val="68000"/>
              </a:lnSpc>
              <a:defRPr sz="2500"/>
            </a:pPr>
            <a:r>
              <a:t>Health Information System: An integrated effort to collect, process, report, and use health information and knowledge to influence policy making, programme action, and research. [WHO]</a:t>
            </a:r>
          </a:p>
          <a:p>
            <a:pPr marL="342900" indent="-342900">
              <a:lnSpc>
                <a:spcPct val="68000"/>
              </a:lnSpc>
              <a:defRPr sz="2500"/>
            </a:pPr>
            <a:r>
              <a:t>Sistem Informasi Kesehatan adalah seperangkat tatanan yang meliputi data, informasi, indikator, prosedur, perangkat, teknologi, dan sumber daya manusia yang saling berkaitan dan dikelola secara terpadu untuk mengarahkan tindakan atau keputusan yang berguna dalam mendukung pembangunan kesehatan. [PP SIK]</a:t>
            </a:r>
          </a:p>
          <a:p>
            <a:pPr marL="342900" indent="-342900">
              <a:lnSpc>
                <a:spcPct val="68000"/>
              </a:lnSpc>
              <a:defRPr sz="2500"/>
            </a:pPr>
            <a:r>
              <a:t>Sistem Informasi Kesehatan merupakan suatu sistem yang menyediakan dukungan informasi bagi proses pengambilan keputusan di setiap jenjang administrasi kesehatan, baik di tingkat Fasilitas Pelayanan Kesehatan, di tingkat kabupaten/kota, di tingkat provinsi, maupun di tingkat pusat. [PP SIK]</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48" name="Shape 648"/>
          <p:cNvSpPr/>
          <p:nvPr>
            <p:ph type="title"/>
          </p:nvPr>
        </p:nvSpPr>
        <p:spPr>
          <a:xfrm>
            <a:off x="457200" y="274638"/>
            <a:ext cx="8229600" cy="692930"/>
          </a:xfrm>
          <a:prstGeom prst="rect">
            <a:avLst/>
          </a:prstGeom>
        </p:spPr>
        <p:txBody>
          <a:bodyPr/>
          <a:lstStyle/>
          <a:p>
            <a:pPr/>
            <a:r>
              <a:t>Pasal 16</a:t>
            </a:r>
          </a:p>
        </p:txBody>
      </p:sp>
      <p:sp>
        <p:nvSpPr>
          <p:cNvPr id="649" name="Shape 649"/>
          <p:cNvSpPr/>
          <p:nvPr>
            <p:ph type="body" idx="1"/>
          </p:nvPr>
        </p:nvSpPr>
        <p:spPr>
          <a:xfrm>
            <a:off x="457200" y="1209456"/>
            <a:ext cx="8229600" cy="4916710"/>
          </a:xfrm>
          <a:prstGeom prst="rect">
            <a:avLst/>
          </a:prstGeom>
        </p:spPr>
        <p:txBody>
          <a:bodyPr/>
          <a:lstStyle>
            <a:lvl1pPr marL="0" indent="0">
              <a:buSzTx/>
              <a:buNone/>
            </a:lvl1pPr>
          </a:lstStyle>
          <a:p>
            <a:pPr/>
            <a:r>
              <a:t>Sumber Data dan Informasi Kesehatan sebagaimana dimaksud dalam Pasal 13 wajib memberikan dan/atau melaporkan Data dan Informasi Kesehatan yang berkaitan dengan kebutuhan Informasi dan Indikator Kesehatan sebagaimana dimaksud dalam Pasal 8 dan Pasal 10 kepada pengelola Sistem Informasi Kesehatan secara horizontal atau vertikal.</a:t>
            </a:r>
          </a:p>
        </p:txBody>
      </p:sp>
      <p:grpSp>
        <p:nvGrpSpPr>
          <p:cNvPr id="653" name="Group 653">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650" name="Shape 650"/>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51" name="Shape 651"/>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52" name="Shape 652"/>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55" name="Shape 655"/>
          <p:cNvSpPr/>
          <p:nvPr>
            <p:ph type="title"/>
          </p:nvPr>
        </p:nvSpPr>
        <p:spPr>
          <a:xfrm>
            <a:off x="457200" y="274638"/>
            <a:ext cx="8229600" cy="692930"/>
          </a:xfrm>
          <a:prstGeom prst="rect">
            <a:avLst/>
          </a:prstGeom>
        </p:spPr>
        <p:txBody>
          <a:bodyPr/>
          <a:lstStyle/>
          <a:p>
            <a:pPr/>
            <a:r>
              <a:t>Pasal 17</a:t>
            </a:r>
          </a:p>
        </p:txBody>
      </p:sp>
      <p:sp>
        <p:nvSpPr>
          <p:cNvPr id="656" name="Shape 656"/>
          <p:cNvSpPr/>
          <p:nvPr>
            <p:ph type="body" idx="1"/>
          </p:nvPr>
        </p:nvSpPr>
        <p:spPr>
          <a:xfrm>
            <a:off x="457200" y="1209456"/>
            <a:ext cx="8229600" cy="4916710"/>
          </a:xfrm>
          <a:prstGeom prst="rect">
            <a:avLst/>
          </a:prstGeom>
        </p:spPr>
        <p:txBody>
          <a:bodyPr/>
          <a:lstStyle/>
          <a:p>
            <a:pPr marL="0" indent="0">
              <a:lnSpc>
                <a:spcPct val="68000"/>
              </a:lnSpc>
              <a:spcBef>
                <a:spcPts val="500"/>
              </a:spcBef>
              <a:buSzTx/>
              <a:buNone/>
              <a:defRPr sz="2300"/>
            </a:pPr>
            <a:r>
              <a:t>Pengumpulan Data dan Informasi Kesehatan dilaksanakan melalui kegiatan: </a:t>
            </a:r>
          </a:p>
          <a:p>
            <a:pPr marL="358775" indent="-358775">
              <a:lnSpc>
                <a:spcPct val="68000"/>
              </a:lnSpc>
              <a:spcBef>
                <a:spcPts val="500"/>
              </a:spcBef>
              <a:buFontTx/>
              <a:buAutoNum type="alphaLcPeriod" startAt="1"/>
              <a:defRPr sz="2300"/>
            </a:pPr>
            <a:r>
              <a:t>pelayanan kesehatan rutin atau berkala oleh tenaga kesehatan yang berwenang;</a:t>
            </a:r>
          </a:p>
          <a:p>
            <a:pPr marL="358775" indent="-358775">
              <a:lnSpc>
                <a:spcPct val="68000"/>
              </a:lnSpc>
              <a:spcBef>
                <a:spcPts val="500"/>
              </a:spcBef>
              <a:buFontTx/>
              <a:buAutoNum type="alphaLcPeriod" startAt="1"/>
              <a:defRPr sz="2300"/>
            </a:pPr>
            <a:r>
              <a:t>penyelenggaraan </a:t>
            </a:r>
            <a:r>
              <a:rPr>
                <a:solidFill>
                  <a:srgbClr val="0000FF"/>
                </a:solidFill>
              </a:rPr>
              <a:t>rekam medik</a:t>
            </a:r>
            <a:r>
              <a:t>, meliputi rekam medik elektronik dan rekam medik nonelektronik; </a:t>
            </a:r>
          </a:p>
          <a:p>
            <a:pPr marL="358775" indent="-358775">
              <a:lnSpc>
                <a:spcPct val="68000"/>
              </a:lnSpc>
              <a:spcBef>
                <a:spcPts val="500"/>
              </a:spcBef>
              <a:buFontTx/>
              <a:buAutoNum type="alphaLcPeriod" startAt="1"/>
              <a:defRPr sz="2300"/>
            </a:pPr>
            <a:r>
              <a:t>surveilans kesehatan; </a:t>
            </a:r>
          </a:p>
          <a:p>
            <a:pPr marL="358775" indent="-358775">
              <a:lnSpc>
                <a:spcPct val="68000"/>
              </a:lnSpc>
              <a:spcBef>
                <a:spcPts val="500"/>
              </a:spcBef>
              <a:buFontTx/>
              <a:buAutoNum type="alphaLcPeriod" startAt="1"/>
              <a:defRPr sz="2300"/>
            </a:pPr>
            <a:r>
              <a:t>sensus dan survei dengan menggunakan metode dan instrumentasi yang dapat dipertanggungjawabkan secara ilmiah; </a:t>
            </a:r>
          </a:p>
          <a:p>
            <a:pPr marL="358775" indent="-358775">
              <a:lnSpc>
                <a:spcPct val="68000"/>
              </a:lnSpc>
              <a:spcBef>
                <a:spcPts val="500"/>
              </a:spcBef>
              <a:buFontTx/>
              <a:buAutoNum type="alphaLcPeriod" startAt="1"/>
              <a:defRPr sz="2300"/>
            </a:pPr>
            <a:r>
              <a:t>penelitian dan pengembangan kesehatan; </a:t>
            </a:r>
          </a:p>
          <a:p>
            <a:pPr marL="358775" indent="-358775">
              <a:lnSpc>
                <a:spcPct val="68000"/>
              </a:lnSpc>
              <a:spcBef>
                <a:spcPts val="500"/>
              </a:spcBef>
              <a:buFontTx/>
              <a:buAutoNum type="alphaLcPeriod" startAt="1"/>
              <a:defRPr sz="2300"/>
            </a:pPr>
            <a:r>
              <a:t>pemanfaatan teknologi dan sumber lain yang sesuai perkembangan ilmu pengetahuan dan teknologi serta dapat dipertanggungjawabkan; dan </a:t>
            </a:r>
          </a:p>
          <a:p>
            <a:pPr marL="358775" indent="-358775">
              <a:lnSpc>
                <a:spcPct val="68000"/>
              </a:lnSpc>
              <a:spcBef>
                <a:spcPts val="500"/>
              </a:spcBef>
              <a:buFontTx/>
              <a:buAutoNum type="alphaLcPeriod" startAt="1"/>
              <a:defRPr sz="2300"/>
            </a:pPr>
            <a:r>
              <a:t>cara lain sesuai dengan ketentuan peraturan perundang-undangan. </a:t>
            </a:r>
          </a:p>
        </p:txBody>
      </p:sp>
      <p:grpSp>
        <p:nvGrpSpPr>
          <p:cNvPr id="660" name="Group 660">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657" name="Shape 657"/>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58" name="Shape 658"/>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59" name="Shape 659"/>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62" name="Shape 662"/>
          <p:cNvSpPr/>
          <p:nvPr>
            <p:ph type="body" idx="1"/>
          </p:nvPr>
        </p:nvSpPr>
        <p:spPr>
          <a:xfrm>
            <a:off x="457200" y="1209456"/>
            <a:ext cx="8229600" cy="4916710"/>
          </a:xfrm>
          <a:prstGeom prst="rect">
            <a:avLst/>
          </a:prstGeom>
        </p:spPr>
        <p:txBody>
          <a:bodyPr/>
          <a:lstStyle/>
          <a:p>
            <a:pPr marL="439737" indent="-439737">
              <a:lnSpc>
                <a:spcPct val="68000"/>
              </a:lnSpc>
              <a:buSzTx/>
              <a:buNone/>
              <a:defRPr sz="2500"/>
            </a:pPr>
            <a:r>
              <a:t>(1) Penyimpanan Data dan Informasi Kesehatan dilakukan dalam pangkalan data pada tempat yang aman dan tidak rusak atau mudah hilang dengan menggunakan media penyimpanan elektronik dan/atau nonelektronik. </a:t>
            </a:r>
          </a:p>
          <a:p>
            <a:pPr marL="439737" indent="-439737">
              <a:lnSpc>
                <a:spcPct val="68000"/>
              </a:lnSpc>
              <a:buSzTx/>
              <a:buNone/>
              <a:defRPr sz="2500"/>
            </a:pPr>
            <a:r>
              <a:t>(2) Pangkalan data sebagaimana dimaksud pada ayat (1) harus dikelola oleh pengelola Sistem Informasi Kesehatan sesuai dengan ketentuan peraturan perundang-undangan </a:t>
            </a:r>
          </a:p>
          <a:p>
            <a:pPr marL="439737" indent="-439737">
              <a:lnSpc>
                <a:spcPct val="68000"/>
              </a:lnSpc>
              <a:buSzTx/>
              <a:buNone/>
              <a:defRPr sz="2500"/>
            </a:pPr>
            <a:r>
              <a:t>(3) Pangkalan data sebagaimana dimaksud pada ayat (1) dapat terhubung dengan pangkalan data yang dikelola oleh Menteri. </a:t>
            </a:r>
          </a:p>
          <a:p>
            <a:pPr marL="439737" indent="-439737">
              <a:lnSpc>
                <a:spcPct val="68000"/>
              </a:lnSpc>
              <a:buSzTx/>
              <a:buNone/>
              <a:defRPr sz="2500"/>
            </a:pPr>
            <a:r>
              <a:t>(4) Penyimpanan sebagaimana dimaksud pada ayat (1) hanya dapat dilakukan di dalam negeri. </a:t>
            </a:r>
          </a:p>
          <a:p>
            <a:pPr marL="439737" indent="-439737">
              <a:lnSpc>
                <a:spcPct val="68000"/>
              </a:lnSpc>
              <a:buSzTx/>
              <a:buNone/>
              <a:defRPr sz="2500"/>
            </a:pPr>
            <a:r>
              <a:t>(5) …dst</a:t>
            </a:r>
          </a:p>
          <a:p>
            <a:pPr marL="439737" indent="-439737">
              <a:lnSpc>
                <a:spcPct val="68000"/>
              </a:lnSpc>
              <a:buSzTx/>
              <a:buNone/>
              <a:defRPr sz="2500"/>
            </a:pPr>
            <a:r>
              <a:t>(6) …dst.</a:t>
            </a:r>
          </a:p>
        </p:txBody>
      </p:sp>
      <p:sp>
        <p:nvSpPr>
          <p:cNvPr id="663" name="Shape 663"/>
          <p:cNvSpPr/>
          <p:nvPr>
            <p:ph type="title"/>
          </p:nvPr>
        </p:nvSpPr>
        <p:spPr>
          <a:xfrm>
            <a:off x="457200" y="274638"/>
            <a:ext cx="8229600" cy="692930"/>
          </a:xfrm>
          <a:prstGeom prst="rect">
            <a:avLst/>
          </a:prstGeom>
        </p:spPr>
        <p:txBody>
          <a:bodyPr/>
          <a:lstStyle/>
          <a:p>
            <a:pPr/>
            <a:r>
              <a:t>Pasal 21</a:t>
            </a:r>
          </a:p>
        </p:txBody>
      </p:sp>
      <p:grpSp>
        <p:nvGrpSpPr>
          <p:cNvPr id="667" name="Group 667">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664" name="Shape 664"/>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65" name="Shape 665"/>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66" name="Shape 666"/>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69" name="Shape 669"/>
          <p:cNvSpPr/>
          <p:nvPr>
            <p:ph type="body" idx="1"/>
          </p:nvPr>
        </p:nvSpPr>
        <p:spPr>
          <a:xfrm>
            <a:off x="457200" y="1209456"/>
            <a:ext cx="8229600" cy="4916710"/>
          </a:xfrm>
          <a:prstGeom prst="rect">
            <a:avLst/>
          </a:prstGeom>
        </p:spPr>
        <p:txBody>
          <a:bodyPr/>
          <a:lstStyle/>
          <a:p>
            <a:pPr marL="0" indent="0">
              <a:buSzTx/>
              <a:buNone/>
            </a:pPr>
            <a:r>
              <a:t>Penyimpanan Data dan Informasi Kesehatan dapat dilakukan dengan menggunakan jasa dan fasilitas milik pihak lain dalam negeri, dengan ketentuan: </a:t>
            </a:r>
          </a:p>
          <a:p>
            <a:pPr marL="442912" indent="-442912">
              <a:buSzTx/>
              <a:buNone/>
            </a:pPr>
            <a:r>
              <a:t>a.	pemilik Data dan Informasi Kesehatan yang disimpan tersebut tidak dapat melepaskan tanggung jawab atas kerahasiaan informasi; </a:t>
            </a:r>
          </a:p>
          <a:p>
            <a:pPr marL="442912" indent="-442912">
              <a:buSzTx/>
              <a:buNone/>
            </a:pPr>
            <a:r>
              <a:t>b.	pemilik Data dan Informasi Kesehatan wajib menyampaikan laporan penyimpanan Data dan Informasi Kesehatan tersebut kepada Menteri; dan </a:t>
            </a:r>
          </a:p>
          <a:p>
            <a:pPr marL="442912" indent="-442912">
              <a:buSzTx/>
              <a:buNone/>
            </a:pPr>
            <a:r>
              <a:t>c.	harus dilakukan sesuai dengan ketentuan peraturan perundang-undangan terkait aksesibilitas arsip. </a:t>
            </a:r>
          </a:p>
        </p:txBody>
      </p:sp>
      <p:sp>
        <p:nvSpPr>
          <p:cNvPr id="670" name="Shape 670"/>
          <p:cNvSpPr/>
          <p:nvPr>
            <p:ph type="title"/>
          </p:nvPr>
        </p:nvSpPr>
        <p:spPr>
          <a:xfrm>
            <a:off x="457200" y="274638"/>
            <a:ext cx="8229600" cy="692930"/>
          </a:xfrm>
          <a:prstGeom prst="rect">
            <a:avLst/>
          </a:prstGeom>
        </p:spPr>
        <p:txBody>
          <a:bodyPr/>
          <a:lstStyle/>
          <a:p>
            <a:pPr/>
            <a:r>
              <a:t>Pasal 22</a:t>
            </a:r>
          </a:p>
        </p:txBody>
      </p:sp>
      <p:grpSp>
        <p:nvGrpSpPr>
          <p:cNvPr id="674" name="Group 674">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671" name="Shape 671"/>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72" name="Shape 672"/>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73" name="Shape 673"/>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76" name="Shape 676"/>
          <p:cNvSpPr/>
          <p:nvPr>
            <p:ph type="body" idx="1"/>
          </p:nvPr>
        </p:nvSpPr>
        <p:spPr>
          <a:xfrm>
            <a:off x="457200" y="1209456"/>
            <a:ext cx="8229600" cy="4916710"/>
          </a:xfrm>
          <a:prstGeom prst="rect">
            <a:avLst/>
          </a:prstGeom>
        </p:spPr>
        <p:txBody>
          <a:bodyPr/>
          <a:lstStyle/>
          <a:p>
            <a:pPr marL="0" indent="0">
              <a:lnSpc>
                <a:spcPct val="68000"/>
              </a:lnSpc>
              <a:buSzTx/>
              <a:buNone/>
              <a:defRPr sz="2500"/>
            </a:pPr>
            <a:r>
              <a:t>(1) Sistem Informasi Kesehatan wajib dikelola oleh: </a:t>
            </a:r>
          </a:p>
          <a:p>
            <a:pPr marL="0" indent="442910">
              <a:lnSpc>
                <a:spcPct val="68000"/>
              </a:lnSpc>
              <a:buSzTx/>
              <a:buNone/>
              <a:defRPr sz="2500"/>
            </a:pPr>
            <a:r>
              <a:t>a.	Pemerintah, untuk pengelolaan satu Sistem Informasi Kesehatan skala nasional dalam ruang lingkup Sistem Kesehatan Nasional; </a:t>
            </a:r>
          </a:p>
          <a:p>
            <a:pPr marL="0" indent="442910">
              <a:lnSpc>
                <a:spcPct val="68000"/>
              </a:lnSpc>
              <a:buSzTx/>
              <a:buNone/>
              <a:defRPr sz="2500"/>
            </a:pPr>
            <a:r>
              <a:t>b.	Pemerintah Daerah provinsi, untuk pengelolaan satu Sistem Informasi Kesehatan skala provinsi; </a:t>
            </a:r>
          </a:p>
          <a:p>
            <a:pPr marL="0" indent="442910">
              <a:lnSpc>
                <a:spcPct val="68000"/>
              </a:lnSpc>
              <a:buSzTx/>
              <a:buNone/>
              <a:defRPr sz="2500"/>
            </a:pPr>
            <a:r>
              <a:t>c.	Pemerintah Daerah kabupaten/kota, untuk pengelolaan satu Sistem Informasi Kesehatan skala kabupaten/kota; dan </a:t>
            </a:r>
          </a:p>
          <a:p>
            <a:pPr marL="0" indent="442910">
              <a:lnSpc>
                <a:spcPct val="68000"/>
              </a:lnSpc>
              <a:buSzTx/>
              <a:buNone/>
              <a:defRPr sz="2500"/>
            </a:pPr>
            <a:r>
              <a:t>d.	Fasilitas Pelayanan Kesehatan, untuk pengelolaan Sistem Informasi Kesehatan skala Fasilitas Pelayanan Kesehatan. </a:t>
            </a:r>
          </a:p>
          <a:p>
            <a:pPr marL="447675" indent="-447675">
              <a:lnSpc>
                <a:spcPct val="68000"/>
              </a:lnSpc>
              <a:buSzTx/>
              <a:buNone/>
              <a:defRPr sz="2500"/>
            </a:pPr>
            <a:r>
              <a:t>(2) Sistem Informasi Kesehatan sebagaimana dimaksud pada ayat (1) dikelola secara berjenjang, terkoneksi, dan terintegrasi serta didukung dengan kegiatan pemantauan, pengendalian, dan evaluasi.</a:t>
            </a:r>
          </a:p>
        </p:txBody>
      </p:sp>
      <p:sp>
        <p:nvSpPr>
          <p:cNvPr id="677" name="Shape 677"/>
          <p:cNvSpPr/>
          <p:nvPr>
            <p:ph type="title"/>
          </p:nvPr>
        </p:nvSpPr>
        <p:spPr>
          <a:xfrm>
            <a:off x="457200" y="274638"/>
            <a:ext cx="8229600" cy="692930"/>
          </a:xfrm>
          <a:prstGeom prst="rect">
            <a:avLst/>
          </a:prstGeom>
        </p:spPr>
        <p:txBody>
          <a:bodyPr/>
          <a:lstStyle/>
          <a:p>
            <a:pPr/>
            <a:r>
              <a:t>Pasal 26</a:t>
            </a:r>
          </a:p>
        </p:txBody>
      </p:sp>
      <p:grpSp>
        <p:nvGrpSpPr>
          <p:cNvPr id="681" name="Group 681">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678" name="Shape 678"/>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79" name="Shape 679"/>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80" name="Shape 680"/>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83" name="Shape 683"/>
          <p:cNvSpPr/>
          <p:nvPr>
            <p:ph type="body" idx="1"/>
          </p:nvPr>
        </p:nvSpPr>
        <p:spPr>
          <a:xfrm>
            <a:off x="457200" y="1209456"/>
            <a:ext cx="8229600" cy="4916710"/>
          </a:xfrm>
          <a:prstGeom prst="rect">
            <a:avLst/>
          </a:prstGeom>
        </p:spPr>
        <p:txBody>
          <a:bodyPr/>
          <a:lstStyle/>
          <a:p>
            <a:pPr marL="0" indent="0" defTabSz="452627">
              <a:lnSpc>
                <a:spcPct val="76500"/>
              </a:lnSpc>
              <a:spcBef>
                <a:spcPts val="500"/>
              </a:spcBef>
              <a:buSzTx/>
              <a:buNone/>
              <a:defRPr sz="2400"/>
            </a:pPr>
            <a:r>
              <a:t>Setiap pengelola Sistem Informasi Kesehatan wajib: </a:t>
            </a:r>
          </a:p>
          <a:p>
            <a:pPr marL="356758" indent="-356758" defTabSz="452627">
              <a:lnSpc>
                <a:spcPct val="76500"/>
              </a:lnSpc>
              <a:spcBef>
                <a:spcPts val="500"/>
              </a:spcBef>
              <a:buSzTx/>
              <a:buNone/>
              <a:defRPr sz="2400"/>
            </a:pPr>
            <a:r>
              <a:t>a. memberikan Data dan Informasi Kesehatan yang diminta oleh pengelola Sistem Informasi Kesehatan nasional, provinsi, dan/atau kabupaten/kota; </a:t>
            </a:r>
          </a:p>
          <a:p>
            <a:pPr marL="356758" indent="-356758" defTabSz="452627">
              <a:lnSpc>
                <a:spcPct val="76500"/>
              </a:lnSpc>
              <a:spcBef>
                <a:spcPts val="500"/>
              </a:spcBef>
              <a:buSzTx/>
              <a:buNone/>
              <a:defRPr sz="2400"/>
            </a:pPr>
            <a:r>
              <a:t>b. menyediakan akses pengiriman Data dan Informasi Kesehatan kepada pengelola Sistem Informasi Kesehatan nasional, provinsi, dan/atau kabupaten/kota; </a:t>
            </a:r>
          </a:p>
          <a:p>
            <a:pPr marL="356758" indent="-356758" defTabSz="452627">
              <a:lnSpc>
                <a:spcPct val="76500"/>
              </a:lnSpc>
              <a:spcBef>
                <a:spcPts val="500"/>
              </a:spcBef>
              <a:buSzTx/>
              <a:buNone/>
              <a:defRPr sz="2400"/>
            </a:pPr>
            <a:r>
              <a:t>c. menyediakan akses pengambilan Data dan Informasi Kesehatan bagi pengelola Sistem Informasi Kesehatan nasional, provinsi, dan/atau kabupaten/kota; dan/atau </a:t>
            </a:r>
          </a:p>
          <a:p>
            <a:pPr marL="356758" indent="-356758" defTabSz="452627">
              <a:lnSpc>
                <a:spcPct val="76500"/>
              </a:lnSpc>
              <a:spcBef>
                <a:spcPts val="500"/>
              </a:spcBef>
              <a:buSzTx/>
              <a:buNone/>
              <a:defRPr sz="2400"/>
            </a:pPr>
            <a:r>
              <a:t>d. menyediakan akses keterbukaan Informasi Kesehatan bagi masyarakat untuk Informasi Kesehatan yang bersifat terbuka; </a:t>
            </a:r>
          </a:p>
          <a:p>
            <a:pPr marL="356758" indent="-356758" defTabSz="452627">
              <a:lnSpc>
                <a:spcPct val="76500"/>
              </a:lnSpc>
              <a:spcBef>
                <a:spcPts val="500"/>
              </a:spcBef>
              <a:buSzTx/>
              <a:buNone/>
              <a:defRPr sz="2400"/>
            </a:pPr>
            <a:r>
              <a:t>sesuai dengan ketentuan peraturan perundang-undangan. </a:t>
            </a:r>
          </a:p>
        </p:txBody>
      </p:sp>
      <p:sp>
        <p:nvSpPr>
          <p:cNvPr id="684" name="Shape 684"/>
          <p:cNvSpPr/>
          <p:nvPr>
            <p:ph type="title"/>
          </p:nvPr>
        </p:nvSpPr>
        <p:spPr>
          <a:xfrm>
            <a:off x="457200" y="274638"/>
            <a:ext cx="8229600" cy="692930"/>
          </a:xfrm>
          <a:prstGeom prst="rect">
            <a:avLst/>
          </a:prstGeom>
        </p:spPr>
        <p:txBody>
          <a:bodyPr/>
          <a:lstStyle/>
          <a:p>
            <a:pPr/>
            <a:r>
              <a:t>Pasal 28</a:t>
            </a:r>
          </a:p>
        </p:txBody>
      </p:sp>
      <p:grpSp>
        <p:nvGrpSpPr>
          <p:cNvPr id="688" name="Group 688">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685" name="Shape 685"/>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86" name="Shape 686"/>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87" name="Shape 687"/>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90" name="Shape 690"/>
          <p:cNvSpPr/>
          <p:nvPr>
            <p:ph type="body" idx="1"/>
          </p:nvPr>
        </p:nvSpPr>
        <p:spPr>
          <a:xfrm>
            <a:off x="457200" y="1209456"/>
            <a:ext cx="8229600" cy="4916710"/>
          </a:xfrm>
          <a:prstGeom prst="rect">
            <a:avLst/>
          </a:prstGeom>
        </p:spPr>
        <p:txBody>
          <a:bodyPr/>
          <a:lstStyle/>
          <a:p>
            <a:pPr marL="0" indent="0">
              <a:buSzTx/>
              <a:buNone/>
            </a:pPr>
            <a:r>
              <a:t>Pengelola Sistem Informasi Kesehatan sebagaimana dimaksud dalam Pasal 26 ayat (1) wajib melakukan kliring data (</a:t>
            </a:r>
            <a:r>
              <a:rPr i="1"/>
              <a:t>data clearing</a:t>
            </a:r>
            <a:r>
              <a:t>) sebelum penyebarluasan Data dan Informasi Kesehatan kepada pengguna Data dan Informasi Kesehatan.</a:t>
            </a:r>
          </a:p>
        </p:txBody>
      </p:sp>
      <p:sp>
        <p:nvSpPr>
          <p:cNvPr id="691" name="Shape 691"/>
          <p:cNvSpPr/>
          <p:nvPr>
            <p:ph type="title"/>
          </p:nvPr>
        </p:nvSpPr>
        <p:spPr>
          <a:xfrm>
            <a:off x="457200" y="274638"/>
            <a:ext cx="8229600" cy="692930"/>
          </a:xfrm>
          <a:prstGeom prst="rect">
            <a:avLst/>
          </a:prstGeom>
        </p:spPr>
        <p:txBody>
          <a:bodyPr/>
          <a:lstStyle/>
          <a:p>
            <a:pPr/>
            <a:r>
              <a:t>Pasal 30</a:t>
            </a:r>
          </a:p>
        </p:txBody>
      </p:sp>
      <p:grpSp>
        <p:nvGrpSpPr>
          <p:cNvPr id="695" name="Group 695">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692" name="Shape 692"/>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93" name="Shape 693"/>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694" name="Shape 694"/>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97" name="Shape 697"/>
          <p:cNvSpPr/>
          <p:nvPr>
            <p:ph type="body" idx="1"/>
          </p:nvPr>
        </p:nvSpPr>
        <p:spPr>
          <a:xfrm>
            <a:off x="457200" y="1209456"/>
            <a:ext cx="8229600" cy="4916710"/>
          </a:xfrm>
          <a:prstGeom prst="rect">
            <a:avLst/>
          </a:prstGeom>
        </p:spPr>
        <p:txBody>
          <a:bodyPr/>
          <a:lstStyle>
            <a:lvl1pPr marL="0" indent="0">
              <a:buSzTx/>
              <a:buNone/>
            </a:lvl1pPr>
          </a:lstStyle>
          <a:p>
            <a:pPr/>
            <a:r>
              <a:t>Sistem Informasi Kesehatan nasional dikelola oleh unit kerja pada Kementerian. </a:t>
            </a:r>
          </a:p>
        </p:txBody>
      </p:sp>
      <p:sp>
        <p:nvSpPr>
          <p:cNvPr id="698" name="Shape 698"/>
          <p:cNvSpPr/>
          <p:nvPr>
            <p:ph type="title"/>
          </p:nvPr>
        </p:nvSpPr>
        <p:spPr>
          <a:xfrm>
            <a:off x="457200" y="274638"/>
            <a:ext cx="8229600" cy="692930"/>
          </a:xfrm>
          <a:prstGeom prst="rect">
            <a:avLst/>
          </a:prstGeom>
        </p:spPr>
        <p:txBody>
          <a:bodyPr/>
          <a:lstStyle/>
          <a:p>
            <a:pPr/>
            <a:r>
              <a:t>Pasal 32</a:t>
            </a:r>
          </a:p>
        </p:txBody>
      </p:sp>
      <p:grpSp>
        <p:nvGrpSpPr>
          <p:cNvPr id="702" name="Group 702">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699" name="Shape 699"/>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00" name="Shape 700"/>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01" name="Shape 701"/>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04" name="Shape 704"/>
          <p:cNvSpPr/>
          <p:nvPr>
            <p:ph type="body" idx="1"/>
          </p:nvPr>
        </p:nvSpPr>
        <p:spPr>
          <a:xfrm>
            <a:off x="457200" y="1209456"/>
            <a:ext cx="8229600" cy="4916710"/>
          </a:xfrm>
          <a:prstGeom prst="rect">
            <a:avLst/>
          </a:prstGeom>
        </p:spPr>
        <p:txBody>
          <a:bodyPr/>
          <a:lstStyle>
            <a:lvl1pPr marL="0" indent="0">
              <a:buSzTx/>
              <a:buNone/>
            </a:lvl1pPr>
          </a:lstStyle>
          <a:p>
            <a:pPr/>
            <a:r>
              <a:t>Sistem Informasi Kesehatan provinsi dikelola oleh unit kerja struktural atau fungsional pada satuan kerja perangkat daerah provinsi yang menyelenggarakan urusan pemerintahan di bidang kesehatan. </a:t>
            </a:r>
          </a:p>
        </p:txBody>
      </p:sp>
      <p:sp>
        <p:nvSpPr>
          <p:cNvPr id="705" name="Shape 705"/>
          <p:cNvSpPr/>
          <p:nvPr>
            <p:ph type="title"/>
          </p:nvPr>
        </p:nvSpPr>
        <p:spPr>
          <a:xfrm>
            <a:off x="457200" y="274638"/>
            <a:ext cx="8229600" cy="692930"/>
          </a:xfrm>
          <a:prstGeom prst="rect">
            <a:avLst/>
          </a:prstGeom>
        </p:spPr>
        <p:txBody>
          <a:bodyPr/>
          <a:lstStyle/>
          <a:p>
            <a:pPr/>
            <a:r>
              <a:t>Pasal 34</a:t>
            </a:r>
          </a:p>
        </p:txBody>
      </p:sp>
      <p:grpSp>
        <p:nvGrpSpPr>
          <p:cNvPr id="709" name="Group 709">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706" name="Shape 706"/>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07" name="Shape 707"/>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08" name="Shape 708"/>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11" name="Shape 711"/>
          <p:cNvSpPr/>
          <p:nvPr>
            <p:ph type="body" idx="1"/>
          </p:nvPr>
        </p:nvSpPr>
        <p:spPr>
          <a:xfrm>
            <a:off x="457200" y="1209456"/>
            <a:ext cx="8229600" cy="4916710"/>
          </a:xfrm>
          <a:prstGeom prst="rect">
            <a:avLst/>
          </a:prstGeom>
        </p:spPr>
        <p:txBody>
          <a:bodyPr/>
          <a:lstStyle>
            <a:lvl1pPr marL="0" indent="0">
              <a:buSzTx/>
              <a:buNone/>
            </a:lvl1pPr>
          </a:lstStyle>
          <a:p>
            <a:pPr/>
            <a:r>
              <a:t>Sistem Informasi Kesehatan kabupaten/kota dikelola oleh unit kerja struktural atau fungsional pada satuan kerja perangkat daerah kabupaten/kota yang menyelenggarakan urusan pemerintahan di bidang kesehatan.</a:t>
            </a:r>
          </a:p>
        </p:txBody>
      </p:sp>
      <p:sp>
        <p:nvSpPr>
          <p:cNvPr id="712" name="Shape 712"/>
          <p:cNvSpPr/>
          <p:nvPr>
            <p:ph type="title"/>
          </p:nvPr>
        </p:nvSpPr>
        <p:spPr>
          <a:xfrm>
            <a:off x="457200" y="274638"/>
            <a:ext cx="8229600" cy="692930"/>
          </a:xfrm>
          <a:prstGeom prst="rect">
            <a:avLst/>
          </a:prstGeom>
        </p:spPr>
        <p:txBody>
          <a:bodyPr/>
          <a:lstStyle/>
          <a:p>
            <a:pPr/>
            <a:r>
              <a:t>Pasal 36</a:t>
            </a:r>
          </a:p>
        </p:txBody>
      </p:sp>
      <p:grpSp>
        <p:nvGrpSpPr>
          <p:cNvPr id="716" name="Group 716">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713" name="Shape 713"/>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14" name="Shape 714"/>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15" name="Shape 715"/>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44" name="Group 144"/>
          <p:cNvGrpSpPr/>
          <p:nvPr/>
        </p:nvGrpSpPr>
        <p:grpSpPr>
          <a:xfrm>
            <a:off x="6300191" y="1280120"/>
            <a:ext cx="2219552" cy="838202"/>
            <a:chOff x="0" y="0"/>
            <a:chExt cx="2219550" cy="838200"/>
          </a:xfrm>
        </p:grpSpPr>
        <p:sp>
          <p:nvSpPr>
            <p:cNvPr id="142" name="Shape 142"/>
            <p:cNvSpPr/>
            <p:nvPr/>
          </p:nvSpPr>
          <p:spPr>
            <a:xfrm>
              <a:off x="-1" y="0"/>
              <a:ext cx="2219551" cy="838201"/>
            </a:xfrm>
            <a:prstGeom prst="rect">
              <a:avLst/>
            </a:prstGeom>
            <a:solidFill>
              <a:srgbClr val="FF6600"/>
            </a:solidFill>
            <a:ln w="25400" cap="flat">
              <a:solidFill>
                <a:srgbClr val="B9CDE5"/>
              </a:solidFill>
              <a:prstDash val="solid"/>
              <a:miter lim="800000"/>
            </a:ln>
            <a:effectLst/>
          </p:spPr>
          <p:txBody>
            <a:bodyPr wrap="square" lIns="45718" tIns="45718" rIns="45718" bIns="45718" numCol="1" anchor="ctr">
              <a:noAutofit/>
            </a:bodyPr>
            <a:lstStyle/>
            <a:p>
              <a:pPr algn="ctr">
                <a:defRPr>
                  <a:latin typeface="Calibri"/>
                  <a:ea typeface="Calibri"/>
                  <a:cs typeface="Calibri"/>
                  <a:sym typeface="Calibri"/>
                </a:defRPr>
              </a:pPr>
            </a:p>
          </p:txBody>
        </p:sp>
        <p:sp>
          <p:nvSpPr>
            <p:cNvPr id="143" name="Shape 143"/>
            <p:cNvSpPr/>
            <p:nvPr/>
          </p:nvSpPr>
          <p:spPr>
            <a:xfrm>
              <a:off x="137364" y="71488"/>
              <a:ext cx="1944821" cy="6952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b="1" sz="1400">
                  <a:solidFill>
                    <a:srgbClr val="FFFFFF"/>
                  </a:solidFill>
                  <a:latin typeface="Arial Black"/>
                  <a:ea typeface="Arial Black"/>
                  <a:cs typeface="Arial Black"/>
                  <a:sym typeface="Arial Black"/>
                </a:defRPr>
              </a:pPr>
              <a:r>
                <a:t>SISTEM KESEHATAN</a:t>
              </a:r>
            </a:p>
            <a:p>
              <a:pPr algn="ctr">
                <a:defRPr b="1" sz="1400">
                  <a:solidFill>
                    <a:srgbClr val="FFFFFF"/>
                  </a:solidFill>
                  <a:latin typeface="Arial Black"/>
                  <a:ea typeface="Arial Black"/>
                  <a:cs typeface="Arial Black"/>
                  <a:sym typeface="Arial Black"/>
                </a:defRPr>
              </a:pPr>
              <a:r>
                <a:t>&amp; MANAJEMEN KES</a:t>
              </a:r>
            </a:p>
            <a:p>
              <a:pPr algn="ctr">
                <a:defRPr b="1" sz="1400">
                  <a:solidFill>
                    <a:srgbClr val="FFFFFF"/>
                  </a:solidFill>
                  <a:latin typeface="Arial Black"/>
                  <a:ea typeface="Arial Black"/>
                  <a:cs typeface="Arial Black"/>
                  <a:sym typeface="Arial Black"/>
                </a:defRPr>
              </a:pPr>
              <a:r>
                <a:t>NASIONAL</a:t>
              </a:r>
            </a:p>
          </p:txBody>
        </p:sp>
      </p:grpSp>
      <p:grpSp>
        <p:nvGrpSpPr>
          <p:cNvPr id="147" name="Group 147"/>
          <p:cNvGrpSpPr/>
          <p:nvPr/>
        </p:nvGrpSpPr>
        <p:grpSpPr>
          <a:xfrm>
            <a:off x="6300191" y="2699343"/>
            <a:ext cx="2219552" cy="838202"/>
            <a:chOff x="0" y="0"/>
            <a:chExt cx="2219550" cy="838200"/>
          </a:xfrm>
        </p:grpSpPr>
        <p:sp>
          <p:nvSpPr>
            <p:cNvPr id="145" name="Shape 145"/>
            <p:cNvSpPr/>
            <p:nvPr/>
          </p:nvSpPr>
          <p:spPr>
            <a:xfrm>
              <a:off x="-1" y="0"/>
              <a:ext cx="2219551" cy="838201"/>
            </a:xfrm>
            <a:prstGeom prst="rect">
              <a:avLst/>
            </a:prstGeom>
            <a:solidFill>
              <a:srgbClr val="0000FF"/>
            </a:solidFill>
            <a:ln w="25400" cap="flat">
              <a:solidFill>
                <a:srgbClr val="B9CDE5"/>
              </a:solidFill>
              <a:prstDash val="solid"/>
              <a:miter lim="800000"/>
            </a:ln>
            <a:effectLst/>
          </p:spPr>
          <p:txBody>
            <a:bodyPr wrap="square" lIns="45718" tIns="45718" rIns="45718" bIns="45718" numCol="1" anchor="ctr">
              <a:noAutofit/>
            </a:bodyPr>
            <a:lstStyle/>
            <a:p>
              <a:pPr algn="ctr">
                <a:defRPr>
                  <a:latin typeface="Calibri"/>
                  <a:ea typeface="Calibri"/>
                  <a:cs typeface="Calibri"/>
                  <a:sym typeface="Calibri"/>
                </a:defRPr>
              </a:pPr>
            </a:p>
          </p:txBody>
        </p:sp>
        <p:sp>
          <p:nvSpPr>
            <p:cNvPr id="146" name="Shape 146"/>
            <p:cNvSpPr/>
            <p:nvPr/>
          </p:nvSpPr>
          <p:spPr>
            <a:xfrm>
              <a:off x="137364" y="71488"/>
              <a:ext cx="1944821" cy="6952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b="1" sz="1400">
                  <a:solidFill>
                    <a:srgbClr val="FFFFFF"/>
                  </a:solidFill>
                  <a:latin typeface="Arial Black"/>
                  <a:ea typeface="Arial Black"/>
                  <a:cs typeface="Arial Black"/>
                  <a:sym typeface="Arial Black"/>
                </a:defRPr>
              </a:pPr>
              <a:r>
                <a:t>SISTEM KESEHATAN</a:t>
              </a:r>
            </a:p>
            <a:p>
              <a:pPr algn="ctr">
                <a:defRPr b="1" sz="1400">
                  <a:solidFill>
                    <a:srgbClr val="FFFFFF"/>
                  </a:solidFill>
                  <a:latin typeface="Arial Black"/>
                  <a:ea typeface="Arial Black"/>
                  <a:cs typeface="Arial Black"/>
                  <a:sym typeface="Arial Black"/>
                </a:defRPr>
              </a:pPr>
              <a:r>
                <a:t>&amp; MANAJEMEN KES</a:t>
              </a:r>
            </a:p>
            <a:p>
              <a:pPr algn="ctr">
                <a:defRPr b="1" sz="1400">
                  <a:solidFill>
                    <a:srgbClr val="FFFFFF"/>
                  </a:solidFill>
                  <a:latin typeface="Arial Black"/>
                  <a:ea typeface="Arial Black"/>
                  <a:cs typeface="Arial Black"/>
                  <a:sym typeface="Arial Black"/>
                </a:defRPr>
              </a:pPr>
              <a:r>
                <a:t>PROVINSI</a:t>
              </a:r>
            </a:p>
          </p:txBody>
        </p:sp>
      </p:grpSp>
      <p:grpSp>
        <p:nvGrpSpPr>
          <p:cNvPr id="150" name="Group 150"/>
          <p:cNvGrpSpPr/>
          <p:nvPr/>
        </p:nvGrpSpPr>
        <p:grpSpPr>
          <a:xfrm>
            <a:off x="6300191" y="4166194"/>
            <a:ext cx="2219552" cy="838202"/>
            <a:chOff x="0" y="0"/>
            <a:chExt cx="2219550" cy="838200"/>
          </a:xfrm>
        </p:grpSpPr>
        <p:sp>
          <p:nvSpPr>
            <p:cNvPr id="148" name="Shape 148"/>
            <p:cNvSpPr/>
            <p:nvPr/>
          </p:nvSpPr>
          <p:spPr>
            <a:xfrm>
              <a:off x="-1" y="0"/>
              <a:ext cx="2219551" cy="838201"/>
            </a:xfrm>
            <a:prstGeom prst="rect">
              <a:avLst/>
            </a:prstGeom>
            <a:solidFill>
              <a:srgbClr val="008000"/>
            </a:solidFill>
            <a:ln w="25400" cap="flat">
              <a:solidFill>
                <a:srgbClr val="B9CDE5"/>
              </a:solidFill>
              <a:prstDash val="solid"/>
              <a:miter lim="800000"/>
            </a:ln>
            <a:effectLst/>
          </p:spPr>
          <p:txBody>
            <a:bodyPr wrap="square" lIns="45718" tIns="45718" rIns="45718" bIns="45718" numCol="1" anchor="ctr">
              <a:noAutofit/>
            </a:bodyPr>
            <a:lstStyle/>
            <a:p>
              <a:pPr algn="ctr">
                <a:defRPr>
                  <a:latin typeface="Calibri"/>
                  <a:ea typeface="Calibri"/>
                  <a:cs typeface="Calibri"/>
                  <a:sym typeface="Calibri"/>
                </a:defRPr>
              </a:pPr>
            </a:p>
          </p:txBody>
        </p:sp>
        <p:sp>
          <p:nvSpPr>
            <p:cNvPr id="149" name="Shape 149"/>
            <p:cNvSpPr/>
            <p:nvPr/>
          </p:nvSpPr>
          <p:spPr>
            <a:xfrm>
              <a:off x="137364" y="71488"/>
              <a:ext cx="1944821" cy="6952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b="1" sz="1400">
                  <a:solidFill>
                    <a:srgbClr val="FFFFFF"/>
                  </a:solidFill>
                  <a:latin typeface="Arial Black"/>
                  <a:ea typeface="Arial Black"/>
                  <a:cs typeface="Arial Black"/>
                  <a:sym typeface="Arial Black"/>
                </a:defRPr>
              </a:pPr>
              <a:r>
                <a:t>SISTEM KESEHATAN</a:t>
              </a:r>
            </a:p>
            <a:p>
              <a:pPr algn="ctr">
                <a:defRPr b="1" sz="1400">
                  <a:solidFill>
                    <a:srgbClr val="FFFFFF"/>
                  </a:solidFill>
                  <a:latin typeface="Arial Black"/>
                  <a:ea typeface="Arial Black"/>
                  <a:cs typeface="Arial Black"/>
                  <a:sym typeface="Arial Black"/>
                </a:defRPr>
              </a:pPr>
              <a:r>
                <a:t>&amp; MANAJEMEN KES</a:t>
              </a:r>
            </a:p>
            <a:p>
              <a:pPr algn="ctr">
                <a:defRPr b="1" sz="1400">
                  <a:solidFill>
                    <a:srgbClr val="FFFFFF"/>
                  </a:solidFill>
                  <a:latin typeface="Arial Black"/>
                  <a:ea typeface="Arial Black"/>
                  <a:cs typeface="Arial Black"/>
                  <a:sym typeface="Arial Black"/>
                </a:defRPr>
              </a:pPr>
              <a:r>
                <a:t>KABUPATEN/KOTA</a:t>
              </a:r>
            </a:p>
          </p:txBody>
        </p:sp>
      </p:grpSp>
      <p:grpSp>
        <p:nvGrpSpPr>
          <p:cNvPr id="153" name="Group 153"/>
          <p:cNvGrpSpPr/>
          <p:nvPr/>
        </p:nvGrpSpPr>
        <p:grpSpPr>
          <a:xfrm>
            <a:off x="4139951" y="4166194"/>
            <a:ext cx="1740895" cy="838203"/>
            <a:chOff x="0" y="0"/>
            <a:chExt cx="1740893" cy="838201"/>
          </a:xfrm>
        </p:grpSpPr>
        <p:sp>
          <p:nvSpPr>
            <p:cNvPr id="151" name="Shape 151"/>
            <p:cNvSpPr/>
            <p:nvPr/>
          </p:nvSpPr>
          <p:spPr>
            <a:xfrm>
              <a:off x="0" y="0"/>
              <a:ext cx="1740894" cy="838202"/>
            </a:xfrm>
            <a:prstGeom prst="ellipse">
              <a:avLst/>
            </a:prstGeom>
            <a:solidFill>
              <a:srgbClr val="008000"/>
            </a:solidFill>
            <a:ln w="9525" cap="flat">
              <a:solidFill>
                <a:srgbClr val="B9CDE5"/>
              </a:solidFill>
              <a:prstDash val="solid"/>
              <a:round/>
            </a:ln>
            <a:effectLst/>
          </p:spPr>
          <p:txBody>
            <a:bodyPr wrap="square" lIns="45718" tIns="45718" rIns="45718" bIns="45718" numCol="1" anchor="ctr">
              <a:noAutofit/>
            </a:bodyPr>
            <a:lstStyle/>
            <a:p>
              <a:pPr algn="ctr">
                <a:defRPr>
                  <a:latin typeface="Calibri"/>
                  <a:ea typeface="Calibri"/>
                  <a:cs typeface="Calibri"/>
                  <a:sym typeface="Calibri"/>
                </a:defRPr>
              </a:pPr>
            </a:p>
          </p:txBody>
        </p:sp>
        <p:sp>
          <p:nvSpPr>
            <p:cNvPr id="152" name="Shape 152"/>
            <p:cNvSpPr/>
            <p:nvPr/>
          </p:nvSpPr>
          <p:spPr>
            <a:xfrm>
              <a:off x="87383" y="71488"/>
              <a:ext cx="1566127" cy="6952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b="1" sz="1400">
                  <a:solidFill>
                    <a:srgbClr val="FFFFFF"/>
                  </a:solidFill>
                  <a:latin typeface="Arial Black"/>
                  <a:ea typeface="Arial Black"/>
                  <a:cs typeface="Arial Black"/>
                  <a:sym typeface="Arial Black"/>
                </a:defRPr>
              </a:pPr>
              <a:r>
                <a:t>SISTEM</a:t>
              </a:r>
            </a:p>
            <a:p>
              <a:pPr algn="ctr">
                <a:defRPr b="1" sz="1400">
                  <a:solidFill>
                    <a:srgbClr val="FFFFFF"/>
                  </a:solidFill>
                  <a:latin typeface="Arial Black"/>
                  <a:ea typeface="Arial Black"/>
                  <a:cs typeface="Arial Black"/>
                  <a:sym typeface="Arial Black"/>
                </a:defRPr>
              </a:pPr>
              <a:r>
                <a:t>INFORMASI KES</a:t>
              </a:r>
            </a:p>
            <a:p>
              <a:pPr algn="ctr">
                <a:defRPr b="1" sz="1400">
                  <a:solidFill>
                    <a:srgbClr val="FFFFFF"/>
                  </a:solidFill>
                  <a:latin typeface="Arial Black"/>
                  <a:ea typeface="Arial Black"/>
                  <a:cs typeface="Arial Black"/>
                  <a:sym typeface="Arial Black"/>
                </a:defRPr>
              </a:pPr>
              <a:r>
                <a:t>KAB/KOTA</a:t>
              </a:r>
            </a:p>
          </p:txBody>
        </p:sp>
      </p:grpSp>
      <p:grpSp>
        <p:nvGrpSpPr>
          <p:cNvPr id="156" name="Group 156"/>
          <p:cNvGrpSpPr/>
          <p:nvPr/>
        </p:nvGrpSpPr>
        <p:grpSpPr>
          <a:xfrm>
            <a:off x="4139951" y="2699343"/>
            <a:ext cx="1740895" cy="838203"/>
            <a:chOff x="0" y="0"/>
            <a:chExt cx="1740893" cy="838201"/>
          </a:xfrm>
        </p:grpSpPr>
        <p:sp>
          <p:nvSpPr>
            <p:cNvPr id="154" name="Shape 154"/>
            <p:cNvSpPr/>
            <p:nvPr/>
          </p:nvSpPr>
          <p:spPr>
            <a:xfrm>
              <a:off x="0" y="0"/>
              <a:ext cx="1740894" cy="838202"/>
            </a:xfrm>
            <a:prstGeom prst="ellipse">
              <a:avLst/>
            </a:prstGeom>
            <a:solidFill>
              <a:srgbClr val="0000FF"/>
            </a:solidFill>
            <a:ln w="9525" cap="flat">
              <a:solidFill>
                <a:srgbClr val="B9CDE5"/>
              </a:solidFill>
              <a:prstDash val="solid"/>
              <a:round/>
            </a:ln>
            <a:effectLst/>
          </p:spPr>
          <p:txBody>
            <a:bodyPr wrap="square" lIns="45718" tIns="45718" rIns="45718" bIns="45718" numCol="1" anchor="ctr">
              <a:noAutofit/>
            </a:bodyPr>
            <a:lstStyle/>
            <a:p>
              <a:pPr algn="ctr">
                <a:defRPr>
                  <a:latin typeface="Calibri"/>
                  <a:ea typeface="Calibri"/>
                  <a:cs typeface="Calibri"/>
                  <a:sym typeface="Calibri"/>
                </a:defRPr>
              </a:pPr>
            </a:p>
          </p:txBody>
        </p:sp>
        <p:sp>
          <p:nvSpPr>
            <p:cNvPr id="155" name="Shape 155"/>
            <p:cNvSpPr/>
            <p:nvPr/>
          </p:nvSpPr>
          <p:spPr>
            <a:xfrm>
              <a:off x="87383" y="71488"/>
              <a:ext cx="1566127" cy="6952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b="1" sz="1400">
                  <a:solidFill>
                    <a:srgbClr val="FFFFFF"/>
                  </a:solidFill>
                  <a:latin typeface="Arial Black"/>
                  <a:ea typeface="Arial Black"/>
                  <a:cs typeface="Arial Black"/>
                  <a:sym typeface="Arial Black"/>
                </a:defRPr>
              </a:pPr>
              <a:r>
                <a:t>SISTEM</a:t>
              </a:r>
            </a:p>
            <a:p>
              <a:pPr algn="ctr">
                <a:defRPr b="1" sz="1400">
                  <a:solidFill>
                    <a:srgbClr val="FFFFFF"/>
                  </a:solidFill>
                  <a:latin typeface="Arial Black"/>
                  <a:ea typeface="Arial Black"/>
                  <a:cs typeface="Arial Black"/>
                  <a:sym typeface="Arial Black"/>
                </a:defRPr>
              </a:pPr>
              <a:r>
                <a:t>INFORMASI KES</a:t>
              </a:r>
            </a:p>
            <a:p>
              <a:pPr algn="ctr">
                <a:defRPr b="1" sz="1400">
                  <a:solidFill>
                    <a:srgbClr val="FFFFFF"/>
                  </a:solidFill>
                  <a:latin typeface="Arial Black"/>
                  <a:ea typeface="Arial Black"/>
                  <a:cs typeface="Arial Black"/>
                  <a:sym typeface="Arial Black"/>
                </a:defRPr>
              </a:pPr>
              <a:r>
                <a:t>PROVINSI</a:t>
              </a:r>
            </a:p>
          </p:txBody>
        </p:sp>
      </p:grpSp>
      <p:grpSp>
        <p:nvGrpSpPr>
          <p:cNvPr id="159" name="Group 159"/>
          <p:cNvGrpSpPr/>
          <p:nvPr/>
        </p:nvGrpSpPr>
        <p:grpSpPr>
          <a:xfrm>
            <a:off x="4139951" y="1280120"/>
            <a:ext cx="1740895" cy="838202"/>
            <a:chOff x="0" y="0"/>
            <a:chExt cx="1740893" cy="838201"/>
          </a:xfrm>
        </p:grpSpPr>
        <p:sp>
          <p:nvSpPr>
            <p:cNvPr id="157" name="Shape 157"/>
            <p:cNvSpPr/>
            <p:nvPr/>
          </p:nvSpPr>
          <p:spPr>
            <a:xfrm>
              <a:off x="0" y="0"/>
              <a:ext cx="1740894" cy="838202"/>
            </a:xfrm>
            <a:prstGeom prst="ellipse">
              <a:avLst/>
            </a:prstGeom>
            <a:solidFill>
              <a:srgbClr val="FF6600"/>
            </a:solidFill>
            <a:ln w="9525" cap="flat">
              <a:solidFill>
                <a:srgbClr val="B9CDE5"/>
              </a:solidFill>
              <a:prstDash val="solid"/>
              <a:round/>
            </a:ln>
            <a:effectLst/>
          </p:spPr>
          <p:txBody>
            <a:bodyPr wrap="square" lIns="45718" tIns="45718" rIns="45718" bIns="45718" numCol="1" anchor="ctr">
              <a:noAutofit/>
            </a:bodyPr>
            <a:lstStyle/>
            <a:p>
              <a:pPr algn="ctr">
                <a:defRPr>
                  <a:latin typeface="Calibri"/>
                  <a:ea typeface="Calibri"/>
                  <a:cs typeface="Calibri"/>
                  <a:sym typeface="Calibri"/>
                </a:defRPr>
              </a:pPr>
            </a:p>
          </p:txBody>
        </p:sp>
        <p:sp>
          <p:nvSpPr>
            <p:cNvPr id="158" name="Shape 158"/>
            <p:cNvSpPr/>
            <p:nvPr/>
          </p:nvSpPr>
          <p:spPr>
            <a:xfrm>
              <a:off x="87383" y="71488"/>
              <a:ext cx="1566127" cy="6952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b="1" sz="1400">
                  <a:solidFill>
                    <a:srgbClr val="FFFFFF"/>
                  </a:solidFill>
                  <a:latin typeface="Arial Black"/>
                  <a:ea typeface="Arial Black"/>
                  <a:cs typeface="Arial Black"/>
                  <a:sym typeface="Arial Black"/>
                </a:defRPr>
              </a:pPr>
              <a:r>
                <a:t>SISTEM</a:t>
              </a:r>
            </a:p>
            <a:p>
              <a:pPr algn="ctr">
                <a:defRPr b="1" sz="1400">
                  <a:solidFill>
                    <a:srgbClr val="FFFFFF"/>
                  </a:solidFill>
                  <a:latin typeface="Arial Black"/>
                  <a:ea typeface="Arial Black"/>
                  <a:cs typeface="Arial Black"/>
                  <a:sym typeface="Arial Black"/>
                </a:defRPr>
              </a:pPr>
              <a:r>
                <a:t>INFORMASI KES</a:t>
              </a:r>
            </a:p>
            <a:p>
              <a:pPr algn="ctr">
                <a:defRPr b="1" sz="1400">
                  <a:solidFill>
                    <a:srgbClr val="FFFFFF"/>
                  </a:solidFill>
                  <a:latin typeface="Arial Black"/>
                  <a:ea typeface="Arial Black"/>
                  <a:cs typeface="Arial Black"/>
                  <a:sym typeface="Arial Black"/>
                </a:defRPr>
              </a:pPr>
              <a:r>
                <a:t>NASIONAL</a:t>
              </a:r>
            </a:p>
          </p:txBody>
        </p:sp>
      </p:grpSp>
      <p:sp>
        <p:nvSpPr>
          <p:cNvPr id="160" name="Shape 160"/>
          <p:cNvSpPr/>
          <p:nvPr>
            <p:ph type="body" sz="half" idx="1"/>
          </p:nvPr>
        </p:nvSpPr>
        <p:spPr>
          <a:xfrm>
            <a:off x="323526" y="1196751"/>
            <a:ext cx="3528395" cy="5198670"/>
          </a:xfrm>
          <a:prstGeom prst="rect">
            <a:avLst/>
          </a:prstGeom>
        </p:spPr>
        <p:txBody>
          <a:bodyPr/>
          <a:lstStyle/>
          <a:p>
            <a:pPr marL="0" indent="0">
              <a:spcBef>
                <a:spcPts val="400"/>
              </a:spcBef>
              <a:buSzTx/>
              <a:buNone/>
              <a:defRPr sz="1900"/>
            </a:pPr>
            <a:r>
              <a:t>menurut WHO dalam buku </a:t>
            </a:r>
          </a:p>
          <a:p>
            <a:pPr marL="0" indent="0">
              <a:spcBef>
                <a:spcPts val="400"/>
              </a:spcBef>
              <a:buSzTx/>
              <a:buNone/>
              <a:defRPr sz="1900">
                <a:solidFill>
                  <a:srgbClr val="0000FF"/>
                </a:solidFill>
              </a:defRPr>
            </a:pPr>
            <a:r>
              <a:t>Design and Implementation of Health Information System, Geneva, 2000</a:t>
            </a:r>
          </a:p>
          <a:p>
            <a:pPr marL="0" indent="0">
              <a:buSzTx/>
              <a:buNone/>
              <a:defRPr sz="1900"/>
            </a:pPr>
          </a:p>
          <a:p>
            <a:pPr marL="0" indent="0">
              <a:spcBef>
                <a:spcPts val="400"/>
              </a:spcBef>
              <a:buSzTx/>
              <a:buNone/>
              <a:defRPr sz="1900"/>
            </a:pPr>
            <a:r>
              <a:t>A health information system cannot exist by itself, but is a functional entity within the framework of a comprehensive health system.</a:t>
            </a:r>
          </a:p>
          <a:p>
            <a:pPr marL="0" indent="0">
              <a:spcBef>
                <a:spcPts val="400"/>
              </a:spcBef>
              <a:buSzTx/>
              <a:buNone/>
              <a:defRPr sz="1900"/>
            </a:pPr>
            <a:r>
              <a:t>Effective health information systems provide information support to the decision-making process at all levels. Health information systems should be transformed into effective management tools.</a:t>
            </a:r>
          </a:p>
        </p:txBody>
      </p:sp>
      <p:sp>
        <p:nvSpPr>
          <p:cNvPr id="161" name="Shape 161"/>
          <p:cNvSpPr/>
          <p:nvPr>
            <p:ph type="title"/>
          </p:nvPr>
        </p:nvSpPr>
        <p:spPr>
          <a:xfrm>
            <a:off x="457200" y="274638"/>
            <a:ext cx="8229600" cy="692930"/>
          </a:xfrm>
          <a:prstGeom prst="rect">
            <a:avLst/>
          </a:prstGeom>
        </p:spPr>
        <p:txBody>
          <a:bodyPr/>
          <a:lstStyle>
            <a:lvl1pPr defTabSz="438911">
              <a:defRPr sz="3400"/>
            </a:lvl1pPr>
          </a:lstStyle>
          <a:p>
            <a:pPr/>
            <a:r>
              <a:t>Kedudukan SIK dalam Sistem Kesehatan</a:t>
            </a:r>
          </a:p>
        </p:txBody>
      </p:sp>
      <p:sp>
        <p:nvSpPr>
          <p:cNvPr id="162" name="Shape 162"/>
          <p:cNvSpPr/>
          <p:nvPr/>
        </p:nvSpPr>
        <p:spPr>
          <a:xfrm>
            <a:off x="7409966" y="2131019"/>
            <a:ext cx="1" cy="555626"/>
          </a:xfrm>
          <a:prstGeom prst="line">
            <a:avLst/>
          </a:prstGeom>
          <a:ln w="38100">
            <a:solidFill>
              <a:srgbClr val="4A7EBB"/>
            </a:solidFill>
            <a:bevel/>
            <a:headEnd type="triangle"/>
            <a:tailEnd type="triangle"/>
          </a:ln>
        </p:spPr>
        <p:txBody>
          <a:bodyPr lIns="45718" tIns="45718" rIns="45718" bIns="45718"/>
          <a:lstStyle/>
          <a:p>
            <a:pPr/>
          </a:p>
        </p:txBody>
      </p:sp>
      <p:sp>
        <p:nvSpPr>
          <p:cNvPr id="163" name="Shape 163"/>
          <p:cNvSpPr/>
          <p:nvPr/>
        </p:nvSpPr>
        <p:spPr>
          <a:xfrm>
            <a:off x="7409966" y="3550244"/>
            <a:ext cx="1" cy="603252"/>
          </a:xfrm>
          <a:prstGeom prst="line">
            <a:avLst/>
          </a:prstGeom>
          <a:ln w="38100">
            <a:solidFill>
              <a:srgbClr val="4A7EBB"/>
            </a:solidFill>
            <a:bevel/>
            <a:headEnd type="triangle"/>
            <a:tailEnd type="triangle"/>
          </a:ln>
        </p:spPr>
        <p:txBody>
          <a:bodyPr lIns="45718" tIns="45718" rIns="45718" bIns="45718"/>
          <a:lstStyle/>
          <a:p>
            <a:pPr/>
          </a:p>
        </p:txBody>
      </p:sp>
      <p:sp>
        <p:nvSpPr>
          <p:cNvPr id="164" name="Shape 164"/>
          <p:cNvSpPr/>
          <p:nvPr/>
        </p:nvSpPr>
        <p:spPr>
          <a:xfrm flipH="1">
            <a:off x="5010398" y="2123082"/>
            <a:ext cx="2" cy="571502"/>
          </a:xfrm>
          <a:prstGeom prst="line">
            <a:avLst/>
          </a:prstGeom>
          <a:ln w="38100">
            <a:solidFill>
              <a:srgbClr val="4A7EBB"/>
            </a:solidFill>
            <a:bevel/>
            <a:headEnd type="triangle"/>
            <a:tailEnd type="triangle"/>
          </a:ln>
        </p:spPr>
        <p:txBody>
          <a:bodyPr lIns="45718" tIns="45718" rIns="45718" bIns="45718"/>
          <a:lstStyle/>
          <a:p>
            <a:pPr/>
          </a:p>
        </p:txBody>
      </p:sp>
      <p:sp>
        <p:nvSpPr>
          <p:cNvPr id="165" name="Shape 165"/>
          <p:cNvSpPr/>
          <p:nvPr/>
        </p:nvSpPr>
        <p:spPr>
          <a:xfrm flipH="1">
            <a:off x="5010398" y="3542306"/>
            <a:ext cx="2" cy="619127"/>
          </a:xfrm>
          <a:prstGeom prst="line">
            <a:avLst/>
          </a:prstGeom>
          <a:ln w="38100">
            <a:solidFill>
              <a:srgbClr val="4A7EBB"/>
            </a:solidFill>
            <a:bevel/>
            <a:headEnd type="triangle"/>
            <a:tailEnd type="triangle"/>
          </a:ln>
        </p:spPr>
        <p:txBody>
          <a:bodyPr lIns="45718" tIns="45718" rIns="45718" bIns="45718"/>
          <a:lstStyle/>
          <a:p>
            <a:pPr/>
          </a:p>
        </p:txBody>
      </p:sp>
      <p:sp>
        <p:nvSpPr>
          <p:cNvPr id="166" name="Shape 166"/>
          <p:cNvSpPr/>
          <p:nvPr/>
        </p:nvSpPr>
        <p:spPr>
          <a:xfrm>
            <a:off x="5887392" y="1699219"/>
            <a:ext cx="400101" cy="1"/>
          </a:xfrm>
          <a:prstGeom prst="line">
            <a:avLst/>
          </a:prstGeom>
          <a:ln w="38100">
            <a:solidFill>
              <a:srgbClr val="4A7EBB"/>
            </a:solidFill>
            <a:bevel/>
            <a:headEnd type="triangle"/>
            <a:tailEnd type="triangle"/>
          </a:ln>
        </p:spPr>
        <p:txBody>
          <a:bodyPr lIns="45718" tIns="45718" rIns="45718" bIns="45718"/>
          <a:lstStyle/>
          <a:p>
            <a:pPr/>
          </a:p>
        </p:txBody>
      </p:sp>
      <p:sp>
        <p:nvSpPr>
          <p:cNvPr id="167" name="Shape 167"/>
          <p:cNvSpPr/>
          <p:nvPr/>
        </p:nvSpPr>
        <p:spPr>
          <a:xfrm flipV="1">
            <a:off x="5887392" y="3118444"/>
            <a:ext cx="400101" cy="2"/>
          </a:xfrm>
          <a:prstGeom prst="line">
            <a:avLst/>
          </a:prstGeom>
          <a:ln w="38100">
            <a:solidFill>
              <a:srgbClr val="4A7EBB"/>
            </a:solidFill>
            <a:bevel/>
            <a:headEnd type="triangle"/>
            <a:tailEnd type="triangle"/>
          </a:ln>
        </p:spPr>
        <p:txBody>
          <a:bodyPr lIns="45718" tIns="45718" rIns="45718" bIns="45718"/>
          <a:lstStyle/>
          <a:p>
            <a:pPr/>
          </a:p>
        </p:txBody>
      </p:sp>
      <p:sp>
        <p:nvSpPr>
          <p:cNvPr id="168" name="Shape 168"/>
          <p:cNvSpPr/>
          <p:nvPr/>
        </p:nvSpPr>
        <p:spPr>
          <a:xfrm>
            <a:off x="5887392" y="4585294"/>
            <a:ext cx="400101" cy="1"/>
          </a:xfrm>
          <a:prstGeom prst="line">
            <a:avLst/>
          </a:prstGeom>
          <a:ln w="38100">
            <a:solidFill>
              <a:srgbClr val="4A7EBB"/>
            </a:solidFill>
            <a:bevel/>
            <a:headEnd type="triangle"/>
            <a:tailEnd type="triangle"/>
          </a:ln>
        </p:spPr>
        <p:txBody>
          <a:bodyPr lIns="45718" tIns="45718" rIns="45718" bIns="45718"/>
          <a:lstStyle/>
          <a:p>
            <a:pPr/>
          </a:p>
        </p:txBody>
      </p:sp>
      <p:sp>
        <p:nvSpPr>
          <p:cNvPr id="169" name="Shape 169"/>
          <p:cNvSpPr/>
          <p:nvPr/>
        </p:nvSpPr>
        <p:spPr>
          <a:xfrm>
            <a:off x="3878579" y="1697989"/>
            <a:ext cx="1131571" cy="24625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48" y="0"/>
                </a:moveTo>
                <a:lnTo>
                  <a:pt x="0" y="0"/>
                </a:lnTo>
                <a:lnTo>
                  <a:pt x="0" y="12666"/>
                </a:lnTo>
                <a:lnTo>
                  <a:pt x="21600" y="12666"/>
                </a:lnTo>
                <a:lnTo>
                  <a:pt x="21600" y="21600"/>
                </a:lnTo>
              </a:path>
            </a:pathLst>
          </a:custGeom>
          <a:ln w="38100">
            <a:solidFill>
              <a:srgbClr val="4A7EBB"/>
            </a:solidFill>
            <a:bevel/>
            <a:tailEnd type="triangle"/>
          </a:ln>
        </p:spPr>
        <p:txBody>
          <a:bodyPr lIns="45718" tIns="45718" rIns="45718" bIns="45718"/>
          <a:lstStyle/>
          <a:p>
            <a:pPr>
              <a:defRPr>
                <a:latin typeface="Calibri"/>
                <a:ea typeface="Calibri"/>
                <a:cs typeface="Calibri"/>
                <a:sym typeface="Calibri"/>
              </a:defRPr>
            </a:pPr>
          </a:p>
        </p:txBody>
      </p:sp>
      <p:sp>
        <p:nvSpPr>
          <p:cNvPr id="170" name="Shape 170"/>
          <p:cNvSpPr/>
          <p:nvPr/>
        </p:nvSpPr>
        <p:spPr>
          <a:xfrm>
            <a:off x="7409180" y="1697989"/>
            <a:ext cx="1376682" cy="2454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15" y="0"/>
                </a:moveTo>
                <a:lnTo>
                  <a:pt x="21600" y="0"/>
                </a:lnTo>
                <a:lnTo>
                  <a:pt x="21600" y="12705"/>
                </a:lnTo>
                <a:lnTo>
                  <a:pt x="0" y="12705"/>
                </a:lnTo>
                <a:lnTo>
                  <a:pt x="0" y="21600"/>
                </a:lnTo>
              </a:path>
            </a:pathLst>
          </a:custGeom>
          <a:ln w="38100">
            <a:solidFill>
              <a:srgbClr val="4A7EBB"/>
            </a:solidFill>
            <a:bevel/>
            <a:tailEnd type="triangle"/>
          </a:ln>
        </p:spPr>
        <p:txBody>
          <a:bodyPr lIns="45718" tIns="45718" rIns="45718" bIns="45718"/>
          <a:lstStyle/>
          <a:p>
            <a:pPr>
              <a:defRPr>
                <a:latin typeface="Calibri"/>
                <a:ea typeface="Calibri"/>
                <a:cs typeface="Calibri"/>
                <a:sym typeface="Calibri"/>
              </a:defRPr>
            </a:pPr>
          </a:p>
        </p:txBody>
      </p:sp>
      <p:grpSp>
        <p:nvGrpSpPr>
          <p:cNvPr id="173" name="Group 173"/>
          <p:cNvGrpSpPr/>
          <p:nvPr/>
        </p:nvGrpSpPr>
        <p:grpSpPr>
          <a:xfrm>
            <a:off x="6301576" y="5623104"/>
            <a:ext cx="2218325" cy="790074"/>
            <a:chOff x="0" y="0"/>
            <a:chExt cx="2218323" cy="790072"/>
          </a:xfrm>
        </p:grpSpPr>
        <p:sp>
          <p:nvSpPr>
            <p:cNvPr id="171" name="Shape 171"/>
            <p:cNvSpPr/>
            <p:nvPr/>
          </p:nvSpPr>
          <p:spPr>
            <a:xfrm>
              <a:off x="0" y="0"/>
              <a:ext cx="2218324" cy="790073"/>
            </a:xfrm>
            <a:prstGeom prst="rect">
              <a:avLst/>
            </a:prstGeom>
            <a:solidFill>
              <a:srgbClr val="C3D69B"/>
            </a:solidFill>
            <a:ln w="25400" cap="flat">
              <a:solidFill>
                <a:srgbClr val="4F6228"/>
              </a:solidFill>
              <a:prstDash val="solid"/>
              <a:miter lim="800000"/>
            </a:ln>
            <a:effectLst/>
          </p:spPr>
          <p:txBody>
            <a:bodyPr wrap="square" lIns="45718" tIns="45718" rIns="45718" bIns="45718" numCol="1" anchor="ctr">
              <a:noAutofit/>
            </a:bodyPr>
            <a:lstStyle/>
            <a:p>
              <a:pPr>
                <a:defRPr b="1" sz="1000">
                  <a:latin typeface="Arial Black"/>
                  <a:ea typeface="Arial Black"/>
                  <a:cs typeface="Arial Black"/>
                  <a:sym typeface="Arial Black"/>
                </a:defRPr>
              </a:pPr>
            </a:p>
          </p:txBody>
        </p:sp>
        <p:sp>
          <p:nvSpPr>
            <p:cNvPr id="172" name="Shape 172"/>
            <p:cNvSpPr/>
            <p:nvPr/>
          </p:nvSpPr>
          <p:spPr>
            <a:xfrm>
              <a:off x="0" y="71995"/>
              <a:ext cx="1925815" cy="6460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defRPr b="1" sz="1000">
                  <a:latin typeface="Arial Black"/>
                  <a:ea typeface="Arial Black"/>
                  <a:cs typeface="Arial Black"/>
                  <a:sym typeface="Arial Black"/>
                </a:defRPr>
              </a:pPr>
              <a:r>
                <a:t>MANAJEMEN FASYANKES:</a:t>
              </a:r>
            </a:p>
            <a:p>
              <a:pPr marL="52915" indent="-52915">
                <a:buClr>
                  <a:srgbClr val="000000"/>
                </a:buClr>
                <a:buSzPct val="100000"/>
                <a:buFont typeface="Arial"/>
                <a:buChar char="•"/>
                <a:defRPr b="1" sz="1000">
                  <a:latin typeface="Arial Black"/>
                  <a:ea typeface="Arial Black"/>
                  <a:cs typeface="Arial Black"/>
                  <a:sym typeface="Arial Black"/>
                </a:defRPr>
              </a:pPr>
              <a:r>
                <a:t>MANAJEMEN KLIEN/PASIEN</a:t>
              </a:r>
            </a:p>
            <a:p>
              <a:pPr marL="52915" indent="-52915">
                <a:buClr>
                  <a:srgbClr val="000000"/>
                </a:buClr>
                <a:buSzPct val="100000"/>
                <a:buFont typeface="Arial"/>
                <a:buChar char="•"/>
                <a:defRPr b="1" sz="1000">
                  <a:latin typeface="Arial Black"/>
                  <a:ea typeface="Arial Black"/>
                  <a:cs typeface="Arial Black"/>
                  <a:sym typeface="Arial Black"/>
                </a:defRPr>
              </a:pPr>
              <a:r>
                <a:t>MANAJEMEN INSTITUSI</a:t>
              </a:r>
            </a:p>
            <a:p>
              <a:pPr marL="52915" indent="-52915">
                <a:buClr>
                  <a:srgbClr val="000000"/>
                </a:buClr>
                <a:buSzPct val="100000"/>
                <a:buFont typeface="Arial"/>
                <a:buChar char="•"/>
                <a:defRPr b="1" sz="1000">
                  <a:latin typeface="Arial Black"/>
                  <a:ea typeface="Arial Black"/>
                  <a:cs typeface="Arial Black"/>
                  <a:sym typeface="Arial Black"/>
                </a:defRPr>
              </a:pPr>
              <a:r>
                <a:t>MANAJEMEN WILAYAH</a:t>
              </a:r>
            </a:p>
          </p:txBody>
        </p:sp>
      </p:grpSp>
      <p:grpSp>
        <p:nvGrpSpPr>
          <p:cNvPr id="176" name="Group 176"/>
          <p:cNvGrpSpPr/>
          <p:nvPr/>
        </p:nvGrpSpPr>
        <p:grpSpPr>
          <a:xfrm>
            <a:off x="4141426" y="5604002"/>
            <a:ext cx="1740895" cy="838203"/>
            <a:chOff x="0" y="0"/>
            <a:chExt cx="1740893" cy="838201"/>
          </a:xfrm>
        </p:grpSpPr>
        <p:sp>
          <p:nvSpPr>
            <p:cNvPr id="174" name="Shape 174"/>
            <p:cNvSpPr/>
            <p:nvPr/>
          </p:nvSpPr>
          <p:spPr>
            <a:xfrm>
              <a:off x="0" y="0"/>
              <a:ext cx="1740894" cy="838202"/>
            </a:xfrm>
            <a:prstGeom prst="ellipse">
              <a:avLst/>
            </a:prstGeom>
            <a:solidFill>
              <a:srgbClr val="C3D69B"/>
            </a:solidFill>
            <a:ln w="9525" cap="flat">
              <a:solidFill>
                <a:srgbClr val="4F6228"/>
              </a:solidFill>
              <a:prstDash val="solid"/>
              <a:round/>
            </a:ln>
            <a:effectLst/>
          </p:spPr>
          <p:txBody>
            <a:bodyPr wrap="square" lIns="45718" tIns="45718" rIns="45718" bIns="45718" numCol="1" anchor="ctr">
              <a:noAutofit/>
            </a:bodyPr>
            <a:lstStyle/>
            <a:p>
              <a:pPr algn="ctr">
                <a:defRPr b="1" sz="1200">
                  <a:latin typeface="Arial Black"/>
                  <a:ea typeface="Arial Black"/>
                  <a:cs typeface="Arial Black"/>
                  <a:sym typeface="Arial Black"/>
                </a:defRPr>
              </a:pPr>
            </a:p>
          </p:txBody>
        </p:sp>
        <p:sp>
          <p:nvSpPr>
            <p:cNvPr id="175" name="Shape 175"/>
            <p:cNvSpPr/>
            <p:nvPr/>
          </p:nvSpPr>
          <p:spPr>
            <a:xfrm>
              <a:off x="64823" y="198074"/>
              <a:ext cx="1611247" cy="442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b="1" sz="1200">
                  <a:latin typeface="Arial Black"/>
                  <a:ea typeface="Arial Black"/>
                  <a:cs typeface="Arial Black"/>
                  <a:sym typeface="Arial Black"/>
                </a:defRPr>
              </a:pPr>
              <a:r>
                <a:t>SISTEM INFORMASI</a:t>
              </a:r>
            </a:p>
            <a:p>
              <a:pPr algn="ctr">
                <a:defRPr b="1" sz="1200">
                  <a:latin typeface="Arial Black"/>
                  <a:ea typeface="Arial Black"/>
                  <a:cs typeface="Arial Black"/>
                  <a:sym typeface="Arial Black"/>
                </a:defRPr>
              </a:pPr>
              <a:r>
                <a:t>DI FASYANKES</a:t>
              </a:r>
            </a:p>
          </p:txBody>
        </p:sp>
      </p:grpSp>
      <p:sp>
        <p:nvSpPr>
          <p:cNvPr id="177" name="Shape 177"/>
          <p:cNvSpPr/>
          <p:nvPr/>
        </p:nvSpPr>
        <p:spPr>
          <a:xfrm>
            <a:off x="7410197" y="5017094"/>
            <a:ext cx="322" cy="593313"/>
          </a:xfrm>
          <a:prstGeom prst="line">
            <a:avLst/>
          </a:prstGeom>
          <a:ln w="38100">
            <a:solidFill>
              <a:srgbClr val="4A7EBB"/>
            </a:solidFill>
            <a:bevel/>
            <a:headEnd type="triangle"/>
            <a:tailEnd type="triangle"/>
          </a:ln>
        </p:spPr>
        <p:txBody>
          <a:bodyPr lIns="45718" tIns="45718" rIns="45718" bIns="45718"/>
          <a:lstStyle/>
          <a:p>
            <a:pPr/>
          </a:p>
        </p:txBody>
      </p:sp>
      <p:sp>
        <p:nvSpPr>
          <p:cNvPr id="178" name="Shape 178"/>
          <p:cNvSpPr/>
          <p:nvPr/>
        </p:nvSpPr>
        <p:spPr>
          <a:xfrm>
            <a:off x="5010833" y="5009157"/>
            <a:ext cx="607" cy="590085"/>
          </a:xfrm>
          <a:prstGeom prst="line">
            <a:avLst/>
          </a:prstGeom>
          <a:ln w="38100">
            <a:solidFill>
              <a:srgbClr val="4A7EBB"/>
            </a:solidFill>
            <a:bevel/>
            <a:headEnd type="triangle"/>
            <a:tailEnd type="triangle"/>
          </a:ln>
        </p:spPr>
        <p:txBody>
          <a:bodyPr lIns="45718" tIns="45718" rIns="45718" bIns="45718"/>
          <a:lstStyle/>
          <a:p>
            <a:pPr/>
          </a:p>
        </p:txBody>
      </p:sp>
      <p:sp>
        <p:nvSpPr>
          <p:cNvPr id="179" name="Shape 179"/>
          <p:cNvSpPr/>
          <p:nvPr/>
        </p:nvSpPr>
        <p:spPr>
          <a:xfrm flipV="1">
            <a:off x="5919030" y="6020460"/>
            <a:ext cx="369850" cy="767"/>
          </a:xfrm>
          <a:prstGeom prst="line">
            <a:avLst/>
          </a:prstGeom>
          <a:ln w="38100">
            <a:solidFill>
              <a:srgbClr val="4A7EBB"/>
            </a:solidFill>
            <a:bevel/>
            <a:headEnd type="triangle"/>
            <a:tailEnd type="triangle"/>
          </a:ln>
        </p:spPr>
        <p:txBody>
          <a:bodyPr lIns="45718" tIns="45718" rIns="45718" bIns="45718"/>
          <a:lstStyle/>
          <a:p>
            <a:pP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18" name="Shape 718"/>
          <p:cNvSpPr/>
          <p:nvPr>
            <p:ph type="body" idx="1"/>
          </p:nvPr>
        </p:nvSpPr>
        <p:spPr>
          <a:xfrm>
            <a:off x="457200" y="1209456"/>
            <a:ext cx="8229600" cy="4916710"/>
          </a:xfrm>
          <a:prstGeom prst="rect">
            <a:avLst/>
          </a:prstGeom>
        </p:spPr>
        <p:txBody>
          <a:bodyPr/>
          <a:lstStyle/>
          <a:p>
            <a:pPr marL="536575" indent="-536575">
              <a:buSzTx/>
              <a:buNone/>
            </a:pPr>
            <a:r>
              <a:t>(1)  Sistem Informasi Kesehatan di Fasilitas Pelayanan Kesehatan dikelola oleh unit pengelola Sistem Informasi Kesehatan. </a:t>
            </a:r>
          </a:p>
          <a:p>
            <a:pPr marL="536575" indent="-536575">
              <a:buSzTx/>
              <a:buNone/>
            </a:pPr>
            <a:r>
              <a:t>(2)  Pada Fasilitas Pelayanan Kesehatan tingkat pertama dan kedua, unit pengelola sebagaimana dimaksud pada ayat (1) dapat dirangkap fungsi dengan unit lainnya. </a:t>
            </a:r>
          </a:p>
          <a:p>
            <a:pPr marL="536575" indent="-536575">
              <a:buSzTx/>
              <a:buNone/>
            </a:pPr>
            <a:r>
              <a:t>(3)  Pada Fasilitas Pelayanan Kesehatan tingkat ketiga, unit pengelola sebagaimana dimaksud pada ayat (1) harus dibentuk sebagai unit struktural atau unit fungsional tersendiri.</a:t>
            </a:r>
          </a:p>
        </p:txBody>
      </p:sp>
      <p:sp>
        <p:nvSpPr>
          <p:cNvPr id="719" name="Shape 719"/>
          <p:cNvSpPr/>
          <p:nvPr>
            <p:ph type="title"/>
          </p:nvPr>
        </p:nvSpPr>
        <p:spPr>
          <a:xfrm>
            <a:off x="457200" y="274638"/>
            <a:ext cx="8229600" cy="692930"/>
          </a:xfrm>
          <a:prstGeom prst="rect">
            <a:avLst/>
          </a:prstGeom>
        </p:spPr>
        <p:txBody>
          <a:bodyPr/>
          <a:lstStyle/>
          <a:p>
            <a:pPr/>
            <a:r>
              <a:t>Pasal 38</a:t>
            </a:r>
          </a:p>
        </p:txBody>
      </p:sp>
      <p:grpSp>
        <p:nvGrpSpPr>
          <p:cNvPr id="723" name="Group 723">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720" name="Shape 720"/>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21" name="Shape 721"/>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22" name="Shape 722"/>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25" name="Shape 725"/>
          <p:cNvSpPr/>
          <p:nvPr>
            <p:ph type="title"/>
          </p:nvPr>
        </p:nvSpPr>
        <p:spPr>
          <a:xfrm>
            <a:off x="457200" y="274638"/>
            <a:ext cx="8229600" cy="692930"/>
          </a:xfrm>
          <a:prstGeom prst="rect">
            <a:avLst/>
          </a:prstGeom>
        </p:spPr>
        <p:txBody>
          <a:bodyPr/>
          <a:lstStyle/>
          <a:p>
            <a:pPr/>
            <a:r>
              <a:t>Pasal 39</a:t>
            </a:r>
          </a:p>
        </p:txBody>
      </p:sp>
      <p:sp>
        <p:nvSpPr>
          <p:cNvPr id="726" name="Shape 726"/>
          <p:cNvSpPr/>
          <p:nvPr>
            <p:ph type="body" idx="1"/>
          </p:nvPr>
        </p:nvSpPr>
        <p:spPr>
          <a:xfrm>
            <a:off x="457200" y="1209456"/>
            <a:ext cx="8229600" cy="4916710"/>
          </a:xfrm>
          <a:prstGeom prst="rect">
            <a:avLst/>
          </a:prstGeom>
        </p:spPr>
        <p:txBody>
          <a:bodyPr/>
          <a:lstStyle/>
          <a:p>
            <a:pPr marL="0" indent="0">
              <a:lnSpc>
                <a:spcPct val="68000"/>
              </a:lnSpc>
              <a:spcBef>
                <a:spcPts val="400"/>
              </a:spcBef>
              <a:buSzTx/>
              <a:buNone/>
              <a:defRPr sz="1900"/>
            </a:pPr>
            <a:r>
              <a:t>Setiap Unit pengelola sebagaimana dimaksud dalam Pasal 38 melaksanakan kegiatan pengelolaan Data dan Informasi Kesehatan sebagaimana dimaksud dalam Pasal 27 huruf e sesuai jenis atau kualifikasi Fasilitas Pelayanan Kesehatan yang bersangkutan, berupa: </a:t>
            </a:r>
          </a:p>
          <a:p>
            <a:pPr marL="268288" indent="-268288">
              <a:lnSpc>
                <a:spcPct val="68000"/>
              </a:lnSpc>
              <a:spcBef>
                <a:spcPts val="400"/>
              </a:spcBef>
              <a:buFontTx/>
              <a:buAutoNum type="alphaLcPeriod" startAt="1"/>
              <a:defRPr sz="1900"/>
            </a:pPr>
            <a:r>
              <a:t>pencatatan kegiatan pelayanan kesehatan, termasuk </a:t>
            </a:r>
            <a:r>
              <a:rPr sz="2000"/>
              <a:t>pengelolaan </a:t>
            </a:r>
            <a:r>
              <a:rPr sz="2000">
                <a:solidFill>
                  <a:srgbClr val="0000FF"/>
                </a:solidFill>
              </a:rPr>
              <a:t>rekam medik</a:t>
            </a:r>
            <a:r>
              <a:rPr sz="2000"/>
              <a:t> yang dilakukan sesuai dengan ketentuan peraturan perundang-undangan;</a:t>
            </a:r>
          </a:p>
          <a:p>
            <a:pPr marL="282408" indent="-282408">
              <a:lnSpc>
                <a:spcPct val="68000"/>
              </a:lnSpc>
              <a:spcBef>
                <a:spcPts val="400"/>
              </a:spcBef>
              <a:buFontTx/>
              <a:buAutoNum type="alphaLcPeriod" startAt="1"/>
              <a:defRPr sz="2000"/>
            </a:pPr>
            <a:r>
              <a:t>pengumpulan dan/atau penggabungan data rutin dan nonrutin dari sumber data; </a:t>
            </a:r>
            <a:endParaRPr sz="2900"/>
          </a:p>
          <a:p>
            <a:pPr marL="282408" indent="-282408">
              <a:lnSpc>
                <a:spcPct val="68000"/>
              </a:lnSpc>
              <a:spcBef>
                <a:spcPts val="400"/>
              </a:spcBef>
              <a:buFontTx/>
              <a:buAutoNum type="alphaLcPeriod" startAt="1"/>
              <a:defRPr sz="2000"/>
            </a:pPr>
            <a:r>
              <a:t>pengolahan Data Kesehatan;</a:t>
            </a:r>
            <a:endParaRPr sz="1900"/>
          </a:p>
          <a:p>
            <a:pPr marL="282408" indent="-282408">
              <a:lnSpc>
                <a:spcPct val="68000"/>
              </a:lnSpc>
              <a:spcBef>
                <a:spcPts val="400"/>
              </a:spcBef>
              <a:buFontTx/>
              <a:buAutoNum type="alphaLcPeriod" startAt="1"/>
              <a:defRPr sz="2000"/>
            </a:pPr>
            <a:r>
              <a:t>penyimpanan, pemeliharaan, dan penyediaan cadangan Data dan Informasi Kesehatan;</a:t>
            </a:r>
            <a:endParaRPr sz="1900"/>
          </a:p>
          <a:p>
            <a:pPr marL="282408" indent="-282408">
              <a:lnSpc>
                <a:spcPct val="68000"/>
              </a:lnSpc>
              <a:spcBef>
                <a:spcPts val="400"/>
              </a:spcBef>
              <a:buFontTx/>
              <a:buAutoNum type="alphaLcPeriod" startAt="1"/>
              <a:defRPr sz="2000"/>
            </a:pPr>
            <a:r>
              <a:t>pelaksanaan analisis data sesuai kebutuhan;</a:t>
            </a:r>
            <a:endParaRPr sz="1900"/>
          </a:p>
          <a:p>
            <a:pPr marL="282408" indent="-282408">
              <a:lnSpc>
                <a:spcPct val="68000"/>
              </a:lnSpc>
              <a:spcBef>
                <a:spcPts val="400"/>
              </a:spcBef>
              <a:buFontTx/>
              <a:buAutoNum type="alphaLcPeriod" startAt="1"/>
              <a:defRPr sz="2000"/>
            </a:pPr>
            <a:r>
              <a:t>penyebarluasan Informasi Kesehatan dengan menggunakan media elektronik dan/atau media nonelektronik sesuai kebutuhan;</a:t>
            </a:r>
            <a:endParaRPr sz="1900"/>
          </a:p>
          <a:p>
            <a:pPr marL="282408" indent="-282408">
              <a:lnSpc>
                <a:spcPct val="68000"/>
              </a:lnSpc>
              <a:spcBef>
                <a:spcPts val="400"/>
              </a:spcBef>
              <a:buFontTx/>
              <a:buAutoNum type="alphaLcPeriod" startAt="1"/>
              <a:defRPr sz="2000"/>
            </a:pPr>
            <a:r>
              <a:t>pengiriman Data dan Informasi Kesehatan yang dibutuhkan dalam pengelolaan Sistem Informasi Kesehatan kabupaten/kota, provinsi, dan nasional; dan </a:t>
            </a:r>
            <a:endParaRPr sz="2900"/>
          </a:p>
          <a:p>
            <a:pPr marL="282408" indent="-282408">
              <a:lnSpc>
                <a:spcPct val="68000"/>
              </a:lnSpc>
              <a:spcBef>
                <a:spcPts val="400"/>
              </a:spcBef>
              <a:buFontTx/>
              <a:buAutoNum type="alphaLcPeriod" startAt="1"/>
              <a:defRPr sz="2000"/>
            </a:pPr>
            <a:r>
              <a:t>pelaksanaan pengembangan Sistem Informasi Kesehatan di Fasilitas Pelayanan Kesehatan. </a:t>
            </a:r>
          </a:p>
        </p:txBody>
      </p:sp>
      <p:grpSp>
        <p:nvGrpSpPr>
          <p:cNvPr id="730" name="Group 730">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727" name="Shape 727"/>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28" name="Shape 728"/>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29" name="Shape 729"/>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32" name="Shape 732"/>
          <p:cNvSpPr/>
          <p:nvPr>
            <p:ph type="body" idx="1"/>
          </p:nvPr>
        </p:nvSpPr>
        <p:spPr>
          <a:xfrm>
            <a:off x="457200" y="1209456"/>
            <a:ext cx="8229600" cy="4916710"/>
          </a:xfrm>
          <a:prstGeom prst="rect">
            <a:avLst/>
          </a:prstGeom>
        </p:spPr>
        <p:txBody>
          <a:bodyPr/>
          <a:lstStyle/>
          <a:p>
            <a:pPr marL="536575" indent="-536575">
              <a:buSzTx/>
              <a:buNone/>
            </a:pPr>
            <a:r>
              <a:t>(1)  Setiap Fasilitas Pelayanan Kesehatan harus mengoperasikan sendiri sistem elektronik </a:t>
            </a:r>
            <a:r>
              <a:rPr>
                <a:solidFill>
                  <a:srgbClr val="0000FF"/>
                </a:solidFill>
              </a:rPr>
              <a:t>rekam medik</a:t>
            </a:r>
            <a:r>
              <a:t>. </a:t>
            </a:r>
          </a:p>
          <a:p>
            <a:pPr marL="536575" indent="-536575">
              <a:buSzTx/>
              <a:buNone/>
            </a:pPr>
            <a:r>
              <a:t>(2)  Sistem elektronik </a:t>
            </a:r>
            <a:r>
              <a:rPr>
                <a:solidFill>
                  <a:srgbClr val="0000FF"/>
                </a:solidFill>
              </a:rPr>
              <a:t>rekam medik </a:t>
            </a:r>
            <a:r>
              <a:t>sebagaimana dimaksud pada ayat (1) tidak terintegrasi dengan sistem elektronik </a:t>
            </a:r>
            <a:r>
              <a:rPr>
                <a:solidFill>
                  <a:srgbClr val="0000FF"/>
                </a:solidFill>
              </a:rPr>
              <a:t>rekam medik </a:t>
            </a:r>
            <a:r>
              <a:t>Fasilitas Pelayanan Kesehatan lain. </a:t>
            </a:r>
          </a:p>
          <a:p>
            <a:pPr marL="536575" indent="-536575">
              <a:buSzTx/>
              <a:buNone/>
            </a:pPr>
            <a:r>
              <a:t>(3)  Sistem elektronik </a:t>
            </a:r>
            <a:r>
              <a:rPr>
                <a:solidFill>
                  <a:srgbClr val="0000FF"/>
                </a:solidFill>
              </a:rPr>
              <a:t>rekam medik </a:t>
            </a:r>
            <a:r>
              <a:t>sebagaimana dimaksud pada ayat (1) dan ayat (2) harus mampu interkonektivitas dengan Sistem Elektronik Kesehatan dan sistem elektronik lainnya.</a:t>
            </a:r>
          </a:p>
        </p:txBody>
      </p:sp>
      <p:sp>
        <p:nvSpPr>
          <p:cNvPr id="733" name="Shape 733"/>
          <p:cNvSpPr/>
          <p:nvPr>
            <p:ph type="title"/>
          </p:nvPr>
        </p:nvSpPr>
        <p:spPr>
          <a:xfrm>
            <a:off x="457200" y="274638"/>
            <a:ext cx="8229600" cy="692930"/>
          </a:xfrm>
          <a:prstGeom prst="rect">
            <a:avLst/>
          </a:prstGeom>
        </p:spPr>
        <p:txBody>
          <a:bodyPr/>
          <a:lstStyle/>
          <a:p>
            <a:pPr/>
            <a:r>
              <a:t>Pasal 40</a:t>
            </a:r>
          </a:p>
        </p:txBody>
      </p:sp>
      <p:grpSp>
        <p:nvGrpSpPr>
          <p:cNvPr id="737" name="Group 737">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734" name="Shape 734"/>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35" name="Shape 735"/>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36" name="Shape 736"/>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39" name="Shape 739"/>
          <p:cNvSpPr/>
          <p:nvPr>
            <p:ph type="body" idx="1"/>
          </p:nvPr>
        </p:nvSpPr>
        <p:spPr>
          <a:xfrm>
            <a:off x="457200" y="1209456"/>
            <a:ext cx="8229600" cy="4916710"/>
          </a:xfrm>
          <a:prstGeom prst="rect">
            <a:avLst/>
          </a:prstGeom>
        </p:spPr>
        <p:txBody>
          <a:bodyPr/>
          <a:lstStyle/>
          <a:p>
            <a:pPr marL="439737" indent="-439737">
              <a:buSzTx/>
              <a:buNone/>
              <a:defRPr sz="2500"/>
            </a:pPr>
            <a:r>
              <a:t>(1) Menteri dan pimpinan Fasilitas Pelayanan Kesehatan tingkat ketiga membangun jaringan Sistem Informasi Kesehatan nasional untuk komunikasi Data dan Informasi Kesehatan skala nasional secara elektronik. </a:t>
            </a:r>
          </a:p>
          <a:p>
            <a:pPr marL="439737" indent="-439737">
              <a:buSzTx/>
              <a:buNone/>
              <a:defRPr sz="2500"/>
            </a:pPr>
            <a:r>
              <a:t>(2) Gubernur dan pimpinan Fasilitas Pelayanan Kesehatan tingkat kedua membangun jaringan Sistem Informasi Kesehatan daerah untuk komunikasi Data dan Informasi Kesehatan skala provinsi secara elektronik. </a:t>
            </a:r>
          </a:p>
          <a:p>
            <a:pPr marL="439737" indent="-439737">
              <a:buSzTx/>
              <a:buNone/>
              <a:defRPr sz="2500"/>
            </a:pPr>
            <a:r>
              <a:t>(3) Bupati/walikota dan pimpinan Fasilitas Pelayanan Kesehatan tingkat pertama dan tingkat kedua membangun jaringan Sistem Informasi Kesehatan daerah untuk komunikasi Data dan Informasi Kesehatan skala kabupaten/kota secara elektronik. </a:t>
            </a:r>
          </a:p>
        </p:txBody>
      </p:sp>
      <p:sp>
        <p:nvSpPr>
          <p:cNvPr id="740" name="Shape 740"/>
          <p:cNvSpPr/>
          <p:nvPr>
            <p:ph type="title"/>
          </p:nvPr>
        </p:nvSpPr>
        <p:spPr>
          <a:xfrm>
            <a:off x="457200" y="274638"/>
            <a:ext cx="8229600" cy="692930"/>
          </a:xfrm>
          <a:prstGeom prst="rect">
            <a:avLst/>
          </a:prstGeom>
        </p:spPr>
        <p:txBody>
          <a:bodyPr/>
          <a:lstStyle/>
          <a:p>
            <a:pPr/>
            <a:r>
              <a:t>Pasal 47</a:t>
            </a:r>
          </a:p>
        </p:txBody>
      </p:sp>
      <p:grpSp>
        <p:nvGrpSpPr>
          <p:cNvPr id="744" name="Group 744">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741" name="Shape 741"/>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42" name="Shape 742"/>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43" name="Shape 743"/>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46" name="Shape 746"/>
          <p:cNvSpPr/>
          <p:nvPr>
            <p:ph type="body" idx="1"/>
          </p:nvPr>
        </p:nvSpPr>
        <p:spPr>
          <a:xfrm>
            <a:off x="457200" y="1209456"/>
            <a:ext cx="8229600" cy="4916710"/>
          </a:xfrm>
          <a:prstGeom prst="rect">
            <a:avLst/>
          </a:prstGeom>
        </p:spPr>
        <p:txBody>
          <a:bodyPr/>
          <a:lstStyle/>
          <a:p>
            <a:pPr marL="635000" indent="-635000">
              <a:buSzTx/>
              <a:buNone/>
            </a:pPr>
            <a:r>
              <a:t>(1) 	Jaringan Sistem Informasi Kesehatan sebagaimana dimaksud dalam Pasal 47 dibangun secara bertingkat dan terintegrasi. </a:t>
            </a:r>
          </a:p>
          <a:p>
            <a:pPr marL="635000" indent="-635000">
              <a:buSzTx/>
              <a:buNone/>
            </a:pPr>
            <a:r>
              <a:t>(2) 	Jaringan Sistem Informasi Kesehatan nasional dikelola oleh Menteri. </a:t>
            </a:r>
          </a:p>
          <a:p>
            <a:pPr marL="635000" indent="-635000">
              <a:buSzTx/>
              <a:buNone/>
            </a:pPr>
            <a:r>
              <a:t>(3)	Jaringan Sistem Informasi Kesehatan daerah dikelola oleh gubernur atau bupati/walikota dan diintegrasikan dengan jaringan Sistem Informasi Kesehatan nasional. </a:t>
            </a:r>
          </a:p>
        </p:txBody>
      </p:sp>
      <p:sp>
        <p:nvSpPr>
          <p:cNvPr id="747" name="Shape 747"/>
          <p:cNvSpPr/>
          <p:nvPr>
            <p:ph type="title"/>
          </p:nvPr>
        </p:nvSpPr>
        <p:spPr>
          <a:xfrm>
            <a:off x="457200" y="274638"/>
            <a:ext cx="8229600" cy="692930"/>
          </a:xfrm>
          <a:prstGeom prst="rect">
            <a:avLst/>
          </a:prstGeom>
        </p:spPr>
        <p:txBody>
          <a:bodyPr/>
          <a:lstStyle/>
          <a:p>
            <a:pPr/>
            <a:r>
              <a:t>Pasal 48</a:t>
            </a:r>
          </a:p>
        </p:txBody>
      </p:sp>
      <p:grpSp>
        <p:nvGrpSpPr>
          <p:cNvPr id="751" name="Group 751">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748" name="Shape 748"/>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49" name="Shape 749"/>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50" name="Shape 750"/>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53" name="Shape 753"/>
          <p:cNvSpPr/>
          <p:nvPr>
            <p:ph type="body" idx="1"/>
          </p:nvPr>
        </p:nvSpPr>
        <p:spPr>
          <a:xfrm>
            <a:off x="457200" y="1209456"/>
            <a:ext cx="8229600" cy="4916710"/>
          </a:xfrm>
          <a:prstGeom prst="rect">
            <a:avLst/>
          </a:prstGeom>
        </p:spPr>
        <p:txBody>
          <a:bodyPr/>
          <a:lstStyle/>
          <a:p>
            <a:pPr marL="536575" indent="-536575">
              <a:lnSpc>
                <a:spcPct val="76500"/>
              </a:lnSpc>
              <a:buSzTx/>
              <a:buNone/>
            </a:pPr>
            <a:r>
              <a:t>(1)  Unit pengelola Sistem Informasi Kesehatan nasional, provinsi, kabupaten/kota, dan Fasilitas Pelayanan Kesehatan harus memiliki sumber daya manusia yang mengelola Sistem Informasi Kesehatan. </a:t>
            </a:r>
          </a:p>
          <a:p>
            <a:pPr marL="536575" indent="-536575">
              <a:lnSpc>
                <a:spcPct val="76500"/>
              </a:lnSpc>
              <a:buSzTx/>
              <a:buNone/>
            </a:pPr>
            <a:r>
              <a:t>(2)  Sumber daya manusia yang mengelola Sistem Informasi Kesehatan sebagaimana dimaksud pada ayat (1) harus memiliki kompetensi paling sedikit di bidang statistik, komputer, dan epidemiologi. </a:t>
            </a:r>
          </a:p>
          <a:p>
            <a:pPr marL="536575" indent="-536575">
              <a:lnSpc>
                <a:spcPct val="76500"/>
              </a:lnSpc>
              <a:buSzTx/>
              <a:buNone/>
            </a:pPr>
            <a:r>
              <a:t>(3) Jumlah sumber daya manusia sebagaimana dimaksud pada ayat (1) disesuaikan dengan kebutuhan. </a:t>
            </a:r>
          </a:p>
          <a:p>
            <a:pPr marL="536575" indent="-536575">
              <a:lnSpc>
                <a:spcPct val="76500"/>
              </a:lnSpc>
              <a:buSzTx/>
              <a:buNone/>
            </a:pPr>
            <a:r>
              <a:t>(4) …dst</a:t>
            </a:r>
          </a:p>
        </p:txBody>
      </p:sp>
      <p:sp>
        <p:nvSpPr>
          <p:cNvPr id="754" name="Shape 754"/>
          <p:cNvSpPr/>
          <p:nvPr>
            <p:ph type="title"/>
          </p:nvPr>
        </p:nvSpPr>
        <p:spPr>
          <a:xfrm>
            <a:off x="457200" y="274638"/>
            <a:ext cx="8229600" cy="692930"/>
          </a:xfrm>
          <a:prstGeom prst="rect">
            <a:avLst/>
          </a:prstGeom>
        </p:spPr>
        <p:txBody>
          <a:bodyPr/>
          <a:lstStyle/>
          <a:p>
            <a:pPr/>
            <a:r>
              <a:t>Pasal 51</a:t>
            </a:r>
          </a:p>
        </p:txBody>
      </p:sp>
      <p:grpSp>
        <p:nvGrpSpPr>
          <p:cNvPr id="758" name="Group 758">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755" name="Shape 755"/>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56" name="Shape 756"/>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57" name="Shape 757"/>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60" name="Shape 760"/>
          <p:cNvSpPr/>
          <p:nvPr>
            <p:ph type="body" idx="1"/>
          </p:nvPr>
        </p:nvSpPr>
        <p:spPr>
          <a:xfrm>
            <a:off x="457200" y="1209456"/>
            <a:ext cx="8229600" cy="4916710"/>
          </a:xfrm>
          <a:prstGeom prst="rect">
            <a:avLst/>
          </a:prstGeom>
        </p:spPr>
        <p:txBody>
          <a:bodyPr/>
          <a:lstStyle/>
          <a:p>
            <a:pPr marL="439737" indent="-439737">
              <a:buSzTx/>
              <a:buNone/>
            </a:pPr>
            <a:r>
              <a:t>(1) Pengelola Sistem Informasi Kesehatan dapat melakukan kerja sama dengan pihak ketiga untuk pengembangan Sistem Informasi Kesehatan dengan ketentuan: </a:t>
            </a:r>
          </a:p>
          <a:p>
            <a:pPr marL="0" indent="455612">
              <a:buSzTx/>
              <a:buNone/>
            </a:pPr>
            <a:r>
              <a:t>a. hak kekayaan intelektual atas Sistem Elektronik Kesehatan dipegang oleh pengelola Sistem Informasi Kesehatan; dan </a:t>
            </a:r>
          </a:p>
          <a:p>
            <a:pPr marL="0" indent="455612">
              <a:buSzTx/>
              <a:buNone/>
            </a:pPr>
            <a:r>
              <a:t>b. kode sumber dari program komputer yang dibuat oleh sumber daya manusia eksternal tersebut harus diserahkan dan disimpan oleh pengelola Sistem Informasi Kesehatan. </a:t>
            </a:r>
          </a:p>
        </p:txBody>
      </p:sp>
      <p:sp>
        <p:nvSpPr>
          <p:cNvPr id="761" name="Shape 761"/>
          <p:cNvSpPr/>
          <p:nvPr>
            <p:ph type="title"/>
          </p:nvPr>
        </p:nvSpPr>
        <p:spPr>
          <a:xfrm>
            <a:off x="457200" y="274638"/>
            <a:ext cx="8229600" cy="692930"/>
          </a:xfrm>
          <a:prstGeom prst="rect">
            <a:avLst/>
          </a:prstGeom>
        </p:spPr>
        <p:txBody>
          <a:bodyPr/>
          <a:lstStyle/>
          <a:p>
            <a:pPr/>
            <a:r>
              <a:t>Pasal 59</a:t>
            </a:r>
          </a:p>
        </p:txBody>
      </p:sp>
      <p:grpSp>
        <p:nvGrpSpPr>
          <p:cNvPr id="765" name="Group 765">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762" name="Shape 762"/>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63" name="Shape 763"/>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64" name="Shape 764"/>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67" name="Shape 767"/>
          <p:cNvSpPr/>
          <p:nvPr>
            <p:ph type="body" idx="1"/>
          </p:nvPr>
        </p:nvSpPr>
        <p:spPr>
          <a:xfrm>
            <a:off x="457200" y="1209456"/>
            <a:ext cx="8229600" cy="4916710"/>
          </a:xfrm>
          <a:prstGeom prst="rect">
            <a:avLst/>
          </a:prstGeom>
        </p:spPr>
        <p:txBody>
          <a:bodyPr/>
          <a:lstStyle/>
          <a:p>
            <a:pPr marL="351599" indent="-351599" defTabSz="448055">
              <a:lnSpc>
                <a:spcPct val="68000"/>
              </a:lnSpc>
              <a:spcBef>
                <a:spcPts val="400"/>
              </a:spcBef>
              <a:buSzTx/>
              <a:buNone/>
              <a:defRPr sz="2000"/>
            </a:pPr>
            <a:r>
              <a:t>(2) Dalam hal sumber daya manusia internal belum memadai untuk mengelola Sistem Informasi Kesehatan, pengelola Sistem Informasi Kesehatan dapat melakukan kerja sama dengan sumber daya manusia eksternal, dengan ketentuan sebagai berikut: </a:t>
            </a:r>
          </a:p>
          <a:p>
            <a:pPr marL="0" indent="367156" defTabSz="448055">
              <a:lnSpc>
                <a:spcPct val="68000"/>
              </a:lnSpc>
              <a:spcBef>
                <a:spcPts val="400"/>
              </a:spcBef>
              <a:buSzTx/>
              <a:buNone/>
              <a:defRPr sz="2000"/>
            </a:pPr>
            <a:r>
              <a:t>a. penyimpanan dan pengendalian akses Data dan Informasi Kesehatan dilakukan oleh pengelola Sistem Informasi Kesehatan; </a:t>
            </a:r>
          </a:p>
          <a:p>
            <a:pPr marL="0" indent="367156" defTabSz="448055">
              <a:lnSpc>
                <a:spcPct val="68000"/>
              </a:lnSpc>
              <a:spcBef>
                <a:spcPts val="400"/>
              </a:spcBef>
              <a:buSzTx/>
              <a:buNone/>
              <a:defRPr sz="2000"/>
            </a:pPr>
            <a:r>
              <a:t>b. sumber daya manusia eksternal tersebut harus: </a:t>
            </a:r>
          </a:p>
          <a:p>
            <a:pPr lvl="1" marL="0" indent="623853" defTabSz="448055">
              <a:lnSpc>
                <a:spcPct val="68000"/>
              </a:lnSpc>
              <a:spcBef>
                <a:spcPts val="400"/>
              </a:spcBef>
              <a:buSzTx/>
              <a:buNone/>
              <a:defRPr sz="1700"/>
            </a:pPr>
            <a:r>
              <a:t>1. memiliki kompetensi sebagaimana dimaksud dalam Pasal 51 ayat (2); dan </a:t>
            </a:r>
          </a:p>
          <a:p>
            <a:pPr lvl="1" marL="0" indent="623853" defTabSz="448055">
              <a:lnSpc>
                <a:spcPct val="68000"/>
              </a:lnSpc>
              <a:spcBef>
                <a:spcPts val="400"/>
              </a:spcBef>
              <a:buSzTx/>
              <a:buNone/>
              <a:defRPr sz="1700"/>
            </a:pPr>
            <a:r>
              <a:t>2. memberikan layanan bantuan teknis, pelatihan, pengoperasian Sistem Elektronik Kesehatan, dan penanggulangan gangguan atau kerusakan untuk jangka waktu paling singkat 1 (satu) tahun terhitung sejak Sistem Elektronik Kesehatan beroperasi secara penuh; </a:t>
            </a:r>
          </a:p>
          <a:p>
            <a:pPr marL="0" indent="367156" defTabSz="448055">
              <a:lnSpc>
                <a:spcPct val="68000"/>
              </a:lnSpc>
              <a:spcBef>
                <a:spcPts val="500"/>
              </a:spcBef>
              <a:buSzTx/>
              <a:buNone/>
              <a:defRPr sz="2300"/>
            </a:pPr>
            <a:r>
              <a:t>c. hubungan antara pengelola Sistem Informasi Kesehatan dan sumber daya manusia eksternal tersebut hanya dalam bentuk hubungan usaha kerja sama dan bukan dalam bentuk hubungan kerja yang berupa hubungan ketenagakerjaan atau kepegawaian; dan </a:t>
            </a:r>
            <a:endParaRPr sz="2000"/>
          </a:p>
          <a:p>
            <a:pPr marL="0" indent="367156" defTabSz="448055">
              <a:lnSpc>
                <a:spcPct val="68000"/>
              </a:lnSpc>
              <a:spcBef>
                <a:spcPts val="500"/>
              </a:spcBef>
              <a:buSzTx/>
              <a:buNone/>
              <a:defRPr sz="2300"/>
            </a:pPr>
            <a:r>
              <a:t>d. hanya untuk jangka waktu tertentu. </a:t>
            </a:r>
          </a:p>
        </p:txBody>
      </p:sp>
      <p:sp>
        <p:nvSpPr>
          <p:cNvPr id="768" name="Shape 768"/>
          <p:cNvSpPr/>
          <p:nvPr>
            <p:ph type="title"/>
          </p:nvPr>
        </p:nvSpPr>
        <p:spPr>
          <a:xfrm>
            <a:off x="457200" y="274638"/>
            <a:ext cx="8229600" cy="692930"/>
          </a:xfrm>
          <a:prstGeom prst="rect">
            <a:avLst/>
          </a:prstGeom>
        </p:spPr>
        <p:txBody>
          <a:bodyPr/>
          <a:lstStyle/>
          <a:p>
            <a:pPr/>
            <a:r>
              <a:t>Pasal 59</a:t>
            </a:r>
          </a:p>
        </p:txBody>
      </p:sp>
      <p:grpSp>
        <p:nvGrpSpPr>
          <p:cNvPr id="772" name="Group 772">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769" name="Shape 769"/>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70" name="Shape 770"/>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71" name="Shape 771"/>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74" name="Shape 774"/>
          <p:cNvSpPr/>
          <p:nvPr>
            <p:ph type="body" idx="1"/>
          </p:nvPr>
        </p:nvSpPr>
        <p:spPr>
          <a:xfrm>
            <a:off x="457200" y="1209456"/>
            <a:ext cx="8229600" cy="4916710"/>
          </a:xfrm>
          <a:prstGeom prst="rect">
            <a:avLst/>
          </a:prstGeom>
        </p:spPr>
        <p:txBody>
          <a:bodyPr/>
          <a:lstStyle>
            <a:lvl1pPr marL="0" indent="0">
              <a:buSzTx/>
              <a:buNone/>
            </a:lvl1pPr>
          </a:lstStyle>
          <a:p>
            <a:pPr/>
            <a:r>
              <a:t>Dalam hal Data dan Informasi Kesehatan memiliki kekuatan hukum, Data dan Informasi Kesehatan tersebut wajib disahkan oleh pejabat yang berwenang sesuai dengan ketentuan peraturan perundang-undangan sebelum diumumkan dan disebarluaskan. </a:t>
            </a:r>
          </a:p>
        </p:txBody>
      </p:sp>
      <p:sp>
        <p:nvSpPr>
          <p:cNvPr id="775" name="Shape 775"/>
          <p:cNvSpPr/>
          <p:nvPr>
            <p:ph type="title"/>
          </p:nvPr>
        </p:nvSpPr>
        <p:spPr>
          <a:xfrm>
            <a:off x="457200" y="274638"/>
            <a:ext cx="8229600" cy="692930"/>
          </a:xfrm>
          <a:prstGeom prst="rect">
            <a:avLst/>
          </a:prstGeom>
        </p:spPr>
        <p:txBody>
          <a:bodyPr/>
          <a:lstStyle/>
          <a:p>
            <a:pPr/>
            <a:r>
              <a:t>Pasal 62</a:t>
            </a:r>
          </a:p>
        </p:txBody>
      </p:sp>
      <p:grpSp>
        <p:nvGrpSpPr>
          <p:cNvPr id="779" name="Group 779">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776" name="Shape 776"/>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77" name="Shape 777"/>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78" name="Shape 778"/>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81" name="Shape 781"/>
          <p:cNvSpPr/>
          <p:nvPr>
            <p:ph type="body" idx="1"/>
          </p:nvPr>
        </p:nvSpPr>
        <p:spPr>
          <a:xfrm>
            <a:off x="457200" y="1209456"/>
            <a:ext cx="8229600" cy="4916710"/>
          </a:xfrm>
          <a:prstGeom prst="rect">
            <a:avLst/>
          </a:prstGeom>
        </p:spPr>
        <p:txBody>
          <a:bodyPr/>
          <a:lstStyle/>
          <a:p>
            <a:pPr marL="536575" indent="-536575">
              <a:buSzTx/>
              <a:buNone/>
            </a:pPr>
            <a:r>
              <a:t>(1) Setiap orang dilarang menyebarluaskan Data dan Informasi Kesehatan kepada publik berupa: </a:t>
            </a:r>
          </a:p>
          <a:p>
            <a:pPr marL="1586" indent="355601">
              <a:buSzTx/>
              <a:buNone/>
            </a:pPr>
            <a:r>
              <a:t>a. salinan kartu pengguna Fasilitas Pelayanan Kesehatan atau bukti identitas lain; </a:t>
            </a:r>
          </a:p>
          <a:p>
            <a:pPr marL="1586" indent="355601">
              <a:buSzTx/>
              <a:buNone/>
            </a:pPr>
            <a:r>
              <a:t>b. riwayat kesehatan; </a:t>
            </a:r>
          </a:p>
          <a:p>
            <a:pPr marL="1586" indent="355601">
              <a:buSzTx/>
              <a:buNone/>
            </a:pPr>
            <a:r>
              <a:t>c. tagihan dan bukti pembayaran biaya penggunaan Fasilitas Pelayanan Kesehatan; </a:t>
            </a:r>
          </a:p>
          <a:p>
            <a:pPr marL="1586" indent="355601">
              <a:buSzTx/>
              <a:buNone/>
            </a:pPr>
            <a:r>
              <a:t>d. hasil pemeriksaan diagnostik; </a:t>
            </a:r>
          </a:p>
          <a:p>
            <a:pPr marL="1586" indent="355601">
              <a:buSzTx/>
              <a:buNone/>
            </a:pPr>
            <a:r>
              <a:t>e. data dan informasi terkait kegiatan penelitian, meliputi: </a:t>
            </a:r>
          </a:p>
          <a:p>
            <a:pPr marL="0" indent="715962">
              <a:buSzTx/>
              <a:buNone/>
            </a:pPr>
            <a:r>
              <a:t>…dst</a:t>
            </a:r>
          </a:p>
        </p:txBody>
      </p:sp>
      <p:sp>
        <p:nvSpPr>
          <p:cNvPr id="782" name="Shape 782"/>
          <p:cNvSpPr/>
          <p:nvPr>
            <p:ph type="title"/>
          </p:nvPr>
        </p:nvSpPr>
        <p:spPr>
          <a:xfrm>
            <a:off x="457200" y="274638"/>
            <a:ext cx="8229600" cy="692930"/>
          </a:xfrm>
          <a:prstGeom prst="rect">
            <a:avLst/>
          </a:prstGeom>
        </p:spPr>
        <p:txBody>
          <a:bodyPr/>
          <a:lstStyle/>
          <a:p>
            <a:pPr/>
            <a:r>
              <a:t>Pasal 63</a:t>
            </a:r>
          </a:p>
        </p:txBody>
      </p:sp>
      <p:grpSp>
        <p:nvGrpSpPr>
          <p:cNvPr id="786" name="Group 786">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783" name="Shape 783"/>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84" name="Shape 784"/>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85" name="Shape 785"/>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title"/>
          </p:nvPr>
        </p:nvSpPr>
        <p:spPr>
          <a:xfrm>
            <a:off x="457200" y="96361"/>
            <a:ext cx="8229600" cy="884444"/>
          </a:xfrm>
          <a:prstGeom prst="rect">
            <a:avLst/>
          </a:prstGeom>
        </p:spPr>
        <p:txBody>
          <a:bodyPr/>
          <a:lstStyle/>
          <a:p>
            <a:pPr/>
            <a:r>
              <a:t>SIK dalam Berbagai Perspektif</a:t>
            </a:r>
          </a:p>
        </p:txBody>
      </p:sp>
      <p:grpSp>
        <p:nvGrpSpPr>
          <p:cNvPr id="186" name="Group 186"/>
          <p:cNvGrpSpPr/>
          <p:nvPr/>
        </p:nvGrpSpPr>
        <p:grpSpPr>
          <a:xfrm>
            <a:off x="662118" y="2204864"/>
            <a:ext cx="2495079" cy="1869458"/>
            <a:chOff x="0" y="0"/>
            <a:chExt cx="2495078" cy="1869457"/>
          </a:xfrm>
        </p:grpSpPr>
        <p:sp>
          <p:nvSpPr>
            <p:cNvPr id="184" name="Shape 184"/>
            <p:cNvSpPr/>
            <p:nvPr/>
          </p:nvSpPr>
          <p:spPr>
            <a:xfrm>
              <a:off x="77439" y="1869456"/>
              <a:ext cx="2295891" cy="2"/>
            </a:xfrm>
            <a:prstGeom prst="line">
              <a:avLst/>
            </a:prstGeom>
            <a:noFill/>
            <a:ln w="76200" cap="flat">
              <a:solidFill>
                <a:srgbClr val="4A7EBB"/>
              </a:solidFill>
              <a:prstDash val="solid"/>
              <a:bevel/>
              <a:tailEnd type="triangle" w="med" len="med"/>
            </a:ln>
            <a:effectLst/>
          </p:spPr>
          <p:txBody>
            <a:bodyPr wrap="square" lIns="45718" tIns="45718" rIns="45718" bIns="45718" numCol="1" anchor="t">
              <a:noAutofit/>
            </a:bodyPr>
            <a:lstStyle/>
            <a:p>
              <a:pPr/>
            </a:p>
          </p:txBody>
        </p:sp>
        <p:sp>
          <p:nvSpPr>
            <p:cNvPr id="185" name="Shape 185"/>
            <p:cNvSpPr/>
            <p:nvPr/>
          </p:nvSpPr>
          <p:spPr>
            <a:xfrm>
              <a:off x="0" y="0"/>
              <a:ext cx="2495079" cy="1691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a:latin typeface="Calibri"/>
                  <a:ea typeface="Calibri"/>
                  <a:cs typeface="Calibri"/>
                  <a:sym typeface="Calibri"/>
                </a:defRPr>
              </a:pPr>
              <a:r>
                <a:t>Dimensi Pemanfaatan</a:t>
              </a:r>
            </a:p>
            <a:p>
              <a:pPr marL="285750" indent="-285750">
                <a:buSzPct val="100000"/>
                <a:buFont typeface="Arial"/>
                <a:buChar char="•"/>
                <a:defRPr>
                  <a:latin typeface="Calibri"/>
                  <a:ea typeface="Calibri"/>
                  <a:cs typeface="Calibri"/>
                  <a:sym typeface="Calibri"/>
                </a:defRPr>
              </a:pPr>
              <a:r>
                <a:t>Jenis informasi</a:t>
              </a:r>
            </a:p>
            <a:p>
              <a:pPr marL="285750" indent="-285750">
                <a:buSzPct val="100000"/>
                <a:buFont typeface="Arial"/>
                <a:buChar char="•"/>
                <a:defRPr>
                  <a:latin typeface="Calibri"/>
                  <a:ea typeface="Calibri"/>
                  <a:cs typeface="Calibri"/>
                  <a:sym typeface="Calibri"/>
                </a:defRPr>
              </a:pPr>
              <a:r>
                <a:t>Penyedia informasi</a:t>
              </a:r>
            </a:p>
            <a:p>
              <a:pPr marL="285750" indent="-285750">
                <a:buSzPct val="100000"/>
                <a:buFont typeface="Arial"/>
                <a:buChar char="•"/>
                <a:defRPr>
                  <a:latin typeface="Calibri"/>
                  <a:ea typeface="Calibri"/>
                  <a:cs typeface="Calibri"/>
                  <a:sym typeface="Calibri"/>
                </a:defRPr>
              </a:pPr>
              <a:r>
                <a:t>Penyimpanan</a:t>
              </a:r>
            </a:p>
            <a:p>
              <a:pPr marL="285750" indent="-285750">
                <a:buSzPct val="100000"/>
                <a:buFont typeface="Arial"/>
                <a:buChar char="•"/>
                <a:defRPr>
                  <a:latin typeface="Calibri"/>
                  <a:ea typeface="Calibri"/>
                  <a:cs typeface="Calibri"/>
                  <a:sym typeface="Calibri"/>
                </a:defRPr>
              </a:pPr>
              <a:r>
                <a:t>Akses informasi</a:t>
              </a:r>
            </a:p>
            <a:p>
              <a:pPr marL="285750" indent="-285750">
                <a:buSzPct val="100000"/>
                <a:buFont typeface="Arial"/>
                <a:buChar char="•"/>
                <a:defRPr>
                  <a:latin typeface="Calibri"/>
                  <a:ea typeface="Calibri"/>
                  <a:cs typeface="Calibri"/>
                  <a:sym typeface="Calibri"/>
                </a:defRPr>
              </a:pPr>
              <a:r>
                <a:t>Distribusi informasi</a:t>
              </a:r>
            </a:p>
          </p:txBody>
        </p:sp>
      </p:grpSp>
      <p:grpSp>
        <p:nvGrpSpPr>
          <p:cNvPr id="191" name="Group 191"/>
          <p:cNvGrpSpPr/>
          <p:nvPr/>
        </p:nvGrpSpPr>
        <p:grpSpPr>
          <a:xfrm>
            <a:off x="3234636" y="2801221"/>
            <a:ext cx="2387678" cy="2155266"/>
            <a:chOff x="0" y="0"/>
            <a:chExt cx="2387677" cy="2155264"/>
          </a:xfrm>
        </p:grpSpPr>
        <p:sp>
          <p:nvSpPr>
            <p:cNvPr id="187" name="Shape 187"/>
            <p:cNvSpPr/>
            <p:nvPr/>
          </p:nvSpPr>
          <p:spPr>
            <a:xfrm>
              <a:off x="-1" y="-1"/>
              <a:ext cx="2387677" cy="21552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4874" y="0"/>
                  </a:lnTo>
                  <a:lnTo>
                    <a:pt x="21600" y="0"/>
                  </a:lnTo>
                  <a:lnTo>
                    <a:pt x="21600" y="16200"/>
                  </a:lnTo>
                  <a:lnTo>
                    <a:pt x="16726" y="21600"/>
                  </a:lnTo>
                  <a:lnTo>
                    <a:pt x="0" y="21600"/>
                  </a:lnTo>
                  <a:close/>
                </a:path>
              </a:pathLst>
            </a:custGeom>
            <a:gradFill flip="none" rotWithShape="1">
              <a:gsLst>
                <a:gs pos="0">
                  <a:srgbClr val="3F80CE"/>
                </a:gs>
                <a:gs pos="100000">
                  <a:schemeClr val="accent1">
                    <a:hueOff val="357503"/>
                    <a:satOff val="54545"/>
                    <a:lumOff val="29273"/>
                  </a:schemeClr>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188" name="Shape 188"/>
            <p:cNvSpPr/>
            <p:nvPr/>
          </p:nvSpPr>
          <p:spPr>
            <a:xfrm>
              <a:off x="1848860" y="-1"/>
              <a:ext cx="538817" cy="21552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189" name="Shape 189"/>
            <p:cNvSpPr/>
            <p:nvPr/>
          </p:nvSpPr>
          <p:spPr>
            <a:xfrm>
              <a:off x="-1" y="-1"/>
              <a:ext cx="2387677" cy="5388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874" y="0"/>
                  </a:lnTo>
                  <a:lnTo>
                    <a:pt x="21600" y="0"/>
                  </a:lnTo>
                  <a:lnTo>
                    <a:pt x="16726" y="21600"/>
                  </a:lnTo>
                  <a:close/>
                </a:path>
              </a:pathLst>
            </a:custGeom>
            <a:solidFill>
              <a:srgbClr val="FFFFFF">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190" name="Shape 190"/>
            <p:cNvSpPr/>
            <p:nvPr/>
          </p:nvSpPr>
          <p:spPr>
            <a:xfrm>
              <a:off x="-1" y="-1"/>
              <a:ext cx="2387677" cy="21552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4874" y="0"/>
                  </a:lnTo>
                  <a:lnTo>
                    <a:pt x="21600" y="0"/>
                  </a:lnTo>
                  <a:lnTo>
                    <a:pt x="21600" y="16200"/>
                  </a:lnTo>
                  <a:lnTo>
                    <a:pt x="16726" y="21600"/>
                  </a:lnTo>
                  <a:lnTo>
                    <a:pt x="0" y="21600"/>
                  </a:lnTo>
                  <a:close/>
                  <a:moveTo>
                    <a:pt x="0" y="5400"/>
                  </a:moveTo>
                  <a:lnTo>
                    <a:pt x="16726" y="5400"/>
                  </a:lnTo>
                  <a:lnTo>
                    <a:pt x="21600" y="0"/>
                  </a:lnTo>
                  <a:moveTo>
                    <a:pt x="16726" y="5400"/>
                  </a:moveTo>
                  <a:lnTo>
                    <a:pt x="16726" y="21600"/>
                  </a:lnTo>
                </a:path>
              </a:pathLst>
            </a:custGeom>
            <a:noFill/>
            <a:ln w="9525" cap="flat">
              <a:solidFill>
                <a:srgbClr val="4A7EBB"/>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grpSp>
        <p:nvGrpSpPr>
          <p:cNvPr id="194" name="Group 194"/>
          <p:cNvGrpSpPr/>
          <p:nvPr/>
        </p:nvGrpSpPr>
        <p:grpSpPr>
          <a:xfrm>
            <a:off x="5792685" y="3742496"/>
            <a:ext cx="2750101" cy="2804983"/>
            <a:chOff x="0" y="0"/>
            <a:chExt cx="2750100" cy="2804982"/>
          </a:xfrm>
        </p:grpSpPr>
        <p:sp>
          <p:nvSpPr>
            <p:cNvPr id="192" name="Shape 192"/>
            <p:cNvSpPr/>
            <p:nvPr/>
          </p:nvSpPr>
          <p:spPr>
            <a:xfrm>
              <a:off x="219473" y="46544"/>
              <a:ext cx="2530628" cy="2758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a:latin typeface="Calibri"/>
                  <a:ea typeface="Calibri"/>
                  <a:cs typeface="Calibri"/>
                  <a:sym typeface="Calibri"/>
                </a:defRPr>
              </a:pPr>
              <a:r>
                <a:t>Dimensi Cakupan</a:t>
              </a:r>
            </a:p>
            <a:p>
              <a:pPr marL="285750" indent="-285750">
                <a:buSzPct val="100000"/>
                <a:buFont typeface="Arial"/>
                <a:buChar char="•"/>
                <a:defRPr>
                  <a:latin typeface="Calibri"/>
                  <a:ea typeface="Calibri"/>
                  <a:cs typeface="Calibri"/>
                  <a:sym typeface="Calibri"/>
                </a:defRPr>
              </a:pPr>
              <a:r>
                <a:t>Skala: nas, prov, kab/kota, Fasyankes (SIMPUS, SIMRS, dll)</a:t>
              </a:r>
            </a:p>
            <a:p>
              <a:pPr marL="285750" indent="-285750">
                <a:buSzPct val="100000"/>
                <a:buFont typeface="Arial"/>
                <a:buChar char="•"/>
                <a:defRPr>
                  <a:latin typeface="Calibri"/>
                  <a:ea typeface="Calibri"/>
                  <a:cs typeface="Calibri"/>
                  <a:sym typeface="Calibri"/>
                </a:defRPr>
              </a:pPr>
              <a:r>
                <a:t>Subsistem: SIHA, SITT, SISMAL, SI SDMK, dll</a:t>
              </a:r>
            </a:p>
            <a:p>
              <a:pPr marL="285750" indent="-285750">
                <a:buSzPct val="100000"/>
                <a:buFont typeface="Arial"/>
                <a:buChar char="•"/>
                <a:defRPr>
                  <a:latin typeface="Calibri"/>
                  <a:ea typeface="Calibri"/>
                  <a:cs typeface="Calibri"/>
                  <a:sym typeface="Calibri"/>
                </a:defRPr>
              </a:pPr>
              <a:r>
                <a:t>Suprasistem: SKN, sistem pemerintahan, dst</a:t>
              </a:r>
            </a:p>
          </p:txBody>
        </p:sp>
        <p:sp>
          <p:nvSpPr>
            <p:cNvPr id="193" name="Shape 193"/>
            <p:cNvSpPr/>
            <p:nvPr/>
          </p:nvSpPr>
          <p:spPr>
            <a:xfrm flipH="1" flipV="1">
              <a:off x="0" y="-1"/>
              <a:ext cx="2739757" cy="4"/>
            </a:xfrm>
            <a:prstGeom prst="line">
              <a:avLst/>
            </a:prstGeom>
            <a:noFill/>
            <a:ln w="76200" cap="flat">
              <a:solidFill>
                <a:srgbClr val="4A7EBB"/>
              </a:solidFill>
              <a:prstDash val="solid"/>
              <a:bevel/>
              <a:tailEnd type="triangle" w="med" len="med"/>
            </a:ln>
            <a:effectLst/>
          </p:spPr>
          <p:txBody>
            <a:bodyPr wrap="square" lIns="45718" tIns="45718" rIns="45718" bIns="45718" numCol="1" anchor="t">
              <a:noAutofit/>
            </a:bodyPr>
            <a:lstStyle/>
            <a:p>
              <a:pPr/>
            </a:p>
          </p:txBody>
        </p:sp>
      </p:grpSp>
      <p:grpSp>
        <p:nvGrpSpPr>
          <p:cNvPr id="197" name="Group 197"/>
          <p:cNvGrpSpPr/>
          <p:nvPr/>
        </p:nvGrpSpPr>
        <p:grpSpPr>
          <a:xfrm>
            <a:off x="395535" y="5085184"/>
            <a:ext cx="3845519" cy="1842682"/>
            <a:chOff x="0" y="0"/>
            <a:chExt cx="3845518" cy="1842680"/>
          </a:xfrm>
        </p:grpSpPr>
        <p:sp>
          <p:nvSpPr>
            <p:cNvPr id="195" name="Shape 195"/>
            <p:cNvSpPr/>
            <p:nvPr/>
          </p:nvSpPr>
          <p:spPr>
            <a:xfrm>
              <a:off x="0" y="138342"/>
              <a:ext cx="3845518" cy="1704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a:latin typeface="Calibri"/>
                  <a:ea typeface="Calibri"/>
                  <a:cs typeface="Calibri"/>
                  <a:sym typeface="Calibri"/>
                </a:defRPr>
              </a:pPr>
              <a:r>
                <a:t>Dimensi Proses informasi</a:t>
              </a:r>
            </a:p>
            <a:p>
              <a:pPr marL="285750" indent="-285750">
                <a:buSzPct val="100000"/>
                <a:buFont typeface="Arial"/>
                <a:buChar char="•"/>
                <a:defRPr>
                  <a:latin typeface="Calibri"/>
                  <a:ea typeface="Calibri"/>
                  <a:cs typeface="Calibri"/>
                  <a:sym typeface="Calibri"/>
                </a:defRPr>
              </a:pPr>
              <a:r>
                <a:t>Data </a:t>
              </a:r>
              <a:r>
                <a:rPr>
                  <a:latin typeface="+mn-lt"/>
                  <a:ea typeface="+mn-ea"/>
                  <a:cs typeface="+mn-cs"/>
                  <a:sym typeface="Helvetica"/>
                </a:rPr>
                <a:t>à </a:t>
              </a:r>
              <a:r>
                <a:t>informasi </a:t>
              </a:r>
              <a:r>
                <a:rPr>
                  <a:latin typeface="+mn-lt"/>
                  <a:ea typeface="+mn-ea"/>
                  <a:cs typeface="+mn-cs"/>
                  <a:sym typeface="Helvetica"/>
                </a:rPr>
                <a:t>à </a:t>
              </a:r>
              <a:r>
                <a:t>pengetahuan</a:t>
              </a:r>
            </a:p>
            <a:p>
              <a:pPr marL="285750" indent="-285750">
                <a:buSzPct val="100000"/>
                <a:buFont typeface="Arial"/>
                <a:buChar char="•"/>
                <a:defRPr>
                  <a:latin typeface="Calibri"/>
                  <a:ea typeface="Calibri"/>
                  <a:cs typeface="Calibri"/>
                  <a:sym typeface="Calibri"/>
                </a:defRPr>
              </a:pPr>
              <a:r>
                <a:t>Simpul proses: Pengumpulan, Pengolahan, Penyimpanan, Analisis, Penyajian, Diseminasi, Umpan balik</a:t>
              </a:r>
            </a:p>
          </p:txBody>
        </p:sp>
        <p:sp>
          <p:nvSpPr>
            <p:cNvPr id="196" name="Shape 196"/>
            <p:cNvSpPr/>
            <p:nvPr/>
          </p:nvSpPr>
          <p:spPr>
            <a:xfrm flipV="1">
              <a:off x="3845517" y="0"/>
              <a:ext cx="2" cy="1615673"/>
            </a:xfrm>
            <a:prstGeom prst="line">
              <a:avLst/>
            </a:prstGeom>
            <a:noFill/>
            <a:ln w="76200" cap="flat">
              <a:solidFill>
                <a:srgbClr val="4A7EBB"/>
              </a:solidFill>
              <a:prstDash val="solid"/>
              <a:bevel/>
              <a:tailEnd type="triangle" w="med" len="med"/>
            </a:ln>
            <a:effectLst/>
          </p:spPr>
          <p:txBody>
            <a:bodyPr wrap="square" lIns="45718" tIns="45718" rIns="45718" bIns="45718" numCol="1" anchor="t">
              <a:noAutofit/>
            </a:bodyPr>
            <a:lstStyle/>
            <a:p>
              <a:pPr/>
            </a:p>
          </p:txBody>
        </p:sp>
      </p:grpSp>
      <p:grpSp>
        <p:nvGrpSpPr>
          <p:cNvPr id="200" name="Group 200"/>
          <p:cNvGrpSpPr/>
          <p:nvPr/>
        </p:nvGrpSpPr>
        <p:grpSpPr>
          <a:xfrm>
            <a:off x="4414202" y="1098609"/>
            <a:ext cx="2750088" cy="1703207"/>
            <a:chOff x="0" y="0"/>
            <a:chExt cx="2750086" cy="1703206"/>
          </a:xfrm>
        </p:grpSpPr>
        <p:sp>
          <p:nvSpPr>
            <p:cNvPr id="198" name="Shape 198"/>
            <p:cNvSpPr/>
            <p:nvPr/>
          </p:nvSpPr>
          <p:spPr>
            <a:xfrm flipH="1">
              <a:off x="-1" y="87531"/>
              <a:ext cx="2" cy="1615676"/>
            </a:xfrm>
            <a:prstGeom prst="line">
              <a:avLst/>
            </a:prstGeom>
            <a:noFill/>
            <a:ln w="76200" cap="flat">
              <a:solidFill>
                <a:srgbClr val="4A7EBB"/>
              </a:solidFill>
              <a:prstDash val="solid"/>
              <a:bevel/>
              <a:tailEnd type="triangle" w="med" len="med"/>
            </a:ln>
            <a:effectLst/>
          </p:spPr>
          <p:txBody>
            <a:bodyPr wrap="square" lIns="45718" tIns="45718" rIns="45718" bIns="45718" numCol="1" anchor="t">
              <a:noAutofit/>
            </a:bodyPr>
            <a:lstStyle/>
            <a:p>
              <a:pPr/>
            </a:p>
          </p:txBody>
        </p:sp>
        <p:sp>
          <p:nvSpPr>
            <p:cNvPr id="199" name="Shape 199"/>
            <p:cNvSpPr/>
            <p:nvPr/>
          </p:nvSpPr>
          <p:spPr>
            <a:xfrm>
              <a:off x="189168" y="0"/>
              <a:ext cx="2560918" cy="1691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a:latin typeface="Calibri"/>
                  <a:ea typeface="Calibri"/>
                  <a:cs typeface="Calibri"/>
                  <a:sym typeface="Calibri"/>
                </a:defRPr>
              </a:pPr>
              <a:r>
                <a:t>Dimensi Komponen</a:t>
              </a:r>
            </a:p>
            <a:p>
              <a:pPr marL="285750" indent="-285750">
                <a:buSzPct val="100000"/>
                <a:buFont typeface="Arial"/>
                <a:buChar char="•"/>
                <a:defRPr>
                  <a:latin typeface="Calibri"/>
                  <a:ea typeface="Calibri"/>
                  <a:cs typeface="Calibri"/>
                  <a:sym typeface="Calibri"/>
                </a:defRPr>
              </a:pPr>
              <a:r>
                <a:t>Data</a:t>
              </a:r>
            </a:p>
            <a:p>
              <a:pPr marL="285750" indent="-285750">
                <a:buSzPct val="100000"/>
                <a:buFont typeface="Arial"/>
                <a:buChar char="•"/>
                <a:defRPr>
                  <a:latin typeface="Calibri"/>
                  <a:ea typeface="Calibri"/>
                  <a:cs typeface="Calibri"/>
                  <a:sym typeface="Calibri"/>
                </a:defRPr>
              </a:pPr>
              <a:r>
                <a:t>Perangkat keras</a:t>
              </a:r>
            </a:p>
            <a:p>
              <a:pPr marL="285750" indent="-285750">
                <a:buSzPct val="100000"/>
                <a:buFont typeface="Arial"/>
                <a:buChar char="•"/>
                <a:defRPr>
                  <a:latin typeface="Calibri"/>
                  <a:ea typeface="Calibri"/>
                  <a:cs typeface="Calibri"/>
                  <a:sym typeface="Calibri"/>
                </a:defRPr>
              </a:pPr>
              <a:r>
                <a:t>Perangkat lunak</a:t>
              </a:r>
            </a:p>
            <a:p>
              <a:pPr marL="285750" indent="-285750">
                <a:buSzPct val="100000"/>
                <a:buFont typeface="Arial"/>
                <a:buChar char="•"/>
                <a:defRPr>
                  <a:latin typeface="Calibri"/>
                  <a:ea typeface="Calibri"/>
                  <a:cs typeface="Calibri"/>
                  <a:sym typeface="Calibri"/>
                </a:defRPr>
              </a:pPr>
              <a:r>
                <a:t>Prosedur</a:t>
              </a:r>
            </a:p>
            <a:p>
              <a:pPr marL="285750" indent="-285750">
                <a:buSzPct val="100000"/>
                <a:buFont typeface="Arial"/>
                <a:buChar char="•"/>
                <a:defRPr>
                  <a:latin typeface="Calibri"/>
                  <a:ea typeface="Calibri"/>
                  <a:cs typeface="Calibri"/>
                  <a:sym typeface="Calibri"/>
                </a:defRPr>
              </a:pPr>
              <a:r>
                <a:t>Manusia</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6" grpId="3"/>
      <p:bldP build="whole" bldLvl="1" animBg="1" rev="0" advAuto="0" spid="194" grpId="4"/>
      <p:bldP build="whole" bldLvl="1" animBg="1" rev="0" advAuto="0" spid="197" grpId="2"/>
      <p:bldP build="whole" bldLvl="1" animBg="1" rev="0" advAuto="0" spid="200" grpId="1"/>
    </p:bldLst>
  </p:timing>
</p:sld>
</file>

<file path=ppt/slides/slide5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88" name="Shape 788"/>
          <p:cNvSpPr/>
          <p:nvPr>
            <p:ph type="body" idx="1"/>
          </p:nvPr>
        </p:nvSpPr>
        <p:spPr>
          <a:xfrm>
            <a:off x="457200" y="1209456"/>
            <a:ext cx="8229600" cy="4916710"/>
          </a:xfrm>
          <a:prstGeom prst="rect">
            <a:avLst/>
          </a:prstGeom>
        </p:spPr>
        <p:txBody>
          <a:bodyPr/>
          <a:lstStyle/>
          <a:p>
            <a:pPr marL="439737" indent="-439737">
              <a:lnSpc>
                <a:spcPct val="76500"/>
              </a:lnSpc>
              <a:buSzTx/>
              <a:buNone/>
              <a:defRPr sz="2500"/>
            </a:pPr>
            <a:r>
              <a:t>(2) Larangan sebagaimana dimaksud pada ayat (1) tidak berlaku apabila: </a:t>
            </a:r>
          </a:p>
          <a:p>
            <a:pPr marL="0" indent="455610" defTabSz="895350">
              <a:lnSpc>
                <a:spcPct val="76500"/>
              </a:lnSpc>
              <a:buSzTx/>
              <a:buNone/>
              <a:defRPr sz="2500"/>
            </a:pPr>
            <a:r>
              <a:t>a.	telah mendapat persetujuan tertulis dari orang yang bersangkutan atas Data dan Informasi Kesehatan dirinya; </a:t>
            </a:r>
          </a:p>
          <a:p>
            <a:pPr marL="0" indent="455610" defTabSz="895350">
              <a:lnSpc>
                <a:spcPct val="76500"/>
              </a:lnSpc>
              <a:buSzTx/>
              <a:buNone/>
              <a:defRPr sz="2500"/>
            </a:pPr>
            <a:r>
              <a:t>b.	dilakukan untuk memenuhi permintaan institusi untuk keperluan penelitian sesuai dengan ketentuan peraturan perundang-undangan; dan/atau </a:t>
            </a:r>
          </a:p>
          <a:p>
            <a:pPr marL="0" indent="455610" defTabSz="895350">
              <a:lnSpc>
                <a:spcPct val="76500"/>
              </a:lnSpc>
              <a:buSzTx/>
              <a:buNone/>
              <a:defRPr sz="2500"/>
            </a:pPr>
            <a:r>
              <a:t>c.	dilakukan untuk kepentingan penegakan hukum sesuai dengan ketentuan peraturan perundang-undangan. </a:t>
            </a:r>
          </a:p>
          <a:p>
            <a:pPr marL="439737" indent="-439737">
              <a:lnSpc>
                <a:spcPct val="76500"/>
              </a:lnSpc>
              <a:buSzTx/>
              <a:buNone/>
              <a:defRPr sz="2500"/>
            </a:pPr>
            <a:r>
              <a:t>(3) Setiap orang yang melanggar larangan sebagaimana dimaksud pada ayat (1) dikenai sanksi sesuai ketentuan peraturan perundang-undangan. </a:t>
            </a:r>
          </a:p>
        </p:txBody>
      </p:sp>
      <p:sp>
        <p:nvSpPr>
          <p:cNvPr id="789" name="Shape 789"/>
          <p:cNvSpPr/>
          <p:nvPr>
            <p:ph type="title"/>
          </p:nvPr>
        </p:nvSpPr>
        <p:spPr>
          <a:xfrm>
            <a:off x="457200" y="274638"/>
            <a:ext cx="8229600" cy="692930"/>
          </a:xfrm>
          <a:prstGeom prst="rect">
            <a:avLst/>
          </a:prstGeom>
        </p:spPr>
        <p:txBody>
          <a:bodyPr/>
          <a:lstStyle/>
          <a:p>
            <a:pPr/>
            <a:r>
              <a:t>Pasal 63</a:t>
            </a:r>
          </a:p>
        </p:txBody>
      </p:sp>
      <p:grpSp>
        <p:nvGrpSpPr>
          <p:cNvPr id="793" name="Group 793">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790" name="Shape 790"/>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91" name="Shape 791"/>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92" name="Shape 792"/>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795" name="Shape 795"/>
          <p:cNvSpPr/>
          <p:nvPr>
            <p:ph type="body" idx="1"/>
          </p:nvPr>
        </p:nvSpPr>
        <p:spPr>
          <a:xfrm>
            <a:off x="457200" y="1209456"/>
            <a:ext cx="8229600" cy="4916710"/>
          </a:xfrm>
          <a:prstGeom prst="rect">
            <a:avLst/>
          </a:prstGeom>
        </p:spPr>
        <p:txBody>
          <a:bodyPr/>
          <a:lstStyle/>
          <a:p>
            <a:pPr marL="0" indent="0">
              <a:buSzTx/>
              <a:buNone/>
            </a:pPr>
            <a:r>
              <a:t>Penggunaan Informasi Kesehatan wajib menaati ketentuan tentang: </a:t>
            </a:r>
          </a:p>
          <a:p>
            <a:pPr marL="0" indent="0">
              <a:buSzTx/>
              <a:buNone/>
            </a:pPr>
            <a:r>
              <a:t>a. kerahasiaan informasi; dan </a:t>
            </a:r>
          </a:p>
          <a:p>
            <a:pPr marL="0" indent="0">
              <a:buSzTx/>
              <a:buNone/>
            </a:pPr>
            <a:r>
              <a:t>b. hak atas kekayaan intelektual; </a:t>
            </a:r>
          </a:p>
          <a:p>
            <a:pPr marL="0" indent="0">
              <a:buSzTx/>
              <a:buNone/>
            </a:pPr>
            <a:r>
              <a:t>sesuai dengan ketentuan peraturan perundang- undangan.</a:t>
            </a:r>
          </a:p>
        </p:txBody>
      </p:sp>
      <p:sp>
        <p:nvSpPr>
          <p:cNvPr id="796" name="Shape 796"/>
          <p:cNvSpPr/>
          <p:nvPr>
            <p:ph type="title"/>
          </p:nvPr>
        </p:nvSpPr>
        <p:spPr>
          <a:xfrm>
            <a:off x="457200" y="274638"/>
            <a:ext cx="8229600" cy="692930"/>
          </a:xfrm>
          <a:prstGeom prst="rect">
            <a:avLst/>
          </a:prstGeom>
        </p:spPr>
        <p:txBody>
          <a:bodyPr/>
          <a:lstStyle/>
          <a:p>
            <a:pPr/>
            <a:r>
              <a:t>Pasal 66</a:t>
            </a:r>
          </a:p>
        </p:txBody>
      </p:sp>
      <p:grpSp>
        <p:nvGrpSpPr>
          <p:cNvPr id="800" name="Group 800">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797" name="Shape 797"/>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98" name="Shape 798"/>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799" name="Shape 799"/>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802" name="Shape 802"/>
          <p:cNvSpPr/>
          <p:nvPr>
            <p:ph type="body" idx="1"/>
          </p:nvPr>
        </p:nvSpPr>
        <p:spPr>
          <a:xfrm>
            <a:off x="457200" y="1209456"/>
            <a:ext cx="8229600" cy="4916710"/>
          </a:xfrm>
          <a:prstGeom prst="rect">
            <a:avLst/>
          </a:prstGeom>
        </p:spPr>
        <p:txBody>
          <a:bodyPr/>
          <a:lstStyle/>
          <a:p>
            <a:pPr marL="534987" indent="-534987">
              <a:buSzTx/>
              <a:buNone/>
            </a:pPr>
            <a:r>
              <a:t>(1) Setiap orang yang membuat produk turunan dari Informasi Kesehatan dengan maksud untuk diperjualbelikan wajib mendapat izin dari pemilik informasi sesuai dengan ketentuan peraturan perundang-undangan. </a:t>
            </a:r>
          </a:p>
          <a:p>
            <a:pPr marL="534987" indent="-534987">
              <a:buSzTx/>
              <a:buNone/>
            </a:pPr>
            <a:r>
              <a:t>(2) Kewajiban mendapatkan izin dari pemilik informasi sebagaimana dimaksud pada ayat (1) dikecualikan terhadap Informasi Kesehatan yang telah menjadi informasi publik sesuai dengan ketentuan peraturan perundang-undangan. </a:t>
            </a:r>
          </a:p>
        </p:txBody>
      </p:sp>
      <p:sp>
        <p:nvSpPr>
          <p:cNvPr id="803" name="Shape 803"/>
          <p:cNvSpPr/>
          <p:nvPr>
            <p:ph type="title"/>
          </p:nvPr>
        </p:nvSpPr>
        <p:spPr>
          <a:xfrm>
            <a:off x="457200" y="274638"/>
            <a:ext cx="8229600" cy="692930"/>
          </a:xfrm>
          <a:prstGeom prst="rect">
            <a:avLst/>
          </a:prstGeom>
        </p:spPr>
        <p:txBody>
          <a:bodyPr/>
          <a:lstStyle/>
          <a:p>
            <a:pPr/>
            <a:r>
              <a:t>Pasal 67</a:t>
            </a:r>
          </a:p>
        </p:txBody>
      </p:sp>
      <p:grpSp>
        <p:nvGrpSpPr>
          <p:cNvPr id="807" name="Group 807">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804" name="Shape 804"/>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805" name="Shape 805"/>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806" name="Shape 806"/>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809" name="Shape 809"/>
          <p:cNvSpPr/>
          <p:nvPr>
            <p:ph type="body" idx="1"/>
          </p:nvPr>
        </p:nvSpPr>
        <p:spPr>
          <a:xfrm>
            <a:off x="457200" y="1209456"/>
            <a:ext cx="8229600" cy="4916710"/>
          </a:xfrm>
          <a:prstGeom prst="rect">
            <a:avLst/>
          </a:prstGeom>
        </p:spPr>
        <p:txBody>
          <a:bodyPr/>
          <a:lstStyle/>
          <a:p>
            <a:pPr marL="536575" indent="-536575">
              <a:lnSpc>
                <a:spcPct val="76500"/>
              </a:lnSpc>
              <a:buSzTx/>
              <a:buNone/>
            </a:pPr>
            <a:r>
              <a:t>(1) Setiap orang yang melanggar ketentuan sebagaimana dimaksud dalam Pasal 16, Pasal 22 huruf b, Pasal 26 ayat (1), Pasal 28, Pasal 30, Pasal 62, dan Pasal 67 dikenai sanksi administratif, berupa: </a:t>
            </a:r>
          </a:p>
          <a:p>
            <a:pPr marL="0" indent="536575" defTabSz="374650">
              <a:lnSpc>
                <a:spcPct val="76500"/>
              </a:lnSpc>
              <a:buSzTx/>
              <a:buNone/>
            </a:pPr>
            <a:r>
              <a:t>a. peringatan tertulis; </a:t>
            </a:r>
          </a:p>
          <a:p>
            <a:pPr marL="0" indent="536575" defTabSz="374650">
              <a:lnSpc>
                <a:spcPct val="76500"/>
              </a:lnSpc>
              <a:buSzTx/>
              <a:buNone/>
            </a:pPr>
            <a:r>
              <a:t>b. pemberhentian sementara sebagian atau seluruh kegiatan; dan/atau </a:t>
            </a:r>
          </a:p>
          <a:p>
            <a:pPr marL="0" indent="536575" defTabSz="374650">
              <a:lnSpc>
                <a:spcPct val="76500"/>
              </a:lnSpc>
              <a:buSzTx/>
              <a:buNone/>
            </a:pPr>
            <a:r>
              <a:t>c. publikasi menggunakan media elektronik atau media nonelektronik. </a:t>
            </a:r>
          </a:p>
          <a:p>
            <a:pPr marL="536575" indent="-536575">
              <a:lnSpc>
                <a:spcPct val="76500"/>
              </a:lnSpc>
              <a:buSzTx/>
              <a:buNone/>
            </a:pPr>
            <a:r>
              <a:t>(2) Ketentuan lebih lanjut mengenai tata cara pengenaan sanksi administrasi diatur dengan Peraturan Menteri.</a:t>
            </a:r>
          </a:p>
        </p:txBody>
      </p:sp>
      <p:sp>
        <p:nvSpPr>
          <p:cNvPr id="810" name="Shape 810"/>
          <p:cNvSpPr/>
          <p:nvPr>
            <p:ph type="title"/>
          </p:nvPr>
        </p:nvSpPr>
        <p:spPr>
          <a:xfrm>
            <a:off x="457200" y="274638"/>
            <a:ext cx="8229600" cy="692930"/>
          </a:xfrm>
          <a:prstGeom prst="rect">
            <a:avLst/>
          </a:prstGeom>
        </p:spPr>
        <p:txBody>
          <a:bodyPr/>
          <a:lstStyle/>
          <a:p>
            <a:pPr/>
            <a:r>
              <a:t>Pasal 77</a:t>
            </a:r>
          </a:p>
        </p:txBody>
      </p:sp>
      <p:grpSp>
        <p:nvGrpSpPr>
          <p:cNvPr id="814" name="Group 814">
            <a:hlinkClick r:id="rId2" invalidUrl="" action="ppaction://hlinksldjump" tgtFrame="" tooltip="" history="1" highlightClick="0" endSnd="0"/>
          </p:cNvPr>
          <p:cNvGrpSpPr/>
          <p:nvPr/>
        </p:nvGrpSpPr>
        <p:grpSpPr>
          <a:xfrm>
            <a:off x="8686799" y="6525343"/>
            <a:ext cx="457201" cy="332660"/>
            <a:chOff x="0" y="-1"/>
            <a:chExt cx="457200" cy="332658"/>
          </a:xfrm>
        </p:grpSpPr>
        <p:sp>
          <p:nvSpPr>
            <p:cNvPr id="811" name="Shape 811"/>
            <p:cNvSpPr/>
            <p:nvPr/>
          </p:nvSpPr>
          <p:spPr>
            <a:xfrm>
              <a:off x="0" y="-2"/>
              <a:ext cx="457200" cy="332660"/>
            </a:xfrm>
            <a:prstGeom prst="rect">
              <a:avLst/>
            </a:prstGeom>
            <a:solidFill>
              <a:schemeClr val="accent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812" name="Shape 812"/>
            <p:cNvSpPr/>
            <p:nvPr/>
          </p:nvSpPr>
          <p:spPr>
            <a:xfrm>
              <a:off x="103853" y="41581"/>
              <a:ext cx="249495" cy="24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216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813" name="Shape 813"/>
            <p:cNvSpPr/>
            <p:nvPr/>
          </p:nvSpPr>
          <p:spPr>
            <a:xfrm>
              <a:off x="-1" y="-2"/>
              <a:ext cx="457201" cy="332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06" y="10800"/>
                  </a:moveTo>
                  <a:lnTo>
                    <a:pt x="16694" y="2700"/>
                  </a:lnTo>
                  <a:lnTo>
                    <a:pt x="16694" y="18900"/>
                  </a:lnTo>
                  <a:close/>
                  <a:moveTo>
                    <a:pt x="0" y="0"/>
                  </a:moveTo>
                  <a:lnTo>
                    <a:pt x="21600" y="0"/>
                  </a:lnTo>
                  <a:lnTo>
                    <a:pt x="21600" y="21600"/>
                  </a:lnTo>
                  <a:lnTo>
                    <a:pt x="0" y="21600"/>
                  </a:lnTo>
                  <a:close/>
                </a:path>
              </a:pathLst>
            </a:custGeom>
            <a:noFill/>
            <a:ln w="9525" cap="flat">
              <a:solidFill>
                <a:schemeClr val="accent6"/>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6" name="Shape 816"/>
          <p:cNvSpPr/>
          <p:nvPr>
            <p:ph type="title"/>
          </p:nvPr>
        </p:nvSpPr>
        <p:spPr>
          <a:xfrm>
            <a:off x="457200" y="96361"/>
            <a:ext cx="8229600" cy="884444"/>
          </a:xfrm>
          <a:prstGeom prst="rect">
            <a:avLst/>
          </a:prstGeom>
        </p:spPr>
        <p:txBody>
          <a:bodyPr/>
          <a:lstStyle>
            <a:lvl1pPr defTabSz="443483">
              <a:defRPr sz="3100"/>
            </a:lvl1pPr>
          </a:lstStyle>
          <a:p>
            <a:pPr/>
            <a:r>
              <a:t>Pemetaan Peran dalam Penyelenggaraan SIK</a:t>
            </a:r>
          </a:p>
        </p:txBody>
      </p:sp>
      <p:graphicFrame>
        <p:nvGraphicFramePr>
          <p:cNvPr id="817" name="Table 817"/>
          <p:cNvGraphicFramePr/>
          <p:nvPr/>
        </p:nvGraphicFramePr>
        <p:xfrm>
          <a:off x="503142" y="1380959"/>
          <a:ext cx="8208589" cy="497347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04057"/>
                <a:gridCol w="1368152"/>
                <a:gridCol w="2302982"/>
                <a:gridCol w="1111364"/>
                <a:gridCol w="873213"/>
                <a:gridCol w="1031982"/>
                <a:gridCol w="508419"/>
                <a:gridCol w="508419"/>
              </a:tblGrid>
              <a:tr h="282837">
                <a:tc gridSpan="3" rowSpan="2">
                  <a:txBody>
                    <a:bodyPr/>
                    <a:lstStyle/>
                    <a:p>
                      <a:pPr algn="ctr">
                        <a:defRPr b="0" i="0" sz="1800"/>
                      </a:pPr>
                      <a:r>
                        <a:rPr b="1" sz="1300">
                          <a:solidFill>
                            <a:srgbClr val="FFFFFF"/>
                          </a:solidFill>
                          <a:sym typeface="Helvetica Neue"/>
                        </a:rPr>
                        <a:t>Urusan Penyelenggaraan SIK</a:t>
                      </a:r>
                    </a:p>
                  </a:txBody>
                  <a:tcPr marL="43988" marR="43988" marT="43988" marB="43988" anchor="t" anchorCtr="0" horzOverflow="overflow">
                    <a:lnL w="12700">
                      <a:solidFill>
                        <a:schemeClr val="accent6"/>
                      </a:solidFill>
                      <a:bevel/>
                    </a:lnL>
                    <a:lnR w="12700">
                      <a:miter lim="400000"/>
                    </a:lnR>
                    <a:lnT w="12700">
                      <a:solidFill>
                        <a:schemeClr val="accent6"/>
                      </a:solidFill>
                      <a:bevel/>
                    </a:lnT>
                    <a:lnB w="12700">
                      <a:solidFill>
                        <a:schemeClr val="accent6"/>
                      </a:solidFill>
                      <a:bevel/>
                    </a:lnB>
                    <a:solidFill>
                      <a:schemeClr val="accent6"/>
                    </a:solidFill>
                  </a:tcPr>
                </a:tc>
                <a:tc rowSpan="2" hMerge="1">
                  <a:tcPr/>
                </a:tc>
                <a:tc rowSpan="2" hMerge="1">
                  <a:tcPr/>
                </a:tc>
                <a:tc rowSpan="2">
                  <a:txBody>
                    <a:bodyPr/>
                    <a:lstStyle/>
                    <a:p>
                      <a:pPr algn="ctr">
                        <a:defRPr b="0" i="0" sz="1800"/>
                      </a:pPr>
                      <a:r>
                        <a:rPr b="1" sz="1300">
                          <a:solidFill>
                            <a:srgbClr val="FFFFFF"/>
                          </a:solidFill>
                          <a:sym typeface="Helvetica Neue"/>
                        </a:rPr>
                        <a:t>Pemerintah</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chemeClr val="accent6"/>
                    </a:solidFill>
                  </a:tcPr>
                </a:tc>
                <a:tc rowSpan="2">
                  <a:txBody>
                    <a:bodyPr/>
                    <a:lstStyle/>
                    <a:p>
                      <a:pPr algn="ctr">
                        <a:defRPr b="0" i="0" sz="1800"/>
                      </a:pPr>
                      <a:r>
                        <a:rPr b="1" sz="1300">
                          <a:solidFill>
                            <a:srgbClr val="FFFFFF"/>
                          </a:solidFill>
                          <a:sym typeface="Helvetica Neue"/>
                        </a:rPr>
                        <a:t>Provinsi</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chemeClr val="accent6"/>
                    </a:solidFill>
                  </a:tcPr>
                </a:tc>
                <a:tc rowSpan="2">
                  <a:txBody>
                    <a:bodyPr/>
                    <a:lstStyle/>
                    <a:p>
                      <a:pPr algn="ctr">
                        <a:defRPr b="0" i="0" sz="1800"/>
                      </a:pPr>
                      <a:r>
                        <a:rPr b="1" sz="1300">
                          <a:solidFill>
                            <a:srgbClr val="FFFFFF"/>
                          </a:solidFill>
                          <a:sym typeface="Helvetica Neue"/>
                        </a:rPr>
                        <a:t>Kabupaten/ Kota</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chemeClr val="accent6"/>
                    </a:solidFill>
                  </a:tcPr>
                </a:tc>
                <a:tc gridSpan="2">
                  <a:txBody>
                    <a:bodyPr/>
                    <a:lstStyle/>
                    <a:p>
                      <a:pPr algn="ctr">
                        <a:defRPr b="0" i="0" sz="1800"/>
                      </a:pPr>
                      <a:r>
                        <a:rPr b="1" sz="1300">
                          <a:solidFill>
                            <a:srgbClr val="FFFFFF"/>
                          </a:solidFill>
                          <a:sym typeface="Helvetica Neue"/>
                        </a:rPr>
                        <a:t>Fasyankes</a:t>
                      </a:r>
                    </a:p>
                  </a:txBody>
                  <a:tcPr marL="43988" marR="43988" marT="43988" marB="43988" anchor="t" anchorCtr="0" horzOverflow="overflow">
                    <a:lnL w="12700">
                      <a:miter lim="400000"/>
                    </a:lnL>
                    <a:lnR w="12700">
                      <a:solidFill>
                        <a:schemeClr val="accent6"/>
                      </a:solidFill>
                      <a:bevel/>
                    </a:lnR>
                    <a:lnT w="12700">
                      <a:solidFill>
                        <a:schemeClr val="accent6"/>
                      </a:solidFill>
                      <a:bevel/>
                    </a:lnT>
                    <a:lnB w="12700">
                      <a:solidFill>
                        <a:schemeClr val="accent6"/>
                      </a:solidFill>
                      <a:bevel/>
                    </a:lnB>
                    <a:solidFill>
                      <a:schemeClr val="accent6"/>
                    </a:solidFill>
                  </a:tcPr>
                </a:tc>
                <a:tc hMerge="1">
                  <a:tcPr/>
                </a:tc>
              </a:tr>
              <a:tr h="282837">
                <a:tc gridSpan="3" vMerge="1">
                  <a:tcPr/>
                </a:tc>
                <a:tc hMerge="1" vMerge="1">
                  <a:tcPr/>
                </a:tc>
                <a:tc hMerge="1" vMerge="1">
                  <a:tcPr/>
                </a:tc>
                <a:tc vMerge="1">
                  <a:tcPr/>
                </a:tc>
                <a:tc vMerge="1">
                  <a:tcPr/>
                </a:tc>
                <a:tc vMerge="1">
                  <a:tcPr/>
                </a:tc>
                <a:tc>
                  <a:txBody>
                    <a:bodyPr/>
                    <a:lstStyle/>
                    <a:p>
                      <a:pPr algn="ctr" defTabSz="914400">
                        <a:defRPr b="0" i="0" sz="1800"/>
                      </a:pPr>
                      <a:r>
                        <a:rPr sz="1300">
                          <a:sym typeface="Helvetica Neue"/>
                        </a:rPr>
                        <a:t>RS</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defTabSz="914400">
                        <a:defRPr b="0" i="0" sz="1800"/>
                      </a:pPr>
                      <a:r>
                        <a:rPr sz="1300">
                          <a:sym typeface="Helvetica Neue"/>
                        </a:rPr>
                        <a:t>PKM</a:t>
                      </a:r>
                    </a:p>
                  </a:txBody>
                  <a:tcPr marL="43988" marR="43988" marT="43988" marB="43988" anchor="t" anchorCtr="0" horzOverflow="overflow">
                    <a:lnL w="12700">
                      <a:miter lim="400000"/>
                    </a:lnL>
                    <a:lnR w="12700">
                      <a:solidFill>
                        <a:schemeClr val="accent6"/>
                      </a:solidFill>
                      <a:bevel/>
                    </a:lnR>
                    <a:lnT w="12700">
                      <a:solidFill>
                        <a:schemeClr val="accent6"/>
                      </a:solidFill>
                      <a:bevel/>
                    </a:lnT>
                    <a:lnB w="12700">
                      <a:solidFill>
                        <a:schemeClr val="accent6"/>
                      </a:solidFill>
                      <a:bevel/>
                    </a:lnB>
                    <a:solidFill>
                      <a:srgbClr val="FFFFFF"/>
                    </a:solidFill>
                  </a:tcPr>
                </a:tc>
              </a:tr>
              <a:tr h="282837">
                <a:tc rowSpan="14">
                  <a:txBody>
                    <a:bodyPr/>
                    <a:lstStyle/>
                    <a:p>
                      <a:pPr algn="l">
                        <a:defRPr b="0" i="0" sz="1800"/>
                      </a:pPr>
                      <a:r>
                        <a:rPr sz="1300">
                          <a:sym typeface="Helvetica Neue"/>
                        </a:rPr>
                        <a:t>SIK</a:t>
                      </a:r>
                    </a:p>
                  </a:txBody>
                  <a:tcPr marL="43988" marR="43988" marT="43988" marB="43988" anchor="t" anchorCtr="0" horzOverflow="overflow">
                    <a:lnL w="12700">
                      <a:solidFill>
                        <a:schemeClr val="accent6"/>
                      </a:solidFill>
                      <a:bevel/>
                    </a:lnL>
                    <a:lnR w="12700">
                      <a:miter lim="400000"/>
                    </a:lnR>
                    <a:lnT w="12700">
                      <a:solidFill>
                        <a:schemeClr val="accent6"/>
                      </a:solidFill>
                      <a:bevel/>
                    </a:lnT>
                    <a:lnB w="12700">
                      <a:solidFill>
                        <a:schemeClr val="accent6"/>
                      </a:solidFill>
                      <a:bevel/>
                    </a:lnB>
                    <a:solidFill>
                      <a:srgbClr val="FFFFFF"/>
                    </a:solidFill>
                  </a:tcPr>
                </a:tc>
                <a:tc rowSpan="4">
                  <a:txBody>
                    <a:bodyPr/>
                    <a:lstStyle/>
                    <a:p>
                      <a:pPr algn="l">
                        <a:defRPr b="0" i="0" sz="1800"/>
                      </a:pPr>
                      <a:r>
                        <a:rPr sz="1300">
                          <a:sym typeface="Helvetica Neue"/>
                        </a:rPr>
                        <a:t>Standarisasi SIK</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l">
                        <a:defRPr b="0" i="0" sz="1800"/>
                      </a:pPr>
                      <a:r>
                        <a:rPr sz="1300">
                          <a:sym typeface="Helvetica Neue"/>
                        </a:rPr>
                        <a:t>Pengaturan lebih lanjut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solidFill>
                        <a:schemeClr val="accent6"/>
                      </a:solidFill>
                      <a:bevel/>
                    </a:lnR>
                    <a:lnT w="12700">
                      <a:solidFill>
                        <a:schemeClr val="accent6"/>
                      </a:solidFill>
                      <a:bevel/>
                    </a:lnT>
                    <a:lnB w="12700">
                      <a:solidFill>
                        <a:schemeClr val="accent6"/>
                      </a:solidFill>
                      <a:bevel/>
                    </a:lnB>
                    <a:solidFill>
                      <a:srgbClr val="FFFFFF"/>
                    </a:solidFill>
                  </a:tcPr>
                </a:tc>
              </a:tr>
              <a:tr h="282837">
                <a:tc vMerge="1">
                  <a:tcPr/>
                </a:tc>
                <a:tc vMerge="1">
                  <a:tcPr/>
                </a:tc>
                <a:tc>
                  <a:txBody>
                    <a:bodyPr/>
                    <a:lstStyle/>
                    <a:p>
                      <a:pPr algn="l" defTabSz="914400">
                        <a:defRPr b="0" i="0" sz="1800"/>
                      </a:pPr>
                      <a:r>
                        <a:rPr sz="1300">
                          <a:sym typeface="Helvetica Neue"/>
                        </a:rPr>
                        <a:t>Data, Informasi, Indikator</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solidFill>
                        <a:schemeClr val="accent6"/>
                      </a:solidFill>
                      <a:bevel/>
                    </a:lnR>
                    <a:lnT w="12700">
                      <a:solidFill>
                        <a:schemeClr val="accent6"/>
                      </a:solidFill>
                      <a:bevel/>
                    </a:lnT>
                    <a:lnB w="12700">
                      <a:solidFill>
                        <a:schemeClr val="accent6"/>
                      </a:solidFill>
                      <a:bevel/>
                    </a:lnB>
                    <a:solidFill>
                      <a:srgbClr val="FFFFFF"/>
                    </a:solidFill>
                  </a:tcPr>
                </a:tc>
              </a:tr>
              <a:tr h="282837">
                <a:tc vMerge="1">
                  <a:tcPr/>
                </a:tc>
                <a:tc vMerge="1">
                  <a:tcPr/>
                </a:tc>
                <a:tc>
                  <a:txBody>
                    <a:bodyPr/>
                    <a:lstStyle/>
                    <a:p>
                      <a:pPr algn="l">
                        <a:defRPr b="0" i="0" sz="1800"/>
                      </a:pPr>
                      <a:r>
                        <a:rPr sz="1300">
                          <a:sym typeface="Helvetica Neue"/>
                        </a:rPr>
                        <a:t>Standar Sistem</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solidFill>
                        <a:schemeClr val="accent6"/>
                      </a:solidFill>
                      <a:bevel/>
                    </a:lnR>
                    <a:lnT w="12700">
                      <a:solidFill>
                        <a:schemeClr val="accent6"/>
                      </a:solidFill>
                      <a:bevel/>
                    </a:lnT>
                    <a:lnB w="12700">
                      <a:solidFill>
                        <a:schemeClr val="accent6"/>
                      </a:solidFill>
                      <a:bevel/>
                    </a:lnB>
                    <a:solidFill>
                      <a:srgbClr val="FFFFFF"/>
                    </a:solidFill>
                  </a:tcPr>
                </a:tc>
              </a:tr>
              <a:tr h="282837">
                <a:tc vMerge="1">
                  <a:tcPr/>
                </a:tc>
                <a:tc vMerge="1">
                  <a:tcPr/>
                </a:tc>
                <a:tc>
                  <a:txBody>
                    <a:bodyPr/>
                    <a:lstStyle/>
                    <a:p>
                      <a:pPr algn="l">
                        <a:defRPr b="0" i="0" sz="1800"/>
                      </a:pPr>
                      <a:r>
                        <a:rPr sz="1300">
                          <a:sym typeface="Helvetica Neue"/>
                        </a:rPr>
                        <a:t>Tata Kelola SIK</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defTabSz="914400">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solidFill>
                        <a:schemeClr val="accent6"/>
                      </a:solidFill>
                      <a:bevel/>
                    </a:lnR>
                    <a:lnT w="12700">
                      <a:solidFill>
                        <a:schemeClr val="accent6"/>
                      </a:solidFill>
                      <a:bevel/>
                    </a:lnT>
                    <a:lnB w="12700">
                      <a:solidFill>
                        <a:schemeClr val="accent6"/>
                      </a:solidFill>
                      <a:bevel/>
                    </a:lnB>
                    <a:solidFill>
                      <a:srgbClr val="FFFFFF"/>
                    </a:solidFill>
                  </a:tcPr>
                </a:tc>
              </a:tr>
              <a:tr h="301623">
                <a:tc vMerge="1">
                  <a:tcPr/>
                </a:tc>
                <a:tc rowSpan="2">
                  <a:txBody>
                    <a:bodyPr/>
                    <a:lstStyle/>
                    <a:p>
                      <a:pPr algn="l">
                        <a:defRPr b="0" i="0" sz="1800"/>
                      </a:pPr>
                      <a:r>
                        <a:rPr sz="1300">
                          <a:sym typeface="Helvetica Neue"/>
                        </a:rPr>
                        <a:t>Pengelolaan SIK</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l">
                        <a:defRPr b="0" i="0" sz="1800"/>
                      </a:pPr>
                      <a:r>
                        <a:rPr sz="1300">
                          <a:sym typeface="Helvetica Neue"/>
                        </a:rPr>
                        <a:t>Pengelolaan Data/Informasi</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solidFill>
                        <a:schemeClr val="accent6"/>
                      </a:solidFill>
                      <a:bevel/>
                    </a:lnR>
                    <a:lnT w="12700">
                      <a:solidFill>
                        <a:schemeClr val="accent6"/>
                      </a:solidFill>
                      <a:bevel/>
                    </a:lnT>
                    <a:lnB w="12700">
                      <a:solidFill>
                        <a:schemeClr val="accent6"/>
                      </a:solidFill>
                      <a:bevel/>
                    </a:lnB>
                    <a:solidFill>
                      <a:srgbClr val="FFFFFF"/>
                    </a:solidFill>
                  </a:tcPr>
                </a:tc>
              </a:tr>
              <a:tr h="301623">
                <a:tc vMerge="1">
                  <a:tcPr/>
                </a:tc>
                <a:tc vMerge="1">
                  <a:tcPr/>
                </a:tc>
                <a:tc>
                  <a:txBody>
                    <a:bodyPr/>
                    <a:lstStyle/>
                    <a:p>
                      <a:pPr algn="l">
                        <a:defRPr b="0" i="0" sz="1800"/>
                      </a:pPr>
                      <a:r>
                        <a:rPr sz="1300">
                          <a:sym typeface="Helvetica Neue"/>
                        </a:rPr>
                        <a:t>Manajemen SIK</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solidFill>
                        <a:schemeClr val="accent6"/>
                      </a:solidFill>
                      <a:bevel/>
                    </a:lnR>
                    <a:lnT w="12700">
                      <a:solidFill>
                        <a:schemeClr val="accent6"/>
                      </a:solidFill>
                      <a:bevel/>
                    </a:lnT>
                    <a:lnB w="12700">
                      <a:solidFill>
                        <a:schemeClr val="accent6"/>
                      </a:solidFill>
                      <a:bevel/>
                    </a:lnB>
                    <a:solidFill>
                      <a:srgbClr val="FFFFFF"/>
                    </a:solidFill>
                  </a:tcPr>
                </a:tc>
              </a:tr>
              <a:tr h="282837">
                <a:tc vMerge="1">
                  <a:tcPr/>
                </a:tc>
                <a:tc rowSpan="3">
                  <a:txBody>
                    <a:bodyPr/>
                    <a:lstStyle/>
                    <a:p>
                      <a:pPr algn="l">
                        <a:defRPr b="0" i="0" sz="1800"/>
                      </a:pPr>
                      <a:r>
                        <a:rPr sz="1300">
                          <a:sym typeface="Helvetica Neue"/>
                        </a:rPr>
                        <a:t>Sumber Daya SIK</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l">
                        <a:defRPr b="0" i="0" sz="1800"/>
                      </a:pPr>
                      <a:r>
                        <a:rPr sz="1300">
                          <a:sym typeface="Helvetica Neue"/>
                        </a:rPr>
                        <a:t>Sarana/Prasarana</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solidFill>
                        <a:schemeClr val="accent6"/>
                      </a:solidFill>
                      <a:bevel/>
                    </a:lnR>
                    <a:lnT w="12700">
                      <a:solidFill>
                        <a:schemeClr val="accent6"/>
                      </a:solidFill>
                      <a:bevel/>
                    </a:lnT>
                    <a:lnB w="12700">
                      <a:solidFill>
                        <a:schemeClr val="accent6"/>
                      </a:solidFill>
                      <a:bevel/>
                    </a:lnB>
                    <a:solidFill>
                      <a:srgbClr val="FFFFFF"/>
                    </a:solidFill>
                  </a:tcPr>
                </a:tc>
              </a:tr>
              <a:tr h="282837">
                <a:tc vMerge="1">
                  <a:tcPr/>
                </a:tc>
                <a:tc vMerge="1">
                  <a:tcPr/>
                </a:tc>
                <a:tc>
                  <a:txBody>
                    <a:bodyPr/>
                    <a:lstStyle/>
                    <a:p>
                      <a:pPr algn="l">
                        <a:defRPr b="0" i="0" sz="1800"/>
                      </a:pPr>
                      <a:r>
                        <a:rPr sz="1300">
                          <a:sym typeface="Helvetica Neue"/>
                        </a:rPr>
                        <a:t>SDM</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solidFill>
                        <a:schemeClr val="accent6"/>
                      </a:solidFill>
                      <a:bevel/>
                    </a:lnR>
                    <a:lnT w="12700">
                      <a:solidFill>
                        <a:schemeClr val="accent6"/>
                      </a:solidFill>
                      <a:bevel/>
                    </a:lnT>
                    <a:lnB w="12700">
                      <a:solidFill>
                        <a:schemeClr val="accent6"/>
                      </a:solidFill>
                      <a:bevel/>
                    </a:lnB>
                    <a:solidFill>
                      <a:srgbClr val="FFFFFF"/>
                    </a:solidFill>
                  </a:tcPr>
                </a:tc>
              </a:tr>
              <a:tr h="282837">
                <a:tc vMerge="1">
                  <a:tcPr/>
                </a:tc>
                <a:tc vMerge="1">
                  <a:tcPr/>
                </a:tc>
                <a:tc>
                  <a:txBody>
                    <a:bodyPr/>
                    <a:lstStyle/>
                    <a:p>
                      <a:pPr algn="l">
                        <a:defRPr b="0" i="0" sz="1800"/>
                      </a:pPr>
                      <a:r>
                        <a:rPr sz="1300">
                          <a:sym typeface="Helvetica Neue"/>
                        </a:rPr>
                        <a:t>Pendanaan</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solidFill>
                        <a:schemeClr val="accent6"/>
                      </a:solidFill>
                      <a:bevel/>
                    </a:lnR>
                    <a:lnT w="12700">
                      <a:solidFill>
                        <a:schemeClr val="accent6"/>
                      </a:solidFill>
                      <a:bevel/>
                    </a:lnT>
                    <a:lnB w="12700">
                      <a:solidFill>
                        <a:schemeClr val="accent6"/>
                      </a:solidFill>
                      <a:bevel/>
                    </a:lnB>
                    <a:solidFill>
                      <a:srgbClr val="FFFFFF"/>
                    </a:solidFill>
                  </a:tcPr>
                </a:tc>
              </a:tr>
              <a:tr h="301623">
                <a:tc vMerge="1">
                  <a:tcPr/>
                </a:tc>
                <a:tc rowSpan="2">
                  <a:txBody>
                    <a:bodyPr/>
                    <a:lstStyle/>
                    <a:p>
                      <a:pPr algn="l">
                        <a:defRPr b="0" i="0" sz="1800"/>
                      </a:pPr>
                      <a:r>
                        <a:rPr sz="1300">
                          <a:sym typeface="Helvetica Neue"/>
                        </a:rPr>
                        <a:t>Pengembangan SIK</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l" defTabSz="914400">
                        <a:defRPr b="0" i="0" sz="1800"/>
                      </a:pPr>
                      <a:r>
                        <a:rPr sz="1300">
                          <a:sym typeface="Helvetica Neue"/>
                        </a:rPr>
                        <a:t>Pengembangan</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defTabSz="914400">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defTabSz="914400">
                        <a:defRPr b="0" i="0" sz="1300">
                          <a:sym typeface="Helvetica Neue"/>
                        </a:defRPr>
                      </a:pPr>
                    </a:p>
                  </a:txBody>
                  <a:tcPr marL="43988" marR="43988" marT="43988" marB="43988" anchor="t" anchorCtr="0" horzOverflow="overflow">
                    <a:lnL w="12700">
                      <a:miter lim="400000"/>
                    </a:lnL>
                    <a:lnR w="12700">
                      <a:solidFill>
                        <a:schemeClr val="accent6"/>
                      </a:solidFill>
                      <a:bevel/>
                    </a:lnR>
                    <a:lnT w="12700">
                      <a:solidFill>
                        <a:schemeClr val="accent6"/>
                      </a:solidFill>
                      <a:bevel/>
                    </a:lnT>
                    <a:lnB w="12700">
                      <a:solidFill>
                        <a:schemeClr val="accent6"/>
                      </a:solidFill>
                      <a:bevel/>
                    </a:lnB>
                    <a:solidFill>
                      <a:srgbClr val="FFFFFF"/>
                    </a:solidFill>
                  </a:tcPr>
                </a:tc>
              </a:tr>
              <a:tr h="478701">
                <a:tc vMerge="1">
                  <a:tcPr/>
                </a:tc>
                <a:tc vMerge="1">
                  <a:tcPr/>
                </a:tc>
                <a:tc>
                  <a:txBody>
                    <a:bodyPr/>
                    <a:lstStyle/>
                    <a:p>
                      <a:pPr algn="l" defTabSz="914400">
                        <a:defRPr b="0" i="0" sz="1800"/>
                      </a:pPr>
                      <a:r>
                        <a:rPr sz="1300">
                          <a:sym typeface="Helvetica Neue"/>
                        </a:rPr>
                        <a:t>Penyebarluasan &amp; Penggunaan</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solidFill>
                        <a:schemeClr val="accent6"/>
                      </a:solidFill>
                      <a:bevel/>
                    </a:lnR>
                    <a:lnT w="12700">
                      <a:solidFill>
                        <a:schemeClr val="accent6"/>
                      </a:solidFill>
                      <a:bevel/>
                    </a:lnT>
                    <a:lnB w="12700">
                      <a:solidFill>
                        <a:schemeClr val="accent6"/>
                      </a:solidFill>
                      <a:bevel/>
                    </a:lnB>
                    <a:solidFill>
                      <a:srgbClr val="FFFFFF"/>
                    </a:solidFill>
                  </a:tcPr>
                </a:tc>
              </a:tr>
              <a:tr h="478701">
                <a:tc vMerge="1">
                  <a:tcPr/>
                </a:tc>
                <a:tc rowSpan="3">
                  <a:txBody>
                    <a:bodyPr/>
                    <a:lstStyle/>
                    <a:p>
                      <a:pPr algn="l">
                        <a:defRPr b="0" i="0" sz="1800"/>
                      </a:pPr>
                      <a:r>
                        <a:rPr sz="1300">
                          <a:sym typeface="Helvetica Neue"/>
                        </a:rPr>
                        <a:t>Monev dan Binwas</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l" defTabSz="914400">
                        <a:defRPr b="0" i="0" sz="1800"/>
                      </a:pPr>
                      <a:r>
                        <a:rPr sz="1300">
                          <a:sym typeface="Helvetica Neue"/>
                        </a:rPr>
                        <a:t>Pemantauan, Evaluasi, dan Pelaporan</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defTabSz="914400">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defTabSz="914400">
                        <a:defRPr b="0" i="0" sz="1300">
                          <a:sym typeface="Helvetica Neue"/>
                        </a:defRPr>
                      </a:pPr>
                    </a:p>
                  </a:txBody>
                  <a:tcPr marL="43988" marR="43988" marT="43988" marB="43988" anchor="t" anchorCtr="0" horzOverflow="overflow">
                    <a:lnL w="12700">
                      <a:miter lim="400000"/>
                    </a:lnL>
                    <a:lnR w="12700">
                      <a:solidFill>
                        <a:schemeClr val="accent6"/>
                      </a:solidFill>
                      <a:bevel/>
                    </a:lnR>
                    <a:lnT w="12700">
                      <a:solidFill>
                        <a:schemeClr val="accent6"/>
                      </a:solidFill>
                      <a:bevel/>
                    </a:lnT>
                    <a:lnB w="12700">
                      <a:solidFill>
                        <a:schemeClr val="accent6"/>
                      </a:solidFill>
                      <a:bevel/>
                    </a:lnB>
                    <a:solidFill>
                      <a:srgbClr val="FFFFFF"/>
                    </a:solidFill>
                  </a:tcPr>
                </a:tc>
              </a:tr>
              <a:tr h="282837">
                <a:tc vMerge="1">
                  <a:tcPr/>
                </a:tc>
                <a:tc vMerge="1">
                  <a:tcPr/>
                </a:tc>
                <a:tc>
                  <a:txBody>
                    <a:bodyPr/>
                    <a:lstStyle/>
                    <a:p>
                      <a:pPr algn="l" defTabSz="914400">
                        <a:defRPr b="0" i="0" sz="1800"/>
                      </a:pPr>
                      <a:r>
                        <a:rPr sz="1300">
                          <a:sym typeface="Helvetica Neue"/>
                        </a:rPr>
                        <a:t>Pembinaan dan Pengawasan</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solidFill>
                        <a:schemeClr val="accent6"/>
                      </a:solidFill>
                      <a:bevel/>
                    </a:lnR>
                    <a:lnT w="12700">
                      <a:solidFill>
                        <a:schemeClr val="accent6"/>
                      </a:solidFill>
                      <a:bevel/>
                    </a:lnT>
                    <a:lnB w="12700">
                      <a:solidFill>
                        <a:schemeClr val="accent6"/>
                      </a:solidFill>
                      <a:bevel/>
                    </a:lnB>
                    <a:solidFill>
                      <a:srgbClr val="FFFFFF"/>
                    </a:solidFill>
                  </a:tcPr>
                </a:tc>
              </a:tr>
              <a:tr h="282837">
                <a:tc vMerge="1">
                  <a:tcPr/>
                </a:tc>
                <a:tc vMerge="1">
                  <a:tcPr/>
                </a:tc>
                <a:tc>
                  <a:txBody>
                    <a:bodyPr/>
                    <a:lstStyle/>
                    <a:p>
                      <a:pPr algn="l" defTabSz="914400">
                        <a:defRPr b="0" i="0" sz="1800"/>
                      </a:pPr>
                      <a:r>
                        <a:rPr sz="1300">
                          <a:sym typeface="Helvetica Neue"/>
                        </a:rPr>
                        <a:t>Sanksi Administratif</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800"/>
                      </a:pPr>
                      <a:r>
                        <a:rPr sz="1300">
                          <a:latin typeface="+mn-lt"/>
                          <a:ea typeface="+mn-ea"/>
                          <a:cs typeface="+mn-cs"/>
                          <a:sym typeface="Helvetica"/>
                        </a:rPr>
                        <a:t>✓</a:t>
                      </a: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miter lim="400000"/>
                    </a:lnR>
                    <a:lnT w="12700">
                      <a:solidFill>
                        <a:schemeClr val="accent6"/>
                      </a:solidFill>
                      <a:bevel/>
                    </a:lnT>
                    <a:lnB w="12700">
                      <a:solidFill>
                        <a:schemeClr val="accent6"/>
                      </a:solidFill>
                      <a:bevel/>
                    </a:lnB>
                    <a:solidFill>
                      <a:srgbClr val="FFFFFF"/>
                    </a:solidFill>
                  </a:tcPr>
                </a:tc>
                <a:tc>
                  <a:txBody>
                    <a:bodyPr/>
                    <a:lstStyle/>
                    <a:p>
                      <a:pPr algn="ctr">
                        <a:defRPr b="0" i="0" sz="1300">
                          <a:sym typeface="Helvetica Neue"/>
                        </a:defRPr>
                      </a:pPr>
                    </a:p>
                  </a:txBody>
                  <a:tcPr marL="43988" marR="43988" marT="43988" marB="43988" anchor="t" anchorCtr="0" horzOverflow="overflow">
                    <a:lnL w="12700">
                      <a:miter lim="400000"/>
                    </a:lnL>
                    <a:lnR w="12700">
                      <a:solidFill>
                        <a:schemeClr val="accent6"/>
                      </a:solidFill>
                      <a:bevel/>
                    </a:lnR>
                    <a:lnT w="12700">
                      <a:solidFill>
                        <a:schemeClr val="accent6"/>
                      </a:solidFill>
                      <a:bevel/>
                    </a:lnT>
                    <a:lnB w="12700">
                      <a:solidFill>
                        <a:schemeClr val="accent6"/>
                      </a:solidFill>
                      <a:bevel/>
                    </a:lnB>
                    <a:solidFill>
                      <a:srgbClr val="FFFFFF"/>
                    </a:solidFill>
                  </a:tcPr>
                </a:tc>
              </a:tr>
            </a:tbl>
          </a:graphicData>
        </a:graphic>
      </p:graphicFrame>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821" name="Shape 821"/>
          <p:cNvSpPr/>
          <p:nvPr>
            <p:ph type="title"/>
          </p:nvPr>
        </p:nvSpPr>
        <p:spPr>
          <a:xfrm>
            <a:off x="457200" y="274638"/>
            <a:ext cx="8229600" cy="692930"/>
          </a:xfrm>
          <a:prstGeom prst="rect">
            <a:avLst/>
          </a:prstGeom>
        </p:spPr>
        <p:txBody>
          <a:bodyPr/>
          <a:lstStyle/>
          <a:p>
            <a:pPr/>
            <a:r>
              <a:t>Pasal Pendelegasian</a:t>
            </a:r>
          </a:p>
        </p:txBody>
      </p:sp>
      <p:sp>
        <p:nvSpPr>
          <p:cNvPr id="822" name="Shape 822"/>
          <p:cNvSpPr/>
          <p:nvPr>
            <p:ph type="body" sz="half" idx="1"/>
          </p:nvPr>
        </p:nvSpPr>
        <p:spPr>
          <a:xfrm>
            <a:off x="457200" y="1177206"/>
            <a:ext cx="4038600" cy="4948957"/>
          </a:xfrm>
          <a:prstGeom prst="rect">
            <a:avLst/>
          </a:prstGeom>
        </p:spPr>
        <p:txBody>
          <a:bodyPr/>
          <a:lstStyle/>
          <a:p>
            <a:pPr>
              <a:lnSpc>
                <a:spcPct val="68000"/>
              </a:lnSpc>
              <a:spcBef>
                <a:spcPts val="400"/>
              </a:spcBef>
              <a:defRPr sz="1700"/>
            </a:pPr>
            <a:r>
              <a:t>Pasal 7</a:t>
            </a:r>
          </a:p>
          <a:p>
            <a:pPr lvl="1" marL="742950" indent="-285750">
              <a:lnSpc>
                <a:spcPct val="68000"/>
              </a:lnSpc>
              <a:spcBef>
                <a:spcPts val="300"/>
              </a:spcBef>
              <a:defRPr sz="1500"/>
            </a:pPr>
            <a:r>
              <a:t>Ketentuan lebih lanjut mengenai </a:t>
            </a:r>
            <a:r>
              <a:rPr b="1"/>
              <a:t>kriteria dan standar data rutin dan data nonrutin</a:t>
            </a:r>
            <a:r>
              <a:t> diatur dengan Peraturan Menteri.</a:t>
            </a:r>
          </a:p>
          <a:p>
            <a:pPr>
              <a:lnSpc>
                <a:spcPct val="68000"/>
              </a:lnSpc>
              <a:spcBef>
                <a:spcPts val="400"/>
              </a:spcBef>
              <a:defRPr sz="1700"/>
            </a:pPr>
            <a:r>
              <a:t>Pasal  9</a:t>
            </a:r>
          </a:p>
          <a:p>
            <a:pPr lvl="1" marL="742950" indent="-285750">
              <a:lnSpc>
                <a:spcPct val="68000"/>
              </a:lnSpc>
              <a:spcBef>
                <a:spcPts val="300"/>
              </a:spcBef>
              <a:defRPr sz="1500"/>
            </a:pPr>
            <a:r>
              <a:t>Ketentuan lebih lanjut mengenai </a:t>
            </a:r>
            <a:r>
              <a:rPr b="1"/>
              <a:t>informasi kesehatan </a:t>
            </a:r>
            <a:r>
              <a:t>diatur dengan Peraturan Menteri.  </a:t>
            </a:r>
          </a:p>
          <a:p>
            <a:pPr>
              <a:lnSpc>
                <a:spcPct val="68000"/>
              </a:lnSpc>
              <a:spcBef>
                <a:spcPts val="400"/>
              </a:spcBef>
              <a:defRPr sz="1700"/>
            </a:pPr>
            <a:r>
              <a:t>Pasal 12 </a:t>
            </a:r>
          </a:p>
          <a:p>
            <a:pPr lvl="1" marL="742950" indent="-285750">
              <a:lnSpc>
                <a:spcPct val="68000"/>
              </a:lnSpc>
              <a:spcBef>
                <a:spcPts val="300"/>
              </a:spcBef>
              <a:defRPr sz="1500"/>
            </a:pPr>
            <a:r>
              <a:t>Ketentuan lebih lanjut mengenai </a:t>
            </a:r>
            <a:r>
              <a:rPr b="1"/>
              <a:t>Indikator Kesehatan </a:t>
            </a:r>
            <a:r>
              <a:t>diatur dengan Peraturan Menteri.</a:t>
            </a:r>
          </a:p>
          <a:p>
            <a:pPr>
              <a:lnSpc>
                <a:spcPct val="68000"/>
              </a:lnSpc>
              <a:spcBef>
                <a:spcPts val="400"/>
              </a:spcBef>
              <a:defRPr sz="1700"/>
            </a:pPr>
            <a:r>
              <a:t>Pasal 25</a:t>
            </a:r>
          </a:p>
          <a:p>
            <a:pPr lvl="1" marL="742950" indent="-285750">
              <a:lnSpc>
                <a:spcPct val="68000"/>
              </a:lnSpc>
              <a:spcBef>
                <a:spcPts val="300"/>
              </a:spcBef>
              <a:defRPr sz="1500"/>
            </a:pPr>
            <a:r>
              <a:t>Ketentuan lebih lanjut </a:t>
            </a:r>
            <a:r>
              <a:rPr b="1"/>
              <a:t>mengenai tata cara pengumpulan, pengolahan, penyimpanan, dan pengamanan Data dan Informasi Kesehatan </a:t>
            </a:r>
            <a:r>
              <a:t>sebagaimana dimaksud dalam Pasal 17 sampai dengan Pasal 24 diatur dengan Peraturan Menteri.</a:t>
            </a:r>
          </a:p>
          <a:p>
            <a:pPr>
              <a:lnSpc>
                <a:spcPct val="68000"/>
              </a:lnSpc>
              <a:spcBef>
                <a:spcPts val="400"/>
              </a:spcBef>
              <a:defRPr sz="1700"/>
            </a:pPr>
            <a:r>
              <a:t>Pasal 43</a:t>
            </a:r>
          </a:p>
          <a:p>
            <a:pPr lvl="1" marL="742950" indent="-285750">
              <a:lnSpc>
                <a:spcPct val="68000"/>
              </a:lnSpc>
              <a:spcBef>
                <a:spcPts val="300"/>
              </a:spcBef>
              <a:defRPr sz="1500"/>
            </a:pPr>
            <a:r>
              <a:t>Ketentuan lebih lanjut mengenai </a:t>
            </a:r>
            <a:r>
              <a:rPr b="1"/>
              <a:t>tata cara pengelolaan Sistem Informasi Kesehatan</a:t>
            </a:r>
            <a:r>
              <a:t> diatur dengan Peraturan Menteri.</a:t>
            </a:r>
          </a:p>
        </p:txBody>
      </p:sp>
      <p:sp>
        <p:nvSpPr>
          <p:cNvPr id="823" name="Shape 823"/>
          <p:cNvSpPr/>
          <p:nvPr/>
        </p:nvSpPr>
        <p:spPr>
          <a:xfrm>
            <a:off x="4648200" y="1177206"/>
            <a:ext cx="4038600" cy="43540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42900" indent="-342900">
              <a:lnSpc>
                <a:spcPct val="68000"/>
              </a:lnSpc>
              <a:spcBef>
                <a:spcPts val="400"/>
              </a:spcBef>
              <a:buSzPct val="100000"/>
              <a:buFont typeface="Arial"/>
              <a:buChar char="•"/>
              <a:defRPr sz="1700">
                <a:latin typeface="Calibri"/>
                <a:ea typeface="Calibri"/>
                <a:cs typeface="Calibri"/>
                <a:sym typeface="Calibri"/>
              </a:defRPr>
            </a:pPr>
            <a:r>
              <a:t>Pasal 50</a:t>
            </a:r>
          </a:p>
          <a:p>
            <a:pPr lvl="1" marL="742950" indent="-285750">
              <a:lnSpc>
                <a:spcPct val="68000"/>
              </a:lnSpc>
              <a:spcBef>
                <a:spcPts val="300"/>
              </a:spcBef>
              <a:buSzPct val="100000"/>
              <a:buFont typeface="Arial"/>
              <a:buChar char="–"/>
              <a:defRPr sz="1500">
                <a:latin typeface="Calibri"/>
                <a:ea typeface="Calibri"/>
                <a:cs typeface="Calibri"/>
                <a:sym typeface="Calibri"/>
              </a:defRPr>
            </a:pPr>
            <a:r>
              <a:t>Ketentuan lebih lanjut mengenai </a:t>
            </a:r>
            <a:r>
              <a:rPr b="1"/>
              <a:t>perangkat Sistem Informasi Kesehatan</a:t>
            </a:r>
            <a:r>
              <a:t>, diatur dengan Peraturan Menteri.</a:t>
            </a:r>
          </a:p>
          <a:p>
            <a:pPr marL="342900" indent="-342900">
              <a:lnSpc>
                <a:spcPct val="68000"/>
              </a:lnSpc>
              <a:spcBef>
                <a:spcPts val="400"/>
              </a:spcBef>
              <a:buSzPct val="100000"/>
              <a:buFont typeface="Arial"/>
              <a:buChar char="•"/>
              <a:defRPr sz="1700">
                <a:latin typeface="Calibri"/>
                <a:ea typeface="Calibri"/>
                <a:cs typeface="Calibri"/>
                <a:sym typeface="Calibri"/>
              </a:defRPr>
            </a:pPr>
            <a:r>
              <a:t>Pasal 57</a:t>
            </a:r>
          </a:p>
          <a:p>
            <a:pPr lvl="1" marL="742950" indent="-285750">
              <a:lnSpc>
                <a:spcPct val="68000"/>
              </a:lnSpc>
              <a:spcBef>
                <a:spcPts val="300"/>
              </a:spcBef>
              <a:buSzPct val="100000"/>
              <a:buFont typeface="Arial"/>
              <a:buChar char="–"/>
              <a:defRPr sz="1500">
                <a:latin typeface="Calibri"/>
                <a:ea typeface="Calibri"/>
                <a:cs typeface="Calibri"/>
                <a:sym typeface="Calibri"/>
              </a:defRPr>
            </a:pPr>
            <a:r>
              <a:t>Ketentuan lebih lanjut mengenai </a:t>
            </a:r>
            <a:r>
              <a:rPr b="1"/>
              <a:t>sumber daya manusia Sistem Informasi Kesehatan</a:t>
            </a:r>
            <a:r>
              <a:t> diatur dengan Peraturan Menteri.</a:t>
            </a:r>
          </a:p>
          <a:p>
            <a:pPr marL="342900" indent="-342900">
              <a:lnSpc>
                <a:spcPct val="68000"/>
              </a:lnSpc>
              <a:spcBef>
                <a:spcPts val="400"/>
              </a:spcBef>
              <a:buSzPct val="100000"/>
              <a:buFont typeface="Arial"/>
              <a:buChar char="•"/>
              <a:defRPr sz="1700">
                <a:latin typeface="Calibri"/>
                <a:ea typeface="Calibri"/>
                <a:cs typeface="Calibri"/>
                <a:sym typeface="Calibri"/>
              </a:defRPr>
            </a:pPr>
            <a:r>
              <a:t>Pasal 60</a:t>
            </a:r>
          </a:p>
          <a:p>
            <a:pPr lvl="1" marL="742950" indent="-285750">
              <a:lnSpc>
                <a:spcPct val="68000"/>
              </a:lnSpc>
              <a:spcBef>
                <a:spcPts val="300"/>
              </a:spcBef>
              <a:buSzPct val="100000"/>
              <a:buFont typeface="Arial"/>
              <a:buChar char="–"/>
              <a:defRPr sz="1500">
                <a:latin typeface="Calibri"/>
                <a:ea typeface="Calibri"/>
                <a:cs typeface="Calibri"/>
                <a:sym typeface="Calibri"/>
              </a:defRPr>
            </a:pPr>
            <a:r>
              <a:t>Ketentuan lebih lanjut mengenai </a:t>
            </a:r>
            <a:r>
              <a:rPr b="1"/>
              <a:t>tata cara pengembangan Sistem Informasi Kesehatan</a:t>
            </a:r>
            <a:r>
              <a:t> diatur dengan Peraturan Menteri.</a:t>
            </a:r>
          </a:p>
          <a:p>
            <a:pPr marL="342900" indent="-342900">
              <a:lnSpc>
                <a:spcPct val="68000"/>
              </a:lnSpc>
              <a:spcBef>
                <a:spcPts val="400"/>
              </a:spcBef>
              <a:buSzPct val="100000"/>
              <a:buFont typeface="Arial"/>
              <a:buChar char="•"/>
              <a:defRPr sz="1700">
                <a:latin typeface="Calibri"/>
                <a:ea typeface="Calibri"/>
                <a:cs typeface="Calibri"/>
                <a:sym typeface="Calibri"/>
              </a:defRPr>
            </a:pPr>
            <a:r>
              <a:t>Pasal 69</a:t>
            </a:r>
          </a:p>
          <a:p>
            <a:pPr lvl="1" marL="742950" indent="-285750">
              <a:lnSpc>
                <a:spcPct val="68000"/>
              </a:lnSpc>
              <a:spcBef>
                <a:spcPts val="300"/>
              </a:spcBef>
              <a:buSzPct val="100000"/>
              <a:buFont typeface="Arial"/>
              <a:buChar char="–"/>
              <a:defRPr sz="1500">
                <a:latin typeface="Calibri"/>
                <a:ea typeface="Calibri"/>
                <a:cs typeface="Calibri"/>
                <a:sym typeface="Calibri"/>
              </a:defRPr>
            </a:pPr>
            <a:r>
              <a:t>Ketentuan lebih lanjut mengenai </a:t>
            </a:r>
            <a:r>
              <a:rPr b="1"/>
              <a:t>penyebarluasan dan penggunaan Informasi Kesehatan</a:t>
            </a:r>
            <a:r>
              <a:t> diatur dengan Peraturan Menteri.</a:t>
            </a:r>
          </a:p>
          <a:p>
            <a:pPr marL="342900" indent="-342900">
              <a:lnSpc>
                <a:spcPct val="68000"/>
              </a:lnSpc>
              <a:spcBef>
                <a:spcPts val="400"/>
              </a:spcBef>
              <a:buSzPct val="100000"/>
              <a:buFont typeface="Arial"/>
              <a:buChar char="•"/>
              <a:defRPr sz="1700">
                <a:latin typeface="Calibri"/>
                <a:ea typeface="Calibri"/>
                <a:cs typeface="Calibri"/>
                <a:sym typeface="Calibri"/>
              </a:defRPr>
            </a:pPr>
            <a:r>
              <a:t>Pasal 77 (2)</a:t>
            </a:r>
          </a:p>
          <a:p>
            <a:pPr lvl="1" marL="742950" indent="-285750">
              <a:lnSpc>
                <a:spcPct val="68000"/>
              </a:lnSpc>
              <a:spcBef>
                <a:spcPts val="300"/>
              </a:spcBef>
              <a:buSzPct val="100000"/>
              <a:buFont typeface="Arial"/>
              <a:buChar char="–"/>
              <a:defRPr sz="1500">
                <a:latin typeface="Calibri"/>
                <a:ea typeface="Calibri"/>
                <a:cs typeface="Calibri"/>
                <a:sym typeface="Calibri"/>
              </a:defRPr>
            </a:pPr>
            <a:r>
              <a:t>Ketentuan lebih lanjut mengenai </a:t>
            </a:r>
            <a:r>
              <a:rPr b="1"/>
              <a:t>tata cara pengenaan sanksi administrasi</a:t>
            </a:r>
            <a:r>
              <a:t> diatur dengan Peraturan Menteri.</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5" name="Shape 825"/>
          <p:cNvSpPr/>
          <p:nvPr>
            <p:ph type="title"/>
          </p:nvPr>
        </p:nvSpPr>
        <p:spPr>
          <a:xfrm>
            <a:off x="457200" y="274638"/>
            <a:ext cx="8229600" cy="692930"/>
          </a:xfrm>
          <a:prstGeom prst="rect">
            <a:avLst/>
          </a:prstGeom>
        </p:spPr>
        <p:txBody>
          <a:bodyPr/>
          <a:lstStyle/>
          <a:p>
            <a:pPr/>
            <a:r>
              <a:t>Pengaturan Lebih Lanjut</a:t>
            </a:r>
          </a:p>
        </p:txBody>
      </p:sp>
      <p:grpSp>
        <p:nvGrpSpPr>
          <p:cNvPr id="837" name="Group 837"/>
          <p:cNvGrpSpPr/>
          <p:nvPr/>
        </p:nvGrpSpPr>
        <p:grpSpPr>
          <a:xfrm>
            <a:off x="560327" y="1600200"/>
            <a:ext cx="1985075" cy="4525965"/>
            <a:chOff x="0" y="0"/>
            <a:chExt cx="1985074" cy="4525964"/>
          </a:xfrm>
        </p:grpSpPr>
        <p:grpSp>
          <p:nvGrpSpPr>
            <p:cNvPr id="828" name="Group 828"/>
            <p:cNvGrpSpPr/>
            <p:nvPr/>
          </p:nvGrpSpPr>
          <p:grpSpPr>
            <a:xfrm>
              <a:off x="0" y="0"/>
              <a:ext cx="1985075" cy="1111642"/>
              <a:chOff x="0" y="0"/>
              <a:chExt cx="1985074" cy="1111641"/>
            </a:xfrm>
          </p:grpSpPr>
          <p:sp>
            <p:nvSpPr>
              <p:cNvPr id="826" name="Shape 826"/>
              <p:cNvSpPr/>
              <p:nvPr/>
            </p:nvSpPr>
            <p:spPr>
              <a:xfrm>
                <a:off x="0" y="0"/>
                <a:ext cx="1985075" cy="1111642"/>
              </a:xfrm>
              <a:prstGeom prst="roundRect">
                <a:avLst>
                  <a:gd name="adj" fmla="val 7500"/>
                </a:avLst>
              </a:prstGeom>
              <a:solidFill>
                <a:schemeClr val="accent2"/>
              </a:solidFill>
              <a:ln w="25400" cap="flat">
                <a:solidFill>
                  <a:srgbClr val="FFFFFF"/>
                </a:solidFill>
                <a:prstDash val="solid"/>
                <a:bevel/>
              </a:ln>
              <a:effectLst/>
            </p:spPr>
            <p:txBody>
              <a:bodyPr wrap="square" lIns="45718" tIns="45718" rIns="45718" bIns="45718" numCol="1" anchor="ctr">
                <a:noAutofit/>
              </a:bodyPr>
              <a:lstStyle/>
              <a:p>
                <a:pPr algn="ctr" defTabSz="914400">
                  <a:defRPr sz="1700">
                    <a:solidFill>
                      <a:srgbClr val="FFFFFF"/>
                    </a:solidFill>
                    <a:latin typeface="Calibri"/>
                    <a:ea typeface="Calibri"/>
                    <a:cs typeface="Calibri"/>
                    <a:sym typeface="Calibri"/>
                  </a:defRPr>
                </a:pPr>
              </a:p>
            </p:txBody>
          </p:sp>
          <p:sp>
            <p:nvSpPr>
              <p:cNvPr id="827" name="Shape 827"/>
              <p:cNvSpPr/>
              <p:nvPr/>
            </p:nvSpPr>
            <p:spPr>
              <a:xfrm>
                <a:off x="24394" y="383099"/>
                <a:ext cx="1936286" cy="345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defTabSz="914400">
                  <a:defRPr sz="1700">
                    <a:solidFill>
                      <a:srgbClr val="FFFFFF"/>
                    </a:solidFill>
                    <a:latin typeface="Calibri"/>
                    <a:ea typeface="Calibri"/>
                    <a:cs typeface="Calibri"/>
                    <a:sym typeface="Calibri"/>
                  </a:defRPr>
                </a:lvl1pPr>
              </a:lstStyle>
              <a:p>
                <a:pPr/>
                <a:r>
                  <a:t>PP SIK</a:t>
                </a:r>
              </a:p>
            </p:txBody>
          </p:sp>
        </p:grpSp>
        <p:sp>
          <p:nvSpPr>
            <p:cNvPr id="829" name="Shape 829"/>
            <p:cNvSpPr/>
            <p:nvPr/>
          </p:nvSpPr>
          <p:spPr>
            <a:xfrm rot="5400000">
              <a:off x="774177" y="1191042"/>
              <a:ext cx="436719" cy="436718"/>
            </a:xfrm>
            <a:prstGeom prst="rightArrow">
              <a:avLst>
                <a:gd name="adj1" fmla="val 64000"/>
                <a:gd name="adj2" fmla="val 50000"/>
              </a:avLst>
            </a:prstGeom>
            <a:solidFill>
              <a:schemeClr val="accent2"/>
            </a:solidFill>
            <a:ln w="12700" cap="flat">
              <a:noFill/>
              <a:miter lim="400000"/>
            </a:ln>
            <a:effectLst/>
          </p:spPr>
          <p:txBody>
            <a:bodyPr wrap="square" lIns="45718" tIns="45718" rIns="45718" bIns="45718" numCol="1" anchor="ctr">
              <a:noAutofit/>
            </a:bodyPr>
            <a:lstStyle/>
            <a:p>
              <a:pPr>
                <a:defRPr>
                  <a:latin typeface="Calibri"/>
                  <a:ea typeface="Calibri"/>
                  <a:cs typeface="Calibri"/>
                  <a:sym typeface="Calibri"/>
                </a:defRPr>
              </a:pPr>
            </a:p>
          </p:txBody>
        </p:sp>
        <p:grpSp>
          <p:nvGrpSpPr>
            <p:cNvPr id="832" name="Group 832"/>
            <p:cNvGrpSpPr/>
            <p:nvPr/>
          </p:nvGrpSpPr>
          <p:grpSpPr>
            <a:xfrm>
              <a:off x="0" y="1707161"/>
              <a:ext cx="1985075" cy="1111643"/>
              <a:chOff x="0" y="0"/>
              <a:chExt cx="1985074" cy="1111642"/>
            </a:xfrm>
          </p:grpSpPr>
          <p:sp>
            <p:nvSpPr>
              <p:cNvPr id="830" name="Shape 830"/>
              <p:cNvSpPr/>
              <p:nvPr/>
            </p:nvSpPr>
            <p:spPr>
              <a:xfrm>
                <a:off x="0" y="-1"/>
                <a:ext cx="1985075" cy="1111644"/>
              </a:xfrm>
              <a:prstGeom prst="roundRect">
                <a:avLst>
                  <a:gd name="adj" fmla="val 7500"/>
                </a:avLst>
              </a:prstGeom>
              <a:solidFill>
                <a:schemeClr val="accent3"/>
              </a:solidFill>
              <a:ln w="25400" cap="flat">
                <a:solidFill>
                  <a:srgbClr val="FFFFFF"/>
                </a:solidFill>
                <a:prstDash val="solid"/>
                <a:bevel/>
              </a:ln>
              <a:effectLst/>
            </p:spPr>
            <p:txBody>
              <a:bodyPr wrap="square" lIns="45718" tIns="45718" rIns="45718" bIns="45718" numCol="1" anchor="ctr">
                <a:noAutofit/>
              </a:bodyPr>
              <a:lstStyle/>
              <a:p>
                <a:pPr algn="ctr" defTabSz="914400">
                  <a:defRPr sz="1700">
                    <a:solidFill>
                      <a:srgbClr val="FFFFFF"/>
                    </a:solidFill>
                    <a:latin typeface="Calibri"/>
                    <a:ea typeface="Calibri"/>
                    <a:cs typeface="Calibri"/>
                    <a:sym typeface="Calibri"/>
                  </a:defRPr>
                </a:pPr>
              </a:p>
            </p:txBody>
          </p:sp>
          <p:sp>
            <p:nvSpPr>
              <p:cNvPr id="831" name="Shape 831"/>
              <p:cNvSpPr/>
              <p:nvPr/>
            </p:nvSpPr>
            <p:spPr>
              <a:xfrm>
                <a:off x="24394" y="383099"/>
                <a:ext cx="1936286" cy="345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defTabSz="914400">
                  <a:defRPr sz="1700">
                    <a:solidFill>
                      <a:srgbClr val="FFFFFF"/>
                    </a:solidFill>
                    <a:latin typeface="Calibri"/>
                    <a:ea typeface="Calibri"/>
                    <a:cs typeface="Calibri"/>
                    <a:sym typeface="Calibri"/>
                  </a:defRPr>
                </a:lvl1pPr>
              </a:lstStyle>
              <a:p>
                <a:pPr/>
                <a:r>
                  <a:t>NSPK (pedoman)</a:t>
                </a:r>
              </a:p>
            </p:txBody>
          </p:sp>
        </p:grpSp>
        <p:sp>
          <p:nvSpPr>
            <p:cNvPr id="833" name="Shape 833"/>
            <p:cNvSpPr/>
            <p:nvPr/>
          </p:nvSpPr>
          <p:spPr>
            <a:xfrm rot="5400000">
              <a:off x="774177" y="2898203"/>
              <a:ext cx="436719" cy="436718"/>
            </a:xfrm>
            <a:prstGeom prst="rightArrow">
              <a:avLst>
                <a:gd name="adj1" fmla="val 64000"/>
                <a:gd name="adj2" fmla="val 50000"/>
              </a:avLst>
            </a:prstGeom>
            <a:solidFill>
              <a:schemeClr val="accent3"/>
            </a:solidFill>
            <a:ln w="12700" cap="flat">
              <a:noFill/>
              <a:miter lim="400000"/>
            </a:ln>
            <a:effectLst/>
          </p:spPr>
          <p:txBody>
            <a:bodyPr wrap="square" lIns="45718" tIns="45718" rIns="45718" bIns="45718" numCol="1" anchor="ctr">
              <a:noAutofit/>
            </a:bodyPr>
            <a:lstStyle/>
            <a:p>
              <a:pPr>
                <a:defRPr>
                  <a:latin typeface="Calibri"/>
                  <a:ea typeface="Calibri"/>
                  <a:cs typeface="Calibri"/>
                  <a:sym typeface="Calibri"/>
                </a:defRPr>
              </a:pPr>
            </a:p>
          </p:txBody>
        </p:sp>
        <p:grpSp>
          <p:nvGrpSpPr>
            <p:cNvPr id="836" name="Group 836"/>
            <p:cNvGrpSpPr/>
            <p:nvPr/>
          </p:nvGrpSpPr>
          <p:grpSpPr>
            <a:xfrm>
              <a:off x="0" y="3414322"/>
              <a:ext cx="1985075" cy="1111643"/>
              <a:chOff x="0" y="0"/>
              <a:chExt cx="1985074" cy="1111642"/>
            </a:xfrm>
          </p:grpSpPr>
          <p:sp>
            <p:nvSpPr>
              <p:cNvPr id="834" name="Shape 834"/>
              <p:cNvSpPr/>
              <p:nvPr/>
            </p:nvSpPr>
            <p:spPr>
              <a:xfrm>
                <a:off x="0" y="-1"/>
                <a:ext cx="1985075" cy="1111644"/>
              </a:xfrm>
              <a:prstGeom prst="roundRect">
                <a:avLst>
                  <a:gd name="adj" fmla="val 7500"/>
                </a:avLst>
              </a:prstGeom>
              <a:solidFill>
                <a:schemeClr val="accent4"/>
              </a:solidFill>
              <a:ln w="25400" cap="flat">
                <a:solidFill>
                  <a:srgbClr val="FFFFFF"/>
                </a:solidFill>
                <a:prstDash val="solid"/>
                <a:bevel/>
              </a:ln>
              <a:effectLst/>
            </p:spPr>
            <p:txBody>
              <a:bodyPr wrap="square" lIns="45718" tIns="45718" rIns="45718" bIns="45718" numCol="1" anchor="ctr">
                <a:noAutofit/>
              </a:bodyPr>
              <a:lstStyle/>
              <a:p>
                <a:pPr algn="ctr" defTabSz="914400">
                  <a:defRPr sz="1700">
                    <a:solidFill>
                      <a:srgbClr val="FFFFFF"/>
                    </a:solidFill>
                    <a:latin typeface="Calibri"/>
                    <a:ea typeface="Calibri"/>
                    <a:cs typeface="Calibri"/>
                    <a:sym typeface="Calibri"/>
                  </a:defRPr>
                </a:pPr>
              </a:p>
            </p:txBody>
          </p:sp>
          <p:sp>
            <p:nvSpPr>
              <p:cNvPr id="835" name="Shape 835"/>
              <p:cNvSpPr/>
              <p:nvPr/>
            </p:nvSpPr>
            <p:spPr>
              <a:xfrm>
                <a:off x="24394" y="383099"/>
                <a:ext cx="1936286" cy="345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defTabSz="914400">
                  <a:defRPr sz="1700">
                    <a:solidFill>
                      <a:srgbClr val="FFFFFF"/>
                    </a:solidFill>
                    <a:latin typeface="Calibri"/>
                    <a:ea typeface="Calibri"/>
                    <a:cs typeface="Calibri"/>
                    <a:sym typeface="Calibri"/>
                  </a:defRPr>
                </a:lvl1pPr>
              </a:lstStyle>
              <a:p>
                <a:pPr/>
                <a:r>
                  <a:t>Juknis, SOP</a:t>
                </a:r>
              </a:p>
            </p:txBody>
          </p:sp>
        </p:grpSp>
      </p:grpSp>
      <p:sp>
        <p:nvSpPr>
          <p:cNvPr id="838" name="Shape 838"/>
          <p:cNvSpPr/>
          <p:nvPr>
            <p:ph type="body" idx="1"/>
          </p:nvPr>
        </p:nvSpPr>
        <p:spPr>
          <a:xfrm>
            <a:off x="3035737" y="1600200"/>
            <a:ext cx="5651063" cy="4525963"/>
          </a:xfrm>
          <a:prstGeom prst="rect">
            <a:avLst/>
          </a:prstGeom>
        </p:spPr>
        <p:txBody>
          <a:bodyPr/>
          <a:lstStyle/>
          <a:p>
            <a:pPr>
              <a:lnSpc>
                <a:spcPct val="68000"/>
              </a:lnSpc>
              <a:spcBef>
                <a:spcPts val="400"/>
              </a:spcBef>
              <a:defRPr sz="1700"/>
            </a:pPr>
            <a:r>
              <a:t>Standar data kesehatan</a:t>
            </a:r>
          </a:p>
          <a:p>
            <a:pPr>
              <a:lnSpc>
                <a:spcPct val="68000"/>
              </a:lnSpc>
              <a:spcBef>
                <a:spcPts val="400"/>
              </a:spcBef>
              <a:defRPr sz="1700"/>
            </a:pPr>
            <a:r>
              <a:t>Kamus data kesehatan (HDD)</a:t>
            </a:r>
          </a:p>
          <a:p>
            <a:pPr>
              <a:lnSpc>
                <a:spcPct val="68000"/>
              </a:lnSpc>
              <a:spcBef>
                <a:spcPts val="400"/>
              </a:spcBef>
              <a:defRPr sz="1700"/>
            </a:pPr>
            <a:r>
              <a:t>Dataset kesehatan</a:t>
            </a:r>
          </a:p>
          <a:p>
            <a:pPr>
              <a:lnSpc>
                <a:spcPct val="68000"/>
              </a:lnSpc>
              <a:spcBef>
                <a:spcPts val="400"/>
              </a:spcBef>
              <a:defRPr sz="1700"/>
            </a:pPr>
            <a:r>
              <a:t>Penetapan indikator kesehatan (termasuk informasi kesehatan)</a:t>
            </a:r>
          </a:p>
          <a:p>
            <a:pPr>
              <a:lnSpc>
                <a:spcPct val="68000"/>
              </a:lnSpc>
              <a:spcBef>
                <a:spcPts val="400"/>
              </a:spcBef>
              <a:defRPr sz="1700"/>
            </a:pPr>
            <a:r>
              <a:t>Pelaporan data kesehatan</a:t>
            </a:r>
          </a:p>
          <a:p>
            <a:pPr>
              <a:lnSpc>
                <a:spcPct val="68000"/>
              </a:lnSpc>
              <a:spcBef>
                <a:spcPts val="400"/>
              </a:spcBef>
              <a:defRPr sz="1700"/>
            </a:pPr>
            <a:r>
              <a:t>Pengelolaan data dan informasi kesehatan</a:t>
            </a:r>
          </a:p>
          <a:p>
            <a:pPr>
              <a:lnSpc>
                <a:spcPct val="68000"/>
              </a:lnSpc>
              <a:spcBef>
                <a:spcPts val="400"/>
              </a:spcBef>
              <a:defRPr sz="1700"/>
            </a:pPr>
            <a:r>
              <a:t>Penyimpanan dan pertukaran data kesehatan elektronik</a:t>
            </a:r>
          </a:p>
          <a:p>
            <a:pPr>
              <a:lnSpc>
                <a:spcPct val="68000"/>
              </a:lnSpc>
              <a:spcBef>
                <a:spcPts val="400"/>
              </a:spcBef>
              <a:defRPr sz="1700"/>
            </a:pPr>
            <a:r>
              <a:t>Pengelolaan sistem informasi kesehatan</a:t>
            </a:r>
          </a:p>
          <a:p>
            <a:pPr>
              <a:lnSpc>
                <a:spcPct val="68000"/>
              </a:lnSpc>
              <a:spcBef>
                <a:spcPts val="400"/>
              </a:spcBef>
              <a:defRPr sz="1700"/>
            </a:pPr>
            <a:r>
              <a:t>Sistem informasi Puskesmas</a:t>
            </a:r>
          </a:p>
          <a:p>
            <a:pPr>
              <a:lnSpc>
                <a:spcPct val="68000"/>
              </a:lnSpc>
              <a:spcBef>
                <a:spcPts val="400"/>
              </a:spcBef>
              <a:defRPr sz="1700"/>
            </a:pPr>
            <a:r>
              <a:t>Sistem informasi rumah sakit</a:t>
            </a:r>
          </a:p>
          <a:p>
            <a:pPr>
              <a:lnSpc>
                <a:spcPct val="68000"/>
              </a:lnSpc>
              <a:spcBef>
                <a:spcPts val="400"/>
              </a:spcBef>
              <a:defRPr sz="1700"/>
            </a:pPr>
            <a:r>
              <a:t>Sumber daya manusia sistem informasi kesehatan</a:t>
            </a:r>
          </a:p>
          <a:p>
            <a:pPr>
              <a:lnSpc>
                <a:spcPct val="68000"/>
              </a:lnSpc>
              <a:spcBef>
                <a:spcPts val="400"/>
              </a:spcBef>
              <a:defRPr sz="1700"/>
            </a:pPr>
            <a:r>
              <a:t>Tata cara pengembangan sistem informasi kesehatan</a:t>
            </a:r>
          </a:p>
          <a:p>
            <a:pPr>
              <a:lnSpc>
                <a:spcPct val="68000"/>
              </a:lnSpc>
              <a:spcBef>
                <a:spcPts val="400"/>
              </a:spcBef>
              <a:defRPr sz="1700"/>
            </a:pPr>
            <a:r>
              <a:t>Penyebarluasan dan penggunaan informasi kesehatan</a:t>
            </a:r>
          </a:p>
          <a:p>
            <a:pPr>
              <a:lnSpc>
                <a:spcPct val="68000"/>
              </a:lnSpc>
              <a:spcBef>
                <a:spcPts val="400"/>
              </a:spcBef>
              <a:defRPr sz="1700"/>
            </a:pPr>
            <a:r>
              <a:t>Tata cara pengenaan sanksi administrasi</a:t>
            </a:r>
          </a:p>
          <a:p>
            <a:pPr>
              <a:lnSpc>
                <a:spcPct val="68000"/>
              </a:lnSpc>
              <a:spcBef>
                <a:spcPts val="400"/>
              </a:spcBef>
              <a:defRPr sz="1700"/>
            </a:pPr>
            <a:r>
              <a:t>…</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2" name="Shape 842"/>
          <p:cNvSpPr/>
          <p:nvPr>
            <p:ph type="title"/>
          </p:nvPr>
        </p:nvSpPr>
        <p:spPr>
          <a:xfrm>
            <a:off x="722312" y="4406900"/>
            <a:ext cx="7772401" cy="1362075"/>
          </a:xfrm>
          <a:prstGeom prst="rect">
            <a:avLst/>
          </a:prstGeom>
        </p:spPr>
        <p:txBody>
          <a:bodyPr/>
          <a:lstStyle/>
          <a:p>
            <a:pPr/>
            <a:r>
              <a:t>Standarisasi SIK</a:t>
            </a:r>
          </a:p>
        </p:txBody>
      </p:sp>
      <p:sp>
        <p:nvSpPr>
          <p:cNvPr id="843" name="Shape 843"/>
          <p:cNvSpPr/>
          <p:nvPr>
            <p:ph type="body" sz="quarter" idx="1"/>
          </p:nvPr>
        </p:nvSpPr>
        <p:spPr>
          <a:xfrm>
            <a:off x="722312" y="2906713"/>
            <a:ext cx="7772401" cy="1500189"/>
          </a:xfrm>
          <a:prstGeom prst="rect">
            <a:avLst/>
          </a:prstGeom>
        </p:spPr>
        <p:txBody>
          <a:bodyPr/>
          <a:lstStyle/>
          <a:p>
            <a:pP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5" name="Shape 845"/>
          <p:cNvSpPr/>
          <p:nvPr>
            <p:ph type="title"/>
          </p:nvPr>
        </p:nvSpPr>
        <p:spPr>
          <a:xfrm>
            <a:off x="457200" y="274638"/>
            <a:ext cx="8229600" cy="692930"/>
          </a:xfrm>
          <a:prstGeom prst="rect">
            <a:avLst/>
          </a:prstGeom>
        </p:spPr>
        <p:txBody>
          <a:bodyPr/>
          <a:lstStyle/>
          <a:p>
            <a:pPr/>
            <a:r>
              <a:t>Standarisasi SIK</a:t>
            </a:r>
          </a:p>
        </p:txBody>
      </p:sp>
      <p:sp>
        <p:nvSpPr>
          <p:cNvPr id="846" name="Shape 846"/>
          <p:cNvSpPr/>
          <p:nvPr>
            <p:ph type="body" idx="1"/>
          </p:nvPr>
        </p:nvSpPr>
        <p:spPr>
          <a:xfrm>
            <a:off x="457199" y="1180352"/>
            <a:ext cx="5758330" cy="4945814"/>
          </a:xfrm>
          <a:prstGeom prst="rect">
            <a:avLst/>
          </a:prstGeom>
          <a:solidFill>
            <a:srgbClr val="EBF1DE"/>
          </a:solidFill>
        </p:spPr>
        <p:txBody>
          <a:bodyPr/>
          <a:lstStyle/>
          <a:p>
            <a:pPr>
              <a:lnSpc>
                <a:spcPct val="68000"/>
              </a:lnSpc>
              <a:spcBef>
                <a:spcPts val="500"/>
              </a:spcBef>
              <a:defRPr sz="2100"/>
            </a:pPr>
            <a:r>
              <a:t>Standarisasi Data</a:t>
            </a:r>
          </a:p>
          <a:p>
            <a:pPr lvl="1" marL="742950" indent="-285750">
              <a:lnSpc>
                <a:spcPct val="68000"/>
              </a:lnSpc>
              <a:spcBef>
                <a:spcPts val="400"/>
              </a:spcBef>
              <a:defRPr sz="1800"/>
            </a:pPr>
            <a:r>
              <a:t>Dataset untuk fasyankes (pencatatan dan pelaporan)</a:t>
            </a:r>
          </a:p>
          <a:p>
            <a:pPr lvl="1" marL="742950" indent="-285750">
              <a:lnSpc>
                <a:spcPct val="68000"/>
              </a:lnSpc>
              <a:spcBef>
                <a:spcPts val="400"/>
              </a:spcBef>
              <a:defRPr sz="1800"/>
            </a:pPr>
            <a:r>
              <a:t>Dataset untuk Dinkes (pelaporan)</a:t>
            </a:r>
          </a:p>
          <a:p>
            <a:pPr lvl="1" marL="742950" indent="-285750">
              <a:lnSpc>
                <a:spcPct val="68000"/>
              </a:lnSpc>
              <a:spcBef>
                <a:spcPts val="400"/>
              </a:spcBef>
              <a:defRPr sz="1800"/>
            </a:pPr>
            <a:r>
              <a:t>Dataset untuk bank data</a:t>
            </a:r>
          </a:p>
          <a:p>
            <a:pPr>
              <a:lnSpc>
                <a:spcPct val="68000"/>
              </a:lnSpc>
              <a:spcBef>
                <a:spcPts val="500"/>
              </a:spcBef>
              <a:defRPr sz="2100"/>
            </a:pPr>
            <a:r>
              <a:t>Standarisasi Sistem</a:t>
            </a:r>
          </a:p>
          <a:p>
            <a:pPr lvl="1" marL="742950" indent="-285750">
              <a:lnSpc>
                <a:spcPct val="68000"/>
              </a:lnSpc>
              <a:spcBef>
                <a:spcPts val="400"/>
              </a:spcBef>
              <a:defRPr sz="1800"/>
            </a:pPr>
            <a:r>
              <a:t>ID Nasional (NIK) sebagai master patient index</a:t>
            </a:r>
          </a:p>
          <a:p>
            <a:pPr lvl="1" marL="742950" indent="-285750">
              <a:lnSpc>
                <a:spcPct val="68000"/>
              </a:lnSpc>
              <a:spcBef>
                <a:spcPts val="400"/>
              </a:spcBef>
              <a:defRPr sz="1800"/>
            </a:pPr>
            <a:r>
              <a:t>Metadata (HDD) dan Kodefikasi data</a:t>
            </a:r>
          </a:p>
          <a:p>
            <a:pPr lvl="1" marL="742950" indent="-285750">
              <a:lnSpc>
                <a:spcPct val="68000"/>
              </a:lnSpc>
              <a:spcBef>
                <a:spcPts val="400"/>
              </a:spcBef>
              <a:defRPr sz="1800"/>
            </a:pPr>
            <a:r>
              <a:t>Protokol Pertukaran Data dan Komunikasi data</a:t>
            </a:r>
          </a:p>
          <a:p>
            <a:pPr>
              <a:lnSpc>
                <a:spcPct val="68000"/>
              </a:lnSpc>
              <a:spcBef>
                <a:spcPts val="500"/>
              </a:spcBef>
              <a:defRPr sz="2100"/>
            </a:pPr>
            <a:r>
              <a:t>Standarisasi Tata Kelola</a:t>
            </a:r>
          </a:p>
          <a:p>
            <a:pPr lvl="1" marL="742950" indent="-285750">
              <a:lnSpc>
                <a:spcPct val="68000"/>
              </a:lnSpc>
              <a:spcBef>
                <a:spcPts val="400"/>
              </a:spcBef>
              <a:defRPr sz="1800"/>
            </a:pPr>
            <a:r>
              <a:t>SOP manajemen sistem</a:t>
            </a:r>
          </a:p>
          <a:p>
            <a:pPr lvl="1" marL="742950" indent="-285750">
              <a:lnSpc>
                <a:spcPct val="68000"/>
              </a:lnSpc>
              <a:spcBef>
                <a:spcPts val="400"/>
              </a:spcBef>
              <a:defRPr sz="1800"/>
            </a:pPr>
            <a:r>
              <a:t>SOP teknis sistem</a:t>
            </a:r>
          </a:p>
          <a:p>
            <a:pPr>
              <a:lnSpc>
                <a:spcPct val="68000"/>
              </a:lnSpc>
              <a:spcBef>
                <a:spcPts val="500"/>
              </a:spcBef>
              <a:defRPr sz="2100"/>
            </a:pPr>
            <a:r>
              <a:t>Standarisasi SDM</a:t>
            </a:r>
          </a:p>
          <a:p>
            <a:pPr lvl="1" marL="742950" indent="-285750">
              <a:lnSpc>
                <a:spcPct val="68000"/>
              </a:lnSpc>
              <a:spcBef>
                <a:spcPts val="400"/>
              </a:spcBef>
              <a:defRPr sz="1800"/>
            </a:pPr>
            <a:r>
              <a:t>Jabatan fungsional: Prakom, Statistisi, Epidemiolog, Perekam Medis, dll. Akan diusulkan Jabfung Informatika Kesehatan</a:t>
            </a:r>
          </a:p>
          <a:p>
            <a:pPr lvl="1" marL="742950" indent="-285750">
              <a:lnSpc>
                <a:spcPct val="68000"/>
              </a:lnSpc>
              <a:spcBef>
                <a:spcPts val="400"/>
              </a:spcBef>
              <a:defRPr sz="1800"/>
            </a:pPr>
            <a:r>
              <a:t>Pendidikan </a:t>
            </a:r>
            <a:r>
              <a:rPr>
                <a:latin typeface="+mn-lt"/>
                <a:ea typeface="+mn-ea"/>
                <a:cs typeface="+mn-cs"/>
                <a:sym typeface="Helvetica"/>
              </a:rPr>
              <a:t>à </a:t>
            </a:r>
            <a:r>
              <a:t>beasiswa ke FKM/FK (Informatika Kesehatan/SIMKES/Biomedical Informatics)</a:t>
            </a:r>
          </a:p>
          <a:p>
            <a:pPr lvl="1" marL="742950" indent="-285750">
              <a:lnSpc>
                <a:spcPct val="68000"/>
              </a:lnSpc>
              <a:spcBef>
                <a:spcPts val="400"/>
              </a:spcBef>
              <a:defRPr sz="1800"/>
            </a:pPr>
            <a:r>
              <a:t>Pelatihan </a:t>
            </a:r>
            <a:r>
              <a:rPr>
                <a:latin typeface="+mn-lt"/>
                <a:ea typeface="+mn-ea"/>
                <a:cs typeface="+mn-cs"/>
                <a:sym typeface="Helvetica"/>
              </a:rPr>
              <a:t>à </a:t>
            </a:r>
            <a:r>
              <a:t>kerjasama dgn 9 universitas </a:t>
            </a:r>
            <a:r>
              <a:rPr>
                <a:latin typeface="+mn-lt"/>
                <a:ea typeface="+mn-ea"/>
                <a:cs typeface="+mn-cs"/>
                <a:sym typeface="Helvetica"/>
              </a:rPr>
              <a:t>à </a:t>
            </a:r>
            <a:r>
              <a:t>center of excellence</a:t>
            </a:r>
          </a:p>
        </p:txBody>
      </p:sp>
      <p:grpSp>
        <p:nvGrpSpPr>
          <p:cNvPr id="849" name="Group 849"/>
          <p:cNvGrpSpPr/>
          <p:nvPr/>
        </p:nvGrpSpPr>
        <p:grpSpPr>
          <a:xfrm>
            <a:off x="6409764" y="1180353"/>
            <a:ext cx="2277037" cy="2865120"/>
            <a:chOff x="0" y="0"/>
            <a:chExt cx="2277036" cy="2865118"/>
          </a:xfrm>
        </p:grpSpPr>
        <p:sp>
          <p:nvSpPr>
            <p:cNvPr id="847" name="Shape 847"/>
            <p:cNvSpPr/>
            <p:nvPr/>
          </p:nvSpPr>
          <p:spPr>
            <a:xfrm>
              <a:off x="0" y="0"/>
              <a:ext cx="2277037" cy="2704353"/>
            </a:xfrm>
            <a:prstGeom prst="rect">
              <a:avLst/>
            </a:prstGeom>
            <a:solidFill>
              <a:srgbClr val="FDEADA"/>
            </a:solidFill>
            <a:ln w="12700" cap="flat">
              <a:noFill/>
              <a:miter lim="400000"/>
            </a:ln>
            <a:effectLst/>
          </p:spPr>
          <p:txBody>
            <a:bodyPr wrap="square" lIns="45718" tIns="45718" rIns="45718" bIns="45718" numCol="1" anchor="t">
              <a:noAutofit/>
            </a:bodyPr>
            <a:lstStyle/>
            <a:p>
              <a:pPr>
                <a:lnSpc>
                  <a:spcPct val="85000"/>
                </a:lnSpc>
                <a:spcBef>
                  <a:spcPts val="600"/>
                </a:spcBef>
                <a:defRPr sz="2400">
                  <a:latin typeface="Calibri"/>
                  <a:ea typeface="Calibri"/>
                  <a:cs typeface="Calibri"/>
                  <a:sym typeface="Calibri"/>
                </a:defRPr>
              </a:pPr>
            </a:p>
          </p:txBody>
        </p:sp>
        <p:sp>
          <p:nvSpPr>
            <p:cNvPr id="848" name="Shape 848"/>
            <p:cNvSpPr/>
            <p:nvPr/>
          </p:nvSpPr>
          <p:spPr>
            <a:xfrm>
              <a:off x="0" y="0"/>
              <a:ext cx="2277037" cy="28651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ct val="85000"/>
                </a:lnSpc>
                <a:spcBef>
                  <a:spcPts val="500"/>
                </a:spcBef>
                <a:defRPr sz="2400">
                  <a:latin typeface="Calibri"/>
                  <a:ea typeface="Calibri"/>
                  <a:cs typeface="Calibri"/>
                  <a:sym typeface="Calibri"/>
                </a:defRPr>
              </a:lvl1pPr>
            </a:lstStyle>
            <a:p>
              <a:pPr/>
              <a:r>
                <a:t>Rujukan standar sebagian sudah ada yang mengacu pada standar nasional (SNI), internasional (ISO), HIPAA.</a:t>
              </a:r>
            </a:p>
          </p:txBody>
        </p:sp>
      </p:gr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1" name="Shape 851"/>
          <p:cNvSpPr/>
          <p:nvPr>
            <p:ph type="body" sz="quarter" idx="1"/>
          </p:nvPr>
        </p:nvSpPr>
        <p:spPr>
          <a:xfrm>
            <a:off x="323527" y="5545489"/>
            <a:ext cx="8424938" cy="968972"/>
          </a:xfrm>
          <a:prstGeom prst="rect">
            <a:avLst/>
          </a:prstGeom>
        </p:spPr>
        <p:txBody>
          <a:bodyPr/>
          <a:lstStyle/>
          <a:p>
            <a:pPr marL="0" indent="0" defTabSz="448055">
              <a:lnSpc>
                <a:spcPct val="68000"/>
              </a:lnSpc>
              <a:spcBef>
                <a:spcPts val="400"/>
              </a:spcBef>
              <a:buSzTx/>
              <a:buNone/>
              <a:defRPr sz="1800"/>
            </a:pPr>
            <a:r>
              <a:t>Kata Hat-I (Kamus Data Kesehatan Indonesia) adalah kamus data dan terminologi medis, sebagai standar pengembangan aplikasi sistem e-kesehatan.</a:t>
            </a:r>
          </a:p>
          <a:p>
            <a:pPr marL="0" indent="0" defTabSz="448055">
              <a:lnSpc>
                <a:spcPct val="68000"/>
              </a:lnSpc>
              <a:spcBef>
                <a:spcPts val="400"/>
              </a:spcBef>
              <a:buSzTx/>
              <a:buNone/>
              <a:defRPr sz="1800"/>
            </a:pPr>
            <a:r>
              <a:t>Alamat: idn-hdd.kemkes.go.id</a:t>
            </a:r>
          </a:p>
        </p:txBody>
      </p:sp>
      <p:sp>
        <p:nvSpPr>
          <p:cNvPr id="852" name="Shape 852"/>
          <p:cNvSpPr/>
          <p:nvPr>
            <p:ph type="title"/>
          </p:nvPr>
        </p:nvSpPr>
        <p:spPr>
          <a:xfrm>
            <a:off x="457200" y="274638"/>
            <a:ext cx="8229600" cy="850105"/>
          </a:xfrm>
          <a:prstGeom prst="rect">
            <a:avLst/>
          </a:prstGeom>
        </p:spPr>
        <p:txBody>
          <a:bodyPr/>
          <a:lstStyle/>
          <a:p>
            <a:pPr defTabSz="425194">
              <a:defRPr sz="2600"/>
            </a:pPr>
            <a:r>
              <a:t>Kamus Data Kesehatan (HDD/metadata) </a:t>
            </a:r>
            <a:br/>
            <a:r>
              <a:t>sebagai salah satu standar SIK</a:t>
            </a:r>
          </a:p>
        </p:txBody>
      </p:sp>
      <p:pic>
        <p:nvPicPr>
          <p:cNvPr id="853" name="image3.png"/>
          <p:cNvPicPr>
            <a:picLocks noChangeAspect="1"/>
          </p:cNvPicPr>
          <p:nvPr/>
        </p:nvPicPr>
        <p:blipFill>
          <a:blip r:embed="rId2">
            <a:extLst/>
          </a:blip>
          <a:stretch>
            <a:fillRect/>
          </a:stretch>
        </p:blipFill>
        <p:spPr>
          <a:xfrm>
            <a:off x="457198" y="1236951"/>
            <a:ext cx="5342857" cy="3005358"/>
          </a:xfrm>
          <a:prstGeom prst="rect">
            <a:avLst/>
          </a:prstGeom>
          <a:ln w="12700">
            <a:miter lim="400000"/>
          </a:ln>
        </p:spPr>
      </p:pic>
      <p:pic>
        <p:nvPicPr>
          <p:cNvPr id="854" name="image4.png"/>
          <p:cNvPicPr>
            <a:picLocks noChangeAspect="1"/>
          </p:cNvPicPr>
          <p:nvPr/>
        </p:nvPicPr>
        <p:blipFill>
          <a:blip r:embed="rId3">
            <a:extLst/>
          </a:blip>
          <a:stretch>
            <a:fillRect/>
          </a:stretch>
        </p:blipFill>
        <p:spPr>
          <a:xfrm>
            <a:off x="3275855" y="2344192"/>
            <a:ext cx="5393119" cy="3033630"/>
          </a:xfrm>
          <a:prstGeom prst="rect">
            <a:avLst/>
          </a:prstGeom>
          <a:ln w="12700">
            <a:miter lim="400000"/>
          </a:ln>
        </p:spPr>
      </p:pic>
      <p:sp>
        <p:nvSpPr>
          <p:cNvPr id="855" name="Shape 855"/>
          <p:cNvSpPr/>
          <p:nvPr/>
        </p:nvSpPr>
        <p:spPr>
          <a:xfrm>
            <a:off x="364272" y="4149366"/>
            <a:ext cx="1726439" cy="358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a:r>
              <a:t>Kata Hat-I ver 1</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xfrm>
            <a:off x="722312" y="4406900"/>
            <a:ext cx="7772401" cy="1362075"/>
          </a:xfrm>
          <a:prstGeom prst="rect">
            <a:avLst/>
          </a:prstGeom>
        </p:spPr>
        <p:txBody>
          <a:bodyPr/>
          <a:lstStyle/>
          <a:p>
            <a:pPr/>
            <a:r>
              <a:t>Agenda Nasional</a:t>
            </a:r>
          </a:p>
        </p:txBody>
      </p:sp>
      <p:sp>
        <p:nvSpPr>
          <p:cNvPr id="205" name="Shape 205"/>
          <p:cNvSpPr/>
          <p:nvPr>
            <p:ph type="body" sz="quarter" idx="1"/>
          </p:nvPr>
        </p:nvSpPr>
        <p:spPr>
          <a:xfrm>
            <a:off x="722312" y="2906713"/>
            <a:ext cx="7772401" cy="1500189"/>
          </a:xfrm>
          <a:prstGeom prst="rect">
            <a:avLst/>
          </a:prstGeom>
        </p:spPr>
        <p:txBody>
          <a:bodyPr/>
          <a:lstStyle/>
          <a:p>
            <a:pP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7" name="Shape 857"/>
          <p:cNvSpPr/>
          <p:nvPr>
            <p:ph type="body" sz="half" idx="1"/>
          </p:nvPr>
        </p:nvSpPr>
        <p:spPr>
          <a:xfrm>
            <a:off x="457201" y="1157680"/>
            <a:ext cx="2463801" cy="5198670"/>
          </a:xfrm>
          <a:prstGeom prst="rect">
            <a:avLst/>
          </a:prstGeom>
        </p:spPr>
        <p:txBody>
          <a:bodyPr/>
          <a:lstStyle/>
          <a:p>
            <a:pPr marL="173490" indent="-173490">
              <a:lnSpc>
                <a:spcPct val="80000"/>
              </a:lnSpc>
              <a:spcBef>
                <a:spcPts val="0"/>
              </a:spcBef>
              <a:defRPr sz="1800"/>
            </a:pPr>
            <a:r>
              <a:t>Penyusunan Standar Nasional Indonesia (SNI) Informatika Kesehatan (e-kesehatan) </a:t>
            </a:r>
            <a:r>
              <a:rPr>
                <a:latin typeface="+mn-lt"/>
                <a:ea typeface="+mn-ea"/>
                <a:cs typeface="+mn-cs"/>
                <a:sym typeface="Helvetica"/>
              </a:rPr>
              <a:t>à </a:t>
            </a:r>
            <a:r>
              <a:t>PT 35.01: Teknologi Informasi </a:t>
            </a:r>
            <a:r>
              <a:rPr>
                <a:latin typeface="+mn-lt"/>
                <a:ea typeface="+mn-ea"/>
                <a:cs typeface="+mn-cs"/>
                <a:sym typeface="Helvetica"/>
              </a:rPr>
              <a:t>à </a:t>
            </a:r>
            <a:r>
              <a:t>WG eKesehatan</a:t>
            </a:r>
          </a:p>
          <a:p>
            <a:pPr marL="173490" indent="-173490">
              <a:lnSpc>
                <a:spcPct val="80000"/>
              </a:lnSpc>
              <a:spcBef>
                <a:spcPts val="0"/>
              </a:spcBef>
              <a:defRPr sz="1800"/>
            </a:pPr>
            <a:r>
              <a:t>Anggota WG </a:t>
            </a:r>
            <a:r>
              <a:rPr>
                <a:latin typeface="+mn-lt"/>
                <a:ea typeface="+mn-ea"/>
                <a:cs typeface="+mn-cs"/>
                <a:sym typeface="Helvetica"/>
              </a:rPr>
              <a:t>à</a:t>
            </a:r>
            <a:r>
              <a:t> BSN, Kemenkominfo, Kemenkes, Universitas, Organisasi Profesi/penyelenggara kes, dll.</a:t>
            </a:r>
          </a:p>
          <a:p>
            <a:pPr marL="173490" indent="-173490">
              <a:lnSpc>
                <a:spcPct val="80000"/>
              </a:lnSpc>
              <a:spcBef>
                <a:spcPts val="0"/>
              </a:spcBef>
              <a:defRPr sz="1800"/>
            </a:pPr>
            <a:r>
              <a:t>Telah selesai 9 SNI Informatika Kesehatan yang diadopsi dari ISO (+/- 148 standard yang ada)</a:t>
            </a:r>
          </a:p>
        </p:txBody>
      </p:sp>
      <p:sp>
        <p:nvSpPr>
          <p:cNvPr id="858" name="Shape 858"/>
          <p:cNvSpPr/>
          <p:nvPr>
            <p:ph type="title"/>
          </p:nvPr>
        </p:nvSpPr>
        <p:spPr>
          <a:xfrm>
            <a:off x="457200" y="274638"/>
            <a:ext cx="8229600" cy="692930"/>
          </a:xfrm>
          <a:prstGeom prst="rect">
            <a:avLst/>
          </a:prstGeom>
        </p:spPr>
        <p:txBody>
          <a:bodyPr/>
          <a:lstStyle>
            <a:lvl1pPr defTabSz="448055">
              <a:defRPr sz="3500"/>
            </a:lvl1pPr>
          </a:lstStyle>
          <a:p>
            <a:pPr/>
            <a:r>
              <a:t>Penyusunan SNI Informatika Kesehatan</a:t>
            </a:r>
          </a:p>
        </p:txBody>
      </p:sp>
      <p:graphicFrame>
        <p:nvGraphicFramePr>
          <p:cNvPr id="859" name="Table 859"/>
          <p:cNvGraphicFramePr/>
          <p:nvPr/>
        </p:nvGraphicFramePr>
        <p:xfrm>
          <a:off x="3060439" y="1250297"/>
          <a:ext cx="5579709" cy="452721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838130"/>
                <a:gridCol w="3741576"/>
              </a:tblGrid>
              <a:tr h="565902">
                <a:tc>
                  <a:txBody>
                    <a:bodyPr/>
                    <a:lstStyle/>
                    <a:p>
                      <a:pPr algn="just">
                        <a:defRPr b="0" i="0" sz="1800"/>
                      </a:pPr>
                      <a:r>
                        <a:rPr sz="1200">
                          <a:sym typeface="Helvetica Neue"/>
                        </a:rPr>
                        <a:t>SNI ISO 12967-1: 2014</a:t>
                      </a:r>
                    </a:p>
                  </a:txBody>
                  <a:tcPr marL="0" marR="0" marT="0" marB="0" anchor="t" anchorCtr="0" horzOverflow="overflow">
                    <a:solidFill>
                      <a:srgbClr val="F4E8E8"/>
                    </a:solidFill>
                  </a:tcPr>
                </a:tc>
                <a:tc>
                  <a:txBody>
                    <a:bodyPr/>
                    <a:lstStyle/>
                    <a:p>
                      <a:pPr algn="just">
                        <a:defRPr b="0" i="0" sz="1800"/>
                      </a:pPr>
                      <a:r>
                        <a:rPr sz="1200">
                          <a:sym typeface="Helvetica Neue"/>
                        </a:rPr>
                        <a:t>Informatika kesehatan – Arsitektur layanan – Bagian 1: Sudut pandang organisasi</a:t>
                      </a:r>
                    </a:p>
                  </a:txBody>
                  <a:tcPr marL="0" marR="0" marT="0" marB="0" anchor="t" anchorCtr="0" horzOverflow="overflow">
                    <a:solidFill>
                      <a:srgbClr val="F4E8E8"/>
                    </a:solidFill>
                  </a:tcPr>
                </a:tc>
              </a:tr>
              <a:tr h="565902">
                <a:tc>
                  <a:txBody>
                    <a:bodyPr/>
                    <a:lstStyle/>
                    <a:p>
                      <a:pPr algn="just">
                        <a:defRPr b="0" i="0" sz="1800"/>
                      </a:pPr>
                      <a:r>
                        <a:rPr sz="1200">
                          <a:sym typeface="Helvetica Neue"/>
                        </a:rPr>
                        <a:t>SNI ISO 12967-2: 2014</a:t>
                      </a:r>
                    </a:p>
                  </a:txBody>
                  <a:tcPr marL="0" marR="0" marT="0" marB="0" anchor="t" anchorCtr="0" horzOverflow="overflow">
                    <a:solidFill>
                      <a:srgbClr val="F4E8E8"/>
                    </a:solidFill>
                  </a:tcPr>
                </a:tc>
                <a:tc>
                  <a:txBody>
                    <a:bodyPr/>
                    <a:lstStyle/>
                    <a:p>
                      <a:pPr algn="just">
                        <a:defRPr b="0" i="0" sz="1800"/>
                      </a:pPr>
                      <a:r>
                        <a:rPr sz="1200">
                          <a:sym typeface="Helvetica Neue"/>
                        </a:rPr>
                        <a:t>Informatika kesehatan – Arsitektur layanan – Bagian 2: Sudut pandang informasi</a:t>
                      </a:r>
                    </a:p>
                  </a:txBody>
                  <a:tcPr marL="0" marR="0" marT="0" marB="0" anchor="t" anchorCtr="0" horzOverflow="overflow">
                    <a:solidFill>
                      <a:srgbClr val="F4E8E8"/>
                    </a:solidFill>
                  </a:tcPr>
                </a:tc>
              </a:tr>
              <a:tr h="565902">
                <a:tc>
                  <a:txBody>
                    <a:bodyPr/>
                    <a:lstStyle/>
                    <a:p>
                      <a:pPr algn="just">
                        <a:defRPr b="0" i="0" sz="1800"/>
                      </a:pPr>
                      <a:r>
                        <a:rPr sz="1200">
                          <a:sym typeface="Helvetica Neue"/>
                        </a:rPr>
                        <a:t>SNI ISO 12967-3: 2014</a:t>
                      </a:r>
                    </a:p>
                  </a:txBody>
                  <a:tcPr marL="0" marR="0" marT="0" marB="0" anchor="t" anchorCtr="0" horzOverflow="overflow">
                    <a:solidFill>
                      <a:srgbClr val="F4E8E8"/>
                    </a:solidFill>
                  </a:tcPr>
                </a:tc>
                <a:tc>
                  <a:txBody>
                    <a:bodyPr/>
                    <a:lstStyle/>
                    <a:p>
                      <a:pPr algn="just">
                        <a:defRPr b="0" i="0" sz="1800"/>
                      </a:pPr>
                      <a:r>
                        <a:rPr sz="1200">
                          <a:sym typeface="Helvetica Neue"/>
                        </a:rPr>
                        <a:t>Informatika kesehatan – Arsitektur layanan – Bagian 3: Sudut pandang komputasi</a:t>
                      </a:r>
                    </a:p>
                  </a:txBody>
                  <a:tcPr marL="0" marR="0" marT="0" marB="0" anchor="t" anchorCtr="0" horzOverflow="overflow">
                    <a:solidFill>
                      <a:srgbClr val="F4E8E8"/>
                    </a:solidFill>
                  </a:tcPr>
                </a:tc>
              </a:tr>
              <a:tr h="282951">
                <a:tc>
                  <a:txBody>
                    <a:bodyPr/>
                    <a:lstStyle/>
                    <a:p>
                      <a:pPr algn="just">
                        <a:defRPr b="0" i="0" sz="1800"/>
                      </a:pPr>
                      <a:r>
                        <a:rPr sz="1200">
                          <a:sym typeface="Helvetica Neue"/>
                        </a:rPr>
                        <a:t>SNI ISO 27789:2014</a:t>
                      </a:r>
                    </a:p>
                  </a:txBody>
                  <a:tcPr marL="0" marR="0" marT="0" marB="0" anchor="t" anchorCtr="0" horzOverflow="overflow">
                    <a:solidFill>
                      <a:srgbClr val="F4E8E8"/>
                    </a:solidFill>
                  </a:tcPr>
                </a:tc>
                <a:tc>
                  <a:txBody>
                    <a:bodyPr/>
                    <a:lstStyle/>
                    <a:p>
                      <a:pPr algn="just">
                        <a:defRPr b="0" i="0" sz="1800"/>
                      </a:pPr>
                      <a:r>
                        <a:rPr sz="1200">
                          <a:sym typeface="Helvetica Neue"/>
                        </a:rPr>
                        <a:t>Informatika kesehatan – Jejak audit untuk rekam kesehatan elektronik</a:t>
                      </a:r>
                    </a:p>
                  </a:txBody>
                  <a:tcPr marL="0" marR="0" marT="0" marB="0" anchor="t" anchorCtr="0" horzOverflow="overflow">
                    <a:solidFill>
                      <a:srgbClr val="F4E8E8"/>
                    </a:solidFill>
                  </a:tcPr>
                </a:tc>
              </a:tr>
              <a:tr h="565902">
                <a:tc>
                  <a:txBody>
                    <a:bodyPr/>
                    <a:lstStyle/>
                    <a:p>
                      <a:pPr algn="just">
                        <a:defRPr b="0" i="0" sz="1800"/>
                      </a:pPr>
                      <a:r>
                        <a:rPr sz="1200">
                          <a:sym typeface="Helvetica Neue"/>
                        </a:rPr>
                        <a:t>SNI ISO 27799:2014</a:t>
                      </a:r>
                    </a:p>
                  </a:txBody>
                  <a:tcPr marL="0" marR="0" marT="0" marB="0" anchor="t" anchorCtr="0" horzOverflow="overflow">
                    <a:solidFill>
                      <a:srgbClr val="F4E8E8"/>
                    </a:solidFill>
                  </a:tcPr>
                </a:tc>
                <a:tc>
                  <a:txBody>
                    <a:bodyPr/>
                    <a:lstStyle/>
                    <a:p>
                      <a:pPr algn="just">
                        <a:defRPr b="0" i="0" sz="1800"/>
                      </a:pPr>
                      <a:r>
                        <a:rPr sz="1200">
                          <a:sym typeface="Helvetica Neue"/>
                        </a:rPr>
                        <a:t>Informatika kesehatan – Manajemen keamanan informasi dalam bidang kesehatan menggunakan SNI ISO/IEC 27002</a:t>
                      </a:r>
                    </a:p>
                  </a:txBody>
                  <a:tcPr marL="0" marR="0" marT="0" marB="0" anchor="t" anchorCtr="0" horzOverflow="overflow">
                    <a:solidFill>
                      <a:srgbClr val="F4E8E8"/>
                    </a:solidFill>
                  </a:tcPr>
                </a:tc>
              </a:tr>
              <a:tr h="565902">
                <a:tc>
                  <a:txBody>
                    <a:bodyPr/>
                    <a:lstStyle/>
                    <a:p>
                      <a:pPr algn="just">
                        <a:defRPr b="0" i="0" sz="1800"/>
                      </a:pPr>
                      <a:r>
                        <a:rPr sz="1200">
                          <a:sym typeface="Helvetica Neue"/>
                        </a:rPr>
                        <a:t>SNI ISO/TS 13582:2014</a:t>
                      </a:r>
                    </a:p>
                  </a:txBody>
                  <a:tcPr marL="0" marR="0" marT="0" marB="0" anchor="t" anchorCtr="0" horzOverflow="overflow">
                    <a:solidFill>
                      <a:srgbClr val="F4E8E8"/>
                    </a:solidFill>
                  </a:tcPr>
                </a:tc>
                <a:tc>
                  <a:txBody>
                    <a:bodyPr/>
                    <a:lstStyle/>
                    <a:p>
                      <a:pPr algn="just">
                        <a:defRPr b="0" i="0" sz="1800"/>
                      </a:pPr>
                      <a:r>
                        <a:rPr sz="1200">
                          <a:sym typeface="Helvetica Neue"/>
                        </a:rPr>
                        <a:t>Informatika kesehatan – Berbagi informasi mengenai daftar Pengenal Objek</a:t>
                      </a:r>
                    </a:p>
                  </a:txBody>
                  <a:tcPr marL="0" marR="0" marT="0" marB="0" anchor="t" anchorCtr="0" horzOverflow="overflow">
                    <a:solidFill>
                      <a:srgbClr val="F4E8E8"/>
                    </a:solidFill>
                  </a:tcPr>
                </a:tc>
              </a:tr>
              <a:tr h="565902">
                <a:tc>
                  <a:txBody>
                    <a:bodyPr/>
                    <a:lstStyle/>
                    <a:p>
                      <a:pPr algn="just">
                        <a:defRPr b="0" i="0" sz="1800"/>
                      </a:pPr>
                      <a:r>
                        <a:rPr sz="1200">
                          <a:sym typeface="Helvetica Neue"/>
                        </a:rPr>
                        <a:t>SNI ISO 13606-3:2014</a:t>
                      </a:r>
                    </a:p>
                  </a:txBody>
                  <a:tcPr marL="0" marR="0" marT="0" marB="0" anchor="t" anchorCtr="0" horzOverflow="overflow">
                    <a:solidFill>
                      <a:srgbClr val="F4E8E8"/>
                    </a:solidFill>
                  </a:tcPr>
                </a:tc>
                <a:tc>
                  <a:txBody>
                    <a:bodyPr/>
                    <a:lstStyle/>
                    <a:p>
                      <a:pPr algn="just">
                        <a:defRPr b="0" i="0" sz="1800"/>
                      </a:pPr>
                      <a:r>
                        <a:rPr sz="1200">
                          <a:sym typeface="Helvetica Neue"/>
                        </a:rPr>
                        <a:t>Informatika kesehatan – Komunikasi rekam kesehatan elektronik – Bagian 3: Arketipe referensi dan daftar istilah</a:t>
                      </a:r>
                    </a:p>
                  </a:txBody>
                  <a:tcPr marL="0" marR="0" marT="0" marB="0" anchor="t" anchorCtr="0" horzOverflow="overflow">
                    <a:solidFill>
                      <a:srgbClr val="F4E8E8"/>
                    </a:solidFill>
                  </a:tcPr>
                </a:tc>
              </a:tr>
              <a:tr h="565902">
                <a:tc>
                  <a:txBody>
                    <a:bodyPr/>
                    <a:lstStyle/>
                    <a:p>
                      <a:pPr algn="just">
                        <a:defRPr b="0" i="0" sz="1800"/>
                      </a:pPr>
                      <a:r>
                        <a:rPr sz="1200">
                          <a:sym typeface="Helvetica Neue"/>
                        </a:rPr>
                        <a:t>SNI ISO/TR 14639-1:2014</a:t>
                      </a:r>
                    </a:p>
                  </a:txBody>
                  <a:tcPr marL="0" marR="0" marT="0" marB="0" anchor="t" anchorCtr="0" horzOverflow="overflow">
                    <a:solidFill>
                      <a:srgbClr val="F4E8E8"/>
                    </a:solidFill>
                  </a:tcPr>
                </a:tc>
                <a:tc>
                  <a:txBody>
                    <a:bodyPr/>
                    <a:lstStyle/>
                    <a:p>
                      <a:pPr algn="just">
                        <a:defRPr b="0" i="0" sz="1800"/>
                      </a:pPr>
                      <a:r>
                        <a:rPr sz="1200">
                          <a:sym typeface="Helvetica Neue"/>
                        </a:rPr>
                        <a:t>Informatika kesehatan – Peta jalan arsitektur eKesehatan berbasis kapasitas – Bagian 1: Gambaran umum inisiatif eKesehatan nasional</a:t>
                      </a:r>
                    </a:p>
                  </a:txBody>
                  <a:tcPr marL="0" marR="0" marT="0" marB="0" anchor="t" anchorCtr="0" horzOverflow="overflow">
                    <a:solidFill>
                      <a:srgbClr val="F4E8E8"/>
                    </a:solidFill>
                  </a:tcPr>
                </a:tc>
              </a:tr>
              <a:tr h="282951">
                <a:tc>
                  <a:txBody>
                    <a:bodyPr/>
                    <a:lstStyle/>
                    <a:p>
                      <a:pPr algn="just">
                        <a:defRPr b="0" i="0" sz="1800"/>
                      </a:pPr>
                      <a:r>
                        <a:rPr sz="1200">
                          <a:sym typeface="Helvetica Neue"/>
                        </a:rPr>
                        <a:t>SNI ISO/HL7 21731:2014</a:t>
                      </a:r>
                    </a:p>
                  </a:txBody>
                  <a:tcPr marL="0" marR="0" marT="0" marB="0" anchor="t" anchorCtr="0" horzOverflow="overflow">
                    <a:solidFill>
                      <a:srgbClr val="F4E8E8"/>
                    </a:solidFill>
                  </a:tcPr>
                </a:tc>
                <a:tc>
                  <a:txBody>
                    <a:bodyPr/>
                    <a:lstStyle/>
                    <a:p>
                      <a:pPr algn="just">
                        <a:defRPr b="0" i="0" sz="1800"/>
                      </a:pPr>
                      <a:r>
                        <a:rPr sz="1200">
                          <a:sym typeface="Helvetica Neue"/>
                        </a:rPr>
                        <a:t>Informatika kesehatan – HL7 versi 3 – Model informasi referensi – Rilis 1</a:t>
                      </a:r>
                    </a:p>
                  </a:txBody>
                  <a:tcPr marL="0" marR="0" marT="0" marB="0" anchor="t" anchorCtr="0" horzOverflow="overflow">
                    <a:solidFill>
                      <a:srgbClr val="F4E8E8"/>
                    </a:solidFill>
                  </a:tcPr>
                </a:tc>
              </a:tr>
            </a:tbl>
          </a:graphicData>
        </a:graphic>
      </p:graphicFrame>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1" name="Shape 861"/>
          <p:cNvSpPr/>
          <p:nvPr>
            <p:ph type="body" sz="half" idx="1"/>
          </p:nvPr>
        </p:nvSpPr>
        <p:spPr>
          <a:xfrm>
            <a:off x="457200" y="1600200"/>
            <a:ext cx="4038600" cy="4525963"/>
          </a:xfrm>
          <a:prstGeom prst="rect">
            <a:avLst/>
          </a:prstGeom>
        </p:spPr>
        <p:txBody>
          <a:bodyPr/>
          <a:lstStyle/>
          <a:p>
            <a:pPr marL="342900" indent="-342900">
              <a:lnSpc>
                <a:spcPct val="68000"/>
              </a:lnSpc>
              <a:defRPr sz="2500"/>
            </a:pPr>
            <a:r>
              <a:t>Sosialisasi kepada semua stakeholder</a:t>
            </a:r>
          </a:p>
          <a:p>
            <a:pPr lvl="1" marL="742950" indent="-285750">
              <a:lnSpc>
                <a:spcPct val="68000"/>
              </a:lnSpc>
              <a:spcBef>
                <a:spcPts val="500"/>
              </a:spcBef>
              <a:defRPr sz="2200"/>
            </a:pPr>
            <a:r>
              <a:t>9 SNI Informatika Kesehatan, dan</a:t>
            </a:r>
          </a:p>
          <a:p>
            <a:pPr lvl="1" marL="742950" indent="-285750">
              <a:lnSpc>
                <a:spcPct val="68000"/>
              </a:lnSpc>
              <a:spcBef>
                <a:spcPts val="500"/>
              </a:spcBef>
              <a:defRPr sz="2200"/>
            </a:pPr>
            <a:r>
              <a:t>1 SNI Teknologi Informasi yg diserahkan ke Kemkes </a:t>
            </a:r>
            <a:r>
              <a:rPr>
                <a:latin typeface="+mn-lt"/>
                <a:ea typeface="+mn-ea"/>
                <a:cs typeface="+mn-cs"/>
                <a:sym typeface="Helvetica"/>
              </a:rPr>
              <a:t>à </a:t>
            </a:r>
            <a:r>
              <a:t>SNI kode referensi jenis kelamin manusia</a:t>
            </a:r>
          </a:p>
          <a:p>
            <a:pPr marL="342900" indent="-342900">
              <a:lnSpc>
                <a:spcPct val="68000"/>
              </a:lnSpc>
              <a:defRPr sz="2500"/>
            </a:pPr>
            <a:r>
              <a:t>Penyusunan Permenkes untuk pemberlakukan 9+1 SNI yang telah ditetapkan</a:t>
            </a:r>
          </a:p>
          <a:p>
            <a:pPr marL="342900" indent="-342900">
              <a:lnSpc>
                <a:spcPct val="68000"/>
              </a:lnSpc>
              <a:defRPr sz="2500"/>
            </a:pPr>
            <a:r>
              <a:t>Alih bahasa 9+1 SNI yang telah ditetapkan</a:t>
            </a:r>
          </a:p>
        </p:txBody>
      </p:sp>
      <p:sp>
        <p:nvSpPr>
          <p:cNvPr id="862" name="Shape 862"/>
          <p:cNvSpPr/>
          <p:nvPr/>
        </p:nvSpPr>
        <p:spPr>
          <a:xfrm>
            <a:off x="4648200" y="1600200"/>
            <a:ext cx="4038600" cy="43403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42900" indent="-342900">
              <a:lnSpc>
                <a:spcPct val="68000"/>
              </a:lnSpc>
              <a:spcBef>
                <a:spcPts val="600"/>
              </a:spcBef>
              <a:buSzPct val="100000"/>
              <a:buFont typeface="Arial"/>
              <a:buChar char="•"/>
              <a:defRPr sz="2500">
                <a:latin typeface="Calibri"/>
                <a:ea typeface="Calibri"/>
                <a:cs typeface="Calibri"/>
                <a:sym typeface="Calibri"/>
              </a:defRPr>
            </a:pPr>
            <a:r>
              <a:t>Penyusunan SNI Informatika Kesehatan yang baru</a:t>
            </a:r>
          </a:p>
          <a:p>
            <a:pPr lvl="1" marL="742950" indent="-285750">
              <a:lnSpc>
                <a:spcPct val="68000"/>
              </a:lnSpc>
              <a:spcBef>
                <a:spcPts val="500"/>
              </a:spcBef>
              <a:buSzPct val="100000"/>
              <a:buFont typeface="Arial"/>
              <a:buChar char="–"/>
              <a:defRPr sz="2200">
                <a:latin typeface="Calibri"/>
                <a:ea typeface="Calibri"/>
                <a:cs typeface="Calibri"/>
                <a:sym typeface="Calibri"/>
              </a:defRPr>
            </a:pPr>
            <a:r>
              <a:t>Perlu masukan </a:t>
            </a:r>
            <a:r>
              <a:rPr>
                <a:latin typeface="+mn-lt"/>
                <a:ea typeface="+mn-ea"/>
                <a:cs typeface="+mn-cs"/>
                <a:sym typeface="Helvetica"/>
              </a:rPr>
              <a:t>à </a:t>
            </a:r>
            <a:r>
              <a:t>Pemilihan standar informatika kesehatan yang akan di-SNI-kan</a:t>
            </a:r>
          </a:p>
          <a:p>
            <a:pPr marL="342900" indent="-342900">
              <a:lnSpc>
                <a:spcPct val="68000"/>
              </a:lnSpc>
              <a:spcBef>
                <a:spcPts val="600"/>
              </a:spcBef>
              <a:buSzPct val="100000"/>
              <a:buFont typeface="Arial"/>
              <a:buChar char="•"/>
              <a:defRPr sz="2500">
                <a:latin typeface="Calibri"/>
                <a:ea typeface="Calibri"/>
                <a:cs typeface="Calibri"/>
                <a:sym typeface="Calibri"/>
              </a:defRPr>
            </a:pPr>
            <a:r>
              <a:t>Pembentukan PT/Komite Teknis tersendiri di Kemkes</a:t>
            </a:r>
          </a:p>
          <a:p>
            <a:pPr lvl="1" marL="742950" indent="-285750">
              <a:lnSpc>
                <a:spcPct val="68000"/>
              </a:lnSpc>
              <a:spcBef>
                <a:spcPts val="500"/>
              </a:spcBef>
              <a:buSzPct val="100000"/>
              <a:buFont typeface="Arial"/>
              <a:buChar char="–"/>
              <a:defRPr sz="2200">
                <a:latin typeface="Calibri"/>
                <a:ea typeface="Calibri"/>
                <a:cs typeface="Calibri"/>
                <a:sym typeface="Calibri"/>
              </a:defRPr>
            </a:pPr>
            <a:r>
              <a:t>Regulator/pemerintah</a:t>
            </a:r>
          </a:p>
          <a:p>
            <a:pPr lvl="1" marL="742950" indent="-285750">
              <a:lnSpc>
                <a:spcPct val="68000"/>
              </a:lnSpc>
              <a:spcBef>
                <a:spcPts val="500"/>
              </a:spcBef>
              <a:buSzPct val="100000"/>
              <a:buFont typeface="Arial"/>
              <a:buChar char="–"/>
              <a:defRPr sz="2200">
                <a:latin typeface="Calibri"/>
                <a:ea typeface="Calibri"/>
                <a:cs typeface="Calibri"/>
                <a:sym typeface="Calibri"/>
              </a:defRPr>
            </a:pPr>
            <a:r>
              <a:t>Pakar/akademia</a:t>
            </a:r>
          </a:p>
          <a:p>
            <a:pPr lvl="1" marL="742950" indent="-285750">
              <a:lnSpc>
                <a:spcPct val="68000"/>
              </a:lnSpc>
              <a:spcBef>
                <a:spcPts val="500"/>
              </a:spcBef>
              <a:buSzPct val="100000"/>
              <a:buFont typeface="Arial"/>
              <a:buChar char="–"/>
              <a:defRPr sz="2200">
                <a:latin typeface="Calibri"/>
                <a:ea typeface="Calibri"/>
                <a:cs typeface="Calibri"/>
                <a:sym typeface="Calibri"/>
              </a:defRPr>
            </a:pPr>
            <a:r>
              <a:t>Produsen/penyedia layanan e-kesehatan</a:t>
            </a:r>
          </a:p>
          <a:p>
            <a:pPr lvl="1" marL="742950" indent="-285750">
              <a:lnSpc>
                <a:spcPct val="68000"/>
              </a:lnSpc>
              <a:spcBef>
                <a:spcPts val="500"/>
              </a:spcBef>
              <a:buSzPct val="100000"/>
              <a:buFont typeface="Arial"/>
              <a:buChar char="–"/>
              <a:defRPr sz="2200">
                <a:latin typeface="Calibri"/>
                <a:ea typeface="Calibri"/>
                <a:cs typeface="Calibri"/>
                <a:sym typeface="Calibri"/>
              </a:defRPr>
            </a:pPr>
            <a:r>
              <a:t>Konsumen/pengguna layanan e-kesehatan.</a:t>
            </a:r>
          </a:p>
        </p:txBody>
      </p:sp>
      <p:sp>
        <p:nvSpPr>
          <p:cNvPr id="863" name="Shape 863"/>
          <p:cNvSpPr/>
          <p:nvPr>
            <p:ph type="title"/>
          </p:nvPr>
        </p:nvSpPr>
        <p:spPr>
          <a:xfrm>
            <a:off x="457200" y="274638"/>
            <a:ext cx="8229600" cy="692930"/>
          </a:xfrm>
          <a:prstGeom prst="rect">
            <a:avLst/>
          </a:prstGeom>
        </p:spPr>
        <p:txBody>
          <a:bodyPr/>
          <a:lstStyle>
            <a:lvl1pPr>
              <a:defRPr sz="3200"/>
            </a:lvl1pPr>
          </a:lstStyle>
          <a:p>
            <a:pPr/>
            <a:r>
              <a:t>Penyusunan SNI Informatika Kesehatan</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5" name="Shape 865"/>
          <p:cNvSpPr/>
          <p:nvPr>
            <p:ph type="title"/>
          </p:nvPr>
        </p:nvSpPr>
        <p:spPr>
          <a:xfrm>
            <a:off x="457200" y="274638"/>
            <a:ext cx="8229600" cy="692930"/>
          </a:xfrm>
          <a:prstGeom prst="rect">
            <a:avLst/>
          </a:prstGeom>
        </p:spPr>
        <p:txBody>
          <a:bodyPr/>
          <a:lstStyle/>
          <a:p>
            <a:pPr/>
          </a:p>
        </p:txBody>
      </p:sp>
      <p:pic>
        <p:nvPicPr>
          <p:cNvPr id="866" name="image5.png"/>
          <p:cNvPicPr>
            <a:picLocks noChangeAspect="1"/>
          </p:cNvPicPr>
          <p:nvPr/>
        </p:nvPicPr>
        <p:blipFill>
          <a:blip r:embed="rId3">
            <a:extLst/>
          </a:blip>
          <a:srcRect l="0" t="5337" r="0" b="5337"/>
          <a:stretch>
            <a:fillRect/>
          </a:stretch>
        </p:blipFill>
        <p:spPr>
          <a:xfrm>
            <a:off x="457200" y="1153060"/>
            <a:ext cx="8229600" cy="5158601"/>
          </a:xfrm>
          <a:prstGeom prst="rect">
            <a:avLst/>
          </a:prstGeom>
          <a:ln w="12700">
            <a:miter lim="400000"/>
          </a:ln>
        </p:spPr>
      </p:pic>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0" name="Shape 870"/>
          <p:cNvSpPr/>
          <p:nvPr/>
        </p:nvSpPr>
        <p:spPr>
          <a:xfrm>
            <a:off x="1084528" y="2081662"/>
            <a:ext cx="7230524" cy="3749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11200" indent="-711200" algn="just">
              <a:buSzPct val="100000"/>
              <a:buAutoNum type="arabicPeriod" startAt="1"/>
              <a:defRPr sz="2800">
                <a:latin typeface="Calibri"/>
                <a:ea typeface="Calibri"/>
                <a:cs typeface="Calibri"/>
                <a:sym typeface="Calibri"/>
              </a:defRPr>
            </a:pPr>
            <a:r>
              <a:t>Pemetaan dan pendaftaran jenis aplikasi</a:t>
            </a:r>
          </a:p>
          <a:p>
            <a:pPr marL="711200" indent="-711200" algn="just">
              <a:buSzPct val="100000"/>
              <a:buAutoNum type="arabicPeriod" startAt="1"/>
              <a:defRPr sz="2800">
                <a:latin typeface="Calibri"/>
                <a:ea typeface="Calibri"/>
                <a:cs typeface="Calibri"/>
                <a:sym typeface="Calibri"/>
              </a:defRPr>
            </a:pPr>
            <a:r>
              <a:t>Memperkuat tata kelola dan leadership mengenai standar dan interoperabilitas</a:t>
            </a:r>
          </a:p>
          <a:p>
            <a:pPr marL="711200" indent="-711200" algn="just">
              <a:buSzPct val="100000"/>
              <a:buAutoNum type="arabicPeriod" startAt="1"/>
              <a:defRPr sz="2800">
                <a:latin typeface="Calibri"/>
                <a:ea typeface="Calibri"/>
                <a:cs typeface="Calibri"/>
                <a:sym typeface="Calibri"/>
              </a:defRPr>
            </a:pPr>
            <a:r>
              <a:t>Capacity building</a:t>
            </a:r>
          </a:p>
          <a:p>
            <a:pPr marL="711200" indent="-711200" algn="just">
              <a:buSzPct val="100000"/>
              <a:buAutoNum type="arabicPeriod" startAt="1"/>
              <a:defRPr sz="2800">
                <a:latin typeface="Calibri"/>
                <a:ea typeface="Calibri"/>
                <a:cs typeface="Calibri"/>
                <a:sym typeface="Calibri"/>
              </a:defRPr>
            </a:pPr>
            <a:r>
              <a:t>SDM health informatics</a:t>
            </a:r>
          </a:p>
          <a:p>
            <a:pPr marL="457200" indent="-457200" algn="just">
              <a:buSzPct val="100000"/>
              <a:buAutoNum type="arabicPeriod" startAt="1"/>
              <a:defRPr sz="2800">
                <a:latin typeface="Calibri"/>
                <a:ea typeface="Calibri"/>
                <a:cs typeface="Calibri"/>
                <a:sym typeface="Calibri"/>
              </a:defRPr>
            </a:pPr>
          </a:p>
          <a:p>
            <a:pPr marL="457200" indent="-457200" algn="just">
              <a:buSzPct val="100000"/>
              <a:buAutoNum type="arabicPeriod" startAt="6"/>
              <a:defRPr sz="2800">
                <a:latin typeface="Calibri"/>
                <a:ea typeface="Calibri"/>
                <a:cs typeface="Calibri"/>
                <a:sym typeface="Calibri"/>
              </a:defRPr>
            </a:pPr>
          </a:p>
        </p:txBody>
      </p:sp>
      <p:sp>
        <p:nvSpPr>
          <p:cNvPr id="871" name="Shape 871"/>
          <p:cNvSpPr/>
          <p:nvPr/>
        </p:nvSpPr>
        <p:spPr>
          <a:xfrm>
            <a:off x="1207456" y="478589"/>
            <a:ext cx="6165255" cy="802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400">
                <a:latin typeface="Calibri"/>
                <a:ea typeface="Calibri"/>
                <a:cs typeface="Calibri"/>
                <a:sym typeface="Calibri"/>
              </a:defRPr>
            </a:lvl1pPr>
          </a:lstStyle>
          <a:p>
            <a:pPr/>
            <a:r>
              <a:t>LANGKAH LANGKAH YANG DILAKUKAN PUSDATIN</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5" name="Shape 875"/>
          <p:cNvSpPr/>
          <p:nvPr>
            <p:ph type="title" idx="4294967295"/>
          </p:nvPr>
        </p:nvSpPr>
        <p:spPr>
          <a:xfrm>
            <a:off x="395536" y="2492896"/>
            <a:ext cx="8229601" cy="576066"/>
          </a:xfrm>
          <a:prstGeom prst="rect">
            <a:avLst/>
          </a:prstGeom>
        </p:spPr>
        <p:txBody>
          <a:bodyPr/>
          <a:lstStyle>
            <a:lvl1pPr>
              <a:defRPr sz="3200"/>
            </a:lvl1pPr>
          </a:lstStyle>
          <a:p>
            <a:pPr/>
            <a:r>
              <a:t>terima kasih</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09" name="Group 209"/>
          <p:cNvGrpSpPr/>
          <p:nvPr/>
        </p:nvGrpSpPr>
        <p:grpSpPr>
          <a:xfrm>
            <a:off x="2366035" y="276293"/>
            <a:ext cx="4759658" cy="562632"/>
            <a:chOff x="0" y="0"/>
            <a:chExt cx="4759657" cy="562631"/>
          </a:xfrm>
        </p:grpSpPr>
        <p:sp>
          <p:nvSpPr>
            <p:cNvPr id="207" name="Shape 207"/>
            <p:cNvSpPr/>
            <p:nvPr/>
          </p:nvSpPr>
          <p:spPr>
            <a:xfrm>
              <a:off x="0" y="0"/>
              <a:ext cx="4759658" cy="562632"/>
            </a:xfrm>
            <a:prstGeom prst="ellipse">
              <a:avLst/>
            </a:prstGeom>
            <a:solidFill>
              <a:srgbClr val="FF0000"/>
            </a:solidFill>
            <a:ln w="12700" cap="flat">
              <a:noFill/>
              <a:miter lim="400000"/>
            </a:ln>
            <a:effectLst>
              <a:outerShdw sx="100000" sy="100000" kx="0" ky="0" algn="b" rotWithShape="0" blurRad="190500" dist="228600" dir="2700000">
                <a:srgbClr val="000000">
                  <a:alpha val="30000"/>
                </a:srgbClr>
              </a:outerShdw>
            </a:effectLst>
          </p:spPr>
          <p:txBody>
            <a:bodyPr wrap="square" lIns="45718" tIns="45718" rIns="45718" bIns="45718" numCol="1" anchor="t">
              <a:noAutofit/>
            </a:bodyPr>
            <a:lstStyle/>
            <a:p>
              <a:pPr algn="ctr">
                <a:defRPr>
                  <a:latin typeface="Calibri"/>
                  <a:ea typeface="Calibri"/>
                  <a:cs typeface="Calibri"/>
                  <a:sym typeface="Calibri"/>
                </a:defRPr>
              </a:pPr>
            </a:p>
          </p:txBody>
        </p:sp>
        <p:sp>
          <p:nvSpPr>
            <p:cNvPr id="208" name="Shape 208"/>
            <p:cNvSpPr/>
            <p:nvPr/>
          </p:nvSpPr>
          <p:spPr>
            <a:xfrm>
              <a:off x="697035" y="82394"/>
              <a:ext cx="3365586" cy="396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b="1" sz="2000">
                  <a:solidFill>
                    <a:srgbClr val="FFFF00"/>
                  </a:solidFill>
                  <a:latin typeface="Aharoni"/>
                  <a:ea typeface="Aharoni"/>
                  <a:cs typeface="Aharoni"/>
                  <a:sym typeface="Aharoni"/>
                </a:defRPr>
              </a:lvl1pPr>
            </a:lstStyle>
            <a:p>
              <a:pPr/>
              <a:r>
                <a:t>VISI DAN MISI PRESIDEN </a:t>
              </a:r>
            </a:p>
          </p:txBody>
        </p:sp>
      </p:grpSp>
      <p:grpSp>
        <p:nvGrpSpPr>
          <p:cNvPr id="212" name="Group 212"/>
          <p:cNvGrpSpPr/>
          <p:nvPr/>
        </p:nvGrpSpPr>
        <p:grpSpPr>
          <a:xfrm>
            <a:off x="2530611" y="2495294"/>
            <a:ext cx="4400553" cy="967739"/>
            <a:chOff x="0" y="0"/>
            <a:chExt cx="4400551" cy="967738"/>
          </a:xfrm>
        </p:grpSpPr>
        <p:sp>
          <p:nvSpPr>
            <p:cNvPr id="210" name="Shape 210"/>
            <p:cNvSpPr/>
            <p:nvPr/>
          </p:nvSpPr>
          <p:spPr>
            <a:xfrm>
              <a:off x="-1" y="11299"/>
              <a:ext cx="4400553" cy="945143"/>
            </a:xfrm>
            <a:prstGeom prst="rect">
              <a:avLst/>
            </a:prstGeom>
            <a:solidFill>
              <a:srgbClr val="00B050"/>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b="1" sz="2000">
                  <a:solidFill>
                    <a:srgbClr val="FFFFFF"/>
                  </a:solidFill>
                  <a:latin typeface="Calibri"/>
                  <a:ea typeface="Calibri"/>
                  <a:cs typeface="Calibri"/>
                  <a:sym typeface="Calibri"/>
                </a:defRPr>
              </a:pPr>
            </a:p>
          </p:txBody>
        </p:sp>
        <p:sp>
          <p:nvSpPr>
            <p:cNvPr id="211" name="Shape 211"/>
            <p:cNvSpPr/>
            <p:nvPr/>
          </p:nvSpPr>
          <p:spPr>
            <a:xfrm>
              <a:off x="-1" y="-1"/>
              <a:ext cx="4400553" cy="967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b="1" sz="2000">
                  <a:solidFill>
                    <a:srgbClr val="C00000"/>
                  </a:solidFill>
                  <a:effectLst>
                    <a:outerShdw sx="100000" sy="100000" kx="0" ky="0" algn="b" rotWithShape="0" blurRad="38100" dist="38100" dir="2700000">
                      <a:srgbClr val="000000">
                        <a:alpha val="43137"/>
                      </a:srgbClr>
                    </a:outerShdw>
                  </a:effectLst>
                  <a:latin typeface="Calibri"/>
                  <a:ea typeface="Calibri"/>
                  <a:cs typeface="Calibri"/>
                  <a:sym typeface="Calibri"/>
                </a:defRPr>
              </a:pPr>
              <a:r>
                <a:t>9 AGENDA PRIORITAS (NAWA CITA</a:t>
              </a:r>
              <a:r>
                <a:t>)</a:t>
              </a:r>
              <a:endParaRPr>
                <a:solidFill>
                  <a:srgbClr val="FFFFFF"/>
                </a:solidFill>
              </a:endParaRPr>
            </a:p>
            <a:p>
              <a:pPr algn="ctr">
                <a:defRPr b="1" sz="2000">
                  <a:solidFill>
                    <a:srgbClr val="FFFFFF"/>
                  </a:solidFill>
                  <a:latin typeface="Calibri"/>
                  <a:ea typeface="Calibri"/>
                  <a:cs typeface="Calibri"/>
                  <a:sym typeface="Calibri"/>
                </a:defRPr>
              </a:pPr>
              <a:r>
                <a:t>Agenda ke 5: Meningkatkan kualitas Hidup Manusia Indonesia</a:t>
              </a:r>
            </a:p>
          </p:txBody>
        </p:sp>
      </p:grpSp>
      <p:grpSp>
        <p:nvGrpSpPr>
          <p:cNvPr id="215" name="Group 215"/>
          <p:cNvGrpSpPr/>
          <p:nvPr/>
        </p:nvGrpSpPr>
        <p:grpSpPr>
          <a:xfrm>
            <a:off x="1805976" y="1161995"/>
            <a:ext cx="5881692" cy="1057158"/>
            <a:chOff x="0" y="0"/>
            <a:chExt cx="5881691" cy="1057156"/>
          </a:xfrm>
        </p:grpSpPr>
        <p:sp>
          <p:nvSpPr>
            <p:cNvPr id="213" name="Shape 213"/>
            <p:cNvSpPr/>
            <p:nvPr/>
          </p:nvSpPr>
          <p:spPr>
            <a:xfrm>
              <a:off x="-1" y="-1"/>
              <a:ext cx="5881692" cy="1057157"/>
            </a:xfrm>
            <a:prstGeom prst="rect">
              <a:avLst/>
            </a:prstGeom>
            <a:solidFill>
              <a:srgbClr val="376092"/>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214" name="Shape 214"/>
            <p:cNvSpPr/>
            <p:nvPr/>
          </p:nvSpPr>
          <p:spPr>
            <a:xfrm>
              <a:off x="-1" y="44706"/>
              <a:ext cx="5881692" cy="967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b="1" sz="2000">
                  <a:solidFill>
                    <a:srgbClr val="FFFF00"/>
                  </a:solidFill>
                  <a:latin typeface="Calibri"/>
                  <a:ea typeface="Calibri"/>
                  <a:cs typeface="Calibri"/>
                  <a:sym typeface="Calibri"/>
                </a:defRPr>
              </a:pPr>
              <a:r>
                <a:t>TRISAKTI:</a:t>
              </a:r>
              <a:endParaRPr sz="1600"/>
            </a:p>
            <a:p>
              <a:pPr algn="ctr">
                <a:defRPr sz="2000">
                  <a:solidFill>
                    <a:srgbClr val="FFFF00"/>
                  </a:solidFill>
                  <a:latin typeface="Calibri"/>
                  <a:ea typeface="Calibri"/>
                  <a:cs typeface="Calibri"/>
                  <a:sym typeface="Calibri"/>
                </a:defRPr>
              </a:pPr>
              <a:r>
                <a:t>Mandiri di bidang ekonomi; Berdaulat di bidang politik; Berkepribadian dlm budaya</a:t>
              </a:r>
            </a:p>
          </p:txBody>
        </p:sp>
      </p:grpSp>
      <p:grpSp>
        <p:nvGrpSpPr>
          <p:cNvPr id="218" name="Group 218"/>
          <p:cNvGrpSpPr/>
          <p:nvPr/>
        </p:nvGrpSpPr>
        <p:grpSpPr>
          <a:xfrm>
            <a:off x="3712192" y="3821785"/>
            <a:ext cx="2000253" cy="649336"/>
            <a:chOff x="0" y="0"/>
            <a:chExt cx="2000251" cy="649334"/>
          </a:xfrm>
        </p:grpSpPr>
        <p:sp>
          <p:nvSpPr>
            <p:cNvPr id="216" name="Shape 216"/>
            <p:cNvSpPr/>
            <p:nvPr/>
          </p:nvSpPr>
          <p:spPr>
            <a:xfrm>
              <a:off x="0" y="-1"/>
              <a:ext cx="2000252" cy="649335"/>
            </a:xfrm>
            <a:prstGeom prst="rect">
              <a:avLst/>
            </a:prstGeom>
            <a:gradFill flip="none" rotWithShape="1">
              <a:gsLst>
                <a:gs pos="0">
                  <a:srgbClr val="39B7D8"/>
                </a:gs>
                <a:gs pos="100000">
                  <a:schemeClr val="accent5">
                    <a:hueOff val="249502"/>
                    <a:satOff val="48101"/>
                    <a:lumOff val="28891"/>
                  </a:schemeClr>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217" name="Shape 217"/>
            <p:cNvSpPr/>
            <p:nvPr/>
          </p:nvSpPr>
          <p:spPr>
            <a:xfrm>
              <a:off x="0" y="75746"/>
              <a:ext cx="2000252" cy="497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400">
                  <a:solidFill>
                    <a:srgbClr val="0D0D0D"/>
                  </a:solidFill>
                  <a:latin typeface="Calibri"/>
                  <a:ea typeface="Calibri"/>
                  <a:cs typeface="Calibri"/>
                  <a:sym typeface="Calibri"/>
                </a:defRPr>
              </a:lvl1pPr>
            </a:lstStyle>
            <a:p>
              <a:pPr/>
              <a:r>
                <a:t>PROGRAM INDONESIA SEHAT</a:t>
              </a:r>
            </a:p>
          </p:txBody>
        </p:sp>
      </p:grpSp>
      <p:grpSp>
        <p:nvGrpSpPr>
          <p:cNvPr id="221" name="Group 221"/>
          <p:cNvGrpSpPr/>
          <p:nvPr/>
        </p:nvGrpSpPr>
        <p:grpSpPr>
          <a:xfrm>
            <a:off x="1216641" y="3827399"/>
            <a:ext cx="1963144" cy="630074"/>
            <a:chOff x="0" y="0"/>
            <a:chExt cx="1963142" cy="630072"/>
          </a:xfrm>
        </p:grpSpPr>
        <p:sp>
          <p:nvSpPr>
            <p:cNvPr id="219" name="Shape 219"/>
            <p:cNvSpPr/>
            <p:nvPr/>
          </p:nvSpPr>
          <p:spPr>
            <a:xfrm>
              <a:off x="-1" y="-1"/>
              <a:ext cx="1963144" cy="630073"/>
            </a:xfrm>
            <a:prstGeom prst="rect">
              <a:avLst/>
            </a:prstGeom>
            <a:solidFill>
              <a:srgbClr val="B9CDE5"/>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220" name="Shape 220"/>
            <p:cNvSpPr/>
            <p:nvPr/>
          </p:nvSpPr>
          <p:spPr>
            <a:xfrm>
              <a:off x="-1" y="66115"/>
              <a:ext cx="1963144" cy="497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400">
                  <a:latin typeface="Calibri"/>
                  <a:ea typeface="Calibri"/>
                  <a:cs typeface="Calibri"/>
                  <a:sym typeface="Calibri"/>
                </a:defRPr>
              </a:lvl1pPr>
            </a:lstStyle>
            <a:p>
              <a:pPr/>
              <a:r>
                <a:t>PROGRAM INDONESIA PINTAR </a:t>
              </a:r>
            </a:p>
          </p:txBody>
        </p:sp>
      </p:grpSp>
      <p:grpSp>
        <p:nvGrpSpPr>
          <p:cNvPr id="224" name="Group 224"/>
          <p:cNvGrpSpPr/>
          <p:nvPr/>
        </p:nvGrpSpPr>
        <p:grpSpPr>
          <a:xfrm>
            <a:off x="6183233" y="3826976"/>
            <a:ext cx="2100962" cy="630497"/>
            <a:chOff x="0" y="0"/>
            <a:chExt cx="2100960" cy="630496"/>
          </a:xfrm>
        </p:grpSpPr>
        <p:sp>
          <p:nvSpPr>
            <p:cNvPr id="222" name="Shape 222"/>
            <p:cNvSpPr/>
            <p:nvPr/>
          </p:nvSpPr>
          <p:spPr>
            <a:xfrm>
              <a:off x="0" y="-1"/>
              <a:ext cx="2100961" cy="630497"/>
            </a:xfrm>
            <a:prstGeom prst="rect">
              <a:avLst/>
            </a:prstGeom>
            <a:solidFill>
              <a:srgbClr val="FAC090"/>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223" name="Shape 223"/>
            <p:cNvSpPr/>
            <p:nvPr/>
          </p:nvSpPr>
          <p:spPr>
            <a:xfrm>
              <a:off x="0" y="40926"/>
              <a:ext cx="2100961" cy="548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b="1" sz="1100">
                  <a:latin typeface="Calibri"/>
                  <a:ea typeface="Calibri"/>
                  <a:cs typeface="Calibri"/>
                  <a:sym typeface="Calibri"/>
                </a:defRPr>
              </a:pPr>
              <a:r>
                <a:t>PROGRAM INDONESIA KERJA </a:t>
              </a:r>
              <a:endParaRPr>
                <a:solidFill>
                  <a:srgbClr val="FFFFFF"/>
                </a:solidFill>
              </a:endParaRPr>
            </a:p>
            <a:p>
              <a:pPr algn="ctr">
                <a:defRPr b="1" sz="1100">
                  <a:latin typeface="Calibri"/>
                  <a:ea typeface="Calibri"/>
                  <a:cs typeface="Calibri"/>
                  <a:sym typeface="Calibri"/>
                </a:defRPr>
              </a:pPr>
              <a:r>
                <a:t>PROGRAM INDONESIA SEJAHTERA </a:t>
              </a:r>
            </a:p>
          </p:txBody>
        </p:sp>
      </p:grpSp>
      <p:grpSp>
        <p:nvGrpSpPr>
          <p:cNvPr id="227" name="Group 227"/>
          <p:cNvGrpSpPr/>
          <p:nvPr/>
        </p:nvGrpSpPr>
        <p:grpSpPr>
          <a:xfrm>
            <a:off x="3668633" y="4806554"/>
            <a:ext cx="2043811" cy="675639"/>
            <a:chOff x="0" y="-1"/>
            <a:chExt cx="2043809" cy="675638"/>
          </a:xfrm>
        </p:grpSpPr>
        <p:sp>
          <p:nvSpPr>
            <p:cNvPr id="225" name="Shape 225"/>
            <p:cNvSpPr/>
            <p:nvPr/>
          </p:nvSpPr>
          <p:spPr>
            <a:xfrm>
              <a:off x="0" y="26395"/>
              <a:ext cx="2043810" cy="622850"/>
            </a:xfrm>
            <a:prstGeom prst="rect">
              <a:avLst/>
            </a:prstGeom>
            <a:solidFill>
              <a:srgbClr val="8EB4E3"/>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226" name="Shape 226"/>
            <p:cNvSpPr/>
            <p:nvPr/>
          </p:nvSpPr>
          <p:spPr>
            <a:xfrm>
              <a:off x="0" y="-2"/>
              <a:ext cx="2043810" cy="675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2000">
                  <a:latin typeface="Calibri"/>
                  <a:ea typeface="Calibri"/>
                  <a:cs typeface="Calibri"/>
                  <a:sym typeface="Calibri"/>
                </a:defRPr>
              </a:lvl1pPr>
            </a:lstStyle>
            <a:p>
              <a:pPr/>
              <a:r>
                <a:t>PENGUATAN YANKES</a:t>
              </a:r>
            </a:p>
          </p:txBody>
        </p:sp>
      </p:grpSp>
      <p:grpSp>
        <p:nvGrpSpPr>
          <p:cNvPr id="230" name="Group 230"/>
          <p:cNvGrpSpPr/>
          <p:nvPr/>
        </p:nvGrpSpPr>
        <p:grpSpPr>
          <a:xfrm>
            <a:off x="1216642" y="4820078"/>
            <a:ext cx="2013845" cy="675639"/>
            <a:chOff x="0" y="-1"/>
            <a:chExt cx="2013843" cy="675638"/>
          </a:xfrm>
        </p:grpSpPr>
        <p:sp>
          <p:nvSpPr>
            <p:cNvPr id="228" name="Shape 228"/>
            <p:cNvSpPr/>
            <p:nvPr/>
          </p:nvSpPr>
          <p:spPr>
            <a:xfrm>
              <a:off x="0" y="31921"/>
              <a:ext cx="2013844" cy="611800"/>
            </a:xfrm>
            <a:prstGeom prst="rect">
              <a:avLst/>
            </a:prstGeom>
            <a:solidFill>
              <a:srgbClr val="DCE6F2"/>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229" name="Shape 229"/>
            <p:cNvSpPr/>
            <p:nvPr/>
          </p:nvSpPr>
          <p:spPr>
            <a:xfrm>
              <a:off x="0" y="-2"/>
              <a:ext cx="2013844" cy="675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2000">
                  <a:latin typeface="Calibri"/>
                  <a:ea typeface="Calibri"/>
                  <a:cs typeface="Calibri"/>
                  <a:sym typeface="Calibri"/>
                </a:defRPr>
              </a:lvl1pPr>
            </a:lstStyle>
            <a:p>
              <a:pPr/>
              <a:r>
                <a:t>PARADIGMA SEHAT</a:t>
              </a:r>
            </a:p>
          </p:txBody>
        </p:sp>
      </p:grpSp>
      <p:grpSp>
        <p:nvGrpSpPr>
          <p:cNvPr id="233" name="Group 233"/>
          <p:cNvGrpSpPr/>
          <p:nvPr/>
        </p:nvGrpSpPr>
        <p:grpSpPr>
          <a:xfrm>
            <a:off x="6183233" y="4882773"/>
            <a:ext cx="2100962" cy="581029"/>
            <a:chOff x="0" y="0"/>
            <a:chExt cx="2100960" cy="581028"/>
          </a:xfrm>
        </p:grpSpPr>
        <p:sp>
          <p:nvSpPr>
            <p:cNvPr id="231" name="Shape 231"/>
            <p:cNvSpPr/>
            <p:nvPr/>
          </p:nvSpPr>
          <p:spPr>
            <a:xfrm>
              <a:off x="0" y="-1"/>
              <a:ext cx="2100961" cy="581029"/>
            </a:xfrm>
            <a:prstGeom prst="rect">
              <a:avLst/>
            </a:prstGeom>
            <a:solidFill>
              <a:srgbClr val="FCD5B5"/>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232" name="Shape 232"/>
            <p:cNvSpPr/>
            <p:nvPr/>
          </p:nvSpPr>
          <p:spPr>
            <a:xfrm>
              <a:off x="0" y="98741"/>
              <a:ext cx="2100961"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2000">
                  <a:latin typeface="Calibri"/>
                  <a:ea typeface="Calibri"/>
                  <a:cs typeface="Calibri"/>
                  <a:sym typeface="Calibri"/>
                </a:defRPr>
              </a:lvl1pPr>
            </a:lstStyle>
            <a:p>
              <a:pPr/>
              <a:r>
                <a:t>JKN</a:t>
              </a:r>
            </a:p>
          </p:txBody>
        </p:sp>
      </p:grpSp>
      <p:sp>
        <p:nvSpPr>
          <p:cNvPr id="234" name="Shape 234"/>
          <p:cNvSpPr/>
          <p:nvPr/>
        </p:nvSpPr>
        <p:spPr>
          <a:xfrm>
            <a:off x="3708400" y="898527"/>
            <a:ext cx="2078040" cy="2397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FF0000"/>
          </a:solidFill>
          <a:ln w="25400">
            <a:solidFill>
              <a:srgbClr val="3A5E8A"/>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235" name="Shape 235"/>
          <p:cNvSpPr/>
          <p:nvPr/>
        </p:nvSpPr>
        <p:spPr>
          <a:xfrm>
            <a:off x="3708400" y="2232025"/>
            <a:ext cx="2078040" cy="241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FF0000"/>
          </a:solidFill>
          <a:ln w="25400">
            <a:solidFill>
              <a:srgbClr val="3A5E8A"/>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236" name="Shape 236"/>
          <p:cNvSpPr/>
          <p:nvPr/>
        </p:nvSpPr>
        <p:spPr>
          <a:xfrm>
            <a:off x="3708400" y="3517900"/>
            <a:ext cx="2078040" cy="2397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FF0000"/>
          </a:solidFill>
          <a:ln w="25400">
            <a:solidFill>
              <a:srgbClr val="3A5E8A"/>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237" name="Shape 237"/>
          <p:cNvSpPr/>
          <p:nvPr/>
        </p:nvSpPr>
        <p:spPr>
          <a:xfrm>
            <a:off x="1082675" y="3816350"/>
            <a:ext cx="7334250" cy="682625"/>
          </a:xfrm>
          <a:prstGeom prst="rect">
            <a:avLst/>
          </a:prstGeom>
          <a:ln w="25400">
            <a:solidFill>
              <a:srgbClr val="3A5E8A"/>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238" name="Shape 238"/>
          <p:cNvSpPr/>
          <p:nvPr/>
        </p:nvSpPr>
        <p:spPr>
          <a:xfrm>
            <a:off x="3448048" y="3811587"/>
            <a:ext cx="2" cy="687389"/>
          </a:xfrm>
          <a:prstGeom prst="line">
            <a:avLst/>
          </a:prstGeom>
          <a:ln>
            <a:solidFill>
              <a:srgbClr val="4A7EBB"/>
            </a:solidFill>
            <a:bevel/>
          </a:ln>
        </p:spPr>
        <p:txBody>
          <a:bodyPr lIns="45718" tIns="45718" rIns="45718" bIns="45718"/>
          <a:lstStyle/>
          <a:p>
            <a:pPr/>
          </a:p>
        </p:txBody>
      </p:sp>
      <p:sp>
        <p:nvSpPr>
          <p:cNvPr id="239" name="Shape 239"/>
          <p:cNvSpPr/>
          <p:nvPr/>
        </p:nvSpPr>
        <p:spPr>
          <a:xfrm>
            <a:off x="5992812" y="3811587"/>
            <a:ext cx="3" cy="687389"/>
          </a:xfrm>
          <a:prstGeom prst="line">
            <a:avLst/>
          </a:prstGeom>
          <a:ln>
            <a:solidFill>
              <a:srgbClr val="4A7EBB"/>
            </a:solidFill>
            <a:bevel/>
          </a:ln>
        </p:spPr>
        <p:txBody>
          <a:bodyPr lIns="45718" tIns="45718" rIns="45718" bIns="45718"/>
          <a:lstStyle/>
          <a:p>
            <a:pPr/>
          </a:p>
        </p:txBody>
      </p:sp>
      <p:sp>
        <p:nvSpPr>
          <p:cNvPr id="240" name="Shape 240"/>
          <p:cNvSpPr/>
          <p:nvPr/>
        </p:nvSpPr>
        <p:spPr>
          <a:xfrm>
            <a:off x="1082675" y="4794250"/>
            <a:ext cx="7334250" cy="973138"/>
          </a:xfrm>
          <a:prstGeom prst="rect">
            <a:avLst/>
          </a:prstGeom>
          <a:ln w="25400">
            <a:solidFill>
              <a:srgbClr val="3A5E8A"/>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241" name="Shape 241"/>
          <p:cNvSpPr/>
          <p:nvPr/>
        </p:nvSpPr>
        <p:spPr>
          <a:xfrm>
            <a:off x="3692525" y="4498976"/>
            <a:ext cx="2078040" cy="2397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FF0000"/>
          </a:solidFill>
          <a:ln w="25400">
            <a:solidFill>
              <a:srgbClr val="3A5E8A"/>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242" name="Shape 242"/>
          <p:cNvSpPr/>
          <p:nvPr/>
        </p:nvSpPr>
        <p:spPr>
          <a:xfrm rot="16200000">
            <a:off x="-2679498" y="3052095"/>
            <a:ext cx="5899152" cy="499810"/>
          </a:xfrm>
          <a:prstGeom prst="rect">
            <a:avLst/>
          </a:prstGeom>
          <a:gradFill>
            <a:gsLst>
              <a:gs pos="0">
                <a:srgbClr val="A3C4FF"/>
              </a:gs>
              <a:gs pos="35001">
                <a:srgbClr val="BFD5FF"/>
              </a:gs>
              <a:gs pos="100000">
                <a:srgbClr val="E5EEFF"/>
              </a:gs>
            </a:gsLst>
            <a:lin ang="16200000"/>
          </a:gradFill>
          <a:ln>
            <a:solidFill>
              <a:srgbClr val="4A7EBB"/>
            </a:solidFill>
            <a:miter/>
          </a:ln>
          <a:effectLst>
            <a:outerShdw sx="100000" sy="100000" kx="0" ky="0" algn="b" rotWithShape="0" blurRad="63500" dist="20000" dir="5400000">
              <a:srgbClr val="000000">
                <a:alpha val="37999"/>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b="1" sz="1400">
                <a:latin typeface="Cambria"/>
                <a:ea typeface="Cambria"/>
                <a:cs typeface="Cambria"/>
                <a:sym typeface="Cambria"/>
              </a:defRPr>
            </a:lvl1pPr>
          </a:lstStyle>
          <a:p>
            <a:pPr/>
            <a:r>
              <a:t>3 DIMENSI PEMBANGUNAN: PEMBANGUNAN MANUSIA, SEKTOR UNGGULAN, PEMERATAAN DAN KEWILAYAHAN</a:t>
            </a:r>
          </a:p>
        </p:txBody>
      </p:sp>
      <p:sp>
        <p:nvSpPr>
          <p:cNvPr id="243" name="Shape 243"/>
          <p:cNvSpPr/>
          <p:nvPr/>
        </p:nvSpPr>
        <p:spPr>
          <a:xfrm rot="5400000">
            <a:off x="5922990" y="3098927"/>
            <a:ext cx="5897565" cy="296611"/>
          </a:xfrm>
          <a:prstGeom prst="rect">
            <a:avLst/>
          </a:prstGeom>
          <a:gradFill>
            <a:gsLst>
              <a:gs pos="0">
                <a:srgbClr val="A3C4FF"/>
              </a:gs>
              <a:gs pos="35001">
                <a:srgbClr val="BFD5FF"/>
              </a:gs>
              <a:gs pos="100000">
                <a:srgbClr val="E5EEFF"/>
              </a:gs>
            </a:gsLst>
            <a:lin ang="16200000"/>
          </a:gradFill>
          <a:ln>
            <a:solidFill>
              <a:srgbClr val="4A7EBB"/>
            </a:solidFill>
            <a:miter/>
          </a:ln>
          <a:effectLst>
            <a:outerShdw sx="100000" sy="100000" kx="0" ky="0" algn="b" rotWithShape="0" blurRad="63500" dist="20000" dir="5400000">
              <a:srgbClr val="000000">
                <a:alpha val="37999"/>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b="1" sz="1400">
                <a:latin typeface="Cambria"/>
                <a:ea typeface="Cambria"/>
                <a:cs typeface="Cambria"/>
                <a:sym typeface="Cambria"/>
              </a:defRPr>
            </a:lvl1pPr>
          </a:lstStyle>
          <a:p>
            <a:pPr/>
            <a:r>
              <a:t>NORMA PEMBANGUNAN KABINET KERJA</a:t>
            </a:r>
          </a:p>
        </p:txBody>
      </p:sp>
      <p:sp>
        <p:nvSpPr>
          <p:cNvPr id="244" name="Shape 244"/>
          <p:cNvSpPr/>
          <p:nvPr/>
        </p:nvSpPr>
        <p:spPr>
          <a:xfrm>
            <a:off x="542926" y="1604962"/>
            <a:ext cx="539752" cy="3052764"/>
          </a:xfrm>
          <a:prstGeom prst="rightArrow">
            <a:avLst>
              <a:gd name="adj1" fmla="val 50000"/>
              <a:gd name="adj2" fmla="val 50000"/>
            </a:avLst>
          </a:prstGeom>
          <a:solidFill>
            <a:schemeClr val="accent3"/>
          </a:solidFill>
          <a:ln w="25400">
            <a:solidFill>
              <a:srgbClr val="3A5E8A"/>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245" name="Shape 245"/>
          <p:cNvSpPr/>
          <p:nvPr/>
        </p:nvSpPr>
        <p:spPr>
          <a:xfrm flipH="1">
            <a:off x="8283575" y="1584327"/>
            <a:ext cx="457200" cy="3052765"/>
          </a:xfrm>
          <a:prstGeom prst="rightArrow">
            <a:avLst>
              <a:gd name="adj1" fmla="val 50000"/>
              <a:gd name="adj2" fmla="val 50000"/>
            </a:avLst>
          </a:prstGeom>
          <a:solidFill>
            <a:schemeClr val="accent3"/>
          </a:solidFill>
          <a:ln w="25400">
            <a:solidFill>
              <a:srgbClr val="3A5E8A"/>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246" name="image1.png"/>
          <p:cNvPicPr>
            <a:picLocks noChangeAspect="1"/>
          </p:cNvPicPr>
          <p:nvPr/>
        </p:nvPicPr>
        <p:blipFill>
          <a:blip r:embed="rId3">
            <a:extLst/>
          </a:blip>
          <a:stretch>
            <a:fillRect/>
          </a:stretch>
        </p:blipFill>
        <p:spPr>
          <a:xfrm>
            <a:off x="3846514" y="6280150"/>
            <a:ext cx="1801812" cy="425450"/>
          </a:xfrm>
          <a:prstGeom prst="rect">
            <a:avLst/>
          </a:prstGeom>
          <a:ln>
            <a:solidFill>
              <a:srgbClr val="000000"/>
            </a:solidFill>
            <a:miter/>
          </a:ln>
        </p:spPr>
      </p:pic>
      <p:grpSp>
        <p:nvGrpSpPr>
          <p:cNvPr id="249" name="Group 249"/>
          <p:cNvGrpSpPr/>
          <p:nvPr/>
        </p:nvGrpSpPr>
        <p:grpSpPr>
          <a:xfrm>
            <a:off x="4104634" y="5651204"/>
            <a:ext cx="1291569" cy="413097"/>
            <a:chOff x="-1" y="-1"/>
            <a:chExt cx="1291568" cy="413096"/>
          </a:xfrm>
        </p:grpSpPr>
        <p:sp>
          <p:nvSpPr>
            <p:cNvPr id="247" name="Shape 247"/>
            <p:cNvSpPr/>
            <p:nvPr/>
          </p:nvSpPr>
          <p:spPr>
            <a:xfrm>
              <a:off x="-2" y="-2"/>
              <a:ext cx="1291570" cy="413097"/>
            </a:xfrm>
            <a:prstGeom prst="rect">
              <a:avLst/>
            </a:prstGeom>
            <a:solidFill>
              <a:schemeClr val="accent2"/>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248" name="Shape 248"/>
            <p:cNvSpPr/>
            <p:nvPr/>
          </p:nvSpPr>
          <p:spPr>
            <a:xfrm>
              <a:off x="-2" y="27476"/>
              <a:ext cx="1291570" cy="358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a:solidFill>
                    <a:srgbClr val="FFFFFF"/>
                  </a:solidFill>
                  <a:latin typeface="Calibri"/>
                  <a:ea typeface="Calibri"/>
                  <a:cs typeface="Calibri"/>
                  <a:sym typeface="Calibri"/>
                </a:defRPr>
              </a:lvl1pPr>
            </a:lstStyle>
            <a:p>
              <a:pPr/>
              <a:r>
                <a:t>DTPK</a:t>
              </a:r>
            </a:p>
          </p:txBody>
        </p:sp>
      </p:grpSp>
      <p:sp>
        <p:nvSpPr>
          <p:cNvPr id="250" name="Shape 250"/>
          <p:cNvSpPr/>
          <p:nvPr/>
        </p:nvSpPr>
        <p:spPr>
          <a:xfrm>
            <a:off x="2530475" y="2851150"/>
            <a:ext cx="4400552" cy="0"/>
          </a:xfrm>
          <a:prstGeom prst="line">
            <a:avLst/>
          </a:prstGeom>
          <a:ln w="28575">
            <a:solidFill>
              <a:srgbClr val="FFFFFF"/>
            </a:solidFill>
            <a:bevel/>
          </a:ln>
        </p:spPr>
        <p:txBody>
          <a:bodyPr lIns="45718" tIns="45718" rIns="45718" bIns="45718"/>
          <a:lstStyle/>
          <a:p>
            <a:pPr/>
          </a:p>
        </p:txBody>
      </p:sp>
      <p:sp>
        <p:nvSpPr>
          <p:cNvPr id="251" name="Shape 251"/>
          <p:cNvSpPr/>
          <p:nvPr/>
        </p:nvSpPr>
        <p:spPr>
          <a:xfrm>
            <a:off x="3463925" y="4802187"/>
            <a:ext cx="1" cy="965201"/>
          </a:xfrm>
          <a:prstGeom prst="line">
            <a:avLst/>
          </a:prstGeom>
          <a:ln>
            <a:solidFill>
              <a:srgbClr val="4A7EBB"/>
            </a:solidFill>
            <a:bevel/>
          </a:ln>
        </p:spPr>
        <p:txBody>
          <a:bodyPr lIns="45718" tIns="45718" rIns="45718" bIns="45718"/>
          <a:lstStyle/>
          <a:p>
            <a:pPr/>
          </a:p>
        </p:txBody>
      </p:sp>
      <p:sp>
        <p:nvSpPr>
          <p:cNvPr id="252" name="Shape 252"/>
          <p:cNvSpPr/>
          <p:nvPr/>
        </p:nvSpPr>
        <p:spPr>
          <a:xfrm>
            <a:off x="5992812" y="4827587"/>
            <a:ext cx="2" cy="939801"/>
          </a:xfrm>
          <a:prstGeom prst="line">
            <a:avLst/>
          </a:prstGeom>
          <a:ln>
            <a:solidFill>
              <a:srgbClr val="4A7EBB"/>
            </a:solidFill>
            <a:bevel/>
          </a:ln>
        </p:spPr>
        <p:txBody>
          <a:bodyPr lIns="45718" tIns="45718" rIns="45718" bIns="45718"/>
          <a:lstStyle/>
          <a:p>
            <a:pPr/>
          </a:p>
        </p:txBody>
      </p:sp>
      <p:sp>
        <p:nvSpPr>
          <p:cNvPr id="253" name="Shape 253"/>
          <p:cNvSpPr/>
          <p:nvPr/>
        </p:nvSpPr>
        <p:spPr>
          <a:xfrm>
            <a:off x="3975100" y="5511801"/>
            <a:ext cx="1550988" cy="1444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FF0000"/>
          </a:solidFill>
          <a:ln w="25400">
            <a:solidFill>
              <a:srgbClr val="3A5E8A"/>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254" name="Shape 254"/>
          <p:cNvSpPr/>
          <p:nvPr/>
        </p:nvSpPr>
        <p:spPr>
          <a:xfrm>
            <a:off x="4422776" y="6075364"/>
            <a:ext cx="619127" cy="268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FF0000"/>
          </a:solidFill>
          <a:ln w="25400">
            <a:solidFill>
              <a:srgbClr val="3A5E8A"/>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title"/>
          </p:nvPr>
        </p:nvSpPr>
        <p:spPr>
          <a:xfrm>
            <a:off x="457200" y="274638"/>
            <a:ext cx="8229600" cy="692930"/>
          </a:xfrm>
          <a:prstGeom prst="rect">
            <a:avLst/>
          </a:prstGeom>
        </p:spPr>
        <p:txBody>
          <a:bodyPr/>
          <a:lstStyle/>
          <a:p>
            <a:pPr defTabSz="338326">
              <a:defRPr b="0" sz="2000"/>
            </a:pPr>
            <a:r>
              <a:t>Indikator Nawacita terkait</a:t>
            </a:r>
            <a:br/>
            <a:r>
              <a:t>SIK dan Pengelolaan Data/Informasi </a:t>
            </a:r>
          </a:p>
        </p:txBody>
      </p:sp>
      <p:sp>
        <p:nvSpPr>
          <p:cNvPr id="259" name="Shape 259"/>
          <p:cNvSpPr/>
          <p:nvPr>
            <p:ph type="body" idx="1"/>
          </p:nvPr>
        </p:nvSpPr>
        <p:spPr>
          <a:xfrm>
            <a:off x="457200" y="1209456"/>
            <a:ext cx="8229600" cy="4916710"/>
          </a:xfrm>
          <a:prstGeom prst="rect">
            <a:avLst/>
          </a:prstGeom>
        </p:spPr>
        <p:txBody>
          <a:bodyPr/>
          <a:lstStyle/>
          <a:p>
            <a:pPr/>
            <a:r>
              <a:t>Penerapan sistem daring (online) data rekam medis di 20% Puskesmas dan RSUD pada akhir 2015 dan 50% pada akhir 2019</a:t>
            </a:r>
          </a:p>
          <a:p>
            <a:pPr/>
            <a:r>
              <a:t>Penerapan sistem daring (online)  resep obat untuk memudahkan pasien membeli obat dari berbagai apotek – agar tidak terjadi monopoli pada tahun 2016</a:t>
            </a:r>
          </a:p>
          <a:p>
            <a:pPr/>
            <a:r>
              <a:t>Pemutakhiran data dan informasi kegiatan layanan Puskesmas melalui optimalisasi penggunaan sistem daring (online) hingga 40% dari jumlah Puskesmas pada akhir tahun 2015 dan 100% pada akhir 2019</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nvSpPr>
        <p:spPr>
          <a:xfrm>
            <a:off x="76200" y="1881188"/>
            <a:ext cx="1295400" cy="4187827"/>
          </a:xfrm>
          <a:prstGeom prst="rect">
            <a:avLst/>
          </a:prstGeom>
          <a:solidFill>
            <a:srgbClr val="31859C"/>
          </a:solidFill>
          <a:ln w="25400">
            <a:solidFill>
              <a:srgbClr val="3A5E8A"/>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262" name="Shape 262"/>
          <p:cNvSpPr/>
          <p:nvPr/>
        </p:nvSpPr>
        <p:spPr>
          <a:xfrm>
            <a:off x="7772400" y="1881188"/>
            <a:ext cx="1295400" cy="4187827"/>
          </a:xfrm>
          <a:prstGeom prst="rect">
            <a:avLst/>
          </a:prstGeom>
          <a:solidFill>
            <a:srgbClr val="31859C"/>
          </a:solidFill>
          <a:ln w="25400">
            <a:solidFill>
              <a:srgbClr val="3A5E8A"/>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263" name="Shape 263"/>
          <p:cNvSpPr/>
          <p:nvPr>
            <p:ph type="ctrTitle"/>
          </p:nvPr>
        </p:nvSpPr>
        <p:spPr>
          <a:xfrm>
            <a:off x="762000" y="2230438"/>
            <a:ext cx="7772400" cy="1357314"/>
          </a:xfrm>
          <a:prstGeom prst="rect">
            <a:avLst/>
          </a:prstGeom>
        </p:spPr>
        <p:txBody>
          <a:bodyPr/>
          <a:lstStyle/>
          <a:p>
            <a:pPr/>
          </a:p>
        </p:txBody>
      </p:sp>
      <p:sp>
        <p:nvSpPr>
          <p:cNvPr id="264" name="Shape 264"/>
          <p:cNvSpPr/>
          <p:nvPr>
            <p:ph type="subTitle" sz="quarter" idx="1"/>
          </p:nvPr>
        </p:nvSpPr>
        <p:spPr>
          <a:xfrm>
            <a:off x="1447800" y="3498853"/>
            <a:ext cx="6400800" cy="1617665"/>
          </a:xfrm>
          <a:prstGeom prst="rect">
            <a:avLst/>
          </a:prstGeom>
        </p:spPr>
        <p:txBody>
          <a:bodyPr/>
          <a:lstStyle/>
          <a:p>
            <a:pPr/>
          </a:p>
        </p:txBody>
      </p:sp>
      <p:grpSp>
        <p:nvGrpSpPr>
          <p:cNvPr id="267" name="Group 267"/>
          <p:cNvGrpSpPr/>
          <p:nvPr/>
        </p:nvGrpSpPr>
        <p:grpSpPr>
          <a:xfrm>
            <a:off x="3733800" y="533402"/>
            <a:ext cx="1828800" cy="606428"/>
            <a:chOff x="0" y="0"/>
            <a:chExt cx="1828800" cy="606426"/>
          </a:xfrm>
        </p:grpSpPr>
        <p:sp>
          <p:nvSpPr>
            <p:cNvPr id="265" name="Shape 265"/>
            <p:cNvSpPr/>
            <p:nvPr/>
          </p:nvSpPr>
          <p:spPr>
            <a:xfrm>
              <a:off x="0" y="-1"/>
              <a:ext cx="1828800" cy="606428"/>
            </a:xfrm>
            <a:prstGeom prst="rect">
              <a:avLst/>
            </a:prstGeom>
            <a:solidFill>
              <a:srgbClr val="92D050"/>
            </a:solidFill>
            <a:ln w="25400" cap="flat">
              <a:solidFill>
                <a:srgbClr val="3A5E8A"/>
              </a:solidFill>
              <a:prstDash val="solid"/>
              <a:bevel/>
            </a:ln>
            <a:effectLst/>
          </p:spPr>
          <p:txBody>
            <a:bodyPr wrap="square" lIns="45718" tIns="45718" rIns="45718" bIns="45718" numCol="1" anchor="ctr">
              <a:noAutofit/>
            </a:bodyPr>
            <a:lstStyle/>
            <a:p>
              <a:pPr algn="ctr">
                <a:defRPr b="1" sz="1600">
                  <a:latin typeface="Calibri"/>
                  <a:ea typeface="Calibri"/>
                  <a:cs typeface="Calibri"/>
                  <a:sym typeface="Calibri"/>
                </a:defRPr>
              </a:pPr>
            </a:p>
          </p:txBody>
        </p:sp>
        <p:sp>
          <p:nvSpPr>
            <p:cNvPr id="266" name="Shape 266"/>
            <p:cNvSpPr/>
            <p:nvPr/>
          </p:nvSpPr>
          <p:spPr>
            <a:xfrm>
              <a:off x="0" y="136842"/>
              <a:ext cx="1828800" cy="332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600">
                  <a:latin typeface="Calibri"/>
                  <a:ea typeface="Calibri"/>
                  <a:cs typeface="Calibri"/>
                  <a:sym typeface="Calibri"/>
                </a:defRPr>
              </a:lvl1pPr>
            </a:lstStyle>
            <a:p>
              <a:pPr/>
              <a:r>
                <a:t>NAWA CITA  NO.5</a:t>
              </a:r>
            </a:p>
          </p:txBody>
        </p:sp>
      </p:grpSp>
      <p:grpSp>
        <p:nvGrpSpPr>
          <p:cNvPr id="270" name="Group 270"/>
          <p:cNvGrpSpPr/>
          <p:nvPr/>
        </p:nvGrpSpPr>
        <p:grpSpPr>
          <a:xfrm>
            <a:off x="3505200" y="1044897"/>
            <a:ext cx="2244970" cy="650239"/>
            <a:chOff x="0" y="0"/>
            <a:chExt cx="2244969" cy="650238"/>
          </a:xfrm>
        </p:grpSpPr>
        <p:sp>
          <p:nvSpPr>
            <p:cNvPr id="268" name="Shape 268"/>
            <p:cNvSpPr/>
            <p:nvPr/>
          </p:nvSpPr>
          <p:spPr>
            <a:xfrm>
              <a:off x="0" y="94930"/>
              <a:ext cx="2244970" cy="460377"/>
            </a:xfrm>
            <a:prstGeom prst="rect">
              <a:avLst/>
            </a:prstGeom>
            <a:solidFill>
              <a:srgbClr val="FFFF00"/>
            </a:solidFill>
            <a:ln w="25400" cap="flat">
              <a:solidFill>
                <a:srgbClr val="3A5E8A"/>
              </a:solidFill>
              <a:prstDash val="solid"/>
              <a:bevel/>
            </a:ln>
            <a:effectLst/>
          </p:spPr>
          <p:txBody>
            <a:bodyPr wrap="square" lIns="45718" tIns="45718" rIns="45718" bIns="45718" numCol="1" anchor="ctr">
              <a:noAutofit/>
            </a:bodyPr>
            <a:lstStyle/>
            <a:p>
              <a:pPr algn="ctr">
                <a:defRPr b="1" sz="1100">
                  <a:latin typeface="Calibri"/>
                  <a:ea typeface="Calibri"/>
                  <a:cs typeface="Calibri"/>
                  <a:sym typeface="Calibri"/>
                </a:defRPr>
              </a:pPr>
            </a:p>
          </p:txBody>
        </p:sp>
        <p:sp>
          <p:nvSpPr>
            <p:cNvPr id="269" name="Shape 269"/>
            <p:cNvSpPr/>
            <p:nvPr/>
          </p:nvSpPr>
          <p:spPr>
            <a:xfrm>
              <a:off x="0" y="-1"/>
              <a:ext cx="2244970" cy="650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b="1" sz="1100">
                  <a:solidFill>
                    <a:srgbClr val="FFFFFF"/>
                  </a:solidFill>
                  <a:latin typeface="Calibri"/>
                  <a:ea typeface="Calibri"/>
                  <a:cs typeface="Calibri"/>
                  <a:sym typeface="Calibri"/>
                </a:defRPr>
              </a:pPr>
            </a:p>
            <a:p>
              <a:pPr algn="ctr">
                <a:defRPr b="1" sz="1400">
                  <a:latin typeface="Calibri"/>
                  <a:ea typeface="Calibri"/>
                  <a:cs typeface="Calibri"/>
                  <a:sym typeface="Calibri"/>
                </a:defRPr>
              </a:pPr>
              <a:r>
                <a:t>Masyarakat Sehat Mandiri &amp; Berkeadilan</a:t>
              </a:r>
            </a:p>
          </p:txBody>
        </p:sp>
      </p:grpSp>
      <p:grpSp>
        <p:nvGrpSpPr>
          <p:cNvPr id="273" name="Group 273"/>
          <p:cNvGrpSpPr/>
          <p:nvPr/>
        </p:nvGrpSpPr>
        <p:grpSpPr>
          <a:xfrm>
            <a:off x="76200" y="533402"/>
            <a:ext cx="3276600" cy="644528"/>
            <a:chOff x="0" y="0"/>
            <a:chExt cx="3276600" cy="644526"/>
          </a:xfrm>
        </p:grpSpPr>
        <p:sp>
          <p:nvSpPr>
            <p:cNvPr id="271" name="Shape 271"/>
            <p:cNvSpPr/>
            <p:nvPr/>
          </p:nvSpPr>
          <p:spPr>
            <a:xfrm>
              <a:off x="0" y="-1"/>
              <a:ext cx="3276600" cy="644528"/>
            </a:xfrm>
            <a:prstGeom prst="rect">
              <a:avLst/>
            </a:prstGeom>
            <a:solidFill>
              <a:srgbClr val="FF0000"/>
            </a:solidFill>
            <a:ln w="25400" cap="flat">
              <a:solidFill>
                <a:srgbClr val="3A5E8A"/>
              </a:solidFill>
              <a:prstDash val="solid"/>
              <a:bevel/>
            </a:ln>
            <a:effectLst/>
          </p:spPr>
          <p:txBody>
            <a:bodyPr wrap="square" lIns="45718" tIns="45718" rIns="45718" bIns="45718" numCol="1" anchor="ctr">
              <a:noAutofit/>
            </a:bodyPr>
            <a:lstStyle/>
            <a:p>
              <a:pPr algn="ctr">
                <a:defRPr b="1" sz="1000">
                  <a:solidFill>
                    <a:srgbClr val="FFFFFF"/>
                  </a:solidFill>
                  <a:latin typeface="Calibri"/>
                  <a:ea typeface="Calibri"/>
                  <a:cs typeface="Calibri"/>
                  <a:sym typeface="Calibri"/>
                </a:defRPr>
              </a:pPr>
            </a:p>
          </p:txBody>
        </p:sp>
        <p:sp>
          <p:nvSpPr>
            <p:cNvPr id="272" name="Shape 272"/>
            <p:cNvSpPr/>
            <p:nvPr/>
          </p:nvSpPr>
          <p:spPr>
            <a:xfrm>
              <a:off x="0" y="41592"/>
              <a:ext cx="3276600" cy="561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b="1" sz="1400">
                  <a:solidFill>
                    <a:srgbClr val="FFFFFF"/>
                  </a:solidFill>
                  <a:latin typeface="Calibri"/>
                  <a:ea typeface="Calibri"/>
                  <a:cs typeface="Calibri"/>
                  <a:sym typeface="Calibri"/>
                </a:defRPr>
              </a:pPr>
              <a:r>
                <a:t>T1</a:t>
              </a:r>
              <a:r>
                <a:rPr sz="1800"/>
                <a:t>.</a:t>
              </a:r>
              <a:r>
                <a:t> MENINGKATNYA STATUS KESEHATAN MASYARAKAT</a:t>
              </a:r>
            </a:p>
          </p:txBody>
        </p:sp>
      </p:grpSp>
      <p:sp>
        <p:nvSpPr>
          <p:cNvPr id="274" name="Shape 274"/>
          <p:cNvSpPr/>
          <p:nvPr/>
        </p:nvSpPr>
        <p:spPr>
          <a:xfrm>
            <a:off x="1828800" y="1798638"/>
            <a:ext cx="5676900" cy="4559302"/>
          </a:xfrm>
          <a:prstGeom prst="rect">
            <a:avLst/>
          </a:prstGeom>
          <a:solidFill>
            <a:srgbClr val="FFFF00"/>
          </a:solidFill>
          <a:ln w="25400">
            <a:solidFill>
              <a:srgbClr val="92D050"/>
            </a:solidFill>
            <a:bevel/>
          </a:ln>
        </p:spPr>
        <p:txBody>
          <a:bodyPr lIns="45718" tIns="45718" rIns="45718" bIns="45718" anchor="ctr"/>
          <a:lstStyle/>
          <a:p>
            <a:pPr algn="ctr">
              <a:defRPr b="1" sz="1000">
                <a:solidFill>
                  <a:srgbClr val="FFFFFF"/>
                </a:solidFill>
                <a:latin typeface="Calibri"/>
                <a:ea typeface="Calibri"/>
                <a:cs typeface="Calibri"/>
                <a:sym typeface="Calibri"/>
              </a:defRPr>
            </a:pPr>
          </a:p>
        </p:txBody>
      </p:sp>
      <p:sp>
        <p:nvSpPr>
          <p:cNvPr id="275" name="Shape 275"/>
          <p:cNvSpPr/>
          <p:nvPr/>
        </p:nvSpPr>
        <p:spPr>
          <a:xfrm>
            <a:off x="2038350" y="2092325"/>
            <a:ext cx="5486400" cy="1735140"/>
          </a:xfrm>
          <a:prstGeom prst="rect">
            <a:avLst/>
          </a:prstGeom>
          <a:solidFill>
            <a:srgbClr val="B7DEE8"/>
          </a:solidFill>
          <a:ln w="25400">
            <a:solidFill>
              <a:srgbClr val="000000"/>
            </a:solidFill>
            <a:bevel/>
          </a:ln>
        </p:spPr>
        <p:txBody>
          <a:bodyPr lIns="45718" tIns="45718" rIns="45718" bIns="45718" anchor="ctr"/>
          <a:lstStyle/>
          <a:p>
            <a:pPr algn="ctr">
              <a:defRPr b="1" sz="1100">
                <a:solidFill>
                  <a:srgbClr val="FFFFFF"/>
                </a:solidFill>
                <a:latin typeface="Calibri"/>
                <a:ea typeface="Calibri"/>
                <a:cs typeface="Calibri"/>
                <a:sym typeface="Calibri"/>
              </a:defRPr>
            </a:pPr>
          </a:p>
        </p:txBody>
      </p:sp>
      <p:sp>
        <p:nvSpPr>
          <p:cNvPr id="276" name="Shape 276"/>
          <p:cNvSpPr/>
          <p:nvPr/>
        </p:nvSpPr>
        <p:spPr>
          <a:xfrm>
            <a:off x="2057400" y="5257803"/>
            <a:ext cx="5486400" cy="811215"/>
          </a:xfrm>
          <a:prstGeom prst="rect">
            <a:avLst/>
          </a:prstGeom>
          <a:solidFill>
            <a:srgbClr val="FDEADA"/>
          </a:solidFill>
          <a:ln w="25400">
            <a:solidFill>
              <a:srgbClr val="000000"/>
            </a:solidFill>
            <a:bevel/>
          </a:ln>
        </p:spPr>
        <p:txBody>
          <a:bodyPr lIns="45718" tIns="45718" rIns="45718" bIns="45718" anchor="ctr"/>
          <a:lstStyle/>
          <a:p>
            <a:pPr algn="ctr">
              <a:defRPr b="1" sz="1000">
                <a:solidFill>
                  <a:srgbClr val="FFFFFF"/>
                </a:solidFill>
                <a:latin typeface="Calibri"/>
                <a:ea typeface="Calibri"/>
                <a:cs typeface="Calibri"/>
                <a:sym typeface="Calibri"/>
              </a:defRPr>
            </a:pPr>
          </a:p>
        </p:txBody>
      </p:sp>
      <p:grpSp>
        <p:nvGrpSpPr>
          <p:cNvPr id="279" name="Group 279"/>
          <p:cNvGrpSpPr/>
          <p:nvPr/>
        </p:nvGrpSpPr>
        <p:grpSpPr>
          <a:xfrm>
            <a:off x="4851889" y="2944339"/>
            <a:ext cx="2615714" cy="904239"/>
            <a:chOff x="0" y="0"/>
            <a:chExt cx="2615713" cy="904238"/>
          </a:xfrm>
        </p:grpSpPr>
        <p:sp>
          <p:nvSpPr>
            <p:cNvPr id="277" name="Shape 277"/>
            <p:cNvSpPr/>
            <p:nvPr/>
          </p:nvSpPr>
          <p:spPr>
            <a:xfrm>
              <a:off x="0" y="67151"/>
              <a:ext cx="2615714" cy="769940"/>
            </a:xfrm>
            <a:prstGeom prst="roundRect">
              <a:avLst>
                <a:gd name="adj" fmla="val 16667"/>
              </a:avLst>
            </a:prstGeom>
            <a:solidFill>
              <a:srgbClr val="FFFF99"/>
            </a:solidFill>
            <a:ln w="25400" cap="flat">
              <a:solidFill>
                <a:srgbClr val="3A5E8A"/>
              </a:solidFill>
              <a:prstDash val="solid"/>
              <a:bevel/>
            </a:ln>
            <a:effectLst/>
          </p:spPr>
          <p:txBody>
            <a:bodyPr wrap="square" lIns="45718" tIns="45718" rIns="45718" bIns="45718" numCol="1" anchor="ctr">
              <a:noAutofit/>
            </a:bodyPr>
            <a:lstStyle/>
            <a:p>
              <a:pPr algn="ctr">
                <a:defRPr b="1" sz="1400">
                  <a:latin typeface="Calibri"/>
                  <a:ea typeface="Calibri"/>
                  <a:cs typeface="Calibri"/>
                  <a:sym typeface="Calibri"/>
                </a:defRPr>
              </a:pPr>
            </a:p>
          </p:txBody>
        </p:sp>
        <p:sp>
          <p:nvSpPr>
            <p:cNvPr id="278" name="Shape 278"/>
            <p:cNvSpPr/>
            <p:nvPr/>
          </p:nvSpPr>
          <p:spPr>
            <a:xfrm>
              <a:off x="37584" y="0"/>
              <a:ext cx="2540545" cy="9042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400">
                  <a:latin typeface="Calibri"/>
                  <a:ea typeface="Calibri"/>
                  <a:cs typeface="Calibri"/>
                  <a:sym typeface="Calibri"/>
                </a:defRPr>
              </a:lvl1pPr>
            </a:lstStyle>
            <a:p>
              <a:pPr/>
              <a:r>
                <a:t>Meningkatnya Kemandirian, Akses &amp; Mutu Sediaan Farmasi  (Obat, Vaksin, Biosimilar) &amp; Alkes </a:t>
              </a:r>
            </a:p>
          </p:txBody>
        </p:sp>
      </p:grpSp>
      <p:grpSp>
        <p:nvGrpSpPr>
          <p:cNvPr id="282" name="Group 282"/>
          <p:cNvGrpSpPr/>
          <p:nvPr/>
        </p:nvGrpSpPr>
        <p:grpSpPr>
          <a:xfrm>
            <a:off x="1943100" y="2102167"/>
            <a:ext cx="1972411" cy="815340"/>
            <a:chOff x="0" y="0"/>
            <a:chExt cx="1972410" cy="815338"/>
          </a:xfrm>
        </p:grpSpPr>
        <p:sp>
          <p:nvSpPr>
            <p:cNvPr id="280" name="Shape 280"/>
            <p:cNvSpPr/>
            <p:nvPr/>
          </p:nvSpPr>
          <p:spPr>
            <a:xfrm>
              <a:off x="0" y="4444"/>
              <a:ext cx="1972411" cy="806453"/>
            </a:xfrm>
            <a:prstGeom prst="roundRect">
              <a:avLst>
                <a:gd name="adj" fmla="val 16667"/>
              </a:avLst>
            </a:prstGeom>
            <a:solidFill>
              <a:srgbClr val="FFFF99"/>
            </a:solidFill>
            <a:ln w="25400" cap="flat">
              <a:solidFill>
                <a:srgbClr val="3A5E8A"/>
              </a:solidFill>
              <a:prstDash val="solid"/>
              <a:bevel/>
            </a:ln>
            <a:effectLst/>
          </p:spPr>
          <p:txBody>
            <a:bodyPr wrap="square" lIns="45718" tIns="45718" rIns="45718" bIns="45718" numCol="1" anchor="ctr">
              <a:noAutofit/>
            </a:bodyPr>
            <a:lstStyle/>
            <a:p>
              <a:pPr algn="ctr">
                <a:defRPr b="1" sz="1600">
                  <a:latin typeface="Calibri"/>
                  <a:ea typeface="Calibri"/>
                  <a:cs typeface="Calibri"/>
                  <a:sym typeface="Calibri"/>
                </a:defRPr>
              </a:pPr>
            </a:p>
          </p:txBody>
        </p:sp>
        <p:sp>
          <p:nvSpPr>
            <p:cNvPr id="281" name="Shape 281"/>
            <p:cNvSpPr/>
            <p:nvPr/>
          </p:nvSpPr>
          <p:spPr>
            <a:xfrm>
              <a:off x="39366" y="0"/>
              <a:ext cx="1893677" cy="815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b="1" sz="1600">
                  <a:latin typeface="Calibri"/>
                  <a:ea typeface="Calibri"/>
                  <a:cs typeface="Calibri"/>
                  <a:sym typeface="Calibri"/>
                </a:defRPr>
              </a:pPr>
              <a:r>
                <a:t>Meningkatnya Kesehatan</a:t>
              </a:r>
              <a:endParaRPr>
                <a:solidFill>
                  <a:srgbClr val="FFFFFF"/>
                </a:solidFill>
              </a:endParaRPr>
            </a:p>
            <a:p>
              <a:pPr algn="ctr">
                <a:defRPr b="1" sz="1600">
                  <a:latin typeface="Calibri"/>
                  <a:ea typeface="Calibri"/>
                  <a:cs typeface="Calibri"/>
                  <a:sym typeface="Calibri"/>
                </a:defRPr>
              </a:pPr>
              <a:r>
                <a:t>masyarakat</a:t>
              </a:r>
            </a:p>
          </p:txBody>
        </p:sp>
      </p:grpSp>
      <p:grpSp>
        <p:nvGrpSpPr>
          <p:cNvPr id="285" name="Group 285"/>
          <p:cNvGrpSpPr/>
          <p:nvPr/>
        </p:nvGrpSpPr>
        <p:grpSpPr>
          <a:xfrm>
            <a:off x="5882054" y="2120901"/>
            <a:ext cx="1550380" cy="792166"/>
            <a:chOff x="0" y="0"/>
            <a:chExt cx="1550379" cy="792164"/>
          </a:xfrm>
        </p:grpSpPr>
        <p:sp>
          <p:nvSpPr>
            <p:cNvPr id="283" name="Shape 283"/>
            <p:cNvSpPr/>
            <p:nvPr/>
          </p:nvSpPr>
          <p:spPr>
            <a:xfrm>
              <a:off x="0" y="0"/>
              <a:ext cx="1550380" cy="792165"/>
            </a:xfrm>
            <a:prstGeom prst="roundRect">
              <a:avLst>
                <a:gd name="adj" fmla="val 16667"/>
              </a:avLst>
            </a:prstGeom>
            <a:solidFill>
              <a:srgbClr val="FFFF99"/>
            </a:solidFill>
            <a:ln w="25400" cap="flat">
              <a:solidFill>
                <a:srgbClr val="3A5E8A"/>
              </a:solidFill>
              <a:prstDash val="solid"/>
              <a:bevel/>
            </a:ln>
            <a:effectLst/>
          </p:spPr>
          <p:txBody>
            <a:bodyPr wrap="square" lIns="45718" tIns="45718" rIns="45718" bIns="45718" numCol="1" anchor="ctr">
              <a:noAutofit/>
            </a:bodyPr>
            <a:lstStyle/>
            <a:p>
              <a:pPr algn="ctr">
                <a:defRPr b="1" sz="900">
                  <a:latin typeface="Calibri"/>
                  <a:ea typeface="Calibri"/>
                  <a:cs typeface="Calibri"/>
                  <a:sym typeface="Calibri"/>
                </a:defRPr>
              </a:pPr>
            </a:p>
          </p:txBody>
        </p:sp>
        <p:sp>
          <p:nvSpPr>
            <p:cNvPr id="284" name="Shape 284"/>
            <p:cNvSpPr/>
            <p:nvPr/>
          </p:nvSpPr>
          <p:spPr>
            <a:xfrm>
              <a:off x="38669" y="45561"/>
              <a:ext cx="1473041" cy="701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400">
                  <a:latin typeface="Calibri"/>
                  <a:ea typeface="Calibri"/>
                  <a:cs typeface="Calibri"/>
                  <a:sym typeface="Calibri"/>
                </a:defRPr>
              </a:lvl1pPr>
            </a:lstStyle>
            <a:p>
              <a:pPr/>
              <a:r>
                <a:t>Meningkatnya Akses &amp; Mutu Fasyankes </a:t>
              </a:r>
            </a:p>
          </p:txBody>
        </p:sp>
      </p:grpSp>
      <p:grpSp>
        <p:nvGrpSpPr>
          <p:cNvPr id="288" name="Group 288"/>
          <p:cNvGrpSpPr/>
          <p:nvPr/>
        </p:nvGrpSpPr>
        <p:grpSpPr>
          <a:xfrm>
            <a:off x="2038350" y="2905442"/>
            <a:ext cx="2813540" cy="1056639"/>
            <a:chOff x="0" y="0"/>
            <a:chExt cx="2813539" cy="1056638"/>
          </a:xfrm>
        </p:grpSpPr>
        <p:sp>
          <p:nvSpPr>
            <p:cNvPr id="286" name="Shape 286"/>
            <p:cNvSpPr/>
            <p:nvPr/>
          </p:nvSpPr>
          <p:spPr>
            <a:xfrm>
              <a:off x="0" y="106045"/>
              <a:ext cx="2813540" cy="844553"/>
            </a:xfrm>
            <a:prstGeom prst="roundRect">
              <a:avLst>
                <a:gd name="adj" fmla="val 16667"/>
              </a:avLst>
            </a:prstGeom>
            <a:solidFill>
              <a:srgbClr val="FFFF99"/>
            </a:solidFill>
            <a:ln w="25400" cap="flat">
              <a:solidFill>
                <a:srgbClr val="3A5E8A"/>
              </a:solidFill>
              <a:prstDash val="solid"/>
              <a:bevel/>
            </a:ln>
            <a:effectLst/>
          </p:spPr>
          <p:txBody>
            <a:bodyPr wrap="square" lIns="45718" tIns="45718" rIns="45718" bIns="45718" numCol="1" anchor="ctr">
              <a:noAutofit/>
            </a:bodyPr>
            <a:lstStyle/>
            <a:p>
              <a:pPr>
                <a:defRPr b="1" sz="1600">
                  <a:latin typeface="Calibri"/>
                  <a:ea typeface="Calibri"/>
                  <a:cs typeface="Calibri"/>
                  <a:sym typeface="Calibri"/>
                </a:defRPr>
              </a:pPr>
            </a:p>
          </p:txBody>
        </p:sp>
        <p:sp>
          <p:nvSpPr>
            <p:cNvPr id="287" name="Shape 287"/>
            <p:cNvSpPr/>
            <p:nvPr/>
          </p:nvSpPr>
          <p:spPr>
            <a:xfrm>
              <a:off x="41227" y="-1"/>
              <a:ext cx="2731086" cy="1056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defRPr b="1" sz="1600">
                  <a:latin typeface="Calibri"/>
                  <a:ea typeface="Calibri"/>
                  <a:cs typeface="Calibri"/>
                  <a:sym typeface="Calibri"/>
                </a:defRPr>
              </a:lvl1pPr>
            </a:lstStyle>
            <a:p>
              <a:pPr/>
              <a:r>
                <a:t>Meningkatnya Jumlah, Jenis, Kualitas, dan Pemerataan Tenaga Kesehatan </a:t>
              </a:r>
            </a:p>
          </p:txBody>
        </p:sp>
      </p:grpSp>
      <p:sp>
        <p:nvSpPr>
          <p:cNvPr id="289" name="Shape 289"/>
          <p:cNvSpPr/>
          <p:nvPr/>
        </p:nvSpPr>
        <p:spPr>
          <a:xfrm>
            <a:off x="2038350" y="1798638"/>
            <a:ext cx="3921373" cy="28882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200">
                <a:latin typeface="Arial"/>
                <a:ea typeface="Arial"/>
                <a:cs typeface="Arial"/>
                <a:sym typeface="Arial"/>
              </a:defRPr>
            </a:pPr>
            <a:r>
              <a:t>    </a:t>
            </a:r>
            <a:r>
              <a:rPr sz="1400"/>
              <a:t>SASARAN   STRATEGIS/PROGRAM</a:t>
            </a:r>
          </a:p>
        </p:txBody>
      </p:sp>
      <p:sp>
        <p:nvSpPr>
          <p:cNvPr id="290" name="Shape 290"/>
          <p:cNvSpPr/>
          <p:nvPr/>
        </p:nvSpPr>
        <p:spPr>
          <a:xfrm>
            <a:off x="3352800" y="993774"/>
            <a:ext cx="304802" cy="1591"/>
          </a:xfrm>
          <a:prstGeom prst="line">
            <a:avLst/>
          </a:prstGeom>
          <a:ln w="28575">
            <a:solidFill>
              <a:srgbClr val="FFFFFF"/>
            </a:solidFill>
            <a:bevel/>
            <a:tailEnd type="triangle"/>
          </a:ln>
        </p:spPr>
        <p:txBody>
          <a:bodyPr lIns="45718" tIns="45718" rIns="45718" bIns="45718"/>
          <a:lstStyle/>
          <a:p>
            <a:pPr/>
          </a:p>
        </p:txBody>
      </p:sp>
      <p:sp>
        <p:nvSpPr>
          <p:cNvPr id="291" name="Shape 291"/>
          <p:cNvSpPr/>
          <p:nvPr/>
        </p:nvSpPr>
        <p:spPr>
          <a:xfrm flipH="1" flipV="1">
            <a:off x="5562600" y="992190"/>
            <a:ext cx="304802" cy="1589"/>
          </a:xfrm>
          <a:prstGeom prst="line">
            <a:avLst/>
          </a:prstGeom>
          <a:ln w="28575">
            <a:solidFill>
              <a:srgbClr val="FFFFFF"/>
            </a:solidFill>
            <a:bevel/>
            <a:tailEnd type="triangle"/>
          </a:ln>
        </p:spPr>
        <p:txBody>
          <a:bodyPr lIns="45718" tIns="45718" rIns="45718" bIns="45718"/>
          <a:lstStyle/>
          <a:p>
            <a:pPr/>
          </a:p>
        </p:txBody>
      </p:sp>
      <p:sp>
        <p:nvSpPr>
          <p:cNvPr id="292" name="Shape 292"/>
          <p:cNvSpPr/>
          <p:nvPr/>
        </p:nvSpPr>
        <p:spPr>
          <a:xfrm>
            <a:off x="2057400" y="3990975"/>
            <a:ext cx="5486400" cy="1125538"/>
          </a:xfrm>
          <a:prstGeom prst="rect">
            <a:avLst/>
          </a:prstGeom>
          <a:solidFill>
            <a:srgbClr val="CCC1DA"/>
          </a:solidFill>
          <a:ln w="28575">
            <a:solidFill>
              <a:srgbClr val="000000"/>
            </a:solidFill>
            <a:bevel/>
          </a:ln>
        </p:spPr>
        <p:txBody>
          <a:bodyPr lIns="45718" tIns="45718" rIns="45718" bIns="45718" anchor="ctr"/>
          <a:lstStyle/>
          <a:p>
            <a:pPr algn="ctr">
              <a:defRPr b="1" sz="1000">
                <a:solidFill>
                  <a:srgbClr val="FFFFFF"/>
                </a:solidFill>
                <a:latin typeface="Calibri"/>
                <a:ea typeface="Calibri"/>
                <a:cs typeface="Calibri"/>
                <a:sym typeface="Calibri"/>
              </a:defRPr>
            </a:pPr>
          </a:p>
        </p:txBody>
      </p:sp>
      <p:grpSp>
        <p:nvGrpSpPr>
          <p:cNvPr id="295" name="Group 295"/>
          <p:cNvGrpSpPr/>
          <p:nvPr/>
        </p:nvGrpSpPr>
        <p:grpSpPr>
          <a:xfrm>
            <a:off x="3831983" y="5293838"/>
            <a:ext cx="1918191" cy="701039"/>
            <a:chOff x="0" y="0"/>
            <a:chExt cx="1918189" cy="701038"/>
          </a:xfrm>
        </p:grpSpPr>
        <p:sp>
          <p:nvSpPr>
            <p:cNvPr id="293" name="Shape 293"/>
            <p:cNvSpPr/>
            <p:nvPr/>
          </p:nvSpPr>
          <p:spPr>
            <a:xfrm>
              <a:off x="0" y="33813"/>
              <a:ext cx="1918190" cy="633415"/>
            </a:xfrm>
            <a:prstGeom prst="roundRect">
              <a:avLst>
                <a:gd name="adj" fmla="val 16667"/>
              </a:avLst>
            </a:prstGeom>
            <a:solidFill>
              <a:srgbClr val="FCD5B5"/>
            </a:solidFill>
            <a:ln w="25400" cap="flat">
              <a:solidFill>
                <a:srgbClr val="3A5E8A"/>
              </a:solidFill>
              <a:prstDash val="solid"/>
              <a:bevel/>
            </a:ln>
            <a:effectLst/>
          </p:spPr>
          <p:txBody>
            <a:bodyPr wrap="square" lIns="45718" tIns="45718" rIns="45718" bIns="45718" numCol="1" anchor="ctr">
              <a:noAutofit/>
            </a:bodyPr>
            <a:lstStyle/>
            <a:p>
              <a:pPr algn="ctr">
                <a:defRPr b="1" sz="900">
                  <a:latin typeface="Calibri"/>
                  <a:ea typeface="Calibri"/>
                  <a:cs typeface="Calibri"/>
                  <a:sym typeface="Calibri"/>
                </a:defRPr>
              </a:pPr>
            </a:p>
          </p:txBody>
        </p:sp>
        <p:sp>
          <p:nvSpPr>
            <p:cNvPr id="294" name="Shape 294"/>
            <p:cNvSpPr/>
            <p:nvPr/>
          </p:nvSpPr>
          <p:spPr>
            <a:xfrm>
              <a:off x="30921" y="0"/>
              <a:ext cx="1856347" cy="7010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400">
                  <a:latin typeface="Calibri"/>
                  <a:ea typeface="Calibri"/>
                  <a:cs typeface="Calibri"/>
                  <a:sym typeface="Calibri"/>
                </a:defRPr>
              </a:lvl1pPr>
            </a:lstStyle>
            <a:p>
              <a:pPr/>
              <a:r>
                <a:t>Meningkatnya Kom-petensi  &amp; Kinerja Aparatur Kemenkes </a:t>
              </a:r>
            </a:p>
          </p:txBody>
        </p:sp>
      </p:grpSp>
      <p:grpSp>
        <p:nvGrpSpPr>
          <p:cNvPr id="298" name="Group 298"/>
          <p:cNvGrpSpPr/>
          <p:nvPr/>
        </p:nvGrpSpPr>
        <p:grpSpPr>
          <a:xfrm>
            <a:off x="1943100" y="5327653"/>
            <a:ext cx="1866900" cy="633416"/>
            <a:chOff x="0" y="0"/>
            <a:chExt cx="1866900" cy="633415"/>
          </a:xfrm>
        </p:grpSpPr>
        <p:sp>
          <p:nvSpPr>
            <p:cNvPr id="296" name="Shape 296"/>
            <p:cNvSpPr/>
            <p:nvPr/>
          </p:nvSpPr>
          <p:spPr>
            <a:xfrm>
              <a:off x="0" y="-1"/>
              <a:ext cx="1866900" cy="633417"/>
            </a:xfrm>
            <a:prstGeom prst="roundRect">
              <a:avLst>
                <a:gd name="adj" fmla="val 16667"/>
              </a:avLst>
            </a:prstGeom>
            <a:solidFill>
              <a:srgbClr val="FCD5B5"/>
            </a:solidFill>
            <a:ln w="25400" cap="flat">
              <a:solidFill>
                <a:srgbClr val="3A5E8A"/>
              </a:solidFill>
              <a:prstDash val="solid"/>
              <a:bevel/>
            </a:ln>
            <a:effectLst/>
          </p:spPr>
          <p:txBody>
            <a:bodyPr wrap="square" lIns="45718" tIns="45718" rIns="45718" bIns="45718" numCol="1" anchor="ctr">
              <a:noAutofit/>
            </a:bodyPr>
            <a:lstStyle/>
            <a:p>
              <a:pPr algn="ctr">
                <a:defRPr b="1" sz="800">
                  <a:latin typeface="Calibri"/>
                  <a:ea typeface="Calibri"/>
                  <a:cs typeface="Calibri"/>
                  <a:sym typeface="Calibri"/>
                </a:defRPr>
              </a:pPr>
            </a:p>
          </p:txBody>
        </p:sp>
        <p:sp>
          <p:nvSpPr>
            <p:cNvPr id="297" name="Shape 297"/>
            <p:cNvSpPr/>
            <p:nvPr/>
          </p:nvSpPr>
          <p:spPr>
            <a:xfrm>
              <a:off x="30920" y="4286"/>
              <a:ext cx="1805061" cy="624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200">
                  <a:latin typeface="Calibri"/>
                  <a:ea typeface="Calibri"/>
                  <a:cs typeface="Calibri"/>
                  <a:sym typeface="Calibri"/>
                </a:defRPr>
              </a:lvl1pPr>
            </a:lstStyle>
            <a:p>
              <a:pPr/>
              <a:r>
                <a:t>Meningkatnya tata kelola kepemerintahan yang baik dan bersih </a:t>
              </a:r>
            </a:p>
          </p:txBody>
        </p:sp>
      </p:grpSp>
      <p:grpSp>
        <p:nvGrpSpPr>
          <p:cNvPr id="301" name="Group 301"/>
          <p:cNvGrpSpPr/>
          <p:nvPr/>
        </p:nvGrpSpPr>
        <p:grpSpPr>
          <a:xfrm>
            <a:off x="5750169" y="5293838"/>
            <a:ext cx="1869834" cy="701039"/>
            <a:chOff x="0" y="0"/>
            <a:chExt cx="1869833" cy="701038"/>
          </a:xfrm>
        </p:grpSpPr>
        <p:sp>
          <p:nvSpPr>
            <p:cNvPr id="299" name="Shape 299"/>
            <p:cNvSpPr/>
            <p:nvPr/>
          </p:nvSpPr>
          <p:spPr>
            <a:xfrm>
              <a:off x="-1" y="33813"/>
              <a:ext cx="1869835" cy="633415"/>
            </a:xfrm>
            <a:prstGeom prst="roundRect">
              <a:avLst>
                <a:gd name="adj" fmla="val 16667"/>
              </a:avLst>
            </a:prstGeom>
            <a:solidFill>
              <a:srgbClr val="FCD5B5"/>
            </a:solidFill>
            <a:ln w="25400" cap="flat">
              <a:solidFill>
                <a:srgbClr val="3A5E8A"/>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300" name="Shape 300"/>
            <p:cNvSpPr/>
            <p:nvPr/>
          </p:nvSpPr>
          <p:spPr>
            <a:xfrm>
              <a:off x="30920" y="0"/>
              <a:ext cx="1807992" cy="7010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400">
                  <a:latin typeface="Calibri"/>
                  <a:ea typeface="Calibri"/>
                  <a:cs typeface="Calibri"/>
                  <a:sym typeface="Calibri"/>
                </a:defRPr>
              </a:lvl1pPr>
            </a:lstStyle>
            <a:p>
              <a:pPr/>
              <a:r>
                <a:t>Meningkatnya Sistem Informasi Kes. Terintegrasi</a:t>
              </a:r>
            </a:p>
          </p:txBody>
        </p:sp>
      </p:grpSp>
      <p:grpSp>
        <p:nvGrpSpPr>
          <p:cNvPr id="304" name="Group 304"/>
          <p:cNvGrpSpPr/>
          <p:nvPr/>
        </p:nvGrpSpPr>
        <p:grpSpPr>
          <a:xfrm>
            <a:off x="137746" y="2826863"/>
            <a:ext cx="1157657" cy="3799839"/>
            <a:chOff x="0" y="0"/>
            <a:chExt cx="1157656" cy="3799837"/>
          </a:xfrm>
        </p:grpSpPr>
        <p:sp>
          <p:nvSpPr>
            <p:cNvPr id="302" name="Shape 302"/>
            <p:cNvSpPr/>
            <p:nvPr/>
          </p:nvSpPr>
          <p:spPr>
            <a:xfrm>
              <a:off x="0" y="110013"/>
              <a:ext cx="1157657" cy="3579815"/>
            </a:xfrm>
            <a:prstGeom prst="rect">
              <a:avLst/>
            </a:prstGeom>
            <a:solidFill>
              <a:srgbClr val="E6B9B8"/>
            </a:solidFill>
            <a:ln w="25400" cap="flat">
              <a:solidFill>
                <a:srgbClr val="3A5E8A"/>
              </a:solidFill>
              <a:prstDash val="solid"/>
              <a:bevel/>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p>
          </p:txBody>
        </p:sp>
        <p:sp>
          <p:nvSpPr>
            <p:cNvPr id="303" name="Shape 303"/>
            <p:cNvSpPr/>
            <p:nvPr/>
          </p:nvSpPr>
          <p:spPr>
            <a:xfrm>
              <a:off x="0" y="-1"/>
              <a:ext cx="1157657" cy="3799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defRPr b="1" sz="1600">
                  <a:latin typeface="Calibri"/>
                  <a:ea typeface="Calibri"/>
                  <a:cs typeface="Calibri"/>
                  <a:sym typeface="Calibri"/>
                </a:defRPr>
              </a:pPr>
              <a:r>
                <a:t>KEBIJAKAN  KEMENKES</a:t>
              </a:r>
              <a:endParaRPr>
                <a:solidFill>
                  <a:srgbClr val="FFFFFF"/>
                </a:solidFill>
              </a:endParaRPr>
            </a:p>
            <a:p>
              <a:pPr>
                <a:defRPr b="1" sz="600">
                  <a:solidFill>
                    <a:srgbClr val="FFFFFF"/>
                  </a:solidFill>
                  <a:latin typeface="Calibri"/>
                  <a:ea typeface="Calibri"/>
                  <a:cs typeface="Calibri"/>
                  <a:sym typeface="Calibri"/>
                </a:defRPr>
              </a:pPr>
            </a:p>
            <a:p>
              <a:pPr marL="40380" indent="-40380">
                <a:buClr>
                  <a:srgbClr val="000000"/>
                </a:buClr>
                <a:buSzPct val="100000"/>
                <a:buFont typeface="Arial"/>
                <a:buChar char="•"/>
                <a:defRPr b="1" sz="1600">
                  <a:latin typeface="Calibri"/>
                  <a:ea typeface="Calibri"/>
                  <a:cs typeface="Calibri"/>
                  <a:sym typeface="Calibri"/>
                </a:defRPr>
              </a:pPr>
              <a:r>
                <a:t>Penguatan </a:t>
              </a:r>
              <a:r>
                <a:rPr i="1"/>
                <a:t>primary health care </a:t>
              </a:r>
              <a:r>
                <a:t>(UKP dan UKM)</a:t>
              </a:r>
              <a:endParaRPr sz="600">
                <a:solidFill>
                  <a:srgbClr val="FFFFFF"/>
                </a:solidFill>
              </a:endParaRPr>
            </a:p>
            <a:p>
              <a:pPr marL="40380" indent="-40380">
                <a:buClr>
                  <a:srgbClr val="000000"/>
                </a:buClr>
                <a:buSzPct val="100000"/>
                <a:buFont typeface="Arial"/>
                <a:buChar char="•"/>
                <a:defRPr b="1" i="1" sz="1600">
                  <a:latin typeface="Calibri"/>
                  <a:ea typeface="Calibri"/>
                  <a:cs typeface="Calibri"/>
                  <a:sym typeface="Calibri"/>
                </a:defRPr>
              </a:pPr>
              <a:r>
                <a:t>Continum of care thru life cycle</a:t>
              </a:r>
              <a:endParaRPr sz="600">
                <a:solidFill>
                  <a:srgbClr val="FFFFFF"/>
                </a:solidFill>
              </a:endParaRPr>
            </a:p>
            <a:p>
              <a:pPr marL="40380" indent="-40380">
                <a:buClr>
                  <a:srgbClr val="000000"/>
                </a:buClr>
                <a:buSzPct val="100000"/>
                <a:buFont typeface="Arial"/>
                <a:buChar char="•"/>
                <a:defRPr b="1" sz="1600">
                  <a:latin typeface="Calibri"/>
                  <a:ea typeface="Calibri"/>
                  <a:cs typeface="Calibri"/>
                  <a:sym typeface="Calibri"/>
                </a:defRPr>
              </a:pPr>
              <a:r>
                <a:t>Intervensi berbasis </a:t>
              </a:r>
              <a:r>
                <a:rPr i="1"/>
                <a:t>health risk</a:t>
              </a:r>
            </a:p>
          </p:txBody>
        </p:sp>
      </p:grpSp>
      <p:sp>
        <p:nvSpPr>
          <p:cNvPr id="305" name="Shape 305"/>
          <p:cNvSpPr/>
          <p:nvPr/>
        </p:nvSpPr>
        <p:spPr>
          <a:xfrm>
            <a:off x="7848600" y="1952625"/>
            <a:ext cx="1143000" cy="1265238"/>
          </a:xfrm>
          <a:prstGeom prst="rect">
            <a:avLst/>
          </a:prstGeom>
          <a:solidFill>
            <a:srgbClr val="66FF99"/>
          </a:solidFill>
          <a:ln w="25400">
            <a:solidFill>
              <a:srgbClr val="3A5E8A"/>
            </a:solidFill>
            <a:bevel/>
          </a:ln>
        </p:spPr>
        <p:txBody>
          <a:bodyPr lIns="45718" tIns="45718" rIns="45718" bIns="45718" anchor="ctr"/>
          <a:lstStyle/>
          <a:p>
            <a:pPr algn="ctr">
              <a:defRPr b="1" sz="1000">
                <a:solidFill>
                  <a:srgbClr val="FFFFFF"/>
                </a:solidFill>
                <a:latin typeface="Calibri"/>
                <a:ea typeface="Calibri"/>
                <a:cs typeface="Calibri"/>
                <a:sym typeface="Calibri"/>
              </a:defRPr>
            </a:pPr>
          </a:p>
        </p:txBody>
      </p:sp>
      <p:sp>
        <p:nvSpPr>
          <p:cNvPr id="306" name="Shape 306"/>
          <p:cNvSpPr/>
          <p:nvPr/>
        </p:nvSpPr>
        <p:spPr>
          <a:xfrm>
            <a:off x="7848600" y="3217865"/>
            <a:ext cx="1219200" cy="2251076"/>
          </a:xfrm>
          <a:prstGeom prst="rect">
            <a:avLst/>
          </a:prstGeom>
          <a:solidFill>
            <a:srgbClr val="C3D69B"/>
          </a:solidFill>
          <a:ln w="25400">
            <a:solidFill>
              <a:srgbClr val="3A5E8A"/>
            </a:solidFill>
            <a:bevel/>
          </a:ln>
        </p:spPr>
        <p:txBody>
          <a:bodyPr lIns="45718" tIns="45718" rIns="45718" bIns="45718" anchor="ctr"/>
          <a:lstStyle/>
          <a:p>
            <a:pPr algn="ctr">
              <a:defRPr b="1" sz="1000">
                <a:solidFill>
                  <a:srgbClr val="FFFFFF"/>
                </a:solidFill>
                <a:latin typeface="Calibri"/>
                <a:ea typeface="Calibri"/>
                <a:cs typeface="Calibri"/>
                <a:sym typeface="Calibri"/>
              </a:defRPr>
            </a:pPr>
          </a:p>
        </p:txBody>
      </p:sp>
      <p:sp>
        <p:nvSpPr>
          <p:cNvPr id="307" name="Shape 307"/>
          <p:cNvSpPr/>
          <p:nvPr/>
        </p:nvSpPr>
        <p:spPr>
          <a:xfrm>
            <a:off x="7782659" y="1595440"/>
            <a:ext cx="1285144" cy="442053"/>
          </a:xfrm>
          <a:prstGeom prst="rect">
            <a:avLst/>
          </a:prstGeom>
          <a:solidFill>
            <a:srgbClr val="C3D69B"/>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Arial"/>
                <a:ea typeface="Arial"/>
                <a:cs typeface="Arial"/>
                <a:sym typeface="Arial"/>
              </a:defRPr>
            </a:lvl1pPr>
          </a:lstStyle>
          <a:p>
            <a:pPr/>
            <a:r>
              <a:t>KERANGKA REGULASI:</a:t>
            </a:r>
          </a:p>
        </p:txBody>
      </p:sp>
      <p:sp>
        <p:nvSpPr>
          <p:cNvPr id="308" name="Shape 308"/>
          <p:cNvSpPr/>
          <p:nvPr/>
        </p:nvSpPr>
        <p:spPr>
          <a:xfrm>
            <a:off x="7841274" y="3284539"/>
            <a:ext cx="1226528" cy="3666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a:r>
              <a:t>KERANGKA PENDANAAN:</a:t>
            </a:r>
          </a:p>
        </p:txBody>
      </p:sp>
      <p:sp>
        <p:nvSpPr>
          <p:cNvPr id="309" name="Shape 309"/>
          <p:cNvSpPr/>
          <p:nvPr/>
        </p:nvSpPr>
        <p:spPr>
          <a:xfrm>
            <a:off x="1143000" y="0"/>
            <a:ext cx="7239000" cy="447039"/>
          </a:xfrm>
          <a:prstGeom prst="rect">
            <a:avLst/>
          </a:prstGeom>
          <a:solidFill>
            <a:srgbClr val="1F497D"/>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400">
                <a:solidFill>
                  <a:srgbClr val="FFFFFF"/>
                </a:solidFill>
                <a:latin typeface="Arial Rounded MT Bold"/>
                <a:ea typeface="Arial Rounded MT Bold"/>
                <a:cs typeface="Arial Rounded MT Bold"/>
                <a:sym typeface="Arial Rounded MT Bold"/>
              </a:defRPr>
            </a:lvl1pPr>
          </a:lstStyle>
          <a:p>
            <a:pPr/>
            <a:r>
              <a:t>PETA STRATEGI  PEMBANGUNAN KESEHATAN </a:t>
            </a:r>
          </a:p>
        </p:txBody>
      </p:sp>
      <p:sp>
        <p:nvSpPr>
          <p:cNvPr id="310" name="Shape 310"/>
          <p:cNvSpPr/>
          <p:nvPr/>
        </p:nvSpPr>
        <p:spPr>
          <a:xfrm rot="5400000">
            <a:off x="1227077" y="3641788"/>
            <a:ext cx="347664" cy="2110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16200" y="21600"/>
                </a:lnTo>
                <a:lnTo>
                  <a:pt x="5400" y="21600"/>
                </a:lnTo>
                <a:lnTo>
                  <a:pt x="5400" y="10800"/>
                </a:lnTo>
                <a:close/>
              </a:path>
            </a:pathLst>
          </a:custGeom>
          <a:solidFill>
            <a:srgbClr val="FFFF00"/>
          </a:solidFill>
          <a:ln w="25400">
            <a:solidFill>
              <a:srgbClr val="604A7B"/>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311" name="Shape 311"/>
          <p:cNvSpPr/>
          <p:nvPr/>
        </p:nvSpPr>
        <p:spPr>
          <a:xfrm rot="16200000">
            <a:off x="7485674" y="3740517"/>
            <a:ext cx="349252" cy="294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16200" y="21600"/>
                </a:lnTo>
                <a:lnTo>
                  <a:pt x="5400" y="21600"/>
                </a:lnTo>
                <a:lnTo>
                  <a:pt x="5400" y="10800"/>
                </a:lnTo>
                <a:close/>
              </a:path>
            </a:pathLst>
          </a:custGeom>
          <a:solidFill>
            <a:srgbClr val="FFFF00"/>
          </a:solidFill>
          <a:ln w="25400">
            <a:solidFill>
              <a:srgbClr val="604A7B"/>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312" name="Shape 312"/>
          <p:cNvSpPr/>
          <p:nvPr/>
        </p:nvSpPr>
        <p:spPr>
          <a:xfrm rot="16200000">
            <a:off x="-352098" y="3598388"/>
            <a:ext cx="4291014" cy="574039"/>
          </a:xfrm>
          <a:prstGeom prst="rect">
            <a:avLst/>
          </a:prstGeom>
          <a:solidFill>
            <a:srgbClr val="FFC000"/>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1600">
                <a:latin typeface="Calibri"/>
                <a:ea typeface="Calibri"/>
                <a:cs typeface="Calibri"/>
                <a:sym typeface="Calibri"/>
              </a:defRPr>
            </a:lvl1pPr>
          </a:lstStyle>
          <a:p>
            <a:pPr/>
            <a:r>
              <a:t>     PROGRAM GENERIK  &amp; TEKNIS KEMENTERIAN </a:t>
            </a:r>
          </a:p>
        </p:txBody>
      </p:sp>
      <p:sp>
        <p:nvSpPr>
          <p:cNvPr id="313" name="Shape 313"/>
          <p:cNvSpPr/>
          <p:nvPr/>
        </p:nvSpPr>
        <p:spPr>
          <a:xfrm rot="5400000">
            <a:off x="1729582" y="3669507"/>
            <a:ext cx="350840" cy="152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16200" y="21600"/>
                </a:lnTo>
                <a:lnTo>
                  <a:pt x="5400" y="21600"/>
                </a:lnTo>
                <a:lnTo>
                  <a:pt x="5400" y="10800"/>
                </a:lnTo>
                <a:close/>
              </a:path>
            </a:pathLst>
          </a:custGeom>
          <a:solidFill>
            <a:srgbClr val="FFFF00"/>
          </a:solidFill>
          <a:ln w="25400">
            <a:solidFill>
              <a:srgbClr val="604A7B"/>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grpSp>
        <p:nvGrpSpPr>
          <p:cNvPr id="316" name="Group 316"/>
          <p:cNvGrpSpPr/>
          <p:nvPr/>
        </p:nvGrpSpPr>
        <p:grpSpPr>
          <a:xfrm>
            <a:off x="7807569" y="5257803"/>
            <a:ext cx="1260234" cy="1260477"/>
            <a:chOff x="0" y="0"/>
            <a:chExt cx="1260233" cy="1260476"/>
          </a:xfrm>
        </p:grpSpPr>
        <p:sp>
          <p:nvSpPr>
            <p:cNvPr id="314" name="Shape 314"/>
            <p:cNvSpPr/>
            <p:nvPr/>
          </p:nvSpPr>
          <p:spPr>
            <a:xfrm>
              <a:off x="0" y="0"/>
              <a:ext cx="1260234" cy="1260477"/>
            </a:xfrm>
            <a:prstGeom prst="rect">
              <a:avLst/>
            </a:prstGeom>
            <a:solidFill>
              <a:srgbClr val="C3D69B"/>
            </a:solidFill>
            <a:ln w="25400" cap="flat">
              <a:solidFill>
                <a:srgbClr val="3A5E8A"/>
              </a:solidFill>
              <a:prstDash val="solid"/>
              <a:bevel/>
            </a:ln>
            <a:effectLst/>
          </p:spPr>
          <p:txBody>
            <a:bodyPr wrap="square" lIns="45718" tIns="45718" rIns="45718" bIns="45718" numCol="1" anchor="t">
              <a:noAutofit/>
            </a:bodyPr>
            <a:lstStyle/>
            <a:p>
              <a:pPr>
                <a:defRPr b="1" sz="1200">
                  <a:latin typeface="Calibri"/>
                  <a:ea typeface="Calibri"/>
                  <a:cs typeface="Calibri"/>
                  <a:sym typeface="Calibri"/>
                </a:defRPr>
              </a:pPr>
            </a:p>
          </p:txBody>
        </p:sp>
        <p:sp>
          <p:nvSpPr>
            <p:cNvPr id="315" name="Shape 315"/>
            <p:cNvSpPr/>
            <p:nvPr/>
          </p:nvSpPr>
          <p:spPr>
            <a:xfrm>
              <a:off x="0" y="0"/>
              <a:ext cx="1260234" cy="1158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b="1" sz="100">
                  <a:solidFill>
                    <a:srgbClr val="FFFFFF"/>
                  </a:solidFill>
                  <a:latin typeface="Calibri"/>
                  <a:ea typeface="Calibri"/>
                  <a:cs typeface="Calibri"/>
                  <a:sym typeface="Calibri"/>
                </a:defRPr>
              </a:pPr>
            </a:p>
            <a:p>
              <a:pPr>
                <a:defRPr b="1" sz="1200">
                  <a:latin typeface="Calibri"/>
                  <a:ea typeface="Calibri"/>
                  <a:cs typeface="Calibri"/>
                  <a:sym typeface="Calibri"/>
                </a:defRPr>
              </a:pPr>
              <a:r>
                <a:t>KERANGKA</a:t>
              </a:r>
              <a:endParaRPr>
                <a:solidFill>
                  <a:srgbClr val="FFFFFF"/>
                </a:solidFill>
              </a:endParaRPr>
            </a:p>
            <a:p>
              <a:pPr>
                <a:defRPr b="1" sz="1200">
                  <a:latin typeface="Calibri"/>
                  <a:ea typeface="Calibri"/>
                  <a:cs typeface="Calibri"/>
                  <a:sym typeface="Calibri"/>
                </a:defRPr>
              </a:pPr>
              <a:r>
                <a:t>KELEMBAGAAN:</a:t>
              </a:r>
              <a:endParaRPr>
                <a:solidFill>
                  <a:srgbClr val="FFFFFF"/>
                </a:solidFill>
              </a:endParaRPr>
            </a:p>
            <a:p>
              <a:pPr>
                <a:defRPr b="1" sz="600">
                  <a:solidFill>
                    <a:srgbClr val="FFFFFF"/>
                  </a:solidFill>
                  <a:latin typeface="Calibri"/>
                  <a:ea typeface="Calibri"/>
                  <a:cs typeface="Calibri"/>
                  <a:sym typeface="Calibri"/>
                </a:defRPr>
              </a:pPr>
            </a:p>
            <a:p>
              <a:pPr>
                <a:defRPr b="1" sz="1400">
                  <a:latin typeface="Calibri"/>
                  <a:ea typeface="Calibri"/>
                  <a:cs typeface="Calibri"/>
                  <a:sym typeface="Calibri"/>
                </a:defRPr>
              </a:pPr>
              <a:r>
                <a:t>Peningkatan Efektivitas Organisasi</a:t>
              </a:r>
            </a:p>
          </p:txBody>
        </p:sp>
      </p:grpSp>
      <p:sp>
        <p:nvSpPr>
          <p:cNvPr id="317" name="Shape 317"/>
          <p:cNvSpPr/>
          <p:nvPr/>
        </p:nvSpPr>
        <p:spPr>
          <a:xfrm flipV="1">
            <a:off x="2667000" y="1530349"/>
            <a:ext cx="2" cy="350840"/>
          </a:xfrm>
          <a:prstGeom prst="line">
            <a:avLst/>
          </a:prstGeom>
          <a:ln w="28575">
            <a:solidFill>
              <a:srgbClr val="FFFFFF"/>
            </a:solidFill>
            <a:bevel/>
            <a:tailEnd type="triangle"/>
          </a:ln>
        </p:spPr>
        <p:txBody>
          <a:bodyPr lIns="45718" tIns="45718" rIns="45718" bIns="45718"/>
          <a:lstStyle/>
          <a:p>
            <a:pPr/>
          </a:p>
        </p:txBody>
      </p:sp>
      <p:sp>
        <p:nvSpPr>
          <p:cNvPr id="318" name="Shape 318"/>
          <p:cNvSpPr/>
          <p:nvPr/>
        </p:nvSpPr>
        <p:spPr>
          <a:xfrm>
            <a:off x="2666998" y="1741490"/>
            <a:ext cx="3962404" cy="1588"/>
          </a:xfrm>
          <a:prstGeom prst="line">
            <a:avLst/>
          </a:prstGeom>
          <a:ln w="28575">
            <a:solidFill>
              <a:srgbClr val="FFFFFF"/>
            </a:solidFill>
            <a:bevel/>
          </a:ln>
        </p:spPr>
        <p:txBody>
          <a:bodyPr lIns="45718" tIns="45718" rIns="45718" bIns="45718"/>
          <a:lstStyle/>
          <a:p>
            <a:pPr/>
          </a:p>
        </p:txBody>
      </p:sp>
      <p:sp>
        <p:nvSpPr>
          <p:cNvPr id="319" name="Shape 319"/>
          <p:cNvSpPr/>
          <p:nvPr/>
        </p:nvSpPr>
        <p:spPr>
          <a:xfrm>
            <a:off x="7807569" y="2055815"/>
            <a:ext cx="1260233" cy="1107439"/>
          </a:xfrm>
          <a:prstGeom prst="rect">
            <a:avLst/>
          </a:prstGeom>
          <a:solidFill>
            <a:srgbClr val="C3D69B"/>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61547" indent="-61547">
              <a:buSzPct val="100000"/>
              <a:buFont typeface="Arial"/>
              <a:buChar char="•"/>
              <a:defRPr b="1" sz="1400">
                <a:latin typeface="Calibri"/>
                <a:ea typeface="Calibri"/>
                <a:cs typeface="Calibri"/>
                <a:sym typeface="Calibri"/>
              </a:defRPr>
            </a:pPr>
            <a:r>
              <a:t>Percepatan Regulasi</a:t>
            </a:r>
          </a:p>
          <a:p>
            <a:pPr marL="61547" indent="-61547">
              <a:buSzPct val="100000"/>
              <a:buFont typeface="Arial"/>
              <a:buChar char="•"/>
              <a:defRPr b="1" sz="1400">
                <a:latin typeface="Calibri"/>
                <a:ea typeface="Calibri"/>
                <a:cs typeface="Calibri"/>
                <a:sym typeface="Calibri"/>
              </a:defRPr>
            </a:pPr>
            <a:r>
              <a:t>Penyempur</a:t>
            </a:r>
          </a:p>
          <a:p>
            <a:pPr marL="79133" indent="-79133">
              <a:defRPr b="1" sz="1400">
                <a:latin typeface="Calibri"/>
                <a:ea typeface="Calibri"/>
                <a:cs typeface="Calibri"/>
                <a:sym typeface="Calibri"/>
              </a:defRPr>
            </a:pPr>
            <a:r>
              <a:t>	naan Sistem JKN</a:t>
            </a:r>
          </a:p>
        </p:txBody>
      </p:sp>
      <p:sp>
        <p:nvSpPr>
          <p:cNvPr id="320" name="Shape 320"/>
          <p:cNvSpPr/>
          <p:nvPr/>
        </p:nvSpPr>
        <p:spPr>
          <a:xfrm>
            <a:off x="7759210" y="3711576"/>
            <a:ext cx="1232390"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9466" indent="-29466">
              <a:buSzPct val="100000"/>
              <a:buFont typeface="Arial"/>
              <a:buChar char="•"/>
              <a:defRPr b="1" sz="1100">
                <a:latin typeface="Calibri"/>
                <a:ea typeface="Calibri"/>
                <a:cs typeface="Calibri"/>
                <a:sym typeface="Calibri"/>
              </a:defRPr>
            </a:pPr>
            <a:r>
              <a:t>Peningkatan Pendanaan Preventif &amp; Promotif</a:t>
            </a:r>
            <a:endParaRPr sz="3200"/>
          </a:p>
          <a:p>
            <a:pPr marL="29466" indent="-29466">
              <a:buSzPct val="100000"/>
              <a:buFont typeface="Arial"/>
              <a:buChar char="•"/>
              <a:defRPr b="1" sz="1100">
                <a:latin typeface="Calibri"/>
                <a:ea typeface="Calibri"/>
                <a:cs typeface="Calibri"/>
                <a:sym typeface="Calibri"/>
              </a:defRPr>
            </a:pPr>
            <a:r>
              <a:t>Peningkatan Efektivitas Pembiayaan Kesehatan</a:t>
            </a:r>
          </a:p>
        </p:txBody>
      </p:sp>
      <p:grpSp>
        <p:nvGrpSpPr>
          <p:cNvPr id="323" name="Group 323"/>
          <p:cNvGrpSpPr/>
          <p:nvPr/>
        </p:nvGrpSpPr>
        <p:grpSpPr>
          <a:xfrm>
            <a:off x="4026880" y="2092324"/>
            <a:ext cx="1600202" cy="844310"/>
            <a:chOff x="0" y="0"/>
            <a:chExt cx="1600201" cy="844308"/>
          </a:xfrm>
        </p:grpSpPr>
        <p:sp>
          <p:nvSpPr>
            <p:cNvPr id="321" name="Shape 321"/>
            <p:cNvSpPr/>
            <p:nvPr/>
          </p:nvSpPr>
          <p:spPr>
            <a:xfrm>
              <a:off x="-1" y="-1"/>
              <a:ext cx="1600203" cy="844310"/>
            </a:xfrm>
            <a:prstGeom prst="roundRect">
              <a:avLst>
                <a:gd name="adj" fmla="val 16667"/>
              </a:avLst>
            </a:prstGeom>
            <a:solidFill>
              <a:srgbClr val="FFFF99"/>
            </a:solidFill>
            <a:ln w="25400" cap="flat">
              <a:solidFill>
                <a:srgbClr val="3A5E8A"/>
              </a:solidFill>
              <a:prstDash val="solid"/>
              <a:bevel/>
            </a:ln>
            <a:effectLst/>
          </p:spPr>
          <p:txBody>
            <a:bodyPr wrap="square" lIns="45718" tIns="45718" rIns="45718" bIns="45718" numCol="1" anchor="ctr">
              <a:noAutofit/>
            </a:bodyPr>
            <a:lstStyle/>
            <a:p>
              <a:pPr algn="ctr">
                <a:defRPr b="1" strike="sngStrike" sz="1100">
                  <a:latin typeface="Calibri"/>
                  <a:ea typeface="Calibri"/>
                  <a:cs typeface="Calibri"/>
                  <a:sym typeface="Calibri"/>
                </a:defRPr>
              </a:pPr>
            </a:p>
          </p:txBody>
        </p:sp>
        <p:sp>
          <p:nvSpPr>
            <p:cNvPr id="322" name="Shape 322"/>
            <p:cNvSpPr/>
            <p:nvPr/>
          </p:nvSpPr>
          <p:spPr>
            <a:xfrm>
              <a:off x="41214" y="71633"/>
              <a:ext cx="1517772" cy="701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400">
                  <a:latin typeface="Calibri"/>
                  <a:ea typeface="Calibri"/>
                  <a:cs typeface="Calibri"/>
                  <a:sym typeface="Calibri"/>
                </a:defRPr>
              </a:lvl1pPr>
            </a:lstStyle>
            <a:p>
              <a:pPr/>
              <a:r>
                <a:t>Meningkatnya Pengendalian Penyakit</a:t>
              </a:r>
            </a:p>
          </p:txBody>
        </p:sp>
      </p:grpSp>
      <p:grpSp>
        <p:nvGrpSpPr>
          <p:cNvPr id="326" name="Group 326"/>
          <p:cNvGrpSpPr/>
          <p:nvPr/>
        </p:nvGrpSpPr>
        <p:grpSpPr>
          <a:xfrm>
            <a:off x="76199" y="1081406"/>
            <a:ext cx="3412883" cy="497840"/>
            <a:chOff x="0" y="-1"/>
            <a:chExt cx="3412881" cy="497838"/>
          </a:xfrm>
        </p:grpSpPr>
        <p:sp>
          <p:nvSpPr>
            <p:cNvPr id="324" name="Shape 324"/>
            <p:cNvSpPr/>
            <p:nvPr/>
          </p:nvSpPr>
          <p:spPr>
            <a:xfrm>
              <a:off x="0" y="72707"/>
              <a:ext cx="3412883" cy="352427"/>
            </a:xfrm>
            <a:prstGeom prst="rect">
              <a:avLst/>
            </a:prstGeom>
            <a:solidFill>
              <a:srgbClr val="FFFFFF"/>
            </a:solidFill>
            <a:ln w="25400" cap="flat">
              <a:solidFill>
                <a:srgbClr val="3A5E8A"/>
              </a:solidFill>
              <a:prstDash val="solid"/>
              <a:bevel/>
            </a:ln>
            <a:effectLst/>
          </p:spPr>
          <p:txBody>
            <a:bodyPr wrap="square" lIns="45718" tIns="45718" rIns="45718" bIns="45718" numCol="1" anchor="ctr">
              <a:noAutofit/>
            </a:bodyPr>
            <a:lstStyle/>
            <a:p>
              <a:pPr algn="ctr">
                <a:defRPr b="1" sz="1400">
                  <a:latin typeface="Calibri"/>
                  <a:ea typeface="Calibri"/>
                  <a:cs typeface="Calibri"/>
                  <a:sym typeface="Calibri"/>
                </a:defRPr>
              </a:pPr>
            </a:p>
          </p:txBody>
        </p:sp>
        <p:sp>
          <p:nvSpPr>
            <p:cNvPr id="325" name="Shape 325"/>
            <p:cNvSpPr/>
            <p:nvPr/>
          </p:nvSpPr>
          <p:spPr>
            <a:xfrm>
              <a:off x="0" y="-2"/>
              <a:ext cx="3412883" cy="497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b="1" sz="1400">
                  <a:latin typeface="Calibri"/>
                  <a:ea typeface="Calibri"/>
                  <a:cs typeface="Calibri"/>
                  <a:sym typeface="Calibri"/>
                </a:defRPr>
              </a:pPr>
              <a:r>
                <a:t>AKI, AKB, % BBLR</a:t>
              </a:r>
              <a:r>
                <a:rPr i="1"/>
                <a:t>, </a:t>
              </a:r>
              <a:r>
                <a:t>% RMH TANGGA PHBS,</a:t>
              </a:r>
            </a:p>
          </p:txBody>
        </p:sp>
      </p:grpSp>
      <p:grpSp>
        <p:nvGrpSpPr>
          <p:cNvPr id="329" name="Group 329"/>
          <p:cNvGrpSpPr/>
          <p:nvPr/>
        </p:nvGrpSpPr>
        <p:grpSpPr>
          <a:xfrm>
            <a:off x="5750169" y="1105219"/>
            <a:ext cx="3429002" cy="497839"/>
            <a:chOff x="0" y="-1"/>
            <a:chExt cx="3429001" cy="497838"/>
          </a:xfrm>
        </p:grpSpPr>
        <p:sp>
          <p:nvSpPr>
            <p:cNvPr id="327" name="Shape 327"/>
            <p:cNvSpPr/>
            <p:nvPr/>
          </p:nvSpPr>
          <p:spPr>
            <a:xfrm>
              <a:off x="-1" y="72707"/>
              <a:ext cx="3429003" cy="352427"/>
            </a:xfrm>
            <a:prstGeom prst="rect">
              <a:avLst/>
            </a:prstGeom>
            <a:solidFill>
              <a:srgbClr val="FFFFFF"/>
            </a:solidFill>
            <a:ln w="25400" cap="flat">
              <a:solidFill>
                <a:srgbClr val="3A5E8A"/>
              </a:solidFill>
              <a:prstDash val="solid"/>
              <a:bevel/>
            </a:ln>
            <a:effectLst/>
          </p:spPr>
          <p:txBody>
            <a:bodyPr wrap="square" lIns="45718" tIns="45718" rIns="45718" bIns="45718" numCol="1" anchor="ctr">
              <a:noAutofit/>
            </a:bodyPr>
            <a:lstStyle/>
            <a:p>
              <a:pPr>
                <a:defRPr b="1" sz="1000">
                  <a:latin typeface="Calibri"/>
                  <a:ea typeface="Calibri"/>
                  <a:cs typeface="Calibri"/>
                  <a:sym typeface="Calibri"/>
                </a:defRPr>
              </a:pPr>
            </a:p>
          </p:txBody>
        </p:sp>
        <p:sp>
          <p:nvSpPr>
            <p:cNvPr id="328" name="Shape 328"/>
            <p:cNvSpPr/>
            <p:nvPr/>
          </p:nvSpPr>
          <p:spPr>
            <a:xfrm>
              <a:off x="-1" y="-2"/>
              <a:ext cx="3429003" cy="497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defRPr b="1" sz="1400">
                  <a:latin typeface="Calibri"/>
                  <a:ea typeface="Calibri"/>
                  <a:cs typeface="Calibri"/>
                  <a:sym typeface="Calibri"/>
                </a:defRPr>
              </a:pPr>
              <a:r>
                <a:t>Out of pocket peserta JKN, responsiveness</a:t>
              </a:r>
              <a:r>
                <a:rPr sz="1000"/>
                <a:t> </a:t>
              </a:r>
            </a:p>
          </p:txBody>
        </p:sp>
      </p:grpSp>
      <p:grpSp>
        <p:nvGrpSpPr>
          <p:cNvPr id="332" name="Group 332"/>
          <p:cNvGrpSpPr/>
          <p:nvPr/>
        </p:nvGrpSpPr>
        <p:grpSpPr>
          <a:xfrm>
            <a:off x="3733800" y="4050031"/>
            <a:ext cx="2209800" cy="447039"/>
            <a:chOff x="0" y="0"/>
            <a:chExt cx="2209800" cy="447038"/>
          </a:xfrm>
        </p:grpSpPr>
        <p:sp>
          <p:nvSpPr>
            <p:cNvPr id="330" name="Shape 330"/>
            <p:cNvSpPr/>
            <p:nvPr/>
          </p:nvSpPr>
          <p:spPr>
            <a:xfrm>
              <a:off x="0" y="12382"/>
              <a:ext cx="2209800" cy="422277"/>
            </a:xfrm>
            <a:prstGeom prst="roundRect">
              <a:avLst>
                <a:gd name="adj" fmla="val 16667"/>
              </a:avLst>
            </a:prstGeom>
            <a:solidFill>
              <a:srgbClr val="FCD5B5"/>
            </a:solidFill>
            <a:ln w="25400" cap="flat">
              <a:solidFill>
                <a:srgbClr val="3A5E8A"/>
              </a:solidFill>
              <a:prstDash val="solid"/>
              <a:bevel/>
            </a:ln>
            <a:effectLst/>
          </p:spPr>
          <p:txBody>
            <a:bodyPr wrap="square" lIns="45718" tIns="45718" rIns="45718" bIns="45718" numCol="1" anchor="ctr">
              <a:noAutofit/>
            </a:bodyPr>
            <a:lstStyle/>
            <a:p>
              <a:pPr algn="ctr">
                <a:defRPr b="1" sz="1200">
                  <a:latin typeface="Calibri"/>
                  <a:ea typeface="Calibri"/>
                  <a:cs typeface="Calibri"/>
                  <a:sym typeface="Calibri"/>
                </a:defRPr>
              </a:pPr>
            </a:p>
          </p:txBody>
        </p:sp>
        <p:sp>
          <p:nvSpPr>
            <p:cNvPr id="331" name="Shape 331"/>
            <p:cNvSpPr/>
            <p:nvPr/>
          </p:nvSpPr>
          <p:spPr>
            <a:xfrm>
              <a:off x="20612" y="0"/>
              <a:ext cx="2168576" cy="4470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200">
                  <a:latin typeface="Calibri"/>
                  <a:ea typeface="Calibri"/>
                  <a:cs typeface="Calibri"/>
                  <a:sym typeface="Calibri"/>
                </a:defRPr>
              </a:lvl1pPr>
            </a:lstStyle>
            <a:p>
              <a:pPr/>
              <a:r>
                <a:t>Meningkatnya Dayaguna Kemitraan (DN &amp; LN) </a:t>
              </a:r>
            </a:p>
          </p:txBody>
        </p:sp>
      </p:grpSp>
      <p:grpSp>
        <p:nvGrpSpPr>
          <p:cNvPr id="335" name="Group 335"/>
          <p:cNvGrpSpPr/>
          <p:nvPr/>
        </p:nvGrpSpPr>
        <p:grpSpPr>
          <a:xfrm>
            <a:off x="3733800" y="4488183"/>
            <a:ext cx="2209800" cy="624839"/>
            <a:chOff x="0" y="0"/>
            <a:chExt cx="2209800" cy="624838"/>
          </a:xfrm>
        </p:grpSpPr>
        <p:sp>
          <p:nvSpPr>
            <p:cNvPr id="333" name="Shape 333"/>
            <p:cNvSpPr/>
            <p:nvPr/>
          </p:nvSpPr>
          <p:spPr>
            <a:xfrm>
              <a:off x="0" y="66357"/>
              <a:ext cx="2209800" cy="492127"/>
            </a:xfrm>
            <a:prstGeom prst="roundRect">
              <a:avLst>
                <a:gd name="adj" fmla="val 16667"/>
              </a:avLst>
            </a:prstGeom>
            <a:solidFill>
              <a:srgbClr val="FCD5B5"/>
            </a:solidFill>
            <a:ln w="25400" cap="flat">
              <a:solidFill>
                <a:srgbClr val="3A5E8A"/>
              </a:solidFill>
              <a:prstDash val="solid"/>
              <a:bevel/>
            </a:ln>
            <a:effectLst/>
          </p:spPr>
          <p:txBody>
            <a:bodyPr wrap="square" lIns="45718" tIns="45718" rIns="45718" bIns="45718" numCol="1" anchor="ctr">
              <a:noAutofit/>
            </a:bodyPr>
            <a:lstStyle/>
            <a:p>
              <a:pPr algn="ctr">
                <a:defRPr b="1" sz="1200">
                  <a:latin typeface="Calibri"/>
                  <a:ea typeface="Calibri"/>
                  <a:cs typeface="Calibri"/>
                  <a:sym typeface="Calibri"/>
                </a:defRPr>
              </a:pPr>
            </a:p>
          </p:txBody>
        </p:sp>
        <p:sp>
          <p:nvSpPr>
            <p:cNvPr id="334" name="Shape 334"/>
            <p:cNvSpPr/>
            <p:nvPr/>
          </p:nvSpPr>
          <p:spPr>
            <a:xfrm>
              <a:off x="24024" y="0"/>
              <a:ext cx="2161753" cy="6248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200">
                  <a:latin typeface="Calibri"/>
                  <a:ea typeface="Calibri"/>
                  <a:cs typeface="Calibri"/>
                  <a:sym typeface="Calibri"/>
                </a:defRPr>
              </a:lvl1pPr>
            </a:lstStyle>
            <a:p>
              <a:pPr/>
              <a:r>
                <a:t>Meningkatnya Integrasi Perencanaan, Bimtek &amp; Monev </a:t>
              </a:r>
            </a:p>
          </p:txBody>
        </p:sp>
      </p:grpSp>
      <p:grpSp>
        <p:nvGrpSpPr>
          <p:cNvPr id="338" name="Group 338"/>
          <p:cNvGrpSpPr/>
          <p:nvPr/>
        </p:nvGrpSpPr>
        <p:grpSpPr>
          <a:xfrm>
            <a:off x="2133600" y="4132262"/>
            <a:ext cx="1295400" cy="844552"/>
            <a:chOff x="0" y="0"/>
            <a:chExt cx="1295400" cy="844550"/>
          </a:xfrm>
        </p:grpSpPr>
        <p:sp>
          <p:nvSpPr>
            <p:cNvPr id="336" name="Shape 336"/>
            <p:cNvSpPr/>
            <p:nvPr/>
          </p:nvSpPr>
          <p:spPr>
            <a:xfrm>
              <a:off x="0" y="0"/>
              <a:ext cx="1295400" cy="844551"/>
            </a:xfrm>
            <a:prstGeom prst="roundRect">
              <a:avLst>
                <a:gd name="adj" fmla="val 16667"/>
              </a:avLst>
            </a:prstGeom>
            <a:solidFill>
              <a:srgbClr val="FCD5B5"/>
            </a:solidFill>
            <a:ln w="25400" cap="flat">
              <a:solidFill>
                <a:srgbClr val="3A5E8A"/>
              </a:solidFill>
              <a:prstDash val="solid"/>
              <a:bevel/>
            </a:ln>
            <a:effectLst/>
          </p:spPr>
          <p:txBody>
            <a:bodyPr wrap="square" lIns="45718" tIns="45718" rIns="45718" bIns="45718" numCol="1" anchor="ctr">
              <a:noAutofit/>
            </a:bodyPr>
            <a:lstStyle/>
            <a:p>
              <a:pPr algn="ctr">
                <a:defRPr b="1" sz="1200">
                  <a:latin typeface="Calibri"/>
                  <a:ea typeface="Calibri"/>
                  <a:cs typeface="Calibri"/>
                  <a:sym typeface="Calibri"/>
                </a:defRPr>
              </a:pPr>
            </a:p>
          </p:txBody>
        </p:sp>
        <p:sp>
          <p:nvSpPr>
            <p:cNvPr id="337" name="Shape 337"/>
            <p:cNvSpPr/>
            <p:nvPr/>
          </p:nvSpPr>
          <p:spPr>
            <a:xfrm>
              <a:off x="41228" y="20955"/>
              <a:ext cx="1212944" cy="802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200">
                  <a:latin typeface="Calibri"/>
                  <a:ea typeface="Calibri"/>
                  <a:cs typeface="Calibri"/>
                  <a:sym typeface="Calibri"/>
                </a:defRPr>
              </a:lvl1pPr>
            </a:lstStyle>
            <a:p>
              <a:pPr/>
              <a:r>
                <a:t>Meningkatnya Sinergitas Antar K/L Pusat &amp; Daerah </a:t>
              </a:r>
            </a:p>
          </p:txBody>
        </p:sp>
      </p:grpSp>
      <p:grpSp>
        <p:nvGrpSpPr>
          <p:cNvPr id="341" name="Group 341"/>
          <p:cNvGrpSpPr/>
          <p:nvPr/>
        </p:nvGrpSpPr>
        <p:grpSpPr>
          <a:xfrm>
            <a:off x="6248400" y="4132262"/>
            <a:ext cx="1219200" cy="844552"/>
            <a:chOff x="0" y="0"/>
            <a:chExt cx="1219200" cy="844550"/>
          </a:xfrm>
        </p:grpSpPr>
        <p:sp>
          <p:nvSpPr>
            <p:cNvPr id="339" name="Shape 339"/>
            <p:cNvSpPr/>
            <p:nvPr/>
          </p:nvSpPr>
          <p:spPr>
            <a:xfrm>
              <a:off x="0" y="0"/>
              <a:ext cx="1219200" cy="844551"/>
            </a:xfrm>
            <a:prstGeom prst="roundRect">
              <a:avLst>
                <a:gd name="adj" fmla="val 16667"/>
              </a:avLst>
            </a:prstGeom>
            <a:solidFill>
              <a:srgbClr val="FCD5B5"/>
            </a:solidFill>
            <a:ln w="25400" cap="flat">
              <a:solidFill>
                <a:srgbClr val="3A5E8A"/>
              </a:solidFill>
              <a:prstDash val="solid"/>
              <a:bevel/>
            </a:ln>
            <a:effectLst/>
          </p:spPr>
          <p:txBody>
            <a:bodyPr wrap="square" lIns="45718" tIns="45718" rIns="45718" bIns="45718" numCol="1" anchor="ctr">
              <a:noAutofit/>
            </a:bodyPr>
            <a:lstStyle/>
            <a:p>
              <a:pPr algn="ctr">
                <a:defRPr b="1" sz="1200">
                  <a:latin typeface="Calibri"/>
                  <a:ea typeface="Calibri"/>
                  <a:cs typeface="Calibri"/>
                  <a:sym typeface="Calibri"/>
                </a:defRPr>
              </a:pPr>
            </a:p>
          </p:txBody>
        </p:sp>
        <p:sp>
          <p:nvSpPr>
            <p:cNvPr id="340" name="Shape 340"/>
            <p:cNvSpPr/>
            <p:nvPr/>
          </p:nvSpPr>
          <p:spPr>
            <a:xfrm>
              <a:off x="41228" y="20955"/>
              <a:ext cx="1136744" cy="802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200">
                  <a:latin typeface="Calibri"/>
                  <a:ea typeface="Calibri"/>
                  <a:cs typeface="Calibri"/>
                  <a:sym typeface="Calibri"/>
                </a:defRPr>
              </a:lvl1pPr>
            </a:lstStyle>
            <a:p>
              <a:pPr/>
              <a:r>
                <a:t>Meningkatnya Koordinasi &amp; Efektivitas Litbangkes </a:t>
              </a:r>
            </a:p>
          </p:txBody>
        </p:sp>
      </p:grpSp>
      <p:sp>
        <p:nvSpPr>
          <p:cNvPr id="342" name="Shape 342"/>
          <p:cNvSpPr/>
          <p:nvPr/>
        </p:nvSpPr>
        <p:spPr>
          <a:xfrm>
            <a:off x="4413737" y="3851275"/>
            <a:ext cx="762002" cy="101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16200" y="21600"/>
                </a:lnTo>
                <a:lnTo>
                  <a:pt x="5400" y="21600"/>
                </a:lnTo>
                <a:lnTo>
                  <a:pt x="5400" y="10800"/>
                </a:lnTo>
                <a:close/>
              </a:path>
            </a:pathLst>
          </a:custGeom>
          <a:solidFill>
            <a:schemeClr val="accent1"/>
          </a:solidFill>
          <a:ln w="25400">
            <a:solidFill>
              <a:srgbClr val="3A5E8A"/>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343" name="Shape 343"/>
          <p:cNvSpPr/>
          <p:nvPr/>
        </p:nvSpPr>
        <p:spPr>
          <a:xfrm>
            <a:off x="4419600" y="5154614"/>
            <a:ext cx="762001" cy="103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16200" y="21600"/>
                </a:lnTo>
                <a:lnTo>
                  <a:pt x="5400" y="21600"/>
                </a:lnTo>
                <a:lnTo>
                  <a:pt x="5400" y="10800"/>
                </a:lnTo>
                <a:close/>
              </a:path>
            </a:pathLst>
          </a:custGeom>
          <a:solidFill>
            <a:schemeClr val="accent1"/>
          </a:solidFill>
          <a:ln w="25400">
            <a:solidFill>
              <a:srgbClr val="3A5E8A"/>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grpSp>
        <p:nvGrpSpPr>
          <p:cNvPr id="346" name="Group 346"/>
          <p:cNvGrpSpPr/>
          <p:nvPr/>
        </p:nvGrpSpPr>
        <p:grpSpPr>
          <a:xfrm>
            <a:off x="152398" y="1530352"/>
            <a:ext cx="1157658" cy="1406528"/>
            <a:chOff x="0" y="0"/>
            <a:chExt cx="1157657" cy="1406526"/>
          </a:xfrm>
        </p:grpSpPr>
        <p:sp>
          <p:nvSpPr>
            <p:cNvPr id="344" name="Shape 344"/>
            <p:cNvSpPr/>
            <p:nvPr/>
          </p:nvSpPr>
          <p:spPr>
            <a:xfrm>
              <a:off x="-1" y="-1"/>
              <a:ext cx="1157658" cy="1406528"/>
            </a:xfrm>
            <a:prstGeom prst="rect">
              <a:avLst/>
            </a:prstGeom>
            <a:solidFill>
              <a:srgbClr val="E6B9B8"/>
            </a:solidFill>
            <a:ln w="25400" cap="flat">
              <a:solidFill>
                <a:srgbClr val="3A5E8A"/>
              </a:solidFill>
              <a:prstDash val="solid"/>
              <a:bevel/>
            </a:ln>
            <a:effectLst/>
          </p:spPr>
          <p:txBody>
            <a:bodyPr wrap="square" lIns="45718" tIns="45718" rIns="45718" bIns="45718" numCol="1" anchor="ctr">
              <a:noAutofit/>
            </a:bodyPr>
            <a:lstStyle/>
            <a:p>
              <a:pPr>
                <a:defRPr b="1" i="1" sz="1100">
                  <a:latin typeface="Calibri"/>
                  <a:ea typeface="Calibri"/>
                  <a:cs typeface="Calibri"/>
                  <a:sym typeface="Calibri"/>
                </a:defRPr>
              </a:pPr>
            </a:p>
          </p:txBody>
        </p:sp>
        <p:sp>
          <p:nvSpPr>
            <p:cNvPr id="345" name="Shape 345"/>
            <p:cNvSpPr/>
            <p:nvPr/>
          </p:nvSpPr>
          <p:spPr>
            <a:xfrm>
              <a:off x="-1" y="149542"/>
              <a:ext cx="1157658" cy="1107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defRPr b="1" sz="1400">
                  <a:latin typeface="Calibri"/>
                  <a:ea typeface="Calibri"/>
                  <a:cs typeface="Calibri"/>
                  <a:sym typeface="Calibri"/>
                </a:defRPr>
              </a:pPr>
              <a:r>
                <a:t>KEBIJAKAN &amp; STRATEGI NASIONAL (RPJMN 2015-2019</a:t>
              </a:r>
              <a:r>
                <a:rPr sz="1100"/>
                <a:t>)</a:t>
              </a:r>
            </a:p>
          </p:txBody>
        </p:sp>
      </p:grpSp>
      <p:sp>
        <p:nvSpPr>
          <p:cNvPr id="347" name="Shape 347"/>
          <p:cNvSpPr/>
          <p:nvPr/>
        </p:nvSpPr>
        <p:spPr>
          <a:xfrm>
            <a:off x="76200" y="6518275"/>
            <a:ext cx="8991600" cy="383538"/>
          </a:xfrm>
          <a:prstGeom prst="rect">
            <a:avLst/>
          </a:prstGeom>
          <a:solidFill>
            <a:srgbClr val="00B0F0"/>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000">
                <a:latin typeface="Calibri"/>
                <a:ea typeface="Calibri"/>
                <a:cs typeface="Calibri"/>
                <a:sym typeface="Calibri"/>
              </a:defRPr>
            </a:lvl1pPr>
          </a:lstStyle>
          <a:p>
            <a:pPr/>
            <a:r>
              <a:t>LINGKUNGAN STRATEGIS: GLOBAL, REGIONAL, NASIONAL</a:t>
            </a:r>
          </a:p>
        </p:txBody>
      </p:sp>
      <p:sp>
        <p:nvSpPr>
          <p:cNvPr id="348" name="Shape 348"/>
          <p:cNvSpPr/>
          <p:nvPr/>
        </p:nvSpPr>
        <p:spPr>
          <a:xfrm>
            <a:off x="4419600" y="6172200"/>
            <a:ext cx="762001" cy="2682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16200" y="21600"/>
                </a:lnTo>
                <a:lnTo>
                  <a:pt x="5400" y="21600"/>
                </a:lnTo>
                <a:lnTo>
                  <a:pt x="5400" y="10800"/>
                </a:lnTo>
                <a:close/>
              </a:path>
            </a:pathLst>
          </a:custGeom>
          <a:solidFill>
            <a:schemeClr val="accent1"/>
          </a:solidFill>
          <a:ln w="25400">
            <a:solidFill>
              <a:srgbClr val="3A5E8A"/>
            </a:solidFill>
            <a:bevel/>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349" name="Shape 349"/>
          <p:cNvSpPr/>
          <p:nvPr/>
        </p:nvSpPr>
        <p:spPr>
          <a:xfrm flipV="1">
            <a:off x="6629399" y="1530349"/>
            <a:ext cx="2" cy="350840"/>
          </a:xfrm>
          <a:prstGeom prst="line">
            <a:avLst/>
          </a:prstGeom>
          <a:ln w="28575">
            <a:solidFill>
              <a:srgbClr val="FFFFFF"/>
            </a:solidFill>
            <a:bevel/>
            <a:tailEnd type="triangle"/>
          </a:ln>
        </p:spPr>
        <p:txBody>
          <a:bodyPr lIns="45718" tIns="45718" rIns="45718" bIns="45718"/>
          <a:lstStyle/>
          <a:p>
            <a:pPr/>
          </a:p>
        </p:txBody>
      </p:sp>
      <p:sp>
        <p:nvSpPr>
          <p:cNvPr id="350" name="Shape 350"/>
          <p:cNvSpPr/>
          <p:nvPr/>
        </p:nvSpPr>
        <p:spPr>
          <a:xfrm>
            <a:off x="3489080" y="2343150"/>
            <a:ext cx="259354" cy="2269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000">
                <a:latin typeface="Arial"/>
                <a:ea typeface="Arial"/>
                <a:cs typeface="Arial"/>
                <a:sym typeface="Arial"/>
              </a:defRPr>
            </a:lvl1pPr>
          </a:lstStyle>
          <a:p>
            <a:pPr/>
            <a:r>
              <a:t>(1)</a:t>
            </a:r>
          </a:p>
        </p:txBody>
      </p:sp>
      <p:sp>
        <p:nvSpPr>
          <p:cNvPr id="351" name="Shape 351"/>
          <p:cNvSpPr/>
          <p:nvPr/>
        </p:nvSpPr>
        <p:spPr>
          <a:xfrm>
            <a:off x="7152543" y="2343150"/>
            <a:ext cx="259354" cy="2269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000">
                <a:latin typeface="Arial"/>
                <a:ea typeface="Arial"/>
                <a:cs typeface="Arial"/>
                <a:sym typeface="Arial"/>
              </a:defRPr>
            </a:lvl1pPr>
          </a:lstStyle>
          <a:p>
            <a:pPr/>
            <a:r>
              <a:t>(3)</a:t>
            </a:r>
          </a:p>
        </p:txBody>
      </p:sp>
      <p:sp>
        <p:nvSpPr>
          <p:cNvPr id="352" name="Shape 352"/>
          <p:cNvSpPr/>
          <p:nvPr/>
        </p:nvSpPr>
        <p:spPr>
          <a:xfrm>
            <a:off x="5345722" y="2343150"/>
            <a:ext cx="259354" cy="2269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000">
                <a:latin typeface="Arial"/>
                <a:ea typeface="Arial"/>
                <a:cs typeface="Arial"/>
                <a:sym typeface="Arial"/>
              </a:defRPr>
            </a:lvl1pPr>
          </a:lstStyle>
          <a:p>
            <a:pPr/>
            <a:r>
              <a:t>(2)</a:t>
            </a:r>
          </a:p>
        </p:txBody>
      </p:sp>
      <p:sp>
        <p:nvSpPr>
          <p:cNvPr id="353" name="Shape 353"/>
          <p:cNvSpPr/>
          <p:nvPr/>
        </p:nvSpPr>
        <p:spPr>
          <a:xfrm>
            <a:off x="4350729" y="3475039"/>
            <a:ext cx="259354" cy="2269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000">
                <a:latin typeface="Arial"/>
                <a:ea typeface="Arial"/>
                <a:cs typeface="Arial"/>
                <a:sym typeface="Arial"/>
              </a:defRPr>
            </a:lvl1pPr>
          </a:lstStyle>
          <a:p>
            <a:pPr/>
            <a:r>
              <a:t>(4)</a:t>
            </a:r>
          </a:p>
        </p:txBody>
      </p:sp>
      <p:sp>
        <p:nvSpPr>
          <p:cNvPr id="354" name="Shape 354"/>
          <p:cNvSpPr/>
          <p:nvPr/>
        </p:nvSpPr>
        <p:spPr>
          <a:xfrm>
            <a:off x="6457951" y="3598864"/>
            <a:ext cx="259354" cy="2269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000">
                <a:latin typeface="Arial"/>
                <a:ea typeface="Arial"/>
                <a:cs typeface="Arial"/>
                <a:sym typeface="Arial"/>
              </a:defRPr>
            </a:lvl1pPr>
          </a:lstStyle>
          <a:p>
            <a:pPr/>
            <a:r>
              <a:t>(5)</a:t>
            </a:r>
          </a:p>
        </p:txBody>
      </p:sp>
      <p:sp>
        <p:nvSpPr>
          <p:cNvPr id="355" name="Shape 355"/>
          <p:cNvSpPr/>
          <p:nvPr/>
        </p:nvSpPr>
        <p:spPr>
          <a:xfrm>
            <a:off x="3146181" y="4132264"/>
            <a:ext cx="259354" cy="2269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000">
                <a:latin typeface="Arial"/>
                <a:ea typeface="Arial"/>
                <a:cs typeface="Arial"/>
                <a:sym typeface="Arial"/>
              </a:defRPr>
            </a:lvl1pPr>
          </a:lstStyle>
          <a:p>
            <a:pPr/>
            <a:r>
              <a:t>(6)</a:t>
            </a:r>
          </a:p>
        </p:txBody>
      </p:sp>
      <p:sp>
        <p:nvSpPr>
          <p:cNvPr id="356" name="Shape 356"/>
          <p:cNvSpPr/>
          <p:nvPr/>
        </p:nvSpPr>
        <p:spPr>
          <a:xfrm>
            <a:off x="5600700" y="4070350"/>
            <a:ext cx="259354" cy="2269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000">
                <a:latin typeface="Arial"/>
                <a:ea typeface="Arial"/>
                <a:cs typeface="Arial"/>
                <a:sym typeface="Arial"/>
              </a:defRPr>
            </a:lvl1pPr>
          </a:lstStyle>
          <a:p>
            <a:pPr/>
            <a:r>
              <a:t>(7)</a:t>
            </a:r>
          </a:p>
        </p:txBody>
      </p:sp>
      <p:sp>
        <p:nvSpPr>
          <p:cNvPr id="357" name="Shape 357"/>
          <p:cNvSpPr/>
          <p:nvPr/>
        </p:nvSpPr>
        <p:spPr>
          <a:xfrm>
            <a:off x="5619751" y="4575175"/>
            <a:ext cx="259354" cy="2269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000">
                <a:latin typeface="Arial"/>
                <a:ea typeface="Arial"/>
                <a:cs typeface="Arial"/>
                <a:sym typeface="Arial"/>
              </a:defRPr>
            </a:lvl1pPr>
          </a:lstStyle>
          <a:p>
            <a:pPr/>
            <a:r>
              <a:t>(8)</a:t>
            </a:r>
          </a:p>
        </p:txBody>
      </p:sp>
      <p:sp>
        <p:nvSpPr>
          <p:cNvPr id="358" name="Shape 358"/>
          <p:cNvSpPr/>
          <p:nvPr/>
        </p:nvSpPr>
        <p:spPr>
          <a:xfrm>
            <a:off x="7170129" y="4729164"/>
            <a:ext cx="259354" cy="2269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000">
                <a:latin typeface="Arial"/>
                <a:ea typeface="Arial"/>
                <a:cs typeface="Arial"/>
                <a:sym typeface="Arial"/>
              </a:defRPr>
            </a:lvl1pPr>
          </a:lstStyle>
          <a:p>
            <a:pPr/>
            <a:r>
              <a:t>(9)</a:t>
            </a:r>
          </a:p>
        </p:txBody>
      </p:sp>
      <p:sp>
        <p:nvSpPr>
          <p:cNvPr id="359" name="Shape 359"/>
          <p:cNvSpPr/>
          <p:nvPr/>
        </p:nvSpPr>
        <p:spPr>
          <a:xfrm>
            <a:off x="3305907" y="5711825"/>
            <a:ext cx="575899"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a:r>
              <a:t>(10)</a:t>
            </a:r>
          </a:p>
        </p:txBody>
      </p:sp>
      <p:sp>
        <p:nvSpPr>
          <p:cNvPr id="360" name="Shape 360"/>
          <p:cNvSpPr/>
          <p:nvPr/>
        </p:nvSpPr>
        <p:spPr>
          <a:xfrm rot="348052">
            <a:off x="5436236" y="5689657"/>
            <a:ext cx="457202"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a:r>
              <a:t>(11)</a:t>
            </a:r>
          </a:p>
        </p:txBody>
      </p:sp>
      <p:sp>
        <p:nvSpPr>
          <p:cNvPr id="361" name="Shape 361"/>
          <p:cNvSpPr/>
          <p:nvPr/>
        </p:nvSpPr>
        <p:spPr>
          <a:xfrm rot="21415569">
            <a:off x="7175434" y="5667388"/>
            <a:ext cx="514353" cy="2269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000">
                <a:latin typeface="Arial"/>
                <a:ea typeface="Arial"/>
                <a:cs typeface="Arial"/>
                <a:sym typeface="Arial"/>
              </a:defRPr>
            </a:lvl1pPr>
          </a:lstStyle>
          <a:p>
            <a:pPr/>
            <a:r>
              <a:t>(12)</a:t>
            </a:r>
          </a:p>
        </p:txBody>
      </p:sp>
      <p:grpSp>
        <p:nvGrpSpPr>
          <p:cNvPr id="364" name="Group 364"/>
          <p:cNvGrpSpPr/>
          <p:nvPr/>
        </p:nvGrpSpPr>
        <p:grpSpPr>
          <a:xfrm>
            <a:off x="5867400" y="533402"/>
            <a:ext cx="3276600" cy="644528"/>
            <a:chOff x="0" y="0"/>
            <a:chExt cx="3276600" cy="644526"/>
          </a:xfrm>
        </p:grpSpPr>
        <p:sp>
          <p:nvSpPr>
            <p:cNvPr id="362" name="Shape 362"/>
            <p:cNvSpPr/>
            <p:nvPr/>
          </p:nvSpPr>
          <p:spPr>
            <a:xfrm>
              <a:off x="0" y="-1"/>
              <a:ext cx="3276600" cy="644528"/>
            </a:xfrm>
            <a:prstGeom prst="rect">
              <a:avLst/>
            </a:prstGeom>
            <a:solidFill>
              <a:srgbClr val="FF0000"/>
            </a:solidFill>
            <a:ln w="25400" cap="flat">
              <a:solidFill>
                <a:srgbClr val="3A5E8A"/>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p>
          </p:txBody>
        </p:sp>
        <p:sp>
          <p:nvSpPr>
            <p:cNvPr id="363" name="Shape 363"/>
            <p:cNvSpPr/>
            <p:nvPr/>
          </p:nvSpPr>
          <p:spPr>
            <a:xfrm>
              <a:off x="0" y="47942"/>
              <a:ext cx="3276600" cy="548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FFFF"/>
                  </a:solidFill>
                  <a:latin typeface="Calibri"/>
                  <a:ea typeface="Calibri"/>
                  <a:cs typeface="Calibri"/>
                  <a:sym typeface="Calibri"/>
                </a:defRPr>
              </a:lvl1pPr>
            </a:lstStyle>
            <a:p>
              <a:pPr/>
              <a:r>
                <a:t>T2. MENINGKATNYA RESPONSIVENESS &amp; PERLIN-DUNGAN MASY THD RISIKO SOSIAL &amp; FINANSIAL DI BIDANG KESEHATAN </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