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13" r:id="rId3"/>
    <p:sldId id="291" r:id="rId4"/>
    <p:sldId id="295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2" r:id="rId13"/>
    <p:sldId id="273" r:id="rId14"/>
    <p:sldId id="311" r:id="rId15"/>
    <p:sldId id="312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293" r:id="rId26"/>
    <p:sldId id="294" r:id="rId27"/>
    <p:sldId id="310" r:id="rId28"/>
    <p:sldId id="308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070EC4-8289-47AB-9804-4B4C235B4042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F5B2BA9-998A-4B5E-922F-6A536654160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600200"/>
            <a:ext cx="8731696" cy="1828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                     </a:t>
            </a:r>
            <a:r>
              <a:rPr lang="id-ID" sz="3600" b="1" dirty="0" smtClean="0"/>
              <a:t>ASPEK HUKUM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id-ID" sz="3600" b="1" dirty="0" smtClean="0"/>
              <a:t>HAK DAN Kewajiban</a:t>
            </a:r>
            <a:r>
              <a:rPr lang="en-US" sz="3600" b="1" dirty="0" smtClean="0"/>
              <a:t> </a:t>
            </a:r>
            <a:r>
              <a:rPr lang="id-ID" sz="3600" b="1" dirty="0" smtClean="0"/>
              <a:t>Rumah sakit </a:t>
            </a: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00800" cy="648072"/>
          </a:xfrm>
        </p:spPr>
        <p:txBody>
          <a:bodyPr/>
          <a:lstStyle/>
          <a:p>
            <a:r>
              <a:rPr lang="en-US" b="1" dirty="0" smtClean="0"/>
              <a:t>R.FRESLEY HUTAPEA.SH.MH.MARS</a:t>
            </a:r>
            <a:endParaRPr lang="id-ID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1124743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PERTEMUAN </a:t>
            </a:r>
            <a:r>
              <a:rPr lang="en-US" sz="4400" b="1" dirty="0" smtClean="0"/>
              <a:t>9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429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Kewajiban Umum Rumah Sakit </a:t>
            </a:r>
            <a:r>
              <a:rPr lang="id-ID" dirty="0" smtClean="0"/>
              <a:t>(6)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 smtClean="0"/>
              <a:t>Melaksanakan  </a:t>
            </a:r>
            <a:r>
              <a:rPr lang="id-ID" dirty="0"/>
              <a:t>program  pemerintah  di bidang  kesehatan  baik  secara  regional  maupun  </a:t>
            </a:r>
            <a:r>
              <a:rPr lang="id-ID" dirty="0" smtClean="0"/>
              <a:t>nasional, meliputi :</a:t>
            </a:r>
          </a:p>
          <a:p>
            <a:pPr algn="just"/>
            <a:r>
              <a:rPr lang="id-ID" dirty="0" smtClean="0"/>
              <a:t>imunisasi Dasar;</a:t>
            </a:r>
          </a:p>
          <a:p>
            <a:pPr algn="just"/>
            <a:r>
              <a:rPr lang="id-ID" dirty="0" smtClean="0"/>
              <a:t>keluarga berencana;</a:t>
            </a:r>
          </a:p>
          <a:p>
            <a:pPr algn="just"/>
            <a:r>
              <a:rPr lang="id-ID" dirty="0" smtClean="0"/>
              <a:t>inisiasi  </a:t>
            </a:r>
            <a:r>
              <a:rPr lang="id-ID" dirty="0"/>
              <a:t>menyusui  dini  (IMD)  dan  pemberian  air  susu  ibu  (ASI) </a:t>
            </a:r>
            <a:r>
              <a:rPr lang="nn-NO" dirty="0" smtClean="0"/>
              <a:t>eksklusif;</a:t>
            </a:r>
            <a:endParaRPr lang="id-ID" dirty="0" smtClean="0"/>
          </a:p>
          <a:p>
            <a:pPr algn="just"/>
            <a:r>
              <a:rPr lang="nn-NO" dirty="0" smtClean="0"/>
              <a:t>penyediaan </a:t>
            </a:r>
            <a:r>
              <a:rPr lang="nn-NO" dirty="0"/>
              <a:t>ruang </a:t>
            </a:r>
            <a:r>
              <a:rPr lang="nn-NO" dirty="0" smtClean="0"/>
              <a:t>menyusui</a:t>
            </a:r>
            <a:endParaRPr lang="id-ID" dirty="0" smtClean="0"/>
          </a:p>
          <a:p>
            <a:pPr algn="just"/>
            <a:r>
              <a:rPr lang="nn-NO" dirty="0" smtClean="0"/>
              <a:t>program  </a:t>
            </a:r>
            <a:r>
              <a:rPr lang="nn-NO" dirty="0"/>
              <a:t>penanggulangan  penyakit,  antara  lain  tuberkulosis, </a:t>
            </a:r>
            <a:r>
              <a:rPr lang="sv-SE" dirty="0"/>
              <a:t>HIV/AIDS, malaria; </a:t>
            </a:r>
            <a:endParaRPr lang="id-ID" dirty="0" smtClean="0"/>
          </a:p>
          <a:p>
            <a:pPr algn="just"/>
            <a:r>
              <a:rPr lang="sv-SE" dirty="0" smtClean="0"/>
              <a:t>pelayanan </a:t>
            </a:r>
            <a:r>
              <a:rPr lang="sv-SE" dirty="0"/>
              <a:t>darah; </a:t>
            </a:r>
            <a:endParaRPr lang="id-ID" dirty="0"/>
          </a:p>
          <a:p>
            <a:pPr algn="just"/>
            <a:r>
              <a:rPr lang="sv-SE" dirty="0" smtClean="0"/>
              <a:t>rujukan </a:t>
            </a:r>
            <a:r>
              <a:rPr lang="sv-SE" dirty="0"/>
              <a:t>kasus gizi berat.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374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Kewajiban Umum Rumah Sakit </a:t>
            </a:r>
            <a:r>
              <a:rPr lang="id-ID" dirty="0" smtClean="0"/>
              <a:t>(7)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Kewajiban  Rumah  Sakit  untuk  membuat  daftar  tenaga  medis  dan Tenaga  Kesehatan  lainnya  yang  </a:t>
            </a:r>
            <a:r>
              <a:rPr lang="id-ID" dirty="0" smtClean="0"/>
              <a:t>berpraktik</a:t>
            </a:r>
            <a:r>
              <a:rPr lang="sv-SE" dirty="0" smtClean="0"/>
              <a:t>. </a:t>
            </a:r>
            <a:endParaRPr lang="id-ID" dirty="0" smtClean="0"/>
          </a:p>
          <a:p>
            <a:r>
              <a:rPr lang="sv-SE" dirty="0" smtClean="0"/>
              <a:t>Daftar  </a:t>
            </a:r>
            <a:r>
              <a:rPr lang="sv-SE" dirty="0"/>
              <a:t>tenaga  medis  dan  Tenaga  Kesehatan  lainnya  </a:t>
            </a:r>
            <a:endParaRPr lang="id-ID" dirty="0" smtClean="0"/>
          </a:p>
          <a:p>
            <a:r>
              <a:rPr lang="id-ID" dirty="0" smtClean="0"/>
              <a:t>Daftar  </a:t>
            </a:r>
            <a:r>
              <a:rPr lang="id-ID" dirty="0"/>
              <a:t>tenaga  medis  dan  Tenaga  Kesehatan  </a:t>
            </a:r>
            <a:r>
              <a:rPr lang="id-ID" dirty="0" smtClean="0"/>
              <a:t>lainnya, memuat  </a:t>
            </a:r>
            <a:r>
              <a:rPr lang="id-ID" dirty="0"/>
              <a:t>nama,  gelar,  jabatan  di  Rumah  Sakit, dan nomor serta masa berlaku Surat Izin Praktik (SIP</a:t>
            </a:r>
            <a:r>
              <a:rPr lang="id-ID" dirty="0" smtClean="0"/>
              <a:t>).</a:t>
            </a:r>
          </a:p>
          <a:p>
            <a:r>
              <a:rPr lang="id-ID" dirty="0"/>
              <a:t>Menyusun  dan  melaksanakan  peraturan internal  Rumah  Sakit  (hospital  bylaws)</a:t>
            </a:r>
          </a:p>
          <a:p>
            <a:r>
              <a:rPr lang="en-US" dirty="0" err="1"/>
              <a:t>Peraturan</a:t>
            </a:r>
            <a:r>
              <a:rPr lang="en-US" dirty="0"/>
              <a:t>  internal  </a:t>
            </a:r>
            <a:r>
              <a:rPr lang="en-US" dirty="0" err="1"/>
              <a:t>Rumah</a:t>
            </a:r>
            <a:r>
              <a:rPr lang="en-US" dirty="0"/>
              <a:t>  </a:t>
            </a:r>
            <a:r>
              <a:rPr lang="en-US" dirty="0" err="1"/>
              <a:t>Sakit</a:t>
            </a:r>
            <a:r>
              <a:rPr lang="en-US" dirty="0"/>
              <a:t>  (hospital  bylaws)</a:t>
            </a:r>
            <a:r>
              <a:rPr lang="id-ID" dirty="0"/>
              <a:t>: </a:t>
            </a:r>
            <a:r>
              <a:rPr lang="en-US" dirty="0" err="1"/>
              <a:t>terdiri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peraturan</a:t>
            </a:r>
            <a:r>
              <a:rPr lang="en-US" dirty="0"/>
              <a:t>  </a:t>
            </a:r>
            <a:r>
              <a:rPr lang="en-US" dirty="0" err="1"/>
              <a:t>organisasi</a:t>
            </a:r>
            <a:r>
              <a:rPr lang="en-US" dirty="0"/>
              <a:t>  </a:t>
            </a:r>
            <a:r>
              <a:rPr lang="en-US" dirty="0" err="1"/>
              <a:t>Rumah</a:t>
            </a:r>
            <a:r>
              <a:rPr lang="en-US" dirty="0"/>
              <a:t>  </a:t>
            </a:r>
            <a:r>
              <a:rPr lang="en-US" dirty="0" err="1"/>
              <a:t>Sakit</a:t>
            </a:r>
            <a:r>
              <a:rPr lang="en-US" dirty="0"/>
              <a:t> (corporate bylaws)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(medical staff bylaws). </a:t>
            </a: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5579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Kewajiban Umum Rumah Sakit </a:t>
            </a:r>
            <a:r>
              <a:rPr lang="id-ID" dirty="0" smtClean="0"/>
              <a:t>(8)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/>
            <a:r>
              <a:rPr lang="id-ID" sz="2000" dirty="0" smtClean="0"/>
              <a:t>Rumah  </a:t>
            </a:r>
            <a:r>
              <a:rPr lang="id-ID" sz="2000" dirty="0"/>
              <a:t>Sakit  </a:t>
            </a:r>
            <a:r>
              <a:rPr lang="id-ID" sz="2000" dirty="0" smtClean="0"/>
              <a:t>mengupayakan </a:t>
            </a:r>
            <a:r>
              <a:rPr lang="id-ID" sz="2000" dirty="0"/>
              <a:t>keamanan  pasien,  pengunjung  dan  petugas  yang  </a:t>
            </a:r>
            <a:r>
              <a:rPr lang="id-ID" sz="2000" dirty="0" smtClean="0"/>
              <a:t>bekerja</a:t>
            </a:r>
          </a:p>
          <a:p>
            <a:pPr marL="176213" indent="-176213" algn="just"/>
            <a:r>
              <a:rPr lang="id-ID" sz="2000" dirty="0"/>
              <a:t>menyediakan  petugas  keamanan  untuk  meminimalisir  resiko kehilangan  barang-barang  milik  pribadi  serta  aksesibilitas pengunjung  yang  tidak  memiliki  kepentingan  dengan  pasien  atau pelayanan Rumah Sakit; </a:t>
            </a:r>
            <a:endParaRPr lang="id-ID" sz="2000" dirty="0" smtClean="0"/>
          </a:p>
          <a:p>
            <a:pPr marL="176213" indent="-176213" algn="just"/>
            <a:r>
              <a:rPr lang="id-ID" sz="2000" dirty="0"/>
              <a:t>memelihara  kondisi  gedung,  halaman,  dan  peralatan  Rumah  Sakit untuk  mengilangkan  risiko  bahaya  bagi  pasien,  Tenaga  Kesehatan dan pengunjung Rumah Sakit; dan </a:t>
            </a:r>
            <a:endParaRPr lang="id-ID" sz="2000" dirty="0" smtClean="0"/>
          </a:p>
          <a:p>
            <a:pPr marL="176213" indent="-176213" algn="just"/>
            <a:r>
              <a:rPr lang="id-ID" sz="2000" dirty="0"/>
              <a:t>menyusun  rencana  tertulis  tentang  perlindungan  terhadap  berbagai potensi bahaya atau risiko yang terjadi di Rumah </a:t>
            </a:r>
            <a:r>
              <a:rPr lang="id-ID" sz="2000" dirty="0" smtClean="0"/>
              <a:t>Sakit, meliputi</a:t>
            </a:r>
          </a:p>
          <a:p>
            <a:pPr marL="633413" indent="-279400" algn="just">
              <a:buFont typeface="+mj-lt"/>
              <a:buAutoNum type="alphaLcParenR"/>
              <a:tabLst>
                <a:tab pos="633413" algn="l"/>
              </a:tabLst>
            </a:pPr>
            <a:r>
              <a:rPr lang="id-ID" sz="2000" dirty="0" smtClean="0"/>
              <a:t>manajemen </a:t>
            </a:r>
            <a:r>
              <a:rPr lang="id-ID" sz="2000" dirty="0"/>
              <a:t>perlindungan </a:t>
            </a:r>
            <a:r>
              <a:rPr lang="id-ID" sz="2000" dirty="0" smtClean="0"/>
              <a:t>keamanan;</a:t>
            </a:r>
          </a:p>
          <a:p>
            <a:pPr marL="633413" indent="-279400" algn="just">
              <a:buFont typeface="+mj-lt"/>
              <a:buAutoNum type="alphaLcParenR"/>
              <a:tabLst>
                <a:tab pos="633413" algn="l"/>
              </a:tabLst>
            </a:pPr>
            <a:r>
              <a:rPr lang="id-ID" sz="2000" dirty="0" smtClean="0"/>
              <a:t>perlindungan </a:t>
            </a:r>
            <a:r>
              <a:rPr lang="id-ID" sz="2000" dirty="0"/>
              <a:t>keamanan sarana dan </a:t>
            </a:r>
            <a:r>
              <a:rPr lang="id-ID" sz="2000" dirty="0" smtClean="0"/>
              <a:t>prasarana</a:t>
            </a:r>
          </a:p>
          <a:p>
            <a:pPr marL="633413" indent="-279400" algn="just">
              <a:buFont typeface="+mj-lt"/>
              <a:buAutoNum type="alphaLcParenR"/>
              <a:tabLst>
                <a:tab pos="633413" algn="l"/>
              </a:tabLst>
            </a:pPr>
            <a:r>
              <a:rPr lang="id-ID" sz="2000" dirty="0" smtClean="0"/>
              <a:t>syarat </a:t>
            </a:r>
            <a:r>
              <a:rPr lang="id-ID" sz="2000" dirty="0"/>
              <a:t>dan prosedur keamanan. </a:t>
            </a:r>
          </a:p>
        </p:txBody>
      </p:sp>
    </p:spTree>
    <p:extLst>
      <p:ext uri="{BB962C8B-B14F-4D97-AF65-F5344CB8AC3E}">
        <p14:creationId xmlns:p14="http://schemas.microsoft.com/office/powerpoint/2010/main" val="3682749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Kewajiban Umum Rumah Sakit </a:t>
            </a:r>
            <a:r>
              <a:rPr lang="id-ID" dirty="0" smtClean="0"/>
              <a:t>(</a:t>
            </a:r>
            <a:r>
              <a:rPr lang="id-ID" dirty="0"/>
              <a:t>9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Kewajiban  Rumah  Sakit  dalam  memberlakukan  seluruh  kawasan  di  dalam Rumah  Sakit  sebagai  kawasan  tanpa  rokok </a:t>
            </a:r>
            <a:r>
              <a:rPr lang="id-ID" dirty="0" smtClean="0"/>
              <a:t>sesuai  </a:t>
            </a:r>
            <a:r>
              <a:rPr lang="id-ID" dirty="0"/>
              <a:t>ketentuan  peraturan  perundang- undangan. </a:t>
            </a:r>
            <a:endParaRPr lang="id-ID" dirty="0" smtClean="0"/>
          </a:p>
          <a:p>
            <a:r>
              <a:rPr lang="id-ID" dirty="0"/>
              <a:t>Dalam  rangka  memenuhi  hak  pasien  untuk  menyampaikan  keluhan atau  pengaduan, setiap Rumah Sakit menyediakan unit pelayanan pengaduan. </a:t>
            </a:r>
          </a:p>
          <a:p>
            <a:r>
              <a:rPr lang="id-ID" dirty="0"/>
              <a:t>Unit  pelayanan  pengaduan  melakukan  pengumpulan  informasi,  klarifikasi  dan  penyelesaian keluhan  pasien  atas  ketidakpuasan  terhadap  pelayanan  yang  diberikan oleh Tenaga Kesehatan di Rumah Sakit dan/atau prosedur pelayanan di Rumah Sakit. </a:t>
            </a:r>
          </a:p>
          <a:p>
            <a:r>
              <a:rPr lang="id-ID" dirty="0"/>
              <a:t>Keluhan atau pengaduan tersebut harus ditindaklanjuti secara cepat, adil dan objektif. </a:t>
            </a:r>
          </a:p>
        </p:txBody>
      </p:sp>
    </p:spTree>
    <p:extLst>
      <p:ext uri="{BB962C8B-B14F-4D97-AF65-F5344CB8AC3E}">
        <p14:creationId xmlns:p14="http://schemas.microsoft.com/office/powerpoint/2010/main" val="2796979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    </a:t>
            </a:r>
            <a:r>
              <a:rPr lang="id-ID" sz="3200" dirty="0" smtClean="0"/>
              <a:t>Kewajiban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id-ID" sz="3200" dirty="0" smtClean="0"/>
              <a:t>Rumah Sakit (1)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berperan  </a:t>
            </a:r>
            <a:r>
              <a:rPr lang="id-ID" dirty="0"/>
              <a:t>aktif  dalam  memberikan  pelayanan  kesehatan  pada  Bencana, sesuai dengan kemampuan pelayanannya; 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menyediakan sarana dan pelayanan bagi masyarakat tidak mampu atau miskin; 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melaksanakan fungsi sosial</a:t>
            </a:r>
            <a:r>
              <a:rPr lang="id-ID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menyediakan sarana dan prasarana umum yang layak antara lain sarana ibadah,  parkir,  ruang  tunggu,  sarana  untuk  orang  cacat,  wanita menyusui, anak-anak, lanjut </a:t>
            </a:r>
            <a:r>
              <a:rPr lang="id-ID" dirty="0" smtClean="0"/>
              <a:t>usia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melaksanakan etika Rumah </a:t>
            </a:r>
            <a:r>
              <a:rPr lang="id-ID" dirty="0" smtClean="0"/>
              <a:t>Sakit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memiliki </a:t>
            </a:r>
            <a:r>
              <a:rPr lang="id-ID" dirty="0"/>
              <a:t>sistem pencegahan kecelakaan dan penanggulangan </a:t>
            </a:r>
            <a:r>
              <a:rPr lang="id-ID" dirty="0" smtClean="0"/>
              <a:t>Bencana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melaksanakan  </a:t>
            </a:r>
            <a:r>
              <a:rPr lang="id-ID" dirty="0"/>
              <a:t>program  pemerintah  di  bidang  kesehatan  baik  secara regional maupun nasional</a:t>
            </a:r>
            <a:r>
              <a:rPr lang="id-ID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membuat  daftar  tenaga  medis  yang  melakukan  praktik  kedokteran  atau kedokteran gigi dan Tenaga Kesehatan lainnya</a:t>
            </a:r>
            <a:r>
              <a:rPr lang="id-ID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menyusun  dan  melaksanakan  peraturan  internal  Rumah  Sakit  (hospital by laws</a:t>
            </a:r>
            <a:r>
              <a:rPr lang="id-ID" dirty="0" smtClean="0"/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mengupayakan  keamanan  pasien,  pengunjung  dan  petugas  di  Rumah Sakit</a:t>
            </a:r>
            <a:r>
              <a:rPr lang="id-ID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memberlakukan  seluruh  lingkungan  Rumah  Sakit  sebagai  kawasan tanpa rokok</a:t>
            </a:r>
            <a:r>
              <a:rPr lang="id-ID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9238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 startAt="12"/>
            </a:pPr>
            <a:r>
              <a:rPr lang="id-ID" dirty="0"/>
              <a:t>memberikan  informasi  yang  benar  tentang  pelayanan  Rumah  Sakit kepada masyarakat;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id-ID" dirty="0"/>
              <a:t>memberi  pelayanan  kesehatan  yang  aman,  bermutu,  antidiskriminasi, dan  efektif  dengan  mengutamakan  kepentingan  pasien  sesuai  dengan standar pelayanan Rumah Sakit</a:t>
            </a:r>
            <a:r>
              <a:rPr lang="id-ID" dirty="0" smtClean="0"/>
              <a:t>;</a:t>
            </a:r>
            <a:endParaRPr lang="id-ID" dirty="0"/>
          </a:p>
          <a:p>
            <a:pPr marL="457200" indent="-457200">
              <a:buFont typeface="+mj-lt"/>
              <a:buAutoNum type="arabicPeriod" startAt="12"/>
            </a:pPr>
            <a:r>
              <a:rPr lang="id-ID" dirty="0" smtClean="0"/>
              <a:t>memberikan  </a:t>
            </a:r>
            <a:r>
              <a:rPr lang="id-ID" dirty="0"/>
              <a:t>pelayanan  gawat  darurat  kepada  pasien  sesuai  dengan kemampuan pelayanannya; </a:t>
            </a:r>
            <a:endParaRPr lang="id-ID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id-ID" dirty="0"/>
              <a:t>membuat,  melaksanakan,  dan  menjaga  standar  mutu  pelayanan kesehatan di Rumah Sakit sebagai acuan dalam melayani pasien; </a:t>
            </a:r>
            <a:endParaRPr lang="id-ID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id-ID" dirty="0"/>
              <a:t>menyelenggarakan rekam </a:t>
            </a:r>
            <a:r>
              <a:rPr lang="id-ID" dirty="0" smtClean="0"/>
              <a:t>medis;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id-ID" dirty="0" smtClean="0"/>
              <a:t>melaksanakan </a:t>
            </a:r>
            <a:r>
              <a:rPr lang="id-ID" dirty="0"/>
              <a:t>sistem rujukan; </a:t>
            </a:r>
            <a:endParaRPr lang="id-ID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id-ID" dirty="0" smtClean="0"/>
              <a:t>menolak </a:t>
            </a:r>
            <a:r>
              <a:rPr lang="id-ID" dirty="0"/>
              <a:t>keinginan pasien yang bertentangan dengan standar profesi dan etika serta peraturan </a:t>
            </a:r>
            <a:r>
              <a:rPr lang="id-ID" dirty="0" smtClean="0"/>
              <a:t>perundang-undangan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id-ID" dirty="0"/>
              <a:t>memberikan  informasi  yang  benar,  jelas  dan  jujur  mengenai  hak  dan kewajiban pasien; </a:t>
            </a:r>
            <a:endParaRPr lang="id-ID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id-ID" dirty="0"/>
              <a:t>menghormati dan melindungi hak-hak pasien; </a:t>
            </a:r>
            <a:endParaRPr lang="id-ID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id-ID" dirty="0"/>
              <a:t>melindungi  dan  memberikan  bantuan  hukum  bagi  semua  petugas Rumah Sakit dalam melaksanakan tugas; </a:t>
            </a:r>
            <a:endParaRPr lang="id-ID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id-ID" dirty="0"/>
              <a:t>menjamin hak petugas yang bekerja di Rumah Sakit.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Kewajiban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id-ID" sz="3200" dirty="0" smtClean="0"/>
              <a:t> Rumah Sakit (2)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528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Kewajiban Rumah Sakit kepada </a:t>
            </a:r>
            <a:r>
              <a:rPr lang="id-ID" sz="3200" dirty="0"/>
              <a:t>p</a:t>
            </a:r>
            <a:r>
              <a:rPr lang="id-ID" sz="3200" dirty="0" smtClean="0"/>
              <a:t>asien (1)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1600" dirty="0" smtClean="0"/>
              <a:t>Memberikan  </a:t>
            </a:r>
            <a:r>
              <a:rPr lang="id-ID" sz="1600" dirty="0"/>
              <a:t>informasi  yang  benar  tentang pelayanan  Rumah  Sakit  kepada  </a:t>
            </a:r>
            <a:r>
              <a:rPr lang="id-ID" sz="1600" dirty="0" smtClean="0"/>
              <a:t>masyarakat</a:t>
            </a:r>
          </a:p>
          <a:p>
            <a:pPr marL="1254125" indent="-354013">
              <a:buFont typeface="+mj-lt"/>
              <a:buAutoNum type="alphaLcParenR"/>
            </a:pPr>
            <a:r>
              <a:rPr lang="id-ID" sz="1600" dirty="0" smtClean="0"/>
              <a:t>informasi </a:t>
            </a:r>
            <a:r>
              <a:rPr lang="id-ID" sz="1600" dirty="0"/>
              <a:t>umum tentang Rumah Sakit; </a:t>
            </a:r>
          </a:p>
          <a:p>
            <a:pPr marL="1254125" indent="-354013">
              <a:buFont typeface="+mj-lt"/>
              <a:buAutoNum type="alphaLcParenR"/>
            </a:pPr>
            <a:r>
              <a:rPr lang="id-ID" sz="1600" dirty="0" smtClean="0"/>
              <a:t>informasi </a:t>
            </a:r>
            <a:r>
              <a:rPr lang="id-ID" sz="1600" dirty="0"/>
              <a:t>yang berkaitan dengan pelayanan medis kepada pasien. </a:t>
            </a:r>
            <a:endParaRPr lang="id-ID" sz="1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id-ID" sz="1600" dirty="0"/>
              <a:t>Informasi  umum  tentang  Rumah  Sakit  </a:t>
            </a:r>
            <a:r>
              <a:rPr lang="id-ID" sz="1600" dirty="0" smtClean="0"/>
              <a:t>meliputi</a:t>
            </a:r>
            <a:r>
              <a:rPr lang="id-ID" sz="1600" dirty="0"/>
              <a:t>:  </a:t>
            </a:r>
            <a:r>
              <a:rPr lang="id-ID" sz="1600" b="1" dirty="0"/>
              <a:t>S</a:t>
            </a:r>
            <a:r>
              <a:rPr lang="id-ID" sz="1600" b="1" dirty="0" smtClean="0"/>
              <a:t>tatus </a:t>
            </a:r>
            <a:r>
              <a:rPr lang="id-ID" sz="1600" b="1" dirty="0"/>
              <a:t>perizinan, klasifikasi dan akreditasi Rumah Sakit</a:t>
            </a:r>
            <a:r>
              <a:rPr lang="id-ID" sz="1600" dirty="0"/>
              <a:t>;  </a:t>
            </a:r>
            <a:r>
              <a:rPr lang="id-ID" sz="1600" b="1" dirty="0" smtClean="0"/>
              <a:t>Jenis </a:t>
            </a:r>
            <a:r>
              <a:rPr lang="id-ID" sz="1600" b="1" dirty="0"/>
              <a:t>dan fasilitas pelayanan Rumah Sakit</a:t>
            </a:r>
            <a:r>
              <a:rPr lang="id-ID" sz="1600" dirty="0"/>
              <a:t>; </a:t>
            </a:r>
            <a:r>
              <a:rPr lang="id-ID" sz="1600" dirty="0" smtClean="0"/>
              <a:t> </a:t>
            </a:r>
            <a:r>
              <a:rPr lang="id-ID" sz="1600" b="1" dirty="0" smtClean="0"/>
              <a:t>Jumlah</a:t>
            </a:r>
            <a:r>
              <a:rPr lang="id-ID" sz="1600" b="1" dirty="0"/>
              <a:t>, kualifikasi dan jadwal praktik Tenaga Kesehatan</a:t>
            </a:r>
            <a:r>
              <a:rPr lang="id-ID" sz="1600" dirty="0"/>
              <a:t>;  </a:t>
            </a:r>
            <a:r>
              <a:rPr lang="id-ID" sz="1600" b="1" dirty="0" smtClean="0"/>
              <a:t>Tata </a:t>
            </a:r>
            <a:r>
              <a:rPr lang="id-ID" sz="1600" b="1" dirty="0"/>
              <a:t>tertib dan peraturan yang berlaku di Rumah Sakit</a:t>
            </a:r>
            <a:r>
              <a:rPr lang="id-ID" sz="1600" dirty="0"/>
              <a:t>;  </a:t>
            </a:r>
            <a:r>
              <a:rPr lang="id-ID" sz="1600" b="1" dirty="0" smtClean="0"/>
              <a:t>Hak </a:t>
            </a:r>
            <a:r>
              <a:rPr lang="id-ID" sz="1600" b="1" dirty="0"/>
              <a:t>dan kewajiban </a:t>
            </a:r>
            <a:r>
              <a:rPr lang="id-ID" sz="1600" b="1" dirty="0" smtClean="0"/>
              <a:t>pasien</a:t>
            </a:r>
            <a:r>
              <a:rPr lang="id-ID" sz="1600" b="1" dirty="0"/>
              <a:t> </a:t>
            </a:r>
            <a:r>
              <a:rPr lang="id-ID" sz="1600" b="1" dirty="0" smtClean="0"/>
              <a:t>dan  Pembiayaan</a:t>
            </a:r>
            <a:r>
              <a:rPr lang="id-ID" sz="1600" b="1" dirty="0"/>
              <a:t>. </a:t>
            </a:r>
            <a:endParaRPr lang="id-ID" sz="1600" b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id-ID" sz="1600" dirty="0" smtClean="0"/>
              <a:t>Rumah  </a:t>
            </a:r>
            <a:r>
              <a:rPr lang="id-ID" sz="1600" dirty="0"/>
              <a:t>Sakit  wajib  memberikan  informasi  kepada  pasien  dan masyarakat  mengenai  status  Rumah  Sakit  sebagai  Rumah  Sakit pendidikan. </a:t>
            </a:r>
            <a:endParaRPr lang="id-ID" sz="1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id-ID" sz="1600" dirty="0" smtClean="0"/>
              <a:t>Informasi  </a:t>
            </a:r>
            <a:r>
              <a:rPr lang="id-ID" sz="1600" dirty="0"/>
              <a:t>umum  </a:t>
            </a:r>
            <a:r>
              <a:rPr lang="id-ID" sz="1600" dirty="0" smtClean="0"/>
              <a:t>dapat  </a:t>
            </a:r>
            <a:r>
              <a:rPr lang="id-ID" sz="1600" dirty="0"/>
              <a:t>diberikan secara langsung dan tidak langsung. </a:t>
            </a:r>
            <a:endParaRPr lang="id-ID" sz="1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id-ID" sz="1600" dirty="0" smtClean="0"/>
              <a:t>Pemberian  </a:t>
            </a:r>
            <a:r>
              <a:rPr lang="id-ID" sz="1600" dirty="0"/>
              <a:t>informasi  secara  langsung  dilakukan  dengan  menyediakan fasilitas pelayanan informasi atau dilakukan oleh petugas Rumah Sakit. </a:t>
            </a:r>
            <a:endParaRPr lang="id-ID" sz="1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id-ID" sz="1600" dirty="0" smtClean="0"/>
              <a:t>Pemberian  </a:t>
            </a:r>
            <a:r>
              <a:rPr lang="id-ID" sz="1600" dirty="0"/>
              <a:t>informasi  secara  tidak  langsung  dilakukan  antara  lain melalui papan pengumuman, brosur, rambu, pamflet, dan website. </a:t>
            </a:r>
          </a:p>
        </p:txBody>
      </p:sp>
    </p:spTree>
    <p:extLst>
      <p:ext uri="{BB962C8B-B14F-4D97-AF65-F5344CB8AC3E}">
        <p14:creationId xmlns:p14="http://schemas.microsoft.com/office/powerpoint/2010/main" val="265176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Kewajiban Rumah Sakit kepada </a:t>
            </a:r>
            <a:r>
              <a:rPr lang="id-ID" sz="3200" dirty="0" smtClean="0"/>
              <a:t>pasien (</a:t>
            </a:r>
            <a:r>
              <a:rPr lang="id-ID" sz="3200" dirty="0"/>
              <a:t>2</a:t>
            </a:r>
            <a:r>
              <a:rPr lang="id-ID" sz="3200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id-ID" sz="1600" dirty="0" smtClean="0"/>
              <a:t>Informasi  </a:t>
            </a:r>
            <a:r>
              <a:rPr lang="id-ID" sz="1600" dirty="0"/>
              <a:t>yang  berkaitan  dengan  pelayanan  medis  kepada  pasien </a:t>
            </a:r>
            <a:r>
              <a:rPr lang="id-ID" sz="1600" dirty="0" smtClean="0"/>
              <a:t>meliputi</a:t>
            </a:r>
            <a:r>
              <a:rPr lang="id-ID" sz="1600" dirty="0"/>
              <a:t>: </a:t>
            </a:r>
            <a:endParaRPr lang="id-ID" sz="1600" dirty="0" smtClean="0"/>
          </a:p>
          <a:p>
            <a:pPr marL="811213" lvl="1" indent="-368300">
              <a:buFont typeface="+mj-lt"/>
              <a:buAutoNum type="alphaLcParenR"/>
            </a:pPr>
            <a:r>
              <a:rPr lang="id-ID" sz="1600" dirty="0" smtClean="0"/>
              <a:t>pemberi </a:t>
            </a:r>
            <a:r>
              <a:rPr lang="id-ID" sz="1600" dirty="0"/>
              <a:t>pelayanan; </a:t>
            </a:r>
            <a:endParaRPr lang="id-ID" sz="1600" dirty="0" smtClean="0"/>
          </a:p>
          <a:p>
            <a:pPr marL="811213" lvl="1" indent="-368300">
              <a:buFont typeface="+mj-lt"/>
              <a:buAutoNum type="alphaLcParenR"/>
            </a:pPr>
            <a:r>
              <a:rPr lang="id-ID" sz="1600" dirty="0" smtClean="0"/>
              <a:t>diagnosis </a:t>
            </a:r>
            <a:r>
              <a:rPr lang="id-ID" sz="1600" dirty="0"/>
              <a:t>dan tata cara tindakan medis; </a:t>
            </a:r>
            <a:endParaRPr lang="id-ID" sz="1600" dirty="0" smtClean="0"/>
          </a:p>
          <a:p>
            <a:pPr marL="811213" lvl="1" indent="-368300">
              <a:buFont typeface="+mj-lt"/>
              <a:buAutoNum type="alphaLcParenR"/>
            </a:pPr>
            <a:r>
              <a:rPr lang="id-ID" sz="1600" dirty="0" smtClean="0"/>
              <a:t>tujuan </a:t>
            </a:r>
            <a:r>
              <a:rPr lang="id-ID" sz="1600" dirty="0"/>
              <a:t>tindakan medis;  </a:t>
            </a:r>
            <a:endParaRPr lang="id-ID" sz="1600" dirty="0" smtClean="0"/>
          </a:p>
          <a:p>
            <a:pPr marL="811213" lvl="1" indent="-368300">
              <a:buFont typeface="+mj-lt"/>
              <a:buAutoNum type="alphaLcParenR"/>
            </a:pPr>
            <a:r>
              <a:rPr lang="id-ID" sz="1600" dirty="0" smtClean="0"/>
              <a:t>alternatif </a:t>
            </a:r>
            <a:r>
              <a:rPr lang="id-ID" sz="1600" dirty="0"/>
              <a:t>tindakan;  </a:t>
            </a:r>
            <a:endParaRPr lang="id-ID" sz="1600" dirty="0" smtClean="0"/>
          </a:p>
          <a:p>
            <a:pPr marL="811213" lvl="1" indent="-368300">
              <a:buFont typeface="+mj-lt"/>
              <a:buAutoNum type="alphaLcParenR"/>
            </a:pPr>
            <a:r>
              <a:rPr lang="id-ID" sz="1600" dirty="0" smtClean="0"/>
              <a:t>risiko </a:t>
            </a:r>
            <a:r>
              <a:rPr lang="id-ID" sz="1600" dirty="0"/>
              <a:t>dan komplikasi yang mungkin terjadi; </a:t>
            </a:r>
            <a:endParaRPr lang="id-ID" sz="1600" dirty="0" smtClean="0"/>
          </a:p>
          <a:p>
            <a:pPr marL="811213" lvl="1" indent="-368300">
              <a:buFont typeface="+mj-lt"/>
              <a:buAutoNum type="alphaLcParenR"/>
            </a:pPr>
            <a:r>
              <a:rPr lang="id-ID" sz="1600" dirty="0" smtClean="0"/>
              <a:t>rehabilitatif</a:t>
            </a:r>
            <a:r>
              <a:rPr lang="id-ID" sz="1600" dirty="0"/>
              <a:t>;  </a:t>
            </a:r>
            <a:endParaRPr lang="id-ID" sz="1600" dirty="0" smtClean="0"/>
          </a:p>
          <a:p>
            <a:pPr marL="811213" lvl="1" indent="-368300">
              <a:buFont typeface="+mj-lt"/>
              <a:buAutoNum type="alphaLcParenR"/>
            </a:pPr>
            <a:r>
              <a:rPr lang="id-ID" sz="1600" dirty="0" smtClean="0"/>
              <a:t>prognosis </a:t>
            </a:r>
            <a:r>
              <a:rPr lang="id-ID" sz="1600" dirty="0"/>
              <a:t>terhadap tindakan yang dilakukan; dan h. perkiraan pembiayaan</a:t>
            </a:r>
            <a:r>
              <a:rPr lang="id-ID" sz="1600" dirty="0" smtClean="0"/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id-ID" sz="1600" dirty="0" smtClean="0"/>
              <a:t>wajib  </a:t>
            </a:r>
            <a:r>
              <a:rPr lang="id-ID" sz="1600" dirty="0"/>
              <a:t>memberikan  informasi  dan  meminta  persetujuan  kepada  pasien untuk melibatkan pasien dalam penelitian kesehatan. </a:t>
            </a:r>
            <a:endParaRPr lang="id-ID" sz="1600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id-ID" sz="1600" dirty="0"/>
              <a:t>Informasi  </a:t>
            </a:r>
            <a:r>
              <a:rPr lang="id-ID" sz="1600" dirty="0" smtClean="0"/>
              <a:t>harus  </a:t>
            </a:r>
            <a:r>
              <a:rPr lang="id-ID" sz="1600" dirty="0"/>
              <a:t>diberikan  sejak pasien  masuk  ke  Rumah  Sakit,  selama  menerima  pelayanan,  hingga pasien meninggalkan Rumah Sakit. </a:t>
            </a:r>
            <a:endParaRPr lang="id-ID" sz="1600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id-ID" sz="1600" dirty="0"/>
              <a:t>Penyampaian informasi </a:t>
            </a:r>
            <a:r>
              <a:rPr lang="id-ID" sz="1600" dirty="0" smtClean="0"/>
              <a:t>pelayanan </a:t>
            </a:r>
            <a:r>
              <a:rPr lang="id-ID" sz="1600" dirty="0"/>
              <a:t>medis </a:t>
            </a:r>
            <a:r>
              <a:rPr lang="id-ID" sz="1600" dirty="0" smtClean="0"/>
              <a:t>dilakukan  </a:t>
            </a:r>
            <a:r>
              <a:rPr lang="id-ID" sz="1600" dirty="0"/>
              <a:t>oleh  Dokter, Dokter  Gigi  atau  Tenaga  Kesehatan  lain  yang  merawat  pasien  sesuai dengan kewenangannya. </a:t>
            </a:r>
            <a:endParaRPr lang="id-ID" sz="1600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sv-SE" sz="1600" dirty="0" smtClean="0"/>
              <a:t>Informasi  keputusan  </a:t>
            </a:r>
            <a:r>
              <a:rPr lang="sv-SE" sz="1600" dirty="0"/>
              <a:t>atas  tindakan medik dilaksanakan sesuai ketentuan peraturan perundang-undangan. </a:t>
            </a:r>
            <a:endParaRPr lang="id-ID" sz="1600" dirty="0" smtClean="0"/>
          </a:p>
        </p:txBody>
      </p:sp>
    </p:spTree>
    <p:extLst>
      <p:ext uri="{BB962C8B-B14F-4D97-AF65-F5344CB8AC3E}">
        <p14:creationId xmlns:p14="http://schemas.microsoft.com/office/powerpoint/2010/main" val="1370420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/>
          </a:bodyPr>
          <a:lstStyle/>
          <a:p>
            <a:r>
              <a:rPr lang="id-ID" sz="3200" dirty="0"/>
              <a:t>Kewajiban Rumah Sakit kepada pasien </a:t>
            </a:r>
            <a:r>
              <a:rPr lang="id-ID" sz="3200" dirty="0" smtClean="0"/>
              <a:t>(3)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2"/>
            </a:pPr>
            <a:r>
              <a:rPr lang="id-ID" sz="1400" dirty="0"/>
              <a:t>W</a:t>
            </a:r>
            <a:r>
              <a:rPr lang="id-ID" sz="1400" dirty="0" smtClean="0"/>
              <a:t>ajib  </a:t>
            </a:r>
            <a:r>
              <a:rPr lang="id-ID" sz="1400" dirty="0"/>
              <a:t>memberikan  pelayanan  kesehatan  yang aman,  bermutu,  anti  diskriminasi,  dan  efektif  dengan  mengutamakan kepentingan  pasien  sesuai  dengan  standar  pelayanan  Rumah  Sakit </a:t>
            </a:r>
            <a:endParaRPr lang="id-ID" sz="1400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id-ID" sz="1400" dirty="0" smtClean="0"/>
              <a:t>Wajib  </a:t>
            </a:r>
            <a:r>
              <a:rPr lang="id-ID" sz="1400" dirty="0"/>
              <a:t>memberikan  pelayanan  kesehatan  yang aman,  bermutu,  anti  diskriminasi,  dan  efektif  dengan  mengutamakan kepentingan  pasien  sesuai  dengan  standar  pelayanan  Rumah  </a:t>
            </a:r>
            <a:r>
              <a:rPr lang="id-ID" sz="1400" dirty="0" smtClean="0"/>
              <a:t>Sakit, yakni </a:t>
            </a:r>
          </a:p>
          <a:p>
            <a:pPr marL="722313" lvl="1" indent="-279400">
              <a:buAutoNum type="alphaLcPeriod"/>
            </a:pPr>
            <a:r>
              <a:rPr lang="fi-FI" sz="1400" dirty="0" smtClean="0"/>
              <a:t>ketepatan </a:t>
            </a:r>
            <a:r>
              <a:rPr lang="fi-FI" sz="1400" dirty="0"/>
              <a:t>identifikasi pasien;  </a:t>
            </a:r>
            <a:endParaRPr lang="id-ID" sz="1400" dirty="0" smtClean="0"/>
          </a:p>
          <a:p>
            <a:pPr marL="722313" lvl="1" indent="-279400">
              <a:buAutoNum type="alphaLcPeriod"/>
            </a:pPr>
            <a:r>
              <a:rPr lang="fi-FI" sz="1400" dirty="0" smtClean="0"/>
              <a:t>komunikasi </a:t>
            </a:r>
            <a:r>
              <a:rPr lang="fi-FI" sz="1400" dirty="0"/>
              <a:t>yang efektif; </a:t>
            </a:r>
            <a:endParaRPr lang="id-ID" sz="1400" dirty="0" smtClean="0"/>
          </a:p>
          <a:p>
            <a:pPr marL="722313" lvl="1" indent="-279400">
              <a:buAutoNum type="alphaLcPeriod"/>
            </a:pPr>
            <a:r>
              <a:rPr lang="fi-FI" sz="1400" dirty="0" smtClean="0"/>
              <a:t>keamanan </a:t>
            </a:r>
            <a:r>
              <a:rPr lang="fi-FI" sz="1400" dirty="0"/>
              <a:t>penggunaan obat dan alat kesehatan;  </a:t>
            </a:r>
            <a:endParaRPr lang="id-ID" sz="1400" dirty="0" smtClean="0"/>
          </a:p>
          <a:p>
            <a:pPr marL="722313" lvl="1" indent="-279400">
              <a:buAutoNum type="alphaLcPeriod"/>
            </a:pPr>
            <a:r>
              <a:rPr lang="fi-FI" sz="1400" dirty="0" smtClean="0"/>
              <a:t>kepastian </a:t>
            </a:r>
            <a:r>
              <a:rPr lang="fi-FI" sz="1400" dirty="0"/>
              <a:t>tepat lokasi, tepat prosedur, tepat pasien operasi;  </a:t>
            </a:r>
            <a:endParaRPr lang="id-ID" sz="1400" dirty="0" smtClean="0"/>
          </a:p>
          <a:p>
            <a:pPr marL="722313" lvl="1" indent="-279400">
              <a:buAutoNum type="alphaLcPeriod"/>
            </a:pPr>
            <a:r>
              <a:rPr lang="fi-FI" sz="1400" dirty="0" smtClean="0"/>
              <a:t>pengurangan </a:t>
            </a:r>
            <a:r>
              <a:rPr lang="fi-FI" sz="1400" dirty="0"/>
              <a:t>risiko infeksi terkait pelayanan kesehatan</a:t>
            </a:r>
            <a:r>
              <a:rPr lang="fi-FI" sz="1400" dirty="0" smtClean="0"/>
              <a:t>;</a:t>
            </a:r>
            <a:endParaRPr lang="id-ID" sz="1400" dirty="0"/>
          </a:p>
          <a:p>
            <a:pPr marL="722313" lvl="1" indent="-279400">
              <a:buAutoNum type="alphaLcPeriod"/>
            </a:pPr>
            <a:r>
              <a:rPr lang="fi-FI" sz="1400" dirty="0" smtClean="0"/>
              <a:t>pengurangan </a:t>
            </a:r>
            <a:r>
              <a:rPr lang="fi-FI" sz="1400" dirty="0"/>
              <a:t>risiko pasien jatuh. </a:t>
            </a:r>
            <a:endParaRPr lang="id-ID" sz="1400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id-ID" sz="1400" dirty="0" smtClean="0"/>
              <a:t>Pelayanan  </a:t>
            </a:r>
            <a:r>
              <a:rPr lang="id-ID" sz="1400" dirty="0"/>
              <a:t>kesehatan  yang  bermutu </a:t>
            </a:r>
            <a:r>
              <a:rPr lang="id-ID" sz="1400" dirty="0" smtClean="0"/>
              <a:t>merupakan  </a:t>
            </a:r>
            <a:r>
              <a:rPr lang="id-ID" sz="1400" dirty="0"/>
              <a:t>pelayanan  kesehatan  yang  dilaksanakan  sesuai  dengan standar  pelayanan  Rumah  Sakit  sebagai  bagian  dari  tata  kelola  klinis yang baik. </a:t>
            </a:r>
            <a:endParaRPr lang="id-ID" sz="1400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id-ID" sz="1400" dirty="0" smtClean="0"/>
              <a:t>Standar  </a:t>
            </a:r>
            <a:r>
              <a:rPr lang="id-ID" sz="1400" dirty="0"/>
              <a:t>pelayanan  Rumah  Sakit  </a:t>
            </a:r>
            <a:r>
              <a:rPr lang="id-ID" sz="1400" dirty="0" smtClean="0"/>
              <a:t>disusun memperhatikan </a:t>
            </a:r>
            <a:r>
              <a:rPr lang="id-ID" sz="1400" dirty="0"/>
              <a:t>standar profesi, standar pelayanan  masing-masing  Tenaga  Kesehatan,  standar  prosedur operasional, kode etik profesi dan kode etik Rumah Sakit. </a:t>
            </a:r>
            <a:endParaRPr lang="id-ID" sz="1400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id-ID" sz="1400" dirty="0" smtClean="0"/>
              <a:t>Pelayanan  </a:t>
            </a:r>
            <a:r>
              <a:rPr lang="id-ID" sz="1400" dirty="0"/>
              <a:t>kesehatan  yang  antidiskriminasi  </a:t>
            </a:r>
            <a:r>
              <a:rPr lang="id-ID" sz="1400" dirty="0" smtClean="0"/>
              <a:t>diwujudkan </a:t>
            </a:r>
            <a:r>
              <a:rPr lang="id-ID" sz="1400" dirty="0"/>
              <a:t>dengan tidak membedakan pelayanan kepada pasien  dalam  memberikan  pelayanan  kesehatan,  baik  menurut  ras, agama,  suku,  gender,  kemampuan  ekonomi,  orang  dengan  kebutuhan khusus (difable), latar belakang sosial politik dan antar golongan. </a:t>
            </a:r>
          </a:p>
        </p:txBody>
      </p:sp>
    </p:spTree>
    <p:extLst>
      <p:ext uri="{BB962C8B-B14F-4D97-AF65-F5344CB8AC3E}">
        <p14:creationId xmlns:p14="http://schemas.microsoft.com/office/powerpoint/2010/main" val="298226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Autofit/>
          </a:bodyPr>
          <a:lstStyle/>
          <a:p>
            <a:r>
              <a:rPr lang="id-ID" sz="3200" dirty="0"/>
              <a:t>Kewajiban Rumah Sakit kepada </a:t>
            </a:r>
            <a:r>
              <a:rPr lang="id-ID" sz="3200" dirty="0" smtClean="0"/>
              <a:t>pasien (</a:t>
            </a:r>
            <a:r>
              <a:rPr lang="id-ID" sz="3200" dirty="0"/>
              <a:t>4</a:t>
            </a:r>
            <a:r>
              <a:rPr lang="id-ID" sz="3200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76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17"/>
            </a:pPr>
            <a:r>
              <a:rPr lang="id-ID" sz="2000" dirty="0"/>
              <a:t>M</a:t>
            </a:r>
            <a:r>
              <a:rPr lang="id-ID" sz="2000" dirty="0" smtClean="0"/>
              <a:t>emberikan  </a:t>
            </a:r>
            <a:r>
              <a:rPr lang="id-ID" sz="2000" dirty="0"/>
              <a:t>pelayanan  gawat  darurat  kepada  pasien  sesuai dengan  kemampuan  pelayanannya  di  instalasi  gawat  </a:t>
            </a:r>
            <a:r>
              <a:rPr lang="id-ID" sz="2000" dirty="0" smtClean="0"/>
              <a:t>darurat, meliputi</a:t>
            </a:r>
            <a:r>
              <a:rPr lang="id-ID" sz="2000" dirty="0"/>
              <a:t>:  </a:t>
            </a:r>
            <a:endParaRPr lang="id-ID" sz="2000" dirty="0" smtClean="0"/>
          </a:p>
          <a:p>
            <a:pPr marL="987425" lvl="1" indent="-544513">
              <a:buFont typeface="+mj-lt"/>
              <a:buAutoNum type="alphaLcParenR"/>
            </a:pPr>
            <a:r>
              <a:rPr lang="id-ID" sz="1800" dirty="0" smtClean="0"/>
              <a:t>triase</a:t>
            </a:r>
          </a:p>
          <a:p>
            <a:pPr marL="987425" lvl="1" indent="-544513">
              <a:buFont typeface="+mj-lt"/>
              <a:buAutoNum type="alphaLcParenR"/>
            </a:pPr>
            <a:r>
              <a:rPr lang="id-ID" sz="1800" dirty="0" smtClean="0"/>
              <a:t>tindakan </a:t>
            </a:r>
            <a:r>
              <a:rPr lang="id-ID" sz="1800" dirty="0"/>
              <a:t>penyelamatan nyawa (life saving). </a:t>
            </a:r>
            <a:endParaRPr lang="id-ID" sz="1800" dirty="0" smtClean="0"/>
          </a:p>
          <a:p>
            <a:pPr marL="457200" indent="-457200">
              <a:buFont typeface="+mj-lt"/>
              <a:buAutoNum type="arabicPeriod" startAt="17"/>
            </a:pPr>
            <a:r>
              <a:rPr lang="id-ID" sz="2000" dirty="0"/>
              <a:t>Kemampuan pelayanan </a:t>
            </a:r>
            <a:r>
              <a:rPr lang="id-ID" sz="2000" dirty="0" smtClean="0"/>
              <a:t>dilakukan </a:t>
            </a:r>
            <a:r>
              <a:rPr lang="id-ID" sz="2000" dirty="0"/>
              <a:t>sesuai  dengan  standar  instalasi  gawat  darurat  sesuai  dengan  jenis  dan kelas Rumah Sakit. </a:t>
            </a:r>
            <a:endParaRPr lang="id-ID" sz="2000" dirty="0" smtClean="0"/>
          </a:p>
          <a:p>
            <a:pPr marL="457200" indent="-457200">
              <a:buFont typeface="+mj-lt"/>
              <a:buAutoNum type="arabicPeriod" startAt="17"/>
            </a:pPr>
            <a:r>
              <a:rPr lang="id-ID" sz="2000" dirty="0" smtClean="0"/>
              <a:t>Setiap  </a:t>
            </a:r>
            <a:r>
              <a:rPr lang="id-ID" sz="2000" dirty="0"/>
              <a:t>pasien  yang  datang  ke  instalasi  gawat  darurat  harus dilakukan </a:t>
            </a:r>
            <a:r>
              <a:rPr lang="id-ID" sz="2000" dirty="0" smtClean="0"/>
              <a:t>triase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id-ID" sz="2000" dirty="0"/>
              <a:t>Triase  </a:t>
            </a:r>
            <a:r>
              <a:rPr lang="id-ID" sz="2000" dirty="0" smtClean="0"/>
              <a:t>merupakan  </a:t>
            </a:r>
            <a:r>
              <a:rPr lang="id-ID" sz="2000" dirty="0"/>
              <a:t>pemeriksaan awal atau skrining secara cepat </a:t>
            </a:r>
            <a:r>
              <a:rPr lang="id-ID" sz="2000" dirty="0" smtClean="0"/>
              <a:t>untuk  </a:t>
            </a:r>
            <a:r>
              <a:rPr lang="id-ID" sz="2000" dirty="0"/>
              <a:t>mengidentifikasi  status kegawatdaruratannya dan prioritas penanganan. </a:t>
            </a:r>
            <a:endParaRPr lang="id-ID" sz="2000" dirty="0" smtClean="0"/>
          </a:p>
          <a:p>
            <a:pPr marL="457200" indent="-457200">
              <a:buFont typeface="+mj-lt"/>
              <a:buAutoNum type="arabicPeriod" startAt="17"/>
            </a:pPr>
            <a:r>
              <a:rPr lang="id-ID" sz="2000" dirty="0"/>
              <a:t>Prioritas  penanganan  pasien  didasarkan  pada  hasil  triase  </a:t>
            </a:r>
            <a:r>
              <a:rPr lang="id-ID" sz="2000" dirty="0" smtClean="0"/>
              <a:t>harus sesuai </a:t>
            </a:r>
            <a:r>
              <a:rPr lang="id-ID" sz="2000" dirty="0"/>
              <a:t>standar pelayanan. </a:t>
            </a:r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252380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ClrTx/>
              <a:buSzTx/>
              <a:defRPr/>
            </a:pPr>
            <a:r>
              <a:rPr lang="id-ID" dirty="0">
                <a:solidFill>
                  <a:prstClr val="black"/>
                </a:solidFill>
                <a:latin typeface="Calibri"/>
              </a:rPr>
              <a:t>Mahasiswa dapat menyebutkan  tujuan mata ajar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manajemen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Aspek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Hukum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Hak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Dan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Kewajiban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Rumah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Sakit</a:t>
            </a:r>
            <a:endParaRPr lang="id-ID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just">
              <a:buClrTx/>
              <a:buSzTx/>
              <a:defRPr/>
            </a:pPr>
            <a:r>
              <a:rPr lang="id-ID" dirty="0">
                <a:solidFill>
                  <a:prstClr val="black"/>
                </a:solidFill>
                <a:latin typeface="Calibri"/>
              </a:rPr>
              <a:t>Mahasiswa dapat menguraikan topik- topik dan jadwal mata </a:t>
            </a:r>
            <a:r>
              <a:rPr lang="id-ID" dirty="0" smtClean="0">
                <a:solidFill>
                  <a:prstClr val="black"/>
                </a:solidFill>
                <a:latin typeface="Calibri"/>
              </a:rPr>
              <a:t>ajar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Aspek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Hukum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Dan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K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ewajiban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Rumah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Sakit</a:t>
            </a:r>
            <a:endParaRPr lang="id-ID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just">
              <a:buClrTx/>
              <a:buSzTx/>
              <a:defRPr/>
            </a:pPr>
            <a:r>
              <a:rPr lang="id-ID" dirty="0">
                <a:solidFill>
                  <a:prstClr val="black"/>
                </a:solidFill>
                <a:latin typeface="Calibri"/>
              </a:rPr>
              <a:t>Mahasiswa dapat menggambarkan sistem evaluasi pembelajaran dan buku wajib</a:t>
            </a:r>
          </a:p>
          <a:p>
            <a:pPr marL="342900" lvl="0" indent="-342900" algn="just">
              <a:buClrTx/>
              <a:buSzTx/>
              <a:defRPr/>
            </a:pPr>
            <a:r>
              <a:rPr lang="id-ID" dirty="0">
                <a:solidFill>
                  <a:prstClr val="black"/>
                </a:solidFill>
                <a:latin typeface="Calibri"/>
              </a:rPr>
              <a:t>Mahasiswa mampu memahami kompetensi yang diharapkan dari mata ajar</a:t>
            </a:r>
          </a:p>
          <a:p>
            <a:pPr marL="342900" lvl="0" indent="-342900" algn="just">
              <a:buClrTx/>
              <a:buSzTx/>
              <a:defRPr/>
            </a:pPr>
            <a:endParaRPr lang="id-ID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Tx/>
              <a:buSzTx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13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Kewajiban Rumah Sakit kepada </a:t>
            </a:r>
            <a:r>
              <a:rPr lang="id-ID" sz="3200" dirty="0" smtClean="0"/>
              <a:t>pasien (</a:t>
            </a:r>
            <a:r>
              <a:rPr lang="id-ID" sz="3200" dirty="0"/>
              <a:t>5</a:t>
            </a:r>
            <a:r>
              <a:rPr lang="id-ID" sz="3200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22"/>
            </a:pPr>
            <a:r>
              <a:rPr lang="id-ID" sz="2000" dirty="0"/>
              <a:t>Kewajiban  Rumah  Sakit  dalam  membuat,  melaksanakan,  dan  menjaga standar  mutu  pelayanan  kesehatan  di  Rumah  </a:t>
            </a:r>
            <a:r>
              <a:rPr lang="id-ID" sz="2000" dirty="0" smtClean="0"/>
              <a:t>Sakit dilaksanakan dengan</a:t>
            </a:r>
            <a:r>
              <a:rPr lang="id-ID" sz="2000" dirty="0"/>
              <a:t> </a:t>
            </a:r>
            <a:r>
              <a:rPr lang="id-ID" sz="2000" dirty="0" smtClean="0"/>
              <a:t>:</a:t>
            </a:r>
          </a:p>
          <a:p>
            <a:pPr marL="811213" lvl="1" indent="-368300" algn="just">
              <a:buAutoNum type="alphaLcPeriod"/>
            </a:pPr>
            <a:r>
              <a:rPr lang="id-ID" sz="1800" dirty="0" smtClean="0"/>
              <a:t>menyusun</a:t>
            </a:r>
            <a:r>
              <a:rPr lang="id-ID" sz="1800" dirty="0"/>
              <a:t>,  menetapkan,  melaksanakan  dan  mengevaluasi  standar pelayanan Rumah Sakit; </a:t>
            </a:r>
            <a:endParaRPr lang="id-ID" sz="1800" dirty="0" smtClean="0"/>
          </a:p>
          <a:p>
            <a:pPr marL="811213" lvl="1" indent="-368300" algn="just">
              <a:buAutoNum type="alphaLcPeriod"/>
            </a:pPr>
            <a:r>
              <a:rPr lang="id-ID" sz="1800" dirty="0"/>
              <a:t>membentuk  dan  menyelenggarakan  komite  medik  dan  komite keperawatan sesuai dengan ketentuan peraturan perundang-undangan; </a:t>
            </a:r>
            <a:endParaRPr lang="id-ID" sz="1800" dirty="0" smtClean="0"/>
          </a:p>
          <a:p>
            <a:pPr marL="811213" lvl="1" indent="-368300" algn="just">
              <a:buAutoNum type="alphaLcPeriod"/>
            </a:pPr>
            <a:r>
              <a:rPr lang="id-ID" sz="1800" dirty="0"/>
              <a:t>melakukan audit medis</a:t>
            </a:r>
            <a:r>
              <a:rPr lang="id-ID" sz="1800" dirty="0" smtClean="0"/>
              <a:t>;</a:t>
            </a:r>
          </a:p>
          <a:p>
            <a:pPr marL="811213" lvl="1" indent="-368300" algn="just">
              <a:buAutoNum type="alphaLcPeriod"/>
            </a:pPr>
            <a:r>
              <a:rPr lang="fi-FI" sz="1800" dirty="0"/>
              <a:t>memenuhi ketentuan akreditasi Rumah Sakit. 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623738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Kewajiban Rumah Sakit kepada </a:t>
            </a:r>
            <a:r>
              <a:rPr lang="id-ID" sz="3200" dirty="0" smtClean="0"/>
              <a:t>pasien (</a:t>
            </a:r>
            <a:r>
              <a:rPr lang="id-ID" sz="3200" dirty="0"/>
              <a:t>6</a:t>
            </a:r>
            <a:r>
              <a:rPr lang="id-ID" sz="3200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23"/>
            </a:pPr>
            <a:r>
              <a:rPr lang="id-ID" dirty="0" smtClean="0"/>
              <a:t>Menyelenggarakan  </a:t>
            </a:r>
            <a:r>
              <a:rPr lang="id-ID" dirty="0"/>
              <a:t>rekam  medis </a:t>
            </a:r>
            <a:r>
              <a:rPr lang="id-ID" dirty="0" smtClean="0"/>
              <a:t>dilaksanakan  </a:t>
            </a:r>
            <a:r>
              <a:rPr lang="id-ID" dirty="0"/>
              <a:t>melalui penyelenggaraan manajemen informasi kesehatan di Rumah </a:t>
            </a:r>
            <a:r>
              <a:rPr lang="id-ID" dirty="0" smtClean="0"/>
              <a:t>Sakit,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23"/>
            </a:pPr>
            <a:r>
              <a:rPr lang="id-ID" dirty="0" smtClean="0"/>
              <a:t>Penyelenggaraan  </a:t>
            </a:r>
            <a:r>
              <a:rPr lang="id-ID" dirty="0"/>
              <a:t>manajemen  informasi  kesehatan  di  Rumah  Sakit dilaksanakan sesuai ketentuan peraturan perundang-undangan. </a:t>
            </a:r>
          </a:p>
        </p:txBody>
      </p:sp>
    </p:spTree>
    <p:extLst>
      <p:ext uri="{BB962C8B-B14F-4D97-AF65-F5344CB8AC3E}">
        <p14:creationId xmlns:p14="http://schemas.microsoft.com/office/powerpoint/2010/main" val="1056504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Kewajiban Rumah Sakit kepada </a:t>
            </a:r>
            <a:r>
              <a:rPr lang="id-ID" sz="3200" dirty="0" smtClean="0"/>
              <a:t>pasien (</a:t>
            </a:r>
            <a:r>
              <a:rPr lang="id-ID" sz="3200" dirty="0"/>
              <a:t>7</a:t>
            </a:r>
            <a:r>
              <a:rPr lang="id-ID" sz="3200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24"/>
            </a:pPr>
            <a:r>
              <a:rPr lang="id-ID" sz="2000" dirty="0"/>
              <a:t>Kewajiban  Rumah  Sakit  dalam  melaksanakan  sistem  rujukan </a:t>
            </a:r>
            <a:r>
              <a:rPr lang="id-ID" sz="2000" dirty="0" smtClean="0"/>
              <a:t>dilaksanakan  </a:t>
            </a:r>
            <a:r>
              <a:rPr lang="id-ID" sz="2000" dirty="0"/>
              <a:t>sesuai ketentuan peraturan perundang-undangan</a:t>
            </a:r>
            <a:r>
              <a:rPr lang="id-ID" sz="2000" dirty="0" smtClean="0"/>
              <a:t>. </a:t>
            </a:r>
            <a:r>
              <a:rPr lang="sv-SE" sz="2000" dirty="0"/>
              <a:t>Dalam melakukan rujukan pasien Rumah Sakit paling sedikit harus: </a:t>
            </a:r>
            <a:endParaRPr lang="id-ID" sz="2000" dirty="0" smtClean="0"/>
          </a:p>
          <a:p>
            <a:pPr marL="987425" lvl="1" indent="-544513" algn="just">
              <a:buFont typeface="+mj-lt"/>
              <a:buAutoNum type="alphaLcParenR"/>
            </a:pPr>
            <a:r>
              <a:rPr lang="id-ID" sz="1800" dirty="0"/>
              <a:t>melakukan  pertolongan  pertama  dan/atau  tindakan  stabilisasi kondisi  pasien  sesuai  indikasi  medis  serta  sesuai  dengan kemampuan  untuk  tujuan  keselamatan  pasien  selama  pelaksanaan rujukan; </a:t>
            </a:r>
            <a:endParaRPr lang="id-ID" sz="1800" dirty="0" smtClean="0"/>
          </a:p>
          <a:p>
            <a:pPr marL="987425" lvl="1" indent="-544513" algn="just">
              <a:buFont typeface="+mj-lt"/>
              <a:buAutoNum type="alphaLcParenR"/>
            </a:pPr>
            <a:r>
              <a:rPr lang="id-ID" sz="1800" dirty="0"/>
              <a:t>melakukan  komunikasi  dengan  penerima  rujukan  dan  memastikan bahwa  penerima  dapat  menerima  pasien  dalam  hal  keadaan  pasien gawat darurat; dan </a:t>
            </a:r>
            <a:endParaRPr lang="id-ID" sz="1800" dirty="0" smtClean="0"/>
          </a:p>
          <a:p>
            <a:pPr marL="987425" lvl="1" indent="-544513" algn="just">
              <a:buFont typeface="+mj-lt"/>
              <a:buAutoNum type="alphaLcParenR"/>
            </a:pPr>
            <a:r>
              <a:rPr lang="id-ID" sz="1800" dirty="0"/>
              <a:t>membuat  surat  rujukan  untuk  disampaikan  kepada  penerima rujukan. </a:t>
            </a:r>
          </a:p>
        </p:txBody>
      </p:sp>
    </p:spTree>
    <p:extLst>
      <p:ext uri="{BB962C8B-B14F-4D97-AF65-F5344CB8AC3E}">
        <p14:creationId xmlns:p14="http://schemas.microsoft.com/office/powerpoint/2010/main" val="2781346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/>
          </a:bodyPr>
          <a:lstStyle/>
          <a:p>
            <a:r>
              <a:rPr lang="id-ID" sz="3200" dirty="0"/>
              <a:t>Kewajiban Rumah Sakit kepada </a:t>
            </a:r>
            <a:r>
              <a:rPr lang="id-ID" sz="3200" dirty="0" smtClean="0"/>
              <a:t>pasien (</a:t>
            </a:r>
            <a:r>
              <a:rPr lang="id-ID" sz="3200" dirty="0"/>
              <a:t>8</a:t>
            </a:r>
            <a:r>
              <a:rPr lang="id-ID" sz="3200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25"/>
            </a:pPr>
            <a:r>
              <a:rPr lang="id-ID" sz="2000" dirty="0" smtClean="0"/>
              <a:t>Menolak  </a:t>
            </a:r>
            <a:r>
              <a:rPr lang="id-ID" sz="2000" dirty="0"/>
              <a:t>keinginan  pasien  yang bertentangan  dengan  standar  profesi  dan  etika  serta  ketentuan peraturan  perundang-undangan  </a:t>
            </a:r>
            <a:r>
              <a:rPr lang="id-ID" sz="2000" dirty="0" smtClean="0"/>
              <a:t>dilakukan </a:t>
            </a:r>
            <a:r>
              <a:rPr lang="id-ID" sz="2000" dirty="0"/>
              <a:t>dengan cara: </a:t>
            </a:r>
            <a:endParaRPr lang="id-ID" sz="2000" dirty="0" smtClean="0"/>
          </a:p>
          <a:p>
            <a:pPr marL="1085533" lvl="1" indent="-368300" algn="just">
              <a:buFont typeface="+mj-lt"/>
              <a:buAutoNum type="alphaLcParenR"/>
            </a:pPr>
            <a:r>
              <a:rPr lang="id-ID" sz="1800" dirty="0" smtClean="0"/>
              <a:t>melakukan </a:t>
            </a:r>
            <a:r>
              <a:rPr lang="id-ID" sz="1800" dirty="0"/>
              <a:t>komunikasi, informasi dan edukasi; </a:t>
            </a:r>
            <a:endParaRPr lang="id-ID" sz="1800" dirty="0" smtClean="0"/>
          </a:p>
          <a:p>
            <a:pPr marL="1085533" lvl="1" indent="-368300" algn="just">
              <a:buFont typeface="+mj-lt"/>
              <a:buAutoNum type="alphaLcParenR"/>
            </a:pPr>
            <a:r>
              <a:rPr lang="id-ID" sz="1800" dirty="0" smtClean="0"/>
              <a:t>membuat </a:t>
            </a:r>
            <a:r>
              <a:rPr lang="id-ID" sz="1800" dirty="0"/>
              <a:t>peraturan internal Rumah </a:t>
            </a:r>
            <a:r>
              <a:rPr lang="id-ID" sz="1800" dirty="0" smtClean="0"/>
              <a:t>Sakit;</a:t>
            </a:r>
          </a:p>
          <a:p>
            <a:pPr marL="1085533" lvl="1" indent="-368300" algn="just">
              <a:buFont typeface="+mj-lt"/>
              <a:buAutoNum type="alphaLcParenR"/>
            </a:pPr>
            <a:r>
              <a:rPr lang="id-ID" sz="1800" dirty="0" smtClean="0"/>
              <a:t>memberdayakan </a:t>
            </a:r>
            <a:r>
              <a:rPr lang="id-ID" sz="1800" dirty="0"/>
              <a:t>komite etik dan hukum di Rumah Sakit. </a:t>
            </a:r>
            <a:endParaRPr lang="id-ID" sz="1800" dirty="0" smtClean="0"/>
          </a:p>
          <a:p>
            <a:pPr marL="457200" indent="-457200" algn="just">
              <a:buFont typeface="+mj-lt"/>
              <a:buAutoNum type="arabicPeriod" startAt="25"/>
            </a:pPr>
            <a:r>
              <a:rPr lang="id-ID" sz="2000" dirty="0" smtClean="0"/>
              <a:t>Menolak keinginan  </a:t>
            </a:r>
            <a:r>
              <a:rPr lang="id-ID" sz="2000" dirty="0"/>
              <a:t>pasien  yang  bertentangan  dengan  standar  profesi  dan  etika serta  ketentuan  peraturan  </a:t>
            </a:r>
            <a:r>
              <a:rPr lang="id-ID" sz="2000" dirty="0" smtClean="0"/>
              <a:t>perundang-undangan, antara </a:t>
            </a:r>
            <a:r>
              <a:rPr lang="id-ID" sz="2000" dirty="0"/>
              <a:t>lain: </a:t>
            </a:r>
            <a:endParaRPr lang="id-ID" sz="2000" dirty="0" smtClean="0"/>
          </a:p>
          <a:p>
            <a:pPr marL="1085533" lvl="1" indent="-368300" algn="just">
              <a:buFont typeface="+mj-lt"/>
              <a:buAutoNum type="alphaLcParenR"/>
            </a:pPr>
            <a:r>
              <a:rPr lang="id-ID" sz="1800" dirty="0" smtClean="0"/>
              <a:t>permintaan </a:t>
            </a:r>
            <a:r>
              <a:rPr lang="id-ID" sz="1800" dirty="0"/>
              <a:t>untuk melakukan aborsi illegal; </a:t>
            </a:r>
          </a:p>
          <a:p>
            <a:pPr marL="1085533" lvl="1" indent="-368300" algn="just">
              <a:buFont typeface="+mj-lt"/>
              <a:buAutoNum type="alphaLcParenR"/>
            </a:pPr>
            <a:r>
              <a:rPr lang="id-ID" sz="1800" dirty="0" smtClean="0"/>
              <a:t>permintaan </a:t>
            </a:r>
            <a:r>
              <a:rPr lang="id-ID" sz="1800" dirty="0"/>
              <a:t>untuk eutanasia dan physician assisted suicide; </a:t>
            </a:r>
            <a:endParaRPr lang="id-ID" sz="1800" dirty="0" smtClean="0"/>
          </a:p>
          <a:p>
            <a:pPr marL="1085533" lvl="1" indent="-368300" algn="just">
              <a:buFont typeface="+mj-lt"/>
              <a:buAutoNum type="alphaLcParenR"/>
            </a:pPr>
            <a:r>
              <a:rPr lang="id-ID" sz="1800" dirty="0" smtClean="0"/>
              <a:t>pemberian </a:t>
            </a:r>
            <a:r>
              <a:rPr lang="id-ID" sz="1800" dirty="0"/>
              <a:t>keterangan </a:t>
            </a:r>
            <a:r>
              <a:rPr lang="id-ID" sz="1800" dirty="0" smtClean="0"/>
              <a:t>palsu;</a:t>
            </a:r>
          </a:p>
          <a:p>
            <a:pPr marL="1085533" lvl="1" indent="-368300" algn="just">
              <a:buFont typeface="+mj-lt"/>
              <a:buAutoNum type="alphaLcParenR"/>
            </a:pPr>
            <a:r>
              <a:rPr lang="id-ID" sz="1800" dirty="0" smtClean="0"/>
              <a:t>melakukan </a:t>
            </a:r>
            <a:r>
              <a:rPr lang="id-ID" sz="1800" dirty="0"/>
              <a:t>fraud. </a:t>
            </a:r>
            <a:endParaRPr lang="id-ID" sz="1800" dirty="0" smtClean="0"/>
          </a:p>
          <a:p>
            <a:pPr marL="457200" indent="-457200" algn="just">
              <a:buFont typeface="+mj-lt"/>
              <a:buAutoNum type="arabicPeriod" startAt="25"/>
            </a:pPr>
            <a:r>
              <a:rPr lang="id-ID" sz="2000" dirty="0"/>
              <a:t>Penolakan  keinginan  pasien  </a:t>
            </a:r>
            <a:r>
              <a:rPr lang="id-ID" sz="2000" dirty="0" smtClean="0"/>
              <a:t>dilakukan    </a:t>
            </a:r>
            <a:r>
              <a:rPr lang="id-ID" sz="2000" dirty="0"/>
              <a:t>setelah  diberikan  penjelasan  mengenai  alasan  penolakan tersebut dan dicatat dalam dokumen </a:t>
            </a:r>
            <a:r>
              <a:rPr lang="id-ID" sz="2000" dirty="0" smtClean="0"/>
              <a:t>tertulis dokumen  </a:t>
            </a:r>
            <a:r>
              <a:rPr lang="id-ID" sz="2000" dirty="0"/>
              <a:t>tertulis  </a:t>
            </a:r>
            <a:r>
              <a:rPr lang="id-ID" sz="2000" dirty="0" smtClean="0"/>
              <a:t>dapat  </a:t>
            </a:r>
            <a:r>
              <a:rPr lang="id-ID" sz="2000" dirty="0"/>
              <a:t>berupa rekam medis atau dokumen tersendiri. </a:t>
            </a:r>
          </a:p>
        </p:txBody>
      </p:sp>
    </p:spTree>
    <p:extLst>
      <p:ext uri="{BB962C8B-B14F-4D97-AF65-F5344CB8AC3E}">
        <p14:creationId xmlns:p14="http://schemas.microsoft.com/office/powerpoint/2010/main" val="1403394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Kewajiban Rumah Sakit kepada </a:t>
            </a:r>
            <a:r>
              <a:rPr lang="id-ID" sz="3200" dirty="0" smtClean="0"/>
              <a:t>pasien (9)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8"/>
            </a:pPr>
            <a:r>
              <a:rPr lang="id-ID" sz="2000" dirty="0" smtClean="0"/>
              <a:t>Memberikan </a:t>
            </a:r>
            <a:r>
              <a:rPr lang="id-ID" sz="2000" dirty="0"/>
              <a:t>informasi yang  benar, jelas dan  jujur  mengenai  hak  dan  kewajiban  pasien  </a:t>
            </a:r>
            <a:r>
              <a:rPr lang="id-ID" sz="2000" dirty="0" smtClean="0"/>
              <a:t>dilaksanakan  </a:t>
            </a:r>
            <a:r>
              <a:rPr lang="id-ID" sz="2000" dirty="0"/>
              <a:t>kepada  pasien  yang  memerlukan informasi lengkap tentang hak dan kewajibannya. </a:t>
            </a:r>
            <a:endParaRPr lang="id-ID" sz="2000" dirty="0" smtClean="0"/>
          </a:p>
          <a:p>
            <a:pPr marL="811213" lvl="1" indent="-368300"/>
            <a:r>
              <a:rPr lang="id-ID" sz="1800" dirty="0" smtClean="0"/>
              <a:t>Informasi  diberikan  </a:t>
            </a:r>
            <a:r>
              <a:rPr lang="id-ID" sz="1800" dirty="0"/>
              <a:t>secara  lisan, tertulis atau dengan cara lain. </a:t>
            </a:r>
            <a:endParaRPr lang="id-ID" sz="1800" dirty="0" smtClean="0"/>
          </a:p>
          <a:p>
            <a:pPr marL="457200" indent="-457200">
              <a:buFont typeface="+mj-lt"/>
              <a:buAutoNum type="arabicPeriod" startAt="28"/>
            </a:pPr>
            <a:r>
              <a:rPr lang="id-ID" sz="2000" dirty="0"/>
              <a:t>Kewajiban  Rumah  Sakit  untuk  menghormati  dan  melindungi  hak-hak pasien dilaksanakan dengan  memberlakukan  peraturan  dan  standar  Rumah  Sakit, melakukan  pelayanan  yang  berorientasi  pada  hak  dan  kepentingan pasien, serta melakukan monitoring dan evaluasi penerapannya </a:t>
            </a:r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89649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Kewajiban Rumah Sakit kepada Petugas (1)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Melindungi  </a:t>
            </a:r>
            <a:r>
              <a:rPr lang="id-ID" dirty="0"/>
              <a:t>dan  memberikan  bantuan hukum  bagi  semua  petugas  yang  bekerja  di  Rumah  Sakit  dalam melaksanakan  tugas </a:t>
            </a:r>
            <a:r>
              <a:rPr lang="id-ID" dirty="0" smtClean="0"/>
              <a:t>dapat dilaksanakan  </a:t>
            </a:r>
            <a:r>
              <a:rPr lang="id-ID" dirty="0"/>
              <a:t>dengan  memberikan  konsultasi  </a:t>
            </a:r>
            <a:r>
              <a:rPr lang="id-ID" dirty="0" smtClean="0"/>
              <a:t>hukum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Memfasilitasi  </a:t>
            </a:r>
            <a:r>
              <a:rPr lang="id-ID" dirty="0"/>
              <a:t>proses mediasi  dan  proses  </a:t>
            </a:r>
            <a:r>
              <a:rPr lang="id-ID" dirty="0" smtClean="0"/>
              <a:t>peradilan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Memberikan  </a:t>
            </a:r>
            <a:r>
              <a:rPr lang="id-ID" dirty="0"/>
              <a:t>advokasi  </a:t>
            </a:r>
            <a:r>
              <a:rPr lang="id-ID" dirty="0" smtClean="0"/>
              <a:t>hukum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Memberikan </a:t>
            </a:r>
            <a:r>
              <a:rPr lang="id-ID" dirty="0"/>
              <a:t>pendampingan  dalam  penyelesaian  sengketa  </a:t>
            </a:r>
            <a:r>
              <a:rPr lang="id-ID" dirty="0" smtClean="0"/>
              <a:t>medik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Mengalokasikan </a:t>
            </a:r>
            <a:r>
              <a:rPr lang="id-ID" dirty="0"/>
              <a:t>anggaran untuk pendanaan proses hukum dan ganti rugi. </a:t>
            </a:r>
          </a:p>
        </p:txBody>
      </p:sp>
    </p:spTree>
    <p:extLst>
      <p:ext uri="{BB962C8B-B14F-4D97-AF65-F5344CB8AC3E}">
        <p14:creationId xmlns:p14="http://schemas.microsoft.com/office/powerpoint/2010/main" val="2227439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Kewajiban Rumah Sakit kepada Petugas </a:t>
            </a:r>
            <a:r>
              <a:rPr lang="id-ID" sz="3200" dirty="0" smtClean="0"/>
              <a:t>(2)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Menjamin  </a:t>
            </a:r>
            <a:r>
              <a:rPr lang="id-ID" dirty="0"/>
              <a:t>hak  petugas  yang  bekerja  di Rumah  Sakit  </a:t>
            </a:r>
            <a:r>
              <a:rPr lang="id-ID" dirty="0" smtClean="0"/>
              <a:t>dilaksanakan </a:t>
            </a:r>
            <a:r>
              <a:rPr lang="id-ID" dirty="0"/>
              <a:t>dengan: </a:t>
            </a:r>
            <a:endParaRPr lang="id-ID" dirty="0" smtClean="0"/>
          </a:p>
          <a:p>
            <a:pPr marL="633413" indent="-457200">
              <a:buFont typeface="+mj-lt"/>
              <a:buAutoNum type="alphaLcParenR"/>
            </a:pPr>
            <a:r>
              <a:rPr lang="id-ID" dirty="0" smtClean="0"/>
              <a:t>memberikan  </a:t>
            </a:r>
            <a:r>
              <a:rPr lang="id-ID" dirty="0"/>
              <a:t>imbalan  jasa  yang  adil  dan  layak  sesuai  beban  kerja, tanggung jawab dan risiko </a:t>
            </a:r>
            <a:r>
              <a:rPr lang="id-ID" dirty="0" smtClean="0"/>
              <a:t>pekerjaannya;</a:t>
            </a:r>
          </a:p>
          <a:p>
            <a:pPr marL="633413" indent="-457200">
              <a:buFont typeface="+mj-lt"/>
              <a:buAutoNum type="alphaLcParenR"/>
            </a:pPr>
            <a:r>
              <a:rPr lang="id-ID" dirty="0" smtClean="0"/>
              <a:t>menetapkan  </a:t>
            </a:r>
            <a:r>
              <a:rPr lang="id-ID" dirty="0"/>
              <a:t>prosedur  keselamatan  kerja  dan  melakukan  pencegahan risiko  penyakit  akibat  kerja  termasuk  melakukan  pengujian  kesehatan secara berkala; </a:t>
            </a:r>
          </a:p>
          <a:p>
            <a:pPr marL="633413" indent="-457200">
              <a:buFont typeface="+mj-lt"/>
              <a:buAutoNum type="alphaLcParenR"/>
            </a:pPr>
            <a:r>
              <a:rPr lang="id-ID" dirty="0" smtClean="0"/>
              <a:t>memberikan </a:t>
            </a:r>
            <a:r>
              <a:rPr lang="id-ID" dirty="0"/>
              <a:t>hak cuti; </a:t>
            </a:r>
          </a:p>
          <a:p>
            <a:pPr marL="633413" indent="-457200">
              <a:buFont typeface="+mj-lt"/>
              <a:buAutoNum type="alphaLcParenR"/>
            </a:pPr>
            <a:r>
              <a:rPr lang="id-ID" dirty="0" smtClean="0"/>
              <a:t>memberikan </a:t>
            </a:r>
            <a:r>
              <a:rPr lang="id-ID" dirty="0"/>
              <a:t>jaminan sosial tenaga </a:t>
            </a:r>
            <a:r>
              <a:rPr lang="id-ID" dirty="0" smtClean="0"/>
              <a:t>kerja;</a:t>
            </a:r>
          </a:p>
          <a:p>
            <a:pPr marL="633413" indent="-457200">
              <a:buFont typeface="+mj-lt"/>
              <a:buAutoNum type="alphaLcParenR"/>
            </a:pPr>
            <a:r>
              <a:rPr lang="id-ID" dirty="0" smtClean="0"/>
              <a:t>melaksanakan </a:t>
            </a:r>
            <a:r>
              <a:rPr lang="id-ID" dirty="0"/>
              <a:t>pengembangan kompetensi dan/atau kemampuan melalui pendidikan dan pelatihan. </a:t>
            </a:r>
          </a:p>
        </p:txBody>
      </p:sp>
    </p:spTree>
    <p:extLst>
      <p:ext uri="{BB962C8B-B14F-4D97-AF65-F5344CB8AC3E}">
        <p14:creationId xmlns:p14="http://schemas.microsoft.com/office/powerpoint/2010/main" val="2601835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 smtClean="0"/>
              <a:t>Hak – Hak Rumah Sakit </a:t>
            </a:r>
            <a:r>
              <a:rPr lang="id-ID" sz="2800" dirty="0" smtClean="0"/>
              <a:t>(pasal 30 UU 44 /2009)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Setiap </a:t>
            </a:r>
            <a:r>
              <a:rPr lang="id-ID" dirty="0"/>
              <a:t>Rumah Sakit mempunyai hak</a:t>
            </a:r>
            <a:r>
              <a:rPr lang="id-ID" dirty="0" smtClean="0"/>
              <a:t>:</a:t>
            </a:r>
          </a:p>
          <a:p>
            <a:pPr marL="0" indent="0">
              <a:buNone/>
            </a:pPr>
            <a:endParaRPr lang="id-ID" dirty="0"/>
          </a:p>
          <a:p>
            <a:r>
              <a:rPr lang="fi-FI" dirty="0" smtClean="0"/>
              <a:t>menentukan </a:t>
            </a:r>
            <a:r>
              <a:rPr lang="fi-FI" dirty="0"/>
              <a:t>jumlah, jenis, dan kualifikasi </a:t>
            </a:r>
            <a:r>
              <a:rPr lang="id-ID" dirty="0" smtClean="0"/>
              <a:t>sumber </a:t>
            </a:r>
            <a:r>
              <a:rPr lang="id-ID" dirty="0"/>
              <a:t>daya manusia sesuai dengan </a:t>
            </a:r>
            <a:r>
              <a:rPr lang="id-ID" dirty="0" smtClean="0"/>
              <a:t>klasifikasi Rumah </a:t>
            </a:r>
            <a:r>
              <a:rPr lang="id-ID" dirty="0"/>
              <a:t>Sakit; </a:t>
            </a:r>
          </a:p>
          <a:p>
            <a:r>
              <a:rPr lang="fi-FI" dirty="0" smtClean="0"/>
              <a:t>menerima </a:t>
            </a:r>
            <a:r>
              <a:rPr lang="fi-FI" dirty="0"/>
              <a:t>imbalan jasa pelayanan serta </a:t>
            </a:r>
            <a:r>
              <a:rPr lang="id-ID" dirty="0" smtClean="0"/>
              <a:t>menentukan </a:t>
            </a:r>
            <a:r>
              <a:rPr lang="id-ID" dirty="0"/>
              <a:t>remunerasi, insentif, </a:t>
            </a:r>
            <a:r>
              <a:rPr lang="id-ID" dirty="0" smtClean="0"/>
              <a:t>dan penghargaan </a:t>
            </a:r>
            <a:r>
              <a:rPr lang="id-ID" dirty="0"/>
              <a:t>sesuai dengan </a:t>
            </a:r>
            <a:r>
              <a:rPr lang="id-ID" dirty="0" smtClean="0"/>
              <a:t>ketentuan peraturan </a:t>
            </a:r>
            <a:r>
              <a:rPr lang="id-ID" dirty="0"/>
              <a:t>perundang-undangan; </a:t>
            </a:r>
          </a:p>
          <a:p>
            <a:r>
              <a:rPr lang="fi-FI" dirty="0" smtClean="0"/>
              <a:t>melakukan </a:t>
            </a:r>
            <a:r>
              <a:rPr lang="fi-FI" dirty="0"/>
              <a:t>kerjasama dengan pihak lain </a:t>
            </a:r>
            <a:r>
              <a:rPr lang="fi-FI" dirty="0" smtClean="0"/>
              <a:t>dalam</a:t>
            </a:r>
            <a:r>
              <a:rPr lang="id-ID" dirty="0" smtClean="0"/>
              <a:t> rangka </a:t>
            </a:r>
            <a:r>
              <a:rPr lang="id-ID" dirty="0"/>
              <a:t>mengembangkan pelayanan; </a:t>
            </a:r>
          </a:p>
          <a:p>
            <a:r>
              <a:rPr lang="fi-FI" dirty="0" smtClean="0"/>
              <a:t>menerima    </a:t>
            </a:r>
            <a:r>
              <a:rPr lang="fi-FI" dirty="0"/>
              <a:t>bantuan   dari  pihak   lain   </a:t>
            </a:r>
            <a:r>
              <a:rPr lang="fi-FI" dirty="0" smtClean="0"/>
              <a:t>sesuai</a:t>
            </a:r>
            <a:r>
              <a:rPr lang="id-ID" dirty="0" smtClean="0"/>
              <a:t> dengan </a:t>
            </a:r>
            <a:r>
              <a:rPr lang="id-ID" dirty="0"/>
              <a:t>ketentuan peraturan perundangundangan</a:t>
            </a:r>
            <a:r>
              <a:rPr lang="id-ID" dirty="0" smtClean="0"/>
              <a:t>;</a:t>
            </a:r>
            <a:endParaRPr lang="id-ID" dirty="0"/>
          </a:p>
          <a:p>
            <a:r>
              <a:rPr lang="id-ID" dirty="0" smtClean="0"/>
              <a:t>menggugat </a:t>
            </a:r>
            <a:r>
              <a:rPr lang="id-ID" dirty="0"/>
              <a:t>pihak yang mengakibatkan kerugian;</a:t>
            </a:r>
          </a:p>
          <a:p>
            <a:r>
              <a:rPr lang="sv-SE" dirty="0" smtClean="0"/>
              <a:t>mendapatkan  </a:t>
            </a:r>
            <a:r>
              <a:rPr lang="sv-SE" dirty="0"/>
              <a:t>perlindungan hukum </a:t>
            </a:r>
            <a:r>
              <a:rPr lang="sv-SE" dirty="0" smtClean="0"/>
              <a:t>dalam</a:t>
            </a:r>
            <a:r>
              <a:rPr lang="id-ID" dirty="0" smtClean="0"/>
              <a:t> melaksanakan </a:t>
            </a:r>
            <a:r>
              <a:rPr lang="id-ID" dirty="0"/>
              <a:t>pelayanan kesehatan</a:t>
            </a:r>
            <a:r>
              <a:rPr lang="id-ID" dirty="0" smtClean="0"/>
              <a:t>;</a:t>
            </a:r>
            <a:endParaRPr lang="id-ID" dirty="0"/>
          </a:p>
          <a:p>
            <a:r>
              <a:rPr lang="id-ID" dirty="0" smtClean="0"/>
              <a:t>mempromosikan  </a:t>
            </a:r>
            <a:r>
              <a:rPr lang="id-ID" dirty="0"/>
              <a:t>layanan kesehatan yang ada di </a:t>
            </a:r>
            <a:r>
              <a:rPr lang="sv-SE" dirty="0" smtClean="0"/>
              <a:t>Rumah </a:t>
            </a:r>
            <a:r>
              <a:rPr lang="sv-SE" dirty="0"/>
              <a:t>Sakit sesuai dengan </a:t>
            </a:r>
            <a:r>
              <a:rPr lang="sv-SE" dirty="0" smtClean="0"/>
              <a:t>ketentuan</a:t>
            </a:r>
            <a:r>
              <a:rPr lang="id-ID" dirty="0" smtClean="0"/>
              <a:t> peraturan </a:t>
            </a:r>
            <a:r>
              <a:rPr lang="id-ID" dirty="0"/>
              <a:t>perundang-undangan; dan </a:t>
            </a:r>
          </a:p>
          <a:p>
            <a:r>
              <a:rPr lang="sv-SE" dirty="0" smtClean="0"/>
              <a:t>mendapatkan </a:t>
            </a:r>
            <a:r>
              <a:rPr lang="sv-SE" dirty="0"/>
              <a:t>insentif pajak bagi Rumah </a:t>
            </a:r>
            <a:r>
              <a:rPr lang="sv-SE" dirty="0" smtClean="0"/>
              <a:t>Sakit</a:t>
            </a:r>
            <a:r>
              <a:rPr lang="id-ID" dirty="0" smtClean="0"/>
              <a:t> publik </a:t>
            </a:r>
            <a:r>
              <a:rPr lang="id-ID" dirty="0"/>
              <a:t>dan Rumah Sakit yang </a:t>
            </a:r>
            <a:r>
              <a:rPr lang="id-ID" dirty="0" smtClean="0"/>
              <a:t>ditetapkan sebagai </a:t>
            </a:r>
            <a:r>
              <a:rPr lang="id-ID" dirty="0"/>
              <a:t>Rumah </a:t>
            </a:r>
            <a:r>
              <a:rPr lang="id-ID" dirty="0" smtClean="0"/>
              <a:t>Sakit </a:t>
            </a:r>
            <a:r>
              <a:rPr lang="id-ID" dirty="0"/>
              <a:t>pendidikan.  </a:t>
            </a:r>
          </a:p>
        </p:txBody>
      </p:sp>
    </p:spTree>
    <p:extLst>
      <p:ext uri="{BB962C8B-B14F-4D97-AF65-F5344CB8AC3E}">
        <p14:creationId xmlns:p14="http://schemas.microsoft.com/office/powerpoint/2010/main" val="1901896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   </a:t>
            </a:r>
            <a:r>
              <a:rPr lang="id-ID" smtClean="0"/>
              <a:t>Penutup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Hak dan Kewajiban Rumah Sakit mutlak dilaksanakan dalam setiap penyelenggaraan rumah sakit</a:t>
            </a:r>
          </a:p>
          <a:p>
            <a:r>
              <a:rPr lang="id-ID" dirty="0" smtClean="0"/>
              <a:t>Hak dan Kewajiban pasien harus diminta untuk dilaksanakan melalui sosialisasi pada pasien</a:t>
            </a:r>
          </a:p>
          <a:p>
            <a:r>
              <a:rPr lang="id-ID" dirty="0" smtClean="0"/>
              <a:t>Pimpinan Rumah Sakit wajib memonitor pelaksanaan hak dan kewajiban  rumah sakit 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330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id-ID" dirty="0" smtClean="0"/>
              <a:t>Materi Pembahasan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Kewajiban 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id-ID" dirty="0" smtClean="0"/>
              <a:t> Rumah Sakit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Kewajiban 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 err="1" smtClean="0"/>
              <a:t>etiap</a:t>
            </a:r>
            <a:r>
              <a:rPr lang="en-US" dirty="0" smtClean="0"/>
              <a:t> </a:t>
            </a:r>
            <a:r>
              <a:rPr lang="id-ID" dirty="0" smtClean="0"/>
              <a:t>Rumah Sakit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Kewajiban Rumah Sakit terhadap pasien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Kewajiban Rumah Sakit terhadap </a:t>
            </a:r>
            <a:r>
              <a:rPr lang="id-ID" dirty="0"/>
              <a:t>petugas </a:t>
            </a:r>
            <a:r>
              <a:rPr lang="en-US" dirty="0" smtClean="0"/>
              <a:t>  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Hak</a:t>
            </a:r>
            <a:r>
              <a:rPr lang="en-US" dirty="0"/>
              <a:t>-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id-ID" dirty="0"/>
              <a:t> Rumah Sakit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Penutup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21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Dasar Hukum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UU No. 29 th. 2004 tentang Praktek Kedokteran</a:t>
            </a:r>
          </a:p>
          <a:p>
            <a:r>
              <a:rPr lang="id-ID" sz="2800" dirty="0" smtClean="0"/>
              <a:t>UU No. 36 th. 2009 tentang Kesehatan</a:t>
            </a:r>
          </a:p>
          <a:p>
            <a:r>
              <a:rPr lang="id-ID" sz="2800" dirty="0" smtClean="0"/>
              <a:t>UU No. 44 th. 2009 tentang Rumah Sakit</a:t>
            </a:r>
          </a:p>
          <a:p>
            <a:r>
              <a:rPr lang="id-ID" sz="2800" dirty="0" smtClean="0"/>
              <a:t>Permenkes 69 th. 2014 tentang Kewajiban Rumah Sakit &amp; Pasien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4205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Kewajiban Umum Rumah Sakit (1)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600200"/>
            <a:ext cx="8586536" cy="4495800"/>
          </a:xfrm>
        </p:spPr>
        <p:txBody>
          <a:bodyPr>
            <a:noAutofit/>
          </a:bodyPr>
          <a:lstStyle/>
          <a:p>
            <a:pPr algn="just"/>
            <a:r>
              <a:rPr lang="id-ID" dirty="0" smtClean="0"/>
              <a:t>Pada bencana berperan </a:t>
            </a:r>
            <a:r>
              <a:rPr lang="id-ID" dirty="0"/>
              <a:t>aktif dalam memberikan pelayanan kesehatan pada bencana </a:t>
            </a:r>
            <a:r>
              <a:rPr lang="id-ID" dirty="0" smtClean="0"/>
              <a:t>Krisis  </a:t>
            </a:r>
            <a:r>
              <a:rPr lang="id-ID" dirty="0"/>
              <a:t>Kesehatan lainnya sesuai kemampuan pelayanan. </a:t>
            </a:r>
          </a:p>
          <a:p>
            <a:pPr algn="just"/>
            <a:r>
              <a:rPr lang="id-ID" dirty="0" smtClean="0"/>
              <a:t>pembentukan  </a:t>
            </a:r>
            <a:r>
              <a:rPr lang="id-ID" dirty="0"/>
              <a:t>tim  tanggap  darurat  Bencana  untuk  membuat  dan melaksanakan manajemen penanggulangan </a:t>
            </a:r>
            <a:r>
              <a:rPr lang="id-ID" dirty="0" smtClean="0"/>
              <a:t>Bencana;</a:t>
            </a:r>
          </a:p>
          <a:p>
            <a:pPr algn="just"/>
            <a:r>
              <a:rPr lang="it-IT" dirty="0" smtClean="0"/>
              <a:t>memberikan  </a:t>
            </a:r>
            <a:r>
              <a:rPr lang="it-IT" dirty="0"/>
              <a:t>pelayanan  langsung  kepada  korban  Bencana  di  lokasi Bencana atau di Rumah Sakit; </a:t>
            </a:r>
            <a:endParaRPr lang="id-ID" dirty="0"/>
          </a:p>
          <a:p>
            <a:pPr algn="just"/>
            <a:r>
              <a:rPr lang="id-ID" dirty="0" smtClean="0"/>
              <a:t>melakukan  </a:t>
            </a:r>
            <a:r>
              <a:rPr lang="id-ID" dirty="0"/>
              <a:t>mitigasi  dampak  Bencana  melalui  penyediaan  layanan rehabilitasi psikososial dan rehabilitasi fisik. </a:t>
            </a:r>
            <a:endParaRPr lang="id-ID" dirty="0" smtClean="0"/>
          </a:p>
          <a:p>
            <a:pPr algn="just"/>
            <a:r>
              <a:rPr lang="id-ID" dirty="0"/>
              <a:t>Rumah  Sakit  </a:t>
            </a:r>
            <a:r>
              <a:rPr lang="id-ID" dirty="0" smtClean="0"/>
              <a:t>pada  </a:t>
            </a:r>
            <a:r>
              <a:rPr lang="id-ID" dirty="0"/>
              <a:t>Bencana </a:t>
            </a:r>
            <a:r>
              <a:rPr lang="id-ID" dirty="0" smtClean="0"/>
              <a:t>dilarang </a:t>
            </a:r>
            <a:r>
              <a:rPr lang="id-ID" dirty="0"/>
              <a:t>menolak pasien dan/atau meminta uang muka terlebih dahulu. </a:t>
            </a:r>
          </a:p>
        </p:txBody>
      </p:sp>
    </p:spTree>
    <p:extLst>
      <p:ext uri="{BB962C8B-B14F-4D97-AF65-F5344CB8AC3E}">
        <p14:creationId xmlns:p14="http://schemas.microsoft.com/office/powerpoint/2010/main" val="40420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Kewajiban Umum Rumah Sakit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600" dirty="0" smtClean="0"/>
              <a:t>Menyediakan  </a:t>
            </a:r>
            <a:r>
              <a:rPr lang="id-ID" sz="2600" dirty="0"/>
              <a:t>sarana  dan  pelayanan  bagi masyarakat tidak mampu atau </a:t>
            </a:r>
            <a:r>
              <a:rPr lang="id-ID" sz="2600" dirty="0" smtClean="0"/>
              <a:t>miskin</a:t>
            </a:r>
            <a:endParaRPr lang="en-US" sz="2600" dirty="0" smtClean="0"/>
          </a:p>
          <a:p>
            <a:r>
              <a:rPr lang="id-ID" sz="2600" dirty="0" smtClean="0"/>
              <a:t>menyediakan </a:t>
            </a:r>
            <a:r>
              <a:rPr lang="id-ID" sz="2600" dirty="0"/>
              <a:t>tempat tidur perawatan Kelas III paling sedikit 40% (empat puluh  persen)  dari  seluruh  tempat  tidur  untuk  Rumah  Sakit  milik Pemerintah  dan  paling  sedikit  20%  (dua  puluh  persen)  dari  seluruh tempat tidur untuk Rumah Sakit milik swasta; dan </a:t>
            </a:r>
          </a:p>
          <a:p>
            <a:r>
              <a:rPr lang="nn-NO" sz="2600" dirty="0" smtClean="0"/>
              <a:t>bekerja </a:t>
            </a:r>
            <a:r>
              <a:rPr lang="nn-NO" sz="2600" dirty="0"/>
              <a:t>sama dengan penyelenggara jaminan sosial kesehatan. 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128191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Kewajiban Umum Rumah Sakit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600" dirty="0" smtClean="0"/>
              <a:t>melaksanakan  </a:t>
            </a:r>
            <a:r>
              <a:rPr lang="id-ID" sz="2600" dirty="0"/>
              <a:t>fungsi  </a:t>
            </a:r>
            <a:r>
              <a:rPr lang="id-ID" sz="2600" dirty="0" smtClean="0"/>
              <a:t>sosial</a:t>
            </a:r>
          </a:p>
          <a:p>
            <a:pPr algn="just"/>
            <a:r>
              <a:rPr lang="id-ID" sz="2600" dirty="0"/>
              <a:t>bakti  sosial  atau  penyelenggaraan  pelayanan  kesehatan  di  luar  Rumah Sakit bagi masyarakat tidak mampu; </a:t>
            </a:r>
            <a:r>
              <a:rPr lang="id-ID" sz="2600" dirty="0" smtClean="0"/>
              <a:t>.</a:t>
            </a:r>
          </a:p>
          <a:p>
            <a:pPr algn="just"/>
            <a:r>
              <a:rPr lang="id-ID" sz="2600" dirty="0"/>
              <a:t>pelayanan gawat darurat tanpa meminta uang muka; </a:t>
            </a:r>
          </a:p>
          <a:p>
            <a:pPr algn="just"/>
            <a:r>
              <a:rPr lang="id-ID" sz="2600" dirty="0" smtClean="0"/>
              <a:t>penyediaan </a:t>
            </a:r>
            <a:r>
              <a:rPr lang="id-ID" sz="2600" dirty="0"/>
              <a:t>ambulans </a:t>
            </a:r>
            <a:r>
              <a:rPr lang="id-ID" sz="2600" dirty="0" smtClean="0"/>
              <a:t>gratis;</a:t>
            </a:r>
          </a:p>
          <a:p>
            <a:pPr algn="just"/>
            <a:r>
              <a:rPr lang="id-ID" sz="2600" dirty="0" smtClean="0"/>
              <a:t>pelayanan </a:t>
            </a:r>
            <a:r>
              <a:rPr lang="id-ID" sz="2600" dirty="0"/>
              <a:t>korban Bencana dan kejadian luar biasa; </a:t>
            </a:r>
          </a:p>
          <a:p>
            <a:pPr algn="just"/>
            <a:r>
              <a:rPr lang="id-ID" sz="2600" dirty="0" smtClean="0"/>
              <a:t>menyelenggarakan  </a:t>
            </a:r>
            <a:r>
              <a:rPr lang="id-ID" sz="2600" dirty="0"/>
              <a:t>pelayanan  kesehatan  lainnya  dalam  rangka  fungsi sosial Rumah Sakit.</a:t>
            </a:r>
          </a:p>
        </p:txBody>
      </p:sp>
    </p:spTree>
    <p:extLst>
      <p:ext uri="{BB962C8B-B14F-4D97-AF65-F5344CB8AC3E}">
        <p14:creationId xmlns:p14="http://schemas.microsoft.com/office/powerpoint/2010/main" val="204377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Kewajiban Umum Rumah Sakit (4)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/>
              <a:t>Kewajiban  Rumah  Sakit  dalam  menyediakan  sarana  dan  prasarana  umum yang  layak  antara  lain  sarana  ibadah,  parkir,  ruang  tunggu,  sarana  untuk orang  cacat,  wanita  menyusui,  anak-anak,  lanjut  </a:t>
            </a:r>
            <a:r>
              <a:rPr lang="id-ID" dirty="0" smtClean="0"/>
              <a:t>usia</a:t>
            </a:r>
          </a:p>
          <a:p>
            <a:pPr algn="just"/>
            <a:r>
              <a:rPr lang="id-ID" dirty="0"/>
              <a:t>M</a:t>
            </a:r>
            <a:r>
              <a:rPr lang="fi-FI" dirty="0"/>
              <a:t>elaksanakan  etika  Rumah  Sakit</a:t>
            </a:r>
            <a:endParaRPr lang="id-ID" dirty="0"/>
          </a:p>
          <a:p>
            <a:pPr algn="just"/>
            <a:r>
              <a:rPr lang="id-ID" dirty="0" smtClean="0"/>
              <a:t>Membentuk </a:t>
            </a:r>
            <a:r>
              <a:rPr lang="id-ID" dirty="0"/>
              <a:t>Komite Etik Rumah Sakit</a:t>
            </a:r>
          </a:p>
          <a:p>
            <a:r>
              <a:rPr lang="fi-FI" dirty="0"/>
              <a:t>menyusun  kebijakan  yang  kondusif  bagi  pelayanan  kesehatan  yang sesuai dengan kode etik Rumah Sakit; dan </a:t>
            </a:r>
            <a:endParaRPr lang="id-ID" dirty="0"/>
          </a:p>
          <a:p>
            <a:r>
              <a:rPr lang="id-ID" dirty="0"/>
              <a:t>melakukan monitoring dan evaluasi pelaksanaan serta pemberian sanksi bagi pelanggaran etik. </a:t>
            </a:r>
          </a:p>
          <a:p>
            <a:pPr marL="0" indent="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675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Kewajiban Umum Rumah Sakit </a:t>
            </a:r>
            <a:r>
              <a:rPr lang="id-ID" dirty="0" smtClean="0"/>
              <a:t>(5)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memiliki  </a:t>
            </a:r>
            <a:r>
              <a:rPr lang="id-ID" dirty="0"/>
              <a:t>sistem  pencegahan  kecelakaan dan  penanggulangan  Bencana </a:t>
            </a:r>
            <a:r>
              <a:rPr lang="sv-SE" dirty="0" smtClean="0"/>
              <a:t> </a:t>
            </a:r>
            <a:endParaRPr lang="id-ID" dirty="0" smtClean="0"/>
          </a:p>
          <a:p>
            <a:pPr algn="just"/>
            <a:r>
              <a:rPr lang="sv-SE" dirty="0" smtClean="0"/>
              <a:t>kebakaran  </a:t>
            </a:r>
            <a:r>
              <a:rPr lang="sv-SE" dirty="0"/>
              <a:t>dan  kecelakaan  lain  yang  berhubungan dengan  instalasi </a:t>
            </a:r>
            <a:r>
              <a:rPr lang="sv-SE" dirty="0" smtClean="0"/>
              <a:t>listrik;</a:t>
            </a:r>
            <a:endParaRPr lang="id-ID" dirty="0" smtClean="0"/>
          </a:p>
          <a:p>
            <a:pPr algn="just"/>
            <a:r>
              <a:rPr lang="sv-SE" dirty="0" smtClean="0"/>
              <a:t>radiasi </a:t>
            </a:r>
            <a:r>
              <a:rPr lang="sv-SE" dirty="0"/>
              <a:t>atau pencemaran bahan-bahan kimia yang </a:t>
            </a:r>
            <a:r>
              <a:rPr lang="sv-SE" dirty="0" smtClean="0"/>
              <a:t>berbahaya;</a:t>
            </a:r>
            <a:endParaRPr lang="id-ID" dirty="0" smtClean="0"/>
          </a:p>
          <a:p>
            <a:pPr algn="just"/>
            <a:r>
              <a:rPr lang="sv-SE" dirty="0" smtClean="0"/>
              <a:t>gangguan psikososial;</a:t>
            </a:r>
            <a:endParaRPr lang="id-ID" dirty="0" smtClean="0"/>
          </a:p>
          <a:p>
            <a:pPr algn="just"/>
            <a:r>
              <a:rPr lang="sv-SE" dirty="0" smtClean="0"/>
              <a:t>masalah </a:t>
            </a:r>
            <a:r>
              <a:rPr lang="sv-SE" dirty="0"/>
              <a:t>ergonomis.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0086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625</TotalTime>
  <Words>2287</Words>
  <Application>Microsoft Office PowerPoint</Application>
  <PresentationFormat>On-screen Show (4:3)</PresentationFormat>
  <Paragraphs>201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                      ASPEK HUKUM  HAK DAN Kewajiban Rumah sakit </vt:lpstr>
      <vt:lpstr>Tujuan </vt:lpstr>
      <vt:lpstr>         Materi Pembahasan</vt:lpstr>
      <vt:lpstr>Dasar Hukum</vt:lpstr>
      <vt:lpstr>Kewajiban Umum Rumah Sakit (1)</vt:lpstr>
      <vt:lpstr>Kewajiban Umum Rumah Sakit (2)</vt:lpstr>
      <vt:lpstr>Kewajiban Umum Rumah Sakit (3)</vt:lpstr>
      <vt:lpstr>Kewajiban Umum Rumah Sakit (4)</vt:lpstr>
      <vt:lpstr>Kewajiban Umum Rumah Sakit (5)</vt:lpstr>
      <vt:lpstr>Kewajiban Umum Rumah Sakit (6)</vt:lpstr>
      <vt:lpstr>Kewajiban Umum Rumah Sakit (7)</vt:lpstr>
      <vt:lpstr>Kewajiban Umum Rumah Sakit (8)</vt:lpstr>
      <vt:lpstr>Kewajiban Umum Rumah Sakit (9)</vt:lpstr>
      <vt:lpstr>    Kewajiban setiap Rumah Sakit (1)</vt:lpstr>
      <vt:lpstr>Kewajiban setiap  Rumah Sakit (2)</vt:lpstr>
      <vt:lpstr>Kewajiban Rumah Sakit kepada pasien (1)</vt:lpstr>
      <vt:lpstr>Kewajiban Rumah Sakit kepada pasien (2)</vt:lpstr>
      <vt:lpstr>Kewajiban Rumah Sakit kepada pasien (3)</vt:lpstr>
      <vt:lpstr>Kewajiban Rumah Sakit kepada pasien (4)</vt:lpstr>
      <vt:lpstr>Kewajiban Rumah Sakit kepada pasien (5)</vt:lpstr>
      <vt:lpstr>Kewajiban Rumah Sakit kepada pasien (6)</vt:lpstr>
      <vt:lpstr>Kewajiban Rumah Sakit kepada pasien (7)</vt:lpstr>
      <vt:lpstr>Kewajiban Rumah Sakit kepada pasien (8)</vt:lpstr>
      <vt:lpstr>Kewajiban Rumah Sakit kepada pasien (9)</vt:lpstr>
      <vt:lpstr>Kewajiban Rumah Sakit kepada Petugas (1)</vt:lpstr>
      <vt:lpstr>Kewajiban Rumah Sakit kepada Petugas (2)</vt:lpstr>
      <vt:lpstr>Hak – Hak Rumah Sakit (pasal 30 UU 44 /2009)</vt:lpstr>
      <vt:lpstr>                Penutup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Kewajiban Rumah sakit &amp; kewajiban pasien</dc:title>
  <dc:creator>Administrator RSAB Harapan Kita</dc:creator>
  <cp:lastModifiedBy>yanti</cp:lastModifiedBy>
  <cp:revision>24</cp:revision>
  <dcterms:created xsi:type="dcterms:W3CDTF">2015-03-31T07:14:53Z</dcterms:created>
  <dcterms:modified xsi:type="dcterms:W3CDTF">2018-03-02T09:52:36Z</dcterms:modified>
</cp:coreProperties>
</file>