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72"/>
  </p:notesMasterIdLst>
  <p:sldIdLst>
    <p:sldId id="326" r:id="rId5"/>
    <p:sldId id="256" r:id="rId6"/>
    <p:sldId id="319" r:id="rId7"/>
    <p:sldId id="312" r:id="rId8"/>
    <p:sldId id="313" r:id="rId9"/>
    <p:sldId id="314" r:id="rId10"/>
    <p:sldId id="315" r:id="rId11"/>
    <p:sldId id="316" r:id="rId12"/>
    <p:sldId id="317" r:id="rId13"/>
    <p:sldId id="329" r:id="rId14"/>
    <p:sldId id="328" r:id="rId15"/>
    <p:sldId id="257" r:id="rId16"/>
    <p:sldId id="259" r:id="rId17"/>
    <p:sldId id="260" r:id="rId18"/>
    <p:sldId id="261" r:id="rId19"/>
    <p:sldId id="322" r:id="rId20"/>
    <p:sldId id="263" r:id="rId21"/>
    <p:sldId id="265" r:id="rId22"/>
    <p:sldId id="273" r:id="rId23"/>
    <p:sldId id="274" r:id="rId24"/>
    <p:sldId id="323" r:id="rId25"/>
    <p:sldId id="275" r:id="rId26"/>
    <p:sldId id="277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279" r:id="rId36"/>
    <p:sldId id="280" r:id="rId37"/>
    <p:sldId id="278" r:id="rId38"/>
    <p:sldId id="281" r:id="rId39"/>
    <p:sldId id="267" r:id="rId40"/>
    <p:sldId id="269" r:id="rId41"/>
    <p:sldId id="270" r:id="rId42"/>
    <p:sldId id="271" r:id="rId43"/>
    <p:sldId id="272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324" r:id="rId52"/>
    <p:sldId id="289" r:id="rId53"/>
    <p:sldId id="290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E0000"/>
    <a:srgbClr val="C4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9DF5E-A08E-4F01-8320-C3FD756C3C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2C781-B5B5-433D-8D7F-0940C7E6664F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PENDIDIKAN DAN PELATHAN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5F5B7070-3372-42C3-9200-AD65FC1BE530}" type="parTrans" cxnId="{001320F6-9A03-4917-80C6-49B9E9BE3856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2D2D48B2-7DCF-466D-9311-98B3FFB926FD}" type="sibTrans" cxnId="{001320F6-9A03-4917-80C6-49B9E9BE3856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C64E0796-A6C3-4F88-92DC-2DFF951BD307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KOMPETENSI</a:t>
          </a:r>
        </a:p>
        <a:p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F401C578-2E73-4C78-9F48-35997402CBB6}" type="parTrans" cxnId="{931EA936-D3A6-4730-BEF5-E0C4E9A4097A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35C6DA07-B12C-4939-A4FB-6329975FDA2E}" type="sibTrans" cxnId="{931EA936-D3A6-4730-BEF5-E0C4E9A4097A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3C84483C-BADB-40CC-9C85-9073E6CC5732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KEWENANGAN KLINIS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926345F-6F58-458A-832D-761AE9F6AE85}" type="parTrans" cxnId="{74456165-AFDA-4D6F-BB8E-E61DA1BB71DF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E5246DD5-91C8-43FF-9A84-E22125955DDA}" type="sibTrans" cxnId="{74456165-AFDA-4D6F-BB8E-E61DA1BB71DF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4404E4E2-1425-469F-BBD0-8D02A2C9FAFF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PENILAIAN KINERJA BERBASIS URAIAN TUGAS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6DF8BDC-A14C-4E04-94D7-A05AFBB74560}" type="parTrans" cxnId="{6B9AA3A3-FA6F-4BEC-97C1-2D6E88CE3E9D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F5809EA6-8691-4A6E-832B-6755C6D20FDE}" type="sibTrans" cxnId="{6B9AA3A3-FA6F-4BEC-97C1-2D6E88CE3E9D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8EEF4345-5BEA-402C-A193-7EE5C6B3C374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URAIAN TUGAS</a:t>
          </a:r>
        </a:p>
        <a:p>
          <a:r>
            <a:rPr lang="en-US" b="1" dirty="0" smtClean="0">
              <a:latin typeface="Arial" pitchFamily="34" charset="0"/>
              <a:cs typeface="Arial" pitchFamily="34" charset="0"/>
            </a:rPr>
            <a:t>DI UNIT KERJA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03408D00-C340-4C0E-ABF3-33BE6BFBF3ED}" type="parTrans" cxnId="{72EF0682-0144-44DC-B44F-121D1F74CFD8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13142A14-ADC3-4632-AB9E-86D223366E4E}" type="sibTrans" cxnId="{72EF0682-0144-44DC-B44F-121D1F74CFD8}">
      <dgm:prSet/>
      <dgm:spPr/>
      <dgm:t>
        <a:bodyPr/>
        <a:lstStyle/>
        <a:p>
          <a:endParaRPr lang="en-US" b="1">
            <a:latin typeface="Arial" pitchFamily="34" charset="0"/>
            <a:cs typeface="Arial" pitchFamily="34" charset="0"/>
          </a:endParaRPr>
        </a:p>
      </dgm:t>
    </dgm:pt>
    <dgm:pt modelId="{3F4FC814-500C-4EBE-86EC-90C3343F5061}" type="pres">
      <dgm:prSet presAssocID="{E199DF5E-A08E-4F01-8320-C3FD756C3C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96B37-F3FD-4B97-860F-161FABE067B0}" type="pres">
      <dgm:prSet presAssocID="{5262C781-B5B5-433D-8D7F-0940C7E666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6112-1F8C-417C-B3FC-77AAB459A765}" type="pres">
      <dgm:prSet presAssocID="{2D2D48B2-7DCF-466D-9311-98B3FFB926FD}" presName="sibTrans" presStyleCnt="0"/>
      <dgm:spPr/>
    </dgm:pt>
    <dgm:pt modelId="{191C178E-2237-47E1-8E9C-A9BF187C4F93}" type="pres">
      <dgm:prSet presAssocID="{C64E0796-A6C3-4F88-92DC-2DFF951BD3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C24FE-23B2-4098-BAB2-49CDAE88D029}" type="pres">
      <dgm:prSet presAssocID="{35C6DA07-B12C-4939-A4FB-6329975FDA2E}" presName="sibTrans" presStyleCnt="0"/>
      <dgm:spPr/>
    </dgm:pt>
    <dgm:pt modelId="{1784B69C-D352-44A9-BD65-F863CA661F80}" type="pres">
      <dgm:prSet presAssocID="{3C84483C-BADB-40CC-9C85-9073E6CC5732}" presName="node" presStyleLbl="node1" presStyleIdx="2" presStyleCnt="5" custScaleX="100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D460D-0159-4EC9-934B-D4C299FEED47}" type="pres">
      <dgm:prSet presAssocID="{E5246DD5-91C8-43FF-9A84-E22125955DDA}" presName="sibTrans" presStyleCnt="0"/>
      <dgm:spPr/>
    </dgm:pt>
    <dgm:pt modelId="{FCC9BF18-8AA4-48D9-99D0-1090CBEFCD83}" type="pres">
      <dgm:prSet presAssocID="{8EEF4345-5BEA-402C-A193-7EE5C6B3C374}" presName="node" presStyleLbl="node1" presStyleIdx="3" presStyleCnt="5" custScaleX="100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5792F-F07D-4A4C-8A21-07CED541AC70}" type="pres">
      <dgm:prSet presAssocID="{13142A14-ADC3-4632-AB9E-86D223366E4E}" presName="sibTrans" presStyleCnt="0"/>
      <dgm:spPr/>
    </dgm:pt>
    <dgm:pt modelId="{064F7798-4AE1-4CBD-814D-744612B997AA}" type="pres">
      <dgm:prSet presAssocID="{4404E4E2-1425-469F-BBD0-8D02A2C9FAFF}" presName="node" presStyleLbl="node1" presStyleIdx="4" presStyleCnt="5" custScaleX="100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320F6-9A03-4917-80C6-49B9E9BE3856}" srcId="{E199DF5E-A08E-4F01-8320-C3FD756C3C6F}" destId="{5262C781-B5B5-433D-8D7F-0940C7E6664F}" srcOrd="0" destOrd="0" parTransId="{5F5B7070-3372-42C3-9200-AD65FC1BE530}" sibTransId="{2D2D48B2-7DCF-466D-9311-98B3FFB926FD}"/>
    <dgm:cxn modelId="{466235CA-C7C9-4CDC-967D-0A1FBBB45B68}" type="presOf" srcId="{C64E0796-A6C3-4F88-92DC-2DFF951BD307}" destId="{191C178E-2237-47E1-8E9C-A9BF187C4F93}" srcOrd="0" destOrd="0" presId="urn:microsoft.com/office/officeart/2005/8/layout/hList6"/>
    <dgm:cxn modelId="{C416C22A-2E55-42C4-A82D-8F39588A3F14}" type="presOf" srcId="{8EEF4345-5BEA-402C-A193-7EE5C6B3C374}" destId="{FCC9BF18-8AA4-48D9-99D0-1090CBEFCD83}" srcOrd="0" destOrd="0" presId="urn:microsoft.com/office/officeart/2005/8/layout/hList6"/>
    <dgm:cxn modelId="{318A8327-FEC3-4B9E-B7E6-86D34163E1E4}" type="presOf" srcId="{E199DF5E-A08E-4F01-8320-C3FD756C3C6F}" destId="{3F4FC814-500C-4EBE-86EC-90C3343F5061}" srcOrd="0" destOrd="0" presId="urn:microsoft.com/office/officeart/2005/8/layout/hList6"/>
    <dgm:cxn modelId="{55D1B567-37BA-46DD-AAEA-CD744E5ACF08}" type="presOf" srcId="{4404E4E2-1425-469F-BBD0-8D02A2C9FAFF}" destId="{064F7798-4AE1-4CBD-814D-744612B997AA}" srcOrd="0" destOrd="0" presId="urn:microsoft.com/office/officeart/2005/8/layout/hList6"/>
    <dgm:cxn modelId="{6B9AA3A3-FA6F-4BEC-97C1-2D6E88CE3E9D}" srcId="{E199DF5E-A08E-4F01-8320-C3FD756C3C6F}" destId="{4404E4E2-1425-469F-BBD0-8D02A2C9FAFF}" srcOrd="4" destOrd="0" parTransId="{26DF8BDC-A14C-4E04-94D7-A05AFBB74560}" sibTransId="{F5809EA6-8691-4A6E-832B-6755C6D20FDE}"/>
    <dgm:cxn modelId="{CF32E256-F0DA-44F4-B2FA-8C1F62AB63CB}" type="presOf" srcId="{5262C781-B5B5-433D-8D7F-0940C7E6664F}" destId="{D2296B37-F3FD-4B97-860F-161FABE067B0}" srcOrd="0" destOrd="0" presId="urn:microsoft.com/office/officeart/2005/8/layout/hList6"/>
    <dgm:cxn modelId="{A3C36211-969F-4531-AC39-E06153385EDE}" type="presOf" srcId="{3C84483C-BADB-40CC-9C85-9073E6CC5732}" destId="{1784B69C-D352-44A9-BD65-F863CA661F80}" srcOrd="0" destOrd="0" presId="urn:microsoft.com/office/officeart/2005/8/layout/hList6"/>
    <dgm:cxn modelId="{74456165-AFDA-4D6F-BB8E-E61DA1BB71DF}" srcId="{E199DF5E-A08E-4F01-8320-C3FD756C3C6F}" destId="{3C84483C-BADB-40CC-9C85-9073E6CC5732}" srcOrd="2" destOrd="0" parTransId="{3926345F-6F58-458A-832D-761AE9F6AE85}" sibTransId="{E5246DD5-91C8-43FF-9A84-E22125955DDA}"/>
    <dgm:cxn modelId="{72EF0682-0144-44DC-B44F-121D1F74CFD8}" srcId="{E199DF5E-A08E-4F01-8320-C3FD756C3C6F}" destId="{8EEF4345-5BEA-402C-A193-7EE5C6B3C374}" srcOrd="3" destOrd="0" parTransId="{03408D00-C340-4C0E-ABF3-33BE6BFBF3ED}" sibTransId="{13142A14-ADC3-4632-AB9E-86D223366E4E}"/>
    <dgm:cxn modelId="{931EA936-D3A6-4730-BEF5-E0C4E9A4097A}" srcId="{E199DF5E-A08E-4F01-8320-C3FD756C3C6F}" destId="{C64E0796-A6C3-4F88-92DC-2DFF951BD307}" srcOrd="1" destOrd="0" parTransId="{F401C578-2E73-4C78-9F48-35997402CBB6}" sibTransId="{35C6DA07-B12C-4939-A4FB-6329975FDA2E}"/>
    <dgm:cxn modelId="{BB60C2F5-3377-4EDC-BAC7-819575474159}" type="presParOf" srcId="{3F4FC814-500C-4EBE-86EC-90C3343F5061}" destId="{D2296B37-F3FD-4B97-860F-161FABE067B0}" srcOrd="0" destOrd="0" presId="urn:microsoft.com/office/officeart/2005/8/layout/hList6"/>
    <dgm:cxn modelId="{309C979B-5C96-4046-8937-1D1C08F138FA}" type="presParOf" srcId="{3F4FC814-500C-4EBE-86EC-90C3343F5061}" destId="{F9466112-1F8C-417C-B3FC-77AAB459A765}" srcOrd="1" destOrd="0" presId="urn:microsoft.com/office/officeart/2005/8/layout/hList6"/>
    <dgm:cxn modelId="{2825FEDB-F043-4136-9970-43498842BE77}" type="presParOf" srcId="{3F4FC814-500C-4EBE-86EC-90C3343F5061}" destId="{191C178E-2237-47E1-8E9C-A9BF187C4F93}" srcOrd="2" destOrd="0" presId="urn:microsoft.com/office/officeart/2005/8/layout/hList6"/>
    <dgm:cxn modelId="{54195364-C216-4055-A127-A6AE58F980E0}" type="presParOf" srcId="{3F4FC814-500C-4EBE-86EC-90C3343F5061}" destId="{386C24FE-23B2-4098-BAB2-49CDAE88D029}" srcOrd="3" destOrd="0" presId="urn:microsoft.com/office/officeart/2005/8/layout/hList6"/>
    <dgm:cxn modelId="{9E4D46B7-4E20-4FE9-B476-BE59D482608E}" type="presParOf" srcId="{3F4FC814-500C-4EBE-86EC-90C3343F5061}" destId="{1784B69C-D352-44A9-BD65-F863CA661F80}" srcOrd="4" destOrd="0" presId="urn:microsoft.com/office/officeart/2005/8/layout/hList6"/>
    <dgm:cxn modelId="{8C64AD5A-1402-4BAA-8D48-6731A0F979E2}" type="presParOf" srcId="{3F4FC814-500C-4EBE-86EC-90C3343F5061}" destId="{2DAD460D-0159-4EC9-934B-D4C299FEED47}" srcOrd="5" destOrd="0" presId="urn:microsoft.com/office/officeart/2005/8/layout/hList6"/>
    <dgm:cxn modelId="{06F62959-DAAA-4A31-9770-31C167422716}" type="presParOf" srcId="{3F4FC814-500C-4EBE-86EC-90C3343F5061}" destId="{FCC9BF18-8AA4-48D9-99D0-1090CBEFCD83}" srcOrd="6" destOrd="0" presId="urn:microsoft.com/office/officeart/2005/8/layout/hList6"/>
    <dgm:cxn modelId="{AB610CBF-A536-40B3-8391-E77FC7D6D313}" type="presParOf" srcId="{3F4FC814-500C-4EBE-86EC-90C3343F5061}" destId="{05E5792F-F07D-4A4C-8A21-07CED541AC70}" srcOrd="7" destOrd="0" presId="urn:microsoft.com/office/officeart/2005/8/layout/hList6"/>
    <dgm:cxn modelId="{1EC2333F-F9B5-4873-B085-408D9D9E0FC4}" type="presParOf" srcId="{3F4FC814-500C-4EBE-86EC-90C3343F5061}" destId="{064F7798-4AE1-4CBD-814D-744612B997A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96B37-F3FD-4B97-860F-161FABE067B0}">
      <dsp:nvSpPr>
        <dsp:cNvPr id="0" name=""/>
        <dsp:cNvSpPr/>
      </dsp:nvSpPr>
      <dsp:spPr>
        <a:xfrm rot="16200000">
          <a:off x="-1488650" y="1492393"/>
          <a:ext cx="4525963" cy="15411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27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PENDIDIKAN DAN PELATHAN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3744" y="905192"/>
        <a:ext cx="1541175" cy="2715577"/>
      </dsp:txXfrm>
    </dsp:sp>
    <dsp:sp modelId="{191C178E-2237-47E1-8E9C-A9BF187C4F93}">
      <dsp:nvSpPr>
        <dsp:cNvPr id="0" name=""/>
        <dsp:cNvSpPr/>
      </dsp:nvSpPr>
      <dsp:spPr>
        <a:xfrm rot="16200000">
          <a:off x="168112" y="1492393"/>
          <a:ext cx="4525963" cy="15411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27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KOMPETENSI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1660506" y="905192"/>
        <a:ext cx="1541175" cy="2715577"/>
      </dsp:txXfrm>
    </dsp:sp>
    <dsp:sp modelId="{1784B69C-D352-44A9-BD65-F863CA661F80}">
      <dsp:nvSpPr>
        <dsp:cNvPr id="0" name=""/>
        <dsp:cNvSpPr/>
      </dsp:nvSpPr>
      <dsp:spPr>
        <a:xfrm rot="16200000">
          <a:off x="1830408" y="1486861"/>
          <a:ext cx="4525963" cy="15522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27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KEWENANGAN KLINIS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3317269" y="905193"/>
        <a:ext cx="1552240" cy="2715577"/>
      </dsp:txXfrm>
    </dsp:sp>
    <dsp:sp modelId="{FCC9BF18-8AA4-48D9-99D0-1090CBEFCD83}">
      <dsp:nvSpPr>
        <dsp:cNvPr id="0" name=""/>
        <dsp:cNvSpPr/>
      </dsp:nvSpPr>
      <dsp:spPr>
        <a:xfrm rot="16200000">
          <a:off x="3498237" y="1486861"/>
          <a:ext cx="4525963" cy="15522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27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URAIAN TUGAS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DI UNIT KERJA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4985098" y="905193"/>
        <a:ext cx="1552240" cy="2715577"/>
      </dsp:txXfrm>
    </dsp:sp>
    <dsp:sp modelId="{064F7798-4AE1-4CBD-814D-744612B997AA}">
      <dsp:nvSpPr>
        <dsp:cNvPr id="0" name=""/>
        <dsp:cNvSpPr/>
      </dsp:nvSpPr>
      <dsp:spPr>
        <a:xfrm rot="16200000">
          <a:off x="5166066" y="1486861"/>
          <a:ext cx="4525963" cy="15522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027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PENILAIAN KINERJA BERBASIS URAIAN TUGAS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6652927" y="905193"/>
        <a:ext cx="1552240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14EA-D1E1-4A6D-9478-AD9F22031490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3A82-2C7C-482A-89D2-E2F6F88A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4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244D1-B851-412A-984F-69E0A6DE5FE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244D1-B851-412A-984F-69E0A6DE5FE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2B0-AB78-4CA4-9803-0B4A75C7B17C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F89D-ABD0-424A-8AFD-7EE6EE7A3FE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07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D2C-BEAA-4816-B8A6-BE192E59CF1B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7D92-23E3-7441-B361-A6F3B83CBBF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218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6AE7-0D02-42D3-85F3-05979430A52B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4B21-CB60-C240-95B8-175B7C65D17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838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B3A9-C9CC-4042-985D-2CCD037D8E08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FA4D-6A03-A34E-B231-13291FF908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441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900F-FBF5-473A-93B4-F6B2D1E1DCFD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11DB-586D-4240-A6B1-9E90CF83F8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507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C8E2-DF1E-433F-9AA3-732AA1050E3A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637-5057-F442-89E8-8AAB2FE5FF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69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A491-426D-4EDC-96E0-4FB0931C89C9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AB58-9B08-334E-9B7D-95528E4848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620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113-F773-4BE0-B2A3-18A147BAF769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F5C2-E7E9-9548-8539-2630F3DE42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58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F4DF-8BAA-4155-9C7F-253E49574F06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7C59-B039-1F4E-A8D3-69204E9BE2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78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6D0E-A018-4691-A9B5-84E8D93314E9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5DFE-4955-DF4C-905E-91F5E78596D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73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5D69-2C93-4642-BB2B-4055F89A81D9}" type="datetime1">
              <a:rPr lang="en-US" smtClean="0"/>
              <a:pPr>
                <a:defRPr/>
              </a:pPr>
              <a:t>6/17/16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8651-6982-5249-87BE-0D9C236A521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637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2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4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4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34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8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4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7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5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5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4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725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45127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45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24552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90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8851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58415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16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79283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20429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7763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972E11-E739-40CC-93FD-37DB70196E73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85AFC1-A5F9-4A11-952C-3E4CB400FF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DA9FD-6838-4E89-80D3-6FC9D55F80CF}" type="datetime1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6/17/16</a:t>
            </a:fld>
            <a:endParaRPr lang="id-ID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A4CD6-278E-4646-A975-DA8B274D4A83}" type="slidenum">
              <a:rPr lang="id-ID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6EA1-A373-49F5-9A93-48BC7FC7D6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11EC-5CCD-4809-825E-C313E188CA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</a:rPr>
              <a:pPr/>
              <a:t>6/17/16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173" y="1570064"/>
            <a:ext cx="5327202" cy="3351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041" y="4785899"/>
            <a:ext cx="6400800" cy="137086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Kualifikasi &amp;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Pendidikan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Staf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en-US" b="1" dirty="0" smtClean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KPS)</a:t>
            </a:r>
            <a:endParaRPr lang="fi-FI" b="1" cap="all" dirty="0" smtClean="0"/>
          </a:p>
        </p:txBody>
      </p:sp>
      <p:pic>
        <p:nvPicPr>
          <p:cNvPr id="4" name="Picture 2" descr="C:\Users\User\Desktop\background-PPT-KA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35285"/>
          </a:xfrm>
          <a:prstGeom prst="rect">
            <a:avLst/>
          </a:prstGeom>
          <a:noFill/>
        </p:spPr>
      </p:pic>
      <p:pic>
        <p:nvPicPr>
          <p:cNvPr id="5" name="Picture 3" descr="C:\Users\Alfa\Desktop\KEMENKES\PICTURE\psien\KPS\Healthcare-Profession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652083"/>
            <a:ext cx="4480560" cy="2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11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467600" cy="1600200"/>
          </a:xfrm>
        </p:spPr>
        <p:txBody>
          <a:bodyPr/>
          <a:lstStyle/>
          <a:p>
            <a:pPr algn="ctr"/>
            <a:r>
              <a:rPr lang="en-US" dirty="0" err="1" smtClean="0"/>
              <a:t>Dokumen</a:t>
            </a:r>
            <a:r>
              <a:rPr lang="en-US" dirty="0" smtClean="0"/>
              <a:t> KPS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67600" cy="990600"/>
          </a:xfrm>
        </p:spPr>
        <p:txBody>
          <a:bodyPr/>
          <a:lstStyle/>
          <a:p>
            <a:r>
              <a:rPr lang="en-US" b="1" dirty="0" smtClean="0"/>
              <a:t>VERIFIKASI SUMBER ASLI KREDENSIAL, MITRA BESTARI, 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593911"/>
            <a:ext cx="5943600" cy="960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>
                <a:solidFill>
                  <a:prstClr val="white"/>
                </a:solidFill>
                <a:latin typeface="Trebuchet MS" pitchFamily="34" charset="0"/>
              </a:rPr>
              <a:t>STAF MEDIS : </a:t>
            </a:r>
          </a:p>
          <a:p>
            <a:r>
              <a:rPr lang="id-ID" sz="3400" dirty="0" smtClean="0">
                <a:solidFill>
                  <a:prstClr val="white"/>
                </a:solidFill>
                <a:latin typeface="Trebuchet MS" pitchFamily="34" charset="0"/>
              </a:rPr>
              <a:t>Menentukan </a:t>
            </a:r>
            <a:r>
              <a:rPr lang="id-ID" sz="3400" b="1" dirty="0" smtClean="0">
                <a:solidFill>
                  <a:srgbClr val="00FF00"/>
                </a:solidFill>
                <a:latin typeface="Trebuchet MS" pitchFamily="34" charset="0"/>
              </a:rPr>
              <a:t>keanggotaan </a:t>
            </a:r>
            <a:r>
              <a:rPr lang="en-US" sz="3400" b="1" dirty="0" err="1" smtClean="0">
                <a:solidFill>
                  <a:srgbClr val="00FF00"/>
                </a:solidFill>
                <a:latin typeface="Trebuchet MS" pitchFamily="34" charset="0"/>
              </a:rPr>
              <a:t>staf</a:t>
            </a:r>
            <a:r>
              <a:rPr lang="id-ID" sz="3400" b="1" dirty="0" smtClean="0">
                <a:solidFill>
                  <a:srgbClr val="00FF00"/>
                </a:solidFill>
                <a:latin typeface="Trebuchet MS" pitchFamily="34" charset="0"/>
              </a:rPr>
              <a:t> medis </a:t>
            </a:r>
            <a:endParaRPr lang="id-ID" sz="34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8" y="1301262"/>
            <a:ext cx="8147538" cy="14419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9  </a:t>
            </a:r>
            <a:endParaRPr lang="id-ID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kredensialing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pengum-pulan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mengizinkan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anggota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supervisi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262" y="2895600"/>
            <a:ext cx="80772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Kebijakan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id-ID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d-ID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ing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SK Sub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Kredensial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ijasah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STR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aslinya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STR,SIP,SPK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RKK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valid </a:t>
            </a:r>
          </a:p>
        </p:txBody>
      </p:sp>
    </p:spTree>
    <p:extLst>
      <p:ext uri="{BB962C8B-B14F-4D97-AF65-F5344CB8AC3E}">
        <p14:creationId xmlns:p14="http://schemas.microsoft.com/office/powerpoint/2010/main" val="38726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838200"/>
          </a:xfrm>
        </p:spPr>
        <p:txBody>
          <a:bodyPr>
            <a:normAutofit/>
          </a:bodyPr>
          <a:lstStyle/>
          <a:p>
            <a:pPr algn="ctr"/>
            <a:r>
              <a:rPr lang="en-US" sz="3400" dirty="0" err="1" smtClean="0">
                <a:solidFill>
                  <a:srgbClr val="8E0000"/>
                </a:solidFill>
              </a:rPr>
              <a:t>Untuk</a:t>
            </a:r>
            <a:r>
              <a:rPr lang="en-US" sz="3400" dirty="0" smtClean="0">
                <a:solidFill>
                  <a:srgbClr val="8E0000"/>
                </a:solidFill>
              </a:rPr>
              <a:t> </a:t>
            </a:r>
            <a:r>
              <a:rPr lang="en-US" sz="3400" dirty="0" err="1" smtClean="0">
                <a:solidFill>
                  <a:srgbClr val="8E0000"/>
                </a:solidFill>
              </a:rPr>
              <a:t>Diperhatikan</a:t>
            </a:r>
            <a:r>
              <a:rPr lang="en-US" sz="3400" dirty="0" smtClean="0">
                <a:solidFill>
                  <a:srgbClr val="8E0000"/>
                </a:solidFill>
              </a:rPr>
              <a:t> !!!!</a:t>
            </a:r>
            <a:endParaRPr lang="en-US" sz="3400" dirty="0">
              <a:solidFill>
                <a:srgbClr val="8E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3886200"/>
          </a:xfrm>
        </p:spPr>
        <p:txBody>
          <a:bodyPr>
            <a:noAutofit/>
          </a:bodyPr>
          <a:lstStyle/>
          <a:p>
            <a:pPr marL="685800" marR="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SIP, SPK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RKK yang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kadaluwarsa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marR="0" indent="-45720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satupun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STR,SIP,SPK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RKK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Dan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berlaku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.(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PPDS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SIP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selaku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685800" indent="-457200" algn="just"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tersedia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SPK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RKK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soft copy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memantau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kepatuhan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kewenangan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4887"/>
            <a:ext cx="49106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657600" cy="332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9008692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419100"/>
            <a:ext cx="92202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76933"/>
            <a:ext cx="8229600" cy="4564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 err="1" smtClean="0">
                <a:solidFill>
                  <a:srgbClr val="8E0000"/>
                </a:solidFill>
              </a:rPr>
              <a:t>cek</a:t>
            </a:r>
            <a:r>
              <a:rPr lang="en-US" sz="3000" dirty="0" smtClean="0">
                <a:solidFill>
                  <a:srgbClr val="8E0000"/>
                </a:solidFill>
              </a:rPr>
              <a:t> STR </a:t>
            </a:r>
            <a:r>
              <a:rPr lang="en-US" sz="3000" dirty="0" err="1" smtClean="0">
                <a:solidFill>
                  <a:srgbClr val="8E0000"/>
                </a:solidFill>
              </a:rPr>
              <a:t>pada</a:t>
            </a:r>
            <a:r>
              <a:rPr lang="en-US" sz="3000" dirty="0" smtClean="0">
                <a:solidFill>
                  <a:srgbClr val="8E0000"/>
                </a:solidFill>
              </a:rPr>
              <a:t>  K.K.I</a:t>
            </a:r>
            <a:endParaRPr lang="en-US" sz="3000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219807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9.1.</a:t>
            </a: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Pimpinan rumah sakit membuat </a:t>
            </a:r>
            <a:r>
              <a:rPr lang="id-ID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keputusan tentang </a:t>
            </a:r>
            <a:r>
              <a:rPr lang="id-ID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pembaharuan izin </a:t>
            </a:r>
            <a:r>
              <a:rPr lang="id-ID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 setiap staf medis  </a:t>
            </a: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 dapat melanjutkan memberikan pelayanan asuhan pasien setidaknya </a:t>
            </a:r>
            <a:r>
              <a:rPr lang="id-ID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tiga tahun sekali</a:t>
            </a:r>
          </a:p>
          <a:p>
            <a:pPr lvl="0" algn="ctr"/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2719855"/>
            <a:ext cx="5715000" cy="29731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Kebijakan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rekredensialing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pemberian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kewenangan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ulang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 proses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SPK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surat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dg RKK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rincian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kewenangan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lanjutan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direktur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lfa\Desktop\KEMENKES\PICTURE\psien\KPS\retaliation-in-hospital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667000" cy="265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7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67600" cy="990600"/>
          </a:xfrm>
        </p:spPr>
        <p:txBody>
          <a:bodyPr/>
          <a:lstStyle/>
          <a:p>
            <a:r>
              <a:rPr lang="en-US" b="1" dirty="0" smtClean="0"/>
              <a:t>CLINICAL PRIVILEGES / KEWENANGAN KLINIS (SPK/RKK)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1447800"/>
            <a:ext cx="6629400" cy="960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STAF MEDIS : </a:t>
            </a:r>
          </a:p>
          <a:p>
            <a:r>
              <a:rPr lang="en-US" sz="3400" dirty="0" err="1" smtClean="0">
                <a:solidFill>
                  <a:schemeClr val="bg1"/>
                </a:solidFill>
                <a:latin typeface="Trebuchet MS" pitchFamily="34" charset="0"/>
              </a:rPr>
              <a:t>Penetapan</a:t>
            </a:r>
            <a:r>
              <a:rPr lang="en-US" sz="3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Trebuchet MS" pitchFamily="34" charset="0"/>
              </a:rPr>
              <a:t>Kewenangan</a:t>
            </a: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Trebuchet MS" pitchFamily="34" charset="0"/>
              </a:rPr>
              <a:t>Klinik</a:t>
            </a:r>
            <a:endParaRPr lang="id-ID" sz="3400" dirty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646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10  </a:t>
            </a:r>
            <a:endParaRPr lang="id-ID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terstandar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menangani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merawat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kualifikasinya</a:t>
            </a:r>
            <a:endParaRPr lang="id-ID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2819400"/>
            <a:ext cx="800100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id-ID" sz="22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 </a:t>
            </a:r>
            <a:r>
              <a:rPr lang="en-US" sz="22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pengumuman</a:t>
            </a:r>
            <a:r>
              <a:rPr lang="en-US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yang dapat mela</a:t>
            </a:r>
            <a:r>
              <a:rPr lang="en-US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kukan asuhan pasien secara mandiri</a:t>
            </a:r>
            <a:r>
              <a:rPr lang="en-US" sz="2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(SPK/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surat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-an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dgn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RKK/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rincian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kewenangan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tersedia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file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fle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unit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pengumuman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SPK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RKK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Pengawasan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SPK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RKK</a:t>
            </a:r>
          </a:p>
        </p:txBody>
      </p:sp>
    </p:spTree>
    <p:extLst>
      <p:ext uri="{BB962C8B-B14F-4D97-AF65-F5344CB8AC3E}">
        <p14:creationId xmlns:p14="http://schemas.microsoft.com/office/powerpoint/2010/main" val="377364534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6781800" cy="1600200"/>
          </a:xfrm>
        </p:spPr>
        <p:txBody>
          <a:bodyPr/>
          <a:lstStyle/>
          <a:p>
            <a:r>
              <a:rPr lang="id-ID" sz="2800" dirty="0" smtClean="0"/>
              <a:t>AP.3</a:t>
            </a:r>
            <a:r>
              <a:rPr lang="en-US" sz="2800" dirty="0" smtClean="0"/>
              <a:t>:</a:t>
            </a:r>
            <a:r>
              <a:rPr lang="id-ID" sz="2800" dirty="0" smtClean="0"/>
              <a:t>EP 5 DAN MPO.4.2, EP 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MPO 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EP 2: 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Direktur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siapa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berhak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menulis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resep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bahan yang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dikendalikan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misalnya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narkotika</a:t>
            </a:r>
            <a:r>
              <a:rPr lang="da-DK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bahan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-bahan</a:t>
            </a:r>
            <a:r>
              <a:rPr lang="da-DK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kemoterapi, atau radioaktif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 </a:t>
            </a:r>
            <a:r>
              <a:rPr lang="da-DK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 investigatif. Dan dalam </a:t>
            </a:r>
            <a:r>
              <a:rPr lang="da-DK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 darurat </a:t>
            </a:r>
            <a:r>
              <a:rPr lang="da-DK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siapa yang diberi hak untuk menulis resep dan memesan</a:t>
            </a:r>
            <a:r>
              <a:rPr lang="da-DK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 3 EP 5 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a-DK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Kewenangan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yg kompeten melaksanakan asesmen dan asesmen ulang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thd pasien, &amp; tangg-jwb nya ditetapkan secara 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tertulis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8547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2803-720A-4727-90FE-DF3EF75BDC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14400" y="1143000"/>
            <a:ext cx="640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8213"/>
            <a:ext cx="41148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0490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543800" cy="1524000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rebuchet MS" pitchFamily="34" charset="0"/>
              </a:rPr>
              <a:t>KPS </a:t>
            </a:r>
            <a:r>
              <a:rPr lang="en-US" sz="4200" b="1" dirty="0">
                <a:solidFill>
                  <a:schemeClr val="bg1"/>
                </a:solidFill>
                <a:latin typeface="Trebuchet MS" pitchFamily="34" charset="0"/>
              </a:rPr>
              <a:t>S</a:t>
            </a:r>
            <a:r>
              <a:rPr lang="en-US" sz="4200" b="1" dirty="0" smtClean="0">
                <a:solidFill>
                  <a:schemeClr val="bg1"/>
                </a:solidFill>
                <a:latin typeface="Trebuchet MS" pitchFamily="34" charset="0"/>
              </a:rPr>
              <a:t>tandar IX - XVII</a:t>
            </a:r>
            <a:endParaRPr lang="en-US" sz="4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7724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KREDENSIAL, PENUGASAN KLINIS, KEWENANGAN KLINIS, EVALUASI MUTU PROFESI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5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1295400"/>
            <a:ext cx="7467600" cy="5105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2803-720A-4727-90FE-DF3EF75BDC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752600"/>
            <a:ext cx="6096000" cy="426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667000"/>
            <a:ext cx="3810000" cy="2895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STR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0" y="3200400"/>
            <a:ext cx="2743200" cy="1752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07797" y="3556337"/>
            <a:ext cx="27690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white"/>
                </a:solidFill>
                <a:latin typeface="Times New Roman" charset="0"/>
                <a:cs typeface="Times New Roman" charset="0"/>
              </a:rPr>
              <a:t>RS : SPK DAN RKK</a:t>
            </a:r>
          </a:p>
          <a:p>
            <a:pPr algn="ctr" eaLnBrk="1" hangingPunct="1"/>
            <a:r>
              <a:rPr lang="en-US" sz="2000" dirty="0" smtClean="0">
                <a:solidFill>
                  <a:prstClr val="white"/>
                </a:solidFill>
                <a:latin typeface="Times New Roman" charset="0"/>
                <a:cs typeface="Times New Roman" charset="0"/>
              </a:rPr>
              <a:t>KEWENANGAN KLINIS INDVIDU </a:t>
            </a:r>
            <a:endParaRPr lang="en-US" sz="2000" dirty="0">
              <a:solidFill>
                <a:prstClr val="white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590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KABUPATEN/KOTA: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SIP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944469"/>
            <a:ext cx="3641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KKI: STR</a:t>
            </a:r>
          </a:p>
          <a:p>
            <a:r>
              <a:rPr lang="en-US" b="1" dirty="0">
                <a:solidFill>
                  <a:prstClr val="white"/>
                </a:solidFill>
              </a:rPr>
              <a:t>SERTIFIKASI KOMPETENSI  INDIVIDU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371600"/>
            <a:ext cx="42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INSTITUSI PENDIDIKAN: STANDAR PROFESI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57200"/>
            <a:ext cx="266700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prstClr val="white"/>
                </a:solidFill>
              </a:rPr>
              <a:t>Upaya</a:t>
            </a:r>
            <a:r>
              <a:rPr lang="en-US" b="1" u="sng" dirty="0">
                <a:solidFill>
                  <a:prstClr val="white"/>
                </a:solidFill>
              </a:rPr>
              <a:t> </a:t>
            </a:r>
            <a:r>
              <a:rPr lang="en-US" b="1" u="sng" dirty="0" err="1">
                <a:solidFill>
                  <a:prstClr val="white"/>
                </a:solidFill>
              </a:rPr>
              <a:t>Menambah</a:t>
            </a:r>
            <a:r>
              <a:rPr lang="en-US" b="1" u="sng" dirty="0">
                <a:solidFill>
                  <a:prstClr val="white"/>
                </a:solidFill>
              </a:rPr>
              <a:t> </a:t>
            </a:r>
            <a:r>
              <a:rPr lang="en-US" b="1" u="sng" dirty="0" err="1">
                <a:solidFill>
                  <a:prstClr val="white"/>
                </a:solidFill>
              </a:rPr>
              <a:t>kompetensi</a:t>
            </a:r>
            <a:endParaRPr lang="en-US" b="1" u="sng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P2KB</a:t>
            </a:r>
          </a:p>
          <a:p>
            <a:r>
              <a:rPr lang="en-US" dirty="0" err="1">
                <a:solidFill>
                  <a:prstClr val="white"/>
                </a:solidFill>
              </a:rPr>
              <a:t>Kualifikasi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tambahan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944469"/>
            <a:ext cx="2355228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prstClr val="white"/>
                </a:solidFill>
              </a:rPr>
              <a:t>Upaya</a:t>
            </a:r>
            <a:r>
              <a:rPr lang="en-US" b="1" u="sng" dirty="0">
                <a:solidFill>
                  <a:prstClr val="white"/>
                </a:solidFill>
              </a:rPr>
              <a:t> </a:t>
            </a:r>
            <a:r>
              <a:rPr lang="en-US" b="1" u="sng" dirty="0" err="1">
                <a:solidFill>
                  <a:prstClr val="white"/>
                </a:solidFill>
              </a:rPr>
              <a:t>Mempertahan</a:t>
            </a:r>
            <a:endParaRPr lang="en-US" b="1" u="sng" dirty="0">
              <a:solidFill>
                <a:prstClr val="white"/>
              </a:solidFill>
            </a:endParaRPr>
          </a:p>
          <a:p>
            <a:r>
              <a:rPr lang="en-US" b="1" u="sng" dirty="0" err="1">
                <a:solidFill>
                  <a:prstClr val="white"/>
                </a:solidFill>
              </a:rPr>
              <a:t>Kan</a:t>
            </a:r>
            <a:r>
              <a:rPr lang="en-US" b="1" u="sng" dirty="0">
                <a:solidFill>
                  <a:prstClr val="white"/>
                </a:solidFill>
              </a:rPr>
              <a:t> </a:t>
            </a:r>
            <a:r>
              <a:rPr lang="en-US" b="1" u="sng" dirty="0" err="1">
                <a:solidFill>
                  <a:prstClr val="white"/>
                </a:solidFill>
              </a:rPr>
              <a:t>kompetensi</a:t>
            </a:r>
            <a:endParaRPr lang="en-US" b="1" u="sng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P2KB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3556337"/>
            <a:ext cx="2355228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prstClr val="white"/>
                </a:solidFill>
              </a:rPr>
              <a:t>Upaya</a:t>
            </a:r>
            <a:r>
              <a:rPr lang="en-US" b="1" u="sng" dirty="0">
                <a:solidFill>
                  <a:prstClr val="white"/>
                </a:solidFill>
              </a:rPr>
              <a:t> </a:t>
            </a:r>
            <a:r>
              <a:rPr lang="en-US" b="1" u="sng" dirty="0" err="1">
                <a:solidFill>
                  <a:prstClr val="white"/>
                </a:solidFill>
              </a:rPr>
              <a:t>Memastikan</a:t>
            </a:r>
            <a:r>
              <a:rPr lang="en-US" b="1" u="sng" dirty="0">
                <a:solidFill>
                  <a:prstClr val="white"/>
                </a:solidFill>
              </a:rPr>
              <a:t> </a:t>
            </a:r>
          </a:p>
          <a:p>
            <a:r>
              <a:rPr lang="en-US" b="1" u="sng" dirty="0" err="1">
                <a:solidFill>
                  <a:prstClr val="white"/>
                </a:solidFill>
              </a:rPr>
              <a:t>Kompetensi</a:t>
            </a:r>
            <a:r>
              <a:rPr lang="en-US" b="1" u="sng" dirty="0">
                <a:solidFill>
                  <a:prstClr val="white"/>
                </a:solidFill>
              </a:rPr>
              <a:t> :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 err="1">
                <a:solidFill>
                  <a:prstClr val="white"/>
                </a:solidFill>
              </a:rPr>
              <a:t>Kredensial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err="1">
                <a:solidFill>
                  <a:prstClr val="white"/>
                </a:solidFill>
              </a:rPr>
              <a:t>Supervisi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Proctoring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5229225" y="3495675"/>
            <a:ext cx="685800" cy="180975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4945709">
            <a:off x="5634908" y="1341778"/>
            <a:ext cx="427043" cy="354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5400000">
            <a:off x="5512935" y="1860098"/>
            <a:ext cx="466725" cy="146140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EVALUASI PRAKTIK PROFESIONAL (OPPE DAN FPPE)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6096000" cy="228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2800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id-ID" sz="28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id-ID" sz="4000" b="1" dirty="0" smtClean="0">
                <a:solidFill>
                  <a:schemeClr val="bg1"/>
                </a:solidFill>
                <a:latin typeface="Trebuchet MS" pitchFamily="34" charset="0"/>
              </a:rPr>
              <a:t>MONITORING </a:t>
            </a:r>
            <a:r>
              <a:rPr lang="id-ID" sz="3400" dirty="0" smtClean="0">
                <a:solidFill>
                  <a:schemeClr val="bg1"/>
                </a:solidFill>
                <a:latin typeface="Trebuchet MS" pitchFamily="34" charset="0"/>
              </a:rPr>
              <a:t>dan </a:t>
            </a:r>
            <a:r>
              <a:rPr lang="id-ID" sz="4000" b="1" dirty="0" smtClean="0">
                <a:solidFill>
                  <a:schemeClr val="bg1"/>
                </a:solidFill>
                <a:latin typeface="Trebuchet MS" pitchFamily="34" charset="0"/>
              </a:rPr>
              <a:t>EVALUASI </a:t>
            </a:r>
            <a:endParaRPr lang="en-US" sz="4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d-ID" sz="3400" dirty="0" smtClean="0">
                <a:solidFill>
                  <a:schemeClr val="bg1"/>
                </a:solidFill>
                <a:latin typeface="Trebuchet MS" pitchFamily="34" charset="0"/>
              </a:rPr>
              <a:t>Anggota S</a:t>
            </a:r>
            <a:r>
              <a:rPr lang="en-US" sz="3400" dirty="0" err="1" smtClean="0">
                <a:solidFill>
                  <a:schemeClr val="bg1"/>
                </a:solidFill>
                <a:latin typeface="Trebuchet MS" pitchFamily="34" charset="0"/>
              </a:rPr>
              <a:t>taf</a:t>
            </a:r>
            <a:r>
              <a:rPr lang="en-US" sz="3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rebuchet MS" pitchFamily="34" charset="0"/>
              </a:rPr>
              <a:t>Medis</a:t>
            </a:r>
            <a:endParaRPr lang="id-ID" sz="3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3028"/>
            <a:ext cx="7869116" cy="105017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11  </a:t>
            </a: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menerus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keamanan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diberikan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758374"/>
            <a:ext cx="795996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Dokumen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SPO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Pelayanan Kedokteran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Panduan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Praktik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Klinik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(PPK)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Program kerja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Subkomite mutu Komite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Medik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d-ID" sz="2200" dirty="0">
                <a:latin typeface="Arial" pitchFamily="34" charset="0"/>
                <a:cs typeface="Arial" pitchFamily="34" charset="0"/>
              </a:rPr>
              <a:t>Bukti pelaksanaan evaluasi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medik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OPPE (ongoing professional practice evaluation)/ EPPB (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Evaluasi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Praktik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Profesional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87961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781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OPPE/EPPB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kaji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Ongoing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 practice evaluation (OPPE)/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Profesional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(EPPB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748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304800"/>
          </a:xfrm>
        </p:spPr>
        <p:txBody>
          <a:bodyPr>
            <a:noAutofit/>
          </a:bodyPr>
          <a:lstStyle/>
          <a:p>
            <a:pPr lvl="0" algn="ctr"/>
            <a:r>
              <a:rPr lang="id-ID" sz="3200" dirty="0" smtClean="0"/>
              <a:t>A</a:t>
            </a:r>
            <a:r>
              <a:rPr lang="en-US" sz="3200" dirty="0" smtClean="0"/>
              <a:t>REA KOMPETENSI PRAKTISI KLINIS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924800" cy="5257800"/>
          </a:xfrm>
        </p:spPr>
        <p:txBody>
          <a:bodyPr>
            <a:noAutofit/>
          </a:bodyPr>
          <a:lstStyle/>
          <a:p>
            <a:pPr marL="514350" lvl="1" indent="-514350">
              <a:spcAft>
                <a:spcPts val="1200"/>
              </a:spcAft>
              <a:buFont typeface="+mj-lt"/>
              <a:buAutoNum type="alphaLcParenR"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perhatian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tulus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tepat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Aft>
                <a:spcPts val="1200"/>
              </a:spcAft>
              <a:buFont typeface="+mj-lt"/>
              <a:buAutoNum type="alphaLcParenR"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membangun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biomedis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penerapan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Aft>
                <a:spcPts val="1200"/>
              </a:spcAft>
              <a:buFont typeface="+mj-lt"/>
              <a:buAutoNum type="alphaLcParenR"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praktek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Aft>
                <a:spcPts val="1200"/>
              </a:spcAft>
              <a:buFont typeface="+mj-lt"/>
              <a:buAutoNum type="alphaLcParenR"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komunikasi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220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304800"/>
          </a:xfrm>
        </p:spPr>
        <p:txBody>
          <a:bodyPr>
            <a:noAutofit/>
          </a:bodyPr>
          <a:lstStyle/>
          <a:p>
            <a:pPr lvl="0" algn="ctr"/>
            <a:r>
              <a:rPr lang="id-ID" sz="3200" dirty="0" smtClean="0"/>
              <a:t>A</a:t>
            </a:r>
            <a:r>
              <a:rPr lang="en-US" sz="3200" dirty="0" smtClean="0"/>
              <a:t>REA KOMPETENSI PRAKTISI KLINIS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3429000"/>
          </a:xfrm>
        </p:spPr>
        <p:txBody>
          <a:bodyPr>
            <a:noAutofit/>
          </a:bodyPr>
          <a:lstStyle/>
          <a:p>
            <a:pPr marL="457200" lvl="1" indent="-457200">
              <a:spcAft>
                <a:spcPts val="1200"/>
              </a:spcAft>
              <a:buAutoNum type="alphaLcParenR" startAt="5"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Profesionalism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komitmen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menerus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professionalitas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pemahaman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kepekaan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keragaman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sikap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tanggungjawab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profesinya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-457200">
              <a:spcAft>
                <a:spcPts val="1200"/>
              </a:spcAft>
              <a:buAutoNum type="alphaLcParenR" startAt="5"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Praktek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:pemahaman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konteks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diberikan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arenR"/>
            </a:pP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2038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98500"/>
            <a:ext cx="7366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409700"/>
            <a:ext cx="736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35000"/>
            <a:ext cx="73787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27100"/>
            <a:ext cx="73914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5046" y="4343400"/>
            <a:ext cx="65618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</a:t>
            </a:r>
            <a:r>
              <a:rPr lang="en-US" sz="3600" b="1" spc="50" dirty="0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penting</a:t>
            </a:r>
            <a:r>
              <a:rPr lang="en-US" sz="3600" b="1" spc="50" dirty="0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staf</a:t>
            </a:r>
            <a:r>
              <a:rPr lang="en-US" sz="3600" b="1" spc="50" dirty="0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medis</a:t>
            </a:r>
            <a:r>
              <a:rPr lang="en-US" sz="3600" b="1" spc="50" dirty="0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spc="50" dirty="0" smtClean="0">
                <a:ln w="11430">
                  <a:solidFill>
                    <a:srgbClr val="8E0000"/>
                  </a:solidFill>
                </a:ln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tenaga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keperawatan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Alfa\Desktop\KEMENKES\PICTURE\psien\nurse_with_pat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92" y="762000"/>
            <a:ext cx="2944092" cy="328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749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22300"/>
            <a:ext cx="7366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536700"/>
            <a:ext cx="7366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41959" y="1611923"/>
            <a:ext cx="8121041" cy="46364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 praktik professional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 </a:t>
            </a: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 prosedur-prosedur operatif dan klinis lain serta hasilnya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kepatuhan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SPO/ outcome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misal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ILO,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Reoperasi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Pneumoni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pasca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anestesi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alkes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keseuaian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dgn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jumlah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kantung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darah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digunakan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Kepatuhan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terhadap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formularium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Penggunaan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alkes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tidka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sesuai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SPO 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Kepatuhan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penunjang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SPO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Length of stay: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penyakit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Morbiditas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mortalitas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morbiditas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indikator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dikonsulkan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dirujuk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spesialis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204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781472"/>
            <a:ext cx="7848600" cy="5847928"/>
          </a:xfrm>
          <a:prstGeom prst="rect">
            <a:avLst/>
          </a:prstGeom>
          <a:ln w="38100"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 2"/>
              <a:buNone/>
            </a:pPr>
            <a:r>
              <a:rPr lang="id-ID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Informasi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didapat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>
              <a:buClr>
                <a:srgbClr val="4F81BD"/>
              </a:buClr>
              <a:buFont typeface="Wingdings 2"/>
              <a:buNone/>
            </a:pPr>
            <a:endParaRPr lang="en-US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63550" indent="-338138">
              <a:buClr>
                <a:srgbClr val="4F81BD"/>
              </a:buClr>
            </a:pP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Grafik </a:t>
            </a: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review berkala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37870" lvl="1" indent="-338138">
              <a:buClr>
                <a:srgbClr val="C0504D"/>
              </a:buClr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rawat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inap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rawat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jalan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37870" lvl="1" indent="-338138">
              <a:buClr>
                <a:srgbClr val="C0504D"/>
              </a:buClr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68630" indent="-342900">
              <a:buClr>
                <a:srgbClr val="4F81BD"/>
              </a:buClr>
            </a:pP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Observasi langsung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kepatuhan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/SPO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SKP, output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68630" indent="-342900">
              <a:buClr>
                <a:srgbClr val="4F81BD"/>
              </a:buClr>
            </a:pP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Monitoring </a:t>
            </a: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terhadap </a:t>
            </a: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teknik diagnostik dan pengobatan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CPG/PPK</a:t>
            </a:r>
          </a:p>
          <a:p>
            <a:pPr marL="463550" indent="-338138">
              <a:buClr>
                <a:srgbClr val="4F81BD"/>
              </a:buClr>
            </a:pP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Monitoring </a:t>
            </a: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kualitas klinis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outcome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komplikasi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63550" indent="-338138">
              <a:buClr>
                <a:srgbClr val="4F81BD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iskusi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survei</a:t>
            </a: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engan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sejawat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 lainnya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6026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9" y="762000"/>
            <a:ext cx="4721103" cy="390912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dirty="0"/>
              <a:t>Kriteria </a:t>
            </a:r>
            <a:r>
              <a:rPr lang="en-US" sz="2000" b="1" dirty="0" smtClean="0"/>
              <a:t> </a:t>
            </a:r>
            <a:r>
              <a:rPr lang="id-ID" sz="2000" b="1" dirty="0" smtClean="0"/>
              <a:t>evaluasi praktik professional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berkelanjutan</a:t>
            </a:r>
            <a:r>
              <a:rPr lang="id-ID" sz="2000" b="1" dirty="0" smtClean="0"/>
              <a:t> </a:t>
            </a:r>
            <a:endParaRPr lang="en-US" sz="2000" b="1" dirty="0" smtClean="0"/>
          </a:p>
          <a:p>
            <a:r>
              <a:rPr lang="id-ID" sz="2000" b="1" dirty="0" smtClean="0"/>
              <a:t>Review </a:t>
            </a:r>
            <a:r>
              <a:rPr lang="id-ID" sz="2000" b="1" dirty="0"/>
              <a:t>terhadap prosedur-prosedur operatif dan klinis lain serta hasilnya</a:t>
            </a:r>
            <a:endParaRPr lang="en-US" sz="2000" b="1" dirty="0" smtClean="0"/>
          </a:p>
          <a:p>
            <a:r>
              <a:rPr lang="en-US" sz="2000" b="1" dirty="0" err="1" smtClean="0"/>
              <a:t>Pola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Penggunaan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darah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Obat</a:t>
            </a:r>
            <a:endParaRPr lang="en-US" sz="2000" b="1" dirty="0" smtClean="0"/>
          </a:p>
          <a:p>
            <a:r>
              <a:rPr lang="en-US" sz="2000" b="1" dirty="0" err="1" smtClean="0"/>
              <a:t>Pola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Permintaan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prosedur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Tindakan</a:t>
            </a:r>
            <a:endParaRPr lang="en-US" sz="2000" b="1" dirty="0" smtClean="0"/>
          </a:p>
          <a:p>
            <a:r>
              <a:rPr lang="en-US" sz="2000" b="1" dirty="0" smtClean="0"/>
              <a:t>Length of stay</a:t>
            </a:r>
          </a:p>
          <a:p>
            <a:r>
              <a:rPr lang="en-US" sz="2000" b="1" dirty="0" smtClean="0"/>
              <a:t>Data </a:t>
            </a:r>
            <a:r>
              <a:rPr lang="en-US" sz="2000" b="1" dirty="0" err="1" smtClean="0"/>
              <a:t>Morbiditas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mortalitas</a:t>
            </a:r>
            <a:endParaRPr lang="en-US" sz="2000" b="1" dirty="0" smtClean="0"/>
          </a:p>
          <a:p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kasus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dikonsulkan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dirujuk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spesialis</a:t>
            </a:r>
            <a:r>
              <a:rPr lang="en-US" sz="2000" b="1" dirty="0" smtClean="0"/>
              <a:t> lain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03158" y="1735832"/>
            <a:ext cx="3383642" cy="464549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 2"/>
              <a:buNone/>
            </a:pPr>
            <a:r>
              <a:rPr lang="id-ID" b="1" dirty="0" smtClean="0">
                <a:solidFill>
                  <a:prstClr val="black"/>
                </a:solidFill>
              </a:rPr>
              <a:t>Informasi </a:t>
            </a:r>
            <a:r>
              <a:rPr lang="en-US" b="1" dirty="0" err="1" smtClean="0">
                <a:solidFill>
                  <a:prstClr val="black"/>
                </a:solidFill>
              </a:rPr>
              <a:t>bisa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didapat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dari</a:t>
            </a:r>
            <a:r>
              <a:rPr lang="en-US" b="1" dirty="0" smtClean="0">
                <a:solidFill>
                  <a:prstClr val="black"/>
                </a:solidFill>
              </a:rPr>
              <a:t> :</a:t>
            </a:r>
          </a:p>
          <a:p>
            <a:pPr marL="463550" indent="-338138">
              <a:buClr>
                <a:srgbClr val="4F81BD"/>
              </a:buClr>
            </a:pPr>
            <a:r>
              <a:rPr lang="id-ID" b="1" dirty="0" smtClean="0">
                <a:solidFill>
                  <a:prstClr val="black"/>
                </a:solidFill>
              </a:rPr>
              <a:t>Grafik review berkala</a:t>
            </a:r>
            <a:endParaRPr lang="en-US" b="1" dirty="0" smtClean="0">
              <a:solidFill>
                <a:prstClr val="black"/>
              </a:solidFill>
            </a:endParaRPr>
          </a:p>
          <a:p>
            <a:pPr marL="468630" indent="-342900">
              <a:buClr>
                <a:srgbClr val="4F81BD"/>
              </a:buClr>
            </a:pPr>
            <a:r>
              <a:rPr lang="id-ID" b="1" dirty="0" smtClean="0">
                <a:solidFill>
                  <a:prstClr val="black"/>
                </a:solidFill>
              </a:rPr>
              <a:t>Observasi langsung</a:t>
            </a:r>
            <a:endParaRPr lang="en-US" b="1" dirty="0" smtClean="0">
              <a:solidFill>
                <a:prstClr val="black"/>
              </a:solidFill>
            </a:endParaRPr>
          </a:p>
          <a:p>
            <a:pPr marL="468630" indent="-342900">
              <a:buClr>
                <a:srgbClr val="4F81BD"/>
              </a:buClr>
            </a:pPr>
            <a:r>
              <a:rPr lang="id-ID" b="1" dirty="0" smtClean="0">
                <a:solidFill>
                  <a:prstClr val="black"/>
                </a:solidFill>
              </a:rPr>
              <a:t>Monitoring terhadap teknik diagnostik dan pengobatan</a:t>
            </a:r>
            <a:endParaRPr lang="en-US" b="1" dirty="0" smtClean="0">
              <a:solidFill>
                <a:prstClr val="black"/>
              </a:solidFill>
            </a:endParaRPr>
          </a:p>
          <a:p>
            <a:pPr marL="463550" indent="-338138">
              <a:buClr>
                <a:srgbClr val="4F81BD"/>
              </a:buClr>
            </a:pPr>
            <a:r>
              <a:rPr lang="id-ID" b="1" dirty="0" smtClean="0">
                <a:solidFill>
                  <a:prstClr val="black"/>
                </a:solidFill>
              </a:rPr>
              <a:t>Monitoring kualitas klinis</a:t>
            </a:r>
            <a:endParaRPr lang="en-US" b="1" dirty="0" smtClean="0">
              <a:solidFill>
                <a:prstClr val="black"/>
              </a:solidFill>
            </a:endParaRPr>
          </a:p>
          <a:p>
            <a:pPr marL="463550" indent="-338138">
              <a:buClr>
                <a:srgbClr val="4F81BD"/>
              </a:buClr>
            </a:pPr>
            <a:r>
              <a:rPr lang="en-US" b="1" dirty="0" smtClean="0">
                <a:solidFill>
                  <a:prstClr val="black"/>
                </a:solidFill>
              </a:rPr>
              <a:t>D</a:t>
            </a:r>
            <a:r>
              <a:rPr lang="id-ID" b="1" dirty="0" smtClean="0">
                <a:solidFill>
                  <a:prstClr val="black"/>
                </a:solidFill>
              </a:rPr>
              <a:t>iskusi</a:t>
            </a:r>
            <a:r>
              <a:rPr lang="en-US" b="1" dirty="0" smtClean="0">
                <a:solidFill>
                  <a:prstClr val="black"/>
                </a:solidFill>
              </a:rPr>
              <a:t>/</a:t>
            </a:r>
            <a:r>
              <a:rPr lang="en-US" b="1" dirty="0" err="1" smtClean="0">
                <a:solidFill>
                  <a:prstClr val="black"/>
                </a:solidFill>
              </a:rPr>
              <a:t>survei</a:t>
            </a:r>
            <a:r>
              <a:rPr lang="id-ID" b="1" dirty="0" smtClean="0">
                <a:solidFill>
                  <a:prstClr val="black"/>
                </a:solidFill>
              </a:rPr>
              <a:t> d</a:t>
            </a:r>
            <a:r>
              <a:rPr lang="en-US" b="1" dirty="0" smtClean="0">
                <a:solidFill>
                  <a:prstClr val="black"/>
                </a:solidFill>
              </a:rPr>
              <a:t>g</a:t>
            </a:r>
            <a:r>
              <a:rPr lang="id-ID" b="1" dirty="0" smtClean="0">
                <a:solidFill>
                  <a:prstClr val="black"/>
                </a:solidFill>
              </a:rPr>
              <a:t> sejawat</a:t>
            </a:r>
            <a:r>
              <a:rPr lang="en-US" b="1" dirty="0" smtClean="0">
                <a:solidFill>
                  <a:prstClr val="black"/>
                </a:solidFill>
              </a:rPr>
              <a:t>/</a:t>
            </a:r>
            <a:r>
              <a:rPr lang="id-ID" b="1" dirty="0" smtClean="0">
                <a:solidFill>
                  <a:prstClr val="black"/>
                </a:solidFill>
              </a:rPr>
              <a:t>staf lainnya.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2" name="Bent Arrow 1"/>
          <p:cNvSpPr/>
          <p:nvPr/>
        </p:nvSpPr>
        <p:spPr>
          <a:xfrm rot="13347838">
            <a:off x="2956483" y="4208695"/>
            <a:ext cx="2060537" cy="17224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875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416123"/>
            <a:ext cx="7358062" cy="879277"/>
          </a:xfrm>
        </p:spPr>
        <p:txBody>
          <a:bodyPr lIns="67355" tIns="33677" rIns="67355"/>
          <a:lstStyle/>
          <a:p>
            <a:pPr algn="ctr" eaLnBrk="1" hangingPunct="1"/>
            <a:r>
              <a:rPr lang="en-US" sz="3200" dirty="0" err="1" smtClean="0"/>
              <a:t>menetapkan</a:t>
            </a:r>
            <a:r>
              <a:rPr lang="en-US" sz="3200" dirty="0" smtClean="0"/>
              <a:t> </a:t>
            </a:r>
            <a:r>
              <a:rPr lang="en-US" sz="3200" dirty="0" err="1" smtClean="0"/>
              <a:t>kerangka</a:t>
            </a:r>
            <a:r>
              <a:rPr lang="en-US" sz="3200" dirty="0" smtClean="0"/>
              <a:t> </a:t>
            </a:r>
            <a:r>
              <a:rPr lang="en-US" sz="3200" dirty="0" err="1" smtClean="0"/>
              <a:t>kinerja</a:t>
            </a:r>
            <a:r>
              <a:rPr lang="en-US" sz="3200" dirty="0" smtClean="0"/>
              <a:t> </a:t>
            </a:r>
            <a:r>
              <a:rPr lang="en-US" sz="3200" dirty="0" err="1" smtClean="0"/>
              <a:t>staf</a:t>
            </a:r>
            <a:r>
              <a:rPr lang="en-US" sz="3200" dirty="0" smtClean="0"/>
              <a:t> </a:t>
            </a:r>
            <a:r>
              <a:rPr lang="en-US" sz="3200" dirty="0" err="1" smtClean="0"/>
              <a:t>medis</a:t>
            </a:r>
            <a:endParaRPr lang="en-US" sz="3200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480646" y="1447800"/>
            <a:ext cx="8206154" cy="4641180"/>
          </a:xfrm>
          <a:noFill/>
        </p:spPr>
        <p:txBody>
          <a:bodyPr lIns="67355" tIns="33677" rIns="67355" bIns="33677">
            <a:noAutofit/>
          </a:bodyPr>
          <a:lstStyle/>
          <a:p>
            <a:pPr marL="654837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kinerja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comprehensif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VS traditional peer review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54837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Membangun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kompetensi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pPr marL="654837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menciptakan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adil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54837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menciptakan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fair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menetapkan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harapan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pengukuran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kinerja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54837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bertanggung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kinerja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1563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0" y="199292"/>
            <a:ext cx="7127630" cy="64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52290"/>
              </p:ext>
            </p:extLst>
          </p:nvPr>
        </p:nvGraphicFramePr>
        <p:xfrm>
          <a:off x="76199" y="609600"/>
          <a:ext cx="8839201" cy="403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5737067"/>
                <a:gridCol w="664676"/>
                <a:gridCol w="664676"/>
                <a:gridCol w="581591"/>
                <a:gridCol w="581591"/>
              </a:tblGrid>
              <a:tr h="311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ASUHAN </a:t>
                      </a:r>
                      <a:r>
                        <a:rPr lang="en-US" sz="2000" kern="1200" dirty="0" smtClean="0">
                          <a:effectLst/>
                        </a:rPr>
                        <a:t>PASIEN DAN PENERAPAN EBM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Kemampuan menegakkan diagnosis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48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Kemampuan formulasi tatalaksana pasien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400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Memberikan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asuhan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pasien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id-ID" sz="2000" dirty="0">
                          <a:effectLst/>
                        </a:rPr>
                        <a:t>kasih, </a:t>
                      </a:r>
                      <a:r>
                        <a:rPr lang="en-US" sz="2000" dirty="0" err="1">
                          <a:effectLst/>
                        </a:rPr>
                        <a:t>tepat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efektif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</a:tr>
              <a:tr h="243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Penerapan EBM dalam asuhan pasien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48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Pemilihan/penggunaan alat penunjang diagnosis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43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Kemampuan terhadap aspek psikososial dan penyakit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Kesadaran akan keterbatasan diri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5123" y="5366881"/>
            <a:ext cx="45720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SK </a:t>
            </a:r>
            <a:r>
              <a:rPr lang="en-US" dirty="0">
                <a:solidFill>
                  <a:prstClr val="black"/>
                </a:solidFill>
              </a:rPr>
              <a:t>:SANGAT KURANG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K    </a:t>
            </a:r>
            <a:r>
              <a:rPr lang="en-US" dirty="0">
                <a:solidFill>
                  <a:prstClr val="black"/>
                </a:solidFill>
              </a:rPr>
              <a:t>: KURANG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B     </a:t>
            </a:r>
            <a:r>
              <a:rPr lang="en-US" dirty="0">
                <a:solidFill>
                  <a:prstClr val="black"/>
                </a:solidFill>
              </a:rPr>
              <a:t>: BAIK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SB   </a:t>
            </a:r>
            <a:r>
              <a:rPr lang="en-US" dirty="0">
                <a:solidFill>
                  <a:prstClr val="black"/>
                </a:solidFill>
              </a:rPr>
              <a:t>: SANGAT BAIK</a:t>
            </a:r>
          </a:p>
        </p:txBody>
      </p:sp>
    </p:spTree>
    <p:extLst>
      <p:ext uri="{BB962C8B-B14F-4D97-AF65-F5344CB8AC3E}">
        <p14:creationId xmlns:p14="http://schemas.microsoft.com/office/powerpoint/2010/main" val="35615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769792"/>
              </p:ext>
            </p:extLst>
          </p:nvPr>
        </p:nvGraphicFramePr>
        <p:xfrm>
          <a:off x="152400" y="796904"/>
          <a:ext cx="8915401" cy="362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825005"/>
                <a:gridCol w="681866"/>
                <a:gridCol w="681866"/>
                <a:gridCol w="596632"/>
                <a:gridCol w="596632"/>
              </a:tblGrid>
              <a:tr h="23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HUBUNGAN ANTAR MANUSIA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Komunikasi dengan pasien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Komuniksi dengan keluarga pasien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Menghargai hak  pasien dan keluarga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Komunikasi verbal dengan sejawat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Komunikasi tertulis  dengan sejawat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400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Kemampuan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memahami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menilai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kontribusi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sejawat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serta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tenaga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kesehatan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lainnya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Kemudahan diakses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24451"/>
              </p:ext>
            </p:extLst>
          </p:nvPr>
        </p:nvGraphicFramePr>
        <p:xfrm>
          <a:off x="152400" y="352978"/>
          <a:ext cx="8915401" cy="40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98"/>
                <a:gridCol w="5863381"/>
                <a:gridCol w="670406"/>
                <a:gridCol w="670406"/>
                <a:gridCol w="586605"/>
                <a:gridCol w="586605"/>
              </a:tblGrid>
              <a:tr h="311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819471"/>
            <a:ext cx="45720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SK </a:t>
            </a:r>
            <a:r>
              <a:rPr lang="en-US" dirty="0">
                <a:solidFill>
                  <a:prstClr val="black"/>
                </a:solidFill>
              </a:rPr>
              <a:t>:SANGAT KURANG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K    </a:t>
            </a:r>
            <a:r>
              <a:rPr lang="en-US" dirty="0">
                <a:solidFill>
                  <a:prstClr val="black"/>
                </a:solidFill>
              </a:rPr>
              <a:t>: KURANG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B     </a:t>
            </a:r>
            <a:r>
              <a:rPr lang="en-US" dirty="0">
                <a:solidFill>
                  <a:prstClr val="black"/>
                </a:solidFill>
              </a:rPr>
              <a:t>: BAIK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SB   </a:t>
            </a:r>
            <a:r>
              <a:rPr lang="en-US" dirty="0">
                <a:solidFill>
                  <a:prstClr val="black"/>
                </a:solidFill>
              </a:rPr>
              <a:t>: SANGAT BAIK</a:t>
            </a:r>
          </a:p>
        </p:txBody>
      </p:sp>
    </p:spTree>
    <p:extLst>
      <p:ext uri="{BB962C8B-B14F-4D97-AF65-F5344CB8AC3E}">
        <p14:creationId xmlns:p14="http://schemas.microsoft.com/office/powerpoint/2010/main" val="14396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113680"/>
              </p:ext>
            </p:extLst>
          </p:nvPr>
        </p:nvGraphicFramePr>
        <p:xfrm>
          <a:off x="152400" y="533400"/>
          <a:ext cx="8915400" cy="383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825004"/>
                <a:gridCol w="681866"/>
                <a:gridCol w="681866"/>
                <a:gridCol w="596632"/>
                <a:gridCol w="596632"/>
              </a:tblGrid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PENGEMBANGAN PROFESIONALISME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</a:tr>
              <a:tr h="400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Komitmen untuk secara terus menerus mengembangkan professionalitas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</a:tr>
              <a:tr h="400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Komitmen untuk secara terus menerus mengembangkan </a:t>
                      </a:r>
                      <a:r>
                        <a:rPr lang="id-ID" sz="2000" dirty="0">
                          <a:effectLst/>
                        </a:rPr>
                        <a:t>prakt</a:t>
                      </a:r>
                      <a:r>
                        <a:rPr lang="en-US" sz="2000" dirty="0" err="1">
                          <a:effectLst/>
                        </a:rPr>
                        <a:t>i</a:t>
                      </a:r>
                      <a:r>
                        <a:rPr lang="id-ID" sz="2000" dirty="0">
                          <a:effectLst/>
                        </a:rPr>
                        <a:t>k-prakt</a:t>
                      </a:r>
                      <a:r>
                        <a:rPr lang="en-US" sz="2000" dirty="0" err="1">
                          <a:effectLst/>
                        </a:rPr>
                        <a:t>i</a:t>
                      </a:r>
                      <a:r>
                        <a:rPr lang="id-ID" sz="2000" dirty="0">
                          <a:effectLst/>
                        </a:rPr>
                        <a:t>k </a:t>
                      </a:r>
                      <a:r>
                        <a:rPr lang="nl-NL" sz="2000" dirty="0">
                          <a:effectLst/>
                        </a:rPr>
                        <a:t>etika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Kkomitmen untuk mengembangkan  pemahaman dan kepekaan terhadap keragaman dan sikap tanggungjawab terhadap pasien, profesinya dan masyarakat.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75743"/>
              </p:ext>
            </p:extLst>
          </p:nvPr>
        </p:nvGraphicFramePr>
        <p:xfrm>
          <a:off x="152400" y="76200"/>
          <a:ext cx="8915401" cy="40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98"/>
                <a:gridCol w="5786602"/>
                <a:gridCol w="747185"/>
                <a:gridCol w="670406"/>
                <a:gridCol w="586605"/>
                <a:gridCol w="586605"/>
              </a:tblGrid>
              <a:tr h="311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819471"/>
            <a:ext cx="45720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SK </a:t>
            </a:r>
            <a:r>
              <a:rPr lang="en-US" dirty="0">
                <a:solidFill>
                  <a:prstClr val="black"/>
                </a:solidFill>
              </a:rPr>
              <a:t>:SANGAT KURANG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K    </a:t>
            </a:r>
            <a:r>
              <a:rPr lang="en-US" dirty="0">
                <a:solidFill>
                  <a:prstClr val="black"/>
                </a:solidFill>
              </a:rPr>
              <a:t>: KURANG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B     </a:t>
            </a:r>
            <a:r>
              <a:rPr lang="en-US" dirty="0">
                <a:solidFill>
                  <a:prstClr val="black"/>
                </a:solidFill>
              </a:rPr>
              <a:t>: BAIK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SB   </a:t>
            </a:r>
            <a:r>
              <a:rPr lang="en-US" dirty="0">
                <a:solidFill>
                  <a:prstClr val="black"/>
                </a:solidFill>
              </a:rPr>
              <a:t>: SANGAT BAIK</a:t>
            </a:r>
          </a:p>
        </p:txBody>
      </p:sp>
    </p:spTree>
    <p:extLst>
      <p:ext uri="{BB962C8B-B14F-4D97-AF65-F5344CB8AC3E}">
        <p14:creationId xmlns:p14="http://schemas.microsoft.com/office/powerpoint/2010/main" val="31897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533400"/>
            <a:ext cx="6019800" cy="14419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9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kreden-sialing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pengumpulan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verifikasi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pela-tihan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mengizinkan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anggota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supervisi</a:t>
            </a:r>
            <a:endParaRPr lang="en-US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9631" y="533400"/>
            <a:ext cx="2514600" cy="960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 MEDIS</a:t>
            </a:r>
          </a:p>
          <a:p>
            <a:pPr algn="l"/>
            <a:endParaRPr lang="en-US" sz="1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id-ID" sz="3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Menentukan keanggotaan </a:t>
            </a:r>
            <a:r>
              <a:rPr lang="en-US" sz="30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id-ID" sz="3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medis </a:t>
            </a:r>
            <a:endParaRPr lang="id-ID" sz="3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95600" y="3581400"/>
            <a:ext cx="6172200" cy="25028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 KPS 9.1.</a:t>
            </a: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Pimpinan rumah sakit membuat keputusan tentang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pembaharuan izin 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 setiap staf medis  untuk dapat melanjutkan memberi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kan pelayanan asuhan pasien setidaknya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tiga tahun sekali</a:t>
            </a:r>
          </a:p>
          <a:p>
            <a:pPr>
              <a:buClr>
                <a:srgbClr val="4F81BD"/>
              </a:buClr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306604"/>
              </p:ext>
            </p:extLst>
          </p:nvPr>
        </p:nvGraphicFramePr>
        <p:xfrm>
          <a:off x="152400" y="1219200"/>
          <a:ext cx="8839199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742"/>
                <a:gridCol w="5577313"/>
                <a:gridCol w="676038"/>
                <a:gridCol w="676038"/>
                <a:gridCol w="591534"/>
                <a:gridCol w="591534"/>
              </a:tblGrid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bg2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PRAKTEK BERBASIS SISTEM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Pemahaman terhadap peraturan perundang undangan tentang pelayanan kesehatan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Kepatuhan terhadap kebijakan dan prosedure pelayanan di rumah sakit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11338" y="345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89885"/>
              </p:ext>
            </p:extLst>
          </p:nvPr>
        </p:nvGraphicFramePr>
        <p:xfrm>
          <a:off x="228599" y="685800"/>
          <a:ext cx="8915401" cy="40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98"/>
                <a:gridCol w="5786602"/>
                <a:gridCol w="747185"/>
                <a:gridCol w="670406"/>
                <a:gridCol w="586605"/>
                <a:gridCol w="586605"/>
              </a:tblGrid>
              <a:tr h="311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03" marR="58503" marT="29251" marB="29251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819471"/>
            <a:ext cx="457200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SK </a:t>
            </a:r>
            <a:r>
              <a:rPr lang="en-US" dirty="0">
                <a:solidFill>
                  <a:prstClr val="black"/>
                </a:solidFill>
              </a:rPr>
              <a:t>:SANGAT KURANG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K    </a:t>
            </a:r>
            <a:r>
              <a:rPr lang="en-US" dirty="0">
                <a:solidFill>
                  <a:prstClr val="black"/>
                </a:solidFill>
              </a:rPr>
              <a:t>: KURANG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B     </a:t>
            </a:r>
            <a:r>
              <a:rPr lang="en-US" dirty="0">
                <a:solidFill>
                  <a:prstClr val="black"/>
                </a:solidFill>
              </a:rPr>
              <a:t>: BAIK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SB   </a:t>
            </a:r>
            <a:r>
              <a:rPr lang="en-US" dirty="0">
                <a:solidFill>
                  <a:prstClr val="black"/>
                </a:solidFill>
              </a:rPr>
              <a:t>: SANGAT BAIK</a:t>
            </a:r>
          </a:p>
        </p:txBody>
      </p:sp>
    </p:spTree>
    <p:extLst>
      <p:ext uri="{BB962C8B-B14F-4D97-AF65-F5344CB8AC3E}">
        <p14:creationId xmlns:p14="http://schemas.microsoft.com/office/powerpoint/2010/main" val="38819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7543800" cy="1524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TELUSUR DOKUMEN KEPEGAWAIAN</a:t>
            </a:r>
            <a:b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STAF MEDIS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FILE KEPEGAWAIAN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1336"/>
            <a:ext cx="8229600" cy="1274064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LEMBAR KERJA KUALIFIKASI STAF MEDIK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Spesialisasi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………………………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Tanggal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diangkat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:………………………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…………………………………………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Gelar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kredensial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 …………………………………………….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203619"/>
              </p:ext>
            </p:extLst>
          </p:nvPr>
        </p:nvGraphicFramePr>
        <p:xfrm>
          <a:off x="152400" y="1069560"/>
          <a:ext cx="8839201" cy="583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982"/>
                <a:gridCol w="6324019"/>
                <a:gridCol w="762000"/>
                <a:gridCol w="838200"/>
              </a:tblGrid>
              <a:tr h="623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Std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Elemen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penilaian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Patuh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ya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tdk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Komen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97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KPS.9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 indent="-1009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Ada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catatan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tentang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mereka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yang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diijinkan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memberikan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pelayanan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kepada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pasien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tanpa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supervisi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(RINCIAN KEWENANGAN KLINIK /RKK)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53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0" indent="-1504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2.Rumah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sakit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membuat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salinan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disimpan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 file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kredensial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/file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kepegawaian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pendidikan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SIP,STR , SPK, RKK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setiap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medik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35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3.Semua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dokumen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pendidkan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registrasi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harus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diverifikasi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oleh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sumber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yang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menerbitkan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sebelum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bersangkutan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bekerja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memberikan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pelayanan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kepad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pasien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3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Semua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dokumen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kredensial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pendidikan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STR. SIP. SPK.RKK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Harus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selalu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di-updated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3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5.Pada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pengangkatan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awal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Surat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Penugasan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Klinik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Rincian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Kewenangan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klinis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direktur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3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KPS.9.1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Ditetapkan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kebijakan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tentang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proses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evaluasi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file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kredensial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setiap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paling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kurang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setiap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tahun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Rekredensial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2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Bukti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penetapan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kembali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disimpan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file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kredensial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720537"/>
              </p:ext>
            </p:extLst>
          </p:nvPr>
        </p:nvGraphicFramePr>
        <p:xfrm>
          <a:off x="76200" y="48338"/>
          <a:ext cx="8989632" cy="682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705600"/>
                <a:gridCol w="914400"/>
                <a:gridCol w="760032"/>
              </a:tblGrid>
              <a:tr h="589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Std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Elemen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penilaian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Patuh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ya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tdk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komen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892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KPS.10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RS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meggunakan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proses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terstandar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memberikan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kewenangan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klinis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kpd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memberikan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layanan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awal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diangkat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Kredensial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diangkat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kembali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Rekredensial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1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Keputusan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mengangkat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kembali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didasarkan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area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kompetensi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sampai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 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2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SPK DAN RKK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informasikan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keseluruh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unit di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rumah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sakit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1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 indent="-1009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hanya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memberi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ditetapkan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SPK/RKK 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1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KPS.11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 indent="-1581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1.Evaluasi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mutu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diberikan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kaji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dikomunikasikan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lain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9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 indent="-1009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Hasil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evaluasi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dicatat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file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kredensial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file lain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tentang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kepegawaian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9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KPS.8.1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 indent="-1009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Anggota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profesional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lainnya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diberi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pelatihan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cardiac life support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4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bukti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tentang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kelulusan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pelatihan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6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 indent="-1009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 Tingkat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pelatihan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utk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orang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diulangi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berdasar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kebutuhan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kerangka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wkt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yg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ditetapkan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pengelola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pelatihan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setiap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tahun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81800" cy="838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KREDENSIAL/REKREDENSIAL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00764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KOMPETENSI: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MEDICAL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PROSEDUR/TINDAKAN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KOMPETENSI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 COMPETENSI: DR. DR SP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SPECIFIC/ ADDED COMPETENSI: KONSULTAN, FELLOWSHIP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244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/>
            <a:r>
              <a:rPr lang="en-US" sz="2800" dirty="0" smtClean="0"/>
              <a:t>CONTOH FORM PENGAJUAN KEWENANGAN KLINIS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1515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077200" cy="9144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format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rekredensial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diisi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pelamar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mitra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bestari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tindakan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57310"/>
              </p:ext>
            </p:extLst>
          </p:nvPr>
        </p:nvGraphicFramePr>
        <p:xfrm>
          <a:off x="457200" y="1752600"/>
          <a:ext cx="8305799" cy="34967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600"/>
                <a:gridCol w="1763486"/>
                <a:gridCol w="874295"/>
                <a:gridCol w="562046"/>
                <a:gridCol w="562046"/>
                <a:gridCol w="1108642"/>
                <a:gridCol w="970992"/>
                <a:gridCol w="1854692"/>
              </a:tblGrid>
              <a:tr h="14846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PROSEDUR</a:t>
                      </a:r>
                      <a:endParaRPr 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TINDAKAN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DIMINTA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DISETU</a:t>
                      </a: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id-ID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JUI</a:t>
                      </a:r>
                      <a:endParaRPr 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DITOLAK 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6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TK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322277"/>
            <a:ext cx="3058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Mandiri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DS: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Dibawah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supervisi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TK: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Ada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Kompetensi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973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781800" cy="785446"/>
          </a:xfrm>
        </p:spPr>
        <p:txBody>
          <a:bodyPr/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format  RKK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787631"/>
              </p:ext>
            </p:extLst>
          </p:nvPr>
        </p:nvGraphicFramePr>
        <p:xfrm>
          <a:off x="877649" y="1524000"/>
          <a:ext cx="7162803" cy="30086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0134"/>
                <a:gridCol w="2005942"/>
                <a:gridCol w="752228"/>
                <a:gridCol w="752228"/>
                <a:gridCol w="2482271"/>
              </a:tblGrid>
              <a:tr h="19251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PROSEDUR</a:t>
                      </a:r>
                      <a:endParaRPr lang="en-US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TINDAKAN</a:t>
                      </a:r>
                      <a:endParaRPr lang="en-US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DISETUJUI</a:t>
                      </a:r>
                      <a:endParaRPr lang="en-US" sz="18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endParaRPr lang="en-US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6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9892" y="4928919"/>
            <a:ext cx="3058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Mandiri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DS: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Dibawah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supervisi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TK: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Ada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Kompetensi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7428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543800" cy="1524000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rebuchet MS" pitchFamily="34" charset="0"/>
              </a:rPr>
              <a:t>STAF KEPERAWATAN</a:t>
            </a:r>
            <a:endParaRPr lang="en-US" sz="4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676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VERIFIKASI SUMBER ASLI, KREDENSIAL,KEWENANGAN KLINIS, EVALUASI PRAKTIK PROFESIONAL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0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762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STAF KEPERAWATAN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mengumpulkan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memverifikasi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berpartisipasi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kinerja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03238"/>
            <a:ext cx="2667000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 MEDIS 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1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id-ID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Penetapan Kewenangan Klinik</a:t>
            </a:r>
            <a:endParaRPr lang="id-ID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539261"/>
            <a:ext cx="5791200" cy="16646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10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sasaran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ter-standar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menangani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merawat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kualifikasinya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295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01000" cy="609600"/>
          </a:xfrm>
        </p:spPr>
        <p:txBody>
          <a:bodyPr>
            <a:noAutofit/>
          </a:bodyPr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</a:rPr>
              <a:t>Verifikasi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Evaluasi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</a:t>
            </a:r>
            <a:r>
              <a:rPr lang="en-US" sz="2800" dirty="0" err="1" smtClean="0">
                <a:solidFill>
                  <a:schemeClr val="tx1"/>
                </a:solidFill>
              </a:rPr>
              <a:t>redensial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Tenaga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Keperawatan</a:t>
            </a:r>
            <a:endParaRPr lang="id-ID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51985" cy="150055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12.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memverifikasi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062" y="4038600"/>
            <a:ext cx="7543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Panduan </a:t>
            </a: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 staf keperawatan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kepegawaian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 keperawatan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pendukung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2803-720A-4727-90FE-DF3EF75BDCC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609600"/>
          </a:xfrm>
        </p:spPr>
        <p:txBody>
          <a:bodyPr>
            <a:noAutofit/>
          </a:bodyPr>
          <a:lstStyle/>
          <a:p>
            <a:pPr lvl="0" algn="ctr"/>
            <a:r>
              <a:rPr lang="en-US" sz="2800" dirty="0" err="1" smtClean="0">
                <a:solidFill>
                  <a:srgbClr val="C00000"/>
                </a:solidFill>
              </a:rPr>
              <a:t>Kredensial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Tenaga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Keperawatan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84" y="1869832"/>
            <a:ext cx="8182708" cy="1406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13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perundangan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032128"/>
            <a:ext cx="7543800" cy="25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2" y="703386"/>
            <a:ext cx="3012832" cy="15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38" y="2667000"/>
            <a:ext cx="6412523" cy="278137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51338"/>
            <a:ext cx="2781300" cy="19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45" y="246185"/>
            <a:ext cx="4814155" cy="60974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562322"/>
              </p:ext>
            </p:extLst>
          </p:nvPr>
        </p:nvGraphicFramePr>
        <p:xfrm>
          <a:off x="395536" y="1219200"/>
          <a:ext cx="82089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7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1092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7537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9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6679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08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75846"/>
            <a:ext cx="2667000" cy="21863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sz="3000" b="1" dirty="0" smtClean="0">
                <a:solidFill>
                  <a:srgbClr val="F7EA3B"/>
                </a:solidFill>
                <a:latin typeface="Times New Roman" pitchFamily="18" charset="0"/>
                <a:cs typeface="Times New Roman" pitchFamily="18" charset="0"/>
              </a:rPr>
              <a:t>Monitoring</a:t>
            </a:r>
            <a:r>
              <a:rPr lang="id-ID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id-ID" sz="3000" b="1" dirty="0" smtClean="0">
                <a:solidFill>
                  <a:srgbClr val="F7EA3B"/>
                </a:solidFill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id-ID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Anggota S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taf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Medis</a:t>
            </a:r>
            <a:endParaRPr lang="id-ID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457200"/>
            <a:ext cx="5638800" cy="10501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11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menerus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keamanan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diberikan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819400"/>
            <a:ext cx="2667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Verifikasi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Kre-densial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sz="3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endParaRPr lang="id-ID" sz="3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19400" y="2930768"/>
            <a:ext cx="5943600" cy="15005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12. 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memverifikasi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074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008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609600"/>
          </a:xfrm>
        </p:spPr>
        <p:txBody>
          <a:bodyPr>
            <a:noAutofit/>
          </a:bodyPr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</a:rPr>
              <a:t>tenaga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keperawatan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berpartisipasi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aktifitas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peningkatan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mutu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93277"/>
            <a:ext cx="8305800" cy="1688123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14 </a:t>
            </a:r>
            <a:endParaRPr lang="id-ID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berpartisipasi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kinerja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038600"/>
            <a:ext cx="7776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Dokumen</a:t>
            </a:r>
            <a:r>
              <a:rPr lang="en-US" sz="3600" dirty="0" smtClean="0"/>
              <a:t> :</a:t>
            </a:r>
          </a:p>
          <a:p>
            <a:r>
              <a:rPr lang="en-US" sz="3600" dirty="0" err="1" smtClean="0"/>
              <a:t>Indikator</a:t>
            </a:r>
            <a:r>
              <a:rPr lang="en-US" sz="3600" dirty="0" smtClean="0"/>
              <a:t> </a:t>
            </a:r>
            <a:r>
              <a:rPr lang="en-US" sz="3600" dirty="0" err="1" smtClean="0"/>
              <a:t>klinis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melibatkan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perawat</a:t>
            </a:r>
            <a:endParaRPr lang="en-US" sz="3600" dirty="0" smtClean="0"/>
          </a:p>
          <a:p>
            <a:r>
              <a:rPr lang="en-US" sz="3600" dirty="0" smtClean="0"/>
              <a:t>Data </a:t>
            </a:r>
            <a:r>
              <a:rPr lang="en-US" sz="3600" dirty="0" err="1" smtClean="0"/>
              <a:t>komplain</a:t>
            </a:r>
            <a:r>
              <a:rPr lang="en-US" sz="3600" dirty="0" smtClean="0"/>
              <a:t> </a:t>
            </a:r>
            <a:r>
              <a:rPr lang="en-US" sz="3600" dirty="0" err="1" smtClean="0"/>
              <a:t>pasien</a:t>
            </a:r>
            <a:r>
              <a:rPr lang="en-US" sz="3600" dirty="0" smtClean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0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08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DOKUMEN KEPERAWATAN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Sutoto. KARS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2803-720A-4727-90FE-DF3EF75BDCC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722"/>
            <a:ext cx="8991600" cy="55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2244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579438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</a:rPr>
              <a:t>staf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kesehatan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profesional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lainnya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168812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15 </a:t>
            </a:r>
            <a:endParaRPr lang="id-ID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memverifikasi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kredensialing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505200"/>
            <a:ext cx="60389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Dokumen</a:t>
            </a:r>
            <a:r>
              <a:rPr lang="en-US" sz="3600" dirty="0" smtClean="0"/>
              <a:t> :</a:t>
            </a:r>
            <a:endParaRPr lang="en-US" sz="3600" dirty="0"/>
          </a:p>
          <a:p>
            <a:r>
              <a:rPr lang="en-US" sz="3600" dirty="0" smtClean="0"/>
              <a:t>Data </a:t>
            </a:r>
            <a:r>
              <a:rPr lang="en-US" sz="3600" dirty="0" err="1" smtClean="0"/>
              <a:t>kredensialing</a:t>
            </a:r>
            <a:endParaRPr lang="en-US" sz="3600" dirty="0" smtClean="0"/>
          </a:p>
          <a:p>
            <a:r>
              <a:rPr lang="en-US" sz="3600" dirty="0" err="1" smtClean="0"/>
              <a:t>Surat</a:t>
            </a:r>
            <a:r>
              <a:rPr lang="en-US" sz="3600" dirty="0" smtClean="0"/>
              <a:t> </a:t>
            </a:r>
            <a:r>
              <a:rPr lang="en-US" sz="3600" dirty="0" err="1" smtClean="0"/>
              <a:t>verifikasi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sekolah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594919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63562"/>
            <a:ext cx="8001000" cy="579438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</a:rPr>
              <a:t>staf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kesehatan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profesional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lainnya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243535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KPS 16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tanggungjawab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menyusun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perundangan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114800"/>
            <a:ext cx="372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Dokumen</a:t>
            </a:r>
            <a:r>
              <a:rPr lang="en-US" sz="3600" dirty="0" smtClean="0"/>
              <a:t> :</a:t>
            </a:r>
          </a:p>
          <a:p>
            <a:r>
              <a:rPr lang="en-US" sz="3600" dirty="0" err="1" smtClean="0"/>
              <a:t>Daftar</a:t>
            </a:r>
            <a:r>
              <a:rPr lang="en-US" sz="3600" dirty="0" smtClean="0"/>
              <a:t> </a:t>
            </a:r>
            <a:r>
              <a:rPr lang="en-US" sz="3600" dirty="0" err="1" smtClean="0"/>
              <a:t>uraian</a:t>
            </a:r>
            <a:r>
              <a:rPr lang="en-US" sz="3600" dirty="0" smtClean="0"/>
              <a:t> </a:t>
            </a:r>
            <a:r>
              <a:rPr lang="en-US" sz="3600" dirty="0" err="1" smtClean="0"/>
              <a:t>tugas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654456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579438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</a:rPr>
              <a:t>staf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kesehatan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profesional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lainnya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1594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d-ID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17 </a:t>
            </a:r>
            <a:endParaRPr lang="id-ID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berpartisipasi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RS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962400"/>
            <a:ext cx="599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Dokumen</a:t>
            </a:r>
            <a:r>
              <a:rPr lang="en-US" sz="3600" dirty="0" smtClean="0"/>
              <a:t> :</a:t>
            </a:r>
          </a:p>
          <a:p>
            <a:r>
              <a:rPr lang="en-US" sz="3600" dirty="0" smtClean="0"/>
              <a:t>Data </a:t>
            </a:r>
            <a:r>
              <a:rPr lang="en-US" sz="3600" dirty="0" err="1" smtClean="0"/>
              <a:t>indikator</a:t>
            </a:r>
            <a:r>
              <a:rPr lang="en-US" sz="3600" dirty="0" smtClean="0"/>
              <a:t> </a:t>
            </a:r>
            <a:r>
              <a:rPr lang="en-US" sz="3600" dirty="0" err="1" smtClean="0"/>
              <a:t>mutu</a:t>
            </a:r>
            <a:r>
              <a:rPr lang="en-US" sz="3600" dirty="0" smtClean="0"/>
              <a:t> </a:t>
            </a:r>
            <a:r>
              <a:rPr lang="en-US" sz="3600" dirty="0" err="1" smtClean="0"/>
              <a:t>klinis</a:t>
            </a:r>
            <a:r>
              <a:rPr lang="en-US" sz="3600" dirty="0" smtClean="0"/>
              <a:t>  unit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41666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51484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 smtClean="0">
                <a:latin typeface="Arial" pitchFamily="34" charset="0"/>
                <a:cs typeface="Arial" pitchFamily="34" charset="0"/>
              </a:rPr>
              <a:t>DOKUMEN TENAGA KESEHATAN PROFESIONAL LAINNYA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2803-720A-4727-90FE-DF3EF75BDCC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6122"/>
            <a:ext cx="9067800" cy="54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2976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5034207"/>
            <a:ext cx="8417169" cy="167139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E0000"/>
                </a:solidFill>
              </a:rPr>
              <a:t/>
            </a:r>
            <a:br>
              <a:rPr lang="en-US" dirty="0" smtClean="0">
                <a:solidFill>
                  <a:srgbClr val="8E0000"/>
                </a:solidFill>
              </a:rPr>
            </a:br>
            <a:r>
              <a:rPr lang="en-US" dirty="0" err="1" smtClean="0">
                <a:solidFill>
                  <a:srgbClr val="8E0000"/>
                </a:solidFill>
              </a:rPr>
              <a:t>terima</a:t>
            </a:r>
            <a:r>
              <a:rPr lang="en-US" dirty="0" smtClean="0">
                <a:solidFill>
                  <a:srgbClr val="8E0000"/>
                </a:solidFill>
              </a:rPr>
              <a:t> </a:t>
            </a:r>
            <a:r>
              <a:rPr lang="en-US" dirty="0" err="1" smtClean="0">
                <a:solidFill>
                  <a:srgbClr val="8E0000"/>
                </a:solidFill>
              </a:rPr>
              <a:t>kasih</a:t>
            </a:r>
            <a:r>
              <a:rPr lang="en-US" dirty="0" smtClean="0">
                <a:solidFill>
                  <a:srgbClr val="8E0000"/>
                </a:solidFill>
              </a:rPr>
              <a:t> ..</a:t>
            </a:r>
            <a:br>
              <a:rPr lang="en-US" dirty="0" smtClean="0">
                <a:solidFill>
                  <a:srgbClr val="8E0000"/>
                </a:solidFill>
              </a:rPr>
            </a:b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08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2743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Kredensial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endParaRPr lang="id-ID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1800" y="463064"/>
            <a:ext cx="5697416" cy="14067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13 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prose-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kreden-sial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perundangan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3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429000"/>
            <a:ext cx="2819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berpartisipasi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3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mutu</a:t>
            </a:r>
            <a:endParaRPr lang="id-ID" sz="3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3361592"/>
            <a:ext cx="6096000" cy="29835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KPS 14 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berpartisipasi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kinerja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419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609600"/>
            <a:ext cx="2819400" cy="1676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endParaRPr lang="id-ID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533400"/>
            <a:ext cx="61722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15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memverifikasi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mengevaluasi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kredensialing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6277" y="3657600"/>
            <a:ext cx="5879123" cy="2514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Standar KPS 16 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tanggungjawab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menyusun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             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perundangan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</a:pP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1779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609600"/>
            <a:ext cx="2819400" cy="1676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endParaRPr lang="id-ID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71800" y="609600"/>
            <a:ext cx="57912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KPS 17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ber-partisipasi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aktifitas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pening-katan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4416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2400</Words>
  <Application>Microsoft Macintosh PowerPoint</Application>
  <PresentationFormat>On-screen Show (4:3)</PresentationFormat>
  <Paragraphs>468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NewsPrint</vt:lpstr>
      <vt:lpstr>8_Office Theme</vt:lpstr>
      <vt:lpstr>Office Theme</vt:lpstr>
      <vt:lpstr>1_NewsPrint</vt:lpstr>
      <vt:lpstr>PowerPoint Presentation</vt:lpstr>
      <vt:lpstr>KPS Standar IX - XVII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Dokumen KPS</vt:lpstr>
      <vt:lpstr>PowerPoint Presentation</vt:lpstr>
      <vt:lpstr>PowerPoint Presentation</vt:lpstr>
      <vt:lpstr>Untuk Diperhatikan !!!!</vt:lpstr>
      <vt:lpstr>PowerPoint Presentation</vt:lpstr>
      <vt:lpstr>PowerPoint Presentation</vt:lpstr>
      <vt:lpstr>PowerPoint Presentation</vt:lpstr>
      <vt:lpstr>PowerPoint Presentation</vt:lpstr>
      <vt:lpstr>AP.3:EP 5 DAN MPO.4.2, EP 2)</vt:lpstr>
      <vt:lpstr>PowerPoint Presentation</vt:lpstr>
      <vt:lpstr>PowerPoint Presentation</vt:lpstr>
      <vt:lpstr>PowerPoint Presentation</vt:lpstr>
      <vt:lpstr>PowerPoint Presentation</vt:lpstr>
      <vt:lpstr>OPPE/EPPB</vt:lpstr>
      <vt:lpstr>AREA KOMPETENSI PRAKTISI KLINIS </vt:lpstr>
      <vt:lpstr>AREA KOMPETENSI PRAKTISI KLINIS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menetapkan kerangka kinerja staf medis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TELUSUR DOKUMEN KEPEGAWAIAN STAF MEDIS</vt:lpstr>
      <vt:lpstr>LEMBAR KERJA KUALIFIKASI STAF MEDIK  Spesialisasi………………………     Tanggal  Pertama kali diangkat :……………………… Nama …………………………………………     Gelar/kredensial : ……………………………………………. </vt:lpstr>
      <vt:lpstr>PowerPoint Presentation</vt:lpstr>
      <vt:lpstr>KREDENSIAL/REKREDENSIAL</vt:lpstr>
      <vt:lpstr>CONTOH FORM PENGAJUAN KEWENANGAN KLINIS</vt:lpstr>
      <vt:lpstr>contoh: format formulir permintaan kredensial / rekredensial: (diisi oleh pelamar dan mitra bestari) prosedur/tindakan</vt:lpstr>
      <vt:lpstr>Contoh : format  RKK</vt:lpstr>
      <vt:lpstr>STAF KEPERAWATAN</vt:lpstr>
      <vt:lpstr>STAF KEPERAWATAN </vt:lpstr>
      <vt:lpstr>Verifikasi dan Evaluasi Kredensial Tenaga Keperawatan</vt:lpstr>
      <vt:lpstr>PowerPoint Presentation</vt:lpstr>
      <vt:lpstr>Kredensial Tenaga Keperawatan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tenaga keperawatan berpartisipasi  dalam aktifitas peningkatan mutu</vt:lpstr>
      <vt:lpstr>DOKUMEN KEPERAWATAN</vt:lpstr>
      <vt:lpstr>staf kesehatan profesional lainnya</vt:lpstr>
      <vt:lpstr>staf kesehatan profesional lainnya</vt:lpstr>
      <vt:lpstr>staf kesehatan profesional lainnya</vt:lpstr>
      <vt:lpstr>DOKUMEN TENAGA KESEHATAN PROFESIONAL LAINNYA</vt:lpstr>
      <vt:lpstr> terima kasih 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KPS standar IX sampai XVII</dc:title>
  <dc:creator>Alfa</dc:creator>
  <cp:lastModifiedBy>Djoni Darmadjaja</cp:lastModifiedBy>
  <cp:revision>30</cp:revision>
  <dcterms:created xsi:type="dcterms:W3CDTF">2015-03-17T03:33:50Z</dcterms:created>
  <dcterms:modified xsi:type="dcterms:W3CDTF">2016-06-17T08:26:08Z</dcterms:modified>
</cp:coreProperties>
</file>