
<file path=[Content_Types].xml><?xml version="1.0" encoding="utf-8"?>
<Types xmlns="http://schemas.openxmlformats.org/package/2006/content-types">
  <Default Extension="xml" ContentType="application/xml"/>
  <Default Extension="png" ContentType="image/png"/>
  <Default Extension="wmf" ContentType="image/x-wmf"/>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47"/>
  </p:notesMasterIdLst>
  <p:sldIdLst>
    <p:sldId id="256" r:id="rId2"/>
    <p:sldId id="298" r:id="rId3"/>
    <p:sldId id="299" r:id="rId4"/>
    <p:sldId id="288" r:id="rId5"/>
    <p:sldId id="276" r:id="rId6"/>
    <p:sldId id="319" r:id="rId7"/>
    <p:sldId id="268" r:id="rId8"/>
    <p:sldId id="341" r:id="rId9"/>
    <p:sldId id="343" r:id="rId10"/>
    <p:sldId id="291" r:id="rId11"/>
    <p:sldId id="281" r:id="rId12"/>
    <p:sldId id="258" r:id="rId13"/>
    <p:sldId id="300" r:id="rId14"/>
    <p:sldId id="326" r:id="rId15"/>
    <p:sldId id="327" r:id="rId16"/>
    <p:sldId id="328" r:id="rId17"/>
    <p:sldId id="333" r:id="rId18"/>
    <p:sldId id="334" r:id="rId19"/>
    <p:sldId id="323" r:id="rId20"/>
    <p:sldId id="275" r:id="rId21"/>
    <p:sldId id="321" r:id="rId22"/>
    <p:sldId id="302" r:id="rId23"/>
    <p:sldId id="261" r:id="rId24"/>
    <p:sldId id="262" r:id="rId25"/>
    <p:sldId id="263" r:id="rId26"/>
    <p:sldId id="264" r:id="rId27"/>
    <p:sldId id="270" r:id="rId28"/>
    <p:sldId id="271" r:id="rId29"/>
    <p:sldId id="272" r:id="rId30"/>
    <p:sldId id="283" r:id="rId31"/>
    <p:sldId id="284" r:id="rId32"/>
    <p:sldId id="305" r:id="rId33"/>
    <p:sldId id="280" r:id="rId34"/>
    <p:sldId id="304" r:id="rId35"/>
    <p:sldId id="318" r:id="rId36"/>
    <p:sldId id="316" r:id="rId37"/>
    <p:sldId id="313" r:id="rId38"/>
    <p:sldId id="314" r:id="rId39"/>
    <p:sldId id="312" r:id="rId40"/>
    <p:sldId id="345" r:id="rId41"/>
    <p:sldId id="348" r:id="rId42"/>
    <p:sldId id="349" r:id="rId43"/>
    <p:sldId id="351" r:id="rId44"/>
    <p:sldId id="352" r:id="rId45"/>
    <p:sldId id="285"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3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81AAC-7BE7-411C-9CFB-FA39393CDDDD}" type="doc">
      <dgm:prSet loTypeId="urn:microsoft.com/office/officeart/2005/8/layout/hierarchy5" loCatId="hierarchy" qsTypeId="urn:microsoft.com/office/officeart/2005/8/quickstyle/simple5" qsCatId="simple" csTypeId="urn:microsoft.com/office/officeart/2005/8/colors/colorful4" csCatId="colorful" phldr="1"/>
      <dgm:spPr/>
      <dgm:t>
        <a:bodyPr/>
        <a:lstStyle/>
        <a:p>
          <a:endParaRPr lang="id-ID"/>
        </a:p>
      </dgm:t>
    </dgm:pt>
    <dgm:pt modelId="{1FFEF3BF-1C1C-4DA6-A595-A485DDBC6F6E}">
      <dgm:prSet phldrT="[Text]" custT="1"/>
      <dgm:spPr/>
      <dgm:t>
        <a:bodyPr/>
        <a:lstStyle/>
        <a:p>
          <a:r>
            <a:rPr lang="id-ID" sz="1200" b="1" dirty="0" smtClean="0">
              <a:solidFill>
                <a:schemeClr val="tx1"/>
              </a:solidFill>
              <a:latin typeface="Century Gothic" panose="020B0502020202020204" pitchFamily="34" charset="0"/>
            </a:rPr>
            <a:t>PENINGKATAN</a:t>
          </a:r>
        </a:p>
        <a:p>
          <a:r>
            <a:rPr lang="id-ID" sz="1200" b="1" dirty="0" smtClean="0">
              <a:solidFill>
                <a:schemeClr val="tx1"/>
              </a:solidFill>
              <a:latin typeface="Century Gothic" panose="020B0502020202020204" pitchFamily="34" charset="0"/>
            </a:rPr>
            <a:t> MUTU RS </a:t>
          </a:r>
          <a:endParaRPr lang="id-ID" sz="1200" b="1" dirty="0">
            <a:solidFill>
              <a:schemeClr val="tx1"/>
            </a:solidFill>
            <a:latin typeface="Century Gothic" panose="020B0502020202020204" pitchFamily="34" charset="0"/>
          </a:endParaRPr>
        </a:p>
      </dgm:t>
    </dgm:pt>
    <dgm:pt modelId="{F4BDE0F2-A294-4715-A43C-1729AEA64E44}" type="parTrans" cxnId="{45322856-5E04-4E72-9BEB-F4253AED4A05}">
      <dgm:prSet/>
      <dgm:spPr/>
      <dgm:t>
        <a:bodyPr/>
        <a:lstStyle/>
        <a:p>
          <a:endParaRPr lang="id-ID" sz="1400" b="1">
            <a:solidFill>
              <a:schemeClr val="tx1"/>
            </a:solidFill>
          </a:endParaRPr>
        </a:p>
      </dgm:t>
    </dgm:pt>
    <dgm:pt modelId="{31E15F86-6F44-431A-B64C-4DA1D339D58D}" type="sibTrans" cxnId="{45322856-5E04-4E72-9BEB-F4253AED4A05}">
      <dgm:prSet/>
      <dgm:spPr/>
      <dgm:t>
        <a:bodyPr/>
        <a:lstStyle/>
        <a:p>
          <a:endParaRPr lang="id-ID" sz="1400" b="1">
            <a:solidFill>
              <a:schemeClr val="tx1"/>
            </a:solidFill>
          </a:endParaRPr>
        </a:p>
      </dgm:t>
    </dgm:pt>
    <dgm:pt modelId="{FBAFC5DE-7535-4029-B63D-2F02E53389C3}">
      <dgm:prSet phldrT="[Text]" custT="1"/>
      <dgm:spPr/>
      <dgm:t>
        <a:bodyPr/>
        <a:lstStyle/>
        <a:p>
          <a:r>
            <a:rPr lang="id-ID" sz="1200" b="1" dirty="0" smtClean="0">
              <a:solidFill>
                <a:schemeClr val="tx1"/>
              </a:solidFill>
              <a:latin typeface="Century Gothic" panose="020B0502020202020204" pitchFamily="34" charset="0"/>
            </a:rPr>
            <a:t>PENGUKURAN MUTU </a:t>
          </a:r>
          <a:endParaRPr lang="id-ID" sz="1200" b="1" dirty="0">
            <a:solidFill>
              <a:schemeClr val="tx1"/>
            </a:solidFill>
            <a:latin typeface="Century Gothic" panose="020B0502020202020204" pitchFamily="34" charset="0"/>
          </a:endParaRPr>
        </a:p>
      </dgm:t>
    </dgm:pt>
    <dgm:pt modelId="{1C339F98-617A-4ED4-AA66-D1C91E647453}" type="parTrans" cxnId="{3AD1F85E-DD1A-45BF-8FB0-AD0EC9F8BD94}">
      <dgm:prSet custT="1"/>
      <dgm:spPr/>
      <dgm:t>
        <a:bodyPr/>
        <a:lstStyle/>
        <a:p>
          <a:endParaRPr lang="id-ID" sz="1400" b="1">
            <a:solidFill>
              <a:schemeClr val="tx1"/>
            </a:solidFill>
          </a:endParaRPr>
        </a:p>
      </dgm:t>
    </dgm:pt>
    <dgm:pt modelId="{7A4A4116-D3E8-4BCE-8AE7-E81D0BE4FF6C}" type="sibTrans" cxnId="{3AD1F85E-DD1A-45BF-8FB0-AD0EC9F8BD94}">
      <dgm:prSet/>
      <dgm:spPr/>
      <dgm:t>
        <a:bodyPr/>
        <a:lstStyle/>
        <a:p>
          <a:endParaRPr lang="id-ID" sz="1400" b="1">
            <a:solidFill>
              <a:schemeClr val="tx1"/>
            </a:solidFill>
          </a:endParaRPr>
        </a:p>
      </dgm:t>
    </dgm:pt>
    <dgm:pt modelId="{45871A13-4674-441F-9937-CD9E826494EC}">
      <dgm:prSet phldrT="[Text]" custT="1"/>
      <dgm:spPr>
        <a:solidFill>
          <a:srgbClr val="FFDDFF"/>
        </a:solidFill>
      </dgm:spPr>
      <dgm:t>
        <a:bodyPr/>
        <a:lstStyle/>
        <a:p>
          <a:r>
            <a:rPr lang="id-ID" sz="1100" b="1" dirty="0" smtClean="0">
              <a:solidFill>
                <a:srgbClr val="FF0000"/>
              </a:solidFill>
              <a:latin typeface="Century Gothic" panose="020B0502020202020204" pitchFamily="34" charset="0"/>
            </a:rPr>
            <a:t>INDIKATOR MUTU KUNCI </a:t>
          </a:r>
          <a:endParaRPr lang="id-ID" sz="1100" b="1" dirty="0">
            <a:solidFill>
              <a:srgbClr val="FF0000"/>
            </a:solidFill>
            <a:latin typeface="Century Gothic" panose="020B0502020202020204" pitchFamily="34" charset="0"/>
          </a:endParaRPr>
        </a:p>
      </dgm:t>
    </dgm:pt>
    <dgm:pt modelId="{6BB34DE5-80F7-477E-B502-91CFCA25361C}" type="parTrans" cxnId="{68E175DF-5462-4B00-9E6D-04F20753DDD8}">
      <dgm:prSet custT="1"/>
      <dgm:spPr/>
      <dgm:t>
        <a:bodyPr/>
        <a:lstStyle/>
        <a:p>
          <a:endParaRPr lang="id-ID" sz="1400" b="1">
            <a:solidFill>
              <a:schemeClr val="tx1"/>
            </a:solidFill>
          </a:endParaRPr>
        </a:p>
      </dgm:t>
    </dgm:pt>
    <dgm:pt modelId="{6C7CAF24-D578-4239-86C8-28C952ECE5C1}" type="sibTrans" cxnId="{68E175DF-5462-4B00-9E6D-04F20753DDD8}">
      <dgm:prSet/>
      <dgm:spPr/>
      <dgm:t>
        <a:bodyPr/>
        <a:lstStyle/>
        <a:p>
          <a:endParaRPr lang="id-ID" sz="1400" b="1">
            <a:solidFill>
              <a:schemeClr val="tx1"/>
            </a:solidFill>
          </a:endParaRPr>
        </a:p>
      </dgm:t>
    </dgm:pt>
    <dgm:pt modelId="{1D6EE50F-3674-49AD-AFF0-18B8E4337EB4}">
      <dgm:prSet phldrT="[Text]" custT="1"/>
      <dgm:spPr/>
      <dgm:t>
        <a:bodyPr/>
        <a:lstStyle/>
        <a:p>
          <a:r>
            <a:rPr lang="id-ID" sz="1400" b="1" dirty="0" smtClean="0">
              <a:solidFill>
                <a:srgbClr val="FF0000"/>
              </a:solidFill>
              <a:latin typeface="Century Gothic" panose="020B0502020202020204" pitchFamily="34" charset="0"/>
            </a:rPr>
            <a:t>STANDARISAS</a:t>
          </a:r>
          <a:r>
            <a:rPr lang="id-ID" sz="1400" b="1" dirty="0" smtClean="0">
              <a:solidFill>
                <a:schemeClr val="tx1"/>
              </a:solidFill>
              <a:latin typeface="Century Gothic" panose="020B0502020202020204" pitchFamily="34" charset="0"/>
            </a:rPr>
            <a:t>I </a:t>
          </a:r>
          <a:endParaRPr lang="id-ID" sz="1400" b="1" dirty="0">
            <a:solidFill>
              <a:schemeClr val="tx1"/>
            </a:solidFill>
            <a:latin typeface="Century Gothic" panose="020B0502020202020204" pitchFamily="34" charset="0"/>
          </a:endParaRPr>
        </a:p>
      </dgm:t>
    </dgm:pt>
    <dgm:pt modelId="{AA2AECD4-C059-4329-83B4-676991101B1D}" type="parTrans" cxnId="{F88BB45B-B41A-4F77-9A1C-41BA73615086}">
      <dgm:prSet custT="1"/>
      <dgm:spPr/>
      <dgm:t>
        <a:bodyPr/>
        <a:lstStyle/>
        <a:p>
          <a:endParaRPr lang="id-ID" sz="1400" b="1">
            <a:solidFill>
              <a:schemeClr val="tx1"/>
            </a:solidFill>
          </a:endParaRPr>
        </a:p>
      </dgm:t>
    </dgm:pt>
    <dgm:pt modelId="{6BBE0B22-3B2D-4CBF-A79F-894FE9A849D3}" type="sibTrans" cxnId="{F88BB45B-B41A-4F77-9A1C-41BA73615086}">
      <dgm:prSet/>
      <dgm:spPr/>
      <dgm:t>
        <a:bodyPr/>
        <a:lstStyle/>
        <a:p>
          <a:endParaRPr lang="id-ID" sz="1400" b="1">
            <a:solidFill>
              <a:schemeClr val="tx1"/>
            </a:solidFill>
          </a:endParaRPr>
        </a:p>
      </dgm:t>
    </dgm:pt>
    <dgm:pt modelId="{0C00F074-D614-42B3-8CA0-C2A15F100C7A}">
      <dgm:prSet phldrT="[Text]" custT="1"/>
      <dgm:spPr>
        <a:solidFill>
          <a:srgbClr val="FFC000"/>
        </a:solidFill>
      </dgm:spPr>
      <dgm:t>
        <a:bodyPr/>
        <a:lstStyle/>
        <a:p>
          <a:r>
            <a:rPr lang="id-ID" sz="1400" b="1" dirty="0" smtClean="0">
              <a:solidFill>
                <a:srgbClr val="FF0000"/>
              </a:solidFill>
            </a:rPr>
            <a:t>INPUT</a:t>
          </a:r>
          <a:endParaRPr lang="id-ID" sz="1400" b="1" dirty="0">
            <a:solidFill>
              <a:srgbClr val="FF0000"/>
            </a:solidFill>
          </a:endParaRPr>
        </a:p>
      </dgm:t>
    </dgm:pt>
    <dgm:pt modelId="{24A24141-D91D-466C-9DF4-DE49C1FDD0A1}" type="parTrans" cxnId="{F819C6BE-BA18-481B-B205-8A00D6C0FBDA}">
      <dgm:prSet custT="1"/>
      <dgm:spPr/>
      <dgm:t>
        <a:bodyPr/>
        <a:lstStyle/>
        <a:p>
          <a:endParaRPr lang="id-ID" sz="1400" b="1">
            <a:solidFill>
              <a:schemeClr val="tx1"/>
            </a:solidFill>
          </a:endParaRPr>
        </a:p>
      </dgm:t>
    </dgm:pt>
    <dgm:pt modelId="{24DEFC87-AD88-4890-BF34-C8B64233FF95}" type="sibTrans" cxnId="{F819C6BE-BA18-481B-B205-8A00D6C0FBDA}">
      <dgm:prSet/>
      <dgm:spPr/>
      <dgm:t>
        <a:bodyPr/>
        <a:lstStyle/>
        <a:p>
          <a:endParaRPr lang="id-ID" sz="1400" b="1">
            <a:solidFill>
              <a:schemeClr val="tx1"/>
            </a:solidFill>
          </a:endParaRPr>
        </a:p>
      </dgm:t>
    </dgm:pt>
    <dgm:pt modelId="{8E89E2F5-95AF-4B48-9FD2-CFE6B43E8DDD}">
      <dgm:prSet custT="1"/>
      <dgm:spPr>
        <a:solidFill>
          <a:srgbClr val="FFC000"/>
        </a:solidFill>
      </dgm:spPr>
      <dgm:t>
        <a:bodyPr/>
        <a:lstStyle/>
        <a:p>
          <a:r>
            <a:rPr lang="id-ID" sz="1200" b="1" dirty="0" smtClean="0">
              <a:solidFill>
                <a:srgbClr val="FF0000"/>
              </a:solidFill>
            </a:rPr>
            <a:t>OUTPUT/ OUTCOME </a:t>
          </a:r>
          <a:endParaRPr lang="id-ID" sz="1200" b="1" dirty="0">
            <a:solidFill>
              <a:srgbClr val="FF0000"/>
            </a:solidFill>
          </a:endParaRPr>
        </a:p>
      </dgm:t>
    </dgm:pt>
    <dgm:pt modelId="{22A60F0B-04F2-47D6-933F-300F0F669A23}" type="parTrans" cxnId="{AF49D885-C606-4E21-B27B-07201F2B8C7B}">
      <dgm:prSet custT="1"/>
      <dgm:spPr/>
      <dgm:t>
        <a:bodyPr/>
        <a:lstStyle/>
        <a:p>
          <a:endParaRPr lang="id-ID" sz="1400" b="1">
            <a:solidFill>
              <a:schemeClr val="tx1"/>
            </a:solidFill>
          </a:endParaRPr>
        </a:p>
      </dgm:t>
    </dgm:pt>
    <dgm:pt modelId="{31D3227B-573B-418B-916C-50D479F6DC50}" type="sibTrans" cxnId="{AF49D885-C606-4E21-B27B-07201F2B8C7B}">
      <dgm:prSet/>
      <dgm:spPr/>
      <dgm:t>
        <a:bodyPr/>
        <a:lstStyle/>
        <a:p>
          <a:endParaRPr lang="id-ID" sz="1400" b="1">
            <a:solidFill>
              <a:schemeClr val="tx1"/>
            </a:solidFill>
          </a:endParaRPr>
        </a:p>
      </dgm:t>
    </dgm:pt>
    <dgm:pt modelId="{67EBCF12-44F1-49AE-AED7-D16FE36B1A41}">
      <dgm:prSet custT="1"/>
      <dgm:spPr>
        <a:solidFill>
          <a:srgbClr val="FFDDFF"/>
        </a:solidFill>
      </dgm:spPr>
      <dgm:t>
        <a:bodyPr/>
        <a:lstStyle/>
        <a:p>
          <a:r>
            <a:rPr lang="id-ID" sz="1400" b="1" dirty="0" smtClean="0">
              <a:solidFill>
                <a:srgbClr val="FF0000"/>
              </a:solidFill>
            </a:rPr>
            <a:t>INDIKATOR MUTU</a:t>
          </a:r>
          <a:endParaRPr lang="id-ID" sz="1400" b="1" dirty="0">
            <a:solidFill>
              <a:srgbClr val="FF0000"/>
            </a:solidFill>
          </a:endParaRPr>
        </a:p>
      </dgm:t>
    </dgm:pt>
    <dgm:pt modelId="{210FD23F-7E62-477D-A601-70168F720964}" type="parTrans" cxnId="{88877CBC-FBE4-43B2-8EAE-9531E45EE0D2}">
      <dgm:prSet custT="1"/>
      <dgm:spPr/>
      <dgm:t>
        <a:bodyPr/>
        <a:lstStyle/>
        <a:p>
          <a:endParaRPr lang="id-ID" sz="1400" b="1">
            <a:solidFill>
              <a:schemeClr val="tx1"/>
            </a:solidFill>
          </a:endParaRPr>
        </a:p>
      </dgm:t>
    </dgm:pt>
    <dgm:pt modelId="{DD4CA820-6C70-41C5-A6D9-3D4DEF4AA802}" type="sibTrans" cxnId="{88877CBC-FBE4-43B2-8EAE-9531E45EE0D2}">
      <dgm:prSet/>
      <dgm:spPr/>
      <dgm:t>
        <a:bodyPr/>
        <a:lstStyle/>
        <a:p>
          <a:endParaRPr lang="id-ID" sz="1400" b="1">
            <a:solidFill>
              <a:schemeClr val="tx1"/>
            </a:solidFill>
          </a:endParaRPr>
        </a:p>
      </dgm:t>
    </dgm:pt>
    <dgm:pt modelId="{B11429AD-ED7F-442F-B4D2-6DFDE997C7F8}">
      <dgm:prSet custT="1"/>
      <dgm:spPr>
        <a:solidFill>
          <a:schemeClr val="accent6">
            <a:lumMod val="60000"/>
            <a:lumOff val="40000"/>
          </a:schemeClr>
        </a:solidFill>
        <a:ln>
          <a:solidFill>
            <a:schemeClr val="accent1"/>
          </a:solidFill>
        </a:ln>
      </dgm:spPr>
      <dgm:t>
        <a:bodyPr/>
        <a:lstStyle/>
        <a:p>
          <a:r>
            <a:rPr lang="id-ID" sz="1400" b="1" dirty="0" smtClean="0">
              <a:solidFill>
                <a:srgbClr val="FF0000"/>
              </a:solidFill>
            </a:rPr>
            <a:t>PROSES</a:t>
          </a:r>
          <a:endParaRPr lang="id-ID" sz="1400" b="1" dirty="0">
            <a:solidFill>
              <a:srgbClr val="FF0000"/>
            </a:solidFill>
          </a:endParaRPr>
        </a:p>
      </dgm:t>
    </dgm:pt>
    <dgm:pt modelId="{318280BE-1D64-47D8-9DCF-AC6A0C9DFC87}" type="parTrans" cxnId="{41E3740C-EF07-42AC-B2B3-CEE452D5A681}">
      <dgm:prSet custT="1"/>
      <dgm:spPr/>
      <dgm:t>
        <a:bodyPr/>
        <a:lstStyle/>
        <a:p>
          <a:endParaRPr lang="id-ID" sz="1400" b="1">
            <a:solidFill>
              <a:schemeClr val="tx1"/>
            </a:solidFill>
          </a:endParaRPr>
        </a:p>
      </dgm:t>
    </dgm:pt>
    <dgm:pt modelId="{D7FF2CC3-088E-4862-8F03-E7AC27E1308B}" type="sibTrans" cxnId="{41E3740C-EF07-42AC-B2B3-CEE452D5A681}">
      <dgm:prSet/>
      <dgm:spPr/>
      <dgm:t>
        <a:bodyPr/>
        <a:lstStyle/>
        <a:p>
          <a:endParaRPr lang="id-ID" sz="1400" b="1">
            <a:solidFill>
              <a:schemeClr val="tx1"/>
            </a:solidFill>
          </a:endParaRPr>
        </a:p>
      </dgm:t>
    </dgm:pt>
    <dgm:pt modelId="{5CB4EF82-CCFE-4710-8984-05C09F1061C7}">
      <dgm:prSet custT="1"/>
      <dgm:spPr>
        <a:solidFill>
          <a:srgbClr val="FFDDFF"/>
        </a:solidFill>
      </dgm:spPr>
      <dgm:t>
        <a:bodyPr/>
        <a:lstStyle/>
        <a:p>
          <a:r>
            <a:rPr lang="id-ID" sz="1400" b="1" dirty="0" smtClean="0">
              <a:solidFill>
                <a:srgbClr val="FF0000"/>
              </a:solidFill>
            </a:rPr>
            <a:t>IAK</a:t>
          </a:r>
          <a:endParaRPr lang="id-ID" sz="1400" b="1" dirty="0">
            <a:solidFill>
              <a:srgbClr val="FF0000"/>
            </a:solidFill>
          </a:endParaRPr>
        </a:p>
      </dgm:t>
    </dgm:pt>
    <dgm:pt modelId="{9934CD6F-EB47-451D-82C9-ED0498CC75B8}" type="parTrans" cxnId="{E74745F4-39C4-47FB-A5E3-6577FA03C0C8}">
      <dgm:prSet custT="1"/>
      <dgm:spPr/>
      <dgm:t>
        <a:bodyPr/>
        <a:lstStyle/>
        <a:p>
          <a:endParaRPr lang="id-ID" sz="1400" b="1">
            <a:solidFill>
              <a:schemeClr val="tx1"/>
            </a:solidFill>
          </a:endParaRPr>
        </a:p>
      </dgm:t>
    </dgm:pt>
    <dgm:pt modelId="{C58D5ED4-B826-49AA-BE0D-19D94678C9DD}" type="sibTrans" cxnId="{E74745F4-39C4-47FB-A5E3-6577FA03C0C8}">
      <dgm:prSet/>
      <dgm:spPr/>
      <dgm:t>
        <a:bodyPr/>
        <a:lstStyle/>
        <a:p>
          <a:endParaRPr lang="id-ID" sz="1400" b="1">
            <a:solidFill>
              <a:schemeClr val="tx1"/>
            </a:solidFill>
          </a:endParaRPr>
        </a:p>
      </dgm:t>
    </dgm:pt>
    <dgm:pt modelId="{CB32378A-6942-4401-87B0-051E39031248}">
      <dgm:prSet custT="1"/>
      <dgm:spPr>
        <a:solidFill>
          <a:srgbClr val="FFDDFF"/>
        </a:solidFill>
      </dgm:spPr>
      <dgm:t>
        <a:bodyPr/>
        <a:lstStyle/>
        <a:p>
          <a:r>
            <a:rPr lang="id-ID" sz="1400" b="1" dirty="0" smtClean="0">
              <a:solidFill>
                <a:srgbClr val="FF0000"/>
              </a:solidFill>
            </a:rPr>
            <a:t>IAM</a:t>
          </a:r>
          <a:endParaRPr lang="id-ID" sz="1400" b="1" dirty="0">
            <a:solidFill>
              <a:srgbClr val="FF0000"/>
            </a:solidFill>
          </a:endParaRPr>
        </a:p>
      </dgm:t>
    </dgm:pt>
    <dgm:pt modelId="{D1109F3C-66EA-4B8F-BD8D-5C7E4DB2AE8F}" type="parTrans" cxnId="{97135BE2-AEF7-4710-9EDB-16AD28638049}">
      <dgm:prSet custT="1"/>
      <dgm:spPr/>
      <dgm:t>
        <a:bodyPr/>
        <a:lstStyle/>
        <a:p>
          <a:endParaRPr lang="id-ID" sz="1400" b="1">
            <a:solidFill>
              <a:schemeClr val="tx1"/>
            </a:solidFill>
          </a:endParaRPr>
        </a:p>
      </dgm:t>
    </dgm:pt>
    <dgm:pt modelId="{BBB59460-C937-49CB-971C-062AD28CDE28}" type="sibTrans" cxnId="{97135BE2-AEF7-4710-9EDB-16AD28638049}">
      <dgm:prSet/>
      <dgm:spPr/>
      <dgm:t>
        <a:bodyPr/>
        <a:lstStyle/>
        <a:p>
          <a:endParaRPr lang="id-ID" sz="1400" b="1">
            <a:solidFill>
              <a:schemeClr val="tx1"/>
            </a:solidFill>
          </a:endParaRPr>
        </a:p>
      </dgm:t>
    </dgm:pt>
    <dgm:pt modelId="{3028E9C8-C1CC-4779-BDD1-4611C188473C}">
      <dgm:prSet custT="1"/>
      <dgm:spPr>
        <a:solidFill>
          <a:srgbClr val="FFDDFF"/>
        </a:solidFill>
      </dgm:spPr>
      <dgm:t>
        <a:bodyPr/>
        <a:lstStyle/>
        <a:p>
          <a:r>
            <a:rPr lang="id-ID" sz="1400" b="1" dirty="0" smtClean="0">
              <a:solidFill>
                <a:srgbClr val="FF0000"/>
              </a:solidFill>
            </a:rPr>
            <a:t>ISKP</a:t>
          </a:r>
          <a:endParaRPr lang="id-ID" sz="1400" b="1" dirty="0">
            <a:solidFill>
              <a:srgbClr val="FF0000"/>
            </a:solidFill>
          </a:endParaRPr>
        </a:p>
      </dgm:t>
    </dgm:pt>
    <dgm:pt modelId="{3AADA7CA-C4BF-4F2B-A7EB-E053962FBE6C}" type="parTrans" cxnId="{52A2BC48-A1F4-4802-B265-9AE9451B3171}">
      <dgm:prSet custT="1"/>
      <dgm:spPr/>
      <dgm:t>
        <a:bodyPr/>
        <a:lstStyle/>
        <a:p>
          <a:endParaRPr lang="id-ID" sz="1400" b="1">
            <a:solidFill>
              <a:schemeClr val="tx1"/>
            </a:solidFill>
          </a:endParaRPr>
        </a:p>
      </dgm:t>
    </dgm:pt>
    <dgm:pt modelId="{7116D803-796B-44F2-BE7F-5C6527C3E059}" type="sibTrans" cxnId="{52A2BC48-A1F4-4802-B265-9AE9451B3171}">
      <dgm:prSet/>
      <dgm:spPr/>
      <dgm:t>
        <a:bodyPr/>
        <a:lstStyle/>
        <a:p>
          <a:endParaRPr lang="id-ID" sz="1400" b="1">
            <a:solidFill>
              <a:schemeClr val="tx1"/>
            </a:solidFill>
          </a:endParaRPr>
        </a:p>
      </dgm:t>
    </dgm:pt>
    <dgm:pt modelId="{221B5A04-D7B5-4C2B-AC45-A67888168449}">
      <dgm:prSet custT="1"/>
      <dgm:spPr>
        <a:solidFill>
          <a:schemeClr val="accent5">
            <a:lumMod val="40000"/>
            <a:lumOff val="60000"/>
          </a:schemeClr>
        </a:solidFill>
      </dgm:spPr>
      <dgm:t>
        <a:bodyPr/>
        <a:lstStyle/>
        <a:p>
          <a:r>
            <a:rPr lang="id-ID" sz="1200" b="1" dirty="0" smtClean="0">
              <a:solidFill>
                <a:srgbClr val="FF0000"/>
              </a:solidFill>
            </a:rPr>
            <a:t>INDIVIDU/</a:t>
          </a:r>
        </a:p>
        <a:p>
          <a:r>
            <a:rPr lang="id-ID" sz="1200" b="1" dirty="0" smtClean="0">
              <a:solidFill>
                <a:srgbClr val="FF0000"/>
              </a:solidFill>
            </a:rPr>
            <a:t>IKI  </a:t>
          </a:r>
          <a:endParaRPr lang="id-ID" sz="1200" b="1" dirty="0">
            <a:solidFill>
              <a:srgbClr val="FF0000"/>
            </a:solidFill>
          </a:endParaRPr>
        </a:p>
      </dgm:t>
    </dgm:pt>
    <dgm:pt modelId="{186DCD83-F3B7-4B25-806A-4280F00C3362}" type="parTrans" cxnId="{BF94CB49-782F-4E09-9264-225A3C869C34}">
      <dgm:prSet custT="1"/>
      <dgm:spPr/>
      <dgm:t>
        <a:bodyPr/>
        <a:lstStyle/>
        <a:p>
          <a:endParaRPr lang="id-ID" sz="1400" b="1">
            <a:solidFill>
              <a:schemeClr val="tx1"/>
            </a:solidFill>
          </a:endParaRPr>
        </a:p>
      </dgm:t>
    </dgm:pt>
    <dgm:pt modelId="{652EBBAB-D953-4BBF-99C9-1EFC2EFAB647}" type="sibTrans" cxnId="{BF94CB49-782F-4E09-9264-225A3C869C34}">
      <dgm:prSet/>
      <dgm:spPr/>
      <dgm:t>
        <a:bodyPr/>
        <a:lstStyle/>
        <a:p>
          <a:endParaRPr lang="id-ID" sz="1400" b="1">
            <a:solidFill>
              <a:schemeClr val="tx1"/>
            </a:solidFill>
          </a:endParaRPr>
        </a:p>
      </dgm:t>
    </dgm:pt>
    <dgm:pt modelId="{07560F3C-6533-4EA6-8D4E-B7CC8086071A}">
      <dgm:prSet custT="1"/>
      <dgm:spPr>
        <a:solidFill>
          <a:schemeClr val="accent5">
            <a:lumMod val="40000"/>
            <a:lumOff val="60000"/>
          </a:schemeClr>
        </a:solidFill>
      </dgm:spPr>
      <dgm:t>
        <a:bodyPr/>
        <a:lstStyle/>
        <a:p>
          <a:r>
            <a:rPr lang="id-ID" sz="1400" b="1" dirty="0" smtClean="0">
              <a:solidFill>
                <a:srgbClr val="FF0000"/>
              </a:solidFill>
            </a:rPr>
            <a:t>PENILAIAN KINERJA</a:t>
          </a:r>
          <a:endParaRPr lang="id-ID" sz="1400" b="1" dirty="0">
            <a:solidFill>
              <a:srgbClr val="FF0000"/>
            </a:solidFill>
          </a:endParaRPr>
        </a:p>
      </dgm:t>
    </dgm:pt>
    <dgm:pt modelId="{21C5F94B-5320-40FD-BB51-0E2871EAF0F3}" type="parTrans" cxnId="{2A40DFC4-507B-4F72-BB61-4D9087DEE3ED}">
      <dgm:prSet custT="1"/>
      <dgm:spPr/>
      <dgm:t>
        <a:bodyPr/>
        <a:lstStyle/>
        <a:p>
          <a:endParaRPr lang="id-ID" sz="1400" b="1">
            <a:solidFill>
              <a:schemeClr val="tx1"/>
            </a:solidFill>
          </a:endParaRPr>
        </a:p>
      </dgm:t>
    </dgm:pt>
    <dgm:pt modelId="{608426C2-D337-4D35-9913-289430D58CA9}" type="sibTrans" cxnId="{2A40DFC4-507B-4F72-BB61-4D9087DEE3ED}">
      <dgm:prSet/>
      <dgm:spPr/>
      <dgm:t>
        <a:bodyPr/>
        <a:lstStyle/>
        <a:p>
          <a:endParaRPr lang="id-ID" sz="1400" b="1">
            <a:solidFill>
              <a:schemeClr val="tx1"/>
            </a:solidFill>
          </a:endParaRPr>
        </a:p>
      </dgm:t>
    </dgm:pt>
    <dgm:pt modelId="{7B122070-02E6-41F8-A9B1-5A569E204D4E}">
      <dgm:prSet custT="1"/>
      <dgm:spPr>
        <a:solidFill>
          <a:srgbClr val="FFDDFF"/>
        </a:solidFill>
      </dgm:spPr>
      <dgm:t>
        <a:bodyPr/>
        <a:lstStyle/>
        <a:p>
          <a:r>
            <a:rPr lang="id-ID" sz="1200" b="1" dirty="0" smtClean="0">
              <a:solidFill>
                <a:srgbClr val="FF0000"/>
              </a:solidFill>
            </a:rPr>
            <a:t>UNIT/ IKU </a:t>
          </a:r>
          <a:endParaRPr lang="id-ID" sz="1200" b="1" dirty="0">
            <a:solidFill>
              <a:srgbClr val="FF0000"/>
            </a:solidFill>
          </a:endParaRPr>
        </a:p>
      </dgm:t>
    </dgm:pt>
    <dgm:pt modelId="{96CA2861-941F-411A-AF95-B60FD4CECC4A}" type="parTrans" cxnId="{2BC3B5F4-9F33-4591-B29A-B9E82876608C}">
      <dgm:prSet custT="1"/>
      <dgm:spPr/>
      <dgm:t>
        <a:bodyPr/>
        <a:lstStyle/>
        <a:p>
          <a:endParaRPr lang="id-ID" sz="1400" b="1">
            <a:solidFill>
              <a:schemeClr val="tx1"/>
            </a:solidFill>
          </a:endParaRPr>
        </a:p>
      </dgm:t>
    </dgm:pt>
    <dgm:pt modelId="{3DD95295-1D5A-4286-9A93-F8CC8DB32275}" type="sibTrans" cxnId="{2BC3B5F4-9F33-4591-B29A-B9E82876608C}">
      <dgm:prSet/>
      <dgm:spPr/>
      <dgm:t>
        <a:bodyPr/>
        <a:lstStyle/>
        <a:p>
          <a:endParaRPr lang="id-ID" sz="1400" b="1">
            <a:solidFill>
              <a:schemeClr val="tx1"/>
            </a:solidFill>
          </a:endParaRPr>
        </a:p>
      </dgm:t>
    </dgm:pt>
    <dgm:pt modelId="{016D78BC-5E62-428E-B7F9-6CA56F67C149}">
      <dgm:prSet custT="1"/>
      <dgm:spPr>
        <a:solidFill>
          <a:schemeClr val="accent5">
            <a:lumMod val="40000"/>
            <a:lumOff val="60000"/>
          </a:schemeClr>
        </a:solidFill>
      </dgm:spPr>
      <dgm:t>
        <a:bodyPr/>
        <a:lstStyle/>
        <a:p>
          <a:r>
            <a:rPr lang="id-ID" sz="1400" b="1" dirty="0" smtClean="0">
              <a:solidFill>
                <a:srgbClr val="FF0000"/>
              </a:solidFill>
            </a:rPr>
            <a:t>STAFF KLINIS </a:t>
          </a:r>
          <a:endParaRPr lang="id-ID" sz="1400" b="1" dirty="0">
            <a:solidFill>
              <a:srgbClr val="FF0000"/>
            </a:solidFill>
          </a:endParaRPr>
        </a:p>
      </dgm:t>
    </dgm:pt>
    <dgm:pt modelId="{BA2755E1-1097-4B3A-B548-38B0A21D4353}" type="parTrans" cxnId="{1D132CE8-2281-4210-BED2-57D00E677E4C}">
      <dgm:prSet custT="1"/>
      <dgm:spPr/>
      <dgm:t>
        <a:bodyPr/>
        <a:lstStyle/>
        <a:p>
          <a:endParaRPr lang="id-ID" sz="1400" b="1">
            <a:solidFill>
              <a:schemeClr val="tx1"/>
            </a:solidFill>
          </a:endParaRPr>
        </a:p>
      </dgm:t>
    </dgm:pt>
    <dgm:pt modelId="{3C8C1F0E-69BB-4888-B81A-7A4DEE1473C3}" type="sibTrans" cxnId="{1D132CE8-2281-4210-BED2-57D00E677E4C}">
      <dgm:prSet/>
      <dgm:spPr/>
      <dgm:t>
        <a:bodyPr/>
        <a:lstStyle/>
        <a:p>
          <a:endParaRPr lang="id-ID" sz="1400" b="1">
            <a:solidFill>
              <a:schemeClr val="tx1"/>
            </a:solidFill>
          </a:endParaRPr>
        </a:p>
      </dgm:t>
    </dgm:pt>
    <dgm:pt modelId="{FC162F8C-4D30-4EB8-B9E8-8C2DB09EA2D4}">
      <dgm:prSet custT="1"/>
      <dgm:spPr>
        <a:solidFill>
          <a:schemeClr val="accent5">
            <a:lumMod val="40000"/>
            <a:lumOff val="60000"/>
          </a:schemeClr>
        </a:solidFill>
      </dgm:spPr>
      <dgm:t>
        <a:bodyPr/>
        <a:lstStyle/>
        <a:p>
          <a:r>
            <a:rPr lang="id-ID" sz="1400" b="1" dirty="0" smtClean="0">
              <a:solidFill>
                <a:srgbClr val="FF0000"/>
              </a:solidFill>
            </a:rPr>
            <a:t>STAF NON KLINIS</a:t>
          </a:r>
          <a:endParaRPr lang="id-ID" sz="1400" b="1" dirty="0">
            <a:solidFill>
              <a:srgbClr val="FF0000"/>
            </a:solidFill>
          </a:endParaRPr>
        </a:p>
      </dgm:t>
    </dgm:pt>
    <dgm:pt modelId="{4CC812D9-B088-43B1-8670-D9F19789584B}" type="parTrans" cxnId="{4980A496-B7B1-430E-BB52-6857C379E92F}">
      <dgm:prSet custT="1"/>
      <dgm:spPr/>
      <dgm:t>
        <a:bodyPr/>
        <a:lstStyle/>
        <a:p>
          <a:endParaRPr lang="id-ID" sz="1400" b="1">
            <a:solidFill>
              <a:schemeClr val="tx1"/>
            </a:solidFill>
          </a:endParaRPr>
        </a:p>
      </dgm:t>
    </dgm:pt>
    <dgm:pt modelId="{9C61F676-8C61-416D-B994-95DA408AE41D}" type="sibTrans" cxnId="{4980A496-B7B1-430E-BB52-6857C379E92F}">
      <dgm:prSet/>
      <dgm:spPr/>
      <dgm:t>
        <a:bodyPr/>
        <a:lstStyle/>
        <a:p>
          <a:endParaRPr lang="id-ID" sz="1400" b="1">
            <a:solidFill>
              <a:schemeClr val="tx1"/>
            </a:solidFill>
          </a:endParaRPr>
        </a:p>
      </dgm:t>
    </dgm:pt>
    <dgm:pt modelId="{1E1DA983-B963-45AC-B761-8D9FD72FA009}">
      <dgm:prSet custT="1"/>
      <dgm:spPr>
        <a:solidFill>
          <a:schemeClr val="accent5">
            <a:lumMod val="40000"/>
            <a:lumOff val="60000"/>
          </a:schemeClr>
        </a:solidFill>
      </dgm:spPr>
      <dgm:t>
        <a:bodyPr/>
        <a:lstStyle/>
        <a:p>
          <a:r>
            <a:rPr lang="id-ID" sz="1400" b="1" dirty="0" smtClean="0">
              <a:solidFill>
                <a:srgbClr val="FF0000"/>
              </a:solidFill>
            </a:rPr>
            <a:t>STAF</a:t>
          </a:r>
          <a:r>
            <a:rPr lang="id-ID" sz="1400" b="1" dirty="0" smtClean="0">
              <a:solidFill>
                <a:schemeClr val="tx1"/>
              </a:solidFill>
            </a:rPr>
            <a:t> </a:t>
          </a:r>
          <a:r>
            <a:rPr lang="id-ID" sz="1400" b="1" dirty="0" smtClean="0">
              <a:solidFill>
                <a:srgbClr val="FF0000"/>
              </a:solidFill>
            </a:rPr>
            <a:t>MEDIS</a:t>
          </a:r>
          <a:endParaRPr lang="id-ID" sz="1400" b="1" dirty="0">
            <a:solidFill>
              <a:srgbClr val="FF0000"/>
            </a:solidFill>
          </a:endParaRPr>
        </a:p>
      </dgm:t>
    </dgm:pt>
    <dgm:pt modelId="{AF31F3B2-01AF-411D-931B-E1C0244C26E4}" type="parTrans" cxnId="{36839634-D2BE-45AB-A280-9A735B202640}">
      <dgm:prSet custT="1"/>
      <dgm:spPr/>
      <dgm:t>
        <a:bodyPr/>
        <a:lstStyle/>
        <a:p>
          <a:endParaRPr lang="id-ID" sz="1400" b="1">
            <a:solidFill>
              <a:schemeClr val="tx1"/>
            </a:solidFill>
          </a:endParaRPr>
        </a:p>
      </dgm:t>
    </dgm:pt>
    <dgm:pt modelId="{B0160D4F-CE20-40EB-9BEE-D71DCAC1EBBC}" type="sibTrans" cxnId="{36839634-D2BE-45AB-A280-9A735B202640}">
      <dgm:prSet/>
      <dgm:spPr/>
      <dgm:t>
        <a:bodyPr/>
        <a:lstStyle/>
        <a:p>
          <a:endParaRPr lang="id-ID" sz="1400" b="1">
            <a:solidFill>
              <a:schemeClr val="tx1"/>
            </a:solidFill>
          </a:endParaRPr>
        </a:p>
      </dgm:t>
    </dgm:pt>
    <dgm:pt modelId="{E268DBF3-F9D9-4CF0-9FDF-FBED617C5588}">
      <dgm:prSet custT="1"/>
      <dgm:spPr>
        <a:solidFill>
          <a:schemeClr val="accent5">
            <a:lumMod val="40000"/>
            <a:lumOff val="60000"/>
          </a:schemeClr>
        </a:solidFill>
      </dgm:spPr>
      <dgm:t>
        <a:bodyPr/>
        <a:lstStyle/>
        <a:p>
          <a:r>
            <a:rPr lang="id-ID" sz="1400" b="1" dirty="0" smtClean="0">
              <a:solidFill>
                <a:srgbClr val="FF0000"/>
              </a:solidFill>
            </a:rPr>
            <a:t>STAF PERAWAT</a:t>
          </a:r>
          <a:endParaRPr lang="id-ID" sz="1400" b="1" dirty="0">
            <a:solidFill>
              <a:srgbClr val="FF0000"/>
            </a:solidFill>
          </a:endParaRPr>
        </a:p>
      </dgm:t>
    </dgm:pt>
    <dgm:pt modelId="{5FFF7349-10B3-4B7A-9E17-48A8A511D431}" type="parTrans" cxnId="{F0C27958-AC15-4D34-A7F2-0C664D6EB110}">
      <dgm:prSet custT="1"/>
      <dgm:spPr/>
      <dgm:t>
        <a:bodyPr/>
        <a:lstStyle/>
        <a:p>
          <a:endParaRPr lang="id-ID" sz="1400" b="1">
            <a:solidFill>
              <a:schemeClr val="tx1"/>
            </a:solidFill>
          </a:endParaRPr>
        </a:p>
      </dgm:t>
    </dgm:pt>
    <dgm:pt modelId="{B1C65775-03F5-4C9D-A030-7346849C1FA9}" type="sibTrans" cxnId="{F0C27958-AC15-4D34-A7F2-0C664D6EB110}">
      <dgm:prSet/>
      <dgm:spPr/>
      <dgm:t>
        <a:bodyPr/>
        <a:lstStyle/>
        <a:p>
          <a:endParaRPr lang="id-ID" sz="1400" b="1">
            <a:solidFill>
              <a:schemeClr val="tx1"/>
            </a:solidFill>
          </a:endParaRPr>
        </a:p>
      </dgm:t>
    </dgm:pt>
    <dgm:pt modelId="{96A25F24-DED4-4726-BCAE-CA576C5DBF28}">
      <dgm:prSet custT="1"/>
      <dgm:spPr>
        <a:solidFill>
          <a:schemeClr val="accent5">
            <a:lumMod val="40000"/>
            <a:lumOff val="60000"/>
          </a:schemeClr>
        </a:solidFill>
      </dgm:spPr>
      <dgm:t>
        <a:bodyPr/>
        <a:lstStyle/>
        <a:p>
          <a:r>
            <a:rPr lang="id-ID" sz="1200" b="1" dirty="0" smtClean="0">
              <a:solidFill>
                <a:srgbClr val="FF0000"/>
              </a:solidFill>
            </a:rPr>
            <a:t>STAF KLINIS LAIN</a:t>
          </a:r>
          <a:endParaRPr lang="id-ID" sz="1200" b="1" dirty="0">
            <a:solidFill>
              <a:srgbClr val="FF0000"/>
            </a:solidFill>
          </a:endParaRPr>
        </a:p>
      </dgm:t>
    </dgm:pt>
    <dgm:pt modelId="{A997AE2F-750F-48CB-87A9-3FEC9126DAB8}" type="parTrans" cxnId="{D1B3CE00-6816-408E-B682-3C9D1D614099}">
      <dgm:prSet custT="1"/>
      <dgm:spPr/>
      <dgm:t>
        <a:bodyPr/>
        <a:lstStyle/>
        <a:p>
          <a:endParaRPr lang="id-ID" sz="1400" b="1">
            <a:solidFill>
              <a:schemeClr val="tx1"/>
            </a:solidFill>
          </a:endParaRPr>
        </a:p>
      </dgm:t>
    </dgm:pt>
    <dgm:pt modelId="{B5942E32-2707-421A-A21A-C16BE94D3438}" type="sibTrans" cxnId="{D1B3CE00-6816-408E-B682-3C9D1D614099}">
      <dgm:prSet/>
      <dgm:spPr/>
      <dgm:t>
        <a:bodyPr/>
        <a:lstStyle/>
        <a:p>
          <a:endParaRPr lang="id-ID" sz="1400" b="1">
            <a:solidFill>
              <a:schemeClr val="tx1"/>
            </a:solidFill>
          </a:endParaRPr>
        </a:p>
      </dgm:t>
    </dgm:pt>
    <dgm:pt modelId="{E8B2EB42-FAF8-47BF-8364-02D45DAFE86C}">
      <dgm:prSet custT="1"/>
      <dgm:spPr>
        <a:solidFill>
          <a:schemeClr val="accent5">
            <a:lumMod val="40000"/>
            <a:lumOff val="60000"/>
          </a:schemeClr>
        </a:solidFill>
      </dgm:spPr>
      <dgm:t>
        <a:bodyPr/>
        <a:lstStyle/>
        <a:p>
          <a:r>
            <a:rPr lang="id-ID" sz="1200" b="1" dirty="0" smtClean="0">
              <a:solidFill>
                <a:srgbClr val="FF0000"/>
              </a:solidFill>
            </a:rPr>
            <a:t>SISTEM KINERJA PEGAWAI/ SKP </a:t>
          </a:r>
          <a:endParaRPr lang="id-ID" sz="1200" b="1" dirty="0">
            <a:solidFill>
              <a:srgbClr val="FF0000"/>
            </a:solidFill>
          </a:endParaRPr>
        </a:p>
      </dgm:t>
    </dgm:pt>
    <dgm:pt modelId="{B08E339B-1F2E-4B48-9935-44D3BC6E7FB2}" type="parTrans" cxnId="{97977214-D917-45E7-96A7-2063B46EF28C}">
      <dgm:prSet/>
      <dgm:spPr/>
      <dgm:t>
        <a:bodyPr/>
        <a:lstStyle/>
        <a:p>
          <a:endParaRPr lang="id-ID"/>
        </a:p>
      </dgm:t>
    </dgm:pt>
    <dgm:pt modelId="{963A4186-CA53-4F4F-9271-CDBF0036E1E2}" type="sibTrans" cxnId="{97977214-D917-45E7-96A7-2063B46EF28C}">
      <dgm:prSet/>
      <dgm:spPr/>
      <dgm:t>
        <a:bodyPr/>
        <a:lstStyle/>
        <a:p>
          <a:endParaRPr lang="id-ID"/>
        </a:p>
      </dgm:t>
    </dgm:pt>
    <dgm:pt modelId="{9CA4AC6F-CFE9-4E95-AE55-A40A68C349E9}">
      <dgm:prSet/>
      <dgm:spPr>
        <a:solidFill>
          <a:schemeClr val="accent6">
            <a:lumMod val="60000"/>
            <a:lumOff val="40000"/>
          </a:schemeClr>
        </a:solidFill>
      </dgm:spPr>
      <dgm:t>
        <a:bodyPr/>
        <a:lstStyle/>
        <a:p>
          <a:r>
            <a:rPr lang="id-ID" b="1" dirty="0" smtClean="0">
              <a:solidFill>
                <a:srgbClr val="FF0000"/>
              </a:solidFill>
            </a:rPr>
            <a:t>ASUHAN KLINIS </a:t>
          </a:r>
          <a:endParaRPr lang="id-ID" b="1" dirty="0">
            <a:solidFill>
              <a:srgbClr val="FF0000"/>
            </a:solidFill>
          </a:endParaRPr>
        </a:p>
      </dgm:t>
    </dgm:pt>
    <dgm:pt modelId="{EFE209D1-DC62-4668-885B-2A473A2A3F28}" type="parTrans" cxnId="{56297BCC-CD68-4C95-91AC-1588D0FD6ABB}">
      <dgm:prSet/>
      <dgm:spPr/>
      <dgm:t>
        <a:bodyPr/>
        <a:lstStyle/>
        <a:p>
          <a:endParaRPr lang="id-ID"/>
        </a:p>
      </dgm:t>
    </dgm:pt>
    <dgm:pt modelId="{8EE67817-C437-4B03-9740-2CE8454DDA0B}" type="sibTrans" cxnId="{56297BCC-CD68-4C95-91AC-1588D0FD6ABB}">
      <dgm:prSet/>
      <dgm:spPr/>
      <dgm:t>
        <a:bodyPr/>
        <a:lstStyle/>
        <a:p>
          <a:endParaRPr lang="id-ID"/>
        </a:p>
      </dgm:t>
    </dgm:pt>
    <dgm:pt modelId="{B63A337E-AD45-4259-AA59-CEA0B10FF302}">
      <dgm:prSet custT="1"/>
      <dgm:spPr>
        <a:solidFill>
          <a:srgbClr val="FFDDFF"/>
        </a:solidFill>
      </dgm:spPr>
      <dgm:t>
        <a:bodyPr/>
        <a:lstStyle/>
        <a:p>
          <a:r>
            <a:rPr lang="id-ID" sz="1200" b="1" dirty="0" smtClean="0">
              <a:solidFill>
                <a:srgbClr val="FF0000"/>
              </a:solidFill>
            </a:rPr>
            <a:t>PPK &amp; CP</a:t>
          </a:r>
          <a:endParaRPr lang="id-ID" sz="1200" b="1" dirty="0">
            <a:solidFill>
              <a:srgbClr val="FF0000"/>
            </a:solidFill>
          </a:endParaRPr>
        </a:p>
      </dgm:t>
    </dgm:pt>
    <dgm:pt modelId="{BE4B98DA-F4DF-4E21-9B47-A0EE0C6EC2CC}" type="parTrans" cxnId="{9508836D-021C-4A46-84F3-2B61CBD15547}">
      <dgm:prSet/>
      <dgm:spPr/>
      <dgm:t>
        <a:bodyPr/>
        <a:lstStyle/>
        <a:p>
          <a:endParaRPr lang="id-ID"/>
        </a:p>
      </dgm:t>
    </dgm:pt>
    <dgm:pt modelId="{73BC8E9A-5190-4152-9963-047A3B2F4769}" type="sibTrans" cxnId="{9508836D-021C-4A46-84F3-2B61CBD15547}">
      <dgm:prSet/>
      <dgm:spPr/>
      <dgm:t>
        <a:bodyPr/>
        <a:lstStyle/>
        <a:p>
          <a:endParaRPr lang="id-ID"/>
        </a:p>
      </dgm:t>
    </dgm:pt>
    <dgm:pt modelId="{96B87763-620B-4476-A915-B9D91C865178}">
      <dgm:prSet custT="1"/>
      <dgm:spPr>
        <a:solidFill>
          <a:srgbClr val="FFDDFF"/>
        </a:solidFill>
      </dgm:spPr>
      <dgm:t>
        <a:bodyPr/>
        <a:lstStyle/>
        <a:p>
          <a:r>
            <a:rPr lang="id-ID" sz="1600" b="1" dirty="0" smtClean="0">
              <a:solidFill>
                <a:srgbClr val="FF0000"/>
              </a:solidFill>
            </a:rPr>
            <a:t>IIL</a:t>
          </a:r>
          <a:r>
            <a:rPr lang="id-ID" sz="1600" b="1" dirty="0" smtClean="0">
              <a:solidFill>
                <a:schemeClr val="tx1"/>
              </a:solidFill>
            </a:rPr>
            <a:t> </a:t>
          </a:r>
          <a:endParaRPr lang="id-ID" sz="1600" b="1" dirty="0">
            <a:solidFill>
              <a:schemeClr val="tx1"/>
            </a:solidFill>
          </a:endParaRPr>
        </a:p>
      </dgm:t>
    </dgm:pt>
    <dgm:pt modelId="{4D873EDE-4E91-4E7C-AE05-1133BA0885B9}" type="parTrans" cxnId="{81C21675-BB94-4135-92C6-647BDBD16607}">
      <dgm:prSet/>
      <dgm:spPr/>
      <dgm:t>
        <a:bodyPr/>
        <a:lstStyle/>
        <a:p>
          <a:endParaRPr lang="id-ID"/>
        </a:p>
      </dgm:t>
    </dgm:pt>
    <dgm:pt modelId="{3F639ED8-DCAE-4A69-B542-2D56EE9A0579}" type="sibTrans" cxnId="{81C21675-BB94-4135-92C6-647BDBD16607}">
      <dgm:prSet/>
      <dgm:spPr/>
      <dgm:t>
        <a:bodyPr/>
        <a:lstStyle/>
        <a:p>
          <a:endParaRPr lang="id-ID"/>
        </a:p>
      </dgm:t>
    </dgm:pt>
    <dgm:pt modelId="{B0568550-AEFE-4395-8BAC-AE00C6F7BBE1}">
      <dgm:prSet custT="1"/>
      <dgm:spPr>
        <a:solidFill>
          <a:srgbClr val="CCFF66"/>
        </a:solidFill>
      </dgm:spPr>
      <dgm:t>
        <a:bodyPr/>
        <a:lstStyle/>
        <a:p>
          <a:r>
            <a:rPr lang="id-ID" sz="1200" b="1" dirty="0" smtClean="0">
              <a:solidFill>
                <a:srgbClr val="FF0000"/>
              </a:solidFill>
            </a:rPr>
            <a:t>INTEGRASI PELAYANAN </a:t>
          </a:r>
          <a:endParaRPr lang="id-ID" sz="1200" b="1" dirty="0">
            <a:solidFill>
              <a:srgbClr val="FF0000"/>
            </a:solidFill>
          </a:endParaRPr>
        </a:p>
      </dgm:t>
    </dgm:pt>
    <dgm:pt modelId="{1337F5A6-EDA6-4C66-BB2E-F87BC710DC2D}" type="parTrans" cxnId="{F3E58B78-5F6B-4C85-985F-340AC4C1DA1C}">
      <dgm:prSet/>
      <dgm:spPr/>
      <dgm:t>
        <a:bodyPr/>
        <a:lstStyle/>
        <a:p>
          <a:endParaRPr lang="id-ID"/>
        </a:p>
      </dgm:t>
    </dgm:pt>
    <dgm:pt modelId="{7CFF4776-06C4-463C-BE8B-7054AC2337DD}" type="sibTrans" cxnId="{F3E58B78-5F6B-4C85-985F-340AC4C1DA1C}">
      <dgm:prSet/>
      <dgm:spPr/>
      <dgm:t>
        <a:bodyPr/>
        <a:lstStyle/>
        <a:p>
          <a:endParaRPr lang="id-ID"/>
        </a:p>
      </dgm:t>
    </dgm:pt>
    <dgm:pt modelId="{04E97D6A-B780-44B1-B9CC-2CF93C5E538C}">
      <dgm:prSet custT="1"/>
      <dgm:spPr>
        <a:solidFill>
          <a:srgbClr val="CCFF66"/>
        </a:solidFill>
      </dgm:spPr>
      <dgm:t>
        <a:bodyPr/>
        <a:lstStyle/>
        <a:p>
          <a:r>
            <a:rPr lang="id-ID" sz="1050" b="1" dirty="0" smtClean="0">
              <a:solidFill>
                <a:srgbClr val="FF0000"/>
              </a:solidFill>
            </a:rPr>
            <a:t>RADIOLOGI</a:t>
          </a:r>
          <a:endParaRPr lang="id-ID" sz="1050" b="1" dirty="0">
            <a:solidFill>
              <a:srgbClr val="FF0000"/>
            </a:solidFill>
          </a:endParaRPr>
        </a:p>
      </dgm:t>
    </dgm:pt>
    <dgm:pt modelId="{5D0F406F-CF43-4251-8930-E9F730921066}" type="parTrans" cxnId="{E0EDCBBA-7B9D-4182-8A7A-6DBCEAA2B00F}">
      <dgm:prSet/>
      <dgm:spPr/>
      <dgm:t>
        <a:bodyPr/>
        <a:lstStyle/>
        <a:p>
          <a:endParaRPr lang="id-ID"/>
        </a:p>
      </dgm:t>
    </dgm:pt>
    <dgm:pt modelId="{90679606-3621-4AFB-B736-D00E51025430}" type="sibTrans" cxnId="{E0EDCBBA-7B9D-4182-8A7A-6DBCEAA2B00F}">
      <dgm:prSet/>
      <dgm:spPr/>
      <dgm:t>
        <a:bodyPr/>
        <a:lstStyle/>
        <a:p>
          <a:endParaRPr lang="id-ID"/>
        </a:p>
      </dgm:t>
    </dgm:pt>
    <dgm:pt modelId="{54D0619D-62BB-4D70-9B56-4F882E82553E}">
      <dgm:prSet custT="1"/>
      <dgm:spPr>
        <a:solidFill>
          <a:srgbClr val="CCFF66"/>
        </a:solidFill>
      </dgm:spPr>
      <dgm:t>
        <a:bodyPr/>
        <a:lstStyle/>
        <a:p>
          <a:r>
            <a:rPr lang="id-ID" sz="1050" b="1" dirty="0" smtClean="0">
              <a:solidFill>
                <a:srgbClr val="FF0000"/>
              </a:solidFill>
            </a:rPr>
            <a:t>LABORATORIUM</a:t>
          </a:r>
          <a:endParaRPr lang="id-ID" sz="1050" b="1" dirty="0">
            <a:solidFill>
              <a:srgbClr val="FF0000"/>
            </a:solidFill>
          </a:endParaRPr>
        </a:p>
      </dgm:t>
    </dgm:pt>
    <dgm:pt modelId="{DF6A3470-D7F1-4BAC-B083-EDD88F9EB8B5}" type="parTrans" cxnId="{1C560CD5-5B95-4650-9449-D820EF20FD91}">
      <dgm:prSet/>
      <dgm:spPr/>
      <dgm:t>
        <a:bodyPr/>
        <a:lstStyle/>
        <a:p>
          <a:endParaRPr lang="id-ID"/>
        </a:p>
      </dgm:t>
    </dgm:pt>
    <dgm:pt modelId="{504FF03A-3140-4C8A-B775-849F832F4E93}" type="sibTrans" cxnId="{1C560CD5-5B95-4650-9449-D820EF20FD91}">
      <dgm:prSet/>
      <dgm:spPr/>
      <dgm:t>
        <a:bodyPr/>
        <a:lstStyle/>
        <a:p>
          <a:endParaRPr lang="id-ID"/>
        </a:p>
      </dgm:t>
    </dgm:pt>
    <dgm:pt modelId="{F1F24500-8205-4EFF-B298-1520508EB6A0}">
      <dgm:prSet custT="1"/>
      <dgm:spPr>
        <a:solidFill>
          <a:srgbClr val="CCFF66"/>
        </a:solidFill>
      </dgm:spPr>
      <dgm:t>
        <a:bodyPr/>
        <a:lstStyle/>
        <a:p>
          <a:r>
            <a:rPr lang="id-ID" sz="1050" b="1" dirty="0" smtClean="0">
              <a:solidFill>
                <a:srgbClr val="FF0000"/>
              </a:solidFill>
            </a:rPr>
            <a:t>STERILISASI </a:t>
          </a:r>
          <a:endParaRPr lang="id-ID" sz="1050" b="1" dirty="0">
            <a:solidFill>
              <a:srgbClr val="FF0000"/>
            </a:solidFill>
          </a:endParaRPr>
        </a:p>
      </dgm:t>
    </dgm:pt>
    <dgm:pt modelId="{5FC4626D-D3D3-4883-91B3-263AF83759CD}" type="parTrans" cxnId="{E04C8C07-9158-4085-AFCB-063AB2630907}">
      <dgm:prSet/>
      <dgm:spPr/>
      <dgm:t>
        <a:bodyPr/>
        <a:lstStyle/>
        <a:p>
          <a:endParaRPr lang="id-ID"/>
        </a:p>
      </dgm:t>
    </dgm:pt>
    <dgm:pt modelId="{FEA87BCF-F674-4908-AE89-81F9BECA882C}" type="sibTrans" cxnId="{E04C8C07-9158-4085-AFCB-063AB2630907}">
      <dgm:prSet/>
      <dgm:spPr/>
      <dgm:t>
        <a:bodyPr/>
        <a:lstStyle/>
        <a:p>
          <a:endParaRPr lang="id-ID"/>
        </a:p>
      </dgm:t>
    </dgm:pt>
    <dgm:pt modelId="{02F6C136-9BF3-4AE0-90EC-2C78228621AC}">
      <dgm:prSet custT="1"/>
      <dgm:spPr>
        <a:solidFill>
          <a:srgbClr val="FFFF00"/>
        </a:solidFill>
      </dgm:spPr>
      <dgm:t>
        <a:bodyPr/>
        <a:lstStyle/>
        <a:p>
          <a:r>
            <a:rPr lang="id-ID" sz="1400" b="1" dirty="0" smtClean="0">
              <a:solidFill>
                <a:srgbClr val="FF0000"/>
              </a:solidFill>
            </a:rPr>
            <a:t>PCC </a:t>
          </a:r>
          <a:endParaRPr lang="id-ID" sz="1400" b="1" dirty="0">
            <a:solidFill>
              <a:srgbClr val="FF0000"/>
            </a:solidFill>
          </a:endParaRPr>
        </a:p>
      </dgm:t>
    </dgm:pt>
    <dgm:pt modelId="{259AC554-3C24-4DDD-9820-0D824C4D121A}" type="parTrans" cxnId="{E2E7F326-BBF8-44C2-874C-8EC436F9D1CC}">
      <dgm:prSet/>
      <dgm:spPr/>
      <dgm:t>
        <a:bodyPr/>
        <a:lstStyle/>
        <a:p>
          <a:endParaRPr lang="id-ID"/>
        </a:p>
      </dgm:t>
    </dgm:pt>
    <dgm:pt modelId="{0FA644D1-3B49-4157-B06D-66F0AE0C966E}" type="sibTrans" cxnId="{E2E7F326-BBF8-44C2-874C-8EC436F9D1CC}">
      <dgm:prSet/>
      <dgm:spPr/>
      <dgm:t>
        <a:bodyPr/>
        <a:lstStyle/>
        <a:p>
          <a:endParaRPr lang="id-ID"/>
        </a:p>
      </dgm:t>
    </dgm:pt>
    <dgm:pt modelId="{E6B9B062-1ECF-4C8F-9257-8A16FD9041FA}">
      <dgm:prSet custT="1"/>
      <dgm:spPr>
        <a:solidFill>
          <a:srgbClr val="CCFF66"/>
        </a:solidFill>
      </dgm:spPr>
      <dgm:t>
        <a:bodyPr/>
        <a:lstStyle/>
        <a:p>
          <a:r>
            <a:rPr lang="id-ID" sz="1050" b="1" dirty="0" smtClean="0">
              <a:solidFill>
                <a:srgbClr val="FF0000"/>
              </a:solidFill>
            </a:rPr>
            <a:t>ANESTHESI </a:t>
          </a:r>
          <a:endParaRPr lang="id-ID" sz="1050" b="1" dirty="0">
            <a:solidFill>
              <a:srgbClr val="FF0000"/>
            </a:solidFill>
          </a:endParaRPr>
        </a:p>
      </dgm:t>
    </dgm:pt>
    <dgm:pt modelId="{C723F7A1-BFC0-4171-A399-B279D8B1BAA0}" type="parTrans" cxnId="{4C94454F-9974-41A7-8CB3-EAB32FD4766A}">
      <dgm:prSet/>
      <dgm:spPr/>
      <dgm:t>
        <a:bodyPr/>
        <a:lstStyle/>
        <a:p>
          <a:endParaRPr lang="id-ID"/>
        </a:p>
      </dgm:t>
    </dgm:pt>
    <dgm:pt modelId="{7EF77FA2-632B-49C2-8C4A-473371716C53}" type="sibTrans" cxnId="{4C94454F-9974-41A7-8CB3-EAB32FD4766A}">
      <dgm:prSet/>
      <dgm:spPr/>
      <dgm:t>
        <a:bodyPr/>
        <a:lstStyle/>
        <a:p>
          <a:endParaRPr lang="id-ID"/>
        </a:p>
      </dgm:t>
    </dgm:pt>
    <dgm:pt modelId="{C5CE9AD5-1684-4C34-81DE-E1A6DAF514E3}" type="pres">
      <dgm:prSet presAssocID="{84581AAC-7BE7-411C-9CFB-FA39393CDDDD}" presName="mainComposite" presStyleCnt="0">
        <dgm:presLayoutVars>
          <dgm:chPref val="1"/>
          <dgm:dir/>
          <dgm:animOne val="branch"/>
          <dgm:animLvl val="lvl"/>
          <dgm:resizeHandles val="exact"/>
        </dgm:presLayoutVars>
      </dgm:prSet>
      <dgm:spPr/>
      <dgm:t>
        <a:bodyPr/>
        <a:lstStyle/>
        <a:p>
          <a:endParaRPr lang="id-ID"/>
        </a:p>
      </dgm:t>
    </dgm:pt>
    <dgm:pt modelId="{0DB87711-CE6E-46B6-AD33-181EA57AB8C8}" type="pres">
      <dgm:prSet presAssocID="{84581AAC-7BE7-411C-9CFB-FA39393CDDDD}" presName="hierFlow" presStyleCnt="0"/>
      <dgm:spPr/>
    </dgm:pt>
    <dgm:pt modelId="{F25127B7-958A-427F-8BFA-37FAB7E16910}" type="pres">
      <dgm:prSet presAssocID="{84581AAC-7BE7-411C-9CFB-FA39393CDDDD}" presName="hierChild1" presStyleCnt="0">
        <dgm:presLayoutVars>
          <dgm:chPref val="1"/>
          <dgm:animOne val="branch"/>
          <dgm:animLvl val="lvl"/>
        </dgm:presLayoutVars>
      </dgm:prSet>
      <dgm:spPr/>
    </dgm:pt>
    <dgm:pt modelId="{5F084A0C-37F2-4141-956D-10A3FEF19D1A}" type="pres">
      <dgm:prSet presAssocID="{1FFEF3BF-1C1C-4DA6-A595-A485DDBC6F6E}" presName="Name17" presStyleCnt="0"/>
      <dgm:spPr/>
    </dgm:pt>
    <dgm:pt modelId="{2CD624EE-E4F7-467D-B4CC-BDC84DB81669}" type="pres">
      <dgm:prSet presAssocID="{1FFEF3BF-1C1C-4DA6-A595-A485DDBC6F6E}" presName="level1Shape" presStyleLbl="node0" presStyleIdx="0" presStyleCnt="1" custScaleX="160224" custScaleY="181000" custLinFactNeighborX="-14689" custLinFactNeighborY="12927">
        <dgm:presLayoutVars>
          <dgm:chPref val="3"/>
        </dgm:presLayoutVars>
      </dgm:prSet>
      <dgm:spPr/>
      <dgm:t>
        <a:bodyPr/>
        <a:lstStyle/>
        <a:p>
          <a:endParaRPr lang="id-ID"/>
        </a:p>
      </dgm:t>
    </dgm:pt>
    <dgm:pt modelId="{F87596EF-8CD7-4A87-A259-BC365C416C10}" type="pres">
      <dgm:prSet presAssocID="{1FFEF3BF-1C1C-4DA6-A595-A485DDBC6F6E}" presName="hierChild2" presStyleCnt="0"/>
      <dgm:spPr/>
    </dgm:pt>
    <dgm:pt modelId="{6B989C11-1D34-49A5-AA3E-6AEEA89D7352}" type="pres">
      <dgm:prSet presAssocID="{1C339F98-617A-4ED4-AA66-D1C91E647453}" presName="Name25" presStyleLbl="parChTrans1D2" presStyleIdx="0" presStyleCnt="2"/>
      <dgm:spPr/>
      <dgm:t>
        <a:bodyPr/>
        <a:lstStyle/>
        <a:p>
          <a:endParaRPr lang="id-ID"/>
        </a:p>
      </dgm:t>
    </dgm:pt>
    <dgm:pt modelId="{6C99CAFE-4E3A-4AF1-B608-240D2A4FA603}" type="pres">
      <dgm:prSet presAssocID="{1C339F98-617A-4ED4-AA66-D1C91E647453}" presName="connTx" presStyleLbl="parChTrans1D2" presStyleIdx="0" presStyleCnt="2"/>
      <dgm:spPr/>
      <dgm:t>
        <a:bodyPr/>
        <a:lstStyle/>
        <a:p>
          <a:endParaRPr lang="id-ID"/>
        </a:p>
      </dgm:t>
    </dgm:pt>
    <dgm:pt modelId="{2D9D8F7F-549F-44F4-BC5C-D9A2FEA19B36}" type="pres">
      <dgm:prSet presAssocID="{FBAFC5DE-7535-4029-B63D-2F02E53389C3}" presName="Name30" presStyleCnt="0"/>
      <dgm:spPr/>
    </dgm:pt>
    <dgm:pt modelId="{4DF72D14-FAA7-44A1-8153-E55FC40A6E44}" type="pres">
      <dgm:prSet presAssocID="{FBAFC5DE-7535-4029-B63D-2F02E53389C3}" presName="level2Shape" presStyleLbl="node2" presStyleIdx="0" presStyleCnt="2" custScaleX="149544" custScaleY="131541"/>
      <dgm:spPr/>
      <dgm:t>
        <a:bodyPr/>
        <a:lstStyle/>
        <a:p>
          <a:endParaRPr lang="id-ID"/>
        </a:p>
      </dgm:t>
    </dgm:pt>
    <dgm:pt modelId="{1C9A8078-A984-4208-B30E-6244761F90AB}" type="pres">
      <dgm:prSet presAssocID="{FBAFC5DE-7535-4029-B63D-2F02E53389C3}" presName="hierChild3" presStyleCnt="0"/>
      <dgm:spPr/>
    </dgm:pt>
    <dgm:pt modelId="{09BE17C0-2FE3-4BEA-850E-B6B77F62A5CB}" type="pres">
      <dgm:prSet presAssocID="{210FD23F-7E62-477D-A601-70168F720964}" presName="Name25" presStyleLbl="parChTrans1D3" presStyleIdx="0" presStyleCnt="5"/>
      <dgm:spPr/>
      <dgm:t>
        <a:bodyPr/>
        <a:lstStyle/>
        <a:p>
          <a:endParaRPr lang="id-ID"/>
        </a:p>
      </dgm:t>
    </dgm:pt>
    <dgm:pt modelId="{19DC5321-F74D-47F2-9135-662189609411}" type="pres">
      <dgm:prSet presAssocID="{210FD23F-7E62-477D-A601-70168F720964}" presName="connTx" presStyleLbl="parChTrans1D3" presStyleIdx="0" presStyleCnt="5"/>
      <dgm:spPr/>
      <dgm:t>
        <a:bodyPr/>
        <a:lstStyle/>
        <a:p>
          <a:endParaRPr lang="id-ID"/>
        </a:p>
      </dgm:t>
    </dgm:pt>
    <dgm:pt modelId="{168ED6BE-9656-493E-9A0A-3763E224DFAA}" type="pres">
      <dgm:prSet presAssocID="{67EBCF12-44F1-49AE-AED7-D16FE36B1A41}" presName="Name30" presStyleCnt="0"/>
      <dgm:spPr/>
    </dgm:pt>
    <dgm:pt modelId="{D583B52D-0E62-402E-8320-EFE49C1B7007}" type="pres">
      <dgm:prSet presAssocID="{67EBCF12-44F1-49AE-AED7-D16FE36B1A41}" presName="level2Shape" presStyleLbl="node3" presStyleIdx="0" presStyleCnt="5" custScaleX="157602"/>
      <dgm:spPr/>
      <dgm:t>
        <a:bodyPr/>
        <a:lstStyle/>
        <a:p>
          <a:endParaRPr lang="id-ID"/>
        </a:p>
      </dgm:t>
    </dgm:pt>
    <dgm:pt modelId="{498AC868-4A57-4A77-905A-C56F60AEA2EC}" type="pres">
      <dgm:prSet presAssocID="{67EBCF12-44F1-49AE-AED7-D16FE36B1A41}" presName="hierChild3" presStyleCnt="0"/>
      <dgm:spPr/>
    </dgm:pt>
    <dgm:pt modelId="{192A3DDB-EDCF-4CDE-B930-843288DBD7A3}" type="pres">
      <dgm:prSet presAssocID="{6BB34DE5-80F7-477E-B502-91CFCA25361C}" presName="Name25" presStyleLbl="parChTrans1D4" presStyleIdx="0" presStyleCnt="21"/>
      <dgm:spPr/>
      <dgm:t>
        <a:bodyPr/>
        <a:lstStyle/>
        <a:p>
          <a:endParaRPr lang="id-ID"/>
        </a:p>
      </dgm:t>
    </dgm:pt>
    <dgm:pt modelId="{5398DDCA-A6F0-423F-A9E1-F56114395354}" type="pres">
      <dgm:prSet presAssocID="{6BB34DE5-80F7-477E-B502-91CFCA25361C}" presName="connTx" presStyleLbl="parChTrans1D4" presStyleIdx="0" presStyleCnt="21"/>
      <dgm:spPr/>
      <dgm:t>
        <a:bodyPr/>
        <a:lstStyle/>
        <a:p>
          <a:endParaRPr lang="id-ID"/>
        </a:p>
      </dgm:t>
    </dgm:pt>
    <dgm:pt modelId="{BF40FF63-A860-40FB-982A-63DACFEE3336}" type="pres">
      <dgm:prSet presAssocID="{45871A13-4674-441F-9937-CD9E826494EC}" presName="Name30" presStyleCnt="0"/>
      <dgm:spPr/>
    </dgm:pt>
    <dgm:pt modelId="{007298A3-A8B7-4843-BF53-09D11F062AE4}" type="pres">
      <dgm:prSet presAssocID="{45871A13-4674-441F-9937-CD9E826494EC}" presName="level2Shape" presStyleLbl="node4" presStyleIdx="0" presStyleCnt="21" custScaleX="168750" custScaleY="192280" custLinFactNeighborX="6345"/>
      <dgm:spPr/>
      <dgm:t>
        <a:bodyPr/>
        <a:lstStyle/>
        <a:p>
          <a:endParaRPr lang="id-ID"/>
        </a:p>
      </dgm:t>
    </dgm:pt>
    <dgm:pt modelId="{13C9B45B-1AEA-4F11-B890-E0BCD8E701E3}" type="pres">
      <dgm:prSet presAssocID="{45871A13-4674-441F-9937-CD9E826494EC}" presName="hierChild3" presStyleCnt="0"/>
      <dgm:spPr/>
    </dgm:pt>
    <dgm:pt modelId="{2B893B48-5AF9-4A10-9A38-DA67C8D0573A}" type="pres">
      <dgm:prSet presAssocID="{9934CD6F-EB47-451D-82C9-ED0498CC75B8}" presName="Name25" presStyleLbl="parChTrans1D4" presStyleIdx="1" presStyleCnt="21"/>
      <dgm:spPr/>
      <dgm:t>
        <a:bodyPr/>
        <a:lstStyle/>
        <a:p>
          <a:endParaRPr lang="id-ID"/>
        </a:p>
      </dgm:t>
    </dgm:pt>
    <dgm:pt modelId="{C5D076E7-C190-4DE1-B009-A1572579388B}" type="pres">
      <dgm:prSet presAssocID="{9934CD6F-EB47-451D-82C9-ED0498CC75B8}" presName="connTx" presStyleLbl="parChTrans1D4" presStyleIdx="1" presStyleCnt="21"/>
      <dgm:spPr/>
      <dgm:t>
        <a:bodyPr/>
        <a:lstStyle/>
        <a:p>
          <a:endParaRPr lang="id-ID"/>
        </a:p>
      </dgm:t>
    </dgm:pt>
    <dgm:pt modelId="{DA90C310-652F-45C7-B873-D303FF7EF866}" type="pres">
      <dgm:prSet presAssocID="{5CB4EF82-CCFE-4710-8984-05C09F1061C7}" presName="Name30" presStyleCnt="0"/>
      <dgm:spPr/>
    </dgm:pt>
    <dgm:pt modelId="{B83C6F0F-A94F-4B5E-892D-E94D594D9149}" type="pres">
      <dgm:prSet presAssocID="{5CB4EF82-CCFE-4710-8984-05C09F1061C7}" presName="level2Shape" presStyleLbl="node4" presStyleIdx="1" presStyleCnt="21"/>
      <dgm:spPr/>
      <dgm:t>
        <a:bodyPr/>
        <a:lstStyle/>
        <a:p>
          <a:endParaRPr lang="id-ID"/>
        </a:p>
      </dgm:t>
    </dgm:pt>
    <dgm:pt modelId="{6AB96289-7CDB-49BF-9929-4B06D8CDCFF5}" type="pres">
      <dgm:prSet presAssocID="{5CB4EF82-CCFE-4710-8984-05C09F1061C7}" presName="hierChild3" presStyleCnt="0"/>
      <dgm:spPr/>
    </dgm:pt>
    <dgm:pt modelId="{28995A7B-05BE-4393-B401-90A48E429615}" type="pres">
      <dgm:prSet presAssocID="{4D873EDE-4E91-4E7C-AE05-1133BA0885B9}" presName="Name25" presStyleLbl="parChTrans1D4" presStyleIdx="2" presStyleCnt="21"/>
      <dgm:spPr/>
      <dgm:t>
        <a:bodyPr/>
        <a:lstStyle/>
        <a:p>
          <a:endParaRPr lang="id-ID"/>
        </a:p>
      </dgm:t>
    </dgm:pt>
    <dgm:pt modelId="{0216BE30-E08E-451A-9012-E294B91C8D9A}" type="pres">
      <dgm:prSet presAssocID="{4D873EDE-4E91-4E7C-AE05-1133BA0885B9}" presName="connTx" presStyleLbl="parChTrans1D4" presStyleIdx="2" presStyleCnt="21"/>
      <dgm:spPr/>
      <dgm:t>
        <a:bodyPr/>
        <a:lstStyle/>
        <a:p>
          <a:endParaRPr lang="id-ID"/>
        </a:p>
      </dgm:t>
    </dgm:pt>
    <dgm:pt modelId="{43B61481-45DE-4712-A48D-15E29D02F621}" type="pres">
      <dgm:prSet presAssocID="{96B87763-620B-4476-A915-B9D91C865178}" presName="Name30" presStyleCnt="0"/>
      <dgm:spPr/>
    </dgm:pt>
    <dgm:pt modelId="{ACDF639C-EBBF-49AC-AF43-AED728C5CE3A}" type="pres">
      <dgm:prSet presAssocID="{96B87763-620B-4476-A915-B9D91C865178}" presName="level2Shape" presStyleLbl="node4" presStyleIdx="2" presStyleCnt="21"/>
      <dgm:spPr/>
      <dgm:t>
        <a:bodyPr/>
        <a:lstStyle/>
        <a:p>
          <a:endParaRPr lang="id-ID"/>
        </a:p>
      </dgm:t>
    </dgm:pt>
    <dgm:pt modelId="{21F1ACD4-8A6F-4803-9F74-07B545222466}" type="pres">
      <dgm:prSet presAssocID="{96B87763-620B-4476-A915-B9D91C865178}" presName="hierChild3" presStyleCnt="0"/>
      <dgm:spPr/>
    </dgm:pt>
    <dgm:pt modelId="{DC544ECD-4664-4009-8ADA-58C1321B250B}" type="pres">
      <dgm:prSet presAssocID="{D1109F3C-66EA-4B8F-BD8D-5C7E4DB2AE8F}" presName="Name25" presStyleLbl="parChTrans1D4" presStyleIdx="3" presStyleCnt="21"/>
      <dgm:spPr/>
      <dgm:t>
        <a:bodyPr/>
        <a:lstStyle/>
        <a:p>
          <a:endParaRPr lang="id-ID"/>
        </a:p>
      </dgm:t>
    </dgm:pt>
    <dgm:pt modelId="{B032C142-E06A-4B2E-BAF6-656D08772021}" type="pres">
      <dgm:prSet presAssocID="{D1109F3C-66EA-4B8F-BD8D-5C7E4DB2AE8F}" presName="connTx" presStyleLbl="parChTrans1D4" presStyleIdx="3" presStyleCnt="21"/>
      <dgm:spPr/>
      <dgm:t>
        <a:bodyPr/>
        <a:lstStyle/>
        <a:p>
          <a:endParaRPr lang="id-ID"/>
        </a:p>
      </dgm:t>
    </dgm:pt>
    <dgm:pt modelId="{810A8E00-2D8F-4022-A81A-BB15B362CDF6}" type="pres">
      <dgm:prSet presAssocID="{CB32378A-6942-4401-87B0-051E39031248}" presName="Name30" presStyleCnt="0"/>
      <dgm:spPr/>
    </dgm:pt>
    <dgm:pt modelId="{E4058532-424D-42E7-B454-58788147ECC5}" type="pres">
      <dgm:prSet presAssocID="{CB32378A-6942-4401-87B0-051E39031248}" presName="level2Shape" presStyleLbl="node4" presStyleIdx="3" presStyleCnt="21"/>
      <dgm:spPr/>
      <dgm:t>
        <a:bodyPr/>
        <a:lstStyle/>
        <a:p>
          <a:endParaRPr lang="id-ID"/>
        </a:p>
      </dgm:t>
    </dgm:pt>
    <dgm:pt modelId="{FFAD8EDE-B2DB-4A5E-9C8F-CEEC71A5CCA1}" type="pres">
      <dgm:prSet presAssocID="{CB32378A-6942-4401-87B0-051E39031248}" presName="hierChild3" presStyleCnt="0"/>
      <dgm:spPr/>
    </dgm:pt>
    <dgm:pt modelId="{9EC5BB53-6EEE-4657-BE6C-66D5A1811A7C}" type="pres">
      <dgm:prSet presAssocID="{3AADA7CA-C4BF-4F2B-A7EB-E053962FBE6C}" presName="Name25" presStyleLbl="parChTrans1D4" presStyleIdx="4" presStyleCnt="21"/>
      <dgm:spPr/>
      <dgm:t>
        <a:bodyPr/>
        <a:lstStyle/>
        <a:p>
          <a:endParaRPr lang="id-ID"/>
        </a:p>
      </dgm:t>
    </dgm:pt>
    <dgm:pt modelId="{350AC856-DB56-46D8-B996-B5501EAAF156}" type="pres">
      <dgm:prSet presAssocID="{3AADA7CA-C4BF-4F2B-A7EB-E053962FBE6C}" presName="connTx" presStyleLbl="parChTrans1D4" presStyleIdx="4" presStyleCnt="21"/>
      <dgm:spPr/>
      <dgm:t>
        <a:bodyPr/>
        <a:lstStyle/>
        <a:p>
          <a:endParaRPr lang="id-ID"/>
        </a:p>
      </dgm:t>
    </dgm:pt>
    <dgm:pt modelId="{50D663D2-0223-4E3C-AFA6-DAE22F6E8BD6}" type="pres">
      <dgm:prSet presAssocID="{3028E9C8-C1CC-4779-BDD1-4611C188473C}" presName="Name30" presStyleCnt="0"/>
      <dgm:spPr/>
    </dgm:pt>
    <dgm:pt modelId="{C867EA4B-11E1-4F32-80A6-B57E851F4D93}" type="pres">
      <dgm:prSet presAssocID="{3028E9C8-C1CC-4779-BDD1-4611C188473C}" presName="level2Shape" presStyleLbl="node4" presStyleIdx="4" presStyleCnt="21"/>
      <dgm:spPr/>
      <dgm:t>
        <a:bodyPr/>
        <a:lstStyle/>
        <a:p>
          <a:endParaRPr lang="id-ID"/>
        </a:p>
      </dgm:t>
    </dgm:pt>
    <dgm:pt modelId="{7E8E2C73-2CEE-490A-B4B3-463705C5AB49}" type="pres">
      <dgm:prSet presAssocID="{3028E9C8-C1CC-4779-BDD1-4611C188473C}" presName="hierChild3" presStyleCnt="0"/>
      <dgm:spPr/>
    </dgm:pt>
    <dgm:pt modelId="{1CE1428F-1A9C-471C-8FAD-D54076B6A261}" type="pres">
      <dgm:prSet presAssocID="{21C5F94B-5320-40FD-BB51-0E2871EAF0F3}" presName="Name25" presStyleLbl="parChTrans1D3" presStyleIdx="1" presStyleCnt="5"/>
      <dgm:spPr/>
      <dgm:t>
        <a:bodyPr/>
        <a:lstStyle/>
        <a:p>
          <a:endParaRPr lang="id-ID"/>
        </a:p>
      </dgm:t>
    </dgm:pt>
    <dgm:pt modelId="{46F037EE-93CD-44BB-8384-38B202615F67}" type="pres">
      <dgm:prSet presAssocID="{21C5F94B-5320-40FD-BB51-0E2871EAF0F3}" presName="connTx" presStyleLbl="parChTrans1D3" presStyleIdx="1" presStyleCnt="5"/>
      <dgm:spPr/>
      <dgm:t>
        <a:bodyPr/>
        <a:lstStyle/>
        <a:p>
          <a:endParaRPr lang="id-ID"/>
        </a:p>
      </dgm:t>
    </dgm:pt>
    <dgm:pt modelId="{60175253-B2F7-466E-9E2C-ABD4F4640F4B}" type="pres">
      <dgm:prSet presAssocID="{07560F3C-6533-4EA6-8D4E-B7CC8086071A}" presName="Name30" presStyleCnt="0"/>
      <dgm:spPr/>
    </dgm:pt>
    <dgm:pt modelId="{10501595-8EC7-4370-B9D0-CEBAECE9D22F}" type="pres">
      <dgm:prSet presAssocID="{07560F3C-6533-4EA6-8D4E-B7CC8086071A}" presName="level2Shape" presStyleLbl="node3" presStyleIdx="1" presStyleCnt="5" custScaleX="144758"/>
      <dgm:spPr/>
      <dgm:t>
        <a:bodyPr/>
        <a:lstStyle/>
        <a:p>
          <a:endParaRPr lang="id-ID"/>
        </a:p>
      </dgm:t>
    </dgm:pt>
    <dgm:pt modelId="{6EA4E240-8750-41A3-9C57-CD6A76B76E23}" type="pres">
      <dgm:prSet presAssocID="{07560F3C-6533-4EA6-8D4E-B7CC8086071A}" presName="hierChild3" presStyleCnt="0"/>
      <dgm:spPr/>
    </dgm:pt>
    <dgm:pt modelId="{046A5703-DF45-433E-9241-47B2DB04F623}" type="pres">
      <dgm:prSet presAssocID="{96CA2861-941F-411A-AF95-B60FD4CECC4A}" presName="Name25" presStyleLbl="parChTrans1D4" presStyleIdx="5" presStyleCnt="21"/>
      <dgm:spPr/>
      <dgm:t>
        <a:bodyPr/>
        <a:lstStyle/>
        <a:p>
          <a:endParaRPr lang="id-ID"/>
        </a:p>
      </dgm:t>
    </dgm:pt>
    <dgm:pt modelId="{1041EF0D-62F2-4D49-B308-5DA704572EB1}" type="pres">
      <dgm:prSet presAssocID="{96CA2861-941F-411A-AF95-B60FD4CECC4A}" presName="connTx" presStyleLbl="parChTrans1D4" presStyleIdx="5" presStyleCnt="21"/>
      <dgm:spPr/>
      <dgm:t>
        <a:bodyPr/>
        <a:lstStyle/>
        <a:p>
          <a:endParaRPr lang="id-ID"/>
        </a:p>
      </dgm:t>
    </dgm:pt>
    <dgm:pt modelId="{57CC73FD-DF7A-4C89-8ED1-628BE0A261F5}" type="pres">
      <dgm:prSet presAssocID="{7B122070-02E6-41F8-A9B1-5A569E204D4E}" presName="Name30" presStyleCnt="0"/>
      <dgm:spPr/>
    </dgm:pt>
    <dgm:pt modelId="{2B09E40D-CC0C-4731-BDBB-8FB81CCA77B9}" type="pres">
      <dgm:prSet presAssocID="{7B122070-02E6-41F8-A9B1-5A569E204D4E}" presName="level2Shape" presStyleLbl="node4" presStyleIdx="5" presStyleCnt="21"/>
      <dgm:spPr/>
      <dgm:t>
        <a:bodyPr/>
        <a:lstStyle/>
        <a:p>
          <a:endParaRPr lang="id-ID"/>
        </a:p>
      </dgm:t>
    </dgm:pt>
    <dgm:pt modelId="{62CD4E61-CD8E-4A61-ADDE-FAEEF115F3D1}" type="pres">
      <dgm:prSet presAssocID="{7B122070-02E6-41F8-A9B1-5A569E204D4E}" presName="hierChild3" presStyleCnt="0"/>
      <dgm:spPr/>
    </dgm:pt>
    <dgm:pt modelId="{CBB24254-C47E-4C8A-9DA3-5CFC991F8A11}" type="pres">
      <dgm:prSet presAssocID="{186DCD83-F3B7-4B25-806A-4280F00C3362}" presName="Name25" presStyleLbl="parChTrans1D4" presStyleIdx="6" presStyleCnt="21"/>
      <dgm:spPr/>
      <dgm:t>
        <a:bodyPr/>
        <a:lstStyle/>
        <a:p>
          <a:endParaRPr lang="id-ID"/>
        </a:p>
      </dgm:t>
    </dgm:pt>
    <dgm:pt modelId="{AB310077-078D-49D4-B724-53B4A751DFCC}" type="pres">
      <dgm:prSet presAssocID="{186DCD83-F3B7-4B25-806A-4280F00C3362}" presName="connTx" presStyleLbl="parChTrans1D4" presStyleIdx="6" presStyleCnt="21"/>
      <dgm:spPr/>
      <dgm:t>
        <a:bodyPr/>
        <a:lstStyle/>
        <a:p>
          <a:endParaRPr lang="id-ID"/>
        </a:p>
      </dgm:t>
    </dgm:pt>
    <dgm:pt modelId="{B5A62465-64A8-478C-BFB3-0568DD7733A7}" type="pres">
      <dgm:prSet presAssocID="{221B5A04-D7B5-4C2B-AC45-A67888168449}" presName="Name30" presStyleCnt="0"/>
      <dgm:spPr/>
    </dgm:pt>
    <dgm:pt modelId="{CACA4B86-EFDC-41E5-AC72-EE32AD6EDDDB}" type="pres">
      <dgm:prSet presAssocID="{221B5A04-D7B5-4C2B-AC45-A67888168449}" presName="level2Shape" presStyleLbl="node4" presStyleIdx="6" presStyleCnt="21" custScaleY="190822"/>
      <dgm:spPr/>
      <dgm:t>
        <a:bodyPr/>
        <a:lstStyle/>
        <a:p>
          <a:endParaRPr lang="id-ID"/>
        </a:p>
      </dgm:t>
    </dgm:pt>
    <dgm:pt modelId="{E938BF6E-6A7A-4A39-8C97-EDBCA9394971}" type="pres">
      <dgm:prSet presAssocID="{221B5A04-D7B5-4C2B-AC45-A67888168449}" presName="hierChild3" presStyleCnt="0"/>
      <dgm:spPr/>
    </dgm:pt>
    <dgm:pt modelId="{4BC09756-033F-41B1-A158-0F2D5242A00F}" type="pres">
      <dgm:prSet presAssocID="{BA2755E1-1097-4B3A-B548-38B0A21D4353}" presName="Name25" presStyleLbl="parChTrans1D4" presStyleIdx="7" presStyleCnt="21"/>
      <dgm:spPr/>
      <dgm:t>
        <a:bodyPr/>
        <a:lstStyle/>
        <a:p>
          <a:endParaRPr lang="id-ID"/>
        </a:p>
      </dgm:t>
    </dgm:pt>
    <dgm:pt modelId="{4B17A9C2-7955-40B2-9543-19EC5C25997A}" type="pres">
      <dgm:prSet presAssocID="{BA2755E1-1097-4B3A-B548-38B0A21D4353}" presName="connTx" presStyleLbl="parChTrans1D4" presStyleIdx="7" presStyleCnt="21"/>
      <dgm:spPr/>
      <dgm:t>
        <a:bodyPr/>
        <a:lstStyle/>
        <a:p>
          <a:endParaRPr lang="id-ID"/>
        </a:p>
      </dgm:t>
    </dgm:pt>
    <dgm:pt modelId="{5F40663B-090F-49D7-9DF5-58EAFF313D6E}" type="pres">
      <dgm:prSet presAssocID="{016D78BC-5E62-428E-B7F9-6CA56F67C149}" presName="Name30" presStyleCnt="0"/>
      <dgm:spPr/>
    </dgm:pt>
    <dgm:pt modelId="{6DDF952F-F913-45F3-8169-6904AC782E6F}" type="pres">
      <dgm:prSet presAssocID="{016D78BC-5E62-428E-B7F9-6CA56F67C149}" presName="level2Shape" presStyleLbl="node4" presStyleIdx="7" presStyleCnt="21"/>
      <dgm:spPr/>
      <dgm:t>
        <a:bodyPr/>
        <a:lstStyle/>
        <a:p>
          <a:endParaRPr lang="id-ID"/>
        </a:p>
      </dgm:t>
    </dgm:pt>
    <dgm:pt modelId="{8A6178F9-BFED-4938-8944-808300B2CD8E}" type="pres">
      <dgm:prSet presAssocID="{016D78BC-5E62-428E-B7F9-6CA56F67C149}" presName="hierChild3" presStyleCnt="0"/>
      <dgm:spPr/>
    </dgm:pt>
    <dgm:pt modelId="{FB4A3F26-839F-4188-80F2-1AA234D464DC}" type="pres">
      <dgm:prSet presAssocID="{AF31F3B2-01AF-411D-931B-E1C0244C26E4}" presName="Name25" presStyleLbl="parChTrans1D4" presStyleIdx="8" presStyleCnt="21"/>
      <dgm:spPr/>
      <dgm:t>
        <a:bodyPr/>
        <a:lstStyle/>
        <a:p>
          <a:endParaRPr lang="id-ID"/>
        </a:p>
      </dgm:t>
    </dgm:pt>
    <dgm:pt modelId="{8AE48EC8-A2C8-4E0A-AFF7-13543975A696}" type="pres">
      <dgm:prSet presAssocID="{AF31F3B2-01AF-411D-931B-E1C0244C26E4}" presName="connTx" presStyleLbl="parChTrans1D4" presStyleIdx="8" presStyleCnt="21"/>
      <dgm:spPr/>
      <dgm:t>
        <a:bodyPr/>
        <a:lstStyle/>
        <a:p>
          <a:endParaRPr lang="id-ID"/>
        </a:p>
      </dgm:t>
    </dgm:pt>
    <dgm:pt modelId="{F26CF4A7-3B81-4B9E-9E55-C1A0771CA8AF}" type="pres">
      <dgm:prSet presAssocID="{1E1DA983-B963-45AC-B761-8D9FD72FA009}" presName="Name30" presStyleCnt="0"/>
      <dgm:spPr/>
    </dgm:pt>
    <dgm:pt modelId="{04FB9489-3723-4FD6-A7F3-33FF31692436}" type="pres">
      <dgm:prSet presAssocID="{1E1DA983-B963-45AC-B761-8D9FD72FA009}" presName="level2Shape" presStyleLbl="node4" presStyleIdx="8" presStyleCnt="21" custScaleX="159429" custLinFactNeighborX="58782" custLinFactNeighborY="-91081"/>
      <dgm:spPr/>
      <dgm:t>
        <a:bodyPr/>
        <a:lstStyle/>
        <a:p>
          <a:endParaRPr lang="id-ID"/>
        </a:p>
      </dgm:t>
    </dgm:pt>
    <dgm:pt modelId="{F303D31D-5C78-4C66-AEE8-2132C5839FC5}" type="pres">
      <dgm:prSet presAssocID="{1E1DA983-B963-45AC-B761-8D9FD72FA009}" presName="hierChild3" presStyleCnt="0"/>
      <dgm:spPr/>
    </dgm:pt>
    <dgm:pt modelId="{341BB083-C715-4383-893B-A445D69B4590}" type="pres">
      <dgm:prSet presAssocID="{5FFF7349-10B3-4B7A-9E17-48A8A511D431}" presName="Name25" presStyleLbl="parChTrans1D4" presStyleIdx="9" presStyleCnt="21"/>
      <dgm:spPr/>
      <dgm:t>
        <a:bodyPr/>
        <a:lstStyle/>
        <a:p>
          <a:endParaRPr lang="id-ID"/>
        </a:p>
      </dgm:t>
    </dgm:pt>
    <dgm:pt modelId="{38CC801D-8816-4CEC-A984-DC50D0E26070}" type="pres">
      <dgm:prSet presAssocID="{5FFF7349-10B3-4B7A-9E17-48A8A511D431}" presName="connTx" presStyleLbl="parChTrans1D4" presStyleIdx="9" presStyleCnt="21"/>
      <dgm:spPr/>
      <dgm:t>
        <a:bodyPr/>
        <a:lstStyle/>
        <a:p>
          <a:endParaRPr lang="id-ID"/>
        </a:p>
      </dgm:t>
    </dgm:pt>
    <dgm:pt modelId="{64EB0A84-4F3F-4D41-862C-C3F30D545B3D}" type="pres">
      <dgm:prSet presAssocID="{E268DBF3-F9D9-4CF0-9FDF-FBED617C5588}" presName="Name30" presStyleCnt="0"/>
      <dgm:spPr/>
    </dgm:pt>
    <dgm:pt modelId="{A459B1EA-4B81-4902-A5A2-2064D455B4CF}" type="pres">
      <dgm:prSet presAssocID="{E268DBF3-F9D9-4CF0-9FDF-FBED617C5588}" presName="level2Shape" presStyleLbl="node4" presStyleIdx="9" presStyleCnt="21" custScaleX="169582" custLinFactNeighborX="58782" custLinFactNeighborY="-40412"/>
      <dgm:spPr/>
      <dgm:t>
        <a:bodyPr/>
        <a:lstStyle/>
        <a:p>
          <a:endParaRPr lang="id-ID"/>
        </a:p>
      </dgm:t>
    </dgm:pt>
    <dgm:pt modelId="{4232FA7A-7313-4BF6-BDFA-FCE0BE3CFD79}" type="pres">
      <dgm:prSet presAssocID="{E268DBF3-F9D9-4CF0-9FDF-FBED617C5588}" presName="hierChild3" presStyleCnt="0"/>
      <dgm:spPr/>
    </dgm:pt>
    <dgm:pt modelId="{AA8F1FD1-5E9B-4D3E-9819-6726EFA7CD3F}" type="pres">
      <dgm:prSet presAssocID="{A997AE2F-750F-48CB-87A9-3FEC9126DAB8}" presName="Name25" presStyleLbl="parChTrans1D4" presStyleIdx="10" presStyleCnt="21"/>
      <dgm:spPr/>
      <dgm:t>
        <a:bodyPr/>
        <a:lstStyle/>
        <a:p>
          <a:endParaRPr lang="id-ID"/>
        </a:p>
      </dgm:t>
    </dgm:pt>
    <dgm:pt modelId="{F3B8383E-4EB7-4564-80B0-7F87F4736C68}" type="pres">
      <dgm:prSet presAssocID="{A997AE2F-750F-48CB-87A9-3FEC9126DAB8}" presName="connTx" presStyleLbl="parChTrans1D4" presStyleIdx="10" presStyleCnt="21"/>
      <dgm:spPr/>
      <dgm:t>
        <a:bodyPr/>
        <a:lstStyle/>
        <a:p>
          <a:endParaRPr lang="id-ID"/>
        </a:p>
      </dgm:t>
    </dgm:pt>
    <dgm:pt modelId="{22FE01A5-7E2D-478F-8FA0-EB3C33EAFCEA}" type="pres">
      <dgm:prSet presAssocID="{96A25F24-DED4-4726-BCAE-CA576C5DBF28}" presName="Name30" presStyleCnt="0"/>
      <dgm:spPr/>
    </dgm:pt>
    <dgm:pt modelId="{AA0DFB7D-090A-4FA1-A6BD-545FA7F5D74D}" type="pres">
      <dgm:prSet presAssocID="{96A25F24-DED4-4726-BCAE-CA576C5DBF28}" presName="level2Shape" presStyleLbl="node4" presStyleIdx="10" presStyleCnt="21" custScaleX="149474" custLinFactNeighborX="69137" custLinFactNeighborY="-10038"/>
      <dgm:spPr/>
      <dgm:t>
        <a:bodyPr/>
        <a:lstStyle/>
        <a:p>
          <a:endParaRPr lang="id-ID"/>
        </a:p>
      </dgm:t>
    </dgm:pt>
    <dgm:pt modelId="{56BD1E30-A7EB-4133-9E02-BB781EA8EF30}" type="pres">
      <dgm:prSet presAssocID="{96A25F24-DED4-4726-BCAE-CA576C5DBF28}" presName="hierChild3" presStyleCnt="0"/>
      <dgm:spPr/>
    </dgm:pt>
    <dgm:pt modelId="{97BA3B36-5D61-4A75-9EEA-D6C85A5EE649}" type="pres">
      <dgm:prSet presAssocID="{4CC812D9-B088-43B1-8670-D9F19789584B}" presName="Name25" presStyleLbl="parChTrans1D4" presStyleIdx="11" presStyleCnt="21"/>
      <dgm:spPr/>
      <dgm:t>
        <a:bodyPr/>
        <a:lstStyle/>
        <a:p>
          <a:endParaRPr lang="id-ID"/>
        </a:p>
      </dgm:t>
    </dgm:pt>
    <dgm:pt modelId="{AE6C460B-C3A8-40D6-8014-43336AA85D4D}" type="pres">
      <dgm:prSet presAssocID="{4CC812D9-B088-43B1-8670-D9F19789584B}" presName="connTx" presStyleLbl="parChTrans1D4" presStyleIdx="11" presStyleCnt="21"/>
      <dgm:spPr/>
      <dgm:t>
        <a:bodyPr/>
        <a:lstStyle/>
        <a:p>
          <a:endParaRPr lang="id-ID"/>
        </a:p>
      </dgm:t>
    </dgm:pt>
    <dgm:pt modelId="{EA157469-D0D6-4353-8609-5ACA7DAA1AB5}" type="pres">
      <dgm:prSet presAssocID="{FC162F8C-4D30-4EB8-B9E8-8C2DB09EA2D4}" presName="Name30" presStyleCnt="0"/>
      <dgm:spPr/>
    </dgm:pt>
    <dgm:pt modelId="{BFF40BB5-BEEC-46AB-890A-682983BDD4EF}" type="pres">
      <dgm:prSet presAssocID="{FC162F8C-4D30-4EB8-B9E8-8C2DB09EA2D4}" presName="level2Shape" presStyleLbl="node4" presStyleIdx="11" presStyleCnt="21" custScaleX="164390" custScaleY="145319"/>
      <dgm:spPr/>
      <dgm:t>
        <a:bodyPr/>
        <a:lstStyle/>
        <a:p>
          <a:endParaRPr lang="id-ID"/>
        </a:p>
      </dgm:t>
    </dgm:pt>
    <dgm:pt modelId="{ECEADE2A-147F-4E4F-A16B-85BB18527B0C}" type="pres">
      <dgm:prSet presAssocID="{FC162F8C-4D30-4EB8-B9E8-8C2DB09EA2D4}" presName="hierChild3" presStyleCnt="0"/>
      <dgm:spPr/>
    </dgm:pt>
    <dgm:pt modelId="{207E9EDB-2FDE-4EB3-92AC-92B01551929A}" type="pres">
      <dgm:prSet presAssocID="{B08E339B-1F2E-4B48-9935-44D3BC6E7FB2}" presName="Name25" presStyleLbl="parChTrans1D4" presStyleIdx="12" presStyleCnt="21"/>
      <dgm:spPr/>
      <dgm:t>
        <a:bodyPr/>
        <a:lstStyle/>
        <a:p>
          <a:endParaRPr lang="id-ID"/>
        </a:p>
      </dgm:t>
    </dgm:pt>
    <dgm:pt modelId="{3395EDEA-8647-44D7-AEDB-F598D754DBE1}" type="pres">
      <dgm:prSet presAssocID="{B08E339B-1F2E-4B48-9935-44D3BC6E7FB2}" presName="connTx" presStyleLbl="parChTrans1D4" presStyleIdx="12" presStyleCnt="21"/>
      <dgm:spPr/>
      <dgm:t>
        <a:bodyPr/>
        <a:lstStyle/>
        <a:p>
          <a:endParaRPr lang="id-ID"/>
        </a:p>
      </dgm:t>
    </dgm:pt>
    <dgm:pt modelId="{0EB19118-C84F-47FE-AA47-52608DA4ECFF}" type="pres">
      <dgm:prSet presAssocID="{E8B2EB42-FAF8-47BF-8364-02D45DAFE86C}" presName="Name30" presStyleCnt="0"/>
      <dgm:spPr/>
    </dgm:pt>
    <dgm:pt modelId="{0AF7EB17-60EC-4F41-AAAD-83F313B1F444}" type="pres">
      <dgm:prSet presAssocID="{E8B2EB42-FAF8-47BF-8364-02D45DAFE86C}" presName="level2Shape" presStyleLbl="node4" presStyleIdx="12" presStyleCnt="21" custScaleX="172547" custScaleY="204127"/>
      <dgm:spPr/>
      <dgm:t>
        <a:bodyPr/>
        <a:lstStyle/>
        <a:p>
          <a:endParaRPr lang="id-ID"/>
        </a:p>
      </dgm:t>
    </dgm:pt>
    <dgm:pt modelId="{CB71B3C5-26E2-4E7F-A628-6F07758766D9}" type="pres">
      <dgm:prSet presAssocID="{E8B2EB42-FAF8-47BF-8364-02D45DAFE86C}" presName="hierChild3" presStyleCnt="0"/>
      <dgm:spPr/>
    </dgm:pt>
    <dgm:pt modelId="{8273FCE3-B979-4A70-885A-00BC44675627}" type="pres">
      <dgm:prSet presAssocID="{AA2AECD4-C059-4329-83B4-676991101B1D}" presName="Name25" presStyleLbl="parChTrans1D2" presStyleIdx="1" presStyleCnt="2"/>
      <dgm:spPr/>
      <dgm:t>
        <a:bodyPr/>
        <a:lstStyle/>
        <a:p>
          <a:endParaRPr lang="id-ID"/>
        </a:p>
      </dgm:t>
    </dgm:pt>
    <dgm:pt modelId="{686B1059-B408-42CB-BE00-99112DCFEE2B}" type="pres">
      <dgm:prSet presAssocID="{AA2AECD4-C059-4329-83B4-676991101B1D}" presName="connTx" presStyleLbl="parChTrans1D2" presStyleIdx="1" presStyleCnt="2"/>
      <dgm:spPr/>
      <dgm:t>
        <a:bodyPr/>
        <a:lstStyle/>
        <a:p>
          <a:endParaRPr lang="id-ID"/>
        </a:p>
      </dgm:t>
    </dgm:pt>
    <dgm:pt modelId="{58CD83C1-922D-42B2-8B22-203324773C93}" type="pres">
      <dgm:prSet presAssocID="{1D6EE50F-3674-49AD-AFF0-18B8E4337EB4}" presName="Name30" presStyleCnt="0"/>
      <dgm:spPr/>
    </dgm:pt>
    <dgm:pt modelId="{0476FD4D-4FA2-4404-B8AA-3F08348D3F32}" type="pres">
      <dgm:prSet presAssocID="{1D6EE50F-3674-49AD-AFF0-18B8E4337EB4}" presName="level2Shape" presStyleLbl="node2" presStyleIdx="1" presStyleCnt="2" custScaleX="168634"/>
      <dgm:spPr/>
      <dgm:t>
        <a:bodyPr/>
        <a:lstStyle/>
        <a:p>
          <a:endParaRPr lang="id-ID"/>
        </a:p>
      </dgm:t>
    </dgm:pt>
    <dgm:pt modelId="{FD92E86A-687C-474F-92AD-71825A05C2D0}" type="pres">
      <dgm:prSet presAssocID="{1D6EE50F-3674-49AD-AFF0-18B8E4337EB4}" presName="hierChild3" presStyleCnt="0"/>
      <dgm:spPr/>
    </dgm:pt>
    <dgm:pt modelId="{46DD9FA5-CB7E-4190-81DB-E8693D31B128}" type="pres">
      <dgm:prSet presAssocID="{24A24141-D91D-466C-9DF4-DE49C1FDD0A1}" presName="Name25" presStyleLbl="parChTrans1D3" presStyleIdx="2" presStyleCnt="5"/>
      <dgm:spPr/>
      <dgm:t>
        <a:bodyPr/>
        <a:lstStyle/>
        <a:p>
          <a:endParaRPr lang="id-ID"/>
        </a:p>
      </dgm:t>
    </dgm:pt>
    <dgm:pt modelId="{D90318C7-61CA-4740-8C7C-2C41778EABB8}" type="pres">
      <dgm:prSet presAssocID="{24A24141-D91D-466C-9DF4-DE49C1FDD0A1}" presName="connTx" presStyleLbl="parChTrans1D3" presStyleIdx="2" presStyleCnt="5"/>
      <dgm:spPr/>
      <dgm:t>
        <a:bodyPr/>
        <a:lstStyle/>
        <a:p>
          <a:endParaRPr lang="id-ID"/>
        </a:p>
      </dgm:t>
    </dgm:pt>
    <dgm:pt modelId="{0C641C54-E302-4A5A-A86A-E90F75139F0F}" type="pres">
      <dgm:prSet presAssocID="{0C00F074-D614-42B3-8CA0-C2A15F100C7A}" presName="Name30" presStyleCnt="0"/>
      <dgm:spPr/>
    </dgm:pt>
    <dgm:pt modelId="{157768E8-C46E-4256-82FC-976AC60741A9}" type="pres">
      <dgm:prSet presAssocID="{0C00F074-D614-42B3-8CA0-C2A15F100C7A}" presName="level2Shape" presStyleLbl="node3" presStyleIdx="2" presStyleCnt="5"/>
      <dgm:spPr/>
      <dgm:t>
        <a:bodyPr/>
        <a:lstStyle/>
        <a:p>
          <a:endParaRPr lang="id-ID"/>
        </a:p>
      </dgm:t>
    </dgm:pt>
    <dgm:pt modelId="{920600E7-22FB-4915-969B-ECEFE7C1CD24}" type="pres">
      <dgm:prSet presAssocID="{0C00F074-D614-42B3-8CA0-C2A15F100C7A}" presName="hierChild3" presStyleCnt="0"/>
      <dgm:spPr/>
    </dgm:pt>
    <dgm:pt modelId="{19A19FB0-3AE6-41B1-85A5-983617982F20}" type="pres">
      <dgm:prSet presAssocID="{318280BE-1D64-47D8-9DCF-AC6A0C9DFC87}" presName="Name25" presStyleLbl="parChTrans1D3" presStyleIdx="3" presStyleCnt="5"/>
      <dgm:spPr/>
      <dgm:t>
        <a:bodyPr/>
        <a:lstStyle/>
        <a:p>
          <a:endParaRPr lang="id-ID"/>
        </a:p>
      </dgm:t>
    </dgm:pt>
    <dgm:pt modelId="{E3FCD30D-5EE4-44E7-A227-3BCDF4E13029}" type="pres">
      <dgm:prSet presAssocID="{318280BE-1D64-47D8-9DCF-AC6A0C9DFC87}" presName="connTx" presStyleLbl="parChTrans1D3" presStyleIdx="3" presStyleCnt="5"/>
      <dgm:spPr/>
      <dgm:t>
        <a:bodyPr/>
        <a:lstStyle/>
        <a:p>
          <a:endParaRPr lang="id-ID"/>
        </a:p>
      </dgm:t>
    </dgm:pt>
    <dgm:pt modelId="{94CFCA53-FCF5-4C65-9CB1-38DF4BA26340}" type="pres">
      <dgm:prSet presAssocID="{B11429AD-ED7F-442F-B4D2-6DFDE997C7F8}" presName="Name30" presStyleCnt="0"/>
      <dgm:spPr/>
    </dgm:pt>
    <dgm:pt modelId="{6D9545A7-6E92-403B-921D-64A3E2B48985}" type="pres">
      <dgm:prSet presAssocID="{B11429AD-ED7F-442F-B4D2-6DFDE997C7F8}" presName="level2Shape" presStyleLbl="node3" presStyleIdx="3" presStyleCnt="5"/>
      <dgm:spPr/>
      <dgm:t>
        <a:bodyPr/>
        <a:lstStyle/>
        <a:p>
          <a:endParaRPr lang="id-ID"/>
        </a:p>
      </dgm:t>
    </dgm:pt>
    <dgm:pt modelId="{79596998-3C4A-426C-AEEA-4E28368FD787}" type="pres">
      <dgm:prSet presAssocID="{B11429AD-ED7F-442F-B4D2-6DFDE997C7F8}" presName="hierChild3" presStyleCnt="0"/>
      <dgm:spPr/>
    </dgm:pt>
    <dgm:pt modelId="{127FB433-D5AD-4833-B713-40127C1F03C9}" type="pres">
      <dgm:prSet presAssocID="{EFE209D1-DC62-4668-885B-2A473A2A3F28}" presName="Name25" presStyleLbl="parChTrans1D4" presStyleIdx="13" presStyleCnt="21"/>
      <dgm:spPr/>
      <dgm:t>
        <a:bodyPr/>
        <a:lstStyle/>
        <a:p>
          <a:endParaRPr lang="id-ID"/>
        </a:p>
      </dgm:t>
    </dgm:pt>
    <dgm:pt modelId="{97DAED6D-17AB-44C1-9A0A-253B5EF57671}" type="pres">
      <dgm:prSet presAssocID="{EFE209D1-DC62-4668-885B-2A473A2A3F28}" presName="connTx" presStyleLbl="parChTrans1D4" presStyleIdx="13" presStyleCnt="21"/>
      <dgm:spPr/>
      <dgm:t>
        <a:bodyPr/>
        <a:lstStyle/>
        <a:p>
          <a:endParaRPr lang="id-ID"/>
        </a:p>
      </dgm:t>
    </dgm:pt>
    <dgm:pt modelId="{AB6796E1-F329-4DF4-8E0F-C8B1B9B00F39}" type="pres">
      <dgm:prSet presAssocID="{9CA4AC6F-CFE9-4E95-AE55-A40A68C349E9}" presName="Name30" presStyleCnt="0"/>
      <dgm:spPr/>
    </dgm:pt>
    <dgm:pt modelId="{9480F618-0CF1-494C-B875-3E58060F9B19}" type="pres">
      <dgm:prSet presAssocID="{9CA4AC6F-CFE9-4E95-AE55-A40A68C349E9}" presName="level2Shape" presStyleLbl="node4" presStyleIdx="13" presStyleCnt="21"/>
      <dgm:spPr/>
      <dgm:t>
        <a:bodyPr/>
        <a:lstStyle/>
        <a:p>
          <a:endParaRPr lang="id-ID"/>
        </a:p>
      </dgm:t>
    </dgm:pt>
    <dgm:pt modelId="{31106A04-B617-4084-A772-3A87522AB6BD}" type="pres">
      <dgm:prSet presAssocID="{9CA4AC6F-CFE9-4E95-AE55-A40A68C349E9}" presName="hierChild3" presStyleCnt="0"/>
      <dgm:spPr/>
    </dgm:pt>
    <dgm:pt modelId="{56A7693F-EB34-4831-8C4F-20F9FA3704EE}" type="pres">
      <dgm:prSet presAssocID="{BE4B98DA-F4DF-4E21-9B47-A0EE0C6EC2CC}" presName="Name25" presStyleLbl="parChTrans1D4" presStyleIdx="14" presStyleCnt="21"/>
      <dgm:spPr/>
      <dgm:t>
        <a:bodyPr/>
        <a:lstStyle/>
        <a:p>
          <a:endParaRPr lang="id-ID"/>
        </a:p>
      </dgm:t>
    </dgm:pt>
    <dgm:pt modelId="{B6BF99AA-5055-47B0-9E3A-4D9D3B76C929}" type="pres">
      <dgm:prSet presAssocID="{BE4B98DA-F4DF-4E21-9B47-A0EE0C6EC2CC}" presName="connTx" presStyleLbl="parChTrans1D4" presStyleIdx="14" presStyleCnt="21"/>
      <dgm:spPr/>
      <dgm:t>
        <a:bodyPr/>
        <a:lstStyle/>
        <a:p>
          <a:endParaRPr lang="id-ID"/>
        </a:p>
      </dgm:t>
    </dgm:pt>
    <dgm:pt modelId="{7ADF06A9-F53E-4413-8463-1CC01377CE56}" type="pres">
      <dgm:prSet presAssocID="{B63A337E-AD45-4259-AA59-CEA0B10FF302}" presName="Name30" presStyleCnt="0"/>
      <dgm:spPr/>
    </dgm:pt>
    <dgm:pt modelId="{9373B57D-9234-41A2-A46E-984CA3372200}" type="pres">
      <dgm:prSet presAssocID="{B63A337E-AD45-4259-AA59-CEA0B10FF302}" presName="level2Shape" presStyleLbl="node4" presStyleIdx="14" presStyleCnt="21"/>
      <dgm:spPr/>
      <dgm:t>
        <a:bodyPr/>
        <a:lstStyle/>
        <a:p>
          <a:endParaRPr lang="id-ID"/>
        </a:p>
      </dgm:t>
    </dgm:pt>
    <dgm:pt modelId="{17029E7F-B4E6-4FD7-886C-D243C62AD8BD}" type="pres">
      <dgm:prSet presAssocID="{B63A337E-AD45-4259-AA59-CEA0B10FF302}" presName="hierChild3" presStyleCnt="0"/>
      <dgm:spPr/>
    </dgm:pt>
    <dgm:pt modelId="{0C4A5DAC-8241-4897-8C44-8434483548CF}" type="pres">
      <dgm:prSet presAssocID="{259AC554-3C24-4DDD-9820-0D824C4D121A}" presName="Name25" presStyleLbl="parChTrans1D4" presStyleIdx="15" presStyleCnt="21"/>
      <dgm:spPr/>
      <dgm:t>
        <a:bodyPr/>
        <a:lstStyle/>
        <a:p>
          <a:endParaRPr lang="id-ID"/>
        </a:p>
      </dgm:t>
    </dgm:pt>
    <dgm:pt modelId="{D8C85BBE-6184-4E12-8D9F-7E5A9A86A2B2}" type="pres">
      <dgm:prSet presAssocID="{259AC554-3C24-4DDD-9820-0D824C4D121A}" presName="connTx" presStyleLbl="parChTrans1D4" presStyleIdx="15" presStyleCnt="21"/>
      <dgm:spPr/>
      <dgm:t>
        <a:bodyPr/>
        <a:lstStyle/>
        <a:p>
          <a:endParaRPr lang="id-ID"/>
        </a:p>
      </dgm:t>
    </dgm:pt>
    <dgm:pt modelId="{424CAE68-D047-4AFC-A4E6-258E95DE9F66}" type="pres">
      <dgm:prSet presAssocID="{02F6C136-9BF3-4AE0-90EC-2C78228621AC}" presName="Name30" presStyleCnt="0"/>
      <dgm:spPr/>
    </dgm:pt>
    <dgm:pt modelId="{E77DEFF3-039A-4449-B76B-C3AD17085C40}" type="pres">
      <dgm:prSet presAssocID="{02F6C136-9BF3-4AE0-90EC-2C78228621AC}" presName="level2Shape" presStyleLbl="node4" presStyleIdx="15" presStyleCnt="21"/>
      <dgm:spPr/>
      <dgm:t>
        <a:bodyPr/>
        <a:lstStyle/>
        <a:p>
          <a:endParaRPr lang="id-ID"/>
        </a:p>
      </dgm:t>
    </dgm:pt>
    <dgm:pt modelId="{A5346355-2AD5-4175-97A2-537681FF0A1D}" type="pres">
      <dgm:prSet presAssocID="{02F6C136-9BF3-4AE0-90EC-2C78228621AC}" presName="hierChild3" presStyleCnt="0"/>
      <dgm:spPr/>
    </dgm:pt>
    <dgm:pt modelId="{3CFFCB44-1767-4D17-BC8F-4EABC1DC5CBA}" type="pres">
      <dgm:prSet presAssocID="{1337F5A6-EDA6-4C66-BB2E-F87BC710DC2D}" presName="Name25" presStyleLbl="parChTrans1D4" presStyleIdx="16" presStyleCnt="21"/>
      <dgm:spPr/>
      <dgm:t>
        <a:bodyPr/>
        <a:lstStyle/>
        <a:p>
          <a:endParaRPr lang="id-ID"/>
        </a:p>
      </dgm:t>
    </dgm:pt>
    <dgm:pt modelId="{67F1381F-8487-430E-BB69-F6A45DBD7C1F}" type="pres">
      <dgm:prSet presAssocID="{1337F5A6-EDA6-4C66-BB2E-F87BC710DC2D}" presName="connTx" presStyleLbl="parChTrans1D4" presStyleIdx="16" presStyleCnt="21"/>
      <dgm:spPr/>
      <dgm:t>
        <a:bodyPr/>
        <a:lstStyle/>
        <a:p>
          <a:endParaRPr lang="id-ID"/>
        </a:p>
      </dgm:t>
    </dgm:pt>
    <dgm:pt modelId="{D83EAEA1-BADD-4B5A-8A8C-B912FF1521B3}" type="pres">
      <dgm:prSet presAssocID="{B0568550-AEFE-4395-8BAC-AE00C6F7BBE1}" presName="Name30" presStyleCnt="0"/>
      <dgm:spPr/>
    </dgm:pt>
    <dgm:pt modelId="{DB814E91-53C5-4B1C-9AC5-6D8E70C5967C}" type="pres">
      <dgm:prSet presAssocID="{B0568550-AEFE-4395-8BAC-AE00C6F7BBE1}" presName="level2Shape" presStyleLbl="node4" presStyleIdx="16" presStyleCnt="21" custScaleX="159326"/>
      <dgm:spPr/>
      <dgm:t>
        <a:bodyPr/>
        <a:lstStyle/>
        <a:p>
          <a:endParaRPr lang="id-ID"/>
        </a:p>
      </dgm:t>
    </dgm:pt>
    <dgm:pt modelId="{3A1B8E2A-5D39-4D62-85C1-7781974E56F1}" type="pres">
      <dgm:prSet presAssocID="{B0568550-AEFE-4395-8BAC-AE00C6F7BBE1}" presName="hierChild3" presStyleCnt="0"/>
      <dgm:spPr/>
    </dgm:pt>
    <dgm:pt modelId="{8383D417-92FD-4106-837D-9AC1E2FA1B2F}" type="pres">
      <dgm:prSet presAssocID="{5D0F406F-CF43-4251-8930-E9F730921066}" presName="Name25" presStyleLbl="parChTrans1D4" presStyleIdx="17" presStyleCnt="21"/>
      <dgm:spPr/>
      <dgm:t>
        <a:bodyPr/>
        <a:lstStyle/>
        <a:p>
          <a:endParaRPr lang="id-ID"/>
        </a:p>
      </dgm:t>
    </dgm:pt>
    <dgm:pt modelId="{884CCEE7-BC63-4E6F-8327-7BC9F65DBCF7}" type="pres">
      <dgm:prSet presAssocID="{5D0F406F-CF43-4251-8930-E9F730921066}" presName="connTx" presStyleLbl="parChTrans1D4" presStyleIdx="17" presStyleCnt="21"/>
      <dgm:spPr/>
      <dgm:t>
        <a:bodyPr/>
        <a:lstStyle/>
        <a:p>
          <a:endParaRPr lang="id-ID"/>
        </a:p>
      </dgm:t>
    </dgm:pt>
    <dgm:pt modelId="{EF26962E-869D-4578-A94E-ED517D0B90CA}" type="pres">
      <dgm:prSet presAssocID="{04E97D6A-B780-44B1-B9CC-2CF93C5E538C}" presName="Name30" presStyleCnt="0"/>
      <dgm:spPr/>
    </dgm:pt>
    <dgm:pt modelId="{10F2BD6B-6B16-4AC8-B60B-8458CC63BCBA}" type="pres">
      <dgm:prSet presAssocID="{04E97D6A-B780-44B1-B9CC-2CF93C5E538C}" presName="level2Shape" presStyleLbl="node4" presStyleIdx="17" presStyleCnt="21" custScaleX="149063"/>
      <dgm:spPr/>
      <dgm:t>
        <a:bodyPr/>
        <a:lstStyle/>
        <a:p>
          <a:endParaRPr lang="id-ID"/>
        </a:p>
      </dgm:t>
    </dgm:pt>
    <dgm:pt modelId="{7B2489AB-A609-4B63-9EF9-F4DAAB756FDA}" type="pres">
      <dgm:prSet presAssocID="{04E97D6A-B780-44B1-B9CC-2CF93C5E538C}" presName="hierChild3" presStyleCnt="0"/>
      <dgm:spPr/>
    </dgm:pt>
    <dgm:pt modelId="{B905C1E1-C113-47AD-B72F-864FCED1BBE6}" type="pres">
      <dgm:prSet presAssocID="{DF6A3470-D7F1-4BAC-B083-EDD88F9EB8B5}" presName="Name25" presStyleLbl="parChTrans1D4" presStyleIdx="18" presStyleCnt="21"/>
      <dgm:spPr/>
      <dgm:t>
        <a:bodyPr/>
        <a:lstStyle/>
        <a:p>
          <a:endParaRPr lang="id-ID"/>
        </a:p>
      </dgm:t>
    </dgm:pt>
    <dgm:pt modelId="{3FD627F6-E526-46A6-8C7F-6F7D615CDEA2}" type="pres">
      <dgm:prSet presAssocID="{DF6A3470-D7F1-4BAC-B083-EDD88F9EB8B5}" presName="connTx" presStyleLbl="parChTrans1D4" presStyleIdx="18" presStyleCnt="21"/>
      <dgm:spPr/>
      <dgm:t>
        <a:bodyPr/>
        <a:lstStyle/>
        <a:p>
          <a:endParaRPr lang="id-ID"/>
        </a:p>
      </dgm:t>
    </dgm:pt>
    <dgm:pt modelId="{84A898BC-6DFE-4D4A-80EF-4A9ABD6BFC9A}" type="pres">
      <dgm:prSet presAssocID="{54D0619D-62BB-4D70-9B56-4F882E82553E}" presName="Name30" presStyleCnt="0"/>
      <dgm:spPr/>
    </dgm:pt>
    <dgm:pt modelId="{6C34CB1F-3D79-4551-8745-07BCFB385375}" type="pres">
      <dgm:prSet presAssocID="{54D0619D-62BB-4D70-9B56-4F882E82553E}" presName="level2Shape" presStyleLbl="node4" presStyleIdx="18" presStyleCnt="21" custScaleX="160718"/>
      <dgm:spPr/>
      <dgm:t>
        <a:bodyPr/>
        <a:lstStyle/>
        <a:p>
          <a:endParaRPr lang="id-ID"/>
        </a:p>
      </dgm:t>
    </dgm:pt>
    <dgm:pt modelId="{828063EC-A09A-4290-9F95-8891F3CDF069}" type="pres">
      <dgm:prSet presAssocID="{54D0619D-62BB-4D70-9B56-4F882E82553E}" presName="hierChild3" presStyleCnt="0"/>
      <dgm:spPr/>
    </dgm:pt>
    <dgm:pt modelId="{403C0DC3-C42D-439A-8A1A-AAE3C16D1147}" type="pres">
      <dgm:prSet presAssocID="{C723F7A1-BFC0-4171-A399-B279D8B1BAA0}" presName="Name25" presStyleLbl="parChTrans1D4" presStyleIdx="19" presStyleCnt="21"/>
      <dgm:spPr/>
      <dgm:t>
        <a:bodyPr/>
        <a:lstStyle/>
        <a:p>
          <a:endParaRPr lang="id-ID"/>
        </a:p>
      </dgm:t>
    </dgm:pt>
    <dgm:pt modelId="{0C881BCA-7EF9-407B-9C22-6D6513926ADD}" type="pres">
      <dgm:prSet presAssocID="{C723F7A1-BFC0-4171-A399-B279D8B1BAA0}" presName="connTx" presStyleLbl="parChTrans1D4" presStyleIdx="19" presStyleCnt="21"/>
      <dgm:spPr/>
      <dgm:t>
        <a:bodyPr/>
        <a:lstStyle/>
        <a:p>
          <a:endParaRPr lang="id-ID"/>
        </a:p>
      </dgm:t>
    </dgm:pt>
    <dgm:pt modelId="{18FB3293-D257-49BE-8E4F-8099C9AFC82A}" type="pres">
      <dgm:prSet presAssocID="{E6B9B062-1ECF-4C8F-9257-8A16FD9041FA}" presName="Name30" presStyleCnt="0"/>
      <dgm:spPr/>
    </dgm:pt>
    <dgm:pt modelId="{AF7D5149-02E8-4376-9B73-B6E03FC1BB0E}" type="pres">
      <dgm:prSet presAssocID="{E6B9B062-1ECF-4C8F-9257-8A16FD9041FA}" presName="level2Shape" presStyleLbl="node4" presStyleIdx="19" presStyleCnt="21" custScaleX="152662"/>
      <dgm:spPr/>
      <dgm:t>
        <a:bodyPr/>
        <a:lstStyle/>
        <a:p>
          <a:endParaRPr lang="id-ID"/>
        </a:p>
      </dgm:t>
    </dgm:pt>
    <dgm:pt modelId="{9ADB3695-B43B-4F99-A4A6-9C5B03A170F4}" type="pres">
      <dgm:prSet presAssocID="{E6B9B062-1ECF-4C8F-9257-8A16FD9041FA}" presName="hierChild3" presStyleCnt="0"/>
      <dgm:spPr/>
    </dgm:pt>
    <dgm:pt modelId="{63E68C6D-6B74-402F-BA45-79F927876DA5}" type="pres">
      <dgm:prSet presAssocID="{5FC4626D-D3D3-4883-91B3-263AF83759CD}" presName="Name25" presStyleLbl="parChTrans1D4" presStyleIdx="20" presStyleCnt="21"/>
      <dgm:spPr/>
      <dgm:t>
        <a:bodyPr/>
        <a:lstStyle/>
        <a:p>
          <a:endParaRPr lang="id-ID"/>
        </a:p>
      </dgm:t>
    </dgm:pt>
    <dgm:pt modelId="{C38D0FEB-9789-4559-AC2E-CB957A1875C6}" type="pres">
      <dgm:prSet presAssocID="{5FC4626D-D3D3-4883-91B3-263AF83759CD}" presName="connTx" presStyleLbl="parChTrans1D4" presStyleIdx="20" presStyleCnt="21"/>
      <dgm:spPr/>
      <dgm:t>
        <a:bodyPr/>
        <a:lstStyle/>
        <a:p>
          <a:endParaRPr lang="id-ID"/>
        </a:p>
      </dgm:t>
    </dgm:pt>
    <dgm:pt modelId="{618A2956-DE54-4658-8D10-85D50A4D129F}" type="pres">
      <dgm:prSet presAssocID="{F1F24500-8205-4EFF-B298-1520508EB6A0}" presName="Name30" presStyleCnt="0"/>
      <dgm:spPr/>
    </dgm:pt>
    <dgm:pt modelId="{3F7ECFC1-7082-472A-8E92-1FFF2141A38A}" type="pres">
      <dgm:prSet presAssocID="{F1F24500-8205-4EFF-B298-1520508EB6A0}" presName="level2Shape" presStyleLbl="node4" presStyleIdx="20" presStyleCnt="21"/>
      <dgm:spPr/>
      <dgm:t>
        <a:bodyPr/>
        <a:lstStyle/>
        <a:p>
          <a:endParaRPr lang="id-ID"/>
        </a:p>
      </dgm:t>
    </dgm:pt>
    <dgm:pt modelId="{9A37A145-49FE-482C-9F66-F49C26684208}" type="pres">
      <dgm:prSet presAssocID="{F1F24500-8205-4EFF-B298-1520508EB6A0}" presName="hierChild3" presStyleCnt="0"/>
      <dgm:spPr/>
    </dgm:pt>
    <dgm:pt modelId="{D108391F-C36C-4BC7-B8E1-B6B1A97BB914}" type="pres">
      <dgm:prSet presAssocID="{22A60F0B-04F2-47D6-933F-300F0F669A23}" presName="Name25" presStyleLbl="parChTrans1D3" presStyleIdx="4" presStyleCnt="5"/>
      <dgm:spPr/>
      <dgm:t>
        <a:bodyPr/>
        <a:lstStyle/>
        <a:p>
          <a:endParaRPr lang="id-ID"/>
        </a:p>
      </dgm:t>
    </dgm:pt>
    <dgm:pt modelId="{C577C433-85E9-4DE1-8697-15084F3DCD51}" type="pres">
      <dgm:prSet presAssocID="{22A60F0B-04F2-47D6-933F-300F0F669A23}" presName="connTx" presStyleLbl="parChTrans1D3" presStyleIdx="4" presStyleCnt="5"/>
      <dgm:spPr/>
      <dgm:t>
        <a:bodyPr/>
        <a:lstStyle/>
        <a:p>
          <a:endParaRPr lang="id-ID"/>
        </a:p>
      </dgm:t>
    </dgm:pt>
    <dgm:pt modelId="{7DB17187-EF1B-4D9D-8368-A1859CC8C883}" type="pres">
      <dgm:prSet presAssocID="{8E89E2F5-95AF-4B48-9FD2-CFE6B43E8DDD}" presName="Name30" presStyleCnt="0"/>
      <dgm:spPr/>
    </dgm:pt>
    <dgm:pt modelId="{611BB5DD-6943-498B-9D12-4DC6D16A0662}" type="pres">
      <dgm:prSet presAssocID="{8E89E2F5-95AF-4B48-9FD2-CFE6B43E8DDD}" presName="level2Shape" presStyleLbl="node3" presStyleIdx="4" presStyleCnt="5" custScaleX="143564"/>
      <dgm:spPr/>
      <dgm:t>
        <a:bodyPr/>
        <a:lstStyle/>
        <a:p>
          <a:endParaRPr lang="id-ID"/>
        </a:p>
      </dgm:t>
    </dgm:pt>
    <dgm:pt modelId="{8ED545E5-E03F-4B5E-8211-57F621ABFF1D}" type="pres">
      <dgm:prSet presAssocID="{8E89E2F5-95AF-4B48-9FD2-CFE6B43E8DDD}" presName="hierChild3" presStyleCnt="0"/>
      <dgm:spPr/>
    </dgm:pt>
    <dgm:pt modelId="{DC3FCBEF-DAC1-4858-80F9-3884B02E8459}" type="pres">
      <dgm:prSet presAssocID="{84581AAC-7BE7-411C-9CFB-FA39393CDDDD}" presName="bgShapesFlow" presStyleCnt="0"/>
      <dgm:spPr/>
    </dgm:pt>
  </dgm:ptLst>
  <dgm:cxnLst>
    <dgm:cxn modelId="{81C21675-BB94-4135-92C6-647BDBD16607}" srcId="{45871A13-4674-441F-9937-CD9E826494EC}" destId="{96B87763-620B-4476-A915-B9D91C865178}" srcOrd="1" destOrd="0" parTransId="{4D873EDE-4E91-4E7C-AE05-1133BA0885B9}" sibTransId="{3F639ED8-DCAE-4A69-B542-2D56EE9A0579}"/>
    <dgm:cxn modelId="{4C94454F-9974-41A7-8CB3-EAB32FD4766A}" srcId="{B0568550-AEFE-4395-8BAC-AE00C6F7BBE1}" destId="{E6B9B062-1ECF-4C8F-9257-8A16FD9041FA}" srcOrd="2" destOrd="0" parTransId="{C723F7A1-BFC0-4171-A399-B279D8B1BAA0}" sibTransId="{7EF77FA2-632B-49C2-8C4A-473371716C53}"/>
    <dgm:cxn modelId="{A31FCA53-0926-354B-BA8A-B67282D0F006}" type="presOf" srcId="{1C339F98-617A-4ED4-AA66-D1C91E647453}" destId="{6C99CAFE-4E3A-4AF1-B608-240D2A4FA603}" srcOrd="1" destOrd="0" presId="urn:microsoft.com/office/officeart/2005/8/layout/hierarchy5"/>
    <dgm:cxn modelId="{6EF9FBF1-64A0-F247-A366-DF37077F3C18}" type="presOf" srcId="{FBAFC5DE-7535-4029-B63D-2F02E53389C3}" destId="{4DF72D14-FAA7-44A1-8153-E55FC40A6E44}" srcOrd="0" destOrd="0" presId="urn:microsoft.com/office/officeart/2005/8/layout/hierarchy5"/>
    <dgm:cxn modelId="{56297BCC-CD68-4C95-91AC-1588D0FD6ABB}" srcId="{B11429AD-ED7F-442F-B4D2-6DFDE997C7F8}" destId="{9CA4AC6F-CFE9-4E95-AE55-A40A68C349E9}" srcOrd="0" destOrd="0" parTransId="{EFE209D1-DC62-4668-885B-2A473A2A3F28}" sibTransId="{8EE67817-C437-4B03-9740-2CE8454DDA0B}"/>
    <dgm:cxn modelId="{CF5A779A-51CE-AB44-93A0-C568AF449DD8}" type="presOf" srcId="{EFE209D1-DC62-4668-885B-2A473A2A3F28}" destId="{97DAED6D-17AB-44C1-9A0A-253B5EF57671}" srcOrd="1" destOrd="0" presId="urn:microsoft.com/office/officeart/2005/8/layout/hierarchy5"/>
    <dgm:cxn modelId="{99B3E4FE-B578-F448-8CDB-5AFF121282E6}" type="presOf" srcId="{21C5F94B-5320-40FD-BB51-0E2871EAF0F3}" destId="{1CE1428F-1A9C-471C-8FAD-D54076B6A261}" srcOrd="0" destOrd="0" presId="urn:microsoft.com/office/officeart/2005/8/layout/hierarchy5"/>
    <dgm:cxn modelId="{9F99F45A-E032-8B4D-B9B7-843A3547F376}" type="presOf" srcId="{259AC554-3C24-4DDD-9820-0D824C4D121A}" destId="{0C4A5DAC-8241-4897-8C44-8434483548CF}" srcOrd="0" destOrd="0" presId="urn:microsoft.com/office/officeart/2005/8/layout/hierarchy5"/>
    <dgm:cxn modelId="{203E5BD5-9D1B-3B49-B209-FFEBE59A5550}" type="presOf" srcId="{AA2AECD4-C059-4329-83B4-676991101B1D}" destId="{8273FCE3-B979-4A70-885A-00BC44675627}" srcOrd="0" destOrd="0" presId="urn:microsoft.com/office/officeart/2005/8/layout/hierarchy5"/>
    <dgm:cxn modelId="{2BC3B5F4-9F33-4591-B29A-B9E82876608C}" srcId="{07560F3C-6533-4EA6-8D4E-B7CC8086071A}" destId="{7B122070-02E6-41F8-A9B1-5A569E204D4E}" srcOrd="0" destOrd="0" parTransId="{96CA2861-941F-411A-AF95-B60FD4CECC4A}" sibTransId="{3DD95295-1D5A-4286-9A93-F8CC8DB32275}"/>
    <dgm:cxn modelId="{FA098E78-BA3E-1C4F-8279-CE8EE69B8AC0}" type="presOf" srcId="{B11429AD-ED7F-442F-B4D2-6DFDE997C7F8}" destId="{6D9545A7-6E92-403B-921D-64A3E2B48985}" srcOrd="0" destOrd="0" presId="urn:microsoft.com/office/officeart/2005/8/layout/hierarchy5"/>
    <dgm:cxn modelId="{F3E58B78-5F6B-4C85-985F-340AC4C1DA1C}" srcId="{B11429AD-ED7F-442F-B4D2-6DFDE997C7F8}" destId="{B0568550-AEFE-4395-8BAC-AE00C6F7BBE1}" srcOrd="1" destOrd="0" parTransId="{1337F5A6-EDA6-4C66-BB2E-F87BC710DC2D}" sibTransId="{7CFF4776-06C4-463C-BE8B-7054AC2337DD}"/>
    <dgm:cxn modelId="{E7A2F81C-59F4-B341-9BC0-584E18A58E3B}" type="presOf" srcId="{318280BE-1D64-47D8-9DCF-AC6A0C9DFC87}" destId="{19A19FB0-3AE6-41B1-85A5-983617982F20}" srcOrd="0" destOrd="0" presId="urn:microsoft.com/office/officeart/2005/8/layout/hierarchy5"/>
    <dgm:cxn modelId="{76BBF4D7-0C6D-EB46-91AB-229616650B53}" type="presOf" srcId="{186DCD83-F3B7-4B25-806A-4280F00C3362}" destId="{CBB24254-C47E-4C8A-9DA3-5CFC991F8A11}" srcOrd="0" destOrd="0" presId="urn:microsoft.com/office/officeart/2005/8/layout/hierarchy5"/>
    <dgm:cxn modelId="{9E6804AA-B5CC-444B-8A75-FF8D2E637E6F}" type="presOf" srcId="{FC162F8C-4D30-4EB8-B9E8-8C2DB09EA2D4}" destId="{BFF40BB5-BEEC-46AB-890A-682983BDD4EF}" srcOrd="0" destOrd="0" presId="urn:microsoft.com/office/officeart/2005/8/layout/hierarchy5"/>
    <dgm:cxn modelId="{E0EDCBBA-7B9D-4182-8A7A-6DBCEAA2B00F}" srcId="{B0568550-AEFE-4395-8BAC-AE00C6F7BBE1}" destId="{04E97D6A-B780-44B1-B9CC-2CF93C5E538C}" srcOrd="0" destOrd="0" parTransId="{5D0F406F-CF43-4251-8930-E9F730921066}" sibTransId="{90679606-3621-4AFB-B736-D00E51025430}"/>
    <dgm:cxn modelId="{3C0E5AE2-34EA-3A43-9F54-9A8F5A31CCE2}" type="presOf" srcId="{1D6EE50F-3674-49AD-AFF0-18B8E4337EB4}" destId="{0476FD4D-4FA2-4404-B8AA-3F08348D3F32}" srcOrd="0" destOrd="0" presId="urn:microsoft.com/office/officeart/2005/8/layout/hierarchy5"/>
    <dgm:cxn modelId="{406D1D1C-0152-6C4E-A51F-DE296BECD525}" type="presOf" srcId="{54D0619D-62BB-4D70-9B56-4F882E82553E}" destId="{6C34CB1F-3D79-4551-8745-07BCFB385375}" srcOrd="0" destOrd="0" presId="urn:microsoft.com/office/officeart/2005/8/layout/hierarchy5"/>
    <dgm:cxn modelId="{2A40DFC4-507B-4F72-BB61-4D9087DEE3ED}" srcId="{FBAFC5DE-7535-4029-B63D-2F02E53389C3}" destId="{07560F3C-6533-4EA6-8D4E-B7CC8086071A}" srcOrd="1" destOrd="0" parTransId="{21C5F94B-5320-40FD-BB51-0E2871EAF0F3}" sibTransId="{608426C2-D337-4D35-9913-289430D58CA9}"/>
    <dgm:cxn modelId="{36F1E8B6-ACAF-8746-9196-0E0C7598F976}" type="presOf" srcId="{02F6C136-9BF3-4AE0-90EC-2C78228621AC}" destId="{E77DEFF3-039A-4449-B76B-C3AD17085C40}" srcOrd="0" destOrd="0" presId="urn:microsoft.com/office/officeart/2005/8/layout/hierarchy5"/>
    <dgm:cxn modelId="{456314F0-BE8C-1448-9F36-44D28A2A6BDD}" type="presOf" srcId="{C723F7A1-BFC0-4171-A399-B279D8B1BAA0}" destId="{403C0DC3-C42D-439A-8A1A-AAE3C16D1147}" srcOrd="0" destOrd="0" presId="urn:microsoft.com/office/officeart/2005/8/layout/hierarchy5"/>
    <dgm:cxn modelId="{74B7D091-DA4D-6E48-B21A-016F4A54CAEC}" type="presOf" srcId="{1337F5A6-EDA6-4C66-BB2E-F87BC710DC2D}" destId="{67F1381F-8487-430E-BB69-F6A45DBD7C1F}" srcOrd="1" destOrd="0" presId="urn:microsoft.com/office/officeart/2005/8/layout/hierarchy5"/>
    <dgm:cxn modelId="{42FAAEF1-BC69-7B4F-9E18-83FE7AC3F1AF}" type="presOf" srcId="{BE4B98DA-F4DF-4E21-9B47-A0EE0C6EC2CC}" destId="{B6BF99AA-5055-47B0-9E3A-4D9D3B76C929}" srcOrd="1" destOrd="0" presId="urn:microsoft.com/office/officeart/2005/8/layout/hierarchy5"/>
    <dgm:cxn modelId="{97977214-D917-45E7-96A7-2063B46EF28C}" srcId="{FC162F8C-4D30-4EB8-B9E8-8C2DB09EA2D4}" destId="{E8B2EB42-FAF8-47BF-8364-02D45DAFE86C}" srcOrd="0" destOrd="0" parTransId="{B08E339B-1F2E-4B48-9935-44D3BC6E7FB2}" sibTransId="{963A4186-CA53-4F4F-9271-CDBF0036E1E2}"/>
    <dgm:cxn modelId="{6B532BA1-A846-6549-9CB9-FCE90325221E}" type="presOf" srcId="{5FFF7349-10B3-4B7A-9E17-48A8A511D431}" destId="{38CC801D-8816-4CEC-A984-DC50D0E26070}" srcOrd="1" destOrd="0" presId="urn:microsoft.com/office/officeart/2005/8/layout/hierarchy5"/>
    <dgm:cxn modelId="{BE6F0559-B5FB-AB47-B875-B254327B8A6C}" type="presOf" srcId="{CB32378A-6942-4401-87B0-051E39031248}" destId="{E4058532-424D-42E7-B454-58788147ECC5}" srcOrd="0" destOrd="0" presId="urn:microsoft.com/office/officeart/2005/8/layout/hierarchy5"/>
    <dgm:cxn modelId="{F1748104-F1D2-1A49-B2C0-B7005A9A2D72}" type="presOf" srcId="{B63A337E-AD45-4259-AA59-CEA0B10FF302}" destId="{9373B57D-9234-41A2-A46E-984CA3372200}" srcOrd="0" destOrd="0" presId="urn:microsoft.com/office/officeart/2005/8/layout/hierarchy5"/>
    <dgm:cxn modelId="{45322856-5E04-4E72-9BEB-F4253AED4A05}" srcId="{84581AAC-7BE7-411C-9CFB-FA39393CDDDD}" destId="{1FFEF3BF-1C1C-4DA6-A595-A485DDBC6F6E}" srcOrd="0" destOrd="0" parTransId="{F4BDE0F2-A294-4715-A43C-1729AEA64E44}" sibTransId="{31E15F86-6F44-431A-B64C-4DA1D339D58D}"/>
    <dgm:cxn modelId="{B3419161-41F3-A441-AB37-83FAC16443FB}" type="presOf" srcId="{EFE209D1-DC62-4668-885B-2A473A2A3F28}" destId="{127FB433-D5AD-4833-B713-40127C1F03C9}" srcOrd="0" destOrd="0" presId="urn:microsoft.com/office/officeart/2005/8/layout/hierarchy5"/>
    <dgm:cxn modelId="{22601B65-0F52-FD40-A67F-2611F7840B67}" type="presOf" srcId="{210FD23F-7E62-477D-A601-70168F720964}" destId="{09BE17C0-2FE3-4BEA-850E-B6B77F62A5CB}" srcOrd="0" destOrd="0" presId="urn:microsoft.com/office/officeart/2005/8/layout/hierarchy5"/>
    <dgm:cxn modelId="{34445F87-FCE3-9B48-9E70-A0F8DF6CEA88}" type="presOf" srcId="{7B122070-02E6-41F8-A9B1-5A569E204D4E}" destId="{2B09E40D-CC0C-4731-BDBB-8FB81CCA77B9}" srcOrd="0" destOrd="0" presId="urn:microsoft.com/office/officeart/2005/8/layout/hierarchy5"/>
    <dgm:cxn modelId="{FFF7CAA2-F93F-E74C-A4A8-AA02F965A42B}" type="presOf" srcId="{9934CD6F-EB47-451D-82C9-ED0498CC75B8}" destId="{2B893B48-5AF9-4A10-9A38-DA67C8D0573A}" srcOrd="0" destOrd="0" presId="urn:microsoft.com/office/officeart/2005/8/layout/hierarchy5"/>
    <dgm:cxn modelId="{5DDA846F-5F30-064B-A10A-FDF95272E654}" type="presOf" srcId="{22A60F0B-04F2-47D6-933F-300F0F669A23}" destId="{C577C433-85E9-4DE1-8697-15084F3DCD51}" srcOrd="1" destOrd="0" presId="urn:microsoft.com/office/officeart/2005/8/layout/hierarchy5"/>
    <dgm:cxn modelId="{477DD12D-B58C-3E49-A1DA-3B3EFE8EABE9}" type="presOf" srcId="{B0568550-AEFE-4395-8BAC-AE00C6F7BBE1}" destId="{DB814E91-53C5-4B1C-9AC5-6D8E70C5967C}" srcOrd="0" destOrd="0" presId="urn:microsoft.com/office/officeart/2005/8/layout/hierarchy5"/>
    <dgm:cxn modelId="{0C7ECDFC-E3A6-DA43-BC67-3C87585CA3CA}" type="presOf" srcId="{3AADA7CA-C4BF-4F2B-A7EB-E053962FBE6C}" destId="{350AC856-DB56-46D8-B996-B5501EAAF156}" srcOrd="1" destOrd="0" presId="urn:microsoft.com/office/officeart/2005/8/layout/hierarchy5"/>
    <dgm:cxn modelId="{F88BB45B-B41A-4F77-9A1C-41BA73615086}" srcId="{1FFEF3BF-1C1C-4DA6-A595-A485DDBC6F6E}" destId="{1D6EE50F-3674-49AD-AFF0-18B8E4337EB4}" srcOrd="1" destOrd="0" parTransId="{AA2AECD4-C059-4329-83B4-676991101B1D}" sibTransId="{6BBE0B22-3B2D-4CBF-A79F-894FE9A849D3}"/>
    <dgm:cxn modelId="{C73A798B-1BBE-6945-AC26-02DE2B362DE9}" type="presOf" srcId="{D1109F3C-66EA-4B8F-BD8D-5C7E4DB2AE8F}" destId="{B032C142-E06A-4B2E-BAF6-656D08772021}" srcOrd="1" destOrd="0" presId="urn:microsoft.com/office/officeart/2005/8/layout/hierarchy5"/>
    <dgm:cxn modelId="{20E78048-4745-3944-AEC1-A2FEADC9A844}" type="presOf" srcId="{5D0F406F-CF43-4251-8930-E9F730921066}" destId="{8383D417-92FD-4106-837D-9AC1E2FA1B2F}" srcOrd="0" destOrd="0" presId="urn:microsoft.com/office/officeart/2005/8/layout/hierarchy5"/>
    <dgm:cxn modelId="{1CE828F3-3C43-BA49-BADB-91C263CBA2E2}" type="presOf" srcId="{22A60F0B-04F2-47D6-933F-300F0F669A23}" destId="{D108391F-C36C-4BC7-B8E1-B6B1A97BB914}" srcOrd="0" destOrd="0" presId="urn:microsoft.com/office/officeart/2005/8/layout/hierarchy5"/>
    <dgm:cxn modelId="{41E3740C-EF07-42AC-B2B3-CEE452D5A681}" srcId="{1D6EE50F-3674-49AD-AFF0-18B8E4337EB4}" destId="{B11429AD-ED7F-442F-B4D2-6DFDE997C7F8}" srcOrd="1" destOrd="0" parTransId="{318280BE-1D64-47D8-9DCF-AC6A0C9DFC87}" sibTransId="{D7FF2CC3-088E-4862-8F03-E7AC27E1308B}"/>
    <dgm:cxn modelId="{9508836D-021C-4A46-84F3-2B61CBD15547}" srcId="{9CA4AC6F-CFE9-4E95-AE55-A40A68C349E9}" destId="{B63A337E-AD45-4259-AA59-CEA0B10FF302}" srcOrd="0" destOrd="0" parTransId="{BE4B98DA-F4DF-4E21-9B47-A0EE0C6EC2CC}" sibTransId="{73BC8E9A-5190-4152-9963-047A3B2F4769}"/>
    <dgm:cxn modelId="{4980A496-B7B1-430E-BB52-6857C379E92F}" srcId="{221B5A04-D7B5-4C2B-AC45-A67888168449}" destId="{FC162F8C-4D30-4EB8-B9E8-8C2DB09EA2D4}" srcOrd="1" destOrd="0" parTransId="{4CC812D9-B088-43B1-8670-D9F19789584B}" sibTransId="{9C61F676-8C61-416D-B994-95DA408AE41D}"/>
    <dgm:cxn modelId="{0F7811E6-2BD0-4F44-B38B-2A292A82A83A}" type="presOf" srcId="{96CA2861-941F-411A-AF95-B60FD4CECC4A}" destId="{1041EF0D-62F2-4D49-B308-5DA704572EB1}" srcOrd="1" destOrd="0" presId="urn:microsoft.com/office/officeart/2005/8/layout/hierarchy5"/>
    <dgm:cxn modelId="{52A2BC48-A1F4-4802-B265-9AE9451B3171}" srcId="{45871A13-4674-441F-9937-CD9E826494EC}" destId="{3028E9C8-C1CC-4779-BDD1-4611C188473C}" srcOrd="3" destOrd="0" parTransId="{3AADA7CA-C4BF-4F2B-A7EB-E053962FBE6C}" sibTransId="{7116D803-796B-44F2-BE7F-5C6527C3E059}"/>
    <dgm:cxn modelId="{97135BE2-AEF7-4710-9EDB-16AD28638049}" srcId="{45871A13-4674-441F-9937-CD9E826494EC}" destId="{CB32378A-6942-4401-87B0-051E39031248}" srcOrd="2" destOrd="0" parTransId="{D1109F3C-66EA-4B8F-BD8D-5C7E4DB2AE8F}" sibTransId="{BBB59460-C937-49CB-971C-062AD28CDE28}"/>
    <dgm:cxn modelId="{D973EC61-CA74-7747-B4EB-917D61BD6983}" type="presOf" srcId="{1E1DA983-B963-45AC-B761-8D9FD72FA009}" destId="{04FB9489-3723-4FD6-A7F3-33FF31692436}" srcOrd="0" destOrd="0" presId="urn:microsoft.com/office/officeart/2005/8/layout/hierarchy5"/>
    <dgm:cxn modelId="{80E713CD-2C6B-F04B-BD4A-088CAC6C0DAF}" type="presOf" srcId="{96B87763-620B-4476-A915-B9D91C865178}" destId="{ACDF639C-EBBF-49AC-AF43-AED728C5CE3A}" srcOrd="0" destOrd="0" presId="urn:microsoft.com/office/officeart/2005/8/layout/hierarchy5"/>
    <dgm:cxn modelId="{CA57D31C-F72F-DB47-99FA-02B410EDC25D}" type="presOf" srcId="{67EBCF12-44F1-49AE-AED7-D16FE36B1A41}" destId="{D583B52D-0E62-402E-8320-EFE49C1B7007}" srcOrd="0" destOrd="0" presId="urn:microsoft.com/office/officeart/2005/8/layout/hierarchy5"/>
    <dgm:cxn modelId="{36839634-D2BE-45AB-A280-9A735B202640}" srcId="{016D78BC-5E62-428E-B7F9-6CA56F67C149}" destId="{1E1DA983-B963-45AC-B761-8D9FD72FA009}" srcOrd="0" destOrd="0" parTransId="{AF31F3B2-01AF-411D-931B-E1C0244C26E4}" sibTransId="{B0160D4F-CE20-40EB-9BEE-D71DCAC1EBBC}"/>
    <dgm:cxn modelId="{8C2EE3CE-0DFC-1C4A-AD57-AAEEC2466103}" type="presOf" srcId="{F1F24500-8205-4EFF-B298-1520508EB6A0}" destId="{3F7ECFC1-7082-472A-8E92-1FFF2141A38A}" srcOrd="0" destOrd="0" presId="urn:microsoft.com/office/officeart/2005/8/layout/hierarchy5"/>
    <dgm:cxn modelId="{68E175DF-5462-4B00-9E6D-04F20753DDD8}" srcId="{67EBCF12-44F1-49AE-AED7-D16FE36B1A41}" destId="{45871A13-4674-441F-9937-CD9E826494EC}" srcOrd="0" destOrd="0" parTransId="{6BB34DE5-80F7-477E-B502-91CFCA25361C}" sibTransId="{6C7CAF24-D578-4239-86C8-28C952ECE5C1}"/>
    <dgm:cxn modelId="{0E136459-993F-5E42-B20B-C3FD2A856E9D}" type="presOf" srcId="{9CA4AC6F-CFE9-4E95-AE55-A40A68C349E9}" destId="{9480F618-0CF1-494C-B875-3E58060F9B19}" srcOrd="0" destOrd="0" presId="urn:microsoft.com/office/officeart/2005/8/layout/hierarchy5"/>
    <dgm:cxn modelId="{05C8F2B9-C404-2F41-A580-BBD0980102AA}" type="presOf" srcId="{B08E339B-1F2E-4B48-9935-44D3BC6E7FB2}" destId="{207E9EDB-2FDE-4EB3-92AC-92B01551929A}" srcOrd="0" destOrd="0" presId="urn:microsoft.com/office/officeart/2005/8/layout/hierarchy5"/>
    <dgm:cxn modelId="{0592AEF9-7418-F14A-BEBD-0EF1B5EE3F88}" type="presOf" srcId="{4CC812D9-B088-43B1-8670-D9F19789584B}" destId="{97BA3B36-5D61-4A75-9EEA-D6C85A5EE649}" srcOrd="0" destOrd="0" presId="urn:microsoft.com/office/officeart/2005/8/layout/hierarchy5"/>
    <dgm:cxn modelId="{3E9960AD-17C9-A944-8249-9381D05A209B}" type="presOf" srcId="{07560F3C-6533-4EA6-8D4E-B7CC8086071A}" destId="{10501595-8EC7-4370-B9D0-CEBAECE9D22F}" srcOrd="0" destOrd="0" presId="urn:microsoft.com/office/officeart/2005/8/layout/hierarchy5"/>
    <dgm:cxn modelId="{8667A75F-54D5-BD40-B379-88EEA2D42234}" type="presOf" srcId="{318280BE-1D64-47D8-9DCF-AC6A0C9DFC87}" destId="{E3FCD30D-5EE4-44E7-A227-3BCDF4E13029}" srcOrd="1" destOrd="0" presId="urn:microsoft.com/office/officeart/2005/8/layout/hierarchy5"/>
    <dgm:cxn modelId="{B3679B55-CD12-C94D-B7D4-23028FB89A4A}" type="presOf" srcId="{0C00F074-D614-42B3-8CA0-C2A15F100C7A}" destId="{157768E8-C46E-4256-82FC-976AC60741A9}" srcOrd="0" destOrd="0" presId="urn:microsoft.com/office/officeart/2005/8/layout/hierarchy5"/>
    <dgm:cxn modelId="{74BC8AEC-8B18-DB46-A549-14B8D948A9DE}" type="presOf" srcId="{A997AE2F-750F-48CB-87A9-3FEC9126DAB8}" destId="{F3B8383E-4EB7-4564-80B0-7F87F4736C68}" srcOrd="1" destOrd="0" presId="urn:microsoft.com/office/officeart/2005/8/layout/hierarchy5"/>
    <dgm:cxn modelId="{165836F4-8718-7B4E-AE87-53FE6EC70959}" type="presOf" srcId="{5D0F406F-CF43-4251-8930-E9F730921066}" destId="{884CCEE7-BC63-4E6F-8327-7BC9F65DBCF7}" srcOrd="1" destOrd="0" presId="urn:microsoft.com/office/officeart/2005/8/layout/hierarchy5"/>
    <dgm:cxn modelId="{750BCC8B-E980-8641-8CE2-75F87929A4D7}" type="presOf" srcId="{96CA2861-941F-411A-AF95-B60FD4CECC4A}" destId="{046A5703-DF45-433E-9241-47B2DB04F623}" srcOrd="0" destOrd="0" presId="urn:microsoft.com/office/officeart/2005/8/layout/hierarchy5"/>
    <dgm:cxn modelId="{CE7FB704-17E5-C24F-B5B6-F4DA5876D53C}" type="presOf" srcId="{24A24141-D91D-466C-9DF4-DE49C1FDD0A1}" destId="{46DD9FA5-CB7E-4190-81DB-E8693D31B128}" srcOrd="0" destOrd="0" presId="urn:microsoft.com/office/officeart/2005/8/layout/hierarchy5"/>
    <dgm:cxn modelId="{ED5ADDA4-9EB0-CC4C-A756-E4FA433D1BB8}" type="presOf" srcId="{BA2755E1-1097-4B3A-B548-38B0A21D4353}" destId="{4BC09756-033F-41B1-A158-0F2D5242A00F}" srcOrd="0" destOrd="0" presId="urn:microsoft.com/office/officeart/2005/8/layout/hierarchy5"/>
    <dgm:cxn modelId="{F73FFFFA-74BA-754F-8F2E-4A37A0E8ABC1}" type="presOf" srcId="{D1109F3C-66EA-4B8F-BD8D-5C7E4DB2AE8F}" destId="{DC544ECD-4664-4009-8ADA-58C1321B250B}" srcOrd="0" destOrd="0" presId="urn:microsoft.com/office/officeart/2005/8/layout/hierarchy5"/>
    <dgm:cxn modelId="{387F68D9-DC99-3745-BF59-6AFBA53431C9}" type="presOf" srcId="{96A25F24-DED4-4726-BCAE-CA576C5DBF28}" destId="{AA0DFB7D-090A-4FA1-A6BD-545FA7F5D74D}" srcOrd="0" destOrd="0" presId="urn:microsoft.com/office/officeart/2005/8/layout/hierarchy5"/>
    <dgm:cxn modelId="{1EC4E6EC-D465-B14B-B74F-86566EE6B343}" type="presOf" srcId="{4D873EDE-4E91-4E7C-AE05-1133BA0885B9}" destId="{0216BE30-E08E-451A-9012-E294B91C8D9A}" srcOrd="1" destOrd="0" presId="urn:microsoft.com/office/officeart/2005/8/layout/hierarchy5"/>
    <dgm:cxn modelId="{808BBECD-54F3-2341-89A3-C39C6E74D87B}" type="presOf" srcId="{1337F5A6-EDA6-4C66-BB2E-F87BC710DC2D}" destId="{3CFFCB44-1767-4D17-BC8F-4EABC1DC5CBA}" srcOrd="0" destOrd="0" presId="urn:microsoft.com/office/officeart/2005/8/layout/hierarchy5"/>
    <dgm:cxn modelId="{964800D7-57D3-D344-88A0-652D0AF3C393}" type="presOf" srcId="{04E97D6A-B780-44B1-B9CC-2CF93C5E538C}" destId="{10F2BD6B-6B16-4AC8-B60B-8458CC63BCBA}" srcOrd="0" destOrd="0" presId="urn:microsoft.com/office/officeart/2005/8/layout/hierarchy5"/>
    <dgm:cxn modelId="{E74745F4-39C4-47FB-A5E3-6577FA03C0C8}" srcId="{45871A13-4674-441F-9937-CD9E826494EC}" destId="{5CB4EF82-CCFE-4710-8984-05C09F1061C7}" srcOrd="0" destOrd="0" parTransId="{9934CD6F-EB47-451D-82C9-ED0498CC75B8}" sibTransId="{C58D5ED4-B826-49AA-BE0D-19D94678C9DD}"/>
    <dgm:cxn modelId="{17B94BCA-A816-B240-A734-4288E85C106B}" type="presOf" srcId="{210FD23F-7E62-477D-A601-70168F720964}" destId="{19DC5321-F74D-47F2-9135-662189609411}" srcOrd="1" destOrd="0" presId="urn:microsoft.com/office/officeart/2005/8/layout/hierarchy5"/>
    <dgm:cxn modelId="{63BD0600-2083-CC47-8496-088094363C6A}" type="presOf" srcId="{8E89E2F5-95AF-4B48-9FD2-CFE6B43E8DDD}" destId="{611BB5DD-6943-498B-9D12-4DC6D16A0662}" srcOrd="0" destOrd="0" presId="urn:microsoft.com/office/officeart/2005/8/layout/hierarchy5"/>
    <dgm:cxn modelId="{7A396D96-3683-3240-A0A6-9711C52ECFED}" type="presOf" srcId="{DF6A3470-D7F1-4BAC-B083-EDD88F9EB8B5}" destId="{3FD627F6-E526-46A6-8C7F-6F7D615CDEA2}" srcOrd="1" destOrd="0" presId="urn:microsoft.com/office/officeart/2005/8/layout/hierarchy5"/>
    <dgm:cxn modelId="{5A7AC0EC-B7BF-9A48-B0AC-83ABFFA5F048}" type="presOf" srcId="{E6B9B062-1ECF-4C8F-9257-8A16FD9041FA}" destId="{AF7D5149-02E8-4376-9B73-B6E03FC1BB0E}" srcOrd="0" destOrd="0" presId="urn:microsoft.com/office/officeart/2005/8/layout/hierarchy5"/>
    <dgm:cxn modelId="{A955617F-88EA-734C-8C2F-4BD69911924E}" type="presOf" srcId="{AA2AECD4-C059-4329-83B4-676991101B1D}" destId="{686B1059-B408-42CB-BE00-99112DCFEE2B}" srcOrd="1" destOrd="0" presId="urn:microsoft.com/office/officeart/2005/8/layout/hierarchy5"/>
    <dgm:cxn modelId="{F55237AE-02D2-EE41-9A04-C8CCCE80AE2E}" type="presOf" srcId="{C723F7A1-BFC0-4171-A399-B279D8B1BAA0}" destId="{0C881BCA-7EF9-407B-9C22-6D6513926ADD}" srcOrd="1" destOrd="0" presId="urn:microsoft.com/office/officeart/2005/8/layout/hierarchy5"/>
    <dgm:cxn modelId="{FABA48DB-DC1E-A249-92F3-4367BFCF6ABA}" type="presOf" srcId="{BE4B98DA-F4DF-4E21-9B47-A0EE0C6EC2CC}" destId="{56A7693F-EB34-4831-8C4F-20F9FA3704EE}" srcOrd="0" destOrd="0" presId="urn:microsoft.com/office/officeart/2005/8/layout/hierarchy5"/>
    <dgm:cxn modelId="{BF94CB49-782F-4E09-9264-225A3C869C34}" srcId="{07560F3C-6533-4EA6-8D4E-B7CC8086071A}" destId="{221B5A04-D7B5-4C2B-AC45-A67888168449}" srcOrd="1" destOrd="0" parTransId="{186DCD83-F3B7-4B25-806A-4280F00C3362}" sibTransId="{652EBBAB-D953-4BBF-99C9-1EFC2EFAB647}"/>
    <dgm:cxn modelId="{BA1ED7A7-5B93-EC47-818D-32CDC8F3007C}" type="presOf" srcId="{21C5F94B-5320-40FD-BB51-0E2871EAF0F3}" destId="{46F037EE-93CD-44BB-8384-38B202615F67}" srcOrd="1" destOrd="0" presId="urn:microsoft.com/office/officeart/2005/8/layout/hierarchy5"/>
    <dgm:cxn modelId="{AF49D885-C606-4E21-B27B-07201F2B8C7B}" srcId="{1D6EE50F-3674-49AD-AFF0-18B8E4337EB4}" destId="{8E89E2F5-95AF-4B48-9FD2-CFE6B43E8DDD}" srcOrd="2" destOrd="0" parTransId="{22A60F0B-04F2-47D6-933F-300F0F669A23}" sibTransId="{31D3227B-573B-418B-916C-50D479F6DC50}"/>
    <dgm:cxn modelId="{1B11B645-EE05-3E40-8BCD-CDE7FB92DF69}" type="presOf" srcId="{4D873EDE-4E91-4E7C-AE05-1133BA0885B9}" destId="{28995A7B-05BE-4393-B401-90A48E429615}" srcOrd="0" destOrd="0" presId="urn:microsoft.com/office/officeart/2005/8/layout/hierarchy5"/>
    <dgm:cxn modelId="{0C74097E-D585-4442-83A1-252B826CFB5D}" type="presOf" srcId="{DF6A3470-D7F1-4BAC-B083-EDD88F9EB8B5}" destId="{B905C1E1-C113-47AD-B72F-864FCED1BBE6}" srcOrd="0" destOrd="0" presId="urn:microsoft.com/office/officeart/2005/8/layout/hierarchy5"/>
    <dgm:cxn modelId="{097D5F3B-3A4F-C943-BD48-AB4740D168BC}" type="presOf" srcId="{B08E339B-1F2E-4B48-9935-44D3BC6E7FB2}" destId="{3395EDEA-8647-44D7-AEDB-F598D754DBE1}" srcOrd="1" destOrd="0" presId="urn:microsoft.com/office/officeart/2005/8/layout/hierarchy5"/>
    <dgm:cxn modelId="{64E4CDFE-0E60-3E41-BBF0-CA65BB5DA2CF}" type="presOf" srcId="{E268DBF3-F9D9-4CF0-9FDF-FBED617C5588}" destId="{A459B1EA-4B81-4902-A5A2-2064D455B4CF}" srcOrd="0" destOrd="0" presId="urn:microsoft.com/office/officeart/2005/8/layout/hierarchy5"/>
    <dgm:cxn modelId="{11BB3BC4-4359-DE41-899D-CE440F657607}" type="presOf" srcId="{9934CD6F-EB47-451D-82C9-ED0498CC75B8}" destId="{C5D076E7-C190-4DE1-B009-A1572579388B}" srcOrd="1" destOrd="0" presId="urn:microsoft.com/office/officeart/2005/8/layout/hierarchy5"/>
    <dgm:cxn modelId="{0653731E-CF78-394A-A5AF-B1C3D6F1FD52}" type="presOf" srcId="{6BB34DE5-80F7-477E-B502-91CFCA25361C}" destId="{192A3DDB-EDCF-4CDE-B930-843288DBD7A3}" srcOrd="0" destOrd="0" presId="urn:microsoft.com/office/officeart/2005/8/layout/hierarchy5"/>
    <dgm:cxn modelId="{983872A6-881F-1747-ADAC-0AE05B83CEBE}" type="presOf" srcId="{1FFEF3BF-1C1C-4DA6-A595-A485DDBC6F6E}" destId="{2CD624EE-E4F7-467D-B4CC-BDC84DB81669}" srcOrd="0" destOrd="0" presId="urn:microsoft.com/office/officeart/2005/8/layout/hierarchy5"/>
    <dgm:cxn modelId="{1932F3C6-87F5-2A4D-B4FA-456B8FF20809}" type="presOf" srcId="{3028E9C8-C1CC-4779-BDD1-4611C188473C}" destId="{C867EA4B-11E1-4F32-80A6-B57E851F4D93}" srcOrd="0" destOrd="0" presId="urn:microsoft.com/office/officeart/2005/8/layout/hierarchy5"/>
    <dgm:cxn modelId="{F32D874A-4574-074C-B801-1142958F5563}" type="presOf" srcId="{AF31F3B2-01AF-411D-931B-E1C0244C26E4}" destId="{FB4A3F26-839F-4188-80F2-1AA234D464DC}" srcOrd="0" destOrd="0" presId="urn:microsoft.com/office/officeart/2005/8/layout/hierarchy5"/>
    <dgm:cxn modelId="{F0C27958-AC15-4D34-A7F2-0C664D6EB110}" srcId="{016D78BC-5E62-428E-B7F9-6CA56F67C149}" destId="{E268DBF3-F9D9-4CF0-9FDF-FBED617C5588}" srcOrd="1" destOrd="0" parTransId="{5FFF7349-10B3-4B7A-9E17-48A8A511D431}" sibTransId="{B1C65775-03F5-4C9D-A030-7346849C1FA9}"/>
    <dgm:cxn modelId="{BE37A608-D80E-6B4C-AE7A-2FE787289158}" type="presOf" srcId="{24A24141-D91D-466C-9DF4-DE49C1FDD0A1}" destId="{D90318C7-61CA-4740-8C7C-2C41778EABB8}" srcOrd="1" destOrd="0" presId="urn:microsoft.com/office/officeart/2005/8/layout/hierarchy5"/>
    <dgm:cxn modelId="{3AD1F85E-DD1A-45BF-8FB0-AD0EC9F8BD94}" srcId="{1FFEF3BF-1C1C-4DA6-A595-A485DDBC6F6E}" destId="{FBAFC5DE-7535-4029-B63D-2F02E53389C3}" srcOrd="0" destOrd="0" parTransId="{1C339F98-617A-4ED4-AA66-D1C91E647453}" sibTransId="{7A4A4116-D3E8-4BCE-8AE7-E81D0BE4FF6C}"/>
    <dgm:cxn modelId="{F819C6BE-BA18-481B-B205-8A00D6C0FBDA}" srcId="{1D6EE50F-3674-49AD-AFF0-18B8E4337EB4}" destId="{0C00F074-D614-42B3-8CA0-C2A15F100C7A}" srcOrd="0" destOrd="0" parTransId="{24A24141-D91D-466C-9DF4-DE49C1FDD0A1}" sibTransId="{24DEFC87-AD88-4890-BF34-C8B64233FF95}"/>
    <dgm:cxn modelId="{C4E91B84-97E5-3842-8A8F-6CABE67AC40E}" type="presOf" srcId="{016D78BC-5E62-428E-B7F9-6CA56F67C149}" destId="{6DDF952F-F913-45F3-8169-6904AC782E6F}" srcOrd="0" destOrd="0" presId="urn:microsoft.com/office/officeart/2005/8/layout/hierarchy5"/>
    <dgm:cxn modelId="{5972034B-17F0-3A40-97C1-FC7823BCB8EC}" type="presOf" srcId="{BA2755E1-1097-4B3A-B548-38B0A21D4353}" destId="{4B17A9C2-7955-40B2-9543-19EC5C25997A}" srcOrd="1" destOrd="0" presId="urn:microsoft.com/office/officeart/2005/8/layout/hierarchy5"/>
    <dgm:cxn modelId="{E17C64B8-C57E-D04F-90E2-AA462F6E276D}" type="presOf" srcId="{45871A13-4674-441F-9937-CD9E826494EC}" destId="{007298A3-A8B7-4843-BF53-09D11F062AE4}" srcOrd="0" destOrd="0" presId="urn:microsoft.com/office/officeart/2005/8/layout/hierarchy5"/>
    <dgm:cxn modelId="{9100D4E6-CBD7-7347-8F2B-D4180E1BC5E6}" type="presOf" srcId="{186DCD83-F3B7-4B25-806A-4280F00C3362}" destId="{AB310077-078D-49D4-B724-53B4A751DFCC}" srcOrd="1" destOrd="0" presId="urn:microsoft.com/office/officeart/2005/8/layout/hierarchy5"/>
    <dgm:cxn modelId="{30EDA0C6-45E9-8B47-A8AB-B3C13AF761A0}" type="presOf" srcId="{6BB34DE5-80F7-477E-B502-91CFCA25361C}" destId="{5398DDCA-A6F0-423F-A9E1-F56114395354}" srcOrd="1" destOrd="0" presId="urn:microsoft.com/office/officeart/2005/8/layout/hierarchy5"/>
    <dgm:cxn modelId="{314FB9A3-2FC0-6D43-A8ED-6E6F0EA6BF02}" type="presOf" srcId="{4CC812D9-B088-43B1-8670-D9F19789584B}" destId="{AE6C460B-C3A8-40D6-8014-43336AA85D4D}" srcOrd="1" destOrd="0" presId="urn:microsoft.com/office/officeart/2005/8/layout/hierarchy5"/>
    <dgm:cxn modelId="{88877CBC-FBE4-43B2-8EAE-9531E45EE0D2}" srcId="{FBAFC5DE-7535-4029-B63D-2F02E53389C3}" destId="{67EBCF12-44F1-49AE-AED7-D16FE36B1A41}" srcOrd="0" destOrd="0" parTransId="{210FD23F-7E62-477D-A601-70168F720964}" sibTransId="{DD4CA820-6C70-41C5-A6D9-3D4DEF4AA802}"/>
    <dgm:cxn modelId="{B7ADFE7A-3709-3044-910A-6EAE4A4F098B}" type="presOf" srcId="{E8B2EB42-FAF8-47BF-8364-02D45DAFE86C}" destId="{0AF7EB17-60EC-4F41-AAAD-83F313B1F444}" srcOrd="0" destOrd="0" presId="urn:microsoft.com/office/officeart/2005/8/layout/hierarchy5"/>
    <dgm:cxn modelId="{C032267E-B2AB-844B-91C0-FF55816F40C4}" type="presOf" srcId="{221B5A04-D7B5-4C2B-AC45-A67888168449}" destId="{CACA4B86-EFDC-41E5-AC72-EE32AD6EDDDB}" srcOrd="0" destOrd="0" presId="urn:microsoft.com/office/officeart/2005/8/layout/hierarchy5"/>
    <dgm:cxn modelId="{1C560CD5-5B95-4650-9449-D820EF20FD91}" srcId="{B0568550-AEFE-4395-8BAC-AE00C6F7BBE1}" destId="{54D0619D-62BB-4D70-9B56-4F882E82553E}" srcOrd="1" destOrd="0" parTransId="{DF6A3470-D7F1-4BAC-B083-EDD88F9EB8B5}" sibTransId="{504FF03A-3140-4C8A-B775-849F832F4E93}"/>
    <dgm:cxn modelId="{C597D680-86E3-B741-BFD5-9ECB30D8CEF0}" type="presOf" srcId="{259AC554-3C24-4DDD-9820-0D824C4D121A}" destId="{D8C85BBE-6184-4E12-8D9F-7E5A9A86A2B2}" srcOrd="1" destOrd="0" presId="urn:microsoft.com/office/officeart/2005/8/layout/hierarchy5"/>
    <dgm:cxn modelId="{1D132CE8-2281-4210-BED2-57D00E677E4C}" srcId="{221B5A04-D7B5-4C2B-AC45-A67888168449}" destId="{016D78BC-5E62-428E-B7F9-6CA56F67C149}" srcOrd="0" destOrd="0" parTransId="{BA2755E1-1097-4B3A-B548-38B0A21D4353}" sibTransId="{3C8C1F0E-69BB-4888-B81A-7A4DEE1473C3}"/>
    <dgm:cxn modelId="{7985DC4B-109A-814C-AF5A-4D563139AAA7}" type="presOf" srcId="{84581AAC-7BE7-411C-9CFB-FA39393CDDDD}" destId="{C5CE9AD5-1684-4C34-81DE-E1A6DAF514E3}" srcOrd="0" destOrd="0" presId="urn:microsoft.com/office/officeart/2005/8/layout/hierarchy5"/>
    <dgm:cxn modelId="{35FD000E-FAF2-D840-B1DB-9CBFCA2D6329}" type="presOf" srcId="{A997AE2F-750F-48CB-87A9-3FEC9126DAB8}" destId="{AA8F1FD1-5E9B-4D3E-9819-6726EFA7CD3F}" srcOrd="0" destOrd="0" presId="urn:microsoft.com/office/officeart/2005/8/layout/hierarchy5"/>
    <dgm:cxn modelId="{576AA612-4EC1-0D49-AC63-6C3A5FEA7133}" type="presOf" srcId="{5FC4626D-D3D3-4883-91B3-263AF83759CD}" destId="{C38D0FEB-9789-4559-AC2E-CB957A1875C6}" srcOrd="1" destOrd="0" presId="urn:microsoft.com/office/officeart/2005/8/layout/hierarchy5"/>
    <dgm:cxn modelId="{C0FADFE8-B467-7B48-8EE6-A665886E0A3F}" type="presOf" srcId="{5FFF7349-10B3-4B7A-9E17-48A8A511D431}" destId="{341BB083-C715-4383-893B-A445D69B4590}" srcOrd="0" destOrd="0" presId="urn:microsoft.com/office/officeart/2005/8/layout/hierarchy5"/>
    <dgm:cxn modelId="{6B79196D-5763-A949-A9BA-261B1D0615BF}" type="presOf" srcId="{3AADA7CA-C4BF-4F2B-A7EB-E053962FBE6C}" destId="{9EC5BB53-6EEE-4657-BE6C-66D5A1811A7C}" srcOrd="0" destOrd="0" presId="urn:microsoft.com/office/officeart/2005/8/layout/hierarchy5"/>
    <dgm:cxn modelId="{D1B3CE00-6816-408E-B682-3C9D1D614099}" srcId="{016D78BC-5E62-428E-B7F9-6CA56F67C149}" destId="{96A25F24-DED4-4726-BCAE-CA576C5DBF28}" srcOrd="2" destOrd="0" parTransId="{A997AE2F-750F-48CB-87A9-3FEC9126DAB8}" sibTransId="{B5942E32-2707-421A-A21A-C16BE94D3438}"/>
    <dgm:cxn modelId="{732077DC-58CC-9648-8A61-7AAE3996F740}" type="presOf" srcId="{1C339F98-617A-4ED4-AA66-D1C91E647453}" destId="{6B989C11-1D34-49A5-AA3E-6AEEA89D7352}" srcOrd="0" destOrd="0" presId="urn:microsoft.com/office/officeart/2005/8/layout/hierarchy5"/>
    <dgm:cxn modelId="{E04C8C07-9158-4085-AFCB-063AB2630907}" srcId="{B0568550-AEFE-4395-8BAC-AE00C6F7BBE1}" destId="{F1F24500-8205-4EFF-B298-1520508EB6A0}" srcOrd="3" destOrd="0" parTransId="{5FC4626D-D3D3-4883-91B3-263AF83759CD}" sibTransId="{FEA87BCF-F674-4908-AE89-81F9BECA882C}"/>
    <dgm:cxn modelId="{F4ED0EF8-0A0B-A445-B989-0206E3308EAF}" type="presOf" srcId="{5FC4626D-D3D3-4883-91B3-263AF83759CD}" destId="{63E68C6D-6B74-402F-BA45-79F927876DA5}" srcOrd="0" destOrd="0" presId="urn:microsoft.com/office/officeart/2005/8/layout/hierarchy5"/>
    <dgm:cxn modelId="{F2B40B18-D119-ED45-B365-BA947433558C}" type="presOf" srcId="{AF31F3B2-01AF-411D-931B-E1C0244C26E4}" destId="{8AE48EC8-A2C8-4E0A-AFF7-13543975A696}" srcOrd="1" destOrd="0" presId="urn:microsoft.com/office/officeart/2005/8/layout/hierarchy5"/>
    <dgm:cxn modelId="{C3AD1C17-9131-7D45-95AA-92BFC73A6163}" type="presOf" srcId="{5CB4EF82-CCFE-4710-8984-05C09F1061C7}" destId="{B83C6F0F-A94F-4B5E-892D-E94D594D9149}" srcOrd="0" destOrd="0" presId="urn:microsoft.com/office/officeart/2005/8/layout/hierarchy5"/>
    <dgm:cxn modelId="{E2E7F326-BBF8-44C2-874C-8EC436F9D1CC}" srcId="{9CA4AC6F-CFE9-4E95-AE55-A40A68C349E9}" destId="{02F6C136-9BF3-4AE0-90EC-2C78228621AC}" srcOrd="1" destOrd="0" parTransId="{259AC554-3C24-4DDD-9820-0D824C4D121A}" sibTransId="{0FA644D1-3B49-4157-B06D-66F0AE0C966E}"/>
    <dgm:cxn modelId="{6A842FB2-A719-2D41-8447-9B7701FB10E1}" type="presParOf" srcId="{C5CE9AD5-1684-4C34-81DE-E1A6DAF514E3}" destId="{0DB87711-CE6E-46B6-AD33-181EA57AB8C8}" srcOrd="0" destOrd="0" presId="urn:microsoft.com/office/officeart/2005/8/layout/hierarchy5"/>
    <dgm:cxn modelId="{5E3EB49F-48C0-C541-9652-52784FA94A47}" type="presParOf" srcId="{0DB87711-CE6E-46B6-AD33-181EA57AB8C8}" destId="{F25127B7-958A-427F-8BFA-37FAB7E16910}" srcOrd="0" destOrd="0" presId="urn:microsoft.com/office/officeart/2005/8/layout/hierarchy5"/>
    <dgm:cxn modelId="{E342D992-F6F6-3B43-B088-4EDADABFBFA8}" type="presParOf" srcId="{F25127B7-958A-427F-8BFA-37FAB7E16910}" destId="{5F084A0C-37F2-4141-956D-10A3FEF19D1A}" srcOrd="0" destOrd="0" presId="urn:microsoft.com/office/officeart/2005/8/layout/hierarchy5"/>
    <dgm:cxn modelId="{7ED0155E-0526-3949-9C64-CC73D515319A}" type="presParOf" srcId="{5F084A0C-37F2-4141-956D-10A3FEF19D1A}" destId="{2CD624EE-E4F7-467D-B4CC-BDC84DB81669}" srcOrd="0" destOrd="0" presId="urn:microsoft.com/office/officeart/2005/8/layout/hierarchy5"/>
    <dgm:cxn modelId="{FB056A47-5DE4-2942-80E1-92EB208BF38C}" type="presParOf" srcId="{5F084A0C-37F2-4141-956D-10A3FEF19D1A}" destId="{F87596EF-8CD7-4A87-A259-BC365C416C10}" srcOrd="1" destOrd="0" presId="urn:microsoft.com/office/officeart/2005/8/layout/hierarchy5"/>
    <dgm:cxn modelId="{6C5CD825-F4B5-514B-8893-9238A6CC932E}" type="presParOf" srcId="{F87596EF-8CD7-4A87-A259-BC365C416C10}" destId="{6B989C11-1D34-49A5-AA3E-6AEEA89D7352}" srcOrd="0" destOrd="0" presId="urn:microsoft.com/office/officeart/2005/8/layout/hierarchy5"/>
    <dgm:cxn modelId="{D0E1628B-D0D4-6544-B1D2-ED28B21F041A}" type="presParOf" srcId="{6B989C11-1D34-49A5-AA3E-6AEEA89D7352}" destId="{6C99CAFE-4E3A-4AF1-B608-240D2A4FA603}" srcOrd="0" destOrd="0" presId="urn:microsoft.com/office/officeart/2005/8/layout/hierarchy5"/>
    <dgm:cxn modelId="{E8B2FA6D-DC59-AA4D-940B-B37405DED633}" type="presParOf" srcId="{F87596EF-8CD7-4A87-A259-BC365C416C10}" destId="{2D9D8F7F-549F-44F4-BC5C-D9A2FEA19B36}" srcOrd="1" destOrd="0" presId="urn:microsoft.com/office/officeart/2005/8/layout/hierarchy5"/>
    <dgm:cxn modelId="{B202A28C-566E-0542-8F75-FFBC7195F0D1}" type="presParOf" srcId="{2D9D8F7F-549F-44F4-BC5C-D9A2FEA19B36}" destId="{4DF72D14-FAA7-44A1-8153-E55FC40A6E44}" srcOrd="0" destOrd="0" presId="urn:microsoft.com/office/officeart/2005/8/layout/hierarchy5"/>
    <dgm:cxn modelId="{70D28985-3C3B-B143-9AD5-5FC6ADC53EB5}" type="presParOf" srcId="{2D9D8F7F-549F-44F4-BC5C-D9A2FEA19B36}" destId="{1C9A8078-A984-4208-B30E-6244761F90AB}" srcOrd="1" destOrd="0" presId="urn:microsoft.com/office/officeart/2005/8/layout/hierarchy5"/>
    <dgm:cxn modelId="{1A54CBD8-C99D-0B45-92B7-6117DFCC4742}" type="presParOf" srcId="{1C9A8078-A984-4208-B30E-6244761F90AB}" destId="{09BE17C0-2FE3-4BEA-850E-B6B77F62A5CB}" srcOrd="0" destOrd="0" presId="urn:microsoft.com/office/officeart/2005/8/layout/hierarchy5"/>
    <dgm:cxn modelId="{6908EF83-BEBA-7D47-9AE0-CF181CDFA1CB}" type="presParOf" srcId="{09BE17C0-2FE3-4BEA-850E-B6B77F62A5CB}" destId="{19DC5321-F74D-47F2-9135-662189609411}" srcOrd="0" destOrd="0" presId="urn:microsoft.com/office/officeart/2005/8/layout/hierarchy5"/>
    <dgm:cxn modelId="{19C77970-60E5-B94D-BE4B-BC0486B63B0E}" type="presParOf" srcId="{1C9A8078-A984-4208-B30E-6244761F90AB}" destId="{168ED6BE-9656-493E-9A0A-3763E224DFAA}" srcOrd="1" destOrd="0" presId="urn:microsoft.com/office/officeart/2005/8/layout/hierarchy5"/>
    <dgm:cxn modelId="{949E523E-C4D0-F54D-B462-5A17B2B543E8}" type="presParOf" srcId="{168ED6BE-9656-493E-9A0A-3763E224DFAA}" destId="{D583B52D-0E62-402E-8320-EFE49C1B7007}" srcOrd="0" destOrd="0" presId="urn:microsoft.com/office/officeart/2005/8/layout/hierarchy5"/>
    <dgm:cxn modelId="{D9702B47-781A-724F-9315-9597D2428712}" type="presParOf" srcId="{168ED6BE-9656-493E-9A0A-3763E224DFAA}" destId="{498AC868-4A57-4A77-905A-C56F60AEA2EC}" srcOrd="1" destOrd="0" presId="urn:microsoft.com/office/officeart/2005/8/layout/hierarchy5"/>
    <dgm:cxn modelId="{4A709335-3534-3A4B-8FD3-069951119376}" type="presParOf" srcId="{498AC868-4A57-4A77-905A-C56F60AEA2EC}" destId="{192A3DDB-EDCF-4CDE-B930-843288DBD7A3}" srcOrd="0" destOrd="0" presId="urn:microsoft.com/office/officeart/2005/8/layout/hierarchy5"/>
    <dgm:cxn modelId="{D147583C-E1F2-3240-85E2-8F63892C4313}" type="presParOf" srcId="{192A3DDB-EDCF-4CDE-B930-843288DBD7A3}" destId="{5398DDCA-A6F0-423F-A9E1-F56114395354}" srcOrd="0" destOrd="0" presId="urn:microsoft.com/office/officeart/2005/8/layout/hierarchy5"/>
    <dgm:cxn modelId="{48C4F754-02D7-F24C-8F87-6B972FC11D8C}" type="presParOf" srcId="{498AC868-4A57-4A77-905A-C56F60AEA2EC}" destId="{BF40FF63-A860-40FB-982A-63DACFEE3336}" srcOrd="1" destOrd="0" presId="urn:microsoft.com/office/officeart/2005/8/layout/hierarchy5"/>
    <dgm:cxn modelId="{B0818E90-66B2-6C44-A69C-7527C973EFCB}" type="presParOf" srcId="{BF40FF63-A860-40FB-982A-63DACFEE3336}" destId="{007298A3-A8B7-4843-BF53-09D11F062AE4}" srcOrd="0" destOrd="0" presId="urn:microsoft.com/office/officeart/2005/8/layout/hierarchy5"/>
    <dgm:cxn modelId="{CB8D4755-FEB9-DD4A-B95B-B6F0F670911E}" type="presParOf" srcId="{BF40FF63-A860-40FB-982A-63DACFEE3336}" destId="{13C9B45B-1AEA-4F11-B890-E0BCD8E701E3}" srcOrd="1" destOrd="0" presId="urn:microsoft.com/office/officeart/2005/8/layout/hierarchy5"/>
    <dgm:cxn modelId="{F7C4BF3C-DC71-254E-A60D-F821A375DA29}" type="presParOf" srcId="{13C9B45B-1AEA-4F11-B890-E0BCD8E701E3}" destId="{2B893B48-5AF9-4A10-9A38-DA67C8D0573A}" srcOrd="0" destOrd="0" presId="urn:microsoft.com/office/officeart/2005/8/layout/hierarchy5"/>
    <dgm:cxn modelId="{0E0654D4-8D10-2B40-A29F-8A3B39B9F6C4}" type="presParOf" srcId="{2B893B48-5AF9-4A10-9A38-DA67C8D0573A}" destId="{C5D076E7-C190-4DE1-B009-A1572579388B}" srcOrd="0" destOrd="0" presId="urn:microsoft.com/office/officeart/2005/8/layout/hierarchy5"/>
    <dgm:cxn modelId="{580D3E9F-E722-9E45-8990-DF5CB45DBFA6}" type="presParOf" srcId="{13C9B45B-1AEA-4F11-B890-E0BCD8E701E3}" destId="{DA90C310-652F-45C7-B873-D303FF7EF866}" srcOrd="1" destOrd="0" presId="urn:microsoft.com/office/officeart/2005/8/layout/hierarchy5"/>
    <dgm:cxn modelId="{92C13ED8-73EB-2242-81CD-4187EFE61327}" type="presParOf" srcId="{DA90C310-652F-45C7-B873-D303FF7EF866}" destId="{B83C6F0F-A94F-4B5E-892D-E94D594D9149}" srcOrd="0" destOrd="0" presId="urn:microsoft.com/office/officeart/2005/8/layout/hierarchy5"/>
    <dgm:cxn modelId="{543F2A19-994C-5A44-B6EB-84A834926BD6}" type="presParOf" srcId="{DA90C310-652F-45C7-B873-D303FF7EF866}" destId="{6AB96289-7CDB-49BF-9929-4B06D8CDCFF5}" srcOrd="1" destOrd="0" presId="urn:microsoft.com/office/officeart/2005/8/layout/hierarchy5"/>
    <dgm:cxn modelId="{8B4BCD9F-64FB-3B49-84CD-2DC2C34F0CAB}" type="presParOf" srcId="{13C9B45B-1AEA-4F11-B890-E0BCD8E701E3}" destId="{28995A7B-05BE-4393-B401-90A48E429615}" srcOrd="2" destOrd="0" presId="urn:microsoft.com/office/officeart/2005/8/layout/hierarchy5"/>
    <dgm:cxn modelId="{91C8580B-F1E5-364E-9AC7-EFF7DC0F3768}" type="presParOf" srcId="{28995A7B-05BE-4393-B401-90A48E429615}" destId="{0216BE30-E08E-451A-9012-E294B91C8D9A}" srcOrd="0" destOrd="0" presId="urn:microsoft.com/office/officeart/2005/8/layout/hierarchy5"/>
    <dgm:cxn modelId="{B099C5D6-01DB-CB4F-A468-6531345812B7}" type="presParOf" srcId="{13C9B45B-1AEA-4F11-B890-E0BCD8E701E3}" destId="{43B61481-45DE-4712-A48D-15E29D02F621}" srcOrd="3" destOrd="0" presId="urn:microsoft.com/office/officeart/2005/8/layout/hierarchy5"/>
    <dgm:cxn modelId="{E5330355-67A4-D141-8C38-BE8B33886E22}" type="presParOf" srcId="{43B61481-45DE-4712-A48D-15E29D02F621}" destId="{ACDF639C-EBBF-49AC-AF43-AED728C5CE3A}" srcOrd="0" destOrd="0" presId="urn:microsoft.com/office/officeart/2005/8/layout/hierarchy5"/>
    <dgm:cxn modelId="{67D9DC34-226D-684A-8CD9-77717600C6A8}" type="presParOf" srcId="{43B61481-45DE-4712-A48D-15E29D02F621}" destId="{21F1ACD4-8A6F-4803-9F74-07B545222466}" srcOrd="1" destOrd="0" presId="urn:microsoft.com/office/officeart/2005/8/layout/hierarchy5"/>
    <dgm:cxn modelId="{99AF9C4B-7A7A-3448-B4C0-0E2FD0022A58}" type="presParOf" srcId="{13C9B45B-1AEA-4F11-B890-E0BCD8E701E3}" destId="{DC544ECD-4664-4009-8ADA-58C1321B250B}" srcOrd="4" destOrd="0" presId="urn:microsoft.com/office/officeart/2005/8/layout/hierarchy5"/>
    <dgm:cxn modelId="{7E85D869-A6A1-744A-9F17-7E0D1EC7C0CD}" type="presParOf" srcId="{DC544ECD-4664-4009-8ADA-58C1321B250B}" destId="{B032C142-E06A-4B2E-BAF6-656D08772021}" srcOrd="0" destOrd="0" presId="urn:microsoft.com/office/officeart/2005/8/layout/hierarchy5"/>
    <dgm:cxn modelId="{5B9BB9D9-E77F-5648-8F6E-9DE96B96B2C9}" type="presParOf" srcId="{13C9B45B-1AEA-4F11-B890-E0BCD8E701E3}" destId="{810A8E00-2D8F-4022-A81A-BB15B362CDF6}" srcOrd="5" destOrd="0" presId="urn:microsoft.com/office/officeart/2005/8/layout/hierarchy5"/>
    <dgm:cxn modelId="{0ECDA23A-1BC9-1F46-BF91-28DBAB0B48B4}" type="presParOf" srcId="{810A8E00-2D8F-4022-A81A-BB15B362CDF6}" destId="{E4058532-424D-42E7-B454-58788147ECC5}" srcOrd="0" destOrd="0" presId="urn:microsoft.com/office/officeart/2005/8/layout/hierarchy5"/>
    <dgm:cxn modelId="{BD21CEA0-FEF7-524F-90FD-866DE0BFA46C}" type="presParOf" srcId="{810A8E00-2D8F-4022-A81A-BB15B362CDF6}" destId="{FFAD8EDE-B2DB-4A5E-9C8F-CEEC71A5CCA1}" srcOrd="1" destOrd="0" presId="urn:microsoft.com/office/officeart/2005/8/layout/hierarchy5"/>
    <dgm:cxn modelId="{8CA4B98E-774D-E547-B847-83953C11EE05}" type="presParOf" srcId="{13C9B45B-1AEA-4F11-B890-E0BCD8E701E3}" destId="{9EC5BB53-6EEE-4657-BE6C-66D5A1811A7C}" srcOrd="6" destOrd="0" presId="urn:microsoft.com/office/officeart/2005/8/layout/hierarchy5"/>
    <dgm:cxn modelId="{C8BEF2AD-6FE6-FE42-9C11-C43EB5F1DD3F}" type="presParOf" srcId="{9EC5BB53-6EEE-4657-BE6C-66D5A1811A7C}" destId="{350AC856-DB56-46D8-B996-B5501EAAF156}" srcOrd="0" destOrd="0" presId="urn:microsoft.com/office/officeart/2005/8/layout/hierarchy5"/>
    <dgm:cxn modelId="{DD4D740D-0B41-7A4F-BCF2-191F9F655A90}" type="presParOf" srcId="{13C9B45B-1AEA-4F11-B890-E0BCD8E701E3}" destId="{50D663D2-0223-4E3C-AFA6-DAE22F6E8BD6}" srcOrd="7" destOrd="0" presId="urn:microsoft.com/office/officeart/2005/8/layout/hierarchy5"/>
    <dgm:cxn modelId="{51A00151-FF46-E648-95F6-512D1CBEB3F8}" type="presParOf" srcId="{50D663D2-0223-4E3C-AFA6-DAE22F6E8BD6}" destId="{C867EA4B-11E1-4F32-80A6-B57E851F4D93}" srcOrd="0" destOrd="0" presId="urn:microsoft.com/office/officeart/2005/8/layout/hierarchy5"/>
    <dgm:cxn modelId="{8E6B3FCD-2127-4543-B7D1-8DC9EA8BF2C3}" type="presParOf" srcId="{50D663D2-0223-4E3C-AFA6-DAE22F6E8BD6}" destId="{7E8E2C73-2CEE-490A-B4B3-463705C5AB49}" srcOrd="1" destOrd="0" presId="urn:microsoft.com/office/officeart/2005/8/layout/hierarchy5"/>
    <dgm:cxn modelId="{A2ECE150-3567-2444-AA8C-BF5ACAFD5C32}" type="presParOf" srcId="{1C9A8078-A984-4208-B30E-6244761F90AB}" destId="{1CE1428F-1A9C-471C-8FAD-D54076B6A261}" srcOrd="2" destOrd="0" presId="urn:microsoft.com/office/officeart/2005/8/layout/hierarchy5"/>
    <dgm:cxn modelId="{13F696E8-7FF2-0444-BD08-EF5CD6D65C72}" type="presParOf" srcId="{1CE1428F-1A9C-471C-8FAD-D54076B6A261}" destId="{46F037EE-93CD-44BB-8384-38B202615F67}" srcOrd="0" destOrd="0" presId="urn:microsoft.com/office/officeart/2005/8/layout/hierarchy5"/>
    <dgm:cxn modelId="{5A0BE30B-DF51-0149-81E5-BD7D110B2B1F}" type="presParOf" srcId="{1C9A8078-A984-4208-B30E-6244761F90AB}" destId="{60175253-B2F7-466E-9E2C-ABD4F4640F4B}" srcOrd="3" destOrd="0" presId="urn:microsoft.com/office/officeart/2005/8/layout/hierarchy5"/>
    <dgm:cxn modelId="{064C1057-0CE3-D248-94A0-D5624E5F9D19}" type="presParOf" srcId="{60175253-B2F7-466E-9E2C-ABD4F4640F4B}" destId="{10501595-8EC7-4370-B9D0-CEBAECE9D22F}" srcOrd="0" destOrd="0" presId="urn:microsoft.com/office/officeart/2005/8/layout/hierarchy5"/>
    <dgm:cxn modelId="{FAEF33BD-01D4-7B41-981C-0F5305A22B62}" type="presParOf" srcId="{60175253-B2F7-466E-9E2C-ABD4F4640F4B}" destId="{6EA4E240-8750-41A3-9C57-CD6A76B76E23}" srcOrd="1" destOrd="0" presId="urn:microsoft.com/office/officeart/2005/8/layout/hierarchy5"/>
    <dgm:cxn modelId="{0B0EFC25-96E7-5246-93BA-C3886DDE7049}" type="presParOf" srcId="{6EA4E240-8750-41A3-9C57-CD6A76B76E23}" destId="{046A5703-DF45-433E-9241-47B2DB04F623}" srcOrd="0" destOrd="0" presId="urn:microsoft.com/office/officeart/2005/8/layout/hierarchy5"/>
    <dgm:cxn modelId="{67DAB288-19C6-4141-8F35-D924D8146B25}" type="presParOf" srcId="{046A5703-DF45-433E-9241-47B2DB04F623}" destId="{1041EF0D-62F2-4D49-B308-5DA704572EB1}" srcOrd="0" destOrd="0" presId="urn:microsoft.com/office/officeart/2005/8/layout/hierarchy5"/>
    <dgm:cxn modelId="{0C0BD158-FB7A-3144-9C0B-9CC62F081424}" type="presParOf" srcId="{6EA4E240-8750-41A3-9C57-CD6A76B76E23}" destId="{57CC73FD-DF7A-4C89-8ED1-628BE0A261F5}" srcOrd="1" destOrd="0" presId="urn:microsoft.com/office/officeart/2005/8/layout/hierarchy5"/>
    <dgm:cxn modelId="{65F7E4EA-B476-D142-A15A-0F8C5202F1B7}" type="presParOf" srcId="{57CC73FD-DF7A-4C89-8ED1-628BE0A261F5}" destId="{2B09E40D-CC0C-4731-BDBB-8FB81CCA77B9}" srcOrd="0" destOrd="0" presId="urn:microsoft.com/office/officeart/2005/8/layout/hierarchy5"/>
    <dgm:cxn modelId="{9DC8BBDB-FDDA-0A43-B793-93FACA543DFE}" type="presParOf" srcId="{57CC73FD-DF7A-4C89-8ED1-628BE0A261F5}" destId="{62CD4E61-CD8E-4A61-ADDE-FAEEF115F3D1}" srcOrd="1" destOrd="0" presId="urn:microsoft.com/office/officeart/2005/8/layout/hierarchy5"/>
    <dgm:cxn modelId="{9983E5C8-3F80-544D-A271-35BE459E30D5}" type="presParOf" srcId="{6EA4E240-8750-41A3-9C57-CD6A76B76E23}" destId="{CBB24254-C47E-4C8A-9DA3-5CFC991F8A11}" srcOrd="2" destOrd="0" presId="urn:microsoft.com/office/officeart/2005/8/layout/hierarchy5"/>
    <dgm:cxn modelId="{639EEE18-76B7-F740-A6ED-E601291E93C9}" type="presParOf" srcId="{CBB24254-C47E-4C8A-9DA3-5CFC991F8A11}" destId="{AB310077-078D-49D4-B724-53B4A751DFCC}" srcOrd="0" destOrd="0" presId="urn:microsoft.com/office/officeart/2005/8/layout/hierarchy5"/>
    <dgm:cxn modelId="{279D713A-E4BE-034B-8A29-8DADFF442CD6}" type="presParOf" srcId="{6EA4E240-8750-41A3-9C57-CD6A76B76E23}" destId="{B5A62465-64A8-478C-BFB3-0568DD7733A7}" srcOrd="3" destOrd="0" presId="urn:microsoft.com/office/officeart/2005/8/layout/hierarchy5"/>
    <dgm:cxn modelId="{F0FDCF55-BC33-7D4F-A53D-2E1873E0EA03}" type="presParOf" srcId="{B5A62465-64A8-478C-BFB3-0568DD7733A7}" destId="{CACA4B86-EFDC-41E5-AC72-EE32AD6EDDDB}" srcOrd="0" destOrd="0" presId="urn:microsoft.com/office/officeart/2005/8/layout/hierarchy5"/>
    <dgm:cxn modelId="{54FAEF64-FB32-FE44-BD9B-C4317E9DC83C}" type="presParOf" srcId="{B5A62465-64A8-478C-BFB3-0568DD7733A7}" destId="{E938BF6E-6A7A-4A39-8C97-EDBCA9394971}" srcOrd="1" destOrd="0" presId="urn:microsoft.com/office/officeart/2005/8/layout/hierarchy5"/>
    <dgm:cxn modelId="{B5EC1881-71A3-1D48-82AD-612E19B8A1EF}" type="presParOf" srcId="{E938BF6E-6A7A-4A39-8C97-EDBCA9394971}" destId="{4BC09756-033F-41B1-A158-0F2D5242A00F}" srcOrd="0" destOrd="0" presId="urn:microsoft.com/office/officeart/2005/8/layout/hierarchy5"/>
    <dgm:cxn modelId="{21C91353-856A-0F41-905D-AAE8444A82AC}" type="presParOf" srcId="{4BC09756-033F-41B1-A158-0F2D5242A00F}" destId="{4B17A9C2-7955-40B2-9543-19EC5C25997A}" srcOrd="0" destOrd="0" presId="urn:microsoft.com/office/officeart/2005/8/layout/hierarchy5"/>
    <dgm:cxn modelId="{38BACCAD-3564-484D-8EA9-78782881D9EE}" type="presParOf" srcId="{E938BF6E-6A7A-4A39-8C97-EDBCA9394971}" destId="{5F40663B-090F-49D7-9DF5-58EAFF313D6E}" srcOrd="1" destOrd="0" presId="urn:microsoft.com/office/officeart/2005/8/layout/hierarchy5"/>
    <dgm:cxn modelId="{50EB502B-816B-4343-A177-4B71DBD676D9}" type="presParOf" srcId="{5F40663B-090F-49D7-9DF5-58EAFF313D6E}" destId="{6DDF952F-F913-45F3-8169-6904AC782E6F}" srcOrd="0" destOrd="0" presId="urn:microsoft.com/office/officeart/2005/8/layout/hierarchy5"/>
    <dgm:cxn modelId="{18F964B3-B252-8C4C-A628-8A990BC978F8}" type="presParOf" srcId="{5F40663B-090F-49D7-9DF5-58EAFF313D6E}" destId="{8A6178F9-BFED-4938-8944-808300B2CD8E}" srcOrd="1" destOrd="0" presId="urn:microsoft.com/office/officeart/2005/8/layout/hierarchy5"/>
    <dgm:cxn modelId="{165610D9-3F6D-CE47-AE33-A07D2536FD6F}" type="presParOf" srcId="{8A6178F9-BFED-4938-8944-808300B2CD8E}" destId="{FB4A3F26-839F-4188-80F2-1AA234D464DC}" srcOrd="0" destOrd="0" presId="urn:microsoft.com/office/officeart/2005/8/layout/hierarchy5"/>
    <dgm:cxn modelId="{48A2DB90-BD6B-A242-BBB6-DA310D99FE06}" type="presParOf" srcId="{FB4A3F26-839F-4188-80F2-1AA234D464DC}" destId="{8AE48EC8-A2C8-4E0A-AFF7-13543975A696}" srcOrd="0" destOrd="0" presId="urn:microsoft.com/office/officeart/2005/8/layout/hierarchy5"/>
    <dgm:cxn modelId="{20A02648-B5DB-C244-A3AA-2843F2785AAF}" type="presParOf" srcId="{8A6178F9-BFED-4938-8944-808300B2CD8E}" destId="{F26CF4A7-3B81-4B9E-9E55-C1A0771CA8AF}" srcOrd="1" destOrd="0" presId="urn:microsoft.com/office/officeart/2005/8/layout/hierarchy5"/>
    <dgm:cxn modelId="{F3390D99-4FD2-0C49-BDAD-A00DA09DE13D}" type="presParOf" srcId="{F26CF4A7-3B81-4B9E-9E55-C1A0771CA8AF}" destId="{04FB9489-3723-4FD6-A7F3-33FF31692436}" srcOrd="0" destOrd="0" presId="urn:microsoft.com/office/officeart/2005/8/layout/hierarchy5"/>
    <dgm:cxn modelId="{A738E79A-9AF7-C140-96DD-F576332552CE}" type="presParOf" srcId="{F26CF4A7-3B81-4B9E-9E55-C1A0771CA8AF}" destId="{F303D31D-5C78-4C66-AEE8-2132C5839FC5}" srcOrd="1" destOrd="0" presId="urn:microsoft.com/office/officeart/2005/8/layout/hierarchy5"/>
    <dgm:cxn modelId="{8B10B091-1D1B-2242-9ACE-995C41C6BC76}" type="presParOf" srcId="{8A6178F9-BFED-4938-8944-808300B2CD8E}" destId="{341BB083-C715-4383-893B-A445D69B4590}" srcOrd="2" destOrd="0" presId="urn:microsoft.com/office/officeart/2005/8/layout/hierarchy5"/>
    <dgm:cxn modelId="{E1102A7D-40C9-0A49-9A2C-1E79A399A99A}" type="presParOf" srcId="{341BB083-C715-4383-893B-A445D69B4590}" destId="{38CC801D-8816-4CEC-A984-DC50D0E26070}" srcOrd="0" destOrd="0" presId="urn:microsoft.com/office/officeart/2005/8/layout/hierarchy5"/>
    <dgm:cxn modelId="{59B3B7E5-ED08-EA43-83AF-209D9CF96321}" type="presParOf" srcId="{8A6178F9-BFED-4938-8944-808300B2CD8E}" destId="{64EB0A84-4F3F-4D41-862C-C3F30D545B3D}" srcOrd="3" destOrd="0" presId="urn:microsoft.com/office/officeart/2005/8/layout/hierarchy5"/>
    <dgm:cxn modelId="{00996E3A-0C03-1246-8C2B-45CD85B76D0E}" type="presParOf" srcId="{64EB0A84-4F3F-4D41-862C-C3F30D545B3D}" destId="{A459B1EA-4B81-4902-A5A2-2064D455B4CF}" srcOrd="0" destOrd="0" presId="urn:microsoft.com/office/officeart/2005/8/layout/hierarchy5"/>
    <dgm:cxn modelId="{6DDF6235-5B44-C743-8572-EF250F6D0146}" type="presParOf" srcId="{64EB0A84-4F3F-4D41-862C-C3F30D545B3D}" destId="{4232FA7A-7313-4BF6-BDFA-FCE0BE3CFD79}" srcOrd="1" destOrd="0" presId="urn:microsoft.com/office/officeart/2005/8/layout/hierarchy5"/>
    <dgm:cxn modelId="{43B47760-266D-3C46-A088-F18E87DA2863}" type="presParOf" srcId="{8A6178F9-BFED-4938-8944-808300B2CD8E}" destId="{AA8F1FD1-5E9B-4D3E-9819-6726EFA7CD3F}" srcOrd="4" destOrd="0" presId="urn:microsoft.com/office/officeart/2005/8/layout/hierarchy5"/>
    <dgm:cxn modelId="{0C8948FE-A28F-DF4B-BF68-69E0929B9792}" type="presParOf" srcId="{AA8F1FD1-5E9B-4D3E-9819-6726EFA7CD3F}" destId="{F3B8383E-4EB7-4564-80B0-7F87F4736C68}" srcOrd="0" destOrd="0" presId="urn:microsoft.com/office/officeart/2005/8/layout/hierarchy5"/>
    <dgm:cxn modelId="{CE43CB48-11C6-9944-BEA8-18C9A41B4034}" type="presParOf" srcId="{8A6178F9-BFED-4938-8944-808300B2CD8E}" destId="{22FE01A5-7E2D-478F-8FA0-EB3C33EAFCEA}" srcOrd="5" destOrd="0" presId="urn:microsoft.com/office/officeart/2005/8/layout/hierarchy5"/>
    <dgm:cxn modelId="{F903C54E-BCEC-714A-8C3E-8E0042CFF5F3}" type="presParOf" srcId="{22FE01A5-7E2D-478F-8FA0-EB3C33EAFCEA}" destId="{AA0DFB7D-090A-4FA1-A6BD-545FA7F5D74D}" srcOrd="0" destOrd="0" presId="urn:microsoft.com/office/officeart/2005/8/layout/hierarchy5"/>
    <dgm:cxn modelId="{BD8E55B6-0C1B-DD49-B469-227B196FBAE6}" type="presParOf" srcId="{22FE01A5-7E2D-478F-8FA0-EB3C33EAFCEA}" destId="{56BD1E30-A7EB-4133-9E02-BB781EA8EF30}" srcOrd="1" destOrd="0" presId="urn:microsoft.com/office/officeart/2005/8/layout/hierarchy5"/>
    <dgm:cxn modelId="{0406FF40-F61E-F943-AAFC-8811E3771D01}" type="presParOf" srcId="{E938BF6E-6A7A-4A39-8C97-EDBCA9394971}" destId="{97BA3B36-5D61-4A75-9EEA-D6C85A5EE649}" srcOrd="2" destOrd="0" presId="urn:microsoft.com/office/officeart/2005/8/layout/hierarchy5"/>
    <dgm:cxn modelId="{779AC921-C90E-9148-B21D-618DB15F88AF}" type="presParOf" srcId="{97BA3B36-5D61-4A75-9EEA-D6C85A5EE649}" destId="{AE6C460B-C3A8-40D6-8014-43336AA85D4D}" srcOrd="0" destOrd="0" presId="urn:microsoft.com/office/officeart/2005/8/layout/hierarchy5"/>
    <dgm:cxn modelId="{220B3224-6103-CF4D-AC24-58E99C9998C4}" type="presParOf" srcId="{E938BF6E-6A7A-4A39-8C97-EDBCA9394971}" destId="{EA157469-D0D6-4353-8609-5ACA7DAA1AB5}" srcOrd="3" destOrd="0" presId="urn:microsoft.com/office/officeart/2005/8/layout/hierarchy5"/>
    <dgm:cxn modelId="{C507B682-49F2-A943-BE38-480042EF56AB}" type="presParOf" srcId="{EA157469-D0D6-4353-8609-5ACA7DAA1AB5}" destId="{BFF40BB5-BEEC-46AB-890A-682983BDD4EF}" srcOrd="0" destOrd="0" presId="urn:microsoft.com/office/officeart/2005/8/layout/hierarchy5"/>
    <dgm:cxn modelId="{0AEECF74-D7D0-5341-A8C2-DBD74D3BE732}" type="presParOf" srcId="{EA157469-D0D6-4353-8609-5ACA7DAA1AB5}" destId="{ECEADE2A-147F-4E4F-A16B-85BB18527B0C}" srcOrd="1" destOrd="0" presId="urn:microsoft.com/office/officeart/2005/8/layout/hierarchy5"/>
    <dgm:cxn modelId="{BED8C0B8-70BB-5847-B0DE-0931A352C775}" type="presParOf" srcId="{ECEADE2A-147F-4E4F-A16B-85BB18527B0C}" destId="{207E9EDB-2FDE-4EB3-92AC-92B01551929A}" srcOrd="0" destOrd="0" presId="urn:microsoft.com/office/officeart/2005/8/layout/hierarchy5"/>
    <dgm:cxn modelId="{E938BEF8-1140-384D-B813-9CD01585C2DA}" type="presParOf" srcId="{207E9EDB-2FDE-4EB3-92AC-92B01551929A}" destId="{3395EDEA-8647-44D7-AEDB-F598D754DBE1}" srcOrd="0" destOrd="0" presId="urn:microsoft.com/office/officeart/2005/8/layout/hierarchy5"/>
    <dgm:cxn modelId="{21814142-6446-E54F-8A20-0C5D14058FD4}" type="presParOf" srcId="{ECEADE2A-147F-4E4F-A16B-85BB18527B0C}" destId="{0EB19118-C84F-47FE-AA47-52608DA4ECFF}" srcOrd="1" destOrd="0" presId="urn:microsoft.com/office/officeart/2005/8/layout/hierarchy5"/>
    <dgm:cxn modelId="{0D0CE92D-564C-BA47-9718-24C92B8CEA55}" type="presParOf" srcId="{0EB19118-C84F-47FE-AA47-52608DA4ECFF}" destId="{0AF7EB17-60EC-4F41-AAAD-83F313B1F444}" srcOrd="0" destOrd="0" presId="urn:microsoft.com/office/officeart/2005/8/layout/hierarchy5"/>
    <dgm:cxn modelId="{C6BF74E7-9070-2945-814C-3738EC0F66BF}" type="presParOf" srcId="{0EB19118-C84F-47FE-AA47-52608DA4ECFF}" destId="{CB71B3C5-26E2-4E7F-A628-6F07758766D9}" srcOrd="1" destOrd="0" presId="urn:microsoft.com/office/officeart/2005/8/layout/hierarchy5"/>
    <dgm:cxn modelId="{709DE057-717A-EF44-B691-0F12B263065F}" type="presParOf" srcId="{F87596EF-8CD7-4A87-A259-BC365C416C10}" destId="{8273FCE3-B979-4A70-885A-00BC44675627}" srcOrd="2" destOrd="0" presId="urn:microsoft.com/office/officeart/2005/8/layout/hierarchy5"/>
    <dgm:cxn modelId="{EE44FC7B-BB30-2A47-A432-F8FBAE776105}" type="presParOf" srcId="{8273FCE3-B979-4A70-885A-00BC44675627}" destId="{686B1059-B408-42CB-BE00-99112DCFEE2B}" srcOrd="0" destOrd="0" presId="urn:microsoft.com/office/officeart/2005/8/layout/hierarchy5"/>
    <dgm:cxn modelId="{DBF5C56F-CDFD-A24F-9260-170F83D13747}" type="presParOf" srcId="{F87596EF-8CD7-4A87-A259-BC365C416C10}" destId="{58CD83C1-922D-42B2-8B22-203324773C93}" srcOrd="3" destOrd="0" presId="urn:microsoft.com/office/officeart/2005/8/layout/hierarchy5"/>
    <dgm:cxn modelId="{CF511227-D805-EC44-ADC8-D4AD36E84FAD}" type="presParOf" srcId="{58CD83C1-922D-42B2-8B22-203324773C93}" destId="{0476FD4D-4FA2-4404-B8AA-3F08348D3F32}" srcOrd="0" destOrd="0" presId="urn:microsoft.com/office/officeart/2005/8/layout/hierarchy5"/>
    <dgm:cxn modelId="{25C5B582-5B09-8641-A9A1-C8D142ED20C5}" type="presParOf" srcId="{58CD83C1-922D-42B2-8B22-203324773C93}" destId="{FD92E86A-687C-474F-92AD-71825A05C2D0}" srcOrd="1" destOrd="0" presId="urn:microsoft.com/office/officeart/2005/8/layout/hierarchy5"/>
    <dgm:cxn modelId="{12F7B2BB-2BC4-2F4F-951E-CC6E736907EA}" type="presParOf" srcId="{FD92E86A-687C-474F-92AD-71825A05C2D0}" destId="{46DD9FA5-CB7E-4190-81DB-E8693D31B128}" srcOrd="0" destOrd="0" presId="urn:microsoft.com/office/officeart/2005/8/layout/hierarchy5"/>
    <dgm:cxn modelId="{A8D39BDE-8EDE-F547-899E-1D7C16CF8358}" type="presParOf" srcId="{46DD9FA5-CB7E-4190-81DB-E8693D31B128}" destId="{D90318C7-61CA-4740-8C7C-2C41778EABB8}" srcOrd="0" destOrd="0" presId="urn:microsoft.com/office/officeart/2005/8/layout/hierarchy5"/>
    <dgm:cxn modelId="{F2D25435-5917-994C-AF9B-9A90838014C1}" type="presParOf" srcId="{FD92E86A-687C-474F-92AD-71825A05C2D0}" destId="{0C641C54-E302-4A5A-A86A-E90F75139F0F}" srcOrd="1" destOrd="0" presId="urn:microsoft.com/office/officeart/2005/8/layout/hierarchy5"/>
    <dgm:cxn modelId="{F690592E-6965-D14D-9307-9E2B5657F93E}" type="presParOf" srcId="{0C641C54-E302-4A5A-A86A-E90F75139F0F}" destId="{157768E8-C46E-4256-82FC-976AC60741A9}" srcOrd="0" destOrd="0" presId="urn:microsoft.com/office/officeart/2005/8/layout/hierarchy5"/>
    <dgm:cxn modelId="{9BD55F2B-B548-D744-9DBF-F8F7F49570B5}" type="presParOf" srcId="{0C641C54-E302-4A5A-A86A-E90F75139F0F}" destId="{920600E7-22FB-4915-969B-ECEFE7C1CD24}" srcOrd="1" destOrd="0" presId="urn:microsoft.com/office/officeart/2005/8/layout/hierarchy5"/>
    <dgm:cxn modelId="{383F7557-9FF2-8D45-A7BD-EFC3BB8FA535}" type="presParOf" srcId="{FD92E86A-687C-474F-92AD-71825A05C2D0}" destId="{19A19FB0-3AE6-41B1-85A5-983617982F20}" srcOrd="2" destOrd="0" presId="urn:microsoft.com/office/officeart/2005/8/layout/hierarchy5"/>
    <dgm:cxn modelId="{B1588DF0-586D-9043-9BEF-FC656FF3BBC7}" type="presParOf" srcId="{19A19FB0-3AE6-41B1-85A5-983617982F20}" destId="{E3FCD30D-5EE4-44E7-A227-3BCDF4E13029}" srcOrd="0" destOrd="0" presId="urn:microsoft.com/office/officeart/2005/8/layout/hierarchy5"/>
    <dgm:cxn modelId="{3D459A0E-B201-4F40-AE87-F919BF334E4C}" type="presParOf" srcId="{FD92E86A-687C-474F-92AD-71825A05C2D0}" destId="{94CFCA53-FCF5-4C65-9CB1-38DF4BA26340}" srcOrd="3" destOrd="0" presId="urn:microsoft.com/office/officeart/2005/8/layout/hierarchy5"/>
    <dgm:cxn modelId="{96633F2B-A43C-FF41-BDEB-5A702DC810F3}" type="presParOf" srcId="{94CFCA53-FCF5-4C65-9CB1-38DF4BA26340}" destId="{6D9545A7-6E92-403B-921D-64A3E2B48985}" srcOrd="0" destOrd="0" presId="urn:microsoft.com/office/officeart/2005/8/layout/hierarchy5"/>
    <dgm:cxn modelId="{350ED7DE-AA03-8D4C-8467-DD89FD520D39}" type="presParOf" srcId="{94CFCA53-FCF5-4C65-9CB1-38DF4BA26340}" destId="{79596998-3C4A-426C-AEEA-4E28368FD787}" srcOrd="1" destOrd="0" presId="urn:microsoft.com/office/officeart/2005/8/layout/hierarchy5"/>
    <dgm:cxn modelId="{FDADE246-0B01-FC44-BE58-FD2753B12FC8}" type="presParOf" srcId="{79596998-3C4A-426C-AEEA-4E28368FD787}" destId="{127FB433-D5AD-4833-B713-40127C1F03C9}" srcOrd="0" destOrd="0" presId="urn:microsoft.com/office/officeart/2005/8/layout/hierarchy5"/>
    <dgm:cxn modelId="{A061F13D-4A19-FF4E-9C40-242514541BDD}" type="presParOf" srcId="{127FB433-D5AD-4833-B713-40127C1F03C9}" destId="{97DAED6D-17AB-44C1-9A0A-253B5EF57671}" srcOrd="0" destOrd="0" presId="urn:microsoft.com/office/officeart/2005/8/layout/hierarchy5"/>
    <dgm:cxn modelId="{3D51C7AC-BEAC-D949-8753-EDB55DAE66B5}" type="presParOf" srcId="{79596998-3C4A-426C-AEEA-4E28368FD787}" destId="{AB6796E1-F329-4DF4-8E0F-C8B1B9B00F39}" srcOrd="1" destOrd="0" presId="urn:microsoft.com/office/officeart/2005/8/layout/hierarchy5"/>
    <dgm:cxn modelId="{D4F86316-854A-8E44-BC99-8109D97922E7}" type="presParOf" srcId="{AB6796E1-F329-4DF4-8E0F-C8B1B9B00F39}" destId="{9480F618-0CF1-494C-B875-3E58060F9B19}" srcOrd="0" destOrd="0" presId="urn:microsoft.com/office/officeart/2005/8/layout/hierarchy5"/>
    <dgm:cxn modelId="{373EB756-1401-F84D-A4C1-64D106E2C410}" type="presParOf" srcId="{AB6796E1-F329-4DF4-8E0F-C8B1B9B00F39}" destId="{31106A04-B617-4084-A772-3A87522AB6BD}" srcOrd="1" destOrd="0" presId="urn:microsoft.com/office/officeart/2005/8/layout/hierarchy5"/>
    <dgm:cxn modelId="{F676F492-F8A8-BD4B-A4E7-9369947ECA5F}" type="presParOf" srcId="{31106A04-B617-4084-A772-3A87522AB6BD}" destId="{56A7693F-EB34-4831-8C4F-20F9FA3704EE}" srcOrd="0" destOrd="0" presId="urn:microsoft.com/office/officeart/2005/8/layout/hierarchy5"/>
    <dgm:cxn modelId="{D575EA1F-B1AF-394B-9850-019A0E36EBC1}" type="presParOf" srcId="{56A7693F-EB34-4831-8C4F-20F9FA3704EE}" destId="{B6BF99AA-5055-47B0-9E3A-4D9D3B76C929}" srcOrd="0" destOrd="0" presId="urn:microsoft.com/office/officeart/2005/8/layout/hierarchy5"/>
    <dgm:cxn modelId="{AD3D1041-688D-EB46-AE7D-DFF94EB0C1C1}" type="presParOf" srcId="{31106A04-B617-4084-A772-3A87522AB6BD}" destId="{7ADF06A9-F53E-4413-8463-1CC01377CE56}" srcOrd="1" destOrd="0" presId="urn:microsoft.com/office/officeart/2005/8/layout/hierarchy5"/>
    <dgm:cxn modelId="{13645292-0017-9846-8506-20A7BFEF0005}" type="presParOf" srcId="{7ADF06A9-F53E-4413-8463-1CC01377CE56}" destId="{9373B57D-9234-41A2-A46E-984CA3372200}" srcOrd="0" destOrd="0" presId="urn:microsoft.com/office/officeart/2005/8/layout/hierarchy5"/>
    <dgm:cxn modelId="{0B64F101-1B54-8B41-B163-7034370ABE2B}" type="presParOf" srcId="{7ADF06A9-F53E-4413-8463-1CC01377CE56}" destId="{17029E7F-B4E6-4FD7-886C-D243C62AD8BD}" srcOrd="1" destOrd="0" presId="urn:microsoft.com/office/officeart/2005/8/layout/hierarchy5"/>
    <dgm:cxn modelId="{1086D883-FBB4-334C-807B-B62C651C34AB}" type="presParOf" srcId="{31106A04-B617-4084-A772-3A87522AB6BD}" destId="{0C4A5DAC-8241-4897-8C44-8434483548CF}" srcOrd="2" destOrd="0" presId="urn:microsoft.com/office/officeart/2005/8/layout/hierarchy5"/>
    <dgm:cxn modelId="{17652BDA-BBB8-8844-AB00-3EF59BC9C952}" type="presParOf" srcId="{0C4A5DAC-8241-4897-8C44-8434483548CF}" destId="{D8C85BBE-6184-4E12-8D9F-7E5A9A86A2B2}" srcOrd="0" destOrd="0" presId="urn:microsoft.com/office/officeart/2005/8/layout/hierarchy5"/>
    <dgm:cxn modelId="{5B8652C4-596F-894B-B457-E1323F42DEA8}" type="presParOf" srcId="{31106A04-B617-4084-A772-3A87522AB6BD}" destId="{424CAE68-D047-4AFC-A4E6-258E95DE9F66}" srcOrd="3" destOrd="0" presId="urn:microsoft.com/office/officeart/2005/8/layout/hierarchy5"/>
    <dgm:cxn modelId="{FEE816A9-E586-E54E-BC6F-0C01DA43DC08}" type="presParOf" srcId="{424CAE68-D047-4AFC-A4E6-258E95DE9F66}" destId="{E77DEFF3-039A-4449-B76B-C3AD17085C40}" srcOrd="0" destOrd="0" presId="urn:microsoft.com/office/officeart/2005/8/layout/hierarchy5"/>
    <dgm:cxn modelId="{AE09A365-1809-3046-86A5-9BB93C4BC898}" type="presParOf" srcId="{424CAE68-D047-4AFC-A4E6-258E95DE9F66}" destId="{A5346355-2AD5-4175-97A2-537681FF0A1D}" srcOrd="1" destOrd="0" presId="urn:microsoft.com/office/officeart/2005/8/layout/hierarchy5"/>
    <dgm:cxn modelId="{42889339-3147-A045-9D09-5B03CED3923E}" type="presParOf" srcId="{79596998-3C4A-426C-AEEA-4E28368FD787}" destId="{3CFFCB44-1767-4D17-BC8F-4EABC1DC5CBA}" srcOrd="2" destOrd="0" presId="urn:microsoft.com/office/officeart/2005/8/layout/hierarchy5"/>
    <dgm:cxn modelId="{3BDC82B4-CE32-DA41-A22F-2D8572A3D736}" type="presParOf" srcId="{3CFFCB44-1767-4D17-BC8F-4EABC1DC5CBA}" destId="{67F1381F-8487-430E-BB69-F6A45DBD7C1F}" srcOrd="0" destOrd="0" presId="urn:microsoft.com/office/officeart/2005/8/layout/hierarchy5"/>
    <dgm:cxn modelId="{72DE1124-5AB8-9C43-9374-A7ADB02D295B}" type="presParOf" srcId="{79596998-3C4A-426C-AEEA-4E28368FD787}" destId="{D83EAEA1-BADD-4B5A-8A8C-B912FF1521B3}" srcOrd="3" destOrd="0" presId="urn:microsoft.com/office/officeart/2005/8/layout/hierarchy5"/>
    <dgm:cxn modelId="{F5658347-BD6E-0649-B490-4F66D7C59882}" type="presParOf" srcId="{D83EAEA1-BADD-4B5A-8A8C-B912FF1521B3}" destId="{DB814E91-53C5-4B1C-9AC5-6D8E70C5967C}" srcOrd="0" destOrd="0" presId="urn:microsoft.com/office/officeart/2005/8/layout/hierarchy5"/>
    <dgm:cxn modelId="{B2E8B26F-A1CA-2A48-AC54-0A0C86FB0B3E}" type="presParOf" srcId="{D83EAEA1-BADD-4B5A-8A8C-B912FF1521B3}" destId="{3A1B8E2A-5D39-4D62-85C1-7781974E56F1}" srcOrd="1" destOrd="0" presId="urn:microsoft.com/office/officeart/2005/8/layout/hierarchy5"/>
    <dgm:cxn modelId="{AA10EA3D-E223-9A48-9CF4-9BCE7EB525FD}" type="presParOf" srcId="{3A1B8E2A-5D39-4D62-85C1-7781974E56F1}" destId="{8383D417-92FD-4106-837D-9AC1E2FA1B2F}" srcOrd="0" destOrd="0" presId="urn:microsoft.com/office/officeart/2005/8/layout/hierarchy5"/>
    <dgm:cxn modelId="{32D25697-6743-FD4D-AEB6-9ABB52DE53DF}" type="presParOf" srcId="{8383D417-92FD-4106-837D-9AC1E2FA1B2F}" destId="{884CCEE7-BC63-4E6F-8327-7BC9F65DBCF7}" srcOrd="0" destOrd="0" presId="urn:microsoft.com/office/officeart/2005/8/layout/hierarchy5"/>
    <dgm:cxn modelId="{7C62F3CD-EAE6-BA4A-ABE8-0011A65D29AF}" type="presParOf" srcId="{3A1B8E2A-5D39-4D62-85C1-7781974E56F1}" destId="{EF26962E-869D-4578-A94E-ED517D0B90CA}" srcOrd="1" destOrd="0" presId="urn:microsoft.com/office/officeart/2005/8/layout/hierarchy5"/>
    <dgm:cxn modelId="{CF48F5D1-FE07-984F-9E2F-31165005C03C}" type="presParOf" srcId="{EF26962E-869D-4578-A94E-ED517D0B90CA}" destId="{10F2BD6B-6B16-4AC8-B60B-8458CC63BCBA}" srcOrd="0" destOrd="0" presId="urn:microsoft.com/office/officeart/2005/8/layout/hierarchy5"/>
    <dgm:cxn modelId="{8EF89535-59D6-B540-B769-351190DED526}" type="presParOf" srcId="{EF26962E-869D-4578-A94E-ED517D0B90CA}" destId="{7B2489AB-A609-4B63-9EF9-F4DAAB756FDA}" srcOrd="1" destOrd="0" presId="urn:microsoft.com/office/officeart/2005/8/layout/hierarchy5"/>
    <dgm:cxn modelId="{CC1717AD-AA3F-F24D-A5C4-5A1F4AF876CF}" type="presParOf" srcId="{3A1B8E2A-5D39-4D62-85C1-7781974E56F1}" destId="{B905C1E1-C113-47AD-B72F-864FCED1BBE6}" srcOrd="2" destOrd="0" presId="urn:microsoft.com/office/officeart/2005/8/layout/hierarchy5"/>
    <dgm:cxn modelId="{E6B06B2C-20C2-4340-9DFE-C032F11BDA48}" type="presParOf" srcId="{B905C1E1-C113-47AD-B72F-864FCED1BBE6}" destId="{3FD627F6-E526-46A6-8C7F-6F7D615CDEA2}" srcOrd="0" destOrd="0" presId="urn:microsoft.com/office/officeart/2005/8/layout/hierarchy5"/>
    <dgm:cxn modelId="{E6519752-A58E-9148-B943-DD8522F83537}" type="presParOf" srcId="{3A1B8E2A-5D39-4D62-85C1-7781974E56F1}" destId="{84A898BC-6DFE-4D4A-80EF-4A9ABD6BFC9A}" srcOrd="3" destOrd="0" presId="urn:microsoft.com/office/officeart/2005/8/layout/hierarchy5"/>
    <dgm:cxn modelId="{675BE423-04D5-5149-B179-28D808638F9D}" type="presParOf" srcId="{84A898BC-6DFE-4D4A-80EF-4A9ABD6BFC9A}" destId="{6C34CB1F-3D79-4551-8745-07BCFB385375}" srcOrd="0" destOrd="0" presId="urn:microsoft.com/office/officeart/2005/8/layout/hierarchy5"/>
    <dgm:cxn modelId="{1E3F7D97-C832-F541-90FB-A105303BC7B6}" type="presParOf" srcId="{84A898BC-6DFE-4D4A-80EF-4A9ABD6BFC9A}" destId="{828063EC-A09A-4290-9F95-8891F3CDF069}" srcOrd="1" destOrd="0" presId="urn:microsoft.com/office/officeart/2005/8/layout/hierarchy5"/>
    <dgm:cxn modelId="{4B48CD3D-FEA4-F148-A37D-45BAA7E021CF}" type="presParOf" srcId="{3A1B8E2A-5D39-4D62-85C1-7781974E56F1}" destId="{403C0DC3-C42D-439A-8A1A-AAE3C16D1147}" srcOrd="4" destOrd="0" presId="urn:microsoft.com/office/officeart/2005/8/layout/hierarchy5"/>
    <dgm:cxn modelId="{FCEBB064-20C5-2A42-9BFA-5149C9449BBD}" type="presParOf" srcId="{403C0DC3-C42D-439A-8A1A-AAE3C16D1147}" destId="{0C881BCA-7EF9-407B-9C22-6D6513926ADD}" srcOrd="0" destOrd="0" presId="urn:microsoft.com/office/officeart/2005/8/layout/hierarchy5"/>
    <dgm:cxn modelId="{3E060321-3ED2-DE41-82C7-E72FFE234110}" type="presParOf" srcId="{3A1B8E2A-5D39-4D62-85C1-7781974E56F1}" destId="{18FB3293-D257-49BE-8E4F-8099C9AFC82A}" srcOrd="5" destOrd="0" presId="urn:microsoft.com/office/officeart/2005/8/layout/hierarchy5"/>
    <dgm:cxn modelId="{56EDEF2C-CBB6-674C-97E3-CAE911607046}" type="presParOf" srcId="{18FB3293-D257-49BE-8E4F-8099C9AFC82A}" destId="{AF7D5149-02E8-4376-9B73-B6E03FC1BB0E}" srcOrd="0" destOrd="0" presId="urn:microsoft.com/office/officeart/2005/8/layout/hierarchy5"/>
    <dgm:cxn modelId="{DBDB47A3-13CB-7B43-A5B2-2F5999392467}" type="presParOf" srcId="{18FB3293-D257-49BE-8E4F-8099C9AFC82A}" destId="{9ADB3695-B43B-4F99-A4A6-9C5B03A170F4}" srcOrd="1" destOrd="0" presId="urn:microsoft.com/office/officeart/2005/8/layout/hierarchy5"/>
    <dgm:cxn modelId="{67E3F528-F2C5-9C4B-BB1C-C67FF000D982}" type="presParOf" srcId="{3A1B8E2A-5D39-4D62-85C1-7781974E56F1}" destId="{63E68C6D-6B74-402F-BA45-79F927876DA5}" srcOrd="6" destOrd="0" presId="urn:microsoft.com/office/officeart/2005/8/layout/hierarchy5"/>
    <dgm:cxn modelId="{A2319334-7BAA-774B-BA82-4FCA98573083}" type="presParOf" srcId="{63E68C6D-6B74-402F-BA45-79F927876DA5}" destId="{C38D0FEB-9789-4559-AC2E-CB957A1875C6}" srcOrd="0" destOrd="0" presId="urn:microsoft.com/office/officeart/2005/8/layout/hierarchy5"/>
    <dgm:cxn modelId="{AB79F6CF-7EBD-CE4B-B142-376027769E81}" type="presParOf" srcId="{3A1B8E2A-5D39-4D62-85C1-7781974E56F1}" destId="{618A2956-DE54-4658-8D10-85D50A4D129F}" srcOrd="7" destOrd="0" presId="urn:microsoft.com/office/officeart/2005/8/layout/hierarchy5"/>
    <dgm:cxn modelId="{781D7EF4-F4F9-4547-9EB7-A8306E3604B7}" type="presParOf" srcId="{618A2956-DE54-4658-8D10-85D50A4D129F}" destId="{3F7ECFC1-7082-472A-8E92-1FFF2141A38A}" srcOrd="0" destOrd="0" presId="urn:microsoft.com/office/officeart/2005/8/layout/hierarchy5"/>
    <dgm:cxn modelId="{EB04DA0F-B737-4147-B0FB-D9060C6A620B}" type="presParOf" srcId="{618A2956-DE54-4658-8D10-85D50A4D129F}" destId="{9A37A145-49FE-482C-9F66-F49C26684208}" srcOrd="1" destOrd="0" presId="urn:microsoft.com/office/officeart/2005/8/layout/hierarchy5"/>
    <dgm:cxn modelId="{5C1EE320-04F8-E14F-BA0B-7C17B57F50A9}" type="presParOf" srcId="{FD92E86A-687C-474F-92AD-71825A05C2D0}" destId="{D108391F-C36C-4BC7-B8E1-B6B1A97BB914}" srcOrd="4" destOrd="0" presId="urn:microsoft.com/office/officeart/2005/8/layout/hierarchy5"/>
    <dgm:cxn modelId="{003EEFDD-D5C6-A04D-9865-2937F1097E31}" type="presParOf" srcId="{D108391F-C36C-4BC7-B8E1-B6B1A97BB914}" destId="{C577C433-85E9-4DE1-8697-15084F3DCD51}" srcOrd="0" destOrd="0" presId="urn:microsoft.com/office/officeart/2005/8/layout/hierarchy5"/>
    <dgm:cxn modelId="{66A29B05-51D3-FC48-9C5D-1D6491A8A1E1}" type="presParOf" srcId="{FD92E86A-687C-474F-92AD-71825A05C2D0}" destId="{7DB17187-EF1B-4D9D-8368-A1859CC8C883}" srcOrd="5" destOrd="0" presId="urn:microsoft.com/office/officeart/2005/8/layout/hierarchy5"/>
    <dgm:cxn modelId="{6FFEBDA7-8364-244A-8B54-5814D31004E4}" type="presParOf" srcId="{7DB17187-EF1B-4D9D-8368-A1859CC8C883}" destId="{611BB5DD-6943-498B-9D12-4DC6D16A0662}" srcOrd="0" destOrd="0" presId="urn:microsoft.com/office/officeart/2005/8/layout/hierarchy5"/>
    <dgm:cxn modelId="{9F451F03-9563-7746-AE2D-FFA9EDF9DB22}" type="presParOf" srcId="{7DB17187-EF1B-4D9D-8368-A1859CC8C883}" destId="{8ED545E5-E03F-4B5E-8211-57F621ABFF1D}" srcOrd="1" destOrd="0" presId="urn:microsoft.com/office/officeart/2005/8/layout/hierarchy5"/>
    <dgm:cxn modelId="{F64CDD3B-A661-AB4A-A4FA-6440A65BC565}" type="presParOf" srcId="{C5CE9AD5-1684-4C34-81DE-E1A6DAF514E3}" destId="{DC3FCBEF-DAC1-4858-80F9-3884B02E8459}" srcOrd="1" destOrd="0" presId="urn:microsoft.com/office/officeart/2005/8/layout/hierarchy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624EE-E4F7-467D-B4CC-BDC84DB81669}">
      <dsp:nvSpPr>
        <dsp:cNvPr id="0" name=""/>
        <dsp:cNvSpPr/>
      </dsp:nvSpPr>
      <dsp:spPr>
        <a:xfrm>
          <a:off x="213203" y="3146232"/>
          <a:ext cx="1213499" cy="68542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3">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chemeClr val="tx1"/>
              </a:solidFill>
              <a:latin typeface="Century Gothic" panose="020B0502020202020204" pitchFamily="34" charset="0"/>
            </a:rPr>
            <a:t>PENINGKATAN</a:t>
          </a:r>
        </a:p>
        <a:p>
          <a:pPr lvl="0" algn="ctr" defTabSz="533400">
            <a:lnSpc>
              <a:spcPct val="90000"/>
            </a:lnSpc>
            <a:spcBef>
              <a:spcPct val="0"/>
            </a:spcBef>
            <a:spcAft>
              <a:spcPct val="35000"/>
            </a:spcAft>
          </a:pPr>
          <a:r>
            <a:rPr lang="id-ID" sz="1200" b="1" kern="1200" dirty="0" smtClean="0">
              <a:solidFill>
                <a:schemeClr val="tx1"/>
              </a:solidFill>
              <a:latin typeface="Century Gothic" panose="020B0502020202020204" pitchFamily="34" charset="0"/>
            </a:rPr>
            <a:t> MUTU RS </a:t>
          </a:r>
          <a:endParaRPr lang="id-ID" sz="1200" b="1" kern="1200" dirty="0">
            <a:solidFill>
              <a:schemeClr val="tx1"/>
            </a:solidFill>
            <a:latin typeface="Century Gothic" panose="020B0502020202020204" pitchFamily="34" charset="0"/>
          </a:endParaRPr>
        </a:p>
      </dsp:txBody>
      <dsp:txXfrm>
        <a:off x="233278" y="3166307"/>
        <a:ext cx="1173349" cy="645276"/>
      </dsp:txXfrm>
    </dsp:sp>
    <dsp:sp modelId="{6B989C11-1D34-49A5-AA3E-6AEEA89D7352}">
      <dsp:nvSpPr>
        <dsp:cNvPr id="0" name=""/>
        <dsp:cNvSpPr/>
      </dsp:nvSpPr>
      <dsp:spPr>
        <a:xfrm rot="17019800">
          <a:off x="757061" y="2631625"/>
          <a:ext cx="1753485" cy="10777"/>
        </a:xfrm>
        <a:custGeom>
          <a:avLst/>
          <a:gdLst/>
          <a:ahLst/>
          <a:cxnLst/>
          <a:rect l="0" t="0" r="0" b="0"/>
          <a:pathLst>
            <a:path>
              <a:moveTo>
                <a:pt x="0" y="5388"/>
              </a:moveTo>
              <a:lnTo>
                <a:pt x="1753485" y="538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1589967" y="2593177"/>
        <a:ext cx="87674" cy="87674"/>
      </dsp:txXfrm>
    </dsp:sp>
    <dsp:sp modelId="{4DF72D14-FAA7-44A1-8153-E55FC40A6E44}">
      <dsp:nvSpPr>
        <dsp:cNvPr id="0" name=""/>
        <dsp:cNvSpPr/>
      </dsp:nvSpPr>
      <dsp:spPr>
        <a:xfrm>
          <a:off x="1840905" y="1536017"/>
          <a:ext cx="1132611" cy="498130"/>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5">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chemeClr val="tx1"/>
              </a:solidFill>
              <a:latin typeface="Century Gothic" panose="020B0502020202020204" pitchFamily="34" charset="0"/>
            </a:rPr>
            <a:t>PENGUKURAN MUTU </a:t>
          </a:r>
          <a:endParaRPr lang="id-ID" sz="1200" b="1" kern="1200" dirty="0">
            <a:solidFill>
              <a:schemeClr val="tx1"/>
            </a:solidFill>
            <a:latin typeface="Century Gothic" panose="020B0502020202020204" pitchFamily="34" charset="0"/>
          </a:endParaRPr>
        </a:p>
      </dsp:txBody>
      <dsp:txXfrm>
        <a:off x="1855495" y="1550607"/>
        <a:ext cx="1103431" cy="468950"/>
      </dsp:txXfrm>
    </dsp:sp>
    <dsp:sp modelId="{09BE17C0-2FE3-4BEA-850E-B6B77F62A5CB}">
      <dsp:nvSpPr>
        <dsp:cNvPr id="0" name=""/>
        <dsp:cNvSpPr/>
      </dsp:nvSpPr>
      <dsp:spPr>
        <a:xfrm rot="17269972">
          <a:off x="2630365" y="1308831"/>
          <a:ext cx="989255" cy="10777"/>
        </a:xfrm>
        <a:custGeom>
          <a:avLst/>
          <a:gdLst/>
          <a:ahLst/>
          <a:cxnLst/>
          <a:rect l="0" t="0" r="0" b="0"/>
          <a:pathLst>
            <a:path>
              <a:moveTo>
                <a:pt x="0" y="5388"/>
              </a:moveTo>
              <a:lnTo>
                <a:pt x="989255" y="53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3100261" y="1289488"/>
        <a:ext cx="49462" cy="49462"/>
      </dsp:txXfrm>
    </dsp:sp>
    <dsp:sp modelId="{D583B52D-0E62-402E-8320-EFE49C1B7007}">
      <dsp:nvSpPr>
        <dsp:cNvPr id="0" name=""/>
        <dsp:cNvSpPr/>
      </dsp:nvSpPr>
      <dsp:spPr>
        <a:xfrm>
          <a:off x="3276468" y="654013"/>
          <a:ext cx="1193641"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6">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INDIKATOR MUTU</a:t>
          </a:r>
          <a:endParaRPr lang="id-ID" sz="1400" b="1" kern="1200" dirty="0">
            <a:solidFill>
              <a:srgbClr val="FF0000"/>
            </a:solidFill>
          </a:endParaRPr>
        </a:p>
      </dsp:txBody>
      <dsp:txXfrm>
        <a:off x="3287559" y="665104"/>
        <a:ext cx="1171459" cy="356506"/>
      </dsp:txXfrm>
    </dsp:sp>
    <dsp:sp modelId="{192A3DDB-EDCF-4CDE-B930-843288DBD7A3}">
      <dsp:nvSpPr>
        <dsp:cNvPr id="0" name=""/>
        <dsp:cNvSpPr/>
      </dsp:nvSpPr>
      <dsp:spPr>
        <a:xfrm>
          <a:off x="4470109" y="837968"/>
          <a:ext cx="351006" cy="10777"/>
        </a:xfrm>
        <a:custGeom>
          <a:avLst/>
          <a:gdLst/>
          <a:ahLst/>
          <a:cxnLst/>
          <a:rect l="0" t="0" r="0" b="0"/>
          <a:pathLst>
            <a:path>
              <a:moveTo>
                <a:pt x="0" y="5388"/>
              </a:moveTo>
              <a:lnTo>
                <a:pt x="351006"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4636837" y="834582"/>
        <a:ext cx="17550" cy="17550"/>
      </dsp:txXfrm>
    </dsp:sp>
    <dsp:sp modelId="{007298A3-A8B7-4843-BF53-09D11F062AE4}">
      <dsp:nvSpPr>
        <dsp:cNvPr id="0" name=""/>
        <dsp:cNvSpPr/>
      </dsp:nvSpPr>
      <dsp:spPr>
        <a:xfrm>
          <a:off x="4821116" y="479286"/>
          <a:ext cx="1278073" cy="728142"/>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b="1" kern="1200" dirty="0" smtClean="0">
              <a:solidFill>
                <a:srgbClr val="FF0000"/>
              </a:solidFill>
              <a:latin typeface="Century Gothic" panose="020B0502020202020204" pitchFamily="34" charset="0"/>
            </a:rPr>
            <a:t>INDIKATOR MUTU KUNCI </a:t>
          </a:r>
          <a:endParaRPr lang="id-ID" sz="1100" b="1" kern="1200" dirty="0">
            <a:solidFill>
              <a:srgbClr val="FF0000"/>
            </a:solidFill>
            <a:latin typeface="Century Gothic" panose="020B0502020202020204" pitchFamily="34" charset="0"/>
          </a:endParaRPr>
        </a:p>
      </dsp:txBody>
      <dsp:txXfrm>
        <a:off x="4842443" y="500613"/>
        <a:ext cx="1235419" cy="685488"/>
      </dsp:txXfrm>
    </dsp:sp>
    <dsp:sp modelId="{2B893B48-5AF9-4A10-9A38-DA67C8D0573A}">
      <dsp:nvSpPr>
        <dsp:cNvPr id="0" name=""/>
        <dsp:cNvSpPr/>
      </dsp:nvSpPr>
      <dsp:spPr>
        <a:xfrm rot="17478952">
          <a:off x="5876033" y="511349"/>
          <a:ext cx="701206" cy="10777"/>
        </a:xfrm>
        <a:custGeom>
          <a:avLst/>
          <a:gdLst/>
          <a:ahLst/>
          <a:cxnLst/>
          <a:rect l="0" t="0" r="0" b="0"/>
          <a:pathLst>
            <a:path>
              <a:moveTo>
                <a:pt x="0" y="5388"/>
              </a:moveTo>
              <a:lnTo>
                <a:pt x="701206"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209107" y="499208"/>
        <a:ext cx="35060" cy="35060"/>
      </dsp:txXfrm>
    </dsp:sp>
    <dsp:sp modelId="{B83C6F0F-A94F-4B5E-892D-E94D594D9149}">
      <dsp:nvSpPr>
        <dsp:cNvPr id="0" name=""/>
        <dsp:cNvSpPr/>
      </dsp:nvSpPr>
      <dsp:spPr>
        <a:xfrm>
          <a:off x="6354084" y="775"/>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IAK</a:t>
          </a:r>
          <a:endParaRPr lang="id-ID" sz="1400" b="1" kern="1200" dirty="0">
            <a:solidFill>
              <a:srgbClr val="FF0000"/>
            </a:solidFill>
          </a:endParaRPr>
        </a:p>
      </dsp:txBody>
      <dsp:txXfrm>
        <a:off x="6365175" y="11866"/>
        <a:ext cx="735195" cy="356506"/>
      </dsp:txXfrm>
    </dsp:sp>
    <dsp:sp modelId="{28995A7B-05BE-4393-B401-90A48E429615}">
      <dsp:nvSpPr>
        <dsp:cNvPr id="0" name=""/>
        <dsp:cNvSpPr/>
      </dsp:nvSpPr>
      <dsp:spPr>
        <a:xfrm rot="19169651">
          <a:off x="6059018" y="729095"/>
          <a:ext cx="335238" cy="10777"/>
        </a:xfrm>
        <a:custGeom>
          <a:avLst/>
          <a:gdLst/>
          <a:ahLst/>
          <a:cxnLst/>
          <a:rect l="0" t="0" r="0" b="0"/>
          <a:pathLst>
            <a:path>
              <a:moveTo>
                <a:pt x="0" y="5388"/>
              </a:moveTo>
              <a:lnTo>
                <a:pt x="33523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6218256" y="726103"/>
        <a:ext cx="16761" cy="16761"/>
      </dsp:txXfrm>
    </dsp:sp>
    <dsp:sp modelId="{ACDF639C-EBBF-49AC-AF43-AED728C5CE3A}">
      <dsp:nvSpPr>
        <dsp:cNvPr id="0" name=""/>
        <dsp:cNvSpPr/>
      </dsp:nvSpPr>
      <dsp:spPr>
        <a:xfrm>
          <a:off x="6354084" y="436267"/>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d-ID" sz="1600" b="1" kern="1200" dirty="0" smtClean="0">
              <a:solidFill>
                <a:srgbClr val="FF0000"/>
              </a:solidFill>
            </a:rPr>
            <a:t>IIL</a:t>
          </a:r>
          <a:r>
            <a:rPr lang="id-ID" sz="1600" b="1" kern="1200" dirty="0" smtClean="0">
              <a:solidFill>
                <a:schemeClr val="tx1"/>
              </a:solidFill>
            </a:rPr>
            <a:t> </a:t>
          </a:r>
          <a:endParaRPr lang="id-ID" sz="1600" b="1" kern="1200" dirty="0">
            <a:solidFill>
              <a:schemeClr val="tx1"/>
            </a:solidFill>
          </a:endParaRPr>
        </a:p>
      </dsp:txBody>
      <dsp:txXfrm>
        <a:off x="6365175" y="447358"/>
        <a:ext cx="735195" cy="356506"/>
      </dsp:txXfrm>
    </dsp:sp>
    <dsp:sp modelId="{DC544ECD-4664-4009-8ADA-58C1321B250B}">
      <dsp:nvSpPr>
        <dsp:cNvPr id="0" name=""/>
        <dsp:cNvSpPr/>
      </dsp:nvSpPr>
      <dsp:spPr>
        <a:xfrm rot="2430349">
          <a:off x="6059018" y="946841"/>
          <a:ext cx="335238" cy="10777"/>
        </a:xfrm>
        <a:custGeom>
          <a:avLst/>
          <a:gdLst/>
          <a:ahLst/>
          <a:cxnLst/>
          <a:rect l="0" t="0" r="0" b="0"/>
          <a:pathLst>
            <a:path>
              <a:moveTo>
                <a:pt x="0" y="5388"/>
              </a:moveTo>
              <a:lnTo>
                <a:pt x="33523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218256" y="943849"/>
        <a:ext cx="16761" cy="16761"/>
      </dsp:txXfrm>
    </dsp:sp>
    <dsp:sp modelId="{E4058532-424D-42E7-B454-58788147ECC5}">
      <dsp:nvSpPr>
        <dsp:cNvPr id="0" name=""/>
        <dsp:cNvSpPr/>
      </dsp:nvSpPr>
      <dsp:spPr>
        <a:xfrm>
          <a:off x="6354084" y="871758"/>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IAM</a:t>
          </a:r>
          <a:endParaRPr lang="id-ID" sz="1400" b="1" kern="1200" dirty="0">
            <a:solidFill>
              <a:srgbClr val="FF0000"/>
            </a:solidFill>
          </a:endParaRPr>
        </a:p>
      </dsp:txBody>
      <dsp:txXfrm>
        <a:off x="6365175" y="882849"/>
        <a:ext cx="735195" cy="356506"/>
      </dsp:txXfrm>
    </dsp:sp>
    <dsp:sp modelId="{9EC5BB53-6EEE-4657-BE6C-66D5A1811A7C}">
      <dsp:nvSpPr>
        <dsp:cNvPr id="0" name=""/>
        <dsp:cNvSpPr/>
      </dsp:nvSpPr>
      <dsp:spPr>
        <a:xfrm rot="4121048">
          <a:off x="5876033" y="1164587"/>
          <a:ext cx="701206" cy="10777"/>
        </a:xfrm>
        <a:custGeom>
          <a:avLst/>
          <a:gdLst/>
          <a:ahLst/>
          <a:cxnLst/>
          <a:rect l="0" t="0" r="0" b="0"/>
          <a:pathLst>
            <a:path>
              <a:moveTo>
                <a:pt x="0" y="5388"/>
              </a:moveTo>
              <a:lnTo>
                <a:pt x="701206"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209107" y="1152446"/>
        <a:ext cx="35060" cy="35060"/>
      </dsp:txXfrm>
    </dsp:sp>
    <dsp:sp modelId="{C867EA4B-11E1-4F32-80A6-B57E851F4D93}">
      <dsp:nvSpPr>
        <dsp:cNvPr id="0" name=""/>
        <dsp:cNvSpPr/>
      </dsp:nvSpPr>
      <dsp:spPr>
        <a:xfrm>
          <a:off x="6354084" y="1307250"/>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ISKP</a:t>
          </a:r>
          <a:endParaRPr lang="id-ID" sz="1400" b="1" kern="1200" dirty="0">
            <a:solidFill>
              <a:srgbClr val="FF0000"/>
            </a:solidFill>
          </a:endParaRPr>
        </a:p>
      </dsp:txBody>
      <dsp:txXfrm>
        <a:off x="6365175" y="1318341"/>
        <a:ext cx="735195" cy="356506"/>
      </dsp:txXfrm>
    </dsp:sp>
    <dsp:sp modelId="{1CE1428F-1A9C-471C-8FAD-D54076B6A261}">
      <dsp:nvSpPr>
        <dsp:cNvPr id="0" name=""/>
        <dsp:cNvSpPr/>
      </dsp:nvSpPr>
      <dsp:spPr>
        <a:xfrm rot="4330028">
          <a:off x="2630365" y="2250556"/>
          <a:ext cx="989255" cy="10777"/>
        </a:xfrm>
        <a:custGeom>
          <a:avLst/>
          <a:gdLst/>
          <a:ahLst/>
          <a:cxnLst/>
          <a:rect l="0" t="0" r="0" b="0"/>
          <a:pathLst>
            <a:path>
              <a:moveTo>
                <a:pt x="0" y="5388"/>
              </a:moveTo>
              <a:lnTo>
                <a:pt x="989255" y="53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3100261" y="2231214"/>
        <a:ext cx="49462" cy="49462"/>
      </dsp:txXfrm>
    </dsp:sp>
    <dsp:sp modelId="{10501595-8EC7-4370-B9D0-CEBAECE9D22F}">
      <dsp:nvSpPr>
        <dsp:cNvPr id="0" name=""/>
        <dsp:cNvSpPr/>
      </dsp:nvSpPr>
      <dsp:spPr>
        <a:xfrm>
          <a:off x="3276468" y="2537463"/>
          <a:ext cx="1096363" cy="378688"/>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6">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PENILAIAN KINERJA</a:t>
          </a:r>
          <a:endParaRPr lang="id-ID" sz="1400" b="1" kern="1200" dirty="0">
            <a:solidFill>
              <a:srgbClr val="FF0000"/>
            </a:solidFill>
          </a:endParaRPr>
        </a:p>
      </dsp:txBody>
      <dsp:txXfrm>
        <a:off x="3287559" y="2548554"/>
        <a:ext cx="1074181" cy="356506"/>
      </dsp:txXfrm>
    </dsp:sp>
    <dsp:sp modelId="{046A5703-DF45-433E-9241-47B2DB04F623}">
      <dsp:nvSpPr>
        <dsp:cNvPr id="0" name=""/>
        <dsp:cNvSpPr/>
      </dsp:nvSpPr>
      <dsp:spPr>
        <a:xfrm rot="18471627">
          <a:off x="4277500" y="2526563"/>
          <a:ext cx="493613" cy="10777"/>
        </a:xfrm>
        <a:custGeom>
          <a:avLst/>
          <a:gdLst/>
          <a:ahLst/>
          <a:cxnLst/>
          <a:rect l="0" t="0" r="0" b="0"/>
          <a:pathLst>
            <a:path>
              <a:moveTo>
                <a:pt x="0" y="5388"/>
              </a:moveTo>
              <a:lnTo>
                <a:pt x="493613"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4511967" y="2519611"/>
        <a:ext cx="24680" cy="24680"/>
      </dsp:txXfrm>
    </dsp:sp>
    <dsp:sp modelId="{2B09E40D-CC0C-4731-BDBB-8FB81CCA77B9}">
      <dsp:nvSpPr>
        <dsp:cNvPr id="0" name=""/>
        <dsp:cNvSpPr/>
      </dsp:nvSpPr>
      <dsp:spPr>
        <a:xfrm>
          <a:off x="4675782" y="2147751"/>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UNIT/ IKU </a:t>
          </a:r>
          <a:endParaRPr lang="id-ID" sz="1200" b="1" kern="1200" dirty="0">
            <a:solidFill>
              <a:srgbClr val="FF0000"/>
            </a:solidFill>
          </a:endParaRPr>
        </a:p>
      </dsp:txBody>
      <dsp:txXfrm>
        <a:off x="4686873" y="2158842"/>
        <a:ext cx="735195" cy="356506"/>
      </dsp:txXfrm>
    </dsp:sp>
    <dsp:sp modelId="{CBB24254-C47E-4C8A-9DA3-5CFC991F8A11}">
      <dsp:nvSpPr>
        <dsp:cNvPr id="0" name=""/>
        <dsp:cNvSpPr/>
      </dsp:nvSpPr>
      <dsp:spPr>
        <a:xfrm rot="2142401">
          <a:off x="4337764" y="2830292"/>
          <a:ext cx="373085" cy="10777"/>
        </a:xfrm>
        <a:custGeom>
          <a:avLst/>
          <a:gdLst/>
          <a:ahLst/>
          <a:cxnLst/>
          <a:rect l="0" t="0" r="0" b="0"/>
          <a:pathLst>
            <a:path>
              <a:moveTo>
                <a:pt x="0" y="5388"/>
              </a:moveTo>
              <a:lnTo>
                <a:pt x="373085"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4514980" y="2826354"/>
        <a:ext cx="18654" cy="18654"/>
      </dsp:txXfrm>
    </dsp:sp>
    <dsp:sp modelId="{CACA4B86-EFDC-41E5-AC72-EE32AD6EDDDB}">
      <dsp:nvSpPr>
        <dsp:cNvPr id="0" name=""/>
        <dsp:cNvSpPr/>
      </dsp:nvSpPr>
      <dsp:spPr>
        <a:xfrm>
          <a:off x="4675782" y="2583243"/>
          <a:ext cx="757377" cy="722620"/>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INDIVIDU/</a:t>
          </a:r>
        </a:p>
        <a:p>
          <a:pPr lvl="0" algn="ctr" defTabSz="533400">
            <a:lnSpc>
              <a:spcPct val="90000"/>
            </a:lnSpc>
            <a:spcBef>
              <a:spcPct val="0"/>
            </a:spcBef>
            <a:spcAft>
              <a:spcPct val="35000"/>
            </a:spcAft>
          </a:pPr>
          <a:r>
            <a:rPr lang="id-ID" sz="1200" b="1" kern="1200" dirty="0" smtClean="0">
              <a:solidFill>
                <a:srgbClr val="FF0000"/>
              </a:solidFill>
            </a:rPr>
            <a:t>IKI  </a:t>
          </a:r>
          <a:endParaRPr lang="id-ID" sz="1200" b="1" kern="1200" dirty="0">
            <a:solidFill>
              <a:srgbClr val="FF0000"/>
            </a:solidFill>
          </a:endParaRPr>
        </a:p>
      </dsp:txBody>
      <dsp:txXfrm>
        <a:off x="4696947" y="2604408"/>
        <a:ext cx="715047" cy="680290"/>
      </dsp:txXfrm>
    </dsp:sp>
    <dsp:sp modelId="{4BC09756-033F-41B1-A158-0F2D5242A00F}">
      <dsp:nvSpPr>
        <dsp:cNvPr id="0" name=""/>
        <dsp:cNvSpPr/>
      </dsp:nvSpPr>
      <dsp:spPr>
        <a:xfrm rot="17862149">
          <a:off x="5258798" y="2650677"/>
          <a:ext cx="651674" cy="10777"/>
        </a:xfrm>
        <a:custGeom>
          <a:avLst/>
          <a:gdLst/>
          <a:ahLst/>
          <a:cxnLst/>
          <a:rect l="0" t="0" r="0" b="0"/>
          <a:pathLst>
            <a:path>
              <a:moveTo>
                <a:pt x="0" y="5388"/>
              </a:moveTo>
              <a:lnTo>
                <a:pt x="651674"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5568343" y="2639774"/>
        <a:ext cx="32583" cy="32583"/>
      </dsp:txXfrm>
    </dsp:sp>
    <dsp:sp modelId="{6DDF952F-F913-45F3-8169-6904AC782E6F}">
      <dsp:nvSpPr>
        <dsp:cNvPr id="0" name=""/>
        <dsp:cNvSpPr/>
      </dsp:nvSpPr>
      <dsp:spPr>
        <a:xfrm>
          <a:off x="5736110" y="2178234"/>
          <a:ext cx="757377" cy="378688"/>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STAFF KLINIS </a:t>
          </a:r>
          <a:endParaRPr lang="id-ID" sz="1400" b="1" kern="1200" dirty="0">
            <a:solidFill>
              <a:srgbClr val="FF0000"/>
            </a:solidFill>
          </a:endParaRPr>
        </a:p>
      </dsp:txBody>
      <dsp:txXfrm>
        <a:off x="5747201" y="2189325"/>
        <a:ext cx="735195" cy="356506"/>
      </dsp:txXfrm>
    </dsp:sp>
    <dsp:sp modelId="{FB4A3F26-839F-4188-80F2-1AA234D464DC}">
      <dsp:nvSpPr>
        <dsp:cNvPr id="0" name=""/>
        <dsp:cNvSpPr/>
      </dsp:nvSpPr>
      <dsp:spPr>
        <a:xfrm rot="18827474">
          <a:off x="6327016" y="1971987"/>
          <a:ext cx="1081093" cy="10777"/>
        </a:xfrm>
        <a:custGeom>
          <a:avLst/>
          <a:gdLst/>
          <a:ahLst/>
          <a:cxnLst/>
          <a:rect l="0" t="0" r="0" b="0"/>
          <a:pathLst>
            <a:path>
              <a:moveTo>
                <a:pt x="0" y="5388"/>
              </a:moveTo>
              <a:lnTo>
                <a:pt x="1081093"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840536" y="1950348"/>
        <a:ext cx="54054" cy="54054"/>
      </dsp:txXfrm>
    </dsp:sp>
    <dsp:sp modelId="{04FB9489-3723-4FD6-A7F3-33FF31692436}">
      <dsp:nvSpPr>
        <dsp:cNvPr id="0" name=""/>
        <dsp:cNvSpPr/>
      </dsp:nvSpPr>
      <dsp:spPr>
        <a:xfrm>
          <a:off x="7241639" y="1397829"/>
          <a:ext cx="1207478" cy="378688"/>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STAF</a:t>
          </a:r>
          <a:r>
            <a:rPr lang="id-ID" sz="1400" b="1" kern="1200" dirty="0" smtClean="0">
              <a:solidFill>
                <a:schemeClr val="tx1"/>
              </a:solidFill>
            </a:rPr>
            <a:t> </a:t>
          </a:r>
          <a:r>
            <a:rPr lang="id-ID" sz="1400" b="1" kern="1200" dirty="0" smtClean="0">
              <a:solidFill>
                <a:srgbClr val="FF0000"/>
              </a:solidFill>
            </a:rPr>
            <a:t>MEDIS</a:t>
          </a:r>
          <a:endParaRPr lang="id-ID" sz="1400" b="1" kern="1200" dirty="0">
            <a:solidFill>
              <a:srgbClr val="FF0000"/>
            </a:solidFill>
          </a:endParaRPr>
        </a:p>
      </dsp:txBody>
      <dsp:txXfrm>
        <a:off x="7252730" y="1408920"/>
        <a:ext cx="1185296" cy="356506"/>
      </dsp:txXfrm>
    </dsp:sp>
    <dsp:sp modelId="{341BB083-C715-4383-893B-A445D69B4590}">
      <dsp:nvSpPr>
        <dsp:cNvPr id="0" name=""/>
        <dsp:cNvSpPr/>
      </dsp:nvSpPr>
      <dsp:spPr>
        <a:xfrm rot="20906372">
          <a:off x="6485742" y="2285672"/>
          <a:ext cx="763643" cy="10777"/>
        </a:xfrm>
        <a:custGeom>
          <a:avLst/>
          <a:gdLst/>
          <a:ahLst/>
          <a:cxnLst/>
          <a:rect l="0" t="0" r="0" b="0"/>
          <a:pathLst>
            <a:path>
              <a:moveTo>
                <a:pt x="0" y="5388"/>
              </a:moveTo>
              <a:lnTo>
                <a:pt x="763643"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848472" y="2271969"/>
        <a:ext cx="38182" cy="38182"/>
      </dsp:txXfrm>
    </dsp:sp>
    <dsp:sp modelId="{A459B1EA-4B81-4902-A5A2-2064D455B4CF}">
      <dsp:nvSpPr>
        <dsp:cNvPr id="0" name=""/>
        <dsp:cNvSpPr/>
      </dsp:nvSpPr>
      <dsp:spPr>
        <a:xfrm>
          <a:off x="7241639" y="2025198"/>
          <a:ext cx="1284375" cy="378688"/>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STAF PERAWAT</a:t>
          </a:r>
          <a:endParaRPr lang="id-ID" sz="1400" b="1" kern="1200" dirty="0">
            <a:solidFill>
              <a:srgbClr val="FF0000"/>
            </a:solidFill>
          </a:endParaRPr>
        </a:p>
      </dsp:txBody>
      <dsp:txXfrm>
        <a:off x="7252730" y="2036289"/>
        <a:ext cx="1262193" cy="356506"/>
      </dsp:txXfrm>
    </dsp:sp>
    <dsp:sp modelId="{AA8F1FD1-5E9B-4D3E-9819-6726EFA7CD3F}">
      <dsp:nvSpPr>
        <dsp:cNvPr id="0" name=""/>
        <dsp:cNvSpPr/>
      </dsp:nvSpPr>
      <dsp:spPr>
        <a:xfrm rot="1540898">
          <a:off x="6448186" y="2560929"/>
          <a:ext cx="917181" cy="10777"/>
        </a:xfrm>
        <a:custGeom>
          <a:avLst/>
          <a:gdLst/>
          <a:ahLst/>
          <a:cxnLst/>
          <a:rect l="0" t="0" r="0" b="0"/>
          <a:pathLst>
            <a:path>
              <a:moveTo>
                <a:pt x="0" y="5388"/>
              </a:moveTo>
              <a:lnTo>
                <a:pt x="917181"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6883847" y="2543388"/>
        <a:ext cx="45859" cy="45859"/>
      </dsp:txXfrm>
    </dsp:sp>
    <dsp:sp modelId="{AA0DFB7D-090A-4FA1-A6BD-545FA7F5D74D}">
      <dsp:nvSpPr>
        <dsp:cNvPr id="0" name=""/>
        <dsp:cNvSpPr/>
      </dsp:nvSpPr>
      <dsp:spPr>
        <a:xfrm>
          <a:off x="7320066" y="2575713"/>
          <a:ext cx="1132081" cy="378688"/>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STAF KLINIS LAIN</a:t>
          </a:r>
          <a:endParaRPr lang="id-ID" sz="1200" b="1" kern="1200" dirty="0">
            <a:solidFill>
              <a:srgbClr val="FF0000"/>
            </a:solidFill>
          </a:endParaRPr>
        </a:p>
      </dsp:txBody>
      <dsp:txXfrm>
        <a:off x="7331157" y="2586804"/>
        <a:ext cx="1109899" cy="356506"/>
      </dsp:txXfrm>
    </dsp:sp>
    <dsp:sp modelId="{97BA3B36-5D61-4A75-9EEA-D6C85A5EE649}">
      <dsp:nvSpPr>
        <dsp:cNvPr id="0" name=""/>
        <dsp:cNvSpPr/>
      </dsp:nvSpPr>
      <dsp:spPr>
        <a:xfrm rot="3500027">
          <a:off x="5296094" y="3184748"/>
          <a:ext cx="577082" cy="10777"/>
        </a:xfrm>
        <a:custGeom>
          <a:avLst/>
          <a:gdLst/>
          <a:ahLst/>
          <a:cxnLst/>
          <a:rect l="0" t="0" r="0" b="0"/>
          <a:pathLst>
            <a:path>
              <a:moveTo>
                <a:pt x="0" y="5388"/>
              </a:moveTo>
              <a:lnTo>
                <a:pt x="577082"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5570208" y="3175710"/>
        <a:ext cx="28854" cy="28854"/>
      </dsp:txXfrm>
    </dsp:sp>
    <dsp:sp modelId="{BFF40BB5-BEEC-46AB-890A-682983BDD4EF}">
      <dsp:nvSpPr>
        <dsp:cNvPr id="0" name=""/>
        <dsp:cNvSpPr/>
      </dsp:nvSpPr>
      <dsp:spPr>
        <a:xfrm>
          <a:off x="5736110" y="3160567"/>
          <a:ext cx="1245052" cy="550306"/>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STAF NON KLINIS</a:t>
          </a:r>
          <a:endParaRPr lang="id-ID" sz="1400" b="1" kern="1200" dirty="0">
            <a:solidFill>
              <a:srgbClr val="FF0000"/>
            </a:solidFill>
          </a:endParaRPr>
        </a:p>
      </dsp:txBody>
      <dsp:txXfrm>
        <a:off x="5752228" y="3176685"/>
        <a:ext cx="1212816" cy="518070"/>
      </dsp:txXfrm>
    </dsp:sp>
    <dsp:sp modelId="{207E9EDB-2FDE-4EB3-92AC-92B01551929A}">
      <dsp:nvSpPr>
        <dsp:cNvPr id="0" name=""/>
        <dsp:cNvSpPr/>
      </dsp:nvSpPr>
      <dsp:spPr>
        <a:xfrm>
          <a:off x="6981162" y="3430331"/>
          <a:ext cx="302950" cy="10777"/>
        </a:xfrm>
        <a:custGeom>
          <a:avLst/>
          <a:gdLst/>
          <a:ahLst/>
          <a:cxnLst/>
          <a:rect l="0" t="0" r="0" b="0"/>
          <a:pathLst>
            <a:path>
              <a:moveTo>
                <a:pt x="0" y="5388"/>
              </a:moveTo>
              <a:lnTo>
                <a:pt x="302950"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7125064" y="3428146"/>
        <a:ext cx="15147" cy="15147"/>
      </dsp:txXfrm>
    </dsp:sp>
    <dsp:sp modelId="{0AF7EB17-60EC-4F41-AAAD-83F313B1F444}">
      <dsp:nvSpPr>
        <dsp:cNvPr id="0" name=""/>
        <dsp:cNvSpPr/>
      </dsp:nvSpPr>
      <dsp:spPr>
        <a:xfrm>
          <a:off x="7284113" y="3049217"/>
          <a:ext cx="1306831" cy="773005"/>
        </a:xfrm>
        <a:prstGeom prst="roundRect">
          <a:avLst>
            <a:gd name="adj" fmla="val 10000"/>
          </a:avLst>
        </a:prstGeom>
        <a:solidFill>
          <a:schemeClr val="accent5">
            <a:lumMod val="40000"/>
            <a:lumOff val="6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SISTEM KINERJA PEGAWAI/ SKP </a:t>
          </a:r>
          <a:endParaRPr lang="id-ID" sz="1200" b="1" kern="1200" dirty="0">
            <a:solidFill>
              <a:srgbClr val="FF0000"/>
            </a:solidFill>
          </a:endParaRPr>
        </a:p>
      </dsp:txBody>
      <dsp:txXfrm>
        <a:off x="7306754" y="3071858"/>
        <a:ext cx="1261549" cy="727723"/>
      </dsp:txXfrm>
    </dsp:sp>
    <dsp:sp modelId="{8273FCE3-B979-4A70-885A-00BC44675627}">
      <dsp:nvSpPr>
        <dsp:cNvPr id="0" name=""/>
        <dsp:cNvSpPr/>
      </dsp:nvSpPr>
      <dsp:spPr>
        <a:xfrm rot="4562134">
          <a:off x="775602" y="4316396"/>
          <a:ext cx="1716405" cy="10777"/>
        </a:xfrm>
        <a:custGeom>
          <a:avLst/>
          <a:gdLst/>
          <a:ahLst/>
          <a:cxnLst/>
          <a:rect l="0" t="0" r="0" b="0"/>
          <a:pathLst>
            <a:path>
              <a:moveTo>
                <a:pt x="0" y="5388"/>
              </a:moveTo>
              <a:lnTo>
                <a:pt x="1716405" y="538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1590894" y="4278874"/>
        <a:ext cx="85820" cy="85820"/>
      </dsp:txXfrm>
    </dsp:sp>
    <dsp:sp modelId="{0476FD4D-4FA2-4404-B8AA-3F08348D3F32}">
      <dsp:nvSpPr>
        <dsp:cNvPr id="0" name=""/>
        <dsp:cNvSpPr/>
      </dsp:nvSpPr>
      <dsp:spPr>
        <a:xfrm>
          <a:off x="1840905" y="4965279"/>
          <a:ext cx="1277195" cy="378688"/>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5">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latin typeface="Century Gothic" panose="020B0502020202020204" pitchFamily="34" charset="0"/>
            </a:rPr>
            <a:t>STANDARISAS</a:t>
          </a:r>
          <a:r>
            <a:rPr lang="id-ID" sz="1400" b="1" kern="1200" dirty="0" smtClean="0">
              <a:solidFill>
                <a:schemeClr val="tx1"/>
              </a:solidFill>
              <a:latin typeface="Century Gothic" panose="020B0502020202020204" pitchFamily="34" charset="0"/>
            </a:rPr>
            <a:t>I </a:t>
          </a:r>
          <a:endParaRPr lang="id-ID" sz="1400" b="1" kern="1200" dirty="0">
            <a:solidFill>
              <a:schemeClr val="tx1"/>
            </a:solidFill>
            <a:latin typeface="Century Gothic" panose="020B0502020202020204" pitchFamily="34" charset="0"/>
          </a:endParaRPr>
        </a:p>
      </dsp:txBody>
      <dsp:txXfrm>
        <a:off x="1851996" y="4976370"/>
        <a:ext cx="1255013" cy="356506"/>
      </dsp:txXfrm>
    </dsp:sp>
    <dsp:sp modelId="{46DD9FA5-CB7E-4190-81DB-E8693D31B128}">
      <dsp:nvSpPr>
        <dsp:cNvPr id="0" name=""/>
        <dsp:cNvSpPr/>
      </dsp:nvSpPr>
      <dsp:spPr>
        <a:xfrm rot="17500715">
          <a:off x="2859517" y="4768179"/>
          <a:ext cx="820116" cy="10777"/>
        </a:xfrm>
        <a:custGeom>
          <a:avLst/>
          <a:gdLst/>
          <a:ahLst/>
          <a:cxnLst/>
          <a:rect l="0" t="0" r="0" b="0"/>
          <a:pathLst>
            <a:path>
              <a:moveTo>
                <a:pt x="0" y="5388"/>
              </a:moveTo>
              <a:lnTo>
                <a:pt x="820116" y="53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3249073" y="4753065"/>
        <a:ext cx="41005" cy="41005"/>
      </dsp:txXfrm>
    </dsp:sp>
    <dsp:sp modelId="{157768E8-C46E-4256-82FC-976AC60741A9}">
      <dsp:nvSpPr>
        <dsp:cNvPr id="0" name=""/>
        <dsp:cNvSpPr/>
      </dsp:nvSpPr>
      <dsp:spPr>
        <a:xfrm>
          <a:off x="3421051" y="4203168"/>
          <a:ext cx="757377" cy="378688"/>
        </a:xfrm>
        <a:prstGeom prst="roundRect">
          <a:avLst>
            <a:gd name="adj" fmla="val 10000"/>
          </a:avLst>
        </a:prstGeom>
        <a:solidFill>
          <a:srgbClr val="FFC000"/>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6">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INPUT</a:t>
          </a:r>
          <a:endParaRPr lang="id-ID" sz="1400" b="1" kern="1200" dirty="0">
            <a:solidFill>
              <a:srgbClr val="FF0000"/>
            </a:solidFill>
          </a:endParaRPr>
        </a:p>
      </dsp:txBody>
      <dsp:txXfrm>
        <a:off x="3432142" y="4214259"/>
        <a:ext cx="735195" cy="356506"/>
      </dsp:txXfrm>
    </dsp:sp>
    <dsp:sp modelId="{19A19FB0-3AE6-41B1-85A5-983617982F20}">
      <dsp:nvSpPr>
        <dsp:cNvPr id="0" name=""/>
        <dsp:cNvSpPr/>
      </dsp:nvSpPr>
      <dsp:spPr>
        <a:xfrm rot="18770822">
          <a:off x="3046832" y="4985925"/>
          <a:ext cx="445487" cy="10777"/>
        </a:xfrm>
        <a:custGeom>
          <a:avLst/>
          <a:gdLst/>
          <a:ahLst/>
          <a:cxnLst/>
          <a:rect l="0" t="0" r="0" b="0"/>
          <a:pathLst>
            <a:path>
              <a:moveTo>
                <a:pt x="0" y="5388"/>
              </a:moveTo>
              <a:lnTo>
                <a:pt x="445487" y="53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3258438" y="4980177"/>
        <a:ext cx="22274" cy="22274"/>
      </dsp:txXfrm>
    </dsp:sp>
    <dsp:sp modelId="{6D9545A7-6E92-403B-921D-64A3E2B48985}">
      <dsp:nvSpPr>
        <dsp:cNvPr id="0" name=""/>
        <dsp:cNvSpPr/>
      </dsp:nvSpPr>
      <dsp:spPr>
        <a:xfrm>
          <a:off x="3421051" y="4638660"/>
          <a:ext cx="757377" cy="378688"/>
        </a:xfrm>
        <a:prstGeom prst="roundRect">
          <a:avLst>
            <a:gd name="adj" fmla="val 10000"/>
          </a:avLst>
        </a:prstGeom>
        <a:solidFill>
          <a:schemeClr val="accent6">
            <a:lumMod val="60000"/>
            <a:lumOff val="40000"/>
          </a:schemeClr>
        </a:solidFill>
        <a:ln>
          <a:solidFill>
            <a:schemeClr val="accent1"/>
          </a:solidFill>
        </a:ln>
        <a:effectLst/>
        <a:scene3d>
          <a:camera prst="orthographicFront">
            <a:rot lat="0" lon="0" rev="0"/>
          </a:camera>
          <a:lightRig rig="brightRoom" dir="tl">
            <a:rot lat="0" lon="0" rev="1800000"/>
          </a:lightRig>
        </a:scene3d>
        <a:sp3d contourW="10160" prstMaterial="dkEdge">
          <a:bevelT w="38100" h="50800" prst="angle"/>
          <a:contourClr>
            <a:schemeClr val="accent6">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PROSES</a:t>
          </a:r>
          <a:endParaRPr lang="id-ID" sz="1400" b="1" kern="1200" dirty="0">
            <a:solidFill>
              <a:srgbClr val="FF0000"/>
            </a:solidFill>
          </a:endParaRPr>
        </a:p>
      </dsp:txBody>
      <dsp:txXfrm>
        <a:off x="3432142" y="4649751"/>
        <a:ext cx="735195" cy="356506"/>
      </dsp:txXfrm>
    </dsp:sp>
    <dsp:sp modelId="{127FB433-D5AD-4833-B713-40127C1F03C9}">
      <dsp:nvSpPr>
        <dsp:cNvPr id="0" name=""/>
        <dsp:cNvSpPr/>
      </dsp:nvSpPr>
      <dsp:spPr>
        <a:xfrm rot="17692822">
          <a:off x="3969869" y="4495997"/>
          <a:ext cx="720068" cy="10777"/>
        </a:xfrm>
        <a:custGeom>
          <a:avLst/>
          <a:gdLst/>
          <a:ahLst/>
          <a:cxnLst/>
          <a:rect l="0" t="0" r="0" b="0"/>
          <a:pathLst>
            <a:path>
              <a:moveTo>
                <a:pt x="0" y="5388"/>
              </a:moveTo>
              <a:lnTo>
                <a:pt x="72006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311902" y="4483384"/>
        <a:ext cx="36003" cy="36003"/>
      </dsp:txXfrm>
    </dsp:sp>
    <dsp:sp modelId="{9480F618-0CF1-494C-B875-3E58060F9B19}">
      <dsp:nvSpPr>
        <dsp:cNvPr id="0" name=""/>
        <dsp:cNvSpPr/>
      </dsp:nvSpPr>
      <dsp:spPr>
        <a:xfrm>
          <a:off x="4481379" y="3985423"/>
          <a:ext cx="757377" cy="378688"/>
        </a:xfrm>
        <a:prstGeom prst="roundRect">
          <a:avLst>
            <a:gd name="adj" fmla="val 10000"/>
          </a:avLst>
        </a:prstGeom>
        <a:solidFill>
          <a:schemeClr val="accent6">
            <a:lumMod val="60000"/>
            <a:lumOff val="4000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ASUHAN KLINIS </a:t>
          </a:r>
          <a:endParaRPr lang="id-ID" sz="1200" b="1" kern="1200" dirty="0">
            <a:solidFill>
              <a:srgbClr val="FF0000"/>
            </a:solidFill>
          </a:endParaRPr>
        </a:p>
      </dsp:txBody>
      <dsp:txXfrm>
        <a:off x="4492470" y="3996514"/>
        <a:ext cx="735195" cy="356506"/>
      </dsp:txXfrm>
    </dsp:sp>
    <dsp:sp modelId="{56A7693F-EB34-4831-8C4F-20F9FA3704EE}">
      <dsp:nvSpPr>
        <dsp:cNvPr id="0" name=""/>
        <dsp:cNvSpPr/>
      </dsp:nvSpPr>
      <dsp:spPr>
        <a:xfrm rot="19457599">
          <a:off x="5203689" y="4060505"/>
          <a:ext cx="373085" cy="10777"/>
        </a:xfrm>
        <a:custGeom>
          <a:avLst/>
          <a:gdLst/>
          <a:ahLst/>
          <a:cxnLst/>
          <a:rect l="0" t="0" r="0" b="0"/>
          <a:pathLst>
            <a:path>
              <a:moveTo>
                <a:pt x="0" y="5388"/>
              </a:moveTo>
              <a:lnTo>
                <a:pt x="373085"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380904" y="4056567"/>
        <a:ext cx="18654" cy="18654"/>
      </dsp:txXfrm>
    </dsp:sp>
    <dsp:sp modelId="{9373B57D-9234-41A2-A46E-984CA3372200}">
      <dsp:nvSpPr>
        <dsp:cNvPr id="0" name=""/>
        <dsp:cNvSpPr/>
      </dsp:nvSpPr>
      <dsp:spPr>
        <a:xfrm>
          <a:off x="5541707" y="3767677"/>
          <a:ext cx="757377" cy="378688"/>
        </a:xfrm>
        <a:prstGeom prst="roundRect">
          <a:avLst>
            <a:gd name="adj" fmla="val 10000"/>
          </a:avLst>
        </a:prstGeom>
        <a:solidFill>
          <a:srgbClr val="FFDDFF"/>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PPK &amp; CP</a:t>
          </a:r>
          <a:endParaRPr lang="id-ID" sz="1200" b="1" kern="1200" dirty="0">
            <a:solidFill>
              <a:srgbClr val="FF0000"/>
            </a:solidFill>
          </a:endParaRPr>
        </a:p>
      </dsp:txBody>
      <dsp:txXfrm>
        <a:off x="5552798" y="3778768"/>
        <a:ext cx="735195" cy="356506"/>
      </dsp:txXfrm>
    </dsp:sp>
    <dsp:sp modelId="{0C4A5DAC-8241-4897-8C44-8434483548CF}">
      <dsp:nvSpPr>
        <dsp:cNvPr id="0" name=""/>
        <dsp:cNvSpPr/>
      </dsp:nvSpPr>
      <dsp:spPr>
        <a:xfrm rot="2142401">
          <a:off x="5203689" y="4278251"/>
          <a:ext cx="373085" cy="10777"/>
        </a:xfrm>
        <a:custGeom>
          <a:avLst/>
          <a:gdLst/>
          <a:ahLst/>
          <a:cxnLst/>
          <a:rect l="0" t="0" r="0" b="0"/>
          <a:pathLst>
            <a:path>
              <a:moveTo>
                <a:pt x="0" y="5388"/>
              </a:moveTo>
              <a:lnTo>
                <a:pt x="373085"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380904" y="4274313"/>
        <a:ext cx="18654" cy="18654"/>
      </dsp:txXfrm>
    </dsp:sp>
    <dsp:sp modelId="{E77DEFF3-039A-4449-B76B-C3AD17085C40}">
      <dsp:nvSpPr>
        <dsp:cNvPr id="0" name=""/>
        <dsp:cNvSpPr/>
      </dsp:nvSpPr>
      <dsp:spPr>
        <a:xfrm>
          <a:off x="5541707" y="4203168"/>
          <a:ext cx="757377" cy="378688"/>
        </a:xfrm>
        <a:prstGeom prst="roundRect">
          <a:avLst>
            <a:gd name="adj" fmla="val 10000"/>
          </a:avLst>
        </a:prstGeom>
        <a:solidFill>
          <a:srgbClr val="FFFF00"/>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d-ID" sz="1400" b="1" kern="1200" dirty="0" smtClean="0">
              <a:solidFill>
                <a:srgbClr val="FF0000"/>
              </a:solidFill>
            </a:rPr>
            <a:t>PCC </a:t>
          </a:r>
          <a:endParaRPr lang="id-ID" sz="1400" b="1" kern="1200" dirty="0">
            <a:solidFill>
              <a:srgbClr val="FF0000"/>
            </a:solidFill>
          </a:endParaRPr>
        </a:p>
      </dsp:txBody>
      <dsp:txXfrm>
        <a:off x="5552798" y="4214259"/>
        <a:ext cx="735195" cy="356506"/>
      </dsp:txXfrm>
    </dsp:sp>
    <dsp:sp modelId="{3CFFCB44-1767-4D17-BC8F-4EABC1DC5CBA}">
      <dsp:nvSpPr>
        <dsp:cNvPr id="0" name=""/>
        <dsp:cNvSpPr/>
      </dsp:nvSpPr>
      <dsp:spPr>
        <a:xfrm rot="3907178">
          <a:off x="3969869" y="5149235"/>
          <a:ext cx="720068" cy="10777"/>
        </a:xfrm>
        <a:custGeom>
          <a:avLst/>
          <a:gdLst/>
          <a:ahLst/>
          <a:cxnLst/>
          <a:rect l="0" t="0" r="0" b="0"/>
          <a:pathLst>
            <a:path>
              <a:moveTo>
                <a:pt x="0" y="5388"/>
              </a:moveTo>
              <a:lnTo>
                <a:pt x="72006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4311902" y="5136622"/>
        <a:ext cx="36003" cy="36003"/>
      </dsp:txXfrm>
    </dsp:sp>
    <dsp:sp modelId="{DB814E91-53C5-4B1C-9AC5-6D8E70C5967C}">
      <dsp:nvSpPr>
        <dsp:cNvPr id="0" name=""/>
        <dsp:cNvSpPr/>
      </dsp:nvSpPr>
      <dsp:spPr>
        <a:xfrm>
          <a:off x="4481379" y="5291898"/>
          <a:ext cx="1206698" cy="378688"/>
        </a:xfrm>
        <a:prstGeom prst="roundRect">
          <a:avLst>
            <a:gd name="adj" fmla="val 10000"/>
          </a:avLst>
        </a:prstGeom>
        <a:solidFill>
          <a:srgbClr val="CCFF66"/>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INTEGRASI PELAYANAN </a:t>
          </a:r>
          <a:endParaRPr lang="id-ID" sz="1200" b="1" kern="1200" dirty="0">
            <a:solidFill>
              <a:srgbClr val="FF0000"/>
            </a:solidFill>
          </a:endParaRPr>
        </a:p>
      </dsp:txBody>
      <dsp:txXfrm>
        <a:off x="4492470" y="5302989"/>
        <a:ext cx="1184516" cy="356506"/>
      </dsp:txXfrm>
    </dsp:sp>
    <dsp:sp modelId="{8383D417-92FD-4106-837D-9AC1E2FA1B2F}">
      <dsp:nvSpPr>
        <dsp:cNvPr id="0" name=""/>
        <dsp:cNvSpPr/>
      </dsp:nvSpPr>
      <dsp:spPr>
        <a:xfrm rot="17692822">
          <a:off x="5479519" y="5149235"/>
          <a:ext cx="720068" cy="10777"/>
        </a:xfrm>
        <a:custGeom>
          <a:avLst/>
          <a:gdLst/>
          <a:ahLst/>
          <a:cxnLst/>
          <a:rect l="0" t="0" r="0" b="0"/>
          <a:pathLst>
            <a:path>
              <a:moveTo>
                <a:pt x="0" y="5388"/>
              </a:moveTo>
              <a:lnTo>
                <a:pt x="72006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821551" y="5136622"/>
        <a:ext cx="36003" cy="36003"/>
      </dsp:txXfrm>
    </dsp:sp>
    <dsp:sp modelId="{10F2BD6B-6B16-4AC8-B60B-8458CC63BCBA}">
      <dsp:nvSpPr>
        <dsp:cNvPr id="0" name=""/>
        <dsp:cNvSpPr/>
      </dsp:nvSpPr>
      <dsp:spPr>
        <a:xfrm>
          <a:off x="5991028" y="4638660"/>
          <a:ext cx="1128968" cy="378688"/>
        </a:xfrm>
        <a:prstGeom prst="roundRect">
          <a:avLst>
            <a:gd name="adj" fmla="val 10000"/>
          </a:avLst>
        </a:prstGeom>
        <a:solidFill>
          <a:srgbClr val="CCFF66"/>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id-ID" sz="1050" b="1" kern="1200" dirty="0" smtClean="0">
              <a:solidFill>
                <a:srgbClr val="FF0000"/>
              </a:solidFill>
            </a:rPr>
            <a:t>RADIOLOGI</a:t>
          </a:r>
          <a:endParaRPr lang="id-ID" sz="1050" b="1" kern="1200" dirty="0">
            <a:solidFill>
              <a:srgbClr val="FF0000"/>
            </a:solidFill>
          </a:endParaRPr>
        </a:p>
      </dsp:txBody>
      <dsp:txXfrm>
        <a:off x="6002119" y="4649751"/>
        <a:ext cx="1106786" cy="356506"/>
      </dsp:txXfrm>
    </dsp:sp>
    <dsp:sp modelId="{B905C1E1-C113-47AD-B72F-864FCED1BBE6}">
      <dsp:nvSpPr>
        <dsp:cNvPr id="0" name=""/>
        <dsp:cNvSpPr/>
      </dsp:nvSpPr>
      <dsp:spPr>
        <a:xfrm rot="19457599">
          <a:off x="5653010" y="5366980"/>
          <a:ext cx="373085" cy="10777"/>
        </a:xfrm>
        <a:custGeom>
          <a:avLst/>
          <a:gdLst/>
          <a:ahLst/>
          <a:cxnLst/>
          <a:rect l="0" t="0" r="0" b="0"/>
          <a:pathLst>
            <a:path>
              <a:moveTo>
                <a:pt x="0" y="5388"/>
              </a:moveTo>
              <a:lnTo>
                <a:pt x="373085"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830226" y="5363042"/>
        <a:ext cx="18654" cy="18654"/>
      </dsp:txXfrm>
    </dsp:sp>
    <dsp:sp modelId="{6C34CB1F-3D79-4551-8745-07BCFB385375}">
      <dsp:nvSpPr>
        <dsp:cNvPr id="0" name=""/>
        <dsp:cNvSpPr/>
      </dsp:nvSpPr>
      <dsp:spPr>
        <a:xfrm>
          <a:off x="5991028" y="5074152"/>
          <a:ext cx="1217241" cy="378688"/>
        </a:xfrm>
        <a:prstGeom prst="roundRect">
          <a:avLst>
            <a:gd name="adj" fmla="val 10000"/>
          </a:avLst>
        </a:prstGeom>
        <a:solidFill>
          <a:srgbClr val="CCFF66"/>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id-ID" sz="1050" b="1" kern="1200" dirty="0" smtClean="0">
              <a:solidFill>
                <a:srgbClr val="FF0000"/>
              </a:solidFill>
            </a:rPr>
            <a:t>LABORATORIUM</a:t>
          </a:r>
          <a:endParaRPr lang="id-ID" sz="1050" b="1" kern="1200" dirty="0">
            <a:solidFill>
              <a:srgbClr val="FF0000"/>
            </a:solidFill>
          </a:endParaRPr>
        </a:p>
      </dsp:txBody>
      <dsp:txXfrm>
        <a:off x="6002119" y="5085243"/>
        <a:ext cx="1195059" cy="356506"/>
      </dsp:txXfrm>
    </dsp:sp>
    <dsp:sp modelId="{403C0DC3-C42D-439A-8A1A-AAE3C16D1147}">
      <dsp:nvSpPr>
        <dsp:cNvPr id="0" name=""/>
        <dsp:cNvSpPr/>
      </dsp:nvSpPr>
      <dsp:spPr>
        <a:xfrm rot="2142401">
          <a:off x="5653010" y="5584726"/>
          <a:ext cx="373085" cy="10777"/>
        </a:xfrm>
        <a:custGeom>
          <a:avLst/>
          <a:gdLst/>
          <a:ahLst/>
          <a:cxnLst/>
          <a:rect l="0" t="0" r="0" b="0"/>
          <a:pathLst>
            <a:path>
              <a:moveTo>
                <a:pt x="0" y="5388"/>
              </a:moveTo>
              <a:lnTo>
                <a:pt x="373085"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830226" y="5580788"/>
        <a:ext cx="18654" cy="18654"/>
      </dsp:txXfrm>
    </dsp:sp>
    <dsp:sp modelId="{AF7D5149-02E8-4376-9B73-B6E03FC1BB0E}">
      <dsp:nvSpPr>
        <dsp:cNvPr id="0" name=""/>
        <dsp:cNvSpPr/>
      </dsp:nvSpPr>
      <dsp:spPr>
        <a:xfrm>
          <a:off x="5991028" y="5509644"/>
          <a:ext cx="1156226" cy="378688"/>
        </a:xfrm>
        <a:prstGeom prst="roundRect">
          <a:avLst>
            <a:gd name="adj" fmla="val 10000"/>
          </a:avLst>
        </a:prstGeom>
        <a:solidFill>
          <a:srgbClr val="CCFF66"/>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id-ID" sz="1050" b="1" kern="1200" dirty="0" smtClean="0">
              <a:solidFill>
                <a:srgbClr val="FF0000"/>
              </a:solidFill>
            </a:rPr>
            <a:t>ANESTHESI </a:t>
          </a:r>
          <a:endParaRPr lang="id-ID" sz="1050" b="1" kern="1200" dirty="0">
            <a:solidFill>
              <a:srgbClr val="FF0000"/>
            </a:solidFill>
          </a:endParaRPr>
        </a:p>
      </dsp:txBody>
      <dsp:txXfrm>
        <a:off x="6002119" y="5520735"/>
        <a:ext cx="1134044" cy="356506"/>
      </dsp:txXfrm>
    </dsp:sp>
    <dsp:sp modelId="{63E68C6D-6B74-402F-BA45-79F927876DA5}">
      <dsp:nvSpPr>
        <dsp:cNvPr id="0" name=""/>
        <dsp:cNvSpPr/>
      </dsp:nvSpPr>
      <dsp:spPr>
        <a:xfrm rot="3907178">
          <a:off x="5479519" y="5802472"/>
          <a:ext cx="720068" cy="10777"/>
        </a:xfrm>
        <a:custGeom>
          <a:avLst/>
          <a:gdLst/>
          <a:ahLst/>
          <a:cxnLst/>
          <a:rect l="0" t="0" r="0" b="0"/>
          <a:pathLst>
            <a:path>
              <a:moveTo>
                <a:pt x="0" y="5388"/>
              </a:moveTo>
              <a:lnTo>
                <a:pt x="720068" y="538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821551" y="5789859"/>
        <a:ext cx="36003" cy="36003"/>
      </dsp:txXfrm>
    </dsp:sp>
    <dsp:sp modelId="{3F7ECFC1-7082-472A-8E92-1FFF2141A38A}">
      <dsp:nvSpPr>
        <dsp:cNvPr id="0" name=""/>
        <dsp:cNvSpPr/>
      </dsp:nvSpPr>
      <dsp:spPr>
        <a:xfrm>
          <a:off x="5991028" y="5945136"/>
          <a:ext cx="757377" cy="378688"/>
        </a:xfrm>
        <a:prstGeom prst="roundRect">
          <a:avLst>
            <a:gd name="adj" fmla="val 10000"/>
          </a:avLst>
        </a:prstGeom>
        <a:solidFill>
          <a:srgbClr val="CCFF66"/>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id-ID" sz="1050" b="1" kern="1200" dirty="0" smtClean="0">
              <a:solidFill>
                <a:srgbClr val="FF0000"/>
              </a:solidFill>
            </a:rPr>
            <a:t>STERILISASI </a:t>
          </a:r>
          <a:endParaRPr lang="id-ID" sz="1050" b="1" kern="1200" dirty="0">
            <a:solidFill>
              <a:srgbClr val="FF0000"/>
            </a:solidFill>
          </a:endParaRPr>
        </a:p>
      </dsp:txBody>
      <dsp:txXfrm>
        <a:off x="6002119" y="5956227"/>
        <a:ext cx="735195" cy="356506"/>
      </dsp:txXfrm>
    </dsp:sp>
    <dsp:sp modelId="{D108391F-C36C-4BC7-B8E1-B6B1A97BB914}">
      <dsp:nvSpPr>
        <dsp:cNvPr id="0" name=""/>
        <dsp:cNvSpPr/>
      </dsp:nvSpPr>
      <dsp:spPr>
        <a:xfrm rot="4099285">
          <a:off x="2859517" y="5530290"/>
          <a:ext cx="820116" cy="10777"/>
        </a:xfrm>
        <a:custGeom>
          <a:avLst/>
          <a:gdLst/>
          <a:ahLst/>
          <a:cxnLst/>
          <a:rect l="0" t="0" r="0" b="0"/>
          <a:pathLst>
            <a:path>
              <a:moveTo>
                <a:pt x="0" y="5388"/>
              </a:moveTo>
              <a:lnTo>
                <a:pt x="820116" y="538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id-ID" sz="1400" b="1" kern="1200">
            <a:solidFill>
              <a:schemeClr val="tx1"/>
            </a:solidFill>
          </a:endParaRPr>
        </a:p>
      </dsp:txBody>
      <dsp:txXfrm>
        <a:off x="3249073" y="5515176"/>
        <a:ext cx="41005" cy="41005"/>
      </dsp:txXfrm>
    </dsp:sp>
    <dsp:sp modelId="{611BB5DD-6943-498B-9D12-4DC6D16A0662}">
      <dsp:nvSpPr>
        <dsp:cNvPr id="0" name=""/>
        <dsp:cNvSpPr/>
      </dsp:nvSpPr>
      <dsp:spPr>
        <a:xfrm>
          <a:off x="3421051" y="5727390"/>
          <a:ext cx="1087320" cy="378688"/>
        </a:xfrm>
        <a:prstGeom prst="roundRect">
          <a:avLst>
            <a:gd name="adj" fmla="val 10000"/>
          </a:avLst>
        </a:prstGeom>
        <a:solidFill>
          <a:srgbClr val="FFC000"/>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6">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d-ID" sz="1200" b="1" kern="1200" dirty="0" smtClean="0">
              <a:solidFill>
                <a:srgbClr val="FF0000"/>
              </a:solidFill>
            </a:rPr>
            <a:t>OUTPUT/ OUTCOME </a:t>
          </a:r>
          <a:endParaRPr lang="id-ID" sz="1200" b="1" kern="1200" dirty="0">
            <a:solidFill>
              <a:srgbClr val="FF0000"/>
            </a:solidFill>
          </a:endParaRPr>
        </a:p>
      </dsp:txBody>
      <dsp:txXfrm>
        <a:off x="3432142" y="5738481"/>
        <a:ext cx="1065138" cy="3565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52503-C644-C047-BF54-C99111E1BB61}" type="datetimeFigureOut">
              <a:rPr lang="en-US" smtClean="0"/>
              <a:t>10/15/16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A4BB0-6D46-DA47-8475-A3BEF2B110E7}" type="slidenum">
              <a:rPr lang="en-US" smtClean="0"/>
              <a:t>‹#›</a:t>
            </a:fld>
            <a:endParaRPr lang="en-US"/>
          </a:p>
        </p:txBody>
      </p:sp>
    </p:spTree>
    <p:extLst>
      <p:ext uri="{BB962C8B-B14F-4D97-AF65-F5344CB8AC3E}">
        <p14:creationId xmlns:p14="http://schemas.microsoft.com/office/powerpoint/2010/main" val="34637229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F53B9F4-1F3D-E342-A4B3-5DCED802A5ED}" type="slidenum">
              <a:rPr lang="en-GB"/>
              <a:pPr/>
              <a:t>4</a:t>
            </a:fld>
            <a:endParaRPr lang="en-GB"/>
          </a:p>
        </p:txBody>
      </p:sp>
      <p:sp>
        <p:nvSpPr>
          <p:cNvPr id="26625" name="Text Box 1"/>
          <p:cNvSpPr txBox="1">
            <a:spLocks noChangeArrowheads="1"/>
          </p:cNvSpPr>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9pPr>
          </a:lstStyle>
          <a:p>
            <a:pPr algn="r"/>
            <a:fld id="{2CD325C5-0A01-AB44-ADFC-FD3EDA77C311}" type="slidenum">
              <a:rPr lang="en-GB" sz="1200">
                <a:solidFill>
                  <a:srgbClr val="000000"/>
                </a:solidFill>
                <a:latin typeface="Times New Roman" charset="0"/>
              </a:rPr>
              <a:pPr algn="r"/>
              <a:t>4</a:t>
            </a:fld>
            <a:endParaRPr lang="en-GB" sz="1200">
              <a:solidFill>
                <a:srgbClr val="000000"/>
              </a:solidFill>
              <a:latin typeface="Times New Roman" charset="0"/>
            </a:endParaRPr>
          </a:p>
        </p:txBody>
      </p:sp>
      <p:sp>
        <p:nvSpPr>
          <p:cNvPr id="2662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627" name="Text Box 3"/>
          <p:cNvSpPr txBox="1">
            <a:spLocks noGrp="1" noChangeArrowheads="1"/>
          </p:cNvSpPr>
          <p:nvPr>
            <p:ph type="body"/>
          </p:nvPr>
        </p:nvSpPr>
        <p:spPr bwMode="auto">
          <a:xfrm>
            <a:off x="914400" y="4343400"/>
            <a:ext cx="50276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p>
        </p:txBody>
      </p:sp>
    </p:spTree>
    <p:extLst>
      <p:ext uri="{BB962C8B-B14F-4D97-AF65-F5344CB8AC3E}">
        <p14:creationId xmlns:p14="http://schemas.microsoft.com/office/powerpoint/2010/main" val="2667522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p>
        </p:txBody>
      </p:sp>
    </p:spTree>
    <p:extLst>
      <p:ext uri="{BB962C8B-B14F-4D97-AF65-F5344CB8AC3E}">
        <p14:creationId xmlns:p14="http://schemas.microsoft.com/office/powerpoint/2010/main" val="4240729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dirty="0" smtClean="0"/>
          </a:p>
        </p:txBody>
      </p:sp>
    </p:spTree>
    <p:extLst>
      <p:ext uri="{BB962C8B-B14F-4D97-AF65-F5344CB8AC3E}">
        <p14:creationId xmlns:p14="http://schemas.microsoft.com/office/powerpoint/2010/main" val="1957108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id-ID"/>
          </a:p>
        </p:txBody>
      </p:sp>
      <p:sp>
        <p:nvSpPr>
          <p:cNvPr id="9113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id-ID">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E162230C-14A0-724E-89EA-DF3D3A168339}" type="slidenum">
              <a:rPr lang="en-GB"/>
              <a:pPr/>
              <a:t>10</a:t>
            </a:fld>
            <a:endParaRPr lang="en-GB"/>
          </a:p>
        </p:txBody>
      </p:sp>
      <p:sp>
        <p:nvSpPr>
          <p:cNvPr id="35841" name="Text Box 1"/>
          <p:cNvSpPr txBox="1">
            <a:spLocks noChangeArrowheads="1"/>
          </p:cNvSpPr>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9pPr>
          </a:lstStyle>
          <a:p>
            <a:pPr algn="r"/>
            <a:fld id="{8DFA1B54-558A-7440-892F-3D540281FD71}" type="slidenum">
              <a:rPr lang="en-GB" sz="1200">
                <a:solidFill>
                  <a:srgbClr val="000000"/>
                </a:solidFill>
                <a:latin typeface="Times New Roman" charset="0"/>
              </a:rPr>
              <a:pPr algn="r"/>
              <a:t>10</a:t>
            </a:fld>
            <a:endParaRPr lang="en-GB" sz="1200">
              <a:solidFill>
                <a:srgbClr val="000000"/>
              </a:solidFill>
              <a:latin typeface="Times New Roman" charset="0"/>
            </a:endParaRPr>
          </a:p>
        </p:txBody>
      </p:sp>
      <p:sp>
        <p:nvSpPr>
          <p:cNvPr id="35842"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5843" name="Text Box 3"/>
          <p:cNvSpPr txBox="1">
            <a:spLocks noGrp="1" noChangeArrowheads="1"/>
          </p:cNvSpPr>
          <p:nvPr>
            <p:ph type="body"/>
          </p:nvPr>
        </p:nvSpPr>
        <p:spPr bwMode="auto">
          <a:xfrm>
            <a:off x="914400" y="4343400"/>
            <a:ext cx="5027613"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AD2BC-0493-C34D-905C-D2956B38C06C}" type="slidenum">
              <a:rPr lang="en-US" smtClean="0"/>
              <a:t>18</a:t>
            </a:fld>
            <a:endParaRPr lang="en-US"/>
          </a:p>
        </p:txBody>
      </p:sp>
    </p:spTree>
    <p:extLst>
      <p:ext uri="{BB962C8B-B14F-4D97-AF65-F5344CB8AC3E}">
        <p14:creationId xmlns:p14="http://schemas.microsoft.com/office/powerpoint/2010/main" val="1577085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1AAEEF4-ED5E-4634-BC4C-6B4337A88612}" type="slidenum">
              <a:rPr lang="en-US" smtClean="0">
                <a:solidFill>
                  <a:prstClr val="black"/>
                </a:solidFill>
              </a:rPr>
              <a:pPr eaLnBrk="1" hangingPunct="1"/>
              <a:t>21</a:t>
            </a:fld>
            <a:endParaRPr lang="en-US" smtClean="0">
              <a:solidFill>
                <a:prstClr val="black"/>
              </a:solidFill>
            </a:endParaRPr>
          </a:p>
        </p:txBody>
      </p:sp>
      <p:sp>
        <p:nvSpPr>
          <p:cNvPr id="7171" name="Rectangle 2"/>
          <p:cNvSpPr>
            <a:spLocks noGrp="1" noChangeArrowheads="1"/>
          </p:cNvSpPr>
          <p:nvPr>
            <p:ph type="body" idx="1"/>
          </p:nvPr>
        </p:nvSpPr>
        <p:spPr bwMode="auto">
          <a:xfrm>
            <a:off x="915988" y="4343400"/>
            <a:ext cx="5026025"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numCol="1" anchor="t" anchorCtr="0" compatLnSpc="1">
            <a:prstTxWarp prst="textNoShape">
              <a:avLst/>
            </a:prstTxWarp>
          </a:bodyPr>
          <a:lstStyle/>
          <a:p>
            <a:pPr defTabSz="742950" eaLnBrk="1" hangingPunct="1">
              <a:spcBef>
                <a:spcPct val="0"/>
              </a:spcBef>
            </a:pPr>
            <a:r>
              <a:rPr lang="en-GB" dirty="0" smtClean="0"/>
              <a:t>Procedures were laid down for documenting hospitalisation for other illnesses whether cardiac or non-cardiac, and for events requiring the stopping of trial medication. </a:t>
            </a:r>
          </a:p>
          <a:p>
            <a:pPr defTabSz="742950" eaLnBrk="1" hangingPunct="1">
              <a:spcBef>
                <a:spcPct val="0"/>
              </a:spcBef>
            </a:pPr>
            <a:r>
              <a:rPr lang="en-GB" dirty="0" smtClean="0"/>
              <a:t>Procedures were also defined for cases of worsening heart failure or renal function. For the former, sequential options included increasing the dose of diuretics, decreasing or discontinuing calcium channel blockers, adjustment of the digoxin dose, increasing the dose of other non-ACE inhibitor vasodilators and increasing the background </a:t>
            </a:r>
            <a:r>
              <a:rPr lang="en-GB" dirty="0" err="1" smtClean="0"/>
              <a:t>lisinopril</a:t>
            </a:r>
            <a:r>
              <a:rPr lang="en-GB" dirty="0" smtClean="0"/>
              <a:t> dose from 2.5 to 5 mg. For the latter, decreasing or discontinuing diuretics or calcium channel blockers or non-ACE inhibitor vasodilators was considered together with a decrease in background </a:t>
            </a:r>
            <a:r>
              <a:rPr lang="en-GB" dirty="0" err="1" smtClean="0"/>
              <a:t>lisinopril</a:t>
            </a:r>
            <a:r>
              <a:rPr lang="en-GB" dirty="0" smtClean="0"/>
              <a:t> therapy.</a:t>
            </a:r>
          </a:p>
          <a:p>
            <a:pPr defTabSz="742950" eaLnBrk="1" hangingPunct="1">
              <a:spcBef>
                <a:spcPct val="0"/>
              </a:spcBef>
            </a:pPr>
            <a:r>
              <a:rPr lang="en-GB" dirty="0" smtClean="0"/>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7172" name="Rectangle 3"/>
          <p:cNvSpPr>
            <a:spLocks noGrp="1" noRot="1" noChangeAspect="1" noChangeArrowheads="1" noTextEdit="1"/>
          </p:cNvSpPr>
          <p:nvPr>
            <p:ph type="sldImg"/>
          </p:nvPr>
        </p:nvSpPr>
        <p:spPr bwMode="auto">
          <a:xfrm>
            <a:off x="1154113" y="693738"/>
            <a:ext cx="4552950" cy="3414712"/>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hangingPunct="0">
              <a:defRPr/>
            </a:pPr>
            <a:fld id="{F7CF89E1-2A70-4550-B013-E1FF8AB0EE16}" type="slidenum">
              <a:rPr lang="en-US" smtClean="0">
                <a:latin typeface="Arial" pitchFamily="34" charset="0"/>
              </a:rPr>
              <a:pPr eaLnBrk="0" hangingPunct="0">
                <a:defRPr/>
              </a:pPr>
              <a:t>23</a:t>
            </a:fld>
            <a:endParaRPr lang="en-US" smtClean="0">
              <a:latin typeface="Arial" pitchFamily="34" charset="0"/>
            </a:endParaRPr>
          </a:p>
        </p:txBody>
      </p:sp>
      <p:sp>
        <p:nvSpPr>
          <p:cNvPr id="55299" name="Rectangle 2"/>
          <p:cNvSpPr>
            <a:spLocks noGrp="1" noChangeArrowheads="1"/>
          </p:cNvSpPr>
          <p:nvPr>
            <p:ph type="body" idx="1"/>
          </p:nvPr>
        </p:nvSpPr>
        <p:spPr bwMode="auto">
          <a:xfrm>
            <a:off x="915988" y="4343400"/>
            <a:ext cx="5026025" cy="4114800"/>
          </a:xfrm>
          <a:noFill/>
        </p:spPr>
        <p:txBody>
          <a:bodyPr wrap="square" lIns="92075" tIns="46038" rIns="92075" bIns="46038" numCol="1" anchor="t" anchorCtr="0" compatLnSpc="1">
            <a:prstTxWarp prst="textNoShape">
              <a:avLst/>
            </a:prstTxWarp>
          </a:bodyPr>
          <a:lstStyle/>
          <a:p>
            <a:pPr defTabSz="742950" eaLnBrk="1" hangingPunct="1">
              <a:spcBef>
                <a:spcPct val="0"/>
              </a:spcBef>
            </a:pPr>
            <a:r>
              <a:rPr lang="en-GB" smtClean="0">
                <a:latin typeface="Arial" pitchFamily="34" charset="0"/>
              </a:rPr>
              <a:t>Procedures were laid down for documenting hospitalisation for other illnesses whether cardiac or non-cardiac, and for events requiring the stopping of trial medication. </a:t>
            </a:r>
          </a:p>
          <a:p>
            <a:pPr defTabSz="742950" eaLnBrk="1" hangingPunct="1">
              <a:spcBef>
                <a:spcPct val="0"/>
              </a:spcBef>
            </a:pPr>
            <a:r>
              <a:rPr lang="en-GB" smtClean="0">
                <a:latin typeface="Arial" pitchFamily="34" charset="0"/>
              </a:rPr>
              <a:t>Procedures were also defined for cases of worsening heart failure or renal function. For the former, sequential options included increasing the dose of diuretics, decreasing or discontinuing calcium channel blockers, adjustment of the digoxin dose, increasing the dose of other non-ACE inhibitor vasodilators and increasing the background lisinopril dose from 2.5 to 5 mg. For the latter, decreasing or discontinuing diuretics or calcium channel blockers or non-ACE inhibitor vasodilators was considered together with a decrease in background lisinopril therapy.</a:t>
            </a:r>
          </a:p>
          <a:p>
            <a:pPr defTabSz="742950" eaLnBrk="1" hangingPunct="1">
              <a:spcBef>
                <a:spcPct val="0"/>
              </a:spcBef>
            </a:pPr>
            <a:r>
              <a:rPr lang="en-GB" smtClean="0">
                <a:latin typeface="Arial" pitchFamily="34" charset="0"/>
              </a:rPr>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55300" name="Rectangle 3"/>
          <p:cNvSpPr>
            <a:spLocks noGrp="1" noRot="1" noChangeAspect="1" noChangeArrowheads="1" noTextEdit="1"/>
          </p:cNvSpPr>
          <p:nvPr>
            <p:ph type="sldImg"/>
          </p:nvPr>
        </p:nvSpPr>
        <p:spPr bwMode="auto">
          <a:xfrm>
            <a:off x="1154113" y="693738"/>
            <a:ext cx="4552950" cy="3414712"/>
          </a:xfrm>
          <a:noFill/>
          <a:ln cap="flat">
            <a:solidFill>
              <a:schemeClr val="tx1"/>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hangingPunct="0">
              <a:defRPr/>
            </a:pPr>
            <a:fld id="{C9C868D0-3DC2-4073-B18D-C8BA099228F0}" type="slidenum">
              <a:rPr lang="en-US" smtClean="0">
                <a:latin typeface="Arial" pitchFamily="34" charset="0"/>
              </a:rPr>
              <a:pPr eaLnBrk="0" hangingPunct="0">
                <a:defRPr/>
              </a:pPr>
              <a:t>24</a:t>
            </a:fld>
            <a:endParaRPr lang="en-US" smtClean="0">
              <a:latin typeface="Arial" pitchFamily="34" charset="0"/>
            </a:endParaRPr>
          </a:p>
        </p:txBody>
      </p:sp>
      <p:sp>
        <p:nvSpPr>
          <p:cNvPr id="56323" name="Rectangle 2"/>
          <p:cNvSpPr>
            <a:spLocks noGrp="1" noChangeArrowheads="1"/>
          </p:cNvSpPr>
          <p:nvPr>
            <p:ph type="body" idx="1"/>
          </p:nvPr>
        </p:nvSpPr>
        <p:spPr bwMode="auto">
          <a:xfrm>
            <a:off x="915988" y="4343400"/>
            <a:ext cx="5026025" cy="4114800"/>
          </a:xfrm>
          <a:noFill/>
        </p:spPr>
        <p:txBody>
          <a:bodyPr wrap="square" lIns="92075" tIns="46038" rIns="92075" bIns="46038" numCol="1" anchor="t" anchorCtr="0" compatLnSpc="1">
            <a:prstTxWarp prst="textNoShape">
              <a:avLst/>
            </a:prstTxWarp>
          </a:bodyPr>
          <a:lstStyle/>
          <a:p>
            <a:pPr defTabSz="742950" eaLnBrk="1" hangingPunct="1">
              <a:spcBef>
                <a:spcPct val="0"/>
              </a:spcBef>
            </a:pPr>
            <a:r>
              <a:rPr lang="en-GB" smtClean="0">
                <a:latin typeface="Arial" pitchFamily="34" charset="0"/>
              </a:rPr>
              <a:t>Procedures were laid down for documenting hospitalisation for other illnesses whether cardiac or non-cardiac, and for events requiring the stopping of trial medication. </a:t>
            </a:r>
          </a:p>
          <a:p>
            <a:pPr defTabSz="742950" eaLnBrk="1" hangingPunct="1">
              <a:spcBef>
                <a:spcPct val="0"/>
              </a:spcBef>
            </a:pPr>
            <a:r>
              <a:rPr lang="en-GB" smtClean="0">
                <a:latin typeface="Arial" pitchFamily="34" charset="0"/>
              </a:rPr>
              <a:t>Procedures were also defined for cases of worsening heart failure or renal function. For the former, sequential options included increasing the dose of diuretics, decreasing or discontinuing calcium channel blockers, adjustment of the digoxin dose, increasing the dose of other non-ACE inhibitor vasodilators and increasing the background lisinopril dose from 2.5 to 5 mg. For the latter, decreasing or discontinuing diuretics or calcium channel blockers or non-ACE inhibitor vasodilators was considered together with a decrease in background lisinopril therapy.</a:t>
            </a:r>
          </a:p>
          <a:p>
            <a:pPr defTabSz="742950" eaLnBrk="1" hangingPunct="1">
              <a:spcBef>
                <a:spcPct val="0"/>
              </a:spcBef>
            </a:pPr>
            <a:r>
              <a:rPr lang="en-GB" smtClean="0">
                <a:latin typeface="Arial" pitchFamily="34" charset="0"/>
              </a:rPr>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56324" name="Rectangle 3"/>
          <p:cNvSpPr>
            <a:spLocks noGrp="1" noRot="1" noChangeAspect="1" noChangeArrowheads="1" noTextEdit="1"/>
          </p:cNvSpPr>
          <p:nvPr>
            <p:ph type="sldImg"/>
          </p:nvPr>
        </p:nvSpPr>
        <p:spPr bwMode="auto">
          <a:xfrm>
            <a:off x="1154113" y="693738"/>
            <a:ext cx="4552950" cy="3414712"/>
          </a:xfrm>
          <a:noFill/>
          <a:ln cap="flat">
            <a:solidFill>
              <a:schemeClr val="tx1"/>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eaLnBrk="0" hangingPunct="0">
              <a:defRPr/>
            </a:pPr>
            <a:fld id="{C9C868D0-3DC2-4073-B18D-C8BA099228F0}" type="slidenum">
              <a:rPr lang="en-US" smtClean="0">
                <a:latin typeface="Arial" pitchFamily="34" charset="0"/>
              </a:rPr>
              <a:pPr eaLnBrk="0" hangingPunct="0">
                <a:defRPr/>
              </a:pPr>
              <a:t>25</a:t>
            </a:fld>
            <a:endParaRPr lang="en-US" smtClean="0">
              <a:latin typeface="Arial" pitchFamily="34" charset="0"/>
            </a:endParaRPr>
          </a:p>
        </p:txBody>
      </p:sp>
      <p:sp>
        <p:nvSpPr>
          <p:cNvPr id="56323" name="Rectangle 2"/>
          <p:cNvSpPr>
            <a:spLocks noGrp="1" noChangeArrowheads="1"/>
          </p:cNvSpPr>
          <p:nvPr>
            <p:ph type="body" idx="1"/>
          </p:nvPr>
        </p:nvSpPr>
        <p:spPr bwMode="auto">
          <a:xfrm>
            <a:off x="915988" y="4343400"/>
            <a:ext cx="5026025" cy="4114800"/>
          </a:xfrm>
          <a:noFill/>
        </p:spPr>
        <p:txBody>
          <a:bodyPr wrap="square" lIns="92075" tIns="46038" rIns="92075" bIns="46038" numCol="1" anchor="t" anchorCtr="0" compatLnSpc="1">
            <a:prstTxWarp prst="textNoShape">
              <a:avLst/>
            </a:prstTxWarp>
          </a:bodyPr>
          <a:lstStyle/>
          <a:p>
            <a:pPr defTabSz="742950" eaLnBrk="1" hangingPunct="1">
              <a:spcBef>
                <a:spcPct val="0"/>
              </a:spcBef>
            </a:pPr>
            <a:r>
              <a:rPr lang="en-GB" smtClean="0">
                <a:latin typeface="Arial" pitchFamily="34" charset="0"/>
              </a:rPr>
              <a:t>Procedures were laid down for documenting hospitalisation for other illnesses whether cardiac or non-cardiac, and for events requiring the stopping of trial medication. </a:t>
            </a:r>
          </a:p>
          <a:p>
            <a:pPr defTabSz="742950" eaLnBrk="1" hangingPunct="1">
              <a:spcBef>
                <a:spcPct val="0"/>
              </a:spcBef>
            </a:pPr>
            <a:r>
              <a:rPr lang="en-GB" smtClean="0">
                <a:latin typeface="Arial" pitchFamily="34" charset="0"/>
              </a:rPr>
              <a:t>Procedures were also defined for cases of worsening heart failure or renal function. For the former, sequential options included increasing the dose of diuretics, decreasing or discontinuing calcium channel blockers, adjustment of the digoxin dose, increasing the dose of other non-ACE inhibitor vasodilators and increasing the background lisinopril dose from 2.5 to 5 mg. For the latter, decreasing or discontinuing diuretics or calcium channel blockers or non-ACE inhibitor vasodilators was considered together with a decrease in background lisinopril therapy.</a:t>
            </a:r>
          </a:p>
          <a:p>
            <a:pPr defTabSz="742950" eaLnBrk="1" hangingPunct="1">
              <a:spcBef>
                <a:spcPct val="0"/>
              </a:spcBef>
            </a:pPr>
            <a:r>
              <a:rPr lang="en-GB" smtClean="0">
                <a:latin typeface="Arial" pitchFamily="34" charset="0"/>
              </a:rPr>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56324" name="Rectangle 3"/>
          <p:cNvSpPr>
            <a:spLocks noGrp="1" noRot="1" noChangeAspect="1" noChangeArrowheads="1" noTextEdit="1"/>
          </p:cNvSpPr>
          <p:nvPr>
            <p:ph type="sldImg"/>
          </p:nvPr>
        </p:nvSpPr>
        <p:spPr bwMode="auto">
          <a:xfrm>
            <a:off x="1154113" y="693738"/>
            <a:ext cx="4552950" cy="3414712"/>
          </a:xfrm>
          <a:noFill/>
          <a:ln cap="flat">
            <a:solidFill>
              <a:schemeClr val="tx1"/>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id-ID"/>
          </a:p>
        </p:txBody>
      </p:sp>
      <p:sp>
        <p:nvSpPr>
          <p:cNvPr id="82947"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id-ID">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id-ID"/>
          </a:p>
        </p:txBody>
      </p:sp>
      <p:sp>
        <p:nvSpPr>
          <p:cNvPr id="84995"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wrap="none" anchor="ctr"/>
          <a:lstStyle/>
          <a:p>
            <a:endParaRPr lang="id-ID">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284F81-725A-134E-AA17-B533683759FE}"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84F81-725A-134E-AA17-B533683759FE}"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84F81-725A-134E-AA17-B533683759FE}"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84F81-725A-134E-AA17-B533683759FE}"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284F81-725A-134E-AA17-B533683759FE}" type="datetimeFigureOut">
              <a:rPr lang="en-US" smtClean="0"/>
              <a:t>10/15/16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284F81-725A-134E-AA17-B533683759FE}" type="datetimeFigureOut">
              <a:rPr lang="en-US" smtClean="0"/>
              <a:t>10/15/16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284F81-725A-134E-AA17-B533683759FE}" type="datetimeFigureOut">
              <a:rPr lang="en-US" smtClean="0"/>
              <a:t>10/15/16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284F81-725A-134E-AA17-B533683759FE}" type="datetimeFigureOut">
              <a:rPr lang="en-US" smtClean="0"/>
              <a:t>10/15/16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84F81-725A-134E-AA17-B533683759FE}" type="datetimeFigureOut">
              <a:rPr lang="en-US" smtClean="0"/>
              <a:t>10/15/16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0CCB6-E4D1-7340-8007-17DEA0C75D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284F81-725A-134E-AA17-B533683759FE}" type="datetimeFigureOut">
              <a:rPr lang="en-US" smtClean="0"/>
              <a:t>10/15/16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0CCB6-E4D1-7340-8007-17DEA0C75D2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7284F81-725A-134E-AA17-B533683759FE}" type="datetimeFigureOut">
              <a:rPr lang="en-US" smtClean="0"/>
              <a:t>10/15/16</a:t>
            </a:fld>
            <a:endParaRPr lang="en-US"/>
          </a:p>
        </p:txBody>
      </p:sp>
      <p:sp>
        <p:nvSpPr>
          <p:cNvPr id="9" name="Slide Number Placeholder 8"/>
          <p:cNvSpPr>
            <a:spLocks noGrp="1"/>
          </p:cNvSpPr>
          <p:nvPr>
            <p:ph type="sldNum" sz="quarter" idx="11"/>
          </p:nvPr>
        </p:nvSpPr>
        <p:spPr/>
        <p:txBody>
          <a:bodyPr/>
          <a:lstStyle/>
          <a:p>
            <a:fld id="{3E70CCB6-E4D1-7340-8007-17DEA0C75D2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E70CCB6-E4D1-7340-8007-17DEA0C75D2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284F81-725A-134E-AA17-B533683759FE}" type="datetimeFigureOut">
              <a:rPr lang="en-US" smtClean="0"/>
              <a:t>10/15/16</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gif"/><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audio" Target="../media/audio1.wav"/><Relationship Id="rId4" Type="http://schemas.openxmlformats.org/officeDocument/2006/relationships/audio" Target="../media/audio10.wav"/></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29" y="985308"/>
            <a:ext cx="7543800" cy="2593975"/>
          </a:xfrm>
        </p:spPr>
        <p:txBody>
          <a:bodyPr/>
          <a:lstStyle/>
          <a:p>
            <a:r>
              <a:rPr lang="en-US" sz="4800" dirty="0" err="1"/>
              <a:t>A</a:t>
            </a:r>
            <a:r>
              <a:rPr lang="en-US" sz="4800" dirty="0" err="1" smtClean="0"/>
              <a:t>kreditasi</a:t>
            </a:r>
            <a:r>
              <a:rPr lang="en-US" sz="4800" dirty="0" smtClean="0"/>
              <a:t> </a:t>
            </a:r>
            <a:r>
              <a:rPr lang="en-US" sz="4800" dirty="0" smtClean="0"/>
              <a:t/>
            </a:r>
            <a:br>
              <a:rPr lang="en-US" sz="4800" dirty="0" smtClean="0"/>
            </a:br>
            <a:r>
              <a:rPr lang="en-US" sz="4800" dirty="0" err="1"/>
              <a:t>r</a:t>
            </a:r>
            <a:r>
              <a:rPr lang="en-US" sz="4800" dirty="0" err="1" smtClean="0"/>
              <a:t>umah</a:t>
            </a:r>
            <a:r>
              <a:rPr lang="en-US" sz="4800" dirty="0" smtClean="0"/>
              <a:t> </a:t>
            </a:r>
            <a:r>
              <a:rPr lang="en-US" sz="4800" dirty="0" err="1"/>
              <a:t>s</a:t>
            </a:r>
            <a:r>
              <a:rPr lang="en-US" sz="4800" dirty="0" err="1" smtClean="0"/>
              <a:t>akit</a:t>
            </a:r>
            <a:r>
              <a:rPr lang="en-US" sz="4800" dirty="0" smtClean="0"/>
              <a:t> &amp; </a:t>
            </a:r>
            <a:r>
              <a:rPr lang="en-US" sz="4800" dirty="0" err="1" smtClean="0"/>
              <a:t>mutu</a:t>
            </a:r>
            <a:endParaRPr lang="en-US" sz="4800" dirty="0"/>
          </a:p>
        </p:txBody>
      </p:sp>
      <p:sp>
        <p:nvSpPr>
          <p:cNvPr id="3" name="Subtitle 2"/>
          <p:cNvSpPr>
            <a:spLocks noGrp="1"/>
          </p:cNvSpPr>
          <p:nvPr>
            <p:ph type="subTitle" idx="1"/>
          </p:nvPr>
        </p:nvSpPr>
        <p:spPr>
          <a:xfrm>
            <a:off x="839067" y="4134051"/>
            <a:ext cx="6461760" cy="1066800"/>
          </a:xfrm>
        </p:spPr>
        <p:txBody>
          <a:bodyPr>
            <a:normAutofit fontScale="62500" lnSpcReduction="20000"/>
          </a:bodyPr>
          <a:lstStyle/>
          <a:p>
            <a:endParaRPr lang="en-US" dirty="0" smtClean="0"/>
          </a:p>
          <a:p>
            <a:pPr algn="ctr"/>
            <a:r>
              <a:rPr lang="en-US" sz="4000" dirty="0" err="1" smtClean="0"/>
              <a:t>Dr</a:t>
            </a:r>
            <a:r>
              <a:rPr lang="en-US" sz="4000" dirty="0" smtClean="0"/>
              <a:t> Djoni Darmadjaja, </a:t>
            </a:r>
            <a:r>
              <a:rPr lang="en-US" sz="4000" dirty="0" err="1" smtClean="0"/>
              <a:t>SpB,MARS</a:t>
            </a:r>
            <a:endParaRPr lang="en-US" sz="4000" dirty="0" smtClean="0"/>
          </a:p>
          <a:p>
            <a:pPr algn="ctr"/>
            <a:r>
              <a:rPr lang="en-US" sz="4000" dirty="0" smtClean="0"/>
              <a:t> </a:t>
            </a:r>
            <a:r>
              <a:rPr lang="en-US" sz="4000" dirty="0" err="1" smtClean="0"/>
              <a:t>Komisi</a:t>
            </a:r>
            <a:r>
              <a:rPr lang="en-US" sz="4000" dirty="0" smtClean="0"/>
              <a:t> </a:t>
            </a:r>
            <a:r>
              <a:rPr lang="en-US" sz="4000" dirty="0" err="1" smtClean="0"/>
              <a:t>Akreditasi</a:t>
            </a:r>
            <a:r>
              <a:rPr lang="en-US" sz="4000" dirty="0" smtClean="0"/>
              <a:t> RS</a:t>
            </a:r>
          </a:p>
          <a:p>
            <a:pPr algn="ctr"/>
            <a:endParaRPr lang="en-US" sz="4000" dirty="0" smtClean="0"/>
          </a:p>
          <a:p>
            <a:pPr algn="ctr"/>
            <a:endParaRPr lang="en-US" sz="4000" dirty="0"/>
          </a:p>
        </p:txBody>
      </p:sp>
    </p:spTree>
    <p:extLst>
      <p:ext uri="{BB962C8B-B14F-4D97-AF65-F5344CB8AC3E}">
        <p14:creationId xmlns:p14="http://schemas.microsoft.com/office/powerpoint/2010/main" val="19695199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2160" tIns="46080" rIns="92160" bIns="4608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9pPr>
          </a:lstStyle>
          <a:p>
            <a:pPr algn="r"/>
            <a:fld id="{5BCFE097-4608-854B-ABBB-B76E1E073E4D}" type="slidenum">
              <a:rPr lang="en-GB" sz="1400">
                <a:solidFill>
                  <a:srgbClr val="EAEAEA"/>
                </a:solidFill>
                <a:latin typeface="Times New Roman" charset="0"/>
              </a:rPr>
              <a:pPr algn="r"/>
              <a:t>10</a:t>
            </a:fld>
            <a:endParaRPr lang="en-GB" sz="1400">
              <a:solidFill>
                <a:srgbClr val="EAEAEA"/>
              </a:solidFill>
              <a:latin typeface="Times New Roman" charset="0"/>
            </a:endParaRPr>
          </a:p>
        </p:txBody>
      </p:sp>
      <p:sp>
        <p:nvSpPr>
          <p:cNvPr id="14338" name="Rectangle 2"/>
          <p:cNvSpPr>
            <a:spLocks noChangeArrowheads="1"/>
          </p:cNvSpPr>
          <p:nvPr/>
        </p:nvSpPr>
        <p:spPr bwMode="auto">
          <a:xfrm>
            <a:off x="572369" y="2013934"/>
            <a:ext cx="7358062" cy="2956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id-ID" b="1" dirty="0">
              <a:solidFill>
                <a:srgbClr val="EAEAEA"/>
              </a:solidFill>
            </a:endParaRP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id-ID" sz="2800" b="1" dirty="0" smtClean="0">
                <a:solidFill>
                  <a:srgbClr val="2F2B20"/>
                </a:solidFill>
              </a:rPr>
              <a:t> Quality of Health </a:t>
            </a:r>
            <a:r>
              <a:rPr lang="id-ID" sz="2800" b="1" dirty="0">
                <a:solidFill>
                  <a:srgbClr val="2F2B20"/>
                </a:solidFill>
              </a:rPr>
              <a:t>C</a:t>
            </a:r>
            <a:r>
              <a:rPr lang="id-ID" sz="2800" b="1" dirty="0" smtClean="0">
                <a:solidFill>
                  <a:srgbClr val="2F2B20"/>
                </a:solidFill>
              </a:rPr>
              <a:t>are:</a:t>
            </a:r>
            <a:endParaRPr lang="id-ID" sz="2800" b="1" dirty="0">
              <a:solidFill>
                <a:srgbClr val="2F2B20"/>
              </a:solidFill>
            </a:endParaRPr>
          </a:p>
          <a:p>
            <a:pPr algn="jus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2F2B20"/>
                </a:solidFill>
              </a:rPr>
              <a:t>The degree to which health services for individuals </a:t>
            </a:r>
            <a:r>
              <a:rPr lang="en-US" sz="2800" dirty="0" smtClean="0">
                <a:solidFill>
                  <a:srgbClr val="2F2B20"/>
                </a:solidFill>
              </a:rPr>
              <a:t>and populations </a:t>
            </a:r>
            <a:r>
              <a:rPr lang="en-US" sz="2800" dirty="0">
                <a:solidFill>
                  <a:srgbClr val="2F2B20"/>
                </a:solidFill>
              </a:rPr>
              <a:t>increase the likelihood of desired </a:t>
            </a:r>
            <a:r>
              <a:rPr lang="en-US" sz="2800" dirty="0" smtClean="0">
                <a:solidFill>
                  <a:srgbClr val="2F2B20"/>
                </a:solidFill>
              </a:rPr>
              <a:t>health outcomes </a:t>
            </a:r>
            <a:r>
              <a:rPr lang="en-US" sz="2800" dirty="0">
                <a:solidFill>
                  <a:srgbClr val="2F2B20"/>
                </a:solidFill>
              </a:rPr>
              <a:t>and are consistent with current </a:t>
            </a:r>
            <a:r>
              <a:rPr lang="en-US" sz="2800" dirty="0" smtClean="0">
                <a:solidFill>
                  <a:srgbClr val="2F2B20"/>
                </a:solidFill>
              </a:rPr>
              <a:t>professional </a:t>
            </a:r>
            <a:r>
              <a:rPr lang="id-ID" sz="2800" dirty="0" smtClean="0">
                <a:solidFill>
                  <a:srgbClr val="2F2B20"/>
                </a:solidFill>
              </a:rPr>
              <a:t>knowledge</a:t>
            </a:r>
            <a:r>
              <a:rPr lang="id-ID" sz="2800" dirty="0">
                <a:solidFill>
                  <a:srgbClr val="2F2B20"/>
                </a:solidFill>
              </a:rPr>
              <a:t>.</a:t>
            </a:r>
          </a:p>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id-ID" sz="2800" b="1" dirty="0">
                <a:solidFill>
                  <a:srgbClr val="2F2B20"/>
                </a:solidFill>
              </a:rPr>
              <a:t>Institute Of Medicine</a:t>
            </a:r>
          </a:p>
        </p:txBody>
      </p:sp>
    </p:spTree>
  </p:cSld>
  <p:clrMapOvr>
    <a:masterClrMapping/>
  </p:clrMapOvr>
  <p:transition xmlns:p14="http://schemas.microsoft.com/office/powerpoint/2010/main">
    <p:wheel/>
  </p:transitio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2357438" y="1071563"/>
            <a:ext cx="4821237" cy="349250"/>
          </a:xfrm>
        </p:spPr>
        <p:txBody>
          <a:bodyPr rtlCol="0">
            <a:normAutofit fontScale="90000"/>
          </a:bodyPr>
          <a:lstStyle/>
          <a:p>
            <a:pPr fontAlgn="auto">
              <a:spcAft>
                <a:spcPts val="0"/>
              </a:spcAft>
              <a:buFont typeface="Times New Roman" pitchFamily="16" charset="0"/>
              <a:buNone/>
              <a:tabLst>
                <a:tab pos="517525" algn="l"/>
              </a:tabLst>
              <a:defRPr/>
            </a:pPr>
            <a:r>
              <a:rPr lang="en-US" sz="4000" b="1" dirty="0" smtClean="0">
                <a:latin typeface="Albertus" pitchFamily="34" charset="0"/>
                <a:ea typeface="+mj-ea"/>
              </a:rPr>
              <a:t>    REFORMASI   </a:t>
            </a:r>
            <a:br>
              <a:rPr lang="en-US" sz="4000" b="1" dirty="0" smtClean="0">
                <a:latin typeface="Albertus" pitchFamily="34" charset="0"/>
                <a:ea typeface="+mj-ea"/>
              </a:rPr>
            </a:br>
            <a:r>
              <a:rPr lang="en-US" sz="4000" b="1" dirty="0" smtClean="0">
                <a:latin typeface="Albertus" pitchFamily="34" charset="0"/>
                <a:ea typeface="+mj-ea"/>
              </a:rPr>
              <a:t>   GLOBALISASI</a:t>
            </a:r>
          </a:p>
        </p:txBody>
      </p:sp>
      <p:sp>
        <p:nvSpPr>
          <p:cNvPr id="645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eaLnBrk="1" hangingPunct="1"/>
            <a:fld id="{972E3DF2-ABE7-334C-A0AF-7E9BB079F93A}" type="slidenum">
              <a:rPr lang="en-US" sz="1200">
                <a:solidFill>
                  <a:srgbClr val="045C75"/>
                </a:solidFill>
                <a:cs typeface="Arial" charset="0"/>
              </a:rPr>
              <a:pPr eaLnBrk="1" hangingPunct="1"/>
              <a:t>11</a:t>
            </a:fld>
            <a:endParaRPr lang="en-US" sz="1200">
              <a:solidFill>
                <a:srgbClr val="045C75"/>
              </a:solidFill>
              <a:cs typeface="Arial" charset="0"/>
            </a:endParaRPr>
          </a:p>
        </p:txBody>
      </p:sp>
      <p:sp>
        <p:nvSpPr>
          <p:cNvPr id="64515" name="AutoShape 5"/>
          <p:cNvSpPr>
            <a:spLocks noChangeArrowheads="1"/>
          </p:cNvSpPr>
          <p:nvPr/>
        </p:nvSpPr>
        <p:spPr bwMode="auto">
          <a:xfrm>
            <a:off x="3857625" y="2214563"/>
            <a:ext cx="914400" cy="661987"/>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id-ID"/>
          </a:p>
        </p:txBody>
      </p:sp>
      <p:sp>
        <p:nvSpPr>
          <p:cNvPr id="8" name="Rectangle 7"/>
          <p:cNvSpPr/>
          <p:nvPr/>
        </p:nvSpPr>
        <p:spPr>
          <a:xfrm>
            <a:off x="3214688" y="3000375"/>
            <a:ext cx="2428875" cy="1077913"/>
          </a:xfrm>
          <a:prstGeom prst="rect">
            <a:avLst/>
          </a:prstGeom>
        </p:spPr>
        <p:txBody>
          <a:bodyPr>
            <a:spAutoFit/>
          </a:bodyPr>
          <a:lstStyle/>
          <a:p>
            <a:pPr>
              <a:buFont typeface="Times New Roman" pitchFamily="16" charset="0"/>
              <a:buNone/>
              <a:defRPr/>
            </a:pPr>
            <a:r>
              <a:rPr lang="en-US" sz="1600" b="1" dirty="0">
                <a:solidFill>
                  <a:prstClr val="black"/>
                </a:solidFill>
                <a:effectLst>
                  <a:outerShdw blurRad="38100" dist="38100" dir="2700000" algn="tl">
                    <a:srgbClr val="FFFFFF"/>
                  </a:outerShdw>
                </a:effectLst>
                <a:latin typeface="Arial Black" pitchFamily="34" charset="0"/>
                <a:ea typeface="+mn-ea"/>
                <a:cs typeface="+mn-cs"/>
              </a:rPr>
              <a:t>TRANSPARANSI</a:t>
            </a:r>
          </a:p>
          <a:p>
            <a:pPr>
              <a:buFont typeface="Times New Roman" pitchFamily="16" charset="0"/>
              <a:buNone/>
              <a:defRPr/>
            </a:pPr>
            <a:r>
              <a:rPr lang="en-US" sz="1600" b="1" dirty="0">
                <a:solidFill>
                  <a:prstClr val="black"/>
                </a:solidFill>
                <a:effectLst>
                  <a:outerShdw blurRad="38100" dist="38100" dir="2700000" algn="tl">
                    <a:srgbClr val="FFFFFF"/>
                  </a:outerShdw>
                </a:effectLst>
                <a:latin typeface="Arial Black" pitchFamily="34" charset="0"/>
                <a:ea typeface="+mn-ea"/>
                <a:cs typeface="+mn-cs"/>
              </a:rPr>
              <a:t>AKUNTABILITAS</a:t>
            </a:r>
          </a:p>
          <a:p>
            <a:pPr>
              <a:buFont typeface="Times New Roman" pitchFamily="16" charset="0"/>
              <a:buNone/>
              <a:defRPr/>
            </a:pPr>
            <a:r>
              <a:rPr lang="en-US" sz="1600" b="1" dirty="0">
                <a:solidFill>
                  <a:prstClr val="black"/>
                </a:solidFill>
                <a:effectLst>
                  <a:outerShdw blurRad="38100" dist="38100" dir="2700000" algn="tl">
                    <a:srgbClr val="FFFFFF"/>
                  </a:outerShdw>
                </a:effectLst>
                <a:latin typeface="Arial Black" pitchFamily="34" charset="0"/>
                <a:ea typeface="+mn-ea"/>
                <a:cs typeface="+mn-cs"/>
              </a:rPr>
              <a:t>RULE OF LAW</a:t>
            </a:r>
            <a:endParaRPr lang="id-ID" sz="1600" b="1" dirty="0">
              <a:solidFill>
                <a:prstClr val="black"/>
              </a:solidFill>
              <a:effectLst>
                <a:outerShdw blurRad="38100" dist="38100" dir="2700000" algn="tl">
                  <a:srgbClr val="FFFFFF"/>
                </a:outerShdw>
              </a:effectLst>
              <a:latin typeface="Arial Black" pitchFamily="34" charset="0"/>
              <a:ea typeface="+mn-ea"/>
              <a:cs typeface="+mn-cs"/>
            </a:endParaRPr>
          </a:p>
          <a:p>
            <a:pPr>
              <a:buFont typeface="Times New Roman" pitchFamily="16" charset="0"/>
              <a:buNone/>
              <a:defRPr/>
            </a:pPr>
            <a:r>
              <a:rPr lang="id-ID" sz="1600" b="1" dirty="0">
                <a:solidFill>
                  <a:prstClr val="black"/>
                </a:solidFill>
                <a:effectLst>
                  <a:outerShdw blurRad="38100" dist="38100" dir="2700000" algn="tl">
                    <a:srgbClr val="FFFFFF"/>
                  </a:outerShdw>
                </a:effectLst>
                <a:latin typeface="Arial Black" pitchFamily="34" charset="0"/>
                <a:ea typeface="+mn-ea"/>
                <a:cs typeface="+mn-cs"/>
              </a:rPr>
              <a:t>PARTISIPASI MASY</a:t>
            </a:r>
            <a:endParaRPr lang="en-US" sz="1600" b="1" dirty="0">
              <a:solidFill>
                <a:prstClr val="black"/>
              </a:solidFill>
              <a:effectLst>
                <a:outerShdw blurRad="38100" dist="38100" dir="2700000" algn="tl">
                  <a:srgbClr val="FFFFFF"/>
                </a:outerShdw>
              </a:effectLst>
              <a:latin typeface="Arial Black" pitchFamily="34" charset="0"/>
              <a:ea typeface="+mn-ea"/>
              <a:cs typeface="+mn-cs"/>
            </a:endParaRPr>
          </a:p>
        </p:txBody>
      </p:sp>
      <p:sp>
        <p:nvSpPr>
          <p:cNvPr id="9" name="Rectangle 8"/>
          <p:cNvSpPr/>
          <p:nvPr/>
        </p:nvSpPr>
        <p:spPr>
          <a:xfrm>
            <a:off x="1785938" y="4714875"/>
            <a:ext cx="5929312" cy="369888"/>
          </a:xfrm>
          <a:prstGeom prst="rect">
            <a:avLst/>
          </a:prstGeom>
        </p:spPr>
        <p:txBody>
          <a:bodyPr>
            <a:spAutoFit/>
          </a:bodyPr>
          <a:lstStyle/>
          <a:p>
            <a:pPr>
              <a:defRPr/>
            </a:pPr>
            <a:endParaRPr lang="en-US" b="1" dirty="0">
              <a:solidFill>
                <a:srgbClr val="000000"/>
              </a:solidFill>
              <a:effectLst>
                <a:outerShdw blurRad="38100" dist="38100" dir="2700000" algn="tl">
                  <a:srgbClr val="DDDDDD"/>
                </a:outerShdw>
              </a:effectLst>
              <a:latin typeface="Arial Black" charset="0"/>
              <a:cs typeface="DejaVu Sans" charset="0"/>
            </a:endParaRPr>
          </a:p>
        </p:txBody>
      </p:sp>
      <p:sp>
        <p:nvSpPr>
          <p:cNvPr id="2" name="TextBox 1"/>
          <p:cNvSpPr txBox="1"/>
          <p:nvPr/>
        </p:nvSpPr>
        <p:spPr>
          <a:xfrm>
            <a:off x="1763688" y="4653136"/>
            <a:ext cx="6048672" cy="1384995"/>
          </a:xfrm>
          <a:prstGeom prst="rect">
            <a:avLst/>
          </a:prstGeom>
          <a:noFill/>
        </p:spPr>
        <p:txBody>
          <a:bodyPr>
            <a:spAutoFit/>
          </a:bodyPr>
          <a:lstStyle/>
          <a:p>
            <a:pPr algn="ctr">
              <a:defRPr/>
            </a:pP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Undang</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 </a:t>
            </a: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Undang</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a:t>
            </a: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Praktik</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a:t>
            </a: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Kedokteran</a:t>
            </a:r>
            <a:endPar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endParaRPr>
          </a:p>
          <a:p>
            <a:pPr algn="ctr">
              <a:defRPr/>
            </a:pP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Undang</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 </a:t>
            </a: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Undang</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a:t>
            </a:r>
            <a:r>
              <a:rPr lang="en-US" sz="2800"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Rumah</a:t>
            </a:r>
            <a:r>
              <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 </a:t>
            </a:r>
            <a:r>
              <a:rPr lang="en-US" sz="28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Sakit</a:t>
            </a:r>
            <a:endParaRPr lang="en-US" sz="2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endParaRPr>
          </a:p>
          <a:p>
            <a:pPr algn="ctr">
              <a:defRPr/>
            </a:pPr>
            <a:r>
              <a:rPr lang="en-US" sz="2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rPr>
              <a:t>MUTU RUMAH SAKIT</a:t>
            </a:r>
            <a:endPar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DejaVu Sans"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357158"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4140160"/>
            <a:ext cx="7437768" cy="1828800"/>
          </a:xfrm>
        </p:spPr>
        <p:txBody>
          <a:bodyPr>
            <a:normAutofit/>
          </a:bodyPr>
          <a:lstStyle/>
          <a:p>
            <a:pPr algn="r"/>
            <a:r>
              <a:rPr lang="en-US" sz="2800" cap="none" dirty="0" smtClean="0">
                <a:solidFill>
                  <a:schemeClr val="tx1"/>
                </a:solidFill>
              </a:rPr>
              <a:t>MENJAGA MUTU</a:t>
            </a:r>
            <a:br>
              <a:rPr lang="en-US" sz="2800" cap="none" dirty="0" smtClean="0">
                <a:solidFill>
                  <a:schemeClr val="tx1"/>
                </a:solidFill>
              </a:rPr>
            </a:br>
            <a:r>
              <a:rPr lang="en-US" sz="2800" cap="none" dirty="0" smtClean="0">
                <a:solidFill>
                  <a:schemeClr val="tx1"/>
                </a:solidFill>
              </a:rPr>
              <a:t>KEWAJIBAN UNDANG UNDANG</a:t>
            </a:r>
            <a:br>
              <a:rPr lang="en-US" sz="2800" cap="none" dirty="0" smtClean="0">
                <a:solidFill>
                  <a:schemeClr val="tx1"/>
                </a:solidFill>
              </a:rPr>
            </a:br>
            <a:r>
              <a:rPr lang="en-US" sz="2800" cap="none" dirty="0" smtClean="0">
                <a:solidFill>
                  <a:schemeClr val="tx1"/>
                </a:solidFill>
              </a:rPr>
              <a:t>SYARAT KESIAPAN SEBAGAI PROVIDER BPJS</a:t>
            </a:r>
            <a:br>
              <a:rPr lang="en-US" sz="2800" cap="none" dirty="0" smtClean="0">
                <a:solidFill>
                  <a:schemeClr val="tx1"/>
                </a:solidFill>
              </a:rPr>
            </a:br>
            <a:endParaRPr lang="en-US" sz="2800" cap="none" dirty="0">
              <a:solidFill>
                <a:schemeClr val="tx1"/>
              </a:solidFill>
            </a:endParaRPr>
          </a:p>
        </p:txBody>
      </p:sp>
      <p:sp>
        <p:nvSpPr>
          <p:cNvPr id="3" name="Subtitle 2"/>
          <p:cNvSpPr>
            <a:spLocks noGrp="1"/>
          </p:cNvSpPr>
          <p:nvPr>
            <p:ph type="subTitle" idx="1"/>
          </p:nvPr>
        </p:nvSpPr>
        <p:spPr>
          <a:xfrm>
            <a:off x="838200" y="1676400"/>
            <a:ext cx="7786742" cy="1571636"/>
          </a:xfrm>
        </p:spPr>
        <p:txBody>
          <a:bodyPr>
            <a:noAutofit/>
          </a:bodyPr>
          <a:lstStyle/>
          <a:p>
            <a:pPr algn="ctr"/>
            <a:r>
              <a:rPr lang="en-US" sz="4000" b="1" dirty="0" smtClean="0"/>
              <a:t>KENAPA PERLU  AKREDITASI  </a:t>
            </a:r>
          </a:p>
          <a:p>
            <a:pPr algn="ctr"/>
            <a:r>
              <a:rPr lang="en-US" sz="4000" b="1" dirty="0" smtClean="0"/>
              <a:t> RS</a:t>
            </a:r>
            <a:endParaRPr lang="en-US" sz="4000" b="1" dirty="0"/>
          </a:p>
        </p:txBody>
      </p:sp>
    </p:spTree>
    <p:extLst>
      <p:ext uri="{BB962C8B-B14F-4D97-AF65-F5344CB8AC3E}">
        <p14:creationId xmlns:p14="http://schemas.microsoft.com/office/powerpoint/2010/main" val="1921146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KESELAMATAN PASIEN</a:t>
            </a:r>
            <a:endParaRPr lang="en-US" dirty="0"/>
          </a:p>
        </p:txBody>
      </p:sp>
      <p:sp>
        <p:nvSpPr>
          <p:cNvPr id="3" name="Content Placeholder 2"/>
          <p:cNvSpPr>
            <a:spLocks noGrp="1"/>
          </p:cNvSpPr>
          <p:nvPr>
            <p:ph idx="1"/>
          </p:nvPr>
        </p:nvSpPr>
        <p:spPr/>
        <p:txBody>
          <a:bodyPr>
            <a:normAutofit/>
          </a:bodyPr>
          <a:lstStyle/>
          <a:p>
            <a:r>
              <a:rPr lang="en-US" sz="2800" dirty="0"/>
              <a:t>Pasal 43 </a:t>
            </a:r>
            <a:r>
              <a:rPr lang="en-US" sz="2800" dirty="0" smtClean="0"/>
              <a:t>UU RS</a:t>
            </a:r>
            <a:endParaRPr lang="en-US" sz="2800" dirty="0"/>
          </a:p>
          <a:p>
            <a:r>
              <a:rPr lang="en-US" sz="2800" dirty="0"/>
              <a:t>(1)  </a:t>
            </a:r>
            <a:r>
              <a:rPr lang="en-US" sz="2800" dirty="0" err="1"/>
              <a:t>Rumah</a:t>
            </a:r>
            <a:r>
              <a:rPr lang="en-US" sz="2800" dirty="0"/>
              <a:t> </a:t>
            </a:r>
            <a:r>
              <a:rPr lang="en-US" sz="2800" dirty="0" err="1"/>
              <a:t>Sakit</a:t>
            </a:r>
            <a:r>
              <a:rPr lang="en-US" sz="2800" dirty="0"/>
              <a:t> </a:t>
            </a:r>
            <a:r>
              <a:rPr lang="en-US" sz="2800" dirty="0" err="1"/>
              <a:t>wajib</a:t>
            </a:r>
            <a:r>
              <a:rPr lang="en-US" sz="2800" dirty="0"/>
              <a:t> </a:t>
            </a:r>
            <a:r>
              <a:rPr lang="en-US" sz="2800" dirty="0" err="1"/>
              <a:t>menerapkan</a:t>
            </a:r>
            <a:r>
              <a:rPr lang="en-US" sz="2800" dirty="0"/>
              <a:t> </a:t>
            </a:r>
            <a:r>
              <a:rPr lang="en-US" sz="2800" dirty="0" err="1"/>
              <a:t>standar</a:t>
            </a:r>
            <a:r>
              <a:rPr lang="en-US" sz="2800" dirty="0"/>
              <a:t> </a:t>
            </a:r>
            <a:r>
              <a:rPr lang="en-US" sz="2800" dirty="0" err="1"/>
              <a:t>keselamatan</a:t>
            </a:r>
            <a:r>
              <a:rPr lang="en-US" sz="2800" dirty="0"/>
              <a:t> </a:t>
            </a:r>
            <a:r>
              <a:rPr lang="en-US" sz="2800" dirty="0" err="1"/>
              <a:t>pasien</a:t>
            </a:r>
            <a:r>
              <a:rPr lang="en-US" sz="2800" dirty="0"/>
              <a:t>. </a:t>
            </a:r>
          </a:p>
          <a:p>
            <a:endParaRPr lang="en-US" sz="2800" dirty="0" smtClean="0"/>
          </a:p>
          <a:p>
            <a:r>
              <a:rPr lang="en-US" sz="2800" dirty="0"/>
              <a:t>Pasal 46 </a:t>
            </a:r>
            <a:r>
              <a:rPr lang="en-US" sz="2800" dirty="0" smtClean="0"/>
              <a:t>UU RS</a:t>
            </a:r>
            <a:endParaRPr lang="en-US" sz="2800" dirty="0"/>
          </a:p>
          <a:p>
            <a:r>
              <a:rPr lang="en-US" sz="2800" dirty="0" err="1"/>
              <a:t>Rumah</a:t>
            </a:r>
            <a:r>
              <a:rPr lang="en-US" sz="2800" dirty="0"/>
              <a:t> </a:t>
            </a:r>
            <a:r>
              <a:rPr lang="en-US" sz="2800" dirty="0" err="1"/>
              <a:t>Sakit</a:t>
            </a:r>
            <a:r>
              <a:rPr lang="en-US" sz="2800" dirty="0"/>
              <a:t> </a:t>
            </a:r>
            <a:r>
              <a:rPr lang="en-US" sz="2800" dirty="0" err="1"/>
              <a:t>bertanggung</a:t>
            </a:r>
            <a:r>
              <a:rPr lang="en-US" sz="2800" dirty="0"/>
              <a:t> </a:t>
            </a:r>
            <a:r>
              <a:rPr lang="en-US" sz="2800" dirty="0" err="1"/>
              <a:t>jawab</a:t>
            </a:r>
            <a:r>
              <a:rPr lang="en-US" sz="2800" dirty="0"/>
              <a:t> </a:t>
            </a:r>
            <a:r>
              <a:rPr lang="en-US" sz="2800" dirty="0" err="1"/>
              <a:t>secara</a:t>
            </a:r>
            <a:r>
              <a:rPr lang="en-US" sz="2800" dirty="0"/>
              <a:t> </a:t>
            </a:r>
            <a:r>
              <a:rPr lang="en-US" sz="2800" dirty="0" err="1"/>
              <a:t>hukum</a:t>
            </a:r>
            <a:r>
              <a:rPr lang="en-US" sz="2800" dirty="0"/>
              <a:t> </a:t>
            </a:r>
            <a:r>
              <a:rPr lang="en-US" sz="2800" dirty="0" err="1"/>
              <a:t>terhadap</a:t>
            </a:r>
            <a:r>
              <a:rPr lang="en-US" sz="2800" dirty="0"/>
              <a:t> </a:t>
            </a:r>
            <a:r>
              <a:rPr lang="en-US" sz="2800" dirty="0" err="1"/>
              <a:t>semua</a:t>
            </a:r>
            <a:r>
              <a:rPr lang="en-US" sz="2800" dirty="0"/>
              <a:t> </a:t>
            </a:r>
            <a:r>
              <a:rPr lang="en-US" sz="2800" dirty="0" err="1"/>
              <a:t>kerugian</a:t>
            </a:r>
            <a:r>
              <a:rPr lang="en-US" sz="2800" dirty="0"/>
              <a:t> yang </a:t>
            </a:r>
            <a:r>
              <a:rPr lang="en-US" sz="2800" dirty="0" err="1"/>
              <a:t>ditimbulkan</a:t>
            </a:r>
            <a:r>
              <a:rPr lang="en-US" sz="2800" dirty="0"/>
              <a:t> </a:t>
            </a:r>
            <a:r>
              <a:rPr lang="en-US" sz="2800" dirty="0" err="1"/>
              <a:t>atas</a:t>
            </a:r>
            <a:r>
              <a:rPr lang="en-US" sz="2800" dirty="0"/>
              <a:t> </a:t>
            </a:r>
            <a:r>
              <a:rPr lang="en-US" sz="2800" dirty="0" err="1"/>
              <a:t>kelalaian</a:t>
            </a:r>
            <a:r>
              <a:rPr lang="en-US" sz="2800" dirty="0"/>
              <a:t> yang </a:t>
            </a:r>
            <a:r>
              <a:rPr lang="en-US" sz="2800" dirty="0" err="1"/>
              <a:t>dilakukan</a:t>
            </a:r>
            <a:r>
              <a:rPr lang="en-US" sz="2800" dirty="0"/>
              <a:t> </a:t>
            </a:r>
            <a:r>
              <a:rPr lang="en-US" sz="2800" dirty="0" err="1"/>
              <a:t>oleh</a:t>
            </a:r>
            <a:r>
              <a:rPr lang="en-US" sz="2800" dirty="0"/>
              <a:t> </a:t>
            </a:r>
            <a:r>
              <a:rPr lang="en-US" sz="2800" dirty="0" err="1"/>
              <a:t>tenaga</a:t>
            </a:r>
            <a:r>
              <a:rPr lang="en-US" sz="2800" dirty="0"/>
              <a:t> </a:t>
            </a:r>
            <a:r>
              <a:rPr lang="en-US" sz="2800" dirty="0" err="1"/>
              <a:t>kesehatan</a:t>
            </a:r>
            <a:r>
              <a:rPr lang="en-US" sz="2800" dirty="0"/>
              <a:t> di </a:t>
            </a:r>
            <a:r>
              <a:rPr lang="en-US" sz="2800" dirty="0" err="1"/>
              <a:t>Rumah</a:t>
            </a:r>
            <a:r>
              <a:rPr lang="en-US" sz="2800" dirty="0"/>
              <a:t> </a:t>
            </a:r>
            <a:r>
              <a:rPr lang="en-US" sz="2800" dirty="0" err="1"/>
              <a:t>Sakit</a:t>
            </a:r>
            <a:r>
              <a:rPr lang="en-US" sz="2800" dirty="0"/>
              <a:t>. </a:t>
            </a:r>
          </a:p>
          <a:p>
            <a:endParaRPr lang="en-US" sz="2800" dirty="0"/>
          </a:p>
        </p:txBody>
      </p:sp>
    </p:spTree>
    <p:extLst>
      <p:ext uri="{BB962C8B-B14F-4D97-AF65-F5344CB8AC3E}">
        <p14:creationId xmlns:p14="http://schemas.microsoft.com/office/powerpoint/2010/main" val="40953390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6733"/>
            <a:ext cx="7620000" cy="1143000"/>
          </a:xfrm>
        </p:spPr>
        <p:txBody>
          <a:bodyPr/>
          <a:lstStyle/>
          <a:p>
            <a:r>
              <a:rPr lang="en-US" dirty="0" smtClean="0"/>
              <a:t>AKREDITASI RS </a:t>
            </a:r>
            <a:endParaRPr lang="en-US" dirty="0"/>
          </a:p>
        </p:txBody>
      </p:sp>
      <p:sp>
        <p:nvSpPr>
          <p:cNvPr id="3" name="Content Placeholder 2"/>
          <p:cNvSpPr>
            <a:spLocks noGrp="1"/>
          </p:cNvSpPr>
          <p:nvPr>
            <p:ph idx="1"/>
          </p:nvPr>
        </p:nvSpPr>
        <p:spPr>
          <a:xfrm>
            <a:off x="457200" y="2099733"/>
            <a:ext cx="7620000" cy="4800600"/>
          </a:xfrm>
        </p:spPr>
        <p:txBody>
          <a:bodyPr>
            <a:normAutofit/>
          </a:bodyPr>
          <a:lstStyle/>
          <a:p>
            <a:pPr marL="114300" indent="0" algn="just">
              <a:buNone/>
            </a:pPr>
            <a:r>
              <a:rPr lang="en-US" sz="3200" dirty="0" err="1" smtClean="0"/>
              <a:t>Pengakuan</a:t>
            </a:r>
            <a:r>
              <a:rPr lang="en-US" sz="3200" dirty="0" smtClean="0"/>
              <a:t> </a:t>
            </a:r>
            <a:r>
              <a:rPr lang="en-US" sz="3200" dirty="0" err="1" smtClean="0"/>
              <a:t>oleh</a:t>
            </a:r>
            <a:r>
              <a:rPr lang="en-US" sz="3200" dirty="0" smtClean="0"/>
              <a:t> </a:t>
            </a:r>
            <a:r>
              <a:rPr lang="en-US" sz="3200" dirty="0" err="1" smtClean="0"/>
              <a:t>Lembaga</a:t>
            </a:r>
            <a:r>
              <a:rPr lang="en-US" sz="3200" dirty="0" smtClean="0"/>
              <a:t> </a:t>
            </a:r>
            <a:r>
              <a:rPr lang="en-US" sz="3200" dirty="0" err="1" smtClean="0"/>
              <a:t>Independen</a:t>
            </a:r>
            <a:r>
              <a:rPr lang="en-US" sz="3200" dirty="0" smtClean="0"/>
              <a:t>  </a:t>
            </a:r>
            <a:r>
              <a:rPr lang="en-US" sz="3200" dirty="0" err="1" smtClean="0"/>
              <a:t>penyelenggara</a:t>
            </a:r>
            <a:r>
              <a:rPr lang="en-US" sz="3200" dirty="0" smtClean="0"/>
              <a:t> </a:t>
            </a:r>
            <a:r>
              <a:rPr lang="en-US" sz="3200" dirty="0" err="1" smtClean="0"/>
              <a:t>akreditasi</a:t>
            </a:r>
            <a:r>
              <a:rPr lang="en-US" sz="3200" dirty="0" smtClean="0"/>
              <a:t>  </a:t>
            </a:r>
            <a:r>
              <a:rPr lang="en-US" sz="3200" dirty="0" err="1" smtClean="0"/>
              <a:t>yg</a:t>
            </a:r>
            <a:r>
              <a:rPr lang="en-US" sz="3200" dirty="0" smtClean="0"/>
              <a:t> </a:t>
            </a:r>
            <a:r>
              <a:rPr lang="en-US" sz="3200" dirty="0" err="1" smtClean="0"/>
              <a:t>ditetapkan</a:t>
            </a:r>
            <a:r>
              <a:rPr lang="en-US" sz="3200" dirty="0" smtClean="0"/>
              <a:t> </a:t>
            </a:r>
            <a:r>
              <a:rPr lang="en-US" sz="3200" dirty="0" err="1" smtClean="0"/>
              <a:t>oleh</a:t>
            </a:r>
            <a:r>
              <a:rPr lang="en-US" sz="3200" dirty="0" smtClean="0"/>
              <a:t> </a:t>
            </a:r>
            <a:r>
              <a:rPr lang="en-US" sz="3200" dirty="0" err="1" smtClean="0"/>
              <a:t>menteri</a:t>
            </a:r>
            <a:r>
              <a:rPr lang="en-US" sz="3200" dirty="0" smtClean="0"/>
              <a:t>  </a:t>
            </a:r>
            <a:r>
              <a:rPr lang="en-US" sz="3200" dirty="0" err="1" smtClean="0"/>
              <a:t>setelah</a:t>
            </a:r>
            <a:r>
              <a:rPr lang="en-US" sz="3200" dirty="0" smtClean="0"/>
              <a:t> </a:t>
            </a:r>
            <a:r>
              <a:rPr lang="en-US" sz="3200" dirty="0" err="1" smtClean="0"/>
              <a:t>dinilai</a:t>
            </a:r>
            <a:r>
              <a:rPr lang="en-US" sz="3200" dirty="0" smtClean="0"/>
              <a:t> </a:t>
            </a:r>
            <a:r>
              <a:rPr lang="en-US" sz="3200" dirty="0" err="1" smtClean="0"/>
              <a:t>bahwa</a:t>
            </a:r>
            <a:r>
              <a:rPr lang="en-US" sz="3200" dirty="0" smtClean="0"/>
              <a:t> RS  </a:t>
            </a:r>
            <a:r>
              <a:rPr lang="en-US" sz="3200" dirty="0" err="1" smtClean="0"/>
              <a:t>tsb</a:t>
            </a:r>
            <a:r>
              <a:rPr lang="en-US" sz="3200" dirty="0" smtClean="0"/>
              <a:t> </a:t>
            </a:r>
            <a:r>
              <a:rPr lang="en-US" sz="3200" dirty="0" err="1" smtClean="0"/>
              <a:t>memenuhi</a:t>
            </a:r>
            <a:r>
              <a:rPr lang="en-US" sz="3200" dirty="0" smtClean="0"/>
              <a:t> </a:t>
            </a:r>
            <a:r>
              <a:rPr lang="en-US" sz="3200" dirty="0" err="1" smtClean="0"/>
              <a:t>Standar</a:t>
            </a:r>
            <a:r>
              <a:rPr lang="en-US" sz="3200" dirty="0" smtClean="0"/>
              <a:t> </a:t>
            </a:r>
            <a:r>
              <a:rPr lang="en-US" sz="3200" dirty="0" err="1" smtClean="0"/>
              <a:t>Pelayanan</a:t>
            </a:r>
            <a:r>
              <a:rPr lang="en-US" sz="3200" dirty="0" smtClean="0"/>
              <a:t> </a:t>
            </a:r>
            <a:r>
              <a:rPr lang="en-US" sz="3200" dirty="0" err="1" smtClean="0"/>
              <a:t>Rumah</a:t>
            </a:r>
            <a:r>
              <a:rPr lang="en-US" sz="3200" dirty="0" smtClean="0"/>
              <a:t> </a:t>
            </a:r>
            <a:r>
              <a:rPr lang="en-US" sz="3200" dirty="0" err="1" smtClean="0"/>
              <a:t>Sakit</a:t>
            </a:r>
            <a:r>
              <a:rPr lang="en-US" sz="3200" dirty="0" smtClean="0"/>
              <a:t>  </a:t>
            </a:r>
            <a:r>
              <a:rPr lang="en-US" sz="3200" dirty="0" err="1"/>
              <a:t>y</a:t>
            </a:r>
            <a:r>
              <a:rPr lang="en-US" sz="3200" dirty="0" err="1" smtClean="0"/>
              <a:t>g</a:t>
            </a:r>
            <a:r>
              <a:rPr lang="en-US" sz="3200" dirty="0" smtClean="0"/>
              <a:t> </a:t>
            </a:r>
            <a:r>
              <a:rPr lang="en-US" sz="3200" dirty="0" err="1" smtClean="0"/>
              <a:t>berlaku</a:t>
            </a:r>
            <a:r>
              <a:rPr lang="en-US" sz="3200" dirty="0" smtClean="0"/>
              <a:t>, </a:t>
            </a:r>
            <a:r>
              <a:rPr lang="en-US" sz="3200" dirty="0" err="1" smtClean="0"/>
              <a:t>untuk</a:t>
            </a:r>
            <a:r>
              <a:rPr lang="en-US" sz="3200" dirty="0" smtClean="0"/>
              <a:t> </a:t>
            </a:r>
            <a:r>
              <a:rPr lang="en-US" sz="3200" dirty="0" err="1" smtClean="0"/>
              <a:t>meningkatkan</a:t>
            </a:r>
            <a:r>
              <a:rPr lang="en-US" sz="3200" dirty="0" smtClean="0"/>
              <a:t> </a:t>
            </a:r>
            <a:r>
              <a:rPr lang="en-US" sz="3200" dirty="0" err="1" smtClean="0"/>
              <a:t>mutu</a:t>
            </a:r>
            <a:r>
              <a:rPr lang="en-US" sz="3200" dirty="0" smtClean="0"/>
              <a:t> </a:t>
            </a:r>
            <a:r>
              <a:rPr lang="en-US" sz="3200" dirty="0" err="1" smtClean="0"/>
              <a:t>pelayanan</a:t>
            </a:r>
            <a:r>
              <a:rPr lang="en-US" sz="3200" dirty="0" smtClean="0"/>
              <a:t> </a:t>
            </a:r>
            <a:r>
              <a:rPr lang="en-US" sz="3200" dirty="0" err="1"/>
              <a:t>r</a:t>
            </a:r>
            <a:r>
              <a:rPr lang="en-US" sz="3200" dirty="0" err="1" smtClean="0"/>
              <a:t>umah</a:t>
            </a:r>
            <a:r>
              <a:rPr lang="en-US" sz="3200" dirty="0" smtClean="0"/>
              <a:t> </a:t>
            </a:r>
            <a:r>
              <a:rPr lang="en-US" sz="3200" dirty="0" err="1"/>
              <a:t>s</a:t>
            </a:r>
            <a:r>
              <a:rPr lang="en-US" sz="3200" dirty="0" err="1" smtClean="0"/>
              <a:t>akit</a:t>
            </a:r>
            <a:r>
              <a:rPr lang="en-US" sz="3200" dirty="0" smtClean="0"/>
              <a:t> </a:t>
            </a:r>
            <a:r>
              <a:rPr lang="en-US" sz="3200" dirty="0" err="1" smtClean="0"/>
              <a:t>secara</a:t>
            </a:r>
            <a:r>
              <a:rPr lang="en-US" sz="3200" dirty="0" smtClean="0"/>
              <a:t> </a:t>
            </a:r>
            <a:r>
              <a:rPr lang="en-US" sz="3200" dirty="0" err="1" smtClean="0"/>
              <a:t>berkesinambungan</a:t>
            </a:r>
            <a:r>
              <a:rPr lang="en-US" sz="3200" dirty="0" smtClean="0"/>
              <a:t> </a:t>
            </a:r>
            <a:endParaRPr lang="en-US" sz="3200" dirty="0"/>
          </a:p>
        </p:txBody>
      </p:sp>
    </p:spTree>
    <p:extLst>
      <p:ext uri="{BB962C8B-B14F-4D97-AF65-F5344CB8AC3E}">
        <p14:creationId xmlns:p14="http://schemas.microsoft.com/office/powerpoint/2010/main" val="29071086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90660"/>
            <a:ext cx="8229600" cy="4191139"/>
          </a:xfrm>
        </p:spPr>
        <p:txBody>
          <a:bodyPr>
            <a:normAutofit fontScale="90000"/>
          </a:bodyPr>
          <a:lstStyle/>
          <a:p>
            <a:r>
              <a:rPr lang="en-US" dirty="0" err="1" smtClean="0"/>
              <a:t>Standar</a:t>
            </a:r>
            <a:r>
              <a:rPr lang="en-US" dirty="0" smtClean="0"/>
              <a:t> </a:t>
            </a:r>
            <a:r>
              <a:rPr lang="en-US" dirty="0" err="1" smtClean="0"/>
              <a:t>Pelayanan</a:t>
            </a:r>
            <a:r>
              <a:rPr lang="en-US" dirty="0" smtClean="0"/>
              <a:t> RS</a:t>
            </a:r>
            <a:br>
              <a:rPr lang="en-US" dirty="0" smtClean="0"/>
            </a:br>
            <a:r>
              <a:rPr lang="en-US" dirty="0" err="1" smtClean="0"/>
              <a:t>Regulasi</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err="1" smtClean="0"/>
              <a:t>Standar</a:t>
            </a:r>
            <a:r>
              <a:rPr lang="en-US" dirty="0" smtClean="0"/>
              <a:t> </a:t>
            </a:r>
            <a:r>
              <a:rPr lang="en-US" dirty="0" err="1" smtClean="0"/>
              <a:t>Akreditasi</a:t>
            </a:r>
            <a:r>
              <a:rPr lang="en-US" dirty="0" smtClean="0"/>
              <a:t> </a:t>
            </a:r>
            <a:endParaRPr lang="en-US" dirty="0"/>
          </a:p>
        </p:txBody>
      </p:sp>
      <p:sp>
        <p:nvSpPr>
          <p:cNvPr id="3" name="Content Placeholder 2"/>
          <p:cNvSpPr>
            <a:spLocks noGrp="1"/>
          </p:cNvSpPr>
          <p:nvPr>
            <p:ph idx="1"/>
          </p:nvPr>
        </p:nvSpPr>
        <p:spPr>
          <a:xfrm>
            <a:off x="284018" y="739139"/>
            <a:ext cx="8229600" cy="4709160"/>
          </a:xfrm>
        </p:spPr>
        <p:txBody>
          <a:bodyPr/>
          <a:lstStyle/>
          <a:p>
            <a:pPr marL="114300" indent="0">
              <a:buNone/>
            </a:pPr>
            <a:r>
              <a:rPr lang="en-US" sz="3200" dirty="0" smtClean="0"/>
              <a:t>                             Cure &amp;  care</a:t>
            </a:r>
          </a:p>
          <a:p>
            <a:endParaRPr lang="en-US" dirty="0"/>
          </a:p>
        </p:txBody>
      </p:sp>
      <p:sp>
        <p:nvSpPr>
          <p:cNvPr id="4" name="Rounded Rectangle 3"/>
          <p:cNvSpPr/>
          <p:nvPr/>
        </p:nvSpPr>
        <p:spPr>
          <a:xfrm>
            <a:off x="228600" y="2015975"/>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Rumah</a:t>
            </a:r>
            <a:r>
              <a:rPr lang="en-US" dirty="0" smtClean="0"/>
              <a:t> </a:t>
            </a:r>
            <a:r>
              <a:rPr lang="en-US" dirty="0" err="1" smtClean="0"/>
              <a:t>Sakit</a:t>
            </a:r>
            <a:r>
              <a:rPr lang="en-US" dirty="0" smtClean="0"/>
              <a:t> </a:t>
            </a:r>
            <a:endParaRPr lang="en-US" dirty="0"/>
          </a:p>
        </p:txBody>
      </p:sp>
      <p:sp>
        <p:nvSpPr>
          <p:cNvPr id="5" name="Right Arrow 4"/>
          <p:cNvSpPr/>
          <p:nvPr/>
        </p:nvSpPr>
        <p:spPr>
          <a:xfrm>
            <a:off x="2895600" y="2099102"/>
            <a:ext cx="300643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400800" y="1967345"/>
            <a:ext cx="2209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Pasien</a:t>
            </a:r>
            <a:r>
              <a:rPr lang="en-US" dirty="0" smtClean="0"/>
              <a:t> </a:t>
            </a:r>
            <a:endParaRPr lang="en-US" dirty="0"/>
          </a:p>
        </p:txBody>
      </p:sp>
      <p:sp>
        <p:nvSpPr>
          <p:cNvPr id="7" name="Right Arrow 6"/>
          <p:cNvSpPr/>
          <p:nvPr/>
        </p:nvSpPr>
        <p:spPr>
          <a:xfrm rot="16200000">
            <a:off x="3674918" y="4977384"/>
            <a:ext cx="14478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88081" y="4311133"/>
            <a:ext cx="3293919" cy="707886"/>
          </a:xfrm>
          <a:prstGeom prst="rect">
            <a:avLst/>
          </a:prstGeom>
        </p:spPr>
        <p:txBody>
          <a:bodyPr wrap="square">
            <a:spAutoFit/>
          </a:bodyPr>
          <a:lstStyle/>
          <a:p>
            <a:r>
              <a:rPr lang="en-US" sz="2000" dirty="0" err="1" smtClean="0">
                <a:solidFill>
                  <a:srgbClr val="92D050"/>
                </a:solidFill>
              </a:rPr>
              <a:t>Peraturan</a:t>
            </a:r>
            <a:r>
              <a:rPr lang="en-US" sz="2000" dirty="0" smtClean="0">
                <a:solidFill>
                  <a:srgbClr val="92D050"/>
                </a:solidFill>
              </a:rPr>
              <a:t> </a:t>
            </a:r>
            <a:r>
              <a:rPr lang="en-US" sz="2000" dirty="0" err="1" smtClean="0">
                <a:solidFill>
                  <a:srgbClr val="92D050"/>
                </a:solidFill>
              </a:rPr>
              <a:t>dan</a:t>
            </a:r>
            <a:r>
              <a:rPr lang="en-US" sz="2000" dirty="0" smtClean="0">
                <a:solidFill>
                  <a:srgbClr val="92D050"/>
                </a:solidFill>
              </a:rPr>
              <a:t> </a:t>
            </a:r>
            <a:r>
              <a:rPr lang="en-US" sz="2000" dirty="0" err="1" smtClean="0">
                <a:solidFill>
                  <a:srgbClr val="92D050"/>
                </a:solidFill>
              </a:rPr>
              <a:t>perundang</a:t>
            </a:r>
            <a:r>
              <a:rPr lang="en-US" sz="2000" dirty="0" smtClean="0">
                <a:solidFill>
                  <a:srgbClr val="92D050"/>
                </a:solidFill>
              </a:rPr>
              <a:t>  </a:t>
            </a:r>
            <a:r>
              <a:rPr lang="en-US" sz="2000" dirty="0" err="1" smtClean="0">
                <a:solidFill>
                  <a:srgbClr val="92D050"/>
                </a:solidFill>
              </a:rPr>
              <a:t>undangan</a:t>
            </a:r>
            <a:r>
              <a:rPr lang="en-US" sz="2000" dirty="0" smtClean="0">
                <a:solidFill>
                  <a:srgbClr val="92D050"/>
                </a:solidFill>
              </a:rPr>
              <a:t> </a:t>
            </a:r>
            <a:endParaRPr lang="en-US" sz="2000" dirty="0">
              <a:solidFill>
                <a:srgbClr val="92D050"/>
              </a:solidFill>
            </a:endParaRPr>
          </a:p>
        </p:txBody>
      </p:sp>
    </p:spTree>
    <p:extLst>
      <p:ext uri="{BB962C8B-B14F-4D97-AF65-F5344CB8AC3E}">
        <p14:creationId xmlns:p14="http://schemas.microsoft.com/office/powerpoint/2010/main" val="19192325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ACUAN </a:t>
            </a:r>
            <a:endParaRPr lang="en-US" dirty="0"/>
          </a:p>
        </p:txBody>
      </p:sp>
      <p:sp>
        <p:nvSpPr>
          <p:cNvPr id="3" name="Content Placeholder 2"/>
          <p:cNvSpPr>
            <a:spLocks noGrp="1"/>
          </p:cNvSpPr>
          <p:nvPr>
            <p:ph idx="1"/>
          </p:nvPr>
        </p:nvSpPr>
        <p:spPr>
          <a:xfrm>
            <a:off x="0" y="1600200"/>
            <a:ext cx="9144000" cy="4709160"/>
          </a:xfrm>
          <a:solidFill>
            <a:schemeClr val="accent6"/>
          </a:solidFill>
        </p:spPr>
        <p:txBody>
          <a:bodyPr>
            <a:normAutofit/>
          </a:bodyPr>
          <a:lstStyle/>
          <a:p>
            <a:pPr algn="ctr"/>
            <a:r>
              <a:rPr lang="en-US" dirty="0" err="1" smtClean="0">
                <a:solidFill>
                  <a:schemeClr val="accent5">
                    <a:lumMod val="50000"/>
                  </a:schemeClr>
                </a:solidFill>
              </a:rPr>
              <a:t>Permenkes</a:t>
            </a:r>
            <a:r>
              <a:rPr lang="en-US" dirty="0" smtClean="0">
                <a:solidFill>
                  <a:schemeClr val="accent5">
                    <a:lumMod val="50000"/>
                  </a:schemeClr>
                </a:solidFill>
              </a:rPr>
              <a:t> – </a:t>
            </a:r>
            <a:r>
              <a:rPr lang="en-US" dirty="0" err="1" smtClean="0">
                <a:solidFill>
                  <a:schemeClr val="accent5">
                    <a:lumMod val="50000"/>
                  </a:schemeClr>
                </a:solidFill>
              </a:rPr>
              <a:t>Kepmenkes</a:t>
            </a:r>
            <a:r>
              <a:rPr lang="en-US" dirty="0" smtClean="0">
                <a:solidFill>
                  <a:schemeClr val="accent5">
                    <a:lumMod val="50000"/>
                  </a:schemeClr>
                </a:solidFill>
              </a:rPr>
              <a:t>- </a:t>
            </a:r>
            <a:r>
              <a:rPr lang="en-US" dirty="0" err="1" smtClean="0">
                <a:solidFill>
                  <a:schemeClr val="accent5">
                    <a:lumMod val="50000"/>
                  </a:schemeClr>
                </a:solidFill>
              </a:rPr>
              <a:t>Pedoman</a:t>
            </a:r>
            <a:endParaRPr lang="en-US" dirty="0" smtClean="0">
              <a:solidFill>
                <a:schemeClr val="accent5">
                  <a:lumMod val="50000"/>
                </a:schemeClr>
              </a:solidFill>
            </a:endParaRPr>
          </a:p>
          <a:p>
            <a:pPr marL="114300" indent="0" algn="ctr">
              <a:buNone/>
            </a:pPr>
            <a:r>
              <a:rPr lang="en-US" dirty="0" smtClean="0">
                <a:solidFill>
                  <a:schemeClr val="bg1"/>
                </a:solidFill>
              </a:rPr>
              <a:t>UU </a:t>
            </a:r>
            <a:r>
              <a:rPr lang="en-US" dirty="0" err="1" smtClean="0">
                <a:solidFill>
                  <a:schemeClr val="bg1"/>
                </a:solidFill>
              </a:rPr>
              <a:t>Rumah</a:t>
            </a:r>
            <a:r>
              <a:rPr lang="en-US" dirty="0" smtClean="0">
                <a:solidFill>
                  <a:schemeClr val="bg1"/>
                </a:solidFill>
              </a:rPr>
              <a:t> </a:t>
            </a:r>
            <a:r>
              <a:rPr lang="en-US" dirty="0" err="1" smtClean="0">
                <a:solidFill>
                  <a:schemeClr val="bg1"/>
                </a:solidFill>
              </a:rPr>
              <a:t>Sakit</a:t>
            </a:r>
            <a:r>
              <a:rPr lang="en-US" dirty="0" smtClean="0">
                <a:solidFill>
                  <a:schemeClr val="bg1"/>
                </a:solidFill>
              </a:rPr>
              <a:t>           UU </a:t>
            </a:r>
            <a:r>
              <a:rPr lang="en-US" dirty="0" err="1" smtClean="0">
                <a:solidFill>
                  <a:schemeClr val="bg1"/>
                </a:solidFill>
              </a:rPr>
              <a:t>Kesehatan</a:t>
            </a:r>
            <a:endParaRPr lang="en-US" dirty="0" smtClean="0">
              <a:solidFill>
                <a:srgbClr val="FFFF00"/>
              </a:solidFill>
            </a:endParaRPr>
          </a:p>
          <a:p>
            <a:pPr marL="114300" indent="0" algn="ctr">
              <a:buNone/>
            </a:pPr>
            <a:r>
              <a:rPr lang="en-US" dirty="0" smtClean="0">
                <a:solidFill>
                  <a:srgbClr val="FFC000"/>
                </a:solidFill>
              </a:rPr>
              <a:t>UU </a:t>
            </a:r>
            <a:r>
              <a:rPr lang="en-US" dirty="0" err="1" smtClean="0">
                <a:solidFill>
                  <a:srgbClr val="FFC000"/>
                </a:solidFill>
              </a:rPr>
              <a:t>Praktek</a:t>
            </a:r>
            <a:r>
              <a:rPr lang="en-US" dirty="0" smtClean="0">
                <a:solidFill>
                  <a:srgbClr val="FFC000"/>
                </a:solidFill>
              </a:rPr>
              <a:t>                            UU </a:t>
            </a:r>
            <a:r>
              <a:rPr lang="en-US" dirty="0" err="1" smtClean="0">
                <a:solidFill>
                  <a:srgbClr val="FFC000"/>
                </a:solidFill>
              </a:rPr>
              <a:t>Pelayanan</a:t>
            </a:r>
            <a:r>
              <a:rPr lang="en-US" dirty="0" smtClean="0">
                <a:solidFill>
                  <a:srgbClr val="FFC000"/>
                </a:solidFill>
              </a:rPr>
              <a:t> </a:t>
            </a:r>
            <a:r>
              <a:rPr lang="en-US" dirty="0" err="1" smtClean="0">
                <a:solidFill>
                  <a:srgbClr val="FFC000"/>
                </a:solidFill>
              </a:rPr>
              <a:t>publik</a:t>
            </a:r>
            <a:r>
              <a:rPr lang="en-US" dirty="0" smtClean="0">
                <a:solidFill>
                  <a:srgbClr val="FFC000"/>
                </a:solidFill>
              </a:rPr>
              <a:t>        </a:t>
            </a:r>
          </a:p>
          <a:p>
            <a:pPr algn="ctr"/>
            <a:r>
              <a:rPr lang="en-US" dirty="0" err="1" smtClean="0">
                <a:solidFill>
                  <a:srgbClr val="FFC000"/>
                </a:solidFill>
              </a:rPr>
              <a:t>Kedokteran</a:t>
            </a:r>
            <a:endParaRPr lang="en-US" dirty="0" smtClean="0">
              <a:solidFill>
                <a:srgbClr val="FFC000"/>
              </a:solidFill>
            </a:endParaRPr>
          </a:p>
          <a:p>
            <a:pPr algn="ctr"/>
            <a:endParaRPr lang="en-US" dirty="0" smtClean="0"/>
          </a:p>
          <a:p>
            <a:pPr algn="ctr"/>
            <a:r>
              <a:rPr lang="en-US" dirty="0" err="1" smtClean="0"/>
              <a:t>Peraturan</a:t>
            </a:r>
            <a:r>
              <a:rPr lang="en-US" dirty="0" smtClean="0"/>
              <a:t> </a:t>
            </a:r>
            <a:r>
              <a:rPr lang="en-US" dirty="0" err="1" smtClean="0"/>
              <a:t>Pemerintah</a:t>
            </a:r>
            <a:r>
              <a:rPr lang="en-US" dirty="0" smtClean="0"/>
              <a:t>      </a:t>
            </a:r>
            <a:r>
              <a:rPr lang="en-US" dirty="0" err="1" smtClean="0"/>
              <a:t>Peraturan</a:t>
            </a:r>
            <a:r>
              <a:rPr lang="en-US" dirty="0" smtClean="0"/>
              <a:t> </a:t>
            </a:r>
            <a:r>
              <a:rPr lang="en-US" dirty="0" err="1" smtClean="0"/>
              <a:t>Presiden</a:t>
            </a:r>
            <a:endParaRPr lang="en-US" dirty="0" smtClean="0"/>
          </a:p>
          <a:p>
            <a:pPr algn="ctr"/>
            <a:endParaRPr lang="en-US" dirty="0" smtClean="0"/>
          </a:p>
          <a:p>
            <a:pPr algn="ctr"/>
            <a:r>
              <a:rPr lang="en-US" dirty="0" smtClean="0"/>
              <a:t> UU ITE</a:t>
            </a:r>
            <a:endParaRPr lang="en-US" dirty="0" smtClean="0">
              <a:solidFill>
                <a:srgbClr val="FFFF00"/>
              </a:solidFill>
            </a:endParaRPr>
          </a:p>
          <a:p>
            <a:pPr algn="ctr"/>
            <a:endParaRPr lang="en-US" dirty="0">
              <a:solidFill>
                <a:srgbClr val="FFFF00"/>
              </a:solidFill>
            </a:endParaRPr>
          </a:p>
          <a:p>
            <a:pPr algn="ctr"/>
            <a:r>
              <a:rPr lang="en-US" dirty="0" smtClean="0"/>
              <a:t>       RS  </a:t>
            </a:r>
            <a:r>
              <a:rPr lang="en-US" dirty="0" err="1" smtClean="0">
                <a:solidFill>
                  <a:srgbClr val="C00000"/>
                </a:solidFill>
              </a:rPr>
              <a:t>Patuh</a:t>
            </a:r>
            <a:r>
              <a:rPr lang="en-US" dirty="0" smtClean="0">
                <a:solidFill>
                  <a:srgbClr val="C00000"/>
                </a:solidFill>
              </a:rPr>
              <a:t> </a:t>
            </a:r>
            <a:r>
              <a:rPr lang="en-US" dirty="0" err="1" smtClean="0">
                <a:solidFill>
                  <a:srgbClr val="C00000"/>
                </a:solidFill>
              </a:rPr>
              <a:t>dan</a:t>
            </a:r>
            <a:r>
              <a:rPr lang="en-US" dirty="0">
                <a:solidFill>
                  <a:srgbClr val="C00000"/>
                </a:solidFill>
              </a:rPr>
              <a:t> </a:t>
            </a:r>
            <a:r>
              <a:rPr lang="en-US" dirty="0" smtClean="0">
                <a:solidFill>
                  <a:srgbClr val="C00000"/>
                </a:solidFill>
              </a:rPr>
              <a:t> </a:t>
            </a:r>
            <a:r>
              <a:rPr lang="en-US" dirty="0" err="1" smtClean="0">
                <a:solidFill>
                  <a:srgbClr val="C00000"/>
                </a:solidFill>
              </a:rPr>
              <a:t>Komitmen</a:t>
            </a:r>
            <a:r>
              <a:rPr lang="en-US" dirty="0" smtClean="0">
                <a:solidFill>
                  <a:srgbClr val="C00000"/>
                </a:solidFill>
              </a:rPr>
              <a:t>  </a:t>
            </a:r>
            <a:r>
              <a:rPr lang="en-US" dirty="0" err="1">
                <a:solidFill>
                  <a:srgbClr val="C00000"/>
                </a:solidFill>
              </a:rPr>
              <a:t>p</a:t>
            </a:r>
            <a:r>
              <a:rPr lang="en-US" dirty="0" err="1" smtClean="0">
                <a:solidFill>
                  <a:srgbClr val="C00000"/>
                </a:solidFill>
              </a:rPr>
              <a:t>ada</a:t>
            </a:r>
            <a:r>
              <a:rPr lang="en-US" dirty="0" smtClean="0">
                <a:solidFill>
                  <a:srgbClr val="C00000"/>
                </a:solidFill>
              </a:rPr>
              <a:t> </a:t>
            </a:r>
            <a:r>
              <a:rPr lang="en-US" dirty="0" err="1" smtClean="0">
                <a:solidFill>
                  <a:srgbClr val="C00000"/>
                </a:solidFill>
              </a:rPr>
              <a:t>Peraturan</a:t>
            </a:r>
            <a:r>
              <a:rPr lang="en-US" dirty="0" smtClean="0">
                <a:solidFill>
                  <a:srgbClr val="C00000"/>
                </a:solidFill>
              </a:rPr>
              <a:t> </a:t>
            </a:r>
            <a:endParaRPr lang="en-US" dirty="0">
              <a:solidFill>
                <a:srgbClr val="C00000"/>
              </a:solidFill>
            </a:endParaRPr>
          </a:p>
        </p:txBody>
      </p:sp>
      <p:sp>
        <p:nvSpPr>
          <p:cNvPr id="5" name="Flowchart: Connector 4"/>
          <p:cNvSpPr/>
          <p:nvPr/>
        </p:nvSpPr>
        <p:spPr>
          <a:xfrm>
            <a:off x="3132666" y="2263205"/>
            <a:ext cx="1981200" cy="1752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accent4">
                    <a:lumMod val="75000"/>
                  </a:schemeClr>
                </a:solidFill>
              </a:rPr>
              <a:t>Rumah</a:t>
            </a:r>
            <a:r>
              <a:rPr lang="en-US" sz="2400" dirty="0" smtClean="0">
                <a:solidFill>
                  <a:schemeClr val="accent4">
                    <a:lumMod val="75000"/>
                  </a:schemeClr>
                </a:solidFill>
              </a:rPr>
              <a:t> </a:t>
            </a:r>
            <a:r>
              <a:rPr lang="en-US" sz="2400" dirty="0" err="1" smtClean="0">
                <a:solidFill>
                  <a:schemeClr val="accent4">
                    <a:lumMod val="75000"/>
                  </a:schemeClr>
                </a:solidFill>
              </a:rPr>
              <a:t>Sakit</a:t>
            </a:r>
            <a:r>
              <a:rPr lang="en-US" sz="2400" dirty="0" smtClean="0">
                <a:solidFill>
                  <a:schemeClr val="accent4">
                    <a:lumMod val="75000"/>
                  </a:schemeClr>
                </a:solidFill>
              </a:rPr>
              <a:t> </a:t>
            </a:r>
            <a:endParaRPr lang="en-US" sz="2400" dirty="0">
              <a:solidFill>
                <a:schemeClr val="accent4">
                  <a:lumMod val="75000"/>
                </a:schemeClr>
              </a:solidFill>
            </a:endParaRPr>
          </a:p>
        </p:txBody>
      </p:sp>
    </p:spTree>
    <p:extLst>
      <p:ext uri="{BB962C8B-B14F-4D97-AF65-F5344CB8AC3E}">
        <p14:creationId xmlns:p14="http://schemas.microsoft.com/office/powerpoint/2010/main" val="26430910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144" y="2492896"/>
            <a:ext cx="3062714" cy="2664296"/>
          </a:xfrm>
          <a:ln>
            <a:noFill/>
          </a:ln>
          <a:effectLst>
            <a:outerShdw blurRad="50800" dist="38100" dir="10800000" algn="r" rotWithShape="0">
              <a:prstClr val="black">
                <a:alpha val="40000"/>
              </a:prstClr>
            </a:outerShdw>
          </a:effectLst>
          <a:scene3d>
            <a:camera prst="orthographicFront">
              <a:rot lat="0" lon="0" rev="0"/>
            </a:camera>
            <a:lightRig rig="balanced" dir="tl">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ormAutofit/>
          </a:bodyPr>
          <a:lstStyle/>
          <a:p>
            <a:pPr algn="ctr"/>
            <a:r>
              <a:rPr lang="en-US" sz="2400" b="1" dirty="0" err="1" smtClean="0">
                <a:solidFill>
                  <a:srgbClr val="2F2B20"/>
                </a:solidFill>
                <a:effectLst/>
                <a:latin typeface="Century Gothic" pitchFamily="34" charset="0"/>
              </a:rPr>
              <a:t>ISQua</a:t>
            </a:r>
            <a:r>
              <a:rPr lang="en-US" sz="2400" b="1" dirty="0" smtClean="0">
                <a:solidFill>
                  <a:srgbClr val="2F2B20"/>
                </a:solidFill>
                <a:effectLst/>
                <a:latin typeface="Century Gothic" pitchFamily="34" charset="0"/>
              </a:rPr>
              <a:t> (International Society for Quality in Healthcare)</a:t>
            </a:r>
            <a:br>
              <a:rPr lang="en-US" sz="2400" b="1" dirty="0" smtClean="0">
                <a:solidFill>
                  <a:srgbClr val="2F2B20"/>
                </a:solidFill>
                <a:effectLst/>
                <a:latin typeface="Century Gothic" pitchFamily="34" charset="0"/>
              </a:rPr>
            </a:br>
            <a:r>
              <a:rPr lang="en-US" sz="2400" b="1" dirty="0" smtClean="0">
                <a:solidFill>
                  <a:srgbClr val="2F2B20"/>
                </a:solidFill>
                <a:effectLst/>
                <a:latin typeface="Century Gothic" pitchFamily="34" charset="0"/>
              </a:rPr>
              <a:t>“</a:t>
            </a:r>
            <a:r>
              <a:rPr lang="en-US" sz="2400" b="1" dirty="0" err="1" smtClean="0">
                <a:solidFill>
                  <a:srgbClr val="2F2B20"/>
                </a:solidFill>
                <a:effectLst/>
                <a:latin typeface="Century Gothic" pitchFamily="34" charset="0"/>
              </a:rPr>
              <a:t>Evaluasi</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Mutu</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Eksternal</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Untuk</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Rumah</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Sakit</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terbaik</a:t>
            </a:r>
            <a:r>
              <a:rPr lang="en-US" sz="2400" b="1" dirty="0" smtClean="0">
                <a:solidFill>
                  <a:srgbClr val="2F2B20"/>
                </a:solidFill>
                <a:effectLst/>
                <a:latin typeface="Century Gothic" pitchFamily="34" charset="0"/>
              </a:rPr>
              <a:t> </a:t>
            </a:r>
            <a:r>
              <a:rPr lang="en-US" sz="2400" b="1" dirty="0" err="1" smtClean="0">
                <a:solidFill>
                  <a:srgbClr val="2F2B20"/>
                </a:solidFill>
                <a:effectLst/>
                <a:latin typeface="Century Gothic" pitchFamily="34" charset="0"/>
              </a:rPr>
              <a:t>adalah</a:t>
            </a:r>
            <a:r>
              <a:rPr lang="en-US" sz="2400" b="1" dirty="0" smtClean="0">
                <a:solidFill>
                  <a:srgbClr val="2F2B20"/>
                </a:solidFill>
                <a:effectLst/>
                <a:latin typeface="Century Gothic" pitchFamily="34" charset="0"/>
              </a:rPr>
              <a:t> AKREDITASI”</a:t>
            </a:r>
            <a:endParaRPr lang="en-US" sz="3600" b="1" dirty="0">
              <a:solidFill>
                <a:srgbClr val="2F2B20"/>
              </a:solidFill>
              <a:effectLst/>
              <a:latin typeface="Century Gothic" pitchFamily="34" charset="0"/>
            </a:endParaRPr>
          </a:p>
        </p:txBody>
      </p:sp>
      <p:sp>
        <p:nvSpPr>
          <p:cNvPr id="3" name="Content Placeholder 2"/>
          <p:cNvSpPr>
            <a:spLocks noGrp="1"/>
          </p:cNvSpPr>
          <p:nvPr>
            <p:ph idx="1"/>
          </p:nvPr>
        </p:nvSpPr>
        <p:spPr>
          <a:xfrm>
            <a:off x="323527" y="1412776"/>
            <a:ext cx="4824537" cy="51125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a:buClr>
                <a:schemeClr val="bg1"/>
              </a:buClr>
              <a:buSzPct val="100000"/>
            </a:pPr>
            <a:r>
              <a:rPr lang="en-US" sz="2400" b="1" dirty="0" err="1" smtClean="0">
                <a:latin typeface="Century Gothic" pitchFamily="34" charset="0"/>
              </a:rPr>
              <a:t>Standar</a:t>
            </a:r>
            <a:r>
              <a:rPr lang="en-US" sz="2400" b="1" dirty="0" smtClean="0">
                <a:latin typeface="Century Gothic" pitchFamily="34" charset="0"/>
              </a:rPr>
              <a:t> yang </a:t>
            </a:r>
            <a:r>
              <a:rPr lang="en-US" sz="2400" b="1" dirty="0" err="1" smtClean="0">
                <a:latin typeface="Century Gothic" pitchFamily="34" charset="0"/>
              </a:rPr>
              <a:t>dipakai</a:t>
            </a:r>
            <a:r>
              <a:rPr lang="en-US" sz="2400" b="1" dirty="0" smtClean="0">
                <a:latin typeface="Century Gothic" pitchFamily="34" charset="0"/>
              </a:rPr>
              <a:t> </a:t>
            </a:r>
            <a:r>
              <a:rPr lang="en-US" sz="2400" b="1" dirty="0" err="1" smtClean="0">
                <a:latin typeface="Century Gothic" pitchFamily="34" charset="0"/>
              </a:rPr>
              <a:t>spesifik</a:t>
            </a:r>
            <a:r>
              <a:rPr lang="en-US" sz="2400" b="1" dirty="0" smtClean="0">
                <a:latin typeface="Century Gothic" pitchFamily="34" charset="0"/>
              </a:rPr>
              <a:t> </a:t>
            </a:r>
            <a:r>
              <a:rPr lang="en-US" sz="2400" b="1" dirty="0" err="1" smtClean="0">
                <a:latin typeface="Century Gothic" pitchFamily="34" charset="0"/>
              </a:rPr>
              <a:t>untuk</a:t>
            </a:r>
            <a:r>
              <a:rPr lang="en-US" sz="2400" b="1" dirty="0" smtClean="0">
                <a:latin typeface="Century Gothic" pitchFamily="34" charset="0"/>
              </a:rPr>
              <a:t> </a:t>
            </a:r>
            <a:r>
              <a:rPr lang="en-US" sz="2400" b="1" dirty="0" err="1" smtClean="0">
                <a:latin typeface="Century Gothic" pitchFamily="34" charset="0"/>
              </a:rPr>
              <a:t>pelayanan</a:t>
            </a:r>
            <a:r>
              <a:rPr lang="en-US" sz="2400" b="1" dirty="0" smtClean="0">
                <a:latin typeface="Century Gothic" pitchFamily="34" charset="0"/>
              </a:rPr>
              <a:t> </a:t>
            </a:r>
            <a:r>
              <a:rPr lang="en-US" sz="2400" b="1" dirty="0" err="1" smtClean="0">
                <a:latin typeface="Century Gothic" pitchFamily="34" charset="0"/>
              </a:rPr>
              <a:t>kesehatan</a:t>
            </a:r>
            <a:r>
              <a:rPr lang="en-US" sz="2400" b="1" dirty="0" smtClean="0">
                <a:latin typeface="Century Gothic" pitchFamily="34" charset="0"/>
              </a:rPr>
              <a:t> </a:t>
            </a:r>
          </a:p>
          <a:p>
            <a:pPr>
              <a:buClr>
                <a:schemeClr val="bg1"/>
              </a:buClr>
              <a:buSzPct val="100000"/>
            </a:pPr>
            <a:r>
              <a:rPr lang="en-US" sz="2400" b="1" dirty="0" err="1" smtClean="0">
                <a:latin typeface="Century Gothic" pitchFamily="34" charset="0"/>
              </a:rPr>
              <a:t>Pengembangan</a:t>
            </a:r>
            <a:r>
              <a:rPr lang="en-US" sz="2400" b="1" dirty="0" smtClean="0">
                <a:latin typeface="Century Gothic" pitchFamily="34" charset="0"/>
              </a:rPr>
              <a:t> </a:t>
            </a:r>
            <a:r>
              <a:rPr lang="en-US" sz="2400" b="1" dirty="0" err="1" smtClean="0">
                <a:latin typeface="Century Gothic" pitchFamily="34" charset="0"/>
              </a:rPr>
              <a:t>standar</a:t>
            </a:r>
            <a:r>
              <a:rPr lang="en-US" sz="2400" b="1" dirty="0" smtClean="0">
                <a:latin typeface="Century Gothic" pitchFamily="34" charset="0"/>
              </a:rPr>
              <a:t> </a:t>
            </a:r>
            <a:r>
              <a:rPr lang="en-US" sz="2400" b="1" dirty="0" err="1" smtClean="0">
                <a:latin typeface="Century Gothic" pitchFamily="34" charset="0"/>
              </a:rPr>
              <a:t>dilakukan</a:t>
            </a:r>
            <a:r>
              <a:rPr lang="en-US" sz="2400" b="1" dirty="0" smtClean="0">
                <a:latin typeface="Century Gothic" pitchFamily="34" charset="0"/>
              </a:rPr>
              <a:t> </a:t>
            </a:r>
            <a:r>
              <a:rPr lang="en-US" sz="2400" b="1" dirty="0" err="1" smtClean="0">
                <a:latin typeface="Century Gothic" pitchFamily="34" charset="0"/>
              </a:rPr>
              <a:t>oleh</a:t>
            </a:r>
            <a:r>
              <a:rPr lang="en-US" sz="2400" b="1" dirty="0" smtClean="0">
                <a:latin typeface="Century Gothic" pitchFamily="34" charset="0"/>
              </a:rPr>
              <a:t> </a:t>
            </a:r>
            <a:r>
              <a:rPr lang="en-US" sz="2400" b="1" dirty="0" err="1" smtClean="0">
                <a:latin typeface="Century Gothic" pitchFamily="34" charset="0"/>
              </a:rPr>
              <a:t>pakar</a:t>
            </a:r>
            <a:r>
              <a:rPr lang="en-US" sz="2400" b="1" dirty="0" smtClean="0">
                <a:latin typeface="Century Gothic" pitchFamily="34" charset="0"/>
              </a:rPr>
              <a:t> </a:t>
            </a:r>
            <a:r>
              <a:rPr lang="en-US" sz="2400" b="1" dirty="0" err="1" smtClean="0">
                <a:latin typeface="Century Gothic" pitchFamily="34" charset="0"/>
              </a:rPr>
              <a:t>kesehatan</a:t>
            </a:r>
            <a:r>
              <a:rPr lang="en-US" sz="2400" b="1" dirty="0" smtClean="0">
                <a:latin typeface="Century Gothic" pitchFamily="34" charset="0"/>
              </a:rPr>
              <a:t>/</a:t>
            </a:r>
            <a:r>
              <a:rPr lang="en-US" sz="2400" b="1" dirty="0" err="1" smtClean="0">
                <a:latin typeface="Century Gothic" pitchFamily="34" charset="0"/>
              </a:rPr>
              <a:t>perumahsakitan</a:t>
            </a:r>
            <a:endParaRPr lang="en-US" sz="2400" b="1" dirty="0" smtClean="0">
              <a:latin typeface="Century Gothic" pitchFamily="34" charset="0"/>
            </a:endParaRPr>
          </a:p>
          <a:p>
            <a:pPr>
              <a:buClr>
                <a:schemeClr val="bg1"/>
              </a:buClr>
              <a:buSzPct val="100000"/>
            </a:pPr>
            <a:r>
              <a:rPr lang="en-US" sz="2400" b="1" dirty="0" err="1" smtClean="0">
                <a:latin typeface="Century Gothic" pitchFamily="34" charset="0"/>
              </a:rPr>
              <a:t>Pengembangan</a:t>
            </a:r>
            <a:r>
              <a:rPr lang="en-US" sz="2400" b="1" dirty="0" smtClean="0">
                <a:latin typeface="Century Gothic" pitchFamily="34" charset="0"/>
              </a:rPr>
              <a:t> </a:t>
            </a:r>
            <a:r>
              <a:rPr lang="en-US" sz="2400" b="1" dirty="0" err="1" smtClean="0">
                <a:latin typeface="Century Gothic" pitchFamily="34" charset="0"/>
              </a:rPr>
              <a:t>standar</a:t>
            </a:r>
            <a:r>
              <a:rPr lang="en-US" sz="2400" b="1" dirty="0" smtClean="0">
                <a:latin typeface="Century Gothic" pitchFamily="34" charset="0"/>
              </a:rPr>
              <a:t> </a:t>
            </a:r>
            <a:r>
              <a:rPr lang="en-US" sz="2400" b="1" dirty="0" err="1" smtClean="0">
                <a:latin typeface="Century Gothic" pitchFamily="34" charset="0"/>
              </a:rPr>
              <a:t>dilakukan</a:t>
            </a:r>
            <a:r>
              <a:rPr lang="en-US" sz="2400" b="1" dirty="0" smtClean="0">
                <a:latin typeface="Century Gothic" pitchFamily="34" charset="0"/>
              </a:rPr>
              <a:t> </a:t>
            </a:r>
            <a:r>
              <a:rPr lang="en-US" sz="2400" b="1" dirty="0" err="1" smtClean="0">
                <a:latin typeface="Century Gothic" pitchFamily="34" charset="0"/>
              </a:rPr>
              <a:t>dalam</a:t>
            </a:r>
            <a:r>
              <a:rPr lang="en-US" sz="2400" b="1" dirty="0" smtClean="0">
                <a:latin typeface="Century Gothic" pitchFamily="34" charset="0"/>
              </a:rPr>
              <a:t> </a:t>
            </a:r>
            <a:r>
              <a:rPr lang="en-US" sz="2400" b="1" dirty="0" err="1" smtClean="0">
                <a:latin typeface="Century Gothic" pitchFamily="34" charset="0"/>
              </a:rPr>
              <a:t>dunia</a:t>
            </a:r>
            <a:r>
              <a:rPr lang="en-US" sz="2400" b="1" dirty="0" smtClean="0">
                <a:latin typeface="Century Gothic" pitchFamily="34" charset="0"/>
              </a:rPr>
              <a:t> </a:t>
            </a:r>
            <a:r>
              <a:rPr lang="en-US" sz="2400" b="1" dirty="0" err="1" smtClean="0">
                <a:latin typeface="Century Gothic" pitchFamily="34" charset="0"/>
              </a:rPr>
              <a:t>perumahsakitan</a:t>
            </a:r>
            <a:r>
              <a:rPr lang="en-US" sz="2400" b="1" dirty="0" smtClean="0">
                <a:latin typeface="Century Gothic" pitchFamily="34" charset="0"/>
              </a:rPr>
              <a:t> </a:t>
            </a:r>
          </a:p>
          <a:p>
            <a:pPr>
              <a:buClr>
                <a:schemeClr val="bg1"/>
              </a:buClr>
              <a:buSzPct val="100000"/>
            </a:pPr>
            <a:r>
              <a:rPr lang="en-US" sz="2400" b="1" dirty="0" err="1" smtClean="0">
                <a:latin typeface="Century Gothic" pitchFamily="34" charset="0"/>
              </a:rPr>
              <a:t>Asesmen</a:t>
            </a:r>
            <a:r>
              <a:rPr lang="en-US" sz="2400" b="1" dirty="0" smtClean="0">
                <a:latin typeface="Century Gothic" pitchFamily="34" charset="0"/>
              </a:rPr>
              <a:t> </a:t>
            </a:r>
            <a:r>
              <a:rPr lang="en-US" sz="2400" b="1" dirty="0" err="1" smtClean="0">
                <a:latin typeface="Century Gothic" pitchFamily="34" charset="0"/>
              </a:rPr>
              <a:t>elemen-elemen</a:t>
            </a:r>
            <a:r>
              <a:rPr lang="en-US" sz="2400" b="1" dirty="0" smtClean="0">
                <a:latin typeface="Century Gothic" pitchFamily="34" charset="0"/>
              </a:rPr>
              <a:t> </a:t>
            </a:r>
            <a:r>
              <a:rPr lang="en-US" sz="2400" b="1" dirty="0" err="1" smtClean="0">
                <a:latin typeface="Century Gothic" pitchFamily="34" charset="0"/>
              </a:rPr>
              <a:t>akreditasi</a:t>
            </a:r>
            <a:r>
              <a:rPr lang="en-US" sz="2400" b="1" dirty="0" smtClean="0">
                <a:latin typeface="Century Gothic" pitchFamily="34" charset="0"/>
              </a:rPr>
              <a:t> </a:t>
            </a:r>
            <a:r>
              <a:rPr lang="en-US" sz="2400" b="1" dirty="0" err="1" smtClean="0">
                <a:latin typeface="Century Gothic" pitchFamily="34" charset="0"/>
              </a:rPr>
              <a:t>terlengkap</a:t>
            </a:r>
            <a:r>
              <a:rPr lang="en-US" sz="2400" b="1" dirty="0" smtClean="0">
                <a:latin typeface="Century Gothic" pitchFamily="34" charset="0"/>
              </a:rPr>
              <a:t>: </a:t>
            </a:r>
            <a:r>
              <a:rPr lang="en-US" sz="2400" b="1" dirty="0" err="1" smtClean="0">
                <a:latin typeface="Century Gothic" pitchFamily="34" charset="0"/>
              </a:rPr>
              <a:t>struktur-proses-hasil</a:t>
            </a:r>
            <a:r>
              <a:rPr lang="en-US" sz="2400" b="1" dirty="0" smtClean="0">
                <a:latin typeface="Century Gothic" pitchFamily="34" charset="0"/>
              </a:rPr>
              <a:t>/outcome  </a:t>
            </a:r>
            <a:r>
              <a:rPr lang="en-US" sz="2400" b="1" dirty="0" smtClean="0">
                <a:latin typeface="Century Gothic" pitchFamily="34" charset="0"/>
                <a:sym typeface="Wingdings" pitchFamily="2" charset="2"/>
              </a:rPr>
              <a:t> </a:t>
            </a:r>
            <a:r>
              <a:rPr lang="en-US" sz="2400" b="1" dirty="0" err="1" smtClean="0">
                <a:latin typeface="Century Gothic" pitchFamily="34" charset="0"/>
              </a:rPr>
              <a:t>lebih</a:t>
            </a:r>
            <a:r>
              <a:rPr lang="en-US" sz="2400" b="1" dirty="0" smtClean="0">
                <a:latin typeface="Century Gothic" pitchFamily="34" charset="0"/>
              </a:rPr>
              <a:t> </a:t>
            </a:r>
            <a:r>
              <a:rPr lang="en-US" sz="2400" b="1" dirty="0" err="1" smtClean="0">
                <a:latin typeface="Century Gothic" pitchFamily="34" charset="0"/>
              </a:rPr>
              <a:t>diarahkan</a:t>
            </a:r>
            <a:r>
              <a:rPr lang="en-US" sz="2400" b="1" dirty="0" smtClean="0">
                <a:latin typeface="Century Gothic" pitchFamily="34" charset="0"/>
              </a:rPr>
              <a:t> </a:t>
            </a:r>
            <a:r>
              <a:rPr lang="en-US" sz="2400" b="1" dirty="0" err="1" smtClean="0">
                <a:latin typeface="Century Gothic" pitchFamily="34" charset="0"/>
              </a:rPr>
              <a:t>pada</a:t>
            </a:r>
            <a:r>
              <a:rPr lang="en-US" sz="2400" b="1" dirty="0" smtClean="0">
                <a:latin typeface="Century Gothic" pitchFamily="34" charset="0"/>
              </a:rPr>
              <a:t> output /outcome</a:t>
            </a:r>
          </a:p>
          <a:p>
            <a:pPr>
              <a:buClr>
                <a:schemeClr val="bg1"/>
              </a:buClr>
              <a:buSzPct val="100000"/>
            </a:pPr>
            <a:r>
              <a:rPr lang="en-US" sz="2400" b="1" dirty="0" err="1" smtClean="0">
                <a:latin typeface="Century Gothic" pitchFamily="34" charset="0"/>
              </a:rPr>
              <a:t>Surveior</a:t>
            </a:r>
            <a:r>
              <a:rPr lang="en-US" sz="2400" b="1" dirty="0" smtClean="0">
                <a:latin typeface="Century Gothic" pitchFamily="34" charset="0"/>
              </a:rPr>
              <a:t>: </a:t>
            </a:r>
            <a:r>
              <a:rPr lang="en-US" sz="2400" b="1" dirty="0" err="1" smtClean="0">
                <a:latin typeface="Century Gothic" pitchFamily="34" charset="0"/>
              </a:rPr>
              <a:t>pakar</a:t>
            </a:r>
            <a:r>
              <a:rPr lang="en-US" sz="2400" b="1" dirty="0" smtClean="0">
                <a:latin typeface="Century Gothic" pitchFamily="34" charset="0"/>
              </a:rPr>
              <a:t>/</a:t>
            </a:r>
            <a:r>
              <a:rPr lang="en-US" sz="2400" b="1" dirty="0" err="1" smtClean="0">
                <a:latin typeface="Century Gothic" pitchFamily="34" charset="0"/>
              </a:rPr>
              <a:t>praktisi</a:t>
            </a:r>
            <a:r>
              <a:rPr lang="en-US" sz="2400" b="1" dirty="0" smtClean="0">
                <a:latin typeface="Century Gothic" pitchFamily="34" charset="0"/>
              </a:rPr>
              <a:t> </a:t>
            </a:r>
            <a:r>
              <a:rPr lang="en-US" sz="2400" b="1" dirty="0" err="1" smtClean="0">
                <a:latin typeface="Century Gothic" pitchFamily="34" charset="0"/>
              </a:rPr>
              <a:t>kesehatan</a:t>
            </a:r>
            <a:r>
              <a:rPr lang="en-US" sz="2400" b="1" dirty="0" smtClean="0">
                <a:latin typeface="Century Gothic" pitchFamily="34" charset="0"/>
              </a:rPr>
              <a:t>/</a:t>
            </a:r>
            <a:r>
              <a:rPr lang="en-US" sz="2400" b="1" dirty="0" err="1" smtClean="0">
                <a:latin typeface="Century Gothic" pitchFamily="34" charset="0"/>
              </a:rPr>
              <a:t>rumah</a:t>
            </a:r>
            <a:r>
              <a:rPr lang="en-US" sz="2400" b="1" dirty="0" smtClean="0">
                <a:latin typeface="Century Gothic" pitchFamily="34" charset="0"/>
              </a:rPr>
              <a:t> </a:t>
            </a:r>
            <a:r>
              <a:rPr lang="en-US" sz="2400" b="1" dirty="0" err="1" smtClean="0">
                <a:latin typeface="Century Gothic" pitchFamily="34" charset="0"/>
              </a:rPr>
              <a:t>sakit</a:t>
            </a:r>
            <a:endParaRPr lang="en-US" sz="2400" b="1" dirty="0">
              <a:latin typeface="Century Gothic" pitchFamily="34" charset="0"/>
            </a:endParaRPr>
          </a:p>
        </p:txBody>
      </p:sp>
      <p:sp>
        <p:nvSpPr>
          <p:cNvPr id="5" name="Rectangle 4"/>
          <p:cNvSpPr/>
          <p:nvPr/>
        </p:nvSpPr>
        <p:spPr>
          <a:xfrm>
            <a:off x="0" y="381000"/>
            <a:ext cx="8483600" cy="707886"/>
          </a:xfrm>
          <a:prstGeom prst="rect">
            <a:avLst/>
          </a:prstGeom>
          <a:noFill/>
        </p:spPr>
        <p:txBody>
          <a:bodyPr wrap="square" lIns="91440" tIns="45720" rIns="91440" bIns="45720">
            <a:spAutoFit/>
          </a:bodyPr>
          <a:lstStyle/>
          <a:p>
            <a:pPr algn="ctr"/>
            <a:r>
              <a:rPr lang="id-ID" sz="4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itchFamily="34" charset="0"/>
              </a:rPr>
              <a:t> </a:t>
            </a:r>
            <a:r>
              <a:rPr lang="id-ID" sz="4000" b="1" cap="none" spc="50" dirty="0" smtClean="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rPr>
              <a:t>AKREDITASI </a:t>
            </a:r>
            <a:r>
              <a:rPr lang="id-ID" sz="4000" b="1" cap="none" spc="50" dirty="0" smtClean="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rPr>
              <a:t>RS </a:t>
            </a:r>
            <a:r>
              <a:rPr lang="id-ID" sz="4000" b="1" spc="50" dirty="0" smtClean="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rPr>
              <a:t>dan</a:t>
            </a:r>
            <a:r>
              <a:rPr lang="id-ID" sz="4000" b="1" cap="none" spc="50" dirty="0" smtClean="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rPr>
              <a:t> </a:t>
            </a:r>
            <a:r>
              <a:rPr lang="id-ID" sz="4000" b="1" cap="none" spc="50" dirty="0" smtClean="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rPr>
              <a:t>MUTU RS </a:t>
            </a:r>
            <a:endParaRPr lang="en-US" sz="4000" b="1" cap="none" spc="50" dirty="0">
              <a:ln w="13500">
                <a:solidFill>
                  <a:schemeClr val="accent1">
                    <a:shade val="2500"/>
                    <a:alpha val="6500"/>
                  </a:schemeClr>
                </a:solidFill>
                <a:prstDash val="solid"/>
              </a:ln>
              <a:solidFill>
                <a:srgbClr val="2F2B20">
                  <a:alpha val="95000"/>
                </a:srgbClr>
              </a:solidFill>
              <a:effectLst>
                <a:innerShdw blurRad="50900" dist="38500" dir="13500000">
                  <a:srgbClr val="000000">
                    <a:alpha val="60000"/>
                  </a:srgbClr>
                </a:innerShdw>
              </a:effectLst>
              <a:latin typeface="Century Gothic" pitchFamily="34" charset="0"/>
            </a:endParaRPr>
          </a:p>
        </p:txBody>
      </p:sp>
      <p:sp>
        <p:nvSpPr>
          <p:cNvPr id="6" name="Left-Right Arrow 5"/>
          <p:cNvSpPr/>
          <p:nvPr/>
        </p:nvSpPr>
        <p:spPr>
          <a:xfrm>
            <a:off x="4860032" y="3429000"/>
            <a:ext cx="1216152" cy="792088"/>
          </a:xfrm>
          <a:prstGeom prst="leftRightArrow">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8477120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26428402"/>
              </p:ext>
            </p:extLst>
          </p:nvPr>
        </p:nvGraphicFramePr>
        <p:xfrm>
          <a:off x="0" y="381000"/>
          <a:ext cx="89154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Up-Down Arrow 10"/>
          <p:cNvSpPr/>
          <p:nvPr/>
        </p:nvSpPr>
        <p:spPr>
          <a:xfrm>
            <a:off x="2092325" y="2973388"/>
            <a:ext cx="484188" cy="1216025"/>
          </a:xfrm>
          <a:prstGeom prst="upDown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5" name="TextBox 4"/>
          <p:cNvSpPr txBox="1"/>
          <p:nvPr/>
        </p:nvSpPr>
        <p:spPr>
          <a:xfrm>
            <a:off x="152400" y="152400"/>
            <a:ext cx="3733800" cy="646331"/>
          </a:xfrm>
          <a:prstGeom prst="rect">
            <a:avLst/>
          </a:prstGeom>
          <a:solidFill>
            <a:schemeClr val="bg1">
              <a:lumMod val="95000"/>
            </a:schemeClr>
          </a:solidFill>
        </p:spPr>
        <p:txBody>
          <a:bodyPr>
            <a:spAutoFit/>
          </a:bodyPr>
          <a:lstStyle/>
          <a:p>
            <a:pPr algn="ctr" fontAlgn="auto">
              <a:spcBef>
                <a:spcPts val="0"/>
              </a:spcBef>
              <a:spcAft>
                <a:spcPts val="0"/>
              </a:spcAft>
              <a:defRPr/>
            </a:pPr>
            <a:r>
              <a:rPr lang="id-ID" b="1" dirty="0">
                <a:solidFill>
                  <a:srgbClr val="2F2B20"/>
                </a:solidFill>
                <a:latin typeface="+mn-lt"/>
                <a:cs typeface="+mn-cs"/>
              </a:rPr>
              <a:t>KONSEP PENINGKATAN MUTU DALAM STANDAR AKREDITASI RS </a:t>
            </a:r>
          </a:p>
        </p:txBody>
      </p:sp>
      <p:sp>
        <p:nvSpPr>
          <p:cNvPr id="3277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81A2D83-227A-4EB0-AEB2-73694AC86B81}" type="slidenum">
              <a:rPr lang="id-ID" smtClean="0">
                <a:solidFill>
                  <a:srgbClr val="898989"/>
                </a:solidFill>
                <a:cs typeface="Arial" pitchFamily="34" charset="0"/>
              </a:rPr>
              <a:pPr fontAlgn="base">
                <a:spcBef>
                  <a:spcPct val="0"/>
                </a:spcBef>
                <a:spcAft>
                  <a:spcPct val="0"/>
                </a:spcAft>
              </a:pPr>
              <a:t>18</a:t>
            </a:fld>
            <a:endParaRPr lang="id-ID" smtClean="0">
              <a:solidFill>
                <a:srgbClr val="898989"/>
              </a:solidFill>
              <a:cs typeface="Arial" pitchFamily="34" charset="0"/>
            </a:endParaRPr>
          </a:p>
        </p:txBody>
      </p:sp>
    </p:spTree>
    <p:extLst>
      <p:ext uri="{BB962C8B-B14F-4D97-AF65-F5344CB8AC3E}">
        <p14:creationId xmlns:p14="http://schemas.microsoft.com/office/powerpoint/2010/main" val="1940151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p:cNvSpPr/>
          <p:nvPr/>
        </p:nvSpPr>
        <p:spPr>
          <a:xfrm>
            <a:off x="90368" y="3837644"/>
            <a:ext cx="1879722" cy="18059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Oval 30"/>
          <p:cNvSpPr/>
          <p:nvPr/>
        </p:nvSpPr>
        <p:spPr>
          <a:xfrm>
            <a:off x="52268" y="2113619"/>
            <a:ext cx="1833682" cy="16569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Oval 1"/>
          <p:cNvSpPr/>
          <p:nvPr/>
        </p:nvSpPr>
        <p:spPr>
          <a:xfrm>
            <a:off x="80842" y="437219"/>
            <a:ext cx="1805108" cy="160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Isosceles Triangle 5"/>
          <p:cNvSpPr/>
          <p:nvPr/>
        </p:nvSpPr>
        <p:spPr>
          <a:xfrm rot="10800000">
            <a:off x="2051054" y="1989139"/>
            <a:ext cx="5113339" cy="4608512"/>
          </a:xfrm>
          <a:prstGeom prst="triangle">
            <a:avLst/>
          </a:prstGeom>
          <a:solidFill>
            <a:srgbClr val="0000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149" name="TextBox 9"/>
          <p:cNvSpPr txBox="1">
            <a:spLocks noChangeArrowheads="1"/>
          </p:cNvSpPr>
          <p:nvPr/>
        </p:nvSpPr>
        <p:spPr bwMode="auto">
          <a:xfrm>
            <a:off x="2627315" y="2060583"/>
            <a:ext cx="3960812"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b="1" dirty="0" err="1">
                <a:solidFill>
                  <a:srgbClr val="66FF33"/>
                </a:solidFill>
                <a:latin typeface="Arial Black" pitchFamily="34" charset="0"/>
              </a:rPr>
              <a:t>Sistem</a:t>
            </a:r>
            <a:r>
              <a:rPr lang="en-US" b="1" dirty="0">
                <a:solidFill>
                  <a:srgbClr val="66FF33"/>
                </a:solidFill>
                <a:latin typeface="Arial Black" pitchFamily="34" charset="0"/>
              </a:rPr>
              <a:t>  </a:t>
            </a:r>
            <a:r>
              <a:rPr lang="en-US" b="1" dirty="0" err="1">
                <a:solidFill>
                  <a:srgbClr val="66FF33"/>
                </a:solidFill>
                <a:latin typeface="Arial Black" pitchFamily="34" charset="0"/>
              </a:rPr>
              <a:t>Pelayanan</a:t>
            </a:r>
            <a:r>
              <a:rPr lang="en-US" b="1" dirty="0">
                <a:solidFill>
                  <a:srgbClr val="66FF33"/>
                </a:solidFill>
                <a:latin typeface="Arial Black" pitchFamily="34" charset="0"/>
              </a:rPr>
              <a:t> </a:t>
            </a:r>
            <a:r>
              <a:rPr lang="en-US" b="1" dirty="0" err="1">
                <a:solidFill>
                  <a:srgbClr val="66FF33"/>
                </a:solidFill>
                <a:latin typeface="Arial Black" pitchFamily="34" charset="0"/>
              </a:rPr>
              <a:t>Klinis</a:t>
            </a:r>
            <a:endParaRPr lang="en-US" b="1" dirty="0">
              <a:solidFill>
                <a:srgbClr val="66FF33"/>
              </a:solidFill>
              <a:latin typeface="Arial Black" pitchFamily="34" charset="0"/>
            </a:endParaRPr>
          </a:p>
          <a:p>
            <a:pPr algn="ctr" eaLnBrk="1" fontAlgn="base" hangingPunct="1">
              <a:spcBef>
                <a:spcPct val="0"/>
              </a:spcBef>
              <a:spcAft>
                <a:spcPct val="0"/>
              </a:spcAft>
            </a:pPr>
            <a:r>
              <a:rPr lang="en-US" sz="2000" b="1" i="1" dirty="0">
                <a:solidFill>
                  <a:srgbClr val="66FF33"/>
                </a:solidFill>
                <a:latin typeface="Arial Narrow" pitchFamily="34" charset="0"/>
              </a:rPr>
              <a:t> </a:t>
            </a:r>
            <a:r>
              <a:rPr lang="en-US" sz="2000" b="1" i="1" dirty="0" err="1">
                <a:solidFill>
                  <a:srgbClr val="66FF33"/>
                </a:solidFill>
                <a:latin typeface="Arial Narrow" pitchFamily="34" charset="0"/>
              </a:rPr>
              <a:t>Asuhan</a:t>
            </a:r>
            <a:r>
              <a:rPr lang="en-US" sz="2000" b="1" i="1" dirty="0">
                <a:solidFill>
                  <a:srgbClr val="66FF33"/>
                </a:solidFill>
                <a:latin typeface="Arial Narrow" pitchFamily="34" charset="0"/>
              </a:rPr>
              <a:t> </a:t>
            </a:r>
            <a:r>
              <a:rPr lang="en-US" sz="2000" b="1" i="1" dirty="0" err="1">
                <a:solidFill>
                  <a:srgbClr val="66FF33"/>
                </a:solidFill>
                <a:latin typeface="Arial Narrow" pitchFamily="34" charset="0"/>
              </a:rPr>
              <a:t>Pasien</a:t>
            </a:r>
            <a:r>
              <a:rPr lang="en-US" sz="2000" b="1" i="1" dirty="0">
                <a:solidFill>
                  <a:srgbClr val="66FF33"/>
                </a:solidFill>
                <a:latin typeface="Arial Narrow" pitchFamily="34" charset="0"/>
              </a:rPr>
              <a:t> / Patient Care </a:t>
            </a:r>
          </a:p>
        </p:txBody>
      </p:sp>
      <p:sp>
        <p:nvSpPr>
          <p:cNvPr id="11" name="Down Arrow 10"/>
          <p:cNvSpPr/>
          <p:nvPr/>
        </p:nvSpPr>
        <p:spPr>
          <a:xfrm rot="10800000">
            <a:off x="2195515" y="1154124"/>
            <a:ext cx="4914900" cy="690563"/>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12" name="TextBox 11"/>
          <p:cNvSpPr txBox="1">
            <a:spLocks noChangeArrowheads="1"/>
          </p:cNvSpPr>
          <p:nvPr/>
        </p:nvSpPr>
        <p:spPr bwMode="auto">
          <a:xfrm>
            <a:off x="3536842" y="1311288"/>
            <a:ext cx="2124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id-ID" b="1">
                <a:solidFill>
                  <a:srgbClr val="000000"/>
                </a:solidFill>
                <a:latin typeface="Arial Narrow" pitchFamily="34" charset="0"/>
              </a:rPr>
              <a:t>Quality &amp; Safety</a:t>
            </a:r>
            <a:endParaRPr lang="en-US" b="1">
              <a:solidFill>
                <a:srgbClr val="000000"/>
              </a:solidFill>
              <a:latin typeface="Arial Narrow" pitchFamily="34" charset="0"/>
            </a:endParaRPr>
          </a:p>
        </p:txBody>
      </p:sp>
      <p:sp>
        <p:nvSpPr>
          <p:cNvPr id="6152" name="TextBox 12"/>
          <p:cNvSpPr txBox="1">
            <a:spLocks noChangeArrowheads="1"/>
          </p:cNvSpPr>
          <p:nvPr/>
        </p:nvSpPr>
        <p:spPr bwMode="auto">
          <a:xfrm>
            <a:off x="2051054" y="549275"/>
            <a:ext cx="5113339" cy="523220"/>
          </a:xfrm>
          <a:prstGeom prst="rect">
            <a:avLst/>
          </a:prstGeom>
          <a:solidFill>
            <a:srgbClr val="006600"/>
          </a:solidFill>
          <a:ln w="38100">
            <a:solidFill>
              <a:schemeClr val="bg1"/>
            </a:solidFill>
            <a:miter lim="800000"/>
            <a:headEnd/>
            <a:tailEnd/>
          </a:ln>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800">
                <a:solidFill>
                  <a:srgbClr val="FFFFFF"/>
                </a:solidFill>
                <a:latin typeface="Arial Black" pitchFamily="34" charset="0"/>
              </a:rPr>
              <a:t>PASIEN</a:t>
            </a:r>
          </a:p>
        </p:txBody>
      </p:sp>
      <p:sp>
        <p:nvSpPr>
          <p:cNvPr id="28" name="TextBox 24"/>
          <p:cNvSpPr txBox="1">
            <a:spLocks noChangeArrowheads="1"/>
          </p:cNvSpPr>
          <p:nvPr/>
        </p:nvSpPr>
        <p:spPr bwMode="auto">
          <a:xfrm>
            <a:off x="-274879" y="2237097"/>
            <a:ext cx="25211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smtClean="0">
                <a:solidFill>
                  <a:srgbClr val="000000"/>
                </a:solidFill>
                <a:latin typeface="Arial Black" pitchFamily="34" charset="0"/>
              </a:rPr>
              <a:t>Good</a:t>
            </a:r>
          </a:p>
          <a:p>
            <a:pPr algn="ctr" eaLnBrk="1" fontAlgn="base" hangingPunct="1">
              <a:spcBef>
                <a:spcPct val="0"/>
              </a:spcBef>
              <a:spcAft>
                <a:spcPct val="0"/>
              </a:spcAft>
            </a:pPr>
            <a:r>
              <a:rPr lang="en-US" sz="2000" b="1" dirty="0" smtClean="0">
                <a:solidFill>
                  <a:srgbClr val="000000"/>
                </a:solidFill>
                <a:latin typeface="Arial Black" pitchFamily="34" charset="0"/>
              </a:rPr>
              <a:t>Clinical</a:t>
            </a:r>
          </a:p>
          <a:p>
            <a:pPr algn="ctr" eaLnBrk="1" fontAlgn="base" hangingPunct="1">
              <a:spcBef>
                <a:spcPct val="0"/>
              </a:spcBef>
              <a:spcAft>
                <a:spcPct val="0"/>
              </a:spcAft>
            </a:pPr>
            <a:r>
              <a:rPr lang="en-US" sz="2000" b="1" dirty="0" smtClean="0">
                <a:solidFill>
                  <a:srgbClr val="000000"/>
                </a:solidFill>
                <a:latin typeface="Arial Black" pitchFamily="34" charset="0"/>
              </a:rPr>
              <a:t>Governance</a:t>
            </a:r>
            <a:endParaRPr lang="en-US" sz="2000" b="1" dirty="0">
              <a:solidFill>
                <a:srgbClr val="000000"/>
              </a:solidFill>
              <a:latin typeface="Arial Black" pitchFamily="34" charset="0"/>
            </a:endParaRPr>
          </a:p>
        </p:txBody>
      </p:sp>
      <p:sp>
        <p:nvSpPr>
          <p:cNvPr id="29" name="TextBox 24"/>
          <p:cNvSpPr txBox="1">
            <a:spLocks noChangeArrowheads="1"/>
          </p:cNvSpPr>
          <p:nvPr/>
        </p:nvSpPr>
        <p:spPr bwMode="auto">
          <a:xfrm>
            <a:off x="-217729" y="3989697"/>
            <a:ext cx="25211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smtClean="0">
                <a:solidFill>
                  <a:srgbClr val="000000"/>
                </a:solidFill>
                <a:latin typeface="Arial Black" pitchFamily="34" charset="0"/>
              </a:rPr>
              <a:t>Good</a:t>
            </a:r>
          </a:p>
          <a:p>
            <a:pPr algn="ctr" eaLnBrk="1" fontAlgn="base" hangingPunct="1">
              <a:spcBef>
                <a:spcPct val="0"/>
              </a:spcBef>
              <a:spcAft>
                <a:spcPct val="0"/>
              </a:spcAft>
            </a:pPr>
            <a:r>
              <a:rPr lang="en-US" sz="2000" b="1" dirty="0" smtClean="0">
                <a:solidFill>
                  <a:srgbClr val="000000"/>
                </a:solidFill>
                <a:latin typeface="Arial Black" pitchFamily="34" charset="0"/>
              </a:rPr>
              <a:t>Hospital</a:t>
            </a:r>
          </a:p>
          <a:p>
            <a:pPr algn="ctr" eaLnBrk="1" fontAlgn="base" hangingPunct="1">
              <a:spcBef>
                <a:spcPct val="0"/>
              </a:spcBef>
              <a:spcAft>
                <a:spcPct val="0"/>
              </a:spcAft>
            </a:pPr>
            <a:r>
              <a:rPr lang="en-US" sz="2000" b="1" dirty="0" smtClean="0">
                <a:solidFill>
                  <a:srgbClr val="000000"/>
                </a:solidFill>
                <a:latin typeface="Arial Black" pitchFamily="34" charset="0"/>
              </a:rPr>
              <a:t>Governance</a:t>
            </a:r>
            <a:endParaRPr lang="en-US" sz="2000" b="1" dirty="0">
              <a:solidFill>
                <a:srgbClr val="000000"/>
              </a:solidFill>
              <a:latin typeface="Arial Black" pitchFamily="34" charset="0"/>
            </a:endParaRPr>
          </a:p>
        </p:txBody>
      </p:sp>
      <p:sp>
        <p:nvSpPr>
          <p:cNvPr id="30" name="TextBox 24"/>
          <p:cNvSpPr txBox="1">
            <a:spLocks noChangeArrowheads="1"/>
          </p:cNvSpPr>
          <p:nvPr/>
        </p:nvSpPr>
        <p:spPr bwMode="auto">
          <a:xfrm>
            <a:off x="-284404" y="474972"/>
            <a:ext cx="25211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smtClean="0">
                <a:solidFill>
                  <a:srgbClr val="000000"/>
                </a:solidFill>
                <a:latin typeface="Arial Black" pitchFamily="34" charset="0"/>
              </a:rPr>
              <a:t>Good</a:t>
            </a:r>
          </a:p>
          <a:p>
            <a:pPr algn="ctr" eaLnBrk="1" fontAlgn="base" hangingPunct="1">
              <a:spcBef>
                <a:spcPct val="0"/>
              </a:spcBef>
              <a:spcAft>
                <a:spcPct val="0"/>
              </a:spcAft>
            </a:pPr>
            <a:r>
              <a:rPr lang="en-US" sz="2000" b="1" dirty="0" smtClean="0">
                <a:solidFill>
                  <a:srgbClr val="000000"/>
                </a:solidFill>
                <a:latin typeface="Arial Black" pitchFamily="34" charset="0"/>
              </a:rPr>
              <a:t>Patient</a:t>
            </a:r>
          </a:p>
          <a:p>
            <a:pPr algn="ctr" eaLnBrk="1" fontAlgn="base" hangingPunct="1">
              <a:spcBef>
                <a:spcPct val="0"/>
              </a:spcBef>
              <a:spcAft>
                <a:spcPct val="0"/>
              </a:spcAft>
            </a:pPr>
            <a:r>
              <a:rPr lang="en-US" sz="2000" b="1" dirty="0" smtClean="0">
                <a:solidFill>
                  <a:srgbClr val="000000"/>
                </a:solidFill>
                <a:latin typeface="Arial Black" pitchFamily="34" charset="0"/>
              </a:rPr>
              <a:t>Care</a:t>
            </a:r>
            <a:endParaRPr lang="en-US" sz="2000" b="1" dirty="0">
              <a:solidFill>
                <a:srgbClr val="000000"/>
              </a:solidFill>
              <a:latin typeface="Arial Black" pitchFamily="34" charset="0"/>
            </a:endParaRPr>
          </a:p>
        </p:txBody>
      </p:sp>
      <p:sp>
        <p:nvSpPr>
          <p:cNvPr id="3" name="Curved Left Arrow 2"/>
          <p:cNvSpPr/>
          <p:nvPr/>
        </p:nvSpPr>
        <p:spPr>
          <a:xfrm rot="4544991">
            <a:off x="2801561" y="4028659"/>
            <a:ext cx="660116" cy="2338291"/>
          </a:xfrm>
          <a:prstGeom prst="curved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Curved Left Arrow 15"/>
          <p:cNvSpPr/>
          <p:nvPr/>
        </p:nvSpPr>
        <p:spPr>
          <a:xfrm rot="4083990">
            <a:off x="2617516" y="2075914"/>
            <a:ext cx="622216" cy="2068226"/>
          </a:xfrm>
          <a:prstGeom prst="curved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Curved Left Arrow 16"/>
          <p:cNvSpPr/>
          <p:nvPr/>
        </p:nvSpPr>
        <p:spPr>
          <a:xfrm rot="4761796">
            <a:off x="2114613" y="692660"/>
            <a:ext cx="499192" cy="1766074"/>
          </a:xfrm>
          <a:prstGeom prst="curved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Box 3"/>
          <p:cNvSpPr txBox="1"/>
          <p:nvPr/>
        </p:nvSpPr>
        <p:spPr>
          <a:xfrm>
            <a:off x="5515992" y="4882540"/>
            <a:ext cx="3666108" cy="830997"/>
          </a:xfrm>
          <a:prstGeom prst="rect">
            <a:avLst/>
          </a:prstGeom>
          <a:noFill/>
        </p:spPr>
        <p:txBody>
          <a:bodyPr wrap="square" rtlCol="0">
            <a:spAutoFit/>
          </a:bodyPr>
          <a:lstStyle/>
          <a:p>
            <a:pPr marL="171450" indent="-171450">
              <a:buSzPct val="125000"/>
              <a:buFont typeface="Arial" panose="020B0604020202020204" pitchFamily="34" charset="0"/>
              <a:buChar char="•"/>
            </a:pPr>
            <a:r>
              <a:rPr lang="en-US" sz="2400" b="1" dirty="0" smtClean="0">
                <a:solidFill>
                  <a:srgbClr val="0000CC"/>
                </a:solidFill>
                <a:sym typeface="Wingdings" panose="05000000000000000000" pitchFamily="2" charset="2"/>
              </a:rPr>
              <a:t>Good Patient Care  </a:t>
            </a:r>
            <a:r>
              <a:rPr lang="en-US" sz="2400" b="1" dirty="0" err="1" smtClean="0">
                <a:solidFill>
                  <a:srgbClr val="0000CC"/>
                </a:solidFill>
                <a:sym typeface="Wingdings" panose="05000000000000000000" pitchFamily="2" charset="2"/>
              </a:rPr>
              <a:t>Std</a:t>
            </a:r>
            <a:r>
              <a:rPr lang="en-US" sz="2400" b="1" dirty="0" smtClean="0">
                <a:solidFill>
                  <a:srgbClr val="0000CC"/>
                </a:solidFill>
                <a:sym typeface="Wingdings" panose="05000000000000000000" pitchFamily="2" charset="2"/>
              </a:rPr>
              <a:t> </a:t>
            </a:r>
            <a:r>
              <a:rPr lang="en-US" sz="2400" b="1" dirty="0" err="1" smtClean="0">
                <a:solidFill>
                  <a:srgbClr val="0000CC"/>
                </a:solidFill>
                <a:sym typeface="Wingdings" panose="05000000000000000000" pitchFamily="2" charset="2"/>
              </a:rPr>
              <a:t>Akreditasi</a:t>
            </a:r>
            <a:r>
              <a:rPr lang="en-US" sz="2400" b="1" dirty="0" smtClean="0">
                <a:solidFill>
                  <a:srgbClr val="0000CC"/>
                </a:solidFill>
                <a:sym typeface="Wingdings" panose="05000000000000000000" pitchFamily="2" charset="2"/>
              </a:rPr>
              <a:t> RS 2012</a:t>
            </a:r>
            <a:r>
              <a:rPr lang="en-US" sz="2400" b="1" dirty="0" smtClean="0">
                <a:solidFill>
                  <a:srgbClr val="0000CC"/>
                </a:solidFill>
              </a:rPr>
              <a:t> </a:t>
            </a:r>
            <a:endParaRPr lang="en-US" sz="2400" b="1" dirty="0">
              <a:solidFill>
                <a:srgbClr val="0000CC"/>
              </a:solidFill>
            </a:endParaRPr>
          </a:p>
        </p:txBody>
      </p:sp>
      <p:sp>
        <p:nvSpPr>
          <p:cNvPr id="19" name="TextBox 18"/>
          <p:cNvSpPr txBox="1"/>
          <p:nvPr/>
        </p:nvSpPr>
        <p:spPr>
          <a:xfrm>
            <a:off x="6181436" y="3646023"/>
            <a:ext cx="3210214" cy="1200329"/>
          </a:xfrm>
          <a:prstGeom prst="rect">
            <a:avLst/>
          </a:prstGeom>
          <a:noFill/>
        </p:spPr>
        <p:txBody>
          <a:bodyPr wrap="square" rtlCol="0">
            <a:spAutoFit/>
          </a:bodyPr>
          <a:lstStyle/>
          <a:p>
            <a:pPr marL="171450" indent="-171450">
              <a:buSzPct val="125000"/>
              <a:buFont typeface="Arial" panose="020B0604020202020204" pitchFamily="34" charset="0"/>
              <a:buChar char="•"/>
            </a:pPr>
            <a:r>
              <a:rPr lang="en-US" sz="2400" b="1" dirty="0" smtClean="0">
                <a:solidFill>
                  <a:srgbClr val="0000CC"/>
                </a:solidFill>
              </a:rPr>
              <a:t>Good Clinical Governance </a:t>
            </a:r>
            <a:r>
              <a:rPr lang="en-US" sz="2400" b="1" dirty="0" smtClean="0">
                <a:solidFill>
                  <a:srgbClr val="0000CC"/>
                </a:solidFill>
                <a:sym typeface="Wingdings" panose="05000000000000000000" pitchFamily="2" charset="2"/>
              </a:rPr>
              <a:t> </a:t>
            </a:r>
          </a:p>
          <a:p>
            <a:pPr marL="171450">
              <a:buSzPct val="125000"/>
            </a:pPr>
            <a:r>
              <a:rPr lang="en-US" sz="2400" b="1" dirty="0" smtClean="0">
                <a:solidFill>
                  <a:srgbClr val="0000CC"/>
                </a:solidFill>
                <a:sym typeface="Wingdings" panose="05000000000000000000" pitchFamily="2" charset="2"/>
              </a:rPr>
              <a:t>Ps 36 UU 44/2009</a:t>
            </a:r>
            <a:endParaRPr lang="en-US" sz="2400" b="1" dirty="0">
              <a:solidFill>
                <a:srgbClr val="0000CC"/>
              </a:solidFill>
            </a:endParaRPr>
          </a:p>
        </p:txBody>
      </p:sp>
      <p:sp>
        <p:nvSpPr>
          <p:cNvPr id="20" name="TextBox 19"/>
          <p:cNvSpPr txBox="1"/>
          <p:nvPr/>
        </p:nvSpPr>
        <p:spPr>
          <a:xfrm rot="3656821">
            <a:off x="1303904" y="3896905"/>
            <a:ext cx="4172553" cy="369332"/>
          </a:xfrm>
          <a:prstGeom prst="rect">
            <a:avLst/>
          </a:prstGeom>
          <a:noFill/>
        </p:spPr>
        <p:txBody>
          <a:bodyPr wrap="none" rtlCol="0">
            <a:spAutoFit/>
          </a:bodyPr>
          <a:lstStyle/>
          <a:p>
            <a:r>
              <a:rPr lang="en-US" b="1" dirty="0" err="1" smtClean="0">
                <a:solidFill>
                  <a:srgbClr val="FFFF00"/>
                </a:solidFill>
                <a:latin typeface="Arial Black" panose="020B0A04020102020204" pitchFamily="34" charset="0"/>
                <a:cs typeface="Arial" panose="020B0604020202020204" pitchFamily="34" charset="0"/>
              </a:rPr>
              <a:t>Sistem</a:t>
            </a:r>
            <a:r>
              <a:rPr lang="en-US" b="1" dirty="0" smtClean="0">
                <a:solidFill>
                  <a:srgbClr val="FFFF00"/>
                </a:solidFill>
                <a:latin typeface="Arial Black" panose="020B0A04020102020204" pitchFamily="34" charset="0"/>
                <a:cs typeface="Arial" panose="020B0604020202020204" pitchFamily="34" charset="0"/>
              </a:rPr>
              <a:t> </a:t>
            </a:r>
            <a:r>
              <a:rPr lang="en-US" b="1" dirty="0" err="1" smtClean="0">
                <a:solidFill>
                  <a:srgbClr val="FFFF00"/>
                </a:solidFill>
                <a:latin typeface="Arial Black" panose="020B0A04020102020204" pitchFamily="34" charset="0"/>
                <a:cs typeface="Arial" panose="020B0604020202020204" pitchFamily="34" charset="0"/>
              </a:rPr>
              <a:t>Komunikasi</a:t>
            </a:r>
            <a:r>
              <a:rPr lang="en-US" b="1" dirty="0" smtClean="0">
                <a:solidFill>
                  <a:srgbClr val="FFFF00"/>
                </a:solidFill>
                <a:latin typeface="Arial Black" panose="020B0A04020102020204" pitchFamily="34" charset="0"/>
                <a:cs typeface="Arial" panose="020B0604020202020204" pitchFamily="34" charset="0"/>
              </a:rPr>
              <a:t> &amp; </a:t>
            </a:r>
            <a:r>
              <a:rPr lang="en-US" b="1" dirty="0" err="1" smtClean="0">
                <a:solidFill>
                  <a:srgbClr val="FFFF00"/>
                </a:solidFill>
                <a:latin typeface="Arial Black" panose="020B0A04020102020204" pitchFamily="34" charset="0"/>
                <a:cs typeface="Arial" panose="020B0604020202020204" pitchFamily="34" charset="0"/>
              </a:rPr>
              <a:t>Informasi</a:t>
            </a:r>
            <a:endParaRPr lang="en-US" b="1" dirty="0">
              <a:solidFill>
                <a:srgbClr val="FFFF00"/>
              </a:solidFill>
              <a:latin typeface="Arial Black" panose="020B0A04020102020204" pitchFamily="34" charset="0"/>
              <a:cs typeface="Arial" panose="020B0604020202020204" pitchFamily="34" charset="0"/>
            </a:endParaRPr>
          </a:p>
        </p:txBody>
      </p:sp>
      <p:sp>
        <p:nvSpPr>
          <p:cNvPr id="21" name="TextBox 20"/>
          <p:cNvSpPr txBox="1"/>
          <p:nvPr/>
        </p:nvSpPr>
        <p:spPr>
          <a:xfrm rot="17933478">
            <a:off x="3795509" y="3822197"/>
            <a:ext cx="4172553" cy="369332"/>
          </a:xfrm>
          <a:prstGeom prst="rect">
            <a:avLst/>
          </a:prstGeom>
          <a:noFill/>
        </p:spPr>
        <p:txBody>
          <a:bodyPr wrap="none" rtlCol="0">
            <a:spAutoFit/>
          </a:bodyPr>
          <a:lstStyle/>
          <a:p>
            <a:r>
              <a:rPr lang="en-US" b="1" dirty="0" err="1" smtClean="0">
                <a:solidFill>
                  <a:srgbClr val="FFFF00"/>
                </a:solidFill>
                <a:latin typeface="Arial Black" panose="020B0A04020102020204" pitchFamily="34" charset="0"/>
                <a:cs typeface="Arial" panose="020B0604020202020204" pitchFamily="34" charset="0"/>
              </a:rPr>
              <a:t>Sistem</a:t>
            </a:r>
            <a:r>
              <a:rPr lang="en-US" b="1" dirty="0" smtClean="0">
                <a:solidFill>
                  <a:srgbClr val="FFFF00"/>
                </a:solidFill>
                <a:latin typeface="Arial Black" panose="020B0A04020102020204" pitchFamily="34" charset="0"/>
                <a:cs typeface="Arial" panose="020B0604020202020204" pitchFamily="34" charset="0"/>
              </a:rPr>
              <a:t> </a:t>
            </a:r>
            <a:r>
              <a:rPr lang="en-US" b="1" dirty="0" err="1" smtClean="0">
                <a:solidFill>
                  <a:srgbClr val="FFFF00"/>
                </a:solidFill>
                <a:latin typeface="Arial Black" panose="020B0A04020102020204" pitchFamily="34" charset="0"/>
                <a:cs typeface="Arial" panose="020B0604020202020204" pitchFamily="34" charset="0"/>
              </a:rPr>
              <a:t>Komunikasi</a:t>
            </a:r>
            <a:r>
              <a:rPr lang="en-US" b="1" dirty="0" smtClean="0">
                <a:solidFill>
                  <a:srgbClr val="FFFF00"/>
                </a:solidFill>
                <a:latin typeface="Arial Black" panose="020B0A04020102020204" pitchFamily="34" charset="0"/>
                <a:cs typeface="Arial" panose="020B0604020202020204" pitchFamily="34" charset="0"/>
              </a:rPr>
              <a:t> &amp; </a:t>
            </a:r>
            <a:r>
              <a:rPr lang="en-US" b="1" dirty="0" err="1" smtClean="0">
                <a:solidFill>
                  <a:srgbClr val="FFFF00"/>
                </a:solidFill>
                <a:latin typeface="Arial Black" panose="020B0A04020102020204" pitchFamily="34" charset="0"/>
                <a:cs typeface="Arial" panose="020B0604020202020204" pitchFamily="34" charset="0"/>
              </a:rPr>
              <a:t>Informasi</a:t>
            </a:r>
            <a:endParaRPr lang="en-US" b="1" dirty="0">
              <a:solidFill>
                <a:srgbClr val="FFFF00"/>
              </a:solidFill>
              <a:latin typeface="Arial Black" panose="020B0A04020102020204" pitchFamily="34" charset="0"/>
              <a:cs typeface="Arial" panose="020B0604020202020204" pitchFamily="34" charset="0"/>
            </a:endParaRPr>
          </a:p>
        </p:txBody>
      </p:sp>
      <p:sp>
        <p:nvSpPr>
          <p:cNvPr id="22" name="TextBox 8"/>
          <p:cNvSpPr txBox="1">
            <a:spLocks noChangeArrowheads="1"/>
          </p:cNvSpPr>
          <p:nvPr/>
        </p:nvSpPr>
        <p:spPr bwMode="auto">
          <a:xfrm>
            <a:off x="3467327" y="3761097"/>
            <a:ext cx="22188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b="1" dirty="0" err="1">
                <a:solidFill>
                  <a:srgbClr val="FF6600"/>
                </a:solidFill>
                <a:latin typeface="Arial Black" pitchFamily="34" charset="0"/>
              </a:rPr>
              <a:t>Sistem</a:t>
            </a:r>
            <a:endParaRPr lang="en-US" b="1" dirty="0">
              <a:solidFill>
                <a:srgbClr val="FF6600"/>
              </a:solidFill>
              <a:latin typeface="Arial Black" pitchFamily="34" charset="0"/>
            </a:endParaRPr>
          </a:p>
          <a:p>
            <a:pPr algn="ctr" eaLnBrk="1" fontAlgn="base" hangingPunct="1">
              <a:spcBef>
                <a:spcPct val="0"/>
              </a:spcBef>
              <a:spcAft>
                <a:spcPct val="0"/>
              </a:spcAft>
            </a:pPr>
            <a:r>
              <a:rPr lang="en-US" b="1" dirty="0">
                <a:solidFill>
                  <a:srgbClr val="FF6600"/>
                </a:solidFill>
                <a:latin typeface="Arial Black" pitchFamily="34" charset="0"/>
              </a:rPr>
              <a:t> </a:t>
            </a:r>
            <a:r>
              <a:rPr lang="en-US" b="1" dirty="0" err="1">
                <a:solidFill>
                  <a:srgbClr val="FF6600"/>
                </a:solidFill>
                <a:latin typeface="Arial Black" pitchFamily="34" charset="0"/>
              </a:rPr>
              <a:t>Manajemen</a:t>
            </a:r>
            <a:endParaRPr lang="en-US" b="1" dirty="0">
              <a:solidFill>
                <a:srgbClr val="FF6600"/>
              </a:solidFill>
              <a:latin typeface="Arial Black" pitchFamily="34" charset="0"/>
            </a:endParaRPr>
          </a:p>
        </p:txBody>
      </p:sp>
      <p:sp>
        <p:nvSpPr>
          <p:cNvPr id="23" name="Smiley Face 22"/>
          <p:cNvSpPr/>
          <p:nvPr/>
        </p:nvSpPr>
        <p:spPr>
          <a:xfrm>
            <a:off x="4413369" y="5945085"/>
            <a:ext cx="381200" cy="376353"/>
          </a:xfrm>
          <a:prstGeom prst="smileyFace">
            <a:avLst/>
          </a:prstGeom>
          <a:solidFill>
            <a:srgbClr val="FFFF99"/>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Up Arrow 24"/>
          <p:cNvSpPr/>
          <p:nvPr/>
        </p:nvSpPr>
        <p:spPr>
          <a:xfrm>
            <a:off x="4381500" y="4772025"/>
            <a:ext cx="425579" cy="743760"/>
          </a:xfrm>
          <a:prstGeom prst="up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Up Arrow 25"/>
          <p:cNvSpPr/>
          <p:nvPr/>
        </p:nvSpPr>
        <p:spPr>
          <a:xfrm>
            <a:off x="4391026" y="3219450"/>
            <a:ext cx="416054" cy="563523"/>
          </a:xfrm>
          <a:prstGeom prst="up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TextBox 4"/>
          <p:cNvSpPr txBox="1"/>
          <p:nvPr/>
        </p:nvSpPr>
        <p:spPr>
          <a:xfrm>
            <a:off x="486616" y="4906904"/>
            <a:ext cx="1061894" cy="461665"/>
          </a:xfrm>
          <a:prstGeom prst="rect">
            <a:avLst/>
          </a:prstGeom>
          <a:noFill/>
        </p:spPr>
        <p:txBody>
          <a:bodyPr wrap="none" rtlCol="0">
            <a:spAutoFit/>
          </a:bodyPr>
          <a:lstStyle/>
          <a:p>
            <a:pPr algn="ctr"/>
            <a:r>
              <a:rPr lang="en-US" sz="1200" b="1" dirty="0" smtClean="0">
                <a:solidFill>
                  <a:srgbClr val="000000"/>
                </a:solidFill>
                <a:latin typeface="Arial Narrow" panose="020B0606020202030204" pitchFamily="34" charset="0"/>
              </a:rPr>
              <a:t>Tata </a:t>
            </a:r>
            <a:r>
              <a:rPr lang="en-US" sz="1200" b="1" dirty="0" err="1" smtClean="0">
                <a:solidFill>
                  <a:srgbClr val="000000"/>
                </a:solidFill>
                <a:latin typeface="Arial Narrow" panose="020B0606020202030204" pitchFamily="34" charset="0"/>
              </a:rPr>
              <a:t>Kelola</a:t>
            </a:r>
            <a:r>
              <a:rPr lang="en-US" sz="1200" b="1" dirty="0" smtClean="0">
                <a:solidFill>
                  <a:srgbClr val="000000"/>
                </a:solidFill>
                <a:latin typeface="Arial Narrow" panose="020B0606020202030204" pitchFamily="34" charset="0"/>
              </a:rPr>
              <a:t> RS</a:t>
            </a:r>
          </a:p>
          <a:p>
            <a:pPr algn="ctr"/>
            <a:r>
              <a:rPr lang="en-US" sz="1200" b="1" dirty="0" smtClean="0">
                <a:solidFill>
                  <a:srgbClr val="000000"/>
                </a:solidFill>
                <a:latin typeface="Arial Narrow" panose="020B0606020202030204" pitchFamily="34" charset="0"/>
              </a:rPr>
              <a:t>yang </a:t>
            </a:r>
            <a:r>
              <a:rPr lang="en-US" sz="1200" b="1" dirty="0" err="1" smtClean="0">
                <a:solidFill>
                  <a:srgbClr val="000000"/>
                </a:solidFill>
                <a:latin typeface="Arial Narrow" panose="020B0606020202030204" pitchFamily="34" charset="0"/>
              </a:rPr>
              <a:t>Baik</a:t>
            </a:r>
            <a:endParaRPr lang="en-US" sz="1200" b="1" dirty="0">
              <a:solidFill>
                <a:srgbClr val="000000"/>
              </a:solidFill>
              <a:latin typeface="Arial Narrow" panose="020B0606020202030204" pitchFamily="34" charset="0"/>
            </a:endParaRPr>
          </a:p>
        </p:txBody>
      </p:sp>
      <p:sp>
        <p:nvSpPr>
          <p:cNvPr id="27" name="TextBox 26"/>
          <p:cNvSpPr txBox="1"/>
          <p:nvPr/>
        </p:nvSpPr>
        <p:spPr>
          <a:xfrm>
            <a:off x="355934" y="3165797"/>
            <a:ext cx="1230209" cy="461665"/>
          </a:xfrm>
          <a:prstGeom prst="rect">
            <a:avLst/>
          </a:prstGeom>
          <a:noFill/>
        </p:spPr>
        <p:txBody>
          <a:bodyPr wrap="none" rtlCol="0">
            <a:spAutoFit/>
          </a:bodyPr>
          <a:lstStyle/>
          <a:p>
            <a:pPr algn="ctr"/>
            <a:r>
              <a:rPr lang="en-US" sz="1200" b="1" dirty="0" smtClean="0">
                <a:solidFill>
                  <a:srgbClr val="000000"/>
                </a:solidFill>
                <a:latin typeface="Arial Narrow" panose="020B0606020202030204" pitchFamily="34" charset="0"/>
              </a:rPr>
              <a:t>Tata </a:t>
            </a:r>
            <a:r>
              <a:rPr lang="en-US" sz="1200" b="1" dirty="0" err="1" smtClean="0">
                <a:solidFill>
                  <a:srgbClr val="000000"/>
                </a:solidFill>
                <a:latin typeface="Arial Narrow" panose="020B0606020202030204" pitchFamily="34" charset="0"/>
              </a:rPr>
              <a:t>Kelola</a:t>
            </a:r>
            <a:r>
              <a:rPr lang="en-US" sz="1200" b="1" dirty="0" smtClean="0">
                <a:solidFill>
                  <a:srgbClr val="000000"/>
                </a:solidFill>
                <a:latin typeface="Arial Narrow" panose="020B0606020202030204" pitchFamily="34" charset="0"/>
              </a:rPr>
              <a:t> </a:t>
            </a:r>
            <a:r>
              <a:rPr lang="en-US" sz="1200" b="1" dirty="0" err="1" smtClean="0">
                <a:solidFill>
                  <a:srgbClr val="000000"/>
                </a:solidFill>
                <a:latin typeface="Arial Narrow" panose="020B0606020202030204" pitchFamily="34" charset="0"/>
              </a:rPr>
              <a:t>Klinis</a:t>
            </a:r>
            <a:endParaRPr lang="en-US" sz="1200" b="1" dirty="0" smtClean="0">
              <a:solidFill>
                <a:srgbClr val="000000"/>
              </a:solidFill>
              <a:latin typeface="Arial Narrow" panose="020B0606020202030204" pitchFamily="34" charset="0"/>
            </a:endParaRPr>
          </a:p>
          <a:p>
            <a:pPr algn="ctr"/>
            <a:r>
              <a:rPr lang="en-US" sz="1200" b="1" dirty="0" smtClean="0">
                <a:solidFill>
                  <a:srgbClr val="000000"/>
                </a:solidFill>
                <a:latin typeface="Arial Narrow" panose="020B0606020202030204" pitchFamily="34" charset="0"/>
              </a:rPr>
              <a:t>yang </a:t>
            </a:r>
            <a:r>
              <a:rPr lang="en-US" sz="1200" b="1" dirty="0" err="1" smtClean="0">
                <a:solidFill>
                  <a:srgbClr val="000000"/>
                </a:solidFill>
                <a:latin typeface="Arial Narrow" panose="020B0606020202030204" pitchFamily="34" charset="0"/>
              </a:rPr>
              <a:t>Baik</a:t>
            </a:r>
            <a:endParaRPr lang="en-US" sz="1200" b="1" dirty="0">
              <a:solidFill>
                <a:srgbClr val="000000"/>
              </a:solidFill>
              <a:latin typeface="Arial Narrow" panose="020B0606020202030204" pitchFamily="34" charset="0"/>
            </a:endParaRPr>
          </a:p>
        </p:txBody>
      </p:sp>
      <p:sp>
        <p:nvSpPr>
          <p:cNvPr id="33" name="TextBox 32"/>
          <p:cNvSpPr txBox="1"/>
          <p:nvPr/>
        </p:nvSpPr>
        <p:spPr>
          <a:xfrm>
            <a:off x="444107" y="1356047"/>
            <a:ext cx="1091966" cy="646331"/>
          </a:xfrm>
          <a:prstGeom prst="rect">
            <a:avLst/>
          </a:prstGeom>
          <a:noFill/>
        </p:spPr>
        <p:txBody>
          <a:bodyPr wrap="none" rtlCol="0">
            <a:spAutoFit/>
          </a:bodyPr>
          <a:lstStyle/>
          <a:p>
            <a:pPr algn="ctr"/>
            <a:r>
              <a:rPr lang="en-US" sz="1200" b="1" dirty="0" smtClean="0">
                <a:solidFill>
                  <a:srgbClr val="000000"/>
                </a:solidFill>
                <a:latin typeface="Arial Narrow" panose="020B0606020202030204" pitchFamily="34" charset="0"/>
              </a:rPr>
              <a:t>Tata </a:t>
            </a:r>
            <a:r>
              <a:rPr lang="en-US" sz="1200" b="1" dirty="0" err="1" smtClean="0">
                <a:solidFill>
                  <a:srgbClr val="000000"/>
                </a:solidFill>
                <a:latin typeface="Arial Narrow" panose="020B0606020202030204" pitchFamily="34" charset="0"/>
              </a:rPr>
              <a:t>Kelola</a:t>
            </a:r>
            <a:endParaRPr lang="en-US" sz="1200" b="1" dirty="0">
              <a:solidFill>
                <a:srgbClr val="000000"/>
              </a:solidFill>
              <a:latin typeface="Arial Narrow" panose="020B0606020202030204" pitchFamily="34" charset="0"/>
            </a:endParaRPr>
          </a:p>
          <a:p>
            <a:pPr algn="ctr"/>
            <a:r>
              <a:rPr lang="en-US" sz="1200" b="1" dirty="0" err="1" smtClean="0">
                <a:solidFill>
                  <a:srgbClr val="000000"/>
                </a:solidFill>
                <a:latin typeface="Arial Narrow" panose="020B0606020202030204" pitchFamily="34" charset="0"/>
              </a:rPr>
              <a:t>Asuhan</a:t>
            </a:r>
            <a:r>
              <a:rPr lang="en-US" sz="1200" b="1" dirty="0" smtClean="0">
                <a:solidFill>
                  <a:srgbClr val="000000"/>
                </a:solidFill>
                <a:latin typeface="Arial Narrow" panose="020B0606020202030204" pitchFamily="34" charset="0"/>
              </a:rPr>
              <a:t> </a:t>
            </a:r>
            <a:r>
              <a:rPr lang="en-US" sz="1200" b="1" dirty="0" err="1" smtClean="0">
                <a:solidFill>
                  <a:srgbClr val="000000"/>
                </a:solidFill>
                <a:latin typeface="Arial Narrow" panose="020B0606020202030204" pitchFamily="34" charset="0"/>
              </a:rPr>
              <a:t>Pasien</a:t>
            </a:r>
            <a:endParaRPr lang="en-US" sz="1200" b="1" dirty="0" smtClean="0">
              <a:solidFill>
                <a:srgbClr val="000000"/>
              </a:solidFill>
              <a:latin typeface="Arial Narrow" panose="020B0606020202030204" pitchFamily="34" charset="0"/>
            </a:endParaRPr>
          </a:p>
          <a:p>
            <a:pPr algn="ctr"/>
            <a:r>
              <a:rPr lang="en-US" sz="1200" b="1" dirty="0" smtClean="0">
                <a:solidFill>
                  <a:srgbClr val="000000"/>
                </a:solidFill>
                <a:latin typeface="Arial Narrow" panose="020B0606020202030204" pitchFamily="34" charset="0"/>
              </a:rPr>
              <a:t>yang </a:t>
            </a:r>
            <a:r>
              <a:rPr lang="en-US" sz="1200" b="1" dirty="0" err="1" smtClean="0">
                <a:solidFill>
                  <a:srgbClr val="000000"/>
                </a:solidFill>
                <a:latin typeface="Arial Narrow" panose="020B0606020202030204" pitchFamily="34" charset="0"/>
              </a:rPr>
              <a:t>Baik</a:t>
            </a:r>
            <a:endParaRPr lang="en-US" sz="1200" b="1" dirty="0">
              <a:solidFill>
                <a:srgbClr val="000000"/>
              </a:solidFill>
              <a:latin typeface="Arial Narrow" panose="020B0606020202030204" pitchFamily="34" charset="0"/>
            </a:endParaRPr>
          </a:p>
        </p:txBody>
      </p:sp>
      <p:sp>
        <p:nvSpPr>
          <p:cNvPr id="34" name="TextBox 33"/>
          <p:cNvSpPr txBox="1"/>
          <p:nvPr/>
        </p:nvSpPr>
        <p:spPr>
          <a:xfrm>
            <a:off x="6620975" y="2837261"/>
            <a:ext cx="2955261" cy="830997"/>
          </a:xfrm>
          <a:prstGeom prst="rect">
            <a:avLst/>
          </a:prstGeom>
          <a:noFill/>
        </p:spPr>
        <p:txBody>
          <a:bodyPr wrap="square" rtlCol="0">
            <a:spAutoFit/>
          </a:bodyPr>
          <a:lstStyle/>
          <a:p>
            <a:pPr marL="171450" indent="-171450">
              <a:buSzPct val="125000"/>
              <a:buFont typeface="Arial" panose="020B0604020202020204" pitchFamily="34" charset="0"/>
              <a:buChar char="•"/>
            </a:pPr>
            <a:r>
              <a:rPr lang="en-US" sz="2400" b="1" dirty="0" smtClean="0">
                <a:solidFill>
                  <a:srgbClr val="0000CC"/>
                </a:solidFill>
              </a:rPr>
              <a:t>Good Hospital Governance  &amp;</a:t>
            </a:r>
            <a:endParaRPr lang="en-US" sz="2400" b="1" dirty="0">
              <a:solidFill>
                <a:srgbClr val="0000CC"/>
              </a:solidFill>
            </a:endParaRPr>
          </a:p>
        </p:txBody>
      </p:sp>
    </p:spTree>
    <p:extLst>
      <p:ext uri="{BB962C8B-B14F-4D97-AF65-F5344CB8AC3E}">
        <p14:creationId xmlns:p14="http://schemas.microsoft.com/office/powerpoint/2010/main" val="18358936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ircle(out)">
                                      <p:cBhvr>
                                        <p:cTn id="7" dur="1000"/>
                                        <p:tgtEl>
                                          <p:spTgt spid="3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circle(out)">
                                      <p:cBhvr>
                                        <p:cTn id="10" dur="2000"/>
                                        <p:tgtEl>
                                          <p:spTgt spid="2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right)">
                                      <p:cBhvr>
                                        <p:cTn id="13" dur="750"/>
                                        <p:tgtEl>
                                          <p:spTgt spid="3"/>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32"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circle(out)">
                                      <p:cBhvr>
                                        <p:cTn id="21" dur="2000"/>
                                        <p:tgtEl>
                                          <p:spTgt spid="28"/>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circle(out)">
                                      <p:cBhvr>
                                        <p:cTn id="24" dur="1000"/>
                                        <p:tgtEl>
                                          <p:spTgt spid="31"/>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right)">
                                      <p:cBhvr>
                                        <p:cTn id="27" dur="750"/>
                                        <p:tgtEl>
                                          <p:spTgt spid="16"/>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circle(in)">
                                      <p:cBhvr>
                                        <p:cTn id="30" dur="1000"/>
                                        <p:tgtEl>
                                          <p:spTgt spid="27"/>
                                        </p:tgtEl>
                                      </p:cBhvr>
                                    </p:animEffect>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750"/>
                                        <p:tgtEl>
                                          <p:spTgt spid="19"/>
                                        </p:tgtEl>
                                      </p:cBhvr>
                                    </p:animEffect>
                                    <p:anim calcmode="lin" valueType="num">
                                      <p:cBhvr>
                                        <p:cTn id="35" dur="750" fill="hold"/>
                                        <p:tgtEl>
                                          <p:spTgt spid="19"/>
                                        </p:tgtEl>
                                        <p:attrNameLst>
                                          <p:attrName>ppt_x</p:attrName>
                                        </p:attrNameLst>
                                      </p:cBhvr>
                                      <p:tavLst>
                                        <p:tav tm="0">
                                          <p:val>
                                            <p:strVal val="#ppt_x"/>
                                          </p:val>
                                        </p:tav>
                                        <p:tav tm="100000">
                                          <p:val>
                                            <p:strVal val="#ppt_x"/>
                                          </p:val>
                                        </p:tav>
                                      </p:tavLst>
                                    </p:anim>
                                    <p:anim calcmode="lin" valueType="num">
                                      <p:cBhvr>
                                        <p:cTn id="36" dur="750" fill="hold"/>
                                        <p:tgtEl>
                                          <p:spTgt spid="19"/>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750"/>
                                        <p:tgtEl>
                                          <p:spTgt spid="34"/>
                                        </p:tgtEl>
                                      </p:cBhvr>
                                    </p:animEffect>
                                    <p:anim calcmode="lin" valueType="num">
                                      <p:cBhvr>
                                        <p:cTn id="40" dur="750" fill="hold"/>
                                        <p:tgtEl>
                                          <p:spTgt spid="34"/>
                                        </p:tgtEl>
                                        <p:attrNameLst>
                                          <p:attrName>ppt_x</p:attrName>
                                        </p:attrNameLst>
                                      </p:cBhvr>
                                      <p:tavLst>
                                        <p:tav tm="0">
                                          <p:val>
                                            <p:strVal val="#ppt_x"/>
                                          </p:val>
                                        </p:tav>
                                        <p:tav tm="100000">
                                          <p:val>
                                            <p:strVal val="#ppt_x"/>
                                          </p:val>
                                        </p:tav>
                                      </p:tavLst>
                                    </p:anim>
                                    <p:anim calcmode="lin" valueType="num">
                                      <p:cBhvr>
                                        <p:cTn id="41" dur="75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32"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circle(out)">
                                      <p:cBhvr>
                                        <p:cTn id="46" dur="2000"/>
                                        <p:tgtEl>
                                          <p:spTgt spid="30"/>
                                        </p:tgtEl>
                                      </p:cBhvr>
                                    </p:animEffect>
                                  </p:childTnLst>
                                </p:cTn>
                              </p:par>
                              <p:par>
                                <p:cTn id="47" presetID="6" presetClass="entr" presetSubtype="32"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ircle(out)">
                                      <p:cBhvr>
                                        <p:cTn id="49" dur="1000"/>
                                        <p:tgtEl>
                                          <p:spTgt spid="2"/>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right)">
                                      <p:cBhvr>
                                        <p:cTn id="52" dur="750"/>
                                        <p:tgtEl>
                                          <p:spTgt spid="1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circle(in)">
                                      <p:cBhvr>
                                        <p:cTn id="55" dur="1000"/>
                                        <p:tgtEl>
                                          <p:spTgt spid="33"/>
                                        </p:tgtEl>
                                      </p:cBhvr>
                                    </p:animEffect>
                                  </p:childTnLst>
                                </p:cTn>
                              </p:par>
                              <p:par>
                                <p:cTn id="56" presetID="47" presetClass="entr" presetSubtype="0"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750"/>
                                        <p:tgtEl>
                                          <p:spTgt spid="4"/>
                                        </p:tgtEl>
                                      </p:cBhvr>
                                    </p:animEffect>
                                    <p:anim calcmode="lin" valueType="num">
                                      <p:cBhvr>
                                        <p:cTn id="59" dur="750" fill="hold"/>
                                        <p:tgtEl>
                                          <p:spTgt spid="4"/>
                                        </p:tgtEl>
                                        <p:attrNameLst>
                                          <p:attrName>ppt_x</p:attrName>
                                        </p:attrNameLst>
                                      </p:cBhvr>
                                      <p:tavLst>
                                        <p:tav tm="0">
                                          <p:val>
                                            <p:strVal val="#ppt_x"/>
                                          </p:val>
                                        </p:tav>
                                        <p:tav tm="100000">
                                          <p:val>
                                            <p:strVal val="#ppt_x"/>
                                          </p:val>
                                        </p:tav>
                                      </p:tavLst>
                                    </p:anim>
                                    <p:anim calcmode="lin" valueType="num">
                                      <p:cBhvr>
                                        <p:cTn id="60"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1" grpId="0" animBg="1"/>
      <p:bldP spid="2" grpId="0" animBg="1"/>
      <p:bldP spid="28" grpId="0"/>
      <p:bldP spid="29" grpId="0"/>
      <p:bldP spid="30" grpId="0"/>
      <p:bldP spid="3" grpId="0" animBg="1"/>
      <p:bldP spid="16" grpId="0" animBg="1"/>
      <p:bldP spid="17" grpId="0" animBg="1"/>
      <p:bldP spid="4" grpId="0"/>
      <p:bldP spid="19" grpId="0"/>
      <p:bldP spid="5" grpId="0"/>
      <p:bldP spid="27"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RUMAH SAKIT</a:t>
            </a:r>
            <a:endParaRPr lang="en-US" dirty="0"/>
          </a:p>
        </p:txBody>
      </p:sp>
      <p:sp>
        <p:nvSpPr>
          <p:cNvPr id="3" name="Content Placeholder 2"/>
          <p:cNvSpPr>
            <a:spLocks noGrp="1"/>
          </p:cNvSpPr>
          <p:nvPr>
            <p:ph idx="1"/>
          </p:nvPr>
        </p:nvSpPr>
        <p:spPr/>
        <p:txBody>
          <a:bodyPr>
            <a:normAutofit/>
          </a:bodyPr>
          <a:lstStyle/>
          <a:p>
            <a:pPr algn="just"/>
            <a:r>
              <a:rPr lang="en-US" sz="2800" dirty="0" err="1"/>
              <a:t>Rumah</a:t>
            </a:r>
            <a:r>
              <a:rPr lang="en-US" sz="2800" dirty="0"/>
              <a:t> </a:t>
            </a:r>
            <a:r>
              <a:rPr lang="en-US" sz="2800" dirty="0" err="1"/>
              <a:t>Sakit</a:t>
            </a:r>
            <a:r>
              <a:rPr lang="en-US" sz="2800" dirty="0"/>
              <a:t> </a:t>
            </a:r>
            <a:r>
              <a:rPr lang="en-US" sz="2800" dirty="0" err="1"/>
              <a:t>adalah</a:t>
            </a:r>
            <a:r>
              <a:rPr lang="en-US" sz="2800" dirty="0"/>
              <a:t> </a:t>
            </a:r>
            <a:r>
              <a:rPr lang="en-US" sz="2800" dirty="0" err="1"/>
              <a:t>institusi</a:t>
            </a:r>
            <a:r>
              <a:rPr lang="en-US" sz="2800" dirty="0"/>
              <a:t> </a:t>
            </a:r>
            <a:r>
              <a:rPr lang="en-US" sz="2800" dirty="0" err="1"/>
              <a:t>pelayanan</a:t>
            </a:r>
            <a:r>
              <a:rPr lang="en-US" sz="2800" dirty="0"/>
              <a:t> </a:t>
            </a:r>
            <a:r>
              <a:rPr lang="en-US" sz="2800" dirty="0" err="1"/>
              <a:t>kesehatan</a:t>
            </a:r>
            <a:r>
              <a:rPr lang="en-US" sz="2800" dirty="0"/>
              <a:t> yang </a:t>
            </a:r>
            <a:r>
              <a:rPr lang="en-US" sz="2800" dirty="0" err="1"/>
              <a:t>menyelenggarakan</a:t>
            </a:r>
            <a:r>
              <a:rPr lang="en-US" sz="2800" dirty="0"/>
              <a:t> </a:t>
            </a:r>
            <a:r>
              <a:rPr lang="en-US" sz="2800" dirty="0" err="1"/>
              <a:t>pelayanan</a:t>
            </a:r>
            <a:r>
              <a:rPr lang="en-US" sz="2800" dirty="0"/>
              <a:t> </a:t>
            </a:r>
            <a:r>
              <a:rPr lang="en-US" sz="2800" dirty="0" err="1"/>
              <a:t>kesehatan</a:t>
            </a:r>
            <a:r>
              <a:rPr lang="en-US" sz="2800" dirty="0"/>
              <a:t> </a:t>
            </a:r>
            <a:r>
              <a:rPr lang="en-US" sz="2800" dirty="0" err="1"/>
              <a:t>perorangan</a:t>
            </a:r>
            <a:r>
              <a:rPr lang="en-US" sz="2800" dirty="0"/>
              <a:t> </a:t>
            </a:r>
            <a:r>
              <a:rPr lang="en-US" sz="2800" dirty="0" err="1"/>
              <a:t>secara</a:t>
            </a:r>
            <a:r>
              <a:rPr lang="en-US" sz="2800" dirty="0"/>
              <a:t> </a:t>
            </a:r>
            <a:r>
              <a:rPr lang="en-US" sz="2800" dirty="0" err="1"/>
              <a:t>paripurna</a:t>
            </a:r>
            <a:r>
              <a:rPr lang="en-US" sz="2800" dirty="0"/>
              <a:t> yang </a:t>
            </a:r>
            <a:r>
              <a:rPr lang="en-US" sz="2800" dirty="0" err="1"/>
              <a:t>menyediakan</a:t>
            </a:r>
            <a:r>
              <a:rPr lang="en-US" sz="2800" dirty="0"/>
              <a:t> </a:t>
            </a:r>
            <a:r>
              <a:rPr lang="en-US" sz="2800" dirty="0" err="1"/>
              <a:t>pelayanan</a:t>
            </a:r>
            <a:r>
              <a:rPr lang="en-US" sz="2800" dirty="0"/>
              <a:t> </a:t>
            </a:r>
            <a:r>
              <a:rPr lang="en-US" sz="2800" dirty="0" err="1"/>
              <a:t>rawat</a:t>
            </a:r>
            <a:r>
              <a:rPr lang="en-US" sz="2800" dirty="0"/>
              <a:t> </a:t>
            </a:r>
            <a:r>
              <a:rPr lang="en-US" sz="2800" dirty="0" err="1"/>
              <a:t>inap</a:t>
            </a:r>
            <a:r>
              <a:rPr lang="en-US" sz="2800" dirty="0"/>
              <a:t>, </a:t>
            </a:r>
            <a:r>
              <a:rPr lang="en-US" sz="2800" dirty="0" err="1"/>
              <a:t>rawat</a:t>
            </a:r>
            <a:r>
              <a:rPr lang="en-US" sz="2800" dirty="0"/>
              <a:t> </a:t>
            </a:r>
            <a:r>
              <a:rPr lang="en-US" sz="2800" dirty="0" err="1"/>
              <a:t>jalan</a:t>
            </a:r>
            <a:r>
              <a:rPr lang="en-US" sz="2800" dirty="0"/>
              <a:t>, </a:t>
            </a:r>
            <a:r>
              <a:rPr lang="en-US" sz="2800" dirty="0" err="1"/>
              <a:t>dan</a:t>
            </a:r>
            <a:r>
              <a:rPr lang="en-US" sz="2800" dirty="0"/>
              <a:t> </a:t>
            </a:r>
            <a:r>
              <a:rPr lang="en-US" sz="2800" dirty="0" err="1"/>
              <a:t>gawat</a:t>
            </a:r>
            <a:r>
              <a:rPr lang="en-US" sz="2800" dirty="0"/>
              <a:t> </a:t>
            </a:r>
            <a:r>
              <a:rPr lang="en-US" sz="2800" dirty="0" err="1"/>
              <a:t>darurat</a:t>
            </a:r>
            <a:r>
              <a:rPr lang="en-US" sz="2800" dirty="0"/>
              <a:t>. </a:t>
            </a:r>
          </a:p>
          <a:p>
            <a:pPr algn="just"/>
            <a:r>
              <a:rPr lang="en-US" sz="2800" dirty="0" err="1"/>
              <a:t>Pelayanan</a:t>
            </a:r>
            <a:r>
              <a:rPr lang="en-US" sz="2800" dirty="0"/>
              <a:t> </a:t>
            </a:r>
            <a:r>
              <a:rPr lang="en-US" sz="2800" dirty="0" err="1"/>
              <a:t>Kesehatan</a:t>
            </a:r>
            <a:r>
              <a:rPr lang="en-US" sz="2800" dirty="0"/>
              <a:t> </a:t>
            </a:r>
            <a:r>
              <a:rPr lang="en-US" sz="2800" dirty="0" err="1"/>
              <a:t>Paripurna</a:t>
            </a:r>
            <a:r>
              <a:rPr lang="en-US" sz="2800" dirty="0"/>
              <a:t> </a:t>
            </a:r>
            <a:r>
              <a:rPr lang="en-US" sz="2800" dirty="0" err="1"/>
              <a:t>adalah</a:t>
            </a:r>
            <a:r>
              <a:rPr lang="en-US" sz="2800" dirty="0"/>
              <a:t> </a:t>
            </a:r>
            <a:r>
              <a:rPr lang="en-US" sz="2800" dirty="0" err="1"/>
              <a:t>pelayanan</a:t>
            </a:r>
            <a:r>
              <a:rPr lang="en-US" sz="2800" dirty="0"/>
              <a:t> </a:t>
            </a:r>
            <a:r>
              <a:rPr lang="en-US" sz="2800" dirty="0" err="1" smtClean="0"/>
              <a:t>kesehatan</a:t>
            </a:r>
            <a:r>
              <a:rPr lang="en-US" sz="2800" dirty="0" smtClean="0"/>
              <a:t> </a:t>
            </a:r>
            <a:r>
              <a:rPr lang="en-US" sz="2800" dirty="0"/>
              <a:t>yang </a:t>
            </a:r>
            <a:r>
              <a:rPr lang="en-US" sz="2800" dirty="0" err="1"/>
              <a:t>meliputi</a:t>
            </a:r>
            <a:r>
              <a:rPr lang="en-US" sz="2800" dirty="0"/>
              <a:t> </a:t>
            </a:r>
            <a:r>
              <a:rPr lang="en-US" sz="2800" dirty="0" err="1"/>
              <a:t>promotif</a:t>
            </a:r>
            <a:r>
              <a:rPr lang="en-US" sz="2800" dirty="0"/>
              <a:t>, </a:t>
            </a:r>
            <a:r>
              <a:rPr lang="en-US" sz="2800" dirty="0" err="1"/>
              <a:t>preventif</a:t>
            </a:r>
            <a:r>
              <a:rPr lang="en-US" sz="2800" dirty="0"/>
              <a:t>, </a:t>
            </a:r>
            <a:r>
              <a:rPr lang="en-US" sz="2800" dirty="0" err="1"/>
              <a:t>kuratif</a:t>
            </a:r>
            <a:r>
              <a:rPr lang="en-US" sz="2800" dirty="0"/>
              <a:t>, </a:t>
            </a:r>
            <a:r>
              <a:rPr lang="en-US" sz="2800" dirty="0" err="1"/>
              <a:t>dan</a:t>
            </a:r>
            <a:r>
              <a:rPr lang="en-US" sz="2800" dirty="0"/>
              <a:t> </a:t>
            </a:r>
            <a:r>
              <a:rPr lang="en-US" sz="2800" dirty="0" err="1"/>
              <a:t>rehabilitatif</a:t>
            </a:r>
            <a:r>
              <a:rPr lang="en-US" sz="2800" dirty="0"/>
              <a:t>. </a:t>
            </a:r>
          </a:p>
          <a:p>
            <a:pPr algn="just"/>
            <a:endParaRPr lang="en-US" sz="2800" dirty="0"/>
          </a:p>
        </p:txBody>
      </p:sp>
    </p:spTree>
    <p:extLst>
      <p:ext uri="{BB962C8B-B14F-4D97-AF65-F5344CB8AC3E}">
        <p14:creationId xmlns:p14="http://schemas.microsoft.com/office/powerpoint/2010/main" val="28943190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rot="10800000">
            <a:off x="2051050" y="1989138"/>
            <a:ext cx="5113338" cy="4608512"/>
          </a:xfrm>
          <a:prstGeom prst="triangle">
            <a:avLst/>
          </a:prstGeom>
          <a:solidFill>
            <a:srgbClr val="0000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19" name="Rectangle 18"/>
          <p:cNvSpPr/>
          <p:nvPr/>
        </p:nvSpPr>
        <p:spPr>
          <a:xfrm>
            <a:off x="454025" y="2254250"/>
            <a:ext cx="1368425" cy="1751013"/>
          </a:xfrm>
          <a:prstGeom prst="rect">
            <a:avLst/>
          </a:prstGeom>
          <a:solidFill>
            <a:srgbClr val="66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endParaRPr>
          </a:p>
        </p:txBody>
      </p:sp>
      <p:sp>
        <p:nvSpPr>
          <p:cNvPr id="7172" name="TextBox 8"/>
          <p:cNvSpPr txBox="1">
            <a:spLocks noChangeArrowheads="1"/>
          </p:cNvSpPr>
          <p:nvPr/>
        </p:nvSpPr>
        <p:spPr bwMode="auto">
          <a:xfrm>
            <a:off x="3467100" y="3965575"/>
            <a:ext cx="2219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b="1" smtClean="0">
                <a:solidFill>
                  <a:srgbClr val="FFFFFF"/>
                </a:solidFill>
                <a:latin typeface="Arial Black" pitchFamily="34" charset="0"/>
              </a:rPr>
              <a:t>Sistem</a:t>
            </a:r>
          </a:p>
          <a:p>
            <a:pPr algn="ctr" eaLnBrk="1" hangingPunct="1"/>
            <a:r>
              <a:rPr lang="en-US" b="1" smtClean="0">
                <a:solidFill>
                  <a:srgbClr val="FFFFFF"/>
                </a:solidFill>
                <a:latin typeface="Arial Black" pitchFamily="34" charset="0"/>
              </a:rPr>
              <a:t> Manajemen</a:t>
            </a:r>
          </a:p>
        </p:txBody>
      </p:sp>
      <p:sp>
        <p:nvSpPr>
          <p:cNvPr id="7173" name="TextBox 9"/>
          <p:cNvSpPr txBox="1">
            <a:spLocks noChangeArrowheads="1"/>
          </p:cNvSpPr>
          <p:nvPr/>
        </p:nvSpPr>
        <p:spPr bwMode="auto">
          <a:xfrm>
            <a:off x="2627313" y="2060575"/>
            <a:ext cx="3960812"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b="1" smtClean="0">
                <a:solidFill>
                  <a:srgbClr val="FFFFFF"/>
                </a:solidFill>
                <a:latin typeface="Arial Black" pitchFamily="34" charset="0"/>
              </a:rPr>
              <a:t>Sistem  Pelayanan Klinis</a:t>
            </a:r>
          </a:p>
          <a:p>
            <a:pPr algn="ctr" eaLnBrk="1" hangingPunct="1"/>
            <a:r>
              <a:rPr lang="en-US" sz="2000" b="1" i="1" smtClean="0">
                <a:solidFill>
                  <a:srgbClr val="FFFFFF"/>
                </a:solidFill>
                <a:latin typeface="Arial Narrow" pitchFamily="34" charset="0"/>
              </a:rPr>
              <a:t> Asuhan Pasien / Patient Care </a:t>
            </a:r>
          </a:p>
        </p:txBody>
      </p:sp>
      <p:sp>
        <p:nvSpPr>
          <p:cNvPr id="11" name="Down Arrow 10"/>
          <p:cNvSpPr/>
          <p:nvPr/>
        </p:nvSpPr>
        <p:spPr>
          <a:xfrm rot="10800000">
            <a:off x="2195513" y="1154113"/>
            <a:ext cx="4914900" cy="690562"/>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12" name="TextBox 11"/>
          <p:cNvSpPr txBox="1">
            <a:spLocks noChangeArrowheads="1"/>
          </p:cNvSpPr>
          <p:nvPr/>
        </p:nvSpPr>
        <p:spPr bwMode="auto">
          <a:xfrm>
            <a:off x="3536950" y="1311275"/>
            <a:ext cx="2124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id-ID" b="1" smtClean="0">
                <a:solidFill>
                  <a:srgbClr val="000000"/>
                </a:solidFill>
                <a:latin typeface="Arial Narrow" pitchFamily="34" charset="0"/>
              </a:rPr>
              <a:t>Quality &amp; Safety</a:t>
            </a:r>
            <a:endParaRPr lang="en-US" b="1" smtClean="0">
              <a:solidFill>
                <a:srgbClr val="000000"/>
              </a:solidFill>
              <a:latin typeface="Arial Narrow" pitchFamily="34" charset="0"/>
            </a:endParaRPr>
          </a:p>
        </p:txBody>
      </p:sp>
      <p:sp>
        <p:nvSpPr>
          <p:cNvPr id="7176" name="TextBox 12"/>
          <p:cNvSpPr txBox="1">
            <a:spLocks noChangeArrowheads="1"/>
          </p:cNvSpPr>
          <p:nvPr/>
        </p:nvSpPr>
        <p:spPr bwMode="auto">
          <a:xfrm>
            <a:off x="2051050" y="549275"/>
            <a:ext cx="5113338" cy="522288"/>
          </a:xfrm>
          <a:prstGeom prst="rect">
            <a:avLst/>
          </a:prstGeom>
          <a:noFill/>
          <a:ln w="38100">
            <a:solidFill>
              <a:srgbClr val="2F2B2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2800" smtClean="0">
                <a:solidFill>
                  <a:srgbClr val="2F2B20"/>
                </a:solidFill>
                <a:latin typeface="Arial Black" pitchFamily="34" charset="0"/>
              </a:rPr>
              <a:t>PASIEN</a:t>
            </a:r>
          </a:p>
        </p:txBody>
      </p:sp>
      <p:sp>
        <p:nvSpPr>
          <p:cNvPr id="14" name="Rectangle 13"/>
          <p:cNvSpPr/>
          <p:nvPr/>
        </p:nvSpPr>
        <p:spPr>
          <a:xfrm>
            <a:off x="468313" y="4221163"/>
            <a:ext cx="1366837" cy="2376487"/>
          </a:xfrm>
          <a:prstGeom prst="rect">
            <a:avLst/>
          </a:prstGeom>
          <a:solidFill>
            <a:srgbClr val="66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endParaRPr>
          </a:p>
        </p:txBody>
      </p:sp>
      <p:sp>
        <p:nvSpPr>
          <p:cNvPr id="15" name="TextBox 14"/>
          <p:cNvSpPr txBox="1"/>
          <p:nvPr/>
        </p:nvSpPr>
        <p:spPr>
          <a:xfrm>
            <a:off x="373063" y="4221163"/>
            <a:ext cx="1528762" cy="2308225"/>
          </a:xfrm>
          <a:prstGeom prst="rect">
            <a:avLst/>
          </a:prstGeom>
          <a:noFill/>
        </p:spPr>
        <p:txBody>
          <a:bodyPr wrap="none">
            <a:spAutoFit/>
          </a:bodyPr>
          <a:lstStyle/>
          <a:p>
            <a:pPr marL="285750" indent="-285750" algn="ctr">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Standar</a:t>
            </a:r>
            <a:endPar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lgn="ctr">
              <a:defRPr/>
            </a:pP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a:t>
            </a: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Manajemen</a:t>
            </a:r>
            <a:endPar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lgn="ctr">
              <a:defRPr/>
            </a:pPr>
            <a:r>
              <a:rPr lang="en-US" b="1" dirty="0">
                <a:solidFill>
                  <a:srgbClr val="FFFFFF"/>
                </a:solidFill>
                <a:latin typeface="Arial Narrow" pitchFamily="34" charset="0"/>
                <a:cs typeface="Arial" pitchFamily="34" charset="0"/>
              </a:rPr>
              <a:t>PMKP, PPI,</a:t>
            </a:r>
          </a:p>
          <a:p>
            <a:pPr algn="ctr">
              <a:defRPr/>
            </a:pPr>
            <a:r>
              <a:rPr lang="en-US" b="1" dirty="0">
                <a:solidFill>
                  <a:srgbClr val="FFFFFF"/>
                </a:solidFill>
                <a:latin typeface="Arial Narrow" pitchFamily="34" charset="0"/>
                <a:cs typeface="Arial" pitchFamily="34" charset="0"/>
              </a:rPr>
              <a:t>TKP, MFK,</a:t>
            </a:r>
          </a:p>
          <a:p>
            <a:pPr algn="ctr">
              <a:defRPr/>
            </a:pPr>
            <a:r>
              <a:rPr lang="en-US" b="1" dirty="0">
                <a:solidFill>
                  <a:srgbClr val="FFFFFF"/>
                </a:solidFill>
                <a:latin typeface="Arial Narrow" pitchFamily="34" charset="0"/>
                <a:cs typeface="Arial" pitchFamily="34" charset="0"/>
              </a:rPr>
              <a:t>KPS, MKI</a:t>
            </a:r>
          </a:p>
          <a:p>
            <a:pPr marL="285750" indent="-285750" algn="ctr">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Sasaran</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KP</a:t>
            </a:r>
          </a:p>
          <a:p>
            <a:pPr marL="285750" indent="-285750" algn="ctr">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Sasaran</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a:t>
            </a:r>
          </a:p>
          <a:p>
            <a:pPr algn="ctr">
              <a:defRPr/>
            </a:pP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MDG’s</a:t>
            </a:r>
          </a:p>
        </p:txBody>
      </p:sp>
      <p:sp>
        <p:nvSpPr>
          <p:cNvPr id="16" name="TextBox 15"/>
          <p:cNvSpPr txBox="1"/>
          <p:nvPr/>
        </p:nvSpPr>
        <p:spPr>
          <a:xfrm>
            <a:off x="457200" y="2251075"/>
            <a:ext cx="1408113" cy="1754188"/>
          </a:xfrm>
          <a:prstGeom prst="rect">
            <a:avLst/>
          </a:prstGeom>
          <a:noFill/>
        </p:spPr>
        <p:txBody>
          <a:bodyPr wrap="none">
            <a:spAutoFit/>
          </a:bodyPr>
          <a:lstStyle/>
          <a:p>
            <a:pPr marL="285750" indent="-285750" algn="ctr">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Std</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Yan </a:t>
            </a:r>
          </a:p>
          <a:p>
            <a:pPr algn="ctr">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Fokus</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a:t>
            </a: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Pasien</a:t>
            </a:r>
            <a:endPar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lgn="ctr">
              <a:defRPr/>
            </a:pPr>
            <a:r>
              <a:rPr lang="en-US" b="1" dirty="0">
                <a:solidFill>
                  <a:srgbClr val="FFFFFF"/>
                </a:solidFill>
                <a:latin typeface="Arial Narrow" pitchFamily="34" charset="0"/>
                <a:cs typeface="Arial" pitchFamily="34" charset="0"/>
              </a:rPr>
              <a:t>APK, HPK,</a:t>
            </a:r>
          </a:p>
          <a:p>
            <a:pPr algn="ctr">
              <a:defRPr/>
            </a:pPr>
            <a:r>
              <a:rPr lang="en-US" b="1" dirty="0">
                <a:solidFill>
                  <a:srgbClr val="FFFFFF"/>
                </a:solidFill>
                <a:latin typeface="Arial Narrow" pitchFamily="34" charset="0"/>
                <a:cs typeface="Arial" pitchFamily="34" charset="0"/>
              </a:rPr>
              <a:t>AP, PP,</a:t>
            </a:r>
          </a:p>
          <a:p>
            <a:pPr algn="ctr">
              <a:defRPr/>
            </a:pPr>
            <a:r>
              <a:rPr lang="en-US" b="1" dirty="0">
                <a:solidFill>
                  <a:srgbClr val="FFFFFF"/>
                </a:solidFill>
                <a:latin typeface="Arial Narrow" pitchFamily="34" charset="0"/>
                <a:cs typeface="Arial" pitchFamily="34" charset="0"/>
              </a:rPr>
              <a:t>PAB, MPO</a:t>
            </a:r>
          </a:p>
          <a:p>
            <a:pPr algn="ctr">
              <a:defRPr/>
            </a:pPr>
            <a:r>
              <a:rPr lang="en-US" b="1" dirty="0">
                <a:solidFill>
                  <a:srgbClr val="FFFFFF"/>
                </a:solidFill>
                <a:latin typeface="Arial Narrow" pitchFamily="34" charset="0"/>
                <a:cs typeface="Arial" pitchFamily="34" charset="0"/>
              </a:rPr>
              <a:t>PPK</a:t>
            </a:r>
          </a:p>
        </p:txBody>
      </p:sp>
      <p:sp>
        <p:nvSpPr>
          <p:cNvPr id="17" name="Right Arrow 16"/>
          <p:cNvSpPr/>
          <p:nvPr/>
        </p:nvSpPr>
        <p:spPr>
          <a:xfrm>
            <a:off x="1979613" y="4868863"/>
            <a:ext cx="1223962" cy="958850"/>
          </a:xfrm>
          <a:prstGeom prst="rightArrow">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18" name="Right Arrow 17"/>
          <p:cNvSpPr/>
          <p:nvPr/>
        </p:nvSpPr>
        <p:spPr>
          <a:xfrm>
            <a:off x="1901825" y="3141663"/>
            <a:ext cx="592138" cy="484187"/>
          </a:xfrm>
          <a:prstGeom prst="rightArrow">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20" name="Rectangle 19"/>
          <p:cNvSpPr/>
          <p:nvPr/>
        </p:nvSpPr>
        <p:spPr>
          <a:xfrm>
            <a:off x="7524750" y="2060575"/>
            <a:ext cx="1490663" cy="4608513"/>
          </a:xfrm>
          <a:prstGeom prst="rect">
            <a:avLst/>
          </a:prstGeom>
          <a:solidFill>
            <a:srgbClr val="3333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endParaRPr>
          </a:p>
        </p:txBody>
      </p:sp>
      <p:sp>
        <p:nvSpPr>
          <p:cNvPr id="21" name="TextBox 20"/>
          <p:cNvSpPr txBox="1"/>
          <p:nvPr/>
        </p:nvSpPr>
        <p:spPr>
          <a:xfrm>
            <a:off x="7532688" y="2049463"/>
            <a:ext cx="1482725" cy="4524375"/>
          </a:xfrm>
          <a:prstGeom prst="rect">
            <a:avLst/>
          </a:prstGeom>
          <a:noFill/>
        </p:spPr>
        <p:txBody>
          <a:bodyPr wrap="none">
            <a:spAutoFit/>
          </a:bodyPr>
          <a:lstStyle/>
          <a:p>
            <a:pPr marL="285750" indent="-285750">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Regulasi</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a:t>
            </a: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Kebijakan</a:t>
            </a:r>
            <a:endParaRPr lang="en-US" b="1" dirty="0">
              <a:solidFill>
                <a:srgbClr val="FFFFFF"/>
              </a:solidFill>
              <a:latin typeface="Arial Narrow" pitchFamily="34" charset="0"/>
              <a:cs typeface="Arial" pitchFamily="34" charset="0"/>
            </a:endParaRP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Pedoman</a:t>
            </a:r>
            <a:r>
              <a:rPr lang="en-US" b="1" dirty="0">
                <a:solidFill>
                  <a:srgbClr val="FFFFFF"/>
                </a:solidFill>
                <a:latin typeface="Arial Narrow" pitchFamily="34" charset="0"/>
                <a:cs typeface="Arial" pitchFamily="34" charset="0"/>
              </a:rPr>
              <a:t>,</a:t>
            </a: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Panduan</a:t>
            </a:r>
            <a:endParaRPr lang="en-US" b="1" dirty="0">
              <a:solidFill>
                <a:srgbClr val="FFFFFF"/>
              </a:solidFill>
              <a:latin typeface="Arial Narrow" pitchFamily="34" charset="0"/>
              <a:cs typeface="Arial" pitchFamily="34" charset="0"/>
            </a:endParaRPr>
          </a:p>
          <a:p>
            <a:pPr marL="225425" indent="-225425">
              <a:buFont typeface="Arial" pitchFamily="34" charset="0"/>
              <a:buChar char="•"/>
              <a:defRPr/>
            </a:pPr>
            <a:r>
              <a:rPr lang="en-US" b="1" dirty="0">
                <a:solidFill>
                  <a:srgbClr val="FFFFFF"/>
                </a:solidFill>
                <a:latin typeface="Arial Narrow" pitchFamily="34" charset="0"/>
                <a:cs typeface="Arial" pitchFamily="34" charset="0"/>
              </a:rPr>
              <a:t>SPO</a:t>
            </a:r>
          </a:p>
          <a:p>
            <a:pPr marL="225425" indent="-225425">
              <a:buFont typeface="Arial" pitchFamily="34" charset="0"/>
              <a:buChar char="•"/>
              <a:defRPr/>
            </a:pPr>
            <a:r>
              <a:rPr lang="en-US" b="1" dirty="0">
                <a:solidFill>
                  <a:srgbClr val="FFFFFF"/>
                </a:solidFill>
                <a:latin typeface="Arial Narrow" pitchFamily="34" charset="0"/>
                <a:cs typeface="Arial" pitchFamily="34" charset="0"/>
              </a:rPr>
              <a:t>Program</a:t>
            </a:r>
          </a:p>
          <a:p>
            <a:pPr marL="285750" indent="-285750">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Indikator</a:t>
            </a:r>
            <a:r>
              <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rPr>
              <a:t> :</a:t>
            </a:r>
          </a:p>
          <a:p>
            <a:pPr marL="225425" indent="-225425">
              <a:buFont typeface="Arial" pitchFamily="34" charset="0"/>
              <a:buChar char="•"/>
              <a:defRPr/>
            </a:pPr>
            <a:r>
              <a:rPr lang="en-US" b="1" dirty="0">
                <a:solidFill>
                  <a:srgbClr val="FFFFFF"/>
                </a:solidFill>
                <a:latin typeface="Arial Narrow" pitchFamily="34" charset="0"/>
                <a:cs typeface="Arial" pitchFamily="34" charset="0"/>
              </a:rPr>
              <a:t>Ind. Area </a:t>
            </a:r>
          </a:p>
          <a:p>
            <a:pPr>
              <a:defRPr/>
            </a:pPr>
            <a:r>
              <a:rPr lang="en-US" b="1" dirty="0">
                <a:solidFill>
                  <a:srgbClr val="FFFFFF"/>
                </a:solidFill>
                <a:latin typeface="Arial Narrow" pitchFamily="34" charset="0"/>
                <a:cs typeface="Arial" pitchFamily="34" charset="0"/>
              </a:rPr>
              <a:t>     </a:t>
            </a:r>
            <a:r>
              <a:rPr lang="en-US" b="1" dirty="0" err="1">
                <a:solidFill>
                  <a:srgbClr val="FFFFFF"/>
                </a:solidFill>
                <a:latin typeface="Arial Narrow" pitchFamily="34" charset="0"/>
                <a:cs typeface="Arial" pitchFamily="34" charset="0"/>
              </a:rPr>
              <a:t>Klinis</a:t>
            </a:r>
            <a:endParaRPr lang="en-US" b="1" dirty="0">
              <a:solidFill>
                <a:srgbClr val="FFFFFF"/>
              </a:solidFill>
              <a:latin typeface="Arial Narrow" pitchFamily="34" charset="0"/>
              <a:cs typeface="Arial" pitchFamily="34" charset="0"/>
            </a:endParaRP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Ind</a:t>
            </a:r>
            <a:r>
              <a:rPr lang="en-US" b="1" dirty="0">
                <a:solidFill>
                  <a:srgbClr val="FFFFFF"/>
                </a:solidFill>
                <a:latin typeface="Arial Narrow" pitchFamily="34" charset="0"/>
                <a:cs typeface="Arial" pitchFamily="34" charset="0"/>
              </a:rPr>
              <a:t> </a:t>
            </a:r>
            <a:r>
              <a:rPr lang="en-US" b="1" dirty="0" err="1">
                <a:solidFill>
                  <a:srgbClr val="FFFFFF"/>
                </a:solidFill>
                <a:latin typeface="Arial Narrow" pitchFamily="34" charset="0"/>
                <a:cs typeface="Arial" pitchFamily="34" charset="0"/>
              </a:rPr>
              <a:t>Klinis</a:t>
            </a:r>
            <a:endParaRPr lang="en-US" b="1" dirty="0">
              <a:solidFill>
                <a:srgbClr val="FFFFFF"/>
              </a:solidFill>
              <a:latin typeface="Arial Narrow" pitchFamily="34" charset="0"/>
              <a:cs typeface="Arial" pitchFamily="34" charset="0"/>
            </a:endParaRP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Ind</a:t>
            </a:r>
            <a:r>
              <a:rPr lang="en-US" b="1" dirty="0">
                <a:solidFill>
                  <a:srgbClr val="FFFFFF"/>
                </a:solidFill>
                <a:latin typeface="Arial Narrow" pitchFamily="34" charset="0"/>
                <a:cs typeface="Arial" pitchFamily="34" charset="0"/>
              </a:rPr>
              <a:t> SKP</a:t>
            </a:r>
          </a:p>
          <a:p>
            <a:pPr marL="225425" indent="-225425">
              <a:buFont typeface="Arial" pitchFamily="34" charset="0"/>
              <a:buChar char="•"/>
              <a:defRPr/>
            </a:pPr>
            <a:r>
              <a:rPr lang="en-US" b="1" dirty="0" err="1">
                <a:solidFill>
                  <a:srgbClr val="FFFFFF"/>
                </a:solidFill>
                <a:latin typeface="Arial Narrow" pitchFamily="34" charset="0"/>
                <a:cs typeface="Arial" pitchFamily="34" charset="0"/>
              </a:rPr>
              <a:t>Ind</a:t>
            </a:r>
            <a:r>
              <a:rPr lang="en-US" b="1" dirty="0">
                <a:solidFill>
                  <a:srgbClr val="FFFFFF"/>
                </a:solidFill>
                <a:latin typeface="Arial Narrow" pitchFamily="34" charset="0"/>
                <a:cs typeface="Arial" pitchFamily="34" charset="0"/>
              </a:rPr>
              <a:t> </a:t>
            </a:r>
            <a:r>
              <a:rPr lang="en-US" b="1" dirty="0" err="1">
                <a:solidFill>
                  <a:srgbClr val="FFFFFF"/>
                </a:solidFill>
                <a:latin typeface="Arial Narrow" pitchFamily="34" charset="0"/>
                <a:cs typeface="Arial" pitchFamily="34" charset="0"/>
              </a:rPr>
              <a:t>Upaya</a:t>
            </a:r>
            <a:endParaRPr lang="en-US" b="1" dirty="0">
              <a:solidFill>
                <a:srgbClr val="FFFFFF"/>
              </a:solidFill>
              <a:latin typeface="Arial Narrow" pitchFamily="34" charset="0"/>
              <a:cs typeface="Arial" pitchFamily="34" charset="0"/>
            </a:endParaRPr>
          </a:p>
          <a:p>
            <a:pPr>
              <a:defRPr/>
            </a:pPr>
            <a:r>
              <a:rPr lang="en-US" b="1" dirty="0">
                <a:solidFill>
                  <a:srgbClr val="FFFFFF"/>
                </a:solidFill>
                <a:latin typeface="Arial Narrow" pitchFamily="34" charset="0"/>
                <a:cs typeface="Arial" pitchFamily="34" charset="0"/>
              </a:rPr>
              <a:t>     </a:t>
            </a:r>
            <a:r>
              <a:rPr lang="en-US" b="1" dirty="0" err="1">
                <a:solidFill>
                  <a:srgbClr val="FFFFFF"/>
                </a:solidFill>
                <a:latin typeface="Arial Narrow" pitchFamily="34" charset="0"/>
                <a:cs typeface="Arial" pitchFamily="34" charset="0"/>
              </a:rPr>
              <a:t>Manajemen</a:t>
            </a:r>
            <a:endParaRPr lang="en-US" b="1" dirty="0">
              <a:solidFill>
                <a:srgbClr val="FFFFFF"/>
              </a:solidFill>
              <a:latin typeface="Arial Narrow" pitchFamily="34" charset="0"/>
              <a:cs typeface="Arial" pitchFamily="34" charset="0"/>
            </a:endParaRPr>
          </a:p>
          <a:p>
            <a:pPr>
              <a:defRPr/>
            </a:pPr>
            <a:endParaRPr lang="en-US" b="1" dirty="0">
              <a:solidFill>
                <a:srgbClr val="FFFFFF"/>
              </a:solidFill>
              <a:latin typeface="Arial Narrow" pitchFamily="34" charset="0"/>
              <a:cs typeface="Arial" pitchFamily="34" charset="0"/>
            </a:endParaRPr>
          </a:p>
          <a:p>
            <a:pPr marL="285750" indent="-285750">
              <a:buFont typeface="Wingdings" pitchFamily="2" charset="2"/>
              <a:buChar char="q"/>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Dokumen</a:t>
            </a:r>
            <a:endPar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defRPr/>
            </a:pPr>
            <a:r>
              <a:rPr lang="en-US" b="1" dirty="0" err="1">
                <a:solidFill>
                  <a:srgbClr val="FFFF00"/>
                </a:solidFill>
                <a:effectLst>
                  <a:outerShdw blurRad="38100" dist="38100" dir="2700000" algn="tl">
                    <a:srgbClr val="000000">
                      <a:alpha val="43137"/>
                    </a:srgbClr>
                  </a:outerShdw>
                </a:effectLst>
                <a:latin typeface="Arial Narrow" pitchFamily="34" charset="0"/>
                <a:cs typeface="Arial" pitchFamily="34" charset="0"/>
              </a:rPr>
              <a:t>Implementasi</a:t>
            </a:r>
            <a:endParaRPr lang="en-US" b="1" dirty="0">
              <a:solidFill>
                <a:srgbClr val="FFFF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22" name="Right Arrow 21"/>
          <p:cNvSpPr/>
          <p:nvPr/>
        </p:nvSpPr>
        <p:spPr>
          <a:xfrm rot="10800000">
            <a:off x="6300788" y="2770188"/>
            <a:ext cx="1122362" cy="3455987"/>
          </a:xfrm>
          <a:prstGeom prst="rightArrow">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solidFill>
                <a:srgbClr val="FFFFFF"/>
              </a:solidFill>
            </a:endParaRPr>
          </a:p>
        </p:txBody>
      </p:sp>
      <p:sp>
        <p:nvSpPr>
          <p:cNvPr id="24" name="Up-Down Arrow 23"/>
          <p:cNvSpPr/>
          <p:nvPr/>
        </p:nvSpPr>
        <p:spPr>
          <a:xfrm>
            <a:off x="4319588" y="3213100"/>
            <a:ext cx="396875" cy="792163"/>
          </a:xfrm>
          <a:prstGeom prst="upDownArrow">
            <a:avLst/>
          </a:prstGeom>
          <a:noFill/>
          <a:ln w="12700" cmpd="sng">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endParaRPr>
          </a:p>
        </p:txBody>
      </p:sp>
      <p:sp>
        <p:nvSpPr>
          <p:cNvPr id="7186" name="TextBox 24"/>
          <p:cNvSpPr txBox="1">
            <a:spLocks noChangeArrowheads="1"/>
          </p:cNvSpPr>
          <p:nvPr/>
        </p:nvSpPr>
        <p:spPr bwMode="auto">
          <a:xfrm>
            <a:off x="34925" y="-26988"/>
            <a:ext cx="8675350" cy="461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b="1" dirty="0" err="1" smtClean="0">
                <a:solidFill>
                  <a:srgbClr val="2F2B20"/>
                </a:solidFill>
                <a:latin typeface="Arial Narrow" pitchFamily="34" charset="0"/>
              </a:rPr>
              <a:t>Pengelolaan</a:t>
            </a:r>
            <a:r>
              <a:rPr lang="en-US" b="1" dirty="0" smtClean="0">
                <a:solidFill>
                  <a:srgbClr val="2F2B20"/>
                </a:solidFill>
                <a:latin typeface="Arial Narrow" pitchFamily="34" charset="0"/>
              </a:rPr>
              <a:t> R</a:t>
            </a:r>
            <a:r>
              <a:rPr lang="id-ID" b="1" dirty="0" smtClean="0">
                <a:solidFill>
                  <a:srgbClr val="2F2B20"/>
                </a:solidFill>
                <a:latin typeface="Arial Narrow" pitchFamily="34" charset="0"/>
              </a:rPr>
              <a:t>umah </a:t>
            </a:r>
            <a:r>
              <a:rPr lang="en-US" b="1" dirty="0" smtClean="0">
                <a:solidFill>
                  <a:srgbClr val="2F2B20"/>
                </a:solidFill>
                <a:latin typeface="Arial Narrow" pitchFamily="34" charset="0"/>
              </a:rPr>
              <a:t>S</a:t>
            </a:r>
            <a:r>
              <a:rPr lang="id-ID" b="1" dirty="0" smtClean="0">
                <a:solidFill>
                  <a:srgbClr val="2F2B20"/>
                </a:solidFill>
                <a:latin typeface="Arial Narrow" pitchFamily="34" charset="0"/>
              </a:rPr>
              <a:t>akit</a:t>
            </a:r>
            <a:r>
              <a:rPr lang="en-US" b="1" dirty="0" smtClean="0">
                <a:solidFill>
                  <a:srgbClr val="2F2B20"/>
                </a:solidFill>
                <a:latin typeface="Arial Narrow" pitchFamily="34" charset="0"/>
              </a:rPr>
              <a:t> </a:t>
            </a:r>
            <a:r>
              <a:rPr lang="en-US" b="1" dirty="0" err="1" smtClean="0">
                <a:solidFill>
                  <a:srgbClr val="2F2B20"/>
                </a:solidFill>
                <a:latin typeface="Arial Narrow" pitchFamily="34" charset="0"/>
              </a:rPr>
              <a:t>dlm</a:t>
            </a:r>
            <a:r>
              <a:rPr lang="en-US" b="1" dirty="0" smtClean="0">
                <a:solidFill>
                  <a:srgbClr val="2F2B20"/>
                </a:solidFill>
                <a:latin typeface="Arial Narrow" pitchFamily="34" charset="0"/>
              </a:rPr>
              <a:t> </a:t>
            </a:r>
            <a:r>
              <a:rPr lang="en-US" b="1" dirty="0" err="1" smtClean="0">
                <a:solidFill>
                  <a:srgbClr val="2F2B20"/>
                </a:solidFill>
                <a:latin typeface="Arial Narrow" pitchFamily="34" charset="0"/>
              </a:rPr>
              <a:t>Perspektif</a:t>
            </a:r>
            <a:r>
              <a:rPr lang="en-US" b="1" dirty="0" smtClean="0">
                <a:solidFill>
                  <a:srgbClr val="2F2B20"/>
                </a:solidFill>
                <a:latin typeface="Arial Narrow" pitchFamily="34" charset="0"/>
              </a:rPr>
              <a:t> </a:t>
            </a:r>
            <a:r>
              <a:rPr lang="en-US" b="1" dirty="0" err="1" smtClean="0">
                <a:solidFill>
                  <a:srgbClr val="2F2B20"/>
                </a:solidFill>
                <a:latin typeface="Arial Narrow" pitchFamily="34" charset="0"/>
              </a:rPr>
              <a:t>Standar</a:t>
            </a:r>
            <a:r>
              <a:rPr lang="en-US" b="1" dirty="0" smtClean="0">
                <a:solidFill>
                  <a:srgbClr val="2F2B20"/>
                </a:solidFill>
                <a:latin typeface="Arial Narrow" pitchFamily="34" charset="0"/>
              </a:rPr>
              <a:t> </a:t>
            </a:r>
            <a:r>
              <a:rPr lang="en-US" b="1" dirty="0" err="1" smtClean="0">
                <a:solidFill>
                  <a:srgbClr val="2F2B20"/>
                </a:solidFill>
                <a:latin typeface="Arial Narrow" pitchFamily="34" charset="0"/>
              </a:rPr>
              <a:t>Akreditasi</a:t>
            </a:r>
            <a:r>
              <a:rPr lang="en-US" b="1" dirty="0" smtClean="0">
                <a:solidFill>
                  <a:srgbClr val="2F2B20"/>
                </a:solidFill>
                <a:latin typeface="Arial Narrow" pitchFamily="34" charset="0"/>
              </a:rPr>
              <a:t> v.2012</a:t>
            </a:r>
          </a:p>
        </p:txBody>
      </p:sp>
      <p:sp>
        <p:nvSpPr>
          <p:cNvPr id="23" name="TextBox 22"/>
          <p:cNvSpPr txBox="1"/>
          <p:nvPr/>
        </p:nvSpPr>
        <p:spPr>
          <a:xfrm>
            <a:off x="7504796" y="476672"/>
            <a:ext cx="1387684" cy="1077218"/>
          </a:xfrm>
          <a:prstGeom prst="rect">
            <a:avLst/>
          </a:prstGeom>
          <a:solidFill>
            <a:srgbClr val="FFFF00"/>
          </a:solidFill>
        </p:spPr>
        <p:txBody>
          <a:bodyPr wrap="square" rtlCol="0">
            <a:spAutoFit/>
          </a:bodyPr>
          <a:lstStyle/>
          <a:p>
            <a:r>
              <a:rPr lang="en-US" sz="1600" b="1" dirty="0">
                <a:solidFill>
                  <a:srgbClr val="000000"/>
                </a:solidFill>
                <a:latin typeface="Arial Narrow" pitchFamily="34" charset="0"/>
                <a:cs typeface="Arial" pitchFamily="34" charset="0"/>
              </a:rPr>
              <a:t>UU 44/2009 </a:t>
            </a:r>
            <a:r>
              <a:rPr lang="en-US" sz="1600" b="1" dirty="0" err="1">
                <a:solidFill>
                  <a:srgbClr val="000000"/>
                </a:solidFill>
                <a:latin typeface="Arial Narrow" pitchFamily="34" charset="0"/>
                <a:cs typeface="Arial" pitchFamily="34" charset="0"/>
              </a:rPr>
              <a:t>ttg</a:t>
            </a:r>
            <a:r>
              <a:rPr lang="en-US" sz="1600" b="1" dirty="0">
                <a:solidFill>
                  <a:srgbClr val="000000"/>
                </a:solidFill>
                <a:latin typeface="Arial Narrow" pitchFamily="34" charset="0"/>
                <a:cs typeface="Arial" pitchFamily="34" charset="0"/>
              </a:rPr>
              <a:t> </a:t>
            </a:r>
            <a:r>
              <a:rPr lang="en-US" sz="1600" b="1" dirty="0" smtClean="0">
                <a:solidFill>
                  <a:srgbClr val="000000"/>
                </a:solidFill>
                <a:latin typeface="Arial Narrow" pitchFamily="34" charset="0"/>
                <a:cs typeface="Arial" pitchFamily="34" charset="0"/>
              </a:rPr>
              <a:t>RS, </a:t>
            </a:r>
            <a:r>
              <a:rPr lang="en-US" sz="1600" b="1" dirty="0" err="1" smtClean="0">
                <a:solidFill>
                  <a:srgbClr val="000000"/>
                </a:solidFill>
                <a:latin typeface="Arial Narrow" pitchFamily="34" charset="0"/>
                <a:cs typeface="Arial" pitchFamily="34" charset="0"/>
              </a:rPr>
              <a:t>Peraturan</a:t>
            </a:r>
            <a:r>
              <a:rPr lang="en-US" sz="1600" b="1" dirty="0" smtClean="0">
                <a:solidFill>
                  <a:srgbClr val="000000"/>
                </a:solidFill>
                <a:latin typeface="Arial Narrow" pitchFamily="34" charset="0"/>
                <a:cs typeface="Arial" pitchFamily="34" charset="0"/>
              </a:rPr>
              <a:t> </a:t>
            </a:r>
            <a:r>
              <a:rPr lang="en-US" sz="1600" b="1" dirty="0">
                <a:solidFill>
                  <a:srgbClr val="000000"/>
                </a:solidFill>
                <a:latin typeface="Arial Narrow" pitchFamily="34" charset="0"/>
                <a:cs typeface="Arial" pitchFamily="34" charset="0"/>
              </a:rPr>
              <a:t>Per UU an </a:t>
            </a:r>
            <a:r>
              <a:rPr lang="en-US" sz="1600" b="1" dirty="0" err="1" smtClean="0">
                <a:solidFill>
                  <a:srgbClr val="000000"/>
                </a:solidFill>
                <a:latin typeface="Arial Narrow" pitchFamily="34" charset="0"/>
                <a:cs typeface="Arial" pitchFamily="34" charset="0"/>
              </a:rPr>
              <a:t>lainnya</a:t>
            </a:r>
            <a:endParaRPr lang="en-US" sz="1600" dirty="0">
              <a:solidFill>
                <a:srgbClr val="FFFFFF"/>
              </a:solidFill>
              <a:latin typeface="Times New Roman" pitchFamily="18" charset="0"/>
              <a:cs typeface="Arial" pitchFamily="34" charset="0"/>
            </a:endParaRPr>
          </a:p>
        </p:txBody>
      </p:sp>
      <p:cxnSp>
        <p:nvCxnSpPr>
          <p:cNvPr id="25" name="Straight Arrow Connector 24"/>
          <p:cNvCxnSpPr/>
          <p:nvPr/>
        </p:nvCxnSpPr>
        <p:spPr>
          <a:xfrm>
            <a:off x="8172400" y="1568117"/>
            <a:ext cx="0" cy="420723"/>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728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right)">
                                      <p:cBhvr>
                                        <p:cTn id="30" dur="500"/>
                                        <p:tgtEl>
                                          <p:spTgt spid="22"/>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p:bldP spid="14" grpId="0" animBg="1"/>
      <p:bldP spid="15" grpId="0"/>
      <p:bldP spid="16" grpId="0"/>
      <p:bldP spid="17" grpId="0" animBg="1"/>
      <p:bldP spid="18" grpId="0" animBg="1"/>
      <p:bldP spid="20" grpId="0" animBg="1"/>
      <p:bldP spid="21" grpId="0"/>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
          <p:cNvSpPr>
            <a:spLocks noChangeArrowheads="1"/>
          </p:cNvSpPr>
          <p:nvPr/>
        </p:nvSpPr>
        <p:spPr bwMode="auto">
          <a:xfrm>
            <a:off x="-36512" y="4220468"/>
            <a:ext cx="2916238" cy="1084263"/>
          </a:xfrm>
          <a:prstGeom prst="rect">
            <a:avLst/>
          </a:prstGeom>
          <a:noFill/>
          <a:ln w="9525">
            <a:noFill/>
            <a:miter lim="800000"/>
            <a:headEnd/>
            <a:tailEnd/>
          </a:ln>
        </p:spPr>
        <p:txBody>
          <a:bodyPr lIns="92075" tIns="46038" rIns="92075" bIns="46038" anchor="ctr"/>
          <a:lstStyle/>
          <a:p>
            <a:pPr algn="ctr" defTabSz="762000">
              <a:defRPr/>
            </a:pPr>
            <a:r>
              <a:rPr lang="en-US" sz="1800" b="1" i="1" dirty="0" smtClean="0">
                <a:solidFill>
                  <a:srgbClr val="2F2B20"/>
                </a:solidFill>
                <a:effectLst>
                  <a:outerShdw blurRad="38100" dist="38100" dir="2700000" algn="tl">
                    <a:srgbClr val="000000">
                      <a:alpha val="43137"/>
                    </a:srgbClr>
                  </a:outerShdw>
                </a:effectLst>
                <a:latin typeface="Tahoma" pitchFamily="34" charset="0"/>
                <a:cs typeface="Arial" pitchFamily="34" charset="0"/>
              </a:rPr>
              <a:t>4 </a:t>
            </a:r>
            <a:r>
              <a:rPr lang="en-US" sz="1800" b="1" i="1" dirty="0" err="1">
                <a:solidFill>
                  <a:srgbClr val="2F2B20"/>
                </a:solidFill>
                <a:effectLst>
                  <a:outerShdw blurRad="38100" dist="38100" dir="2700000" algn="tl">
                    <a:srgbClr val="000000">
                      <a:alpha val="43137"/>
                    </a:srgbClr>
                  </a:outerShdw>
                </a:effectLst>
                <a:latin typeface="Tahoma" pitchFamily="34" charset="0"/>
                <a:cs typeface="Arial" pitchFamily="34" charset="0"/>
              </a:rPr>
              <a:t>Fondasi</a:t>
            </a:r>
            <a:endParaRPr lang="en-US" sz="1800" b="1" i="1" dirty="0">
              <a:solidFill>
                <a:srgbClr val="2F2B20"/>
              </a:solidFill>
              <a:effectLst>
                <a:outerShdw blurRad="38100" dist="38100" dir="2700000" algn="tl">
                  <a:srgbClr val="000000">
                    <a:alpha val="43137"/>
                  </a:srgbClr>
                </a:outerShdw>
              </a:effectLst>
              <a:latin typeface="Tahoma" pitchFamily="34" charset="0"/>
              <a:cs typeface="Arial" pitchFamily="34" charset="0"/>
            </a:endParaRPr>
          </a:p>
          <a:p>
            <a:pPr algn="ctr" defTabSz="762000">
              <a:defRPr/>
            </a:pPr>
            <a:r>
              <a:rPr lang="id-ID" sz="1800" b="1" i="1" dirty="0">
                <a:solidFill>
                  <a:srgbClr val="2F2B20"/>
                </a:solidFill>
                <a:effectLst>
                  <a:outerShdw blurRad="38100" dist="38100" dir="2700000" algn="tl">
                    <a:srgbClr val="000000">
                      <a:alpha val="43137"/>
                    </a:srgbClr>
                  </a:outerShdw>
                </a:effectLst>
                <a:latin typeface="Tahoma" pitchFamily="34" charset="0"/>
                <a:cs typeface="Arial" pitchFamily="34" charset="0"/>
              </a:rPr>
              <a:t>Asuhan pasien</a:t>
            </a:r>
          </a:p>
        </p:txBody>
      </p:sp>
      <p:sp>
        <p:nvSpPr>
          <p:cNvPr id="17" name="Oval 8"/>
          <p:cNvSpPr>
            <a:spLocks noChangeArrowheads="1"/>
          </p:cNvSpPr>
          <p:nvPr/>
        </p:nvSpPr>
        <p:spPr bwMode="auto">
          <a:xfrm>
            <a:off x="2267745" y="533400"/>
            <a:ext cx="2736304" cy="1908299"/>
          </a:xfrm>
          <a:prstGeom prst="ellipse">
            <a:avLst/>
          </a:prstGeom>
          <a:solidFill>
            <a:srgbClr val="000000">
              <a:alpha val="40000"/>
            </a:srgbClr>
          </a:solidFill>
          <a:ln w="101600" cap="sq" algn="ctr">
            <a:solidFill>
              <a:srgbClr val="FF0000"/>
            </a:solidFill>
            <a:round/>
            <a:headEnd type="none" w="sm" len="sm"/>
            <a:tailEnd type="none" w="sm" len="sm"/>
          </a:ln>
        </p:spPr>
        <p:txBody>
          <a:bodyPr wrap="none" anchor="ctr"/>
          <a:lstStyle/>
          <a:p>
            <a:endParaRPr lang="id-ID">
              <a:solidFill>
                <a:srgbClr val="FFFFFF"/>
              </a:solidFill>
              <a:cs typeface="Arial" pitchFamily="34" charset="0"/>
            </a:endParaRPr>
          </a:p>
        </p:txBody>
      </p:sp>
      <p:cxnSp>
        <p:nvCxnSpPr>
          <p:cNvPr id="5" name="Straight Connector 4"/>
          <p:cNvCxnSpPr/>
          <p:nvPr/>
        </p:nvCxnSpPr>
        <p:spPr>
          <a:xfrm>
            <a:off x="3707904" y="2817788"/>
            <a:ext cx="2266176" cy="16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716627" y="2441699"/>
            <a:ext cx="9236" cy="394855"/>
          </a:xfrm>
          <a:prstGeom prst="line">
            <a:avLst/>
          </a:prstGeom>
          <a:ln w="76200">
            <a:solidFill>
              <a:srgbClr val="2F2B2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3" idx="4"/>
          </p:cNvCxnSpPr>
          <p:nvPr/>
        </p:nvCxnSpPr>
        <p:spPr>
          <a:xfrm>
            <a:off x="5940152" y="2441699"/>
            <a:ext cx="23812" cy="376089"/>
          </a:xfrm>
          <a:prstGeom prst="line">
            <a:avLst/>
          </a:prstGeom>
          <a:ln w="76200">
            <a:solidFill>
              <a:srgbClr val="2F2B2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0" idx="0"/>
          </p:cNvCxnSpPr>
          <p:nvPr/>
        </p:nvCxnSpPr>
        <p:spPr>
          <a:xfrm flipH="1">
            <a:off x="4841876" y="2817788"/>
            <a:ext cx="17462" cy="432718"/>
          </a:xfrm>
          <a:prstGeom prst="line">
            <a:avLst/>
          </a:prstGeom>
          <a:ln w="69850">
            <a:solidFill>
              <a:srgbClr val="2F2B2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19363" y="4779875"/>
            <a:ext cx="612775" cy="17277"/>
          </a:xfrm>
          <a:prstGeom prst="straightConnector1">
            <a:avLst/>
          </a:prstGeom>
          <a:ln w="63500">
            <a:solidFill>
              <a:schemeClr val="bg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348038" y="3250506"/>
            <a:ext cx="2987675" cy="2986087"/>
          </a:xfrm>
          <a:prstGeom prst="roundRect">
            <a:avLst/>
          </a:prstGeom>
          <a:noFill/>
          <a:ln w="635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rgbClr val="FFFFFF"/>
              </a:solidFill>
            </a:endParaRPr>
          </a:p>
        </p:txBody>
      </p:sp>
      <p:sp>
        <p:nvSpPr>
          <p:cNvPr id="23" name="Oval 8"/>
          <p:cNvSpPr>
            <a:spLocks noChangeArrowheads="1"/>
          </p:cNvSpPr>
          <p:nvPr/>
        </p:nvSpPr>
        <p:spPr bwMode="auto">
          <a:xfrm>
            <a:off x="4644008" y="533400"/>
            <a:ext cx="2592288" cy="1908299"/>
          </a:xfrm>
          <a:prstGeom prst="ellipse">
            <a:avLst/>
          </a:prstGeom>
          <a:solidFill>
            <a:srgbClr val="000000">
              <a:alpha val="40000"/>
            </a:srgbClr>
          </a:solidFill>
          <a:ln w="101600" cap="sq" algn="ctr">
            <a:solidFill>
              <a:srgbClr val="FF0000"/>
            </a:solidFill>
            <a:round/>
            <a:headEnd type="none" w="sm" len="sm"/>
            <a:tailEnd type="none" w="sm" len="sm"/>
          </a:ln>
        </p:spPr>
        <p:txBody>
          <a:bodyPr wrap="none" anchor="ctr"/>
          <a:lstStyle/>
          <a:p>
            <a:endParaRPr lang="id-ID">
              <a:solidFill>
                <a:srgbClr val="FFFFFF"/>
              </a:solidFill>
              <a:cs typeface="Arial" pitchFamily="34" charset="0"/>
            </a:endParaRPr>
          </a:p>
        </p:txBody>
      </p:sp>
      <p:sp>
        <p:nvSpPr>
          <p:cNvPr id="20" name="Rectangle 5"/>
          <p:cNvSpPr>
            <a:spLocks noChangeArrowheads="1"/>
          </p:cNvSpPr>
          <p:nvPr/>
        </p:nvSpPr>
        <p:spPr bwMode="auto">
          <a:xfrm>
            <a:off x="4536083" y="817290"/>
            <a:ext cx="2916237" cy="1084262"/>
          </a:xfrm>
          <a:prstGeom prst="rect">
            <a:avLst/>
          </a:prstGeom>
          <a:noFill/>
          <a:ln w="9525">
            <a:noFill/>
            <a:miter lim="800000"/>
            <a:headEnd/>
            <a:tailEnd/>
          </a:ln>
        </p:spPr>
        <p:txBody>
          <a:bodyPr lIns="92075" tIns="46038" rIns="92075" bIns="46038" anchor="ctr"/>
          <a:lstStyle/>
          <a:p>
            <a:pPr algn="ctr" defTabSz="762000">
              <a:defRPr/>
            </a:pPr>
            <a:r>
              <a:rPr lang="id-ID" sz="2000" b="1" dirty="0" smtClean="0">
                <a:solidFill>
                  <a:srgbClr val="FFFFFF"/>
                </a:solidFill>
                <a:effectLst>
                  <a:outerShdw blurRad="38100" dist="38100" dir="2700000" algn="tl">
                    <a:srgbClr val="000000">
                      <a:alpha val="43137"/>
                    </a:srgbClr>
                  </a:outerShdw>
                </a:effectLst>
                <a:latin typeface="Tahoma" pitchFamily="34" charset="0"/>
                <a:cs typeface="Arial" pitchFamily="34" charset="0"/>
              </a:rPr>
              <a:t>PATIENT</a:t>
            </a:r>
            <a:r>
              <a:rPr lang="en-US" sz="2000" b="1" dirty="0" smtClean="0">
                <a:solidFill>
                  <a:srgbClr val="FFFFFF"/>
                </a:solidFill>
                <a:effectLst>
                  <a:outerShdw blurRad="38100" dist="38100" dir="2700000" algn="tl">
                    <a:srgbClr val="000000">
                      <a:alpha val="43137"/>
                    </a:srgbClr>
                  </a:outerShdw>
                </a:effectLst>
                <a:latin typeface="Tahoma" pitchFamily="34" charset="0"/>
                <a:cs typeface="Arial" pitchFamily="34" charset="0"/>
              </a:rPr>
              <a:t>-</a:t>
            </a:r>
            <a:endPar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endParaRPr>
          </a:p>
          <a:p>
            <a:pPr algn="ctr" defTabSz="762000">
              <a:defRPr/>
            </a:pPr>
            <a:r>
              <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rPr>
              <a:t>CENTRED</a:t>
            </a:r>
          </a:p>
          <a:p>
            <a:pPr algn="ctr" defTabSz="762000">
              <a:defRPr/>
            </a:pPr>
            <a:r>
              <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rPr>
              <a:t>CARE</a:t>
            </a:r>
            <a:endParaRPr lang="en-US" sz="2000" b="1" dirty="0">
              <a:solidFill>
                <a:srgbClr val="FFFFFF"/>
              </a:solidFill>
              <a:effectLst>
                <a:outerShdw blurRad="38100" dist="38100" dir="2700000" algn="tl">
                  <a:srgbClr val="000000">
                    <a:alpha val="43137"/>
                  </a:srgbClr>
                </a:outerShdw>
              </a:effectLst>
              <a:latin typeface="Tahoma" pitchFamily="34" charset="0"/>
              <a:cs typeface="Arial" pitchFamily="34" charset="0"/>
            </a:endParaRPr>
          </a:p>
        </p:txBody>
      </p:sp>
      <p:sp>
        <p:nvSpPr>
          <p:cNvPr id="18" name="Rectangle 5"/>
          <p:cNvSpPr>
            <a:spLocks noChangeArrowheads="1"/>
          </p:cNvSpPr>
          <p:nvPr/>
        </p:nvSpPr>
        <p:spPr bwMode="auto">
          <a:xfrm>
            <a:off x="2087810" y="889298"/>
            <a:ext cx="2916238" cy="1084262"/>
          </a:xfrm>
          <a:prstGeom prst="rect">
            <a:avLst/>
          </a:prstGeom>
          <a:noFill/>
          <a:ln w="9525">
            <a:noFill/>
            <a:miter lim="800000"/>
            <a:headEnd/>
            <a:tailEnd/>
          </a:ln>
        </p:spPr>
        <p:txBody>
          <a:bodyPr lIns="92075" tIns="46038" rIns="92075" bIns="46038" anchor="ctr"/>
          <a:lstStyle/>
          <a:p>
            <a:pPr algn="ctr" defTabSz="762000">
              <a:defRPr/>
            </a:pPr>
            <a:r>
              <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rPr>
              <a:t>HOSPITAL</a:t>
            </a:r>
          </a:p>
          <a:p>
            <a:pPr algn="ctr" defTabSz="762000">
              <a:defRPr/>
            </a:pPr>
            <a:r>
              <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rPr>
              <a:t>RISK</a:t>
            </a:r>
          </a:p>
          <a:p>
            <a:pPr algn="ctr" defTabSz="762000">
              <a:defRPr/>
            </a:pPr>
            <a:r>
              <a:rPr lang="id-ID" sz="2000" b="1" dirty="0">
                <a:solidFill>
                  <a:srgbClr val="FFFFFF"/>
                </a:solidFill>
                <a:effectLst>
                  <a:outerShdw blurRad="38100" dist="38100" dir="2700000" algn="tl">
                    <a:srgbClr val="000000">
                      <a:alpha val="43137"/>
                    </a:srgbClr>
                  </a:outerShdw>
                </a:effectLst>
                <a:latin typeface="Tahoma" pitchFamily="34" charset="0"/>
                <a:cs typeface="Arial" pitchFamily="34" charset="0"/>
              </a:rPr>
              <a:t>MANAGEMENT</a:t>
            </a:r>
            <a:endParaRPr lang="en-US" sz="2000" b="1" dirty="0">
              <a:solidFill>
                <a:srgbClr val="FFFFFF"/>
              </a:solidFill>
              <a:effectLst>
                <a:outerShdw blurRad="38100" dist="38100" dir="2700000" algn="tl">
                  <a:srgbClr val="000000">
                    <a:alpha val="43137"/>
                  </a:srgbClr>
                </a:outerShdw>
              </a:effectLst>
              <a:latin typeface="Tahoma" pitchFamily="34" charset="0"/>
              <a:cs typeface="Arial" pitchFamily="34" charset="0"/>
            </a:endParaRPr>
          </a:p>
        </p:txBody>
      </p:sp>
      <p:sp>
        <p:nvSpPr>
          <p:cNvPr id="24" name="Rectangle 6"/>
          <p:cNvSpPr>
            <a:spLocks noChangeArrowheads="1"/>
          </p:cNvSpPr>
          <p:nvPr/>
        </p:nvSpPr>
        <p:spPr bwMode="auto">
          <a:xfrm>
            <a:off x="431626" y="5013176"/>
            <a:ext cx="2916238" cy="1084263"/>
          </a:xfrm>
          <a:prstGeom prst="rect">
            <a:avLst/>
          </a:prstGeom>
          <a:noFill/>
          <a:ln w="9525">
            <a:noFill/>
            <a:miter lim="800000"/>
            <a:headEnd/>
            <a:tailEnd/>
          </a:ln>
        </p:spPr>
        <p:txBody>
          <a:bodyPr lIns="92075" tIns="46038" rIns="92075" bIns="46038" anchor="ctr"/>
          <a:lstStyle/>
          <a:p>
            <a:pPr marL="285750" indent="-285750"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Asuhan Medis</a:t>
            </a:r>
          </a:p>
          <a:p>
            <a:pPr marL="285750" indent="-285750"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Asuhan Keperawatan</a:t>
            </a:r>
          </a:p>
          <a:p>
            <a:pPr marL="285750" indent="-285750"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Asuhan Gizi</a:t>
            </a:r>
          </a:p>
          <a:p>
            <a:pPr marL="285750" indent="-285750"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Asuhan </a:t>
            </a:r>
            <a:r>
              <a:rPr lang="id-ID" sz="1600" dirty="0" smtClean="0">
                <a:solidFill>
                  <a:srgbClr val="2F2B20"/>
                </a:solidFill>
                <a:effectLst>
                  <a:outerShdw blurRad="38100" dist="38100" dir="2700000" algn="tl">
                    <a:srgbClr val="000000">
                      <a:alpha val="43137"/>
                    </a:srgbClr>
                  </a:outerShdw>
                </a:effectLst>
                <a:latin typeface="Tahoma" pitchFamily="34" charset="0"/>
              </a:rPr>
              <a:t>Farmasi</a:t>
            </a:r>
            <a:endPar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endParaRPr>
          </a:p>
        </p:txBody>
      </p:sp>
      <p:sp>
        <p:nvSpPr>
          <p:cNvPr id="27" name="Rectangle 6"/>
          <p:cNvSpPr>
            <a:spLocks noChangeArrowheads="1"/>
          </p:cNvSpPr>
          <p:nvPr/>
        </p:nvSpPr>
        <p:spPr bwMode="auto">
          <a:xfrm>
            <a:off x="6444208" y="5468937"/>
            <a:ext cx="2916238" cy="1084263"/>
          </a:xfrm>
          <a:prstGeom prst="rect">
            <a:avLst/>
          </a:prstGeom>
          <a:noFill/>
          <a:ln w="9525">
            <a:noFill/>
            <a:miter lim="800000"/>
            <a:headEnd/>
            <a:tailEnd/>
          </a:ln>
        </p:spPr>
        <p:txBody>
          <a:bodyPr lIns="92075" tIns="46038" rIns="92075" bIns="46038" anchor="ctr"/>
          <a:lstStyle/>
          <a:p>
            <a:pPr marL="182563" indent="-182563"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Evidence Based Medicine</a:t>
            </a:r>
          </a:p>
          <a:p>
            <a:pPr marL="182563" indent="-182563" defTabSz="762000">
              <a:buFont typeface="Arial" pitchFamily="34" charset="0"/>
              <a:buChar char="•"/>
              <a:defRPr/>
            </a:pPr>
            <a:r>
              <a:rPr lang="id-ID" sz="1600" dirty="0">
                <a:solidFill>
                  <a:srgbClr val="2F2B20"/>
                </a:solidFill>
                <a:effectLst>
                  <a:outerShdw blurRad="38100" dist="38100" dir="2700000" algn="tl">
                    <a:srgbClr val="000000">
                      <a:alpha val="43137"/>
                    </a:srgbClr>
                  </a:outerShdw>
                </a:effectLst>
                <a:latin typeface="Tahoma" pitchFamily="34" charset="0"/>
                <a:cs typeface="Arial" pitchFamily="34" charset="0"/>
              </a:rPr>
              <a:t>Value Based Medicine</a:t>
            </a:r>
          </a:p>
        </p:txBody>
      </p:sp>
      <p:sp>
        <p:nvSpPr>
          <p:cNvPr id="28" name="Rectangle 12"/>
          <p:cNvSpPr>
            <a:spLocks noChangeArrowheads="1"/>
          </p:cNvSpPr>
          <p:nvPr/>
        </p:nvSpPr>
        <p:spPr bwMode="auto">
          <a:xfrm>
            <a:off x="6629400" y="3283565"/>
            <a:ext cx="2331720" cy="2431435"/>
          </a:xfrm>
          <a:prstGeom prst="rect">
            <a:avLst/>
          </a:prstGeom>
          <a:solidFill>
            <a:srgbClr val="000000"/>
          </a:solidFill>
          <a:ln w="76200">
            <a:solidFill>
              <a:srgbClr val="FFFF00"/>
            </a:solidFill>
            <a:miter lim="800000"/>
            <a:headEnd/>
            <a:tailEnd/>
          </a:ln>
          <a:effectLst/>
        </p:spPr>
        <p:txBody>
          <a:bodyPr wrap="square">
            <a:spAutoFit/>
          </a:bodyPr>
          <a:lstStyle/>
          <a:p>
            <a:pPr eaLnBrk="0" hangingPunct="0">
              <a:defRPr/>
            </a:pPr>
            <a:r>
              <a:rPr lang="en-US" sz="1800" b="1" i="1" dirty="0">
                <a:solidFill>
                  <a:srgbClr val="FFFFFF"/>
                </a:solidFill>
                <a:effectLst>
                  <a:outerShdw blurRad="38100" dist="38100" dir="2700000" algn="tl">
                    <a:srgbClr val="000000"/>
                  </a:outerShdw>
                </a:effectLst>
                <a:latin typeface="Arial Narrow" pitchFamily="34" charset="0"/>
                <a:cs typeface="Arial" pitchFamily="34" charset="0"/>
              </a:rPr>
              <a:t>“Safety is a fundamental principle of patient care and a critical component of Quality Management.” </a:t>
            </a:r>
            <a:r>
              <a:rPr lang="en-US" sz="2000" b="1" i="1" dirty="0">
                <a:solidFill>
                  <a:srgbClr val="FFFFFF"/>
                </a:solidFill>
                <a:effectLst>
                  <a:outerShdw blurRad="38100" dist="38100" dir="2700000" algn="tl">
                    <a:srgbClr val="000000"/>
                  </a:outerShdw>
                </a:effectLst>
                <a:latin typeface="Arial Narrow" pitchFamily="34" charset="0"/>
                <a:cs typeface="Arial" pitchFamily="34" charset="0"/>
              </a:rPr>
              <a:t>	</a:t>
            </a:r>
          </a:p>
          <a:p>
            <a:pPr algn="r" eaLnBrk="0" hangingPunct="0">
              <a:defRPr/>
            </a:pPr>
            <a:r>
              <a:rPr lang="en-US" sz="1400" b="1" i="1" dirty="0">
                <a:solidFill>
                  <a:srgbClr val="FFFFFF"/>
                </a:solidFill>
                <a:effectLst>
                  <a:outerShdw blurRad="38100" dist="38100" dir="2700000" algn="tl">
                    <a:srgbClr val="000000"/>
                  </a:outerShdw>
                </a:effectLst>
                <a:latin typeface="Arial Narrow" pitchFamily="34" charset="0"/>
                <a:cs typeface="Arial" pitchFamily="34" charset="0"/>
              </a:rPr>
              <a:t>(World Alliance for Patient Safety, Forward </a:t>
            </a:r>
            <a:r>
              <a:rPr lang="en-US" sz="1400" b="1" i="1" dirty="0" err="1">
                <a:solidFill>
                  <a:srgbClr val="FFFFFF"/>
                </a:solidFill>
                <a:effectLst>
                  <a:outerShdw blurRad="38100" dist="38100" dir="2700000" algn="tl">
                    <a:srgbClr val="000000"/>
                  </a:outerShdw>
                </a:effectLst>
                <a:latin typeface="Arial Narrow" pitchFamily="34" charset="0"/>
                <a:cs typeface="Arial" pitchFamily="34" charset="0"/>
              </a:rPr>
              <a:t>Programme</a:t>
            </a:r>
            <a:r>
              <a:rPr lang="en-US" sz="1400" b="1" i="1" dirty="0">
                <a:solidFill>
                  <a:srgbClr val="FFFFFF"/>
                </a:solidFill>
                <a:effectLst>
                  <a:outerShdw blurRad="38100" dist="38100" dir="2700000" algn="tl">
                    <a:srgbClr val="000000"/>
                  </a:outerShdw>
                </a:effectLst>
                <a:latin typeface="Arial Narrow" pitchFamily="34" charset="0"/>
                <a:cs typeface="Arial" pitchFamily="34" charset="0"/>
              </a:rPr>
              <a:t>, WHO, 2004)</a:t>
            </a:r>
          </a:p>
        </p:txBody>
      </p:sp>
      <p:sp>
        <p:nvSpPr>
          <p:cNvPr id="29" name="Rectangle 6"/>
          <p:cNvSpPr>
            <a:spLocks noChangeArrowheads="1"/>
          </p:cNvSpPr>
          <p:nvPr/>
        </p:nvSpPr>
        <p:spPr bwMode="auto">
          <a:xfrm>
            <a:off x="4139952" y="1541512"/>
            <a:ext cx="3600400" cy="1084263"/>
          </a:xfrm>
          <a:prstGeom prst="rect">
            <a:avLst/>
          </a:prstGeom>
          <a:noFill/>
          <a:ln w="9525">
            <a:noFill/>
            <a:miter lim="800000"/>
            <a:headEnd/>
            <a:tailEnd/>
          </a:ln>
        </p:spPr>
        <p:txBody>
          <a:bodyPr lIns="92075" tIns="46038" rIns="92075" bIns="46038" anchor="ctr"/>
          <a:lstStyle/>
          <a:p>
            <a:pPr algn="ctr" defTabSz="762000">
              <a:defRPr/>
            </a:pPr>
            <a:r>
              <a:rPr lang="id-ID"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rPr>
              <a:t>(PELAYANAN</a:t>
            </a:r>
            <a:r>
              <a:rPr lang="en-US"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rPr>
              <a:t> </a:t>
            </a:r>
            <a:r>
              <a:rPr lang="id-ID"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rPr>
              <a:t>Fokus</a:t>
            </a:r>
            <a:r>
              <a:rPr lang="en-US"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rPr>
              <a:t> </a:t>
            </a:r>
          </a:p>
          <a:p>
            <a:pPr algn="ctr" defTabSz="762000">
              <a:defRPr/>
            </a:pPr>
            <a:r>
              <a:rPr lang="id-ID"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rPr>
              <a:t>PASIEN)</a:t>
            </a:r>
            <a:endParaRPr lang="en-US" sz="1400" b="1" cap="all" dirty="0">
              <a:solidFill>
                <a:srgbClr val="FFFFFF"/>
              </a:solidFill>
              <a:effectLst>
                <a:outerShdw blurRad="38100" dist="38100" dir="2700000" algn="tl">
                  <a:srgbClr val="000000">
                    <a:alpha val="43137"/>
                  </a:srgbClr>
                </a:outerShdw>
              </a:effectLst>
              <a:latin typeface="Tahoma" pitchFamily="34" charset="0"/>
              <a:cs typeface="Arial" pitchFamily="34" charset="0"/>
            </a:endParaRPr>
          </a:p>
        </p:txBody>
      </p:sp>
      <p:sp>
        <p:nvSpPr>
          <p:cNvPr id="30" name="Rectangle 6"/>
          <p:cNvSpPr>
            <a:spLocks noChangeArrowheads="1"/>
          </p:cNvSpPr>
          <p:nvPr/>
        </p:nvSpPr>
        <p:spPr bwMode="auto">
          <a:xfrm>
            <a:off x="3347864" y="6078537"/>
            <a:ext cx="3068638" cy="1084263"/>
          </a:xfrm>
          <a:prstGeom prst="rect">
            <a:avLst/>
          </a:prstGeom>
          <a:noFill/>
          <a:ln w="9525">
            <a:noFill/>
            <a:miter lim="800000"/>
            <a:headEnd/>
            <a:tailEnd/>
          </a:ln>
        </p:spPr>
        <p:txBody>
          <a:bodyPr lIns="92075" tIns="46038" rIns="92075" bIns="46038" anchor="ctr"/>
          <a:lstStyle/>
          <a:p>
            <a:pPr algn="ctr" defTabSz="762000">
              <a:defRPr/>
            </a:pPr>
            <a:r>
              <a:rPr lang="id-ID" sz="1400" b="1" i="1" dirty="0">
                <a:solidFill>
                  <a:srgbClr val="2F2B20"/>
                </a:solidFill>
                <a:effectLst>
                  <a:outerShdw blurRad="38100" dist="38100" dir="2700000" algn="tl">
                    <a:srgbClr val="000000">
                      <a:alpha val="43137"/>
                    </a:srgbClr>
                  </a:outerShdw>
                </a:effectLst>
                <a:latin typeface="Arial Narrow" pitchFamily="34" charset="0"/>
                <a:cs typeface="Arial" pitchFamily="34" charset="0"/>
              </a:rPr>
              <a:t>(Nico A Lumenta &amp; Adib A Yahya,  2012)</a:t>
            </a:r>
            <a:endParaRPr lang="en-US" sz="1400" b="1" i="1" dirty="0">
              <a:solidFill>
                <a:srgbClr val="2F2B2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32" name="Rectangle 6"/>
          <p:cNvSpPr>
            <a:spLocks noChangeArrowheads="1"/>
          </p:cNvSpPr>
          <p:nvPr/>
        </p:nvSpPr>
        <p:spPr bwMode="auto">
          <a:xfrm>
            <a:off x="35496" y="116632"/>
            <a:ext cx="9036496" cy="360040"/>
          </a:xfrm>
          <a:prstGeom prst="rect">
            <a:avLst/>
          </a:prstGeom>
          <a:noFill/>
          <a:ln w="15875">
            <a:solidFill>
              <a:srgbClr val="FFFF00"/>
            </a:solidFill>
            <a:miter lim="800000"/>
            <a:headEnd/>
            <a:tailEnd/>
          </a:ln>
        </p:spPr>
        <p:txBody>
          <a:bodyPr lIns="92075" tIns="46038" rIns="92075" bIns="46038" anchor="ctr"/>
          <a:lstStyle/>
          <a:p>
            <a:pPr algn="ctr" defTabSz="762000">
              <a:defRPr/>
            </a:pPr>
            <a:r>
              <a:rPr lang="en-US" sz="2000" b="1" i="1" dirty="0" err="1" smtClean="0">
                <a:solidFill>
                  <a:srgbClr val="2F2B20"/>
                </a:solidFill>
                <a:effectLst>
                  <a:outerShdw blurRad="38100" dist="38100" dir="2700000" algn="tl">
                    <a:srgbClr val="000000">
                      <a:alpha val="43137"/>
                    </a:srgbClr>
                  </a:outerShdw>
                </a:effectLst>
                <a:latin typeface="Arial Narrow" pitchFamily="34" charset="0"/>
                <a:cs typeface="Arial" pitchFamily="34" charset="0"/>
              </a:rPr>
              <a:t>Standar</a:t>
            </a:r>
            <a:r>
              <a:rPr lang="en-US" sz="2000" b="1" i="1" dirty="0" smtClean="0">
                <a:solidFill>
                  <a:srgbClr val="2F2B20"/>
                </a:solidFill>
                <a:effectLst>
                  <a:outerShdw blurRad="38100" dist="38100" dir="2700000" algn="tl">
                    <a:srgbClr val="000000">
                      <a:alpha val="43137"/>
                    </a:srgbClr>
                  </a:outerShdw>
                </a:effectLst>
                <a:latin typeface="Arial Narrow" pitchFamily="34" charset="0"/>
                <a:cs typeface="Arial" pitchFamily="34" charset="0"/>
              </a:rPr>
              <a:t> </a:t>
            </a:r>
            <a:r>
              <a:rPr lang="en-US" sz="2000" b="1" i="1" dirty="0" err="1" smtClean="0">
                <a:solidFill>
                  <a:srgbClr val="2F2B20"/>
                </a:solidFill>
                <a:effectLst>
                  <a:outerShdw blurRad="38100" dist="38100" dir="2700000" algn="tl">
                    <a:srgbClr val="000000">
                      <a:alpha val="43137"/>
                    </a:srgbClr>
                  </a:outerShdw>
                </a:effectLst>
                <a:latin typeface="Arial Narrow" pitchFamily="34" charset="0"/>
                <a:cs typeface="Arial" pitchFamily="34" charset="0"/>
              </a:rPr>
              <a:t>Pelayanan</a:t>
            </a:r>
            <a:r>
              <a:rPr lang="en-US" sz="2000" b="1" i="1" dirty="0" smtClean="0">
                <a:solidFill>
                  <a:srgbClr val="2F2B20"/>
                </a:solidFill>
                <a:effectLst>
                  <a:outerShdw blurRad="38100" dist="38100" dir="2700000" algn="tl">
                    <a:srgbClr val="000000">
                      <a:alpha val="43137"/>
                    </a:srgbClr>
                  </a:outerShdw>
                </a:effectLst>
                <a:latin typeface="Arial Narrow" pitchFamily="34" charset="0"/>
                <a:cs typeface="Arial" pitchFamily="34" charset="0"/>
              </a:rPr>
              <a:t> </a:t>
            </a:r>
            <a:r>
              <a:rPr lang="en-US" sz="2000" b="1" i="1" dirty="0" err="1">
                <a:solidFill>
                  <a:srgbClr val="2F2B20"/>
                </a:solidFill>
                <a:effectLst>
                  <a:outerShdw blurRad="38100" dist="38100" dir="2700000" algn="tl">
                    <a:srgbClr val="000000">
                      <a:alpha val="43137"/>
                    </a:srgbClr>
                  </a:outerShdw>
                </a:effectLst>
                <a:latin typeface="Arial Narrow" pitchFamily="34" charset="0"/>
                <a:cs typeface="Arial" pitchFamily="34" charset="0"/>
              </a:rPr>
              <a:t>Pasien</a:t>
            </a:r>
            <a:r>
              <a:rPr lang="en-US" sz="2000" b="1" i="1" dirty="0">
                <a:solidFill>
                  <a:srgbClr val="2F2B20"/>
                </a:solidFill>
                <a:effectLst>
                  <a:outerShdw blurRad="38100" dist="38100" dir="2700000" algn="tl">
                    <a:srgbClr val="000000">
                      <a:alpha val="43137"/>
                    </a:srgbClr>
                  </a:outerShdw>
                </a:effectLst>
                <a:latin typeface="Arial Narrow" pitchFamily="34" charset="0"/>
                <a:cs typeface="Arial" pitchFamily="34" charset="0"/>
              </a:rPr>
              <a:t> : </a:t>
            </a:r>
            <a:r>
              <a:rPr lang="id-ID" sz="2000" b="1" i="1" dirty="0">
                <a:solidFill>
                  <a:srgbClr val="2F2B20"/>
                </a:solidFill>
                <a:latin typeface="Arial Narrow" pitchFamily="34" charset="0"/>
                <a:cs typeface="Arial" pitchFamily="34" charset="0"/>
              </a:rPr>
              <a:t>Tujuan utama pelayanan </a:t>
            </a:r>
            <a:r>
              <a:rPr lang="id-ID" sz="2000" b="1" i="1" dirty="0" smtClean="0">
                <a:solidFill>
                  <a:srgbClr val="2F2B20"/>
                </a:solidFill>
                <a:latin typeface="Arial Narrow" pitchFamily="34" charset="0"/>
                <a:cs typeface="Arial" pitchFamily="34" charset="0"/>
              </a:rPr>
              <a:t>kes </a:t>
            </a:r>
            <a:r>
              <a:rPr lang="id-ID" sz="2000" b="1" i="1" dirty="0">
                <a:solidFill>
                  <a:srgbClr val="2F2B20"/>
                </a:solidFill>
                <a:latin typeface="Arial Narrow" pitchFamily="34" charset="0"/>
                <a:cs typeface="Arial" pitchFamily="34" charset="0"/>
              </a:rPr>
              <a:t>RS adalah pelayanan pasien</a:t>
            </a:r>
            <a:r>
              <a:rPr lang="en-US" sz="2000" b="1" i="1" dirty="0">
                <a:solidFill>
                  <a:srgbClr val="2F2B20"/>
                </a:solidFill>
                <a:latin typeface="Arial Narrow" pitchFamily="34" charset="0"/>
                <a:cs typeface="Arial" pitchFamily="34" charset="0"/>
              </a:rPr>
              <a:t>….</a:t>
            </a:r>
          </a:p>
        </p:txBody>
      </p:sp>
      <p:sp>
        <p:nvSpPr>
          <p:cNvPr id="6" name="Down Arrow 5"/>
          <p:cNvSpPr/>
          <p:nvPr/>
        </p:nvSpPr>
        <p:spPr>
          <a:xfrm>
            <a:off x="702992" y="548679"/>
            <a:ext cx="484632" cy="1764283"/>
          </a:xfrm>
          <a:prstGeom prst="downArrow">
            <a:avLst/>
          </a:prstGeom>
          <a:solidFill>
            <a:schemeClr val="tx1"/>
          </a:solidFill>
          <a:ln w="254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ounded Rectangle 6"/>
          <p:cNvSpPr/>
          <p:nvPr/>
        </p:nvSpPr>
        <p:spPr>
          <a:xfrm rot="20208053">
            <a:off x="53400" y="2603070"/>
            <a:ext cx="2209410" cy="914400"/>
          </a:xfrm>
          <a:prstGeom prst="roundRect">
            <a:avLst/>
          </a:prstGeom>
          <a:solidFill>
            <a:srgbClr val="0000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Rectangle 6"/>
          <p:cNvSpPr>
            <a:spLocks noChangeArrowheads="1"/>
          </p:cNvSpPr>
          <p:nvPr/>
        </p:nvSpPr>
        <p:spPr bwMode="auto">
          <a:xfrm rot="20189030">
            <a:off x="-311661" y="2528041"/>
            <a:ext cx="2916238" cy="1084263"/>
          </a:xfrm>
          <a:prstGeom prst="rect">
            <a:avLst/>
          </a:prstGeom>
          <a:noFill/>
          <a:ln w="9525">
            <a:noFill/>
            <a:miter lim="800000"/>
            <a:headEnd/>
            <a:tailEnd/>
          </a:ln>
        </p:spPr>
        <p:txBody>
          <a:bodyPr lIns="92075" tIns="46038" rIns="92075" bIns="46038" anchor="ctr"/>
          <a:lstStyle/>
          <a:p>
            <a:pPr algn="ctr" defTabSz="762000">
              <a:defRPr/>
            </a:pPr>
            <a:r>
              <a:rPr lang="en-US" sz="2000" b="1" i="1" dirty="0" err="1">
                <a:solidFill>
                  <a:srgbClr val="FFFF00"/>
                </a:solidFill>
                <a:effectLst>
                  <a:outerShdw blurRad="38100" dist="38100" dir="2700000" algn="tl">
                    <a:srgbClr val="000000">
                      <a:alpha val="43137"/>
                    </a:srgbClr>
                  </a:outerShdw>
                </a:effectLst>
                <a:latin typeface="Tahoma" pitchFamily="34" charset="0"/>
                <a:cs typeface="Arial" pitchFamily="34" charset="0"/>
              </a:rPr>
              <a:t>Konsep</a:t>
            </a:r>
            <a:r>
              <a:rPr lang="en-US" sz="2000" b="1" i="1" dirty="0">
                <a:solidFill>
                  <a:srgbClr val="FFFF00"/>
                </a:solidFill>
                <a:effectLst>
                  <a:outerShdw blurRad="38100" dist="38100" dir="2700000" algn="tl">
                    <a:srgbClr val="000000">
                      <a:alpha val="43137"/>
                    </a:srgbClr>
                  </a:outerShdw>
                </a:effectLst>
                <a:latin typeface="Tahoma" pitchFamily="34" charset="0"/>
                <a:cs typeface="Arial" pitchFamily="34" charset="0"/>
              </a:rPr>
              <a:t> </a:t>
            </a:r>
            <a:r>
              <a:rPr lang="id-ID" sz="2000" b="1" i="1" dirty="0">
                <a:solidFill>
                  <a:srgbClr val="FFFF00"/>
                </a:solidFill>
                <a:effectLst>
                  <a:outerShdw blurRad="38100" dist="38100" dir="2700000" algn="tl">
                    <a:srgbClr val="000000">
                      <a:alpha val="43137"/>
                    </a:srgbClr>
                  </a:outerShdw>
                </a:effectLst>
                <a:latin typeface="Tahoma" pitchFamily="34" charset="0"/>
                <a:cs typeface="Arial" pitchFamily="34" charset="0"/>
              </a:rPr>
              <a:t>Filosofi</a:t>
            </a:r>
            <a:r>
              <a:rPr lang="en-US" sz="2000" b="1" i="1" dirty="0">
                <a:solidFill>
                  <a:srgbClr val="FFFF00"/>
                </a:solidFill>
                <a:effectLst>
                  <a:outerShdw blurRad="38100" dist="38100" dir="2700000" algn="tl">
                    <a:srgbClr val="000000">
                      <a:alpha val="43137"/>
                    </a:srgbClr>
                  </a:outerShdw>
                </a:effectLst>
                <a:latin typeface="Tahoma" pitchFamily="34" charset="0"/>
                <a:cs typeface="Arial" pitchFamily="34" charset="0"/>
              </a:rPr>
              <a:t>s</a:t>
            </a:r>
          </a:p>
          <a:p>
            <a:pPr algn="ctr" defTabSz="762000">
              <a:defRPr/>
            </a:pPr>
            <a:r>
              <a:rPr lang="id-ID" sz="2000" b="1" dirty="0">
                <a:solidFill>
                  <a:srgbClr val="FFFF00"/>
                </a:solidFill>
                <a:effectLst>
                  <a:outerShdw blurRad="38100" dist="38100" dir="2700000" algn="tl">
                    <a:srgbClr val="000000">
                      <a:alpha val="43137"/>
                    </a:srgbClr>
                  </a:outerShdw>
                </a:effectLst>
                <a:latin typeface="Tahoma" pitchFamily="34" charset="0"/>
                <a:cs typeface="Arial" pitchFamily="34" charset="0"/>
              </a:rPr>
              <a:t>Asuhan pasien</a:t>
            </a:r>
          </a:p>
          <a:p>
            <a:pPr algn="ctr" defTabSz="762000">
              <a:defRPr/>
            </a:pPr>
            <a:r>
              <a:rPr lang="id-ID" sz="1600" b="1" dirty="0">
                <a:solidFill>
                  <a:srgbClr val="FFFF00"/>
                </a:solidFill>
                <a:effectLst>
                  <a:outerShdw blurRad="38100" dist="38100" dir="2700000" algn="tl">
                    <a:srgbClr val="000000">
                      <a:alpha val="43137"/>
                    </a:srgbClr>
                  </a:outerShdw>
                </a:effectLst>
                <a:latin typeface="Tahoma" pitchFamily="34" charset="0"/>
                <a:cs typeface="Arial" pitchFamily="34" charset="0"/>
              </a:rPr>
              <a:t>(Patient care)</a:t>
            </a:r>
            <a:endParaRPr lang="en-US" sz="1600" b="1" dirty="0">
              <a:solidFill>
                <a:srgbClr val="FFFF00"/>
              </a:solidFill>
              <a:effectLst>
                <a:outerShdw blurRad="38100" dist="38100" dir="2700000" algn="tl">
                  <a:srgbClr val="000000">
                    <a:alpha val="43137"/>
                  </a:srgbClr>
                </a:outerShdw>
              </a:effectLst>
              <a:latin typeface="Tahoma" pitchFamily="34" charset="0"/>
              <a:cs typeface="Arial" pitchFamily="34" charset="0"/>
            </a:endParaRPr>
          </a:p>
        </p:txBody>
      </p:sp>
      <p:sp>
        <p:nvSpPr>
          <p:cNvPr id="33" name="Oval 7"/>
          <p:cNvSpPr>
            <a:spLocks noChangeArrowheads="1"/>
          </p:cNvSpPr>
          <p:nvPr/>
        </p:nvSpPr>
        <p:spPr bwMode="auto">
          <a:xfrm>
            <a:off x="4211960" y="4795847"/>
            <a:ext cx="1400318" cy="1369457"/>
          </a:xfrm>
          <a:prstGeom prst="ellipse">
            <a:avLst/>
          </a:prstGeom>
          <a:solidFill>
            <a:srgbClr val="FF00FF">
              <a:alpha val="45882"/>
            </a:srgbClr>
          </a:solidFill>
          <a:ln w="101600" cap="sq" algn="ctr">
            <a:solidFill>
              <a:srgbClr val="FF00FF"/>
            </a:solidFill>
            <a:round/>
            <a:headEnd type="none" w="sm" len="sm"/>
            <a:tailEnd type="none" w="sm" len="sm"/>
          </a:ln>
        </p:spPr>
        <p:txBody>
          <a:bodyPr wrap="none" anchor="ctr"/>
          <a:lstStyle/>
          <a:p>
            <a:endParaRPr lang="id-ID">
              <a:solidFill>
                <a:srgbClr val="FFFFFF"/>
              </a:solidFill>
              <a:cs typeface="Arial" pitchFamily="34" charset="0"/>
            </a:endParaRPr>
          </a:p>
        </p:txBody>
      </p:sp>
      <p:sp>
        <p:nvSpPr>
          <p:cNvPr id="34" name="Oval 8"/>
          <p:cNvSpPr>
            <a:spLocks noChangeArrowheads="1"/>
          </p:cNvSpPr>
          <p:nvPr/>
        </p:nvSpPr>
        <p:spPr bwMode="auto">
          <a:xfrm>
            <a:off x="4216770" y="3303736"/>
            <a:ext cx="1400318" cy="1369456"/>
          </a:xfrm>
          <a:prstGeom prst="ellipse">
            <a:avLst/>
          </a:prstGeom>
          <a:solidFill>
            <a:srgbClr val="FF0000">
              <a:alpha val="50588"/>
            </a:srgbClr>
          </a:solidFill>
          <a:ln w="101600" cap="sq" algn="ctr">
            <a:solidFill>
              <a:srgbClr val="FF0000"/>
            </a:solidFill>
            <a:round/>
            <a:headEnd type="none" w="sm" len="sm"/>
            <a:tailEnd type="none" w="sm" len="sm"/>
          </a:ln>
        </p:spPr>
        <p:txBody>
          <a:bodyPr wrap="none" anchor="ctr"/>
          <a:lstStyle/>
          <a:p>
            <a:endParaRPr lang="id-ID">
              <a:solidFill>
                <a:srgbClr val="FFFFFF"/>
              </a:solidFill>
              <a:cs typeface="Arial" pitchFamily="34" charset="0"/>
            </a:endParaRPr>
          </a:p>
        </p:txBody>
      </p:sp>
      <p:sp>
        <p:nvSpPr>
          <p:cNvPr id="35" name="Oval 2"/>
          <p:cNvSpPr>
            <a:spLocks noChangeArrowheads="1"/>
          </p:cNvSpPr>
          <p:nvPr/>
        </p:nvSpPr>
        <p:spPr bwMode="auto">
          <a:xfrm>
            <a:off x="4750944" y="4057685"/>
            <a:ext cx="1400317" cy="1369456"/>
          </a:xfrm>
          <a:prstGeom prst="ellipse">
            <a:avLst/>
          </a:prstGeom>
          <a:solidFill>
            <a:srgbClr val="00B050">
              <a:alpha val="50980"/>
            </a:srgbClr>
          </a:solidFill>
          <a:ln w="101600" cap="sq" algn="ctr">
            <a:solidFill>
              <a:srgbClr val="00FF00"/>
            </a:solidFill>
            <a:round/>
            <a:headEnd type="none" w="sm" len="sm"/>
            <a:tailEnd type="none" w="sm" len="sm"/>
          </a:ln>
        </p:spPr>
        <p:txBody>
          <a:bodyPr wrap="none" anchor="ctr"/>
          <a:lstStyle/>
          <a:p>
            <a:endParaRPr lang="id-ID">
              <a:solidFill>
                <a:srgbClr val="FFFFFF"/>
              </a:solidFill>
              <a:cs typeface="Arial" pitchFamily="34" charset="0"/>
            </a:endParaRPr>
          </a:p>
        </p:txBody>
      </p:sp>
      <p:sp>
        <p:nvSpPr>
          <p:cNvPr id="36" name="Rectangle 3"/>
          <p:cNvSpPr txBox="1">
            <a:spLocks noChangeArrowheads="1"/>
          </p:cNvSpPr>
          <p:nvPr/>
        </p:nvSpPr>
        <p:spPr bwMode="auto">
          <a:xfrm>
            <a:off x="4067944" y="5245571"/>
            <a:ext cx="1700212"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Arial" charset="0"/>
              </a:defRPr>
            </a:lvl2pPr>
            <a:lvl3pPr algn="ctr" rtl="0" eaLnBrk="0" fontAlgn="base" hangingPunct="0">
              <a:spcBef>
                <a:spcPct val="0"/>
              </a:spcBef>
              <a:spcAft>
                <a:spcPct val="0"/>
              </a:spcAft>
              <a:defRPr sz="4800" b="1">
                <a:solidFill>
                  <a:schemeClr val="tx2"/>
                </a:solidFill>
                <a:latin typeface="Arial" charset="0"/>
              </a:defRPr>
            </a:lvl3pPr>
            <a:lvl4pPr algn="ctr" rtl="0" eaLnBrk="0" fontAlgn="base" hangingPunct="0">
              <a:spcBef>
                <a:spcPct val="0"/>
              </a:spcBef>
              <a:spcAft>
                <a:spcPct val="0"/>
              </a:spcAft>
              <a:defRPr sz="4800" b="1">
                <a:solidFill>
                  <a:schemeClr val="tx2"/>
                </a:solidFill>
                <a:latin typeface="Arial" charset="0"/>
              </a:defRPr>
            </a:lvl4pPr>
            <a:lvl5pPr algn="ctr" rtl="0" eaLnBrk="0" fontAlgn="base" hangingPunct="0">
              <a:spcBef>
                <a:spcPct val="0"/>
              </a:spcBef>
              <a:spcAft>
                <a:spcPct val="0"/>
              </a:spcAft>
              <a:defRPr sz="4800" b="1">
                <a:solidFill>
                  <a:schemeClr val="tx2"/>
                </a:solidFill>
                <a:latin typeface="Arial" charset="0"/>
              </a:defRPr>
            </a:lvl5pPr>
            <a:lvl6pPr marL="457200" algn="ctr" rtl="0" eaLnBrk="1" fontAlgn="base" hangingPunct="1">
              <a:spcBef>
                <a:spcPct val="0"/>
              </a:spcBef>
              <a:spcAft>
                <a:spcPct val="0"/>
              </a:spcAft>
              <a:defRPr sz="4800" b="1">
                <a:solidFill>
                  <a:schemeClr val="tx2"/>
                </a:solidFill>
                <a:latin typeface="Arial" charset="0"/>
              </a:defRPr>
            </a:lvl6pPr>
            <a:lvl7pPr marL="914400" algn="ctr" rtl="0" eaLnBrk="1" fontAlgn="base" hangingPunct="1">
              <a:spcBef>
                <a:spcPct val="0"/>
              </a:spcBef>
              <a:spcAft>
                <a:spcPct val="0"/>
              </a:spcAft>
              <a:defRPr sz="4800" b="1">
                <a:solidFill>
                  <a:schemeClr val="tx2"/>
                </a:solidFill>
                <a:latin typeface="Arial" charset="0"/>
              </a:defRPr>
            </a:lvl7pPr>
            <a:lvl8pPr marL="1371600" algn="ctr" rtl="0" eaLnBrk="1" fontAlgn="base" hangingPunct="1">
              <a:spcBef>
                <a:spcPct val="0"/>
              </a:spcBef>
              <a:spcAft>
                <a:spcPct val="0"/>
              </a:spcAft>
              <a:defRPr sz="4800" b="1">
                <a:solidFill>
                  <a:schemeClr val="tx2"/>
                </a:solidFill>
                <a:latin typeface="Arial" charset="0"/>
              </a:defRPr>
            </a:lvl8pPr>
            <a:lvl9pPr marL="1828800" algn="ctr" rtl="0" eaLnBrk="1" fontAlgn="base" hangingPunct="1">
              <a:spcBef>
                <a:spcPct val="0"/>
              </a:spcBef>
              <a:spcAft>
                <a:spcPct val="0"/>
              </a:spcAft>
              <a:defRPr sz="4800" b="1">
                <a:solidFill>
                  <a:schemeClr val="tx2"/>
                </a:solidFill>
                <a:latin typeface="Arial" charset="0"/>
              </a:defRPr>
            </a:lvl9pPr>
          </a:lstStyle>
          <a:p>
            <a:pPr defTabSz="762000" eaLnBrk="1" hangingPunct="1">
              <a:defRPr/>
            </a:pPr>
            <a:r>
              <a:rPr lang="en-US" sz="2000" dirty="0" smtClean="0">
                <a:solidFill>
                  <a:srgbClr val="2F2B20"/>
                </a:solidFill>
                <a:effectLst>
                  <a:outerShdw blurRad="38100" dist="38100" dir="2700000" algn="tl">
                    <a:srgbClr val="000000">
                      <a:alpha val="43137"/>
                    </a:srgbClr>
                  </a:outerShdw>
                </a:effectLst>
                <a:latin typeface="Tahoma" pitchFamily="34" charset="0"/>
              </a:rPr>
              <a:t>EBM</a:t>
            </a:r>
            <a:br>
              <a:rPr lang="en-US" sz="2000" dirty="0" smtClean="0">
                <a:solidFill>
                  <a:srgbClr val="2F2B20"/>
                </a:solidFill>
                <a:effectLst>
                  <a:outerShdw blurRad="38100" dist="38100" dir="2700000" algn="tl">
                    <a:srgbClr val="000000">
                      <a:alpha val="43137"/>
                    </a:srgbClr>
                  </a:outerShdw>
                </a:effectLst>
                <a:latin typeface="Tahoma" pitchFamily="34" charset="0"/>
              </a:rPr>
            </a:br>
            <a:r>
              <a:rPr lang="en-US" sz="2000" dirty="0" smtClean="0">
                <a:solidFill>
                  <a:srgbClr val="2F2B20"/>
                </a:solidFill>
                <a:effectLst>
                  <a:outerShdw blurRad="38100" dist="38100" dir="2700000" algn="tl">
                    <a:srgbClr val="000000">
                      <a:alpha val="43137"/>
                    </a:srgbClr>
                  </a:outerShdw>
                </a:effectLst>
                <a:latin typeface="Tahoma" pitchFamily="34" charset="0"/>
              </a:rPr>
              <a:t>VBM</a:t>
            </a:r>
          </a:p>
        </p:txBody>
      </p:sp>
      <p:sp>
        <p:nvSpPr>
          <p:cNvPr id="37" name="Rectangle 6"/>
          <p:cNvSpPr>
            <a:spLocks noChangeArrowheads="1"/>
          </p:cNvSpPr>
          <p:nvPr/>
        </p:nvSpPr>
        <p:spPr bwMode="auto">
          <a:xfrm>
            <a:off x="3455963" y="3280841"/>
            <a:ext cx="2916237" cy="1084263"/>
          </a:xfrm>
          <a:prstGeom prst="rect">
            <a:avLst/>
          </a:prstGeom>
          <a:noFill/>
          <a:ln w="9525">
            <a:noFill/>
            <a:miter lim="800000"/>
            <a:headEnd/>
            <a:tailEnd/>
          </a:ln>
        </p:spPr>
        <p:txBody>
          <a:bodyPr lIns="92075" tIns="46038" rIns="92075" bIns="46038" anchor="ctr"/>
          <a:lstStyle/>
          <a:p>
            <a:pPr algn="ctr" defTabSz="762000">
              <a:defRPr/>
            </a:pPr>
            <a:r>
              <a:rPr lang="en-US" b="1" dirty="0" err="1" smtClean="0">
                <a:solidFill>
                  <a:srgbClr val="2F2B20"/>
                </a:solidFill>
                <a:effectLst>
                  <a:outerShdw blurRad="38100" dist="38100" dir="2700000" algn="tl">
                    <a:srgbClr val="000000">
                      <a:alpha val="43137"/>
                    </a:srgbClr>
                  </a:outerShdw>
                </a:effectLst>
                <a:latin typeface="Tahoma" pitchFamily="34" charset="0"/>
                <a:cs typeface="Arial" pitchFamily="34" charset="0"/>
              </a:rPr>
              <a:t>Etik</a:t>
            </a:r>
            <a:endParaRPr lang="en-US" b="1" dirty="0" smtClean="0">
              <a:solidFill>
                <a:srgbClr val="2F2B20"/>
              </a:solidFill>
              <a:effectLst>
                <a:outerShdw blurRad="38100" dist="38100" dir="2700000" algn="tl">
                  <a:srgbClr val="000000">
                    <a:alpha val="43137"/>
                  </a:srgbClr>
                </a:outerShdw>
              </a:effectLst>
              <a:latin typeface="Tahoma" pitchFamily="34" charset="0"/>
              <a:cs typeface="Arial" pitchFamily="34" charset="0"/>
            </a:endParaRPr>
          </a:p>
        </p:txBody>
      </p:sp>
      <p:sp>
        <p:nvSpPr>
          <p:cNvPr id="38" name="Oval 2"/>
          <p:cNvSpPr>
            <a:spLocks noChangeArrowheads="1"/>
          </p:cNvSpPr>
          <p:nvPr/>
        </p:nvSpPr>
        <p:spPr bwMode="auto">
          <a:xfrm>
            <a:off x="3527971" y="4077072"/>
            <a:ext cx="1400317" cy="1369456"/>
          </a:xfrm>
          <a:prstGeom prst="ellipse">
            <a:avLst/>
          </a:prstGeom>
          <a:solidFill>
            <a:schemeClr val="bg1">
              <a:alpha val="51000"/>
            </a:schemeClr>
          </a:solidFill>
          <a:ln w="101600" cap="sq" algn="ctr">
            <a:solidFill>
              <a:srgbClr val="2F2B20"/>
            </a:solidFill>
            <a:round/>
            <a:headEnd type="none" w="sm" len="sm"/>
            <a:tailEnd type="none" w="sm" len="sm"/>
          </a:ln>
        </p:spPr>
        <p:txBody>
          <a:bodyPr wrap="none" anchor="ctr"/>
          <a:lstStyle/>
          <a:p>
            <a:endParaRPr lang="id-ID">
              <a:solidFill>
                <a:srgbClr val="FFFFFF"/>
              </a:solidFill>
              <a:cs typeface="Arial" pitchFamily="34" charset="0"/>
            </a:endParaRPr>
          </a:p>
        </p:txBody>
      </p:sp>
      <p:sp>
        <p:nvSpPr>
          <p:cNvPr id="39" name="Rectangle 5"/>
          <p:cNvSpPr>
            <a:spLocks noChangeArrowheads="1"/>
          </p:cNvSpPr>
          <p:nvPr/>
        </p:nvSpPr>
        <p:spPr bwMode="auto">
          <a:xfrm>
            <a:off x="3347864" y="4227948"/>
            <a:ext cx="1511475" cy="1084263"/>
          </a:xfrm>
          <a:prstGeom prst="rect">
            <a:avLst/>
          </a:prstGeom>
          <a:noFill/>
          <a:ln w="9525">
            <a:noFill/>
            <a:miter lim="800000"/>
            <a:headEnd/>
            <a:tailEnd/>
          </a:ln>
        </p:spPr>
        <p:txBody>
          <a:bodyPr lIns="92075" tIns="46038" rIns="92075" bIns="46038" anchor="ctr"/>
          <a:lstStyle/>
          <a:p>
            <a:pPr algn="ctr" defTabSz="762000">
              <a:defRPr/>
            </a:pPr>
            <a:r>
              <a:rPr lang="en-US" sz="1800" b="1" dirty="0" err="1" smtClean="0">
                <a:solidFill>
                  <a:srgbClr val="2F2B20"/>
                </a:solidFill>
                <a:effectLst>
                  <a:outerShdw blurRad="38100" dist="38100" dir="2700000" algn="tl">
                    <a:srgbClr val="000000">
                      <a:alpha val="43137"/>
                    </a:srgbClr>
                  </a:outerShdw>
                </a:effectLst>
                <a:latin typeface="Tahoma" pitchFamily="34" charset="0"/>
              </a:rPr>
              <a:t>Kebutuhan</a:t>
            </a:r>
            <a:endParaRPr lang="en-US" sz="1800" b="1" dirty="0" smtClean="0">
              <a:solidFill>
                <a:srgbClr val="2F2B20"/>
              </a:solidFill>
              <a:effectLst>
                <a:outerShdw blurRad="38100" dist="38100" dir="2700000" algn="tl">
                  <a:srgbClr val="000000">
                    <a:alpha val="43137"/>
                  </a:srgbClr>
                </a:outerShdw>
              </a:effectLst>
              <a:latin typeface="Tahoma" pitchFamily="34" charset="0"/>
            </a:endParaRPr>
          </a:p>
          <a:p>
            <a:pPr algn="ctr" defTabSz="762000">
              <a:defRPr/>
            </a:pPr>
            <a:r>
              <a:rPr lang="en-US" sz="1800" b="1" dirty="0" err="1" smtClean="0">
                <a:solidFill>
                  <a:srgbClr val="2F2B20"/>
                </a:solidFill>
                <a:effectLst>
                  <a:outerShdw blurRad="38100" dist="38100" dir="2700000" algn="tl">
                    <a:srgbClr val="000000">
                      <a:alpha val="43137"/>
                    </a:srgbClr>
                  </a:outerShdw>
                </a:effectLst>
                <a:latin typeface="Tahoma" pitchFamily="34" charset="0"/>
              </a:rPr>
              <a:t>Pasien</a:t>
            </a:r>
            <a:endParaRPr lang="en-US" sz="1800" b="1" dirty="0">
              <a:solidFill>
                <a:srgbClr val="2F2B20"/>
              </a:solidFill>
              <a:effectLst>
                <a:outerShdw blurRad="38100" dist="38100" dir="2700000" algn="tl">
                  <a:srgbClr val="000000">
                    <a:alpha val="43137"/>
                  </a:srgbClr>
                </a:outerShdw>
              </a:effectLst>
              <a:latin typeface="Tahoma" pitchFamily="34" charset="0"/>
            </a:endParaRPr>
          </a:p>
        </p:txBody>
      </p:sp>
      <p:sp>
        <p:nvSpPr>
          <p:cNvPr id="40" name="Rectangle 5"/>
          <p:cNvSpPr>
            <a:spLocks noChangeArrowheads="1"/>
          </p:cNvSpPr>
          <p:nvPr/>
        </p:nvSpPr>
        <p:spPr bwMode="auto">
          <a:xfrm>
            <a:off x="3995936" y="4216945"/>
            <a:ext cx="2916238" cy="1084263"/>
          </a:xfrm>
          <a:prstGeom prst="rect">
            <a:avLst/>
          </a:prstGeom>
          <a:noFill/>
          <a:ln w="9525">
            <a:noFill/>
            <a:miter lim="800000"/>
            <a:headEnd/>
            <a:tailEnd/>
          </a:ln>
        </p:spPr>
        <p:txBody>
          <a:bodyPr lIns="92075" tIns="46038" rIns="92075" bIns="46038" anchor="ctr"/>
          <a:lstStyle/>
          <a:p>
            <a:pPr marL="117475" indent="-117475" algn="ctr" defTabSz="762000">
              <a:buFont typeface="Arial" pitchFamily="34" charset="0"/>
              <a:buChar char="•"/>
              <a:defRPr/>
            </a:pPr>
            <a:r>
              <a:rPr lang="en-US" sz="1800" b="1" dirty="0" err="1" smtClean="0">
                <a:solidFill>
                  <a:srgbClr val="2F2B20"/>
                </a:solidFill>
                <a:effectLst>
                  <a:outerShdw blurRad="38100" dist="38100" dir="2700000" algn="tl">
                    <a:srgbClr val="000000">
                      <a:alpha val="43137"/>
                    </a:srgbClr>
                  </a:outerShdw>
                </a:effectLst>
                <a:latin typeface="Tahoma" pitchFamily="34" charset="0"/>
              </a:rPr>
              <a:t>Mutu</a:t>
            </a:r>
            <a:endParaRPr lang="en-US" sz="1800" b="1" dirty="0" smtClean="0">
              <a:solidFill>
                <a:srgbClr val="2F2B20"/>
              </a:solidFill>
              <a:effectLst>
                <a:outerShdw blurRad="38100" dist="38100" dir="2700000" algn="tl">
                  <a:srgbClr val="000000">
                    <a:alpha val="43137"/>
                  </a:srgbClr>
                </a:outerShdw>
              </a:effectLst>
              <a:latin typeface="Tahoma" pitchFamily="34" charset="0"/>
            </a:endParaRPr>
          </a:p>
          <a:p>
            <a:pPr marL="169863" indent="-117475" algn="ctr" defTabSz="762000">
              <a:buFont typeface="Arial" pitchFamily="34" charset="0"/>
              <a:buChar char="•"/>
              <a:defRPr/>
            </a:pPr>
            <a:r>
              <a:rPr lang="en-US" sz="1800" b="1" dirty="0" smtClean="0">
                <a:solidFill>
                  <a:srgbClr val="2F2B20"/>
                </a:solidFill>
                <a:effectLst>
                  <a:outerShdw blurRad="38100" dist="38100" dir="2700000" algn="tl">
                    <a:srgbClr val="000000">
                      <a:alpha val="43137"/>
                    </a:srgbClr>
                  </a:outerShdw>
                </a:effectLst>
                <a:latin typeface="Tahoma" pitchFamily="34" charset="0"/>
              </a:rPr>
              <a:t>Patient</a:t>
            </a:r>
          </a:p>
          <a:p>
            <a:pPr algn="ctr" defTabSz="762000">
              <a:defRPr/>
            </a:pPr>
            <a:r>
              <a:rPr lang="en-US" sz="1800" b="1" dirty="0" smtClean="0">
                <a:solidFill>
                  <a:srgbClr val="2F2B20"/>
                </a:solidFill>
                <a:effectLst>
                  <a:outerShdw blurRad="38100" dist="38100" dir="2700000" algn="tl">
                    <a:srgbClr val="000000">
                      <a:alpha val="43137"/>
                    </a:srgbClr>
                  </a:outerShdw>
                </a:effectLst>
                <a:latin typeface="Tahoma" pitchFamily="34" charset="0"/>
              </a:rPr>
              <a:t>Safety</a:t>
            </a:r>
            <a:endParaRPr lang="en-US" sz="1800" b="1" dirty="0">
              <a:solidFill>
                <a:srgbClr val="2F2B20"/>
              </a:solidFill>
              <a:effectLst>
                <a:outerShdw blurRad="38100" dist="38100" dir="2700000" algn="tl">
                  <a:srgbClr val="000000">
                    <a:alpha val="43137"/>
                  </a:srgbClr>
                </a:outerShdw>
              </a:effectLst>
              <a:latin typeface="Tahoma" pitchFamily="34" charset="0"/>
            </a:endParaRPr>
          </a:p>
        </p:txBody>
      </p:sp>
      <p:sp>
        <p:nvSpPr>
          <p:cNvPr id="41" name="Rectangle 6"/>
          <p:cNvSpPr>
            <a:spLocks noChangeArrowheads="1"/>
          </p:cNvSpPr>
          <p:nvPr/>
        </p:nvSpPr>
        <p:spPr bwMode="auto">
          <a:xfrm rot="1925129">
            <a:off x="7303316" y="1567804"/>
            <a:ext cx="1443739" cy="667495"/>
          </a:xfrm>
          <a:prstGeom prst="rect">
            <a:avLst/>
          </a:prstGeom>
          <a:noFill/>
          <a:ln w="9525">
            <a:noFill/>
            <a:miter lim="800000"/>
            <a:headEnd/>
            <a:tailEnd/>
          </a:ln>
        </p:spPr>
        <p:txBody>
          <a:bodyPr lIns="92075" tIns="46038" rIns="92075" bIns="46038" anchor="ctr"/>
          <a:lstStyle/>
          <a:p>
            <a:pPr algn="ctr" defTabSz="762000">
              <a:defRPr/>
            </a:pPr>
            <a:r>
              <a:rPr lang="en-US" sz="1800" b="1" dirty="0" smtClean="0">
                <a:solidFill>
                  <a:srgbClr val="2F2B20"/>
                </a:solidFill>
                <a:effectLst>
                  <a:outerShdw blurRad="38100" dist="38100" dir="2700000" algn="tl">
                    <a:srgbClr val="000000">
                      <a:alpha val="43137"/>
                    </a:srgbClr>
                  </a:outerShdw>
                </a:effectLst>
                <a:latin typeface="Arial Black" pitchFamily="34" charset="0"/>
              </a:rPr>
              <a:t>24</a:t>
            </a:r>
          </a:p>
          <a:p>
            <a:pPr algn="ctr" defTabSz="762000">
              <a:defRPr/>
            </a:pPr>
            <a:r>
              <a:rPr lang="en-US" sz="1400" b="1" dirty="0" smtClean="0">
                <a:solidFill>
                  <a:srgbClr val="2F2B20"/>
                </a:solidFill>
                <a:effectLst>
                  <a:outerShdw blurRad="38100" dist="38100" dir="2700000" algn="tl">
                    <a:srgbClr val="000000">
                      <a:alpha val="43137"/>
                    </a:srgbClr>
                  </a:outerShdw>
                </a:effectLst>
                <a:latin typeface="Arial Narrow" pitchFamily="34" charset="0"/>
              </a:rPr>
              <a:t>2 </a:t>
            </a:r>
            <a:r>
              <a:rPr lang="en-US" sz="1400" b="1" dirty="0" err="1">
                <a:solidFill>
                  <a:srgbClr val="2F2B20"/>
                </a:solidFill>
                <a:effectLst>
                  <a:outerShdw blurRad="38100" dist="38100" dir="2700000" algn="tl">
                    <a:srgbClr val="000000">
                      <a:alpha val="43137"/>
                    </a:srgbClr>
                  </a:outerShdw>
                </a:effectLst>
                <a:latin typeface="Arial Narrow" pitchFamily="34" charset="0"/>
              </a:rPr>
              <a:t>Payung</a:t>
            </a:r>
            <a:r>
              <a:rPr lang="en-US" sz="1400" b="1" dirty="0">
                <a:solidFill>
                  <a:srgbClr val="2F2B20"/>
                </a:solidFill>
                <a:effectLst>
                  <a:outerShdw blurRad="38100" dist="38100" dir="2700000" algn="tl">
                    <a:srgbClr val="000000">
                      <a:alpha val="43137"/>
                    </a:srgbClr>
                  </a:outerShdw>
                </a:effectLst>
                <a:latin typeface="Arial Narrow" pitchFamily="34" charset="0"/>
              </a:rPr>
              <a:t> </a:t>
            </a:r>
            <a:r>
              <a:rPr lang="en-US" sz="1400" b="1" dirty="0" smtClean="0">
                <a:solidFill>
                  <a:srgbClr val="2F2B20"/>
                </a:solidFill>
                <a:effectLst>
                  <a:outerShdw blurRad="38100" dist="38100" dir="2700000" algn="tl">
                    <a:srgbClr val="000000">
                      <a:alpha val="43137"/>
                    </a:srgbClr>
                  </a:outerShdw>
                </a:effectLst>
                <a:latin typeface="Arial Narrow" pitchFamily="34" charset="0"/>
              </a:rPr>
              <a:t> &amp;</a:t>
            </a:r>
          </a:p>
          <a:p>
            <a:pPr algn="ctr" defTabSz="762000">
              <a:defRPr/>
            </a:pPr>
            <a:r>
              <a:rPr lang="en-US" sz="1400" b="1" dirty="0" smtClean="0">
                <a:solidFill>
                  <a:srgbClr val="2F2B20"/>
                </a:solidFill>
                <a:effectLst>
                  <a:outerShdw blurRad="38100" dist="38100" dir="2700000" algn="tl">
                    <a:srgbClr val="000000">
                      <a:alpha val="43137"/>
                    </a:srgbClr>
                  </a:outerShdw>
                </a:effectLst>
                <a:latin typeface="Arial Narrow" pitchFamily="34" charset="0"/>
              </a:rPr>
              <a:t>4 </a:t>
            </a:r>
            <a:r>
              <a:rPr lang="en-US" sz="1400" b="1" dirty="0" err="1" smtClean="0">
                <a:solidFill>
                  <a:srgbClr val="2F2B20"/>
                </a:solidFill>
                <a:effectLst>
                  <a:outerShdw blurRad="38100" dist="38100" dir="2700000" algn="tl">
                    <a:srgbClr val="000000">
                      <a:alpha val="43137"/>
                    </a:srgbClr>
                  </a:outerShdw>
                </a:effectLst>
                <a:latin typeface="Arial Narrow" pitchFamily="34" charset="0"/>
              </a:rPr>
              <a:t>Pilar</a:t>
            </a:r>
            <a:endParaRPr lang="en-US" sz="1400" b="1" dirty="0">
              <a:solidFill>
                <a:srgbClr val="2F2B20"/>
              </a:solidFill>
              <a:effectLst>
                <a:outerShdw blurRad="38100" dist="38100" dir="2700000" algn="tl">
                  <a:srgbClr val="000000">
                    <a:alpha val="43137"/>
                  </a:srgbClr>
                </a:outerShdw>
              </a:effectLst>
              <a:latin typeface="Arial Narrow" pitchFamily="34" charset="0"/>
              <a:cs typeface="Arial" pitchFamily="34" charset="0"/>
            </a:endParaRPr>
          </a:p>
        </p:txBody>
      </p:sp>
    </p:spTree>
    <p:extLst>
      <p:ext uri="{BB962C8B-B14F-4D97-AF65-F5344CB8AC3E}">
        <p14:creationId xmlns:p14="http://schemas.microsoft.com/office/powerpoint/2010/main" val="3651790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up)">
                                      <p:cBhvr>
                                        <p:cTn id="11" dur="1500"/>
                                        <p:tgtEl>
                                          <p:spTgt spid="3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anim calcmode="lin" valueType="num">
                                      <p:cBhvr>
                                        <p:cTn id="25" dur="1000" fill="hold"/>
                                        <p:tgtEl>
                                          <p:spTgt spid="24"/>
                                        </p:tgtEl>
                                        <p:attrNameLst>
                                          <p:attrName>ppt_x</p:attrName>
                                        </p:attrNameLst>
                                      </p:cBhvr>
                                      <p:tavLst>
                                        <p:tav tm="0">
                                          <p:val>
                                            <p:strVal val="#ppt_x"/>
                                          </p:val>
                                        </p:tav>
                                        <p:tav tm="100000">
                                          <p:val>
                                            <p:strVal val="#ppt_x"/>
                                          </p:val>
                                        </p:tav>
                                      </p:tavLst>
                                    </p:anim>
                                    <p:anim calcmode="lin" valueType="num">
                                      <p:cBhvr>
                                        <p:cTn id="26" dur="1000" fill="hold"/>
                                        <p:tgtEl>
                                          <p:spTgt spid="2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1000"/>
                                        <p:tgtEl>
                                          <p:spTgt spid="34"/>
                                        </p:tgtEl>
                                      </p:cBhvr>
                                    </p:animEffect>
                                    <p:anim calcmode="lin" valueType="num">
                                      <p:cBhvr>
                                        <p:cTn id="45" dur="1000" fill="hold"/>
                                        <p:tgtEl>
                                          <p:spTgt spid="34"/>
                                        </p:tgtEl>
                                        <p:attrNameLst>
                                          <p:attrName>ppt_x</p:attrName>
                                        </p:attrNameLst>
                                      </p:cBhvr>
                                      <p:tavLst>
                                        <p:tav tm="0">
                                          <p:val>
                                            <p:strVal val="#ppt_x"/>
                                          </p:val>
                                        </p:tav>
                                        <p:tav tm="100000">
                                          <p:val>
                                            <p:strVal val="#ppt_x"/>
                                          </p:val>
                                        </p:tav>
                                      </p:tavLst>
                                    </p:anim>
                                    <p:anim calcmode="lin" valueType="num">
                                      <p:cBhvr>
                                        <p:cTn id="46" dur="1000" fill="hold"/>
                                        <p:tgtEl>
                                          <p:spTgt spid="3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1000"/>
                                        <p:tgtEl>
                                          <p:spTgt spid="35"/>
                                        </p:tgtEl>
                                      </p:cBhvr>
                                    </p:animEffect>
                                    <p:anim calcmode="lin" valueType="num">
                                      <p:cBhvr>
                                        <p:cTn id="50" dur="1000" fill="hold"/>
                                        <p:tgtEl>
                                          <p:spTgt spid="35"/>
                                        </p:tgtEl>
                                        <p:attrNameLst>
                                          <p:attrName>ppt_x</p:attrName>
                                        </p:attrNameLst>
                                      </p:cBhvr>
                                      <p:tavLst>
                                        <p:tav tm="0">
                                          <p:val>
                                            <p:strVal val="#ppt_x"/>
                                          </p:val>
                                        </p:tav>
                                        <p:tav tm="100000">
                                          <p:val>
                                            <p:strVal val="#ppt_x"/>
                                          </p:val>
                                        </p:tav>
                                      </p:tavLst>
                                    </p:anim>
                                    <p:anim calcmode="lin" valueType="num">
                                      <p:cBhvr>
                                        <p:cTn id="51" dur="1000" fill="hold"/>
                                        <p:tgtEl>
                                          <p:spTgt spid="35"/>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1000"/>
                                        <p:tgtEl>
                                          <p:spTgt spid="40"/>
                                        </p:tgtEl>
                                      </p:cBhvr>
                                    </p:animEffect>
                                    <p:anim calcmode="lin" valueType="num">
                                      <p:cBhvr>
                                        <p:cTn id="55" dur="1000" fill="hold"/>
                                        <p:tgtEl>
                                          <p:spTgt spid="40"/>
                                        </p:tgtEl>
                                        <p:attrNameLst>
                                          <p:attrName>ppt_x</p:attrName>
                                        </p:attrNameLst>
                                      </p:cBhvr>
                                      <p:tavLst>
                                        <p:tav tm="0">
                                          <p:val>
                                            <p:strVal val="#ppt_x"/>
                                          </p:val>
                                        </p:tav>
                                        <p:tav tm="100000">
                                          <p:val>
                                            <p:strVal val="#ppt_x"/>
                                          </p:val>
                                        </p:tav>
                                      </p:tavLst>
                                    </p:anim>
                                    <p:anim calcmode="lin" valueType="num">
                                      <p:cBhvr>
                                        <p:cTn id="56" dur="1000" fill="hold"/>
                                        <p:tgtEl>
                                          <p:spTgt spid="4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1000"/>
                                        <p:tgtEl>
                                          <p:spTgt spid="38"/>
                                        </p:tgtEl>
                                      </p:cBhvr>
                                    </p:animEffect>
                                    <p:anim calcmode="lin" valueType="num">
                                      <p:cBhvr>
                                        <p:cTn id="60" dur="1000" fill="hold"/>
                                        <p:tgtEl>
                                          <p:spTgt spid="38"/>
                                        </p:tgtEl>
                                        <p:attrNameLst>
                                          <p:attrName>ppt_x</p:attrName>
                                        </p:attrNameLst>
                                      </p:cBhvr>
                                      <p:tavLst>
                                        <p:tav tm="0">
                                          <p:val>
                                            <p:strVal val="#ppt_x"/>
                                          </p:val>
                                        </p:tav>
                                        <p:tav tm="100000">
                                          <p:val>
                                            <p:strVal val="#ppt_x"/>
                                          </p:val>
                                        </p:tav>
                                      </p:tavLst>
                                    </p:anim>
                                    <p:anim calcmode="lin" valueType="num">
                                      <p:cBhvr>
                                        <p:cTn id="61" dur="1000" fill="hold"/>
                                        <p:tgtEl>
                                          <p:spTgt spid="3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1000"/>
                                        <p:tgtEl>
                                          <p:spTgt spid="39"/>
                                        </p:tgtEl>
                                      </p:cBhvr>
                                    </p:animEffect>
                                    <p:anim calcmode="lin" valueType="num">
                                      <p:cBhvr>
                                        <p:cTn id="65" dur="1000" fill="hold"/>
                                        <p:tgtEl>
                                          <p:spTgt spid="39"/>
                                        </p:tgtEl>
                                        <p:attrNameLst>
                                          <p:attrName>ppt_x</p:attrName>
                                        </p:attrNameLst>
                                      </p:cBhvr>
                                      <p:tavLst>
                                        <p:tav tm="0">
                                          <p:val>
                                            <p:strVal val="#ppt_x"/>
                                          </p:val>
                                        </p:tav>
                                        <p:tav tm="100000">
                                          <p:val>
                                            <p:strVal val="#ppt_x"/>
                                          </p:val>
                                        </p:tav>
                                      </p:tavLst>
                                    </p:anim>
                                    <p:anim calcmode="lin" valueType="num">
                                      <p:cBhvr>
                                        <p:cTn id="66" dur="1000" fill="hold"/>
                                        <p:tgtEl>
                                          <p:spTgt spid="39"/>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1000" fill="hold"/>
                                        <p:tgtEl>
                                          <p:spTgt spid="3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nodeType="click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wipe(up)">
                                      <p:cBhvr>
                                        <p:cTn id="86" dur="10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500"/>
                                        <p:tgtEl>
                                          <p:spTgt spid="17"/>
                                        </p:tgtEl>
                                      </p:cBhvr>
                                    </p:animEffect>
                                    <p:anim calcmode="lin" valueType="num">
                                      <p:cBhvr>
                                        <p:cTn id="92" dur="1500" fill="hold"/>
                                        <p:tgtEl>
                                          <p:spTgt spid="17"/>
                                        </p:tgtEl>
                                        <p:attrNameLst>
                                          <p:attrName>ppt_x</p:attrName>
                                        </p:attrNameLst>
                                      </p:cBhvr>
                                      <p:tavLst>
                                        <p:tav tm="0">
                                          <p:val>
                                            <p:strVal val="#ppt_x"/>
                                          </p:val>
                                        </p:tav>
                                        <p:tav tm="100000">
                                          <p:val>
                                            <p:strVal val="#ppt_x"/>
                                          </p:val>
                                        </p:tav>
                                      </p:tavLst>
                                    </p:anim>
                                    <p:anim calcmode="lin" valueType="num">
                                      <p:cBhvr>
                                        <p:cTn id="93" dur="1500" fill="hold"/>
                                        <p:tgtEl>
                                          <p:spTgt spid="17"/>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1500"/>
                                        <p:tgtEl>
                                          <p:spTgt spid="18"/>
                                        </p:tgtEl>
                                      </p:cBhvr>
                                    </p:animEffect>
                                    <p:anim calcmode="lin" valueType="num">
                                      <p:cBhvr>
                                        <p:cTn id="97" dur="1500" fill="hold"/>
                                        <p:tgtEl>
                                          <p:spTgt spid="18"/>
                                        </p:tgtEl>
                                        <p:attrNameLst>
                                          <p:attrName>ppt_x</p:attrName>
                                        </p:attrNameLst>
                                      </p:cBhvr>
                                      <p:tavLst>
                                        <p:tav tm="0">
                                          <p:val>
                                            <p:strVal val="#ppt_x"/>
                                          </p:val>
                                        </p:tav>
                                        <p:tav tm="100000">
                                          <p:val>
                                            <p:strVal val="#ppt_x"/>
                                          </p:val>
                                        </p:tav>
                                      </p:tavLst>
                                    </p:anim>
                                    <p:anim calcmode="lin" valueType="num">
                                      <p:cBhvr>
                                        <p:cTn id="98" dur="1500" fill="hold"/>
                                        <p:tgtEl>
                                          <p:spTgt spid="18"/>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500"/>
                                        <p:tgtEl>
                                          <p:spTgt spid="20"/>
                                        </p:tgtEl>
                                      </p:cBhvr>
                                    </p:animEffect>
                                    <p:anim calcmode="lin" valueType="num">
                                      <p:cBhvr>
                                        <p:cTn id="102" dur="1500" fill="hold"/>
                                        <p:tgtEl>
                                          <p:spTgt spid="20"/>
                                        </p:tgtEl>
                                        <p:attrNameLst>
                                          <p:attrName>ppt_x</p:attrName>
                                        </p:attrNameLst>
                                      </p:cBhvr>
                                      <p:tavLst>
                                        <p:tav tm="0">
                                          <p:val>
                                            <p:strVal val="#ppt_x"/>
                                          </p:val>
                                        </p:tav>
                                        <p:tav tm="100000">
                                          <p:val>
                                            <p:strVal val="#ppt_x"/>
                                          </p:val>
                                        </p:tav>
                                      </p:tavLst>
                                    </p:anim>
                                    <p:anim calcmode="lin" valueType="num">
                                      <p:cBhvr>
                                        <p:cTn id="103" dur="1500" fill="hold"/>
                                        <p:tgtEl>
                                          <p:spTgt spid="20"/>
                                        </p:tgtEl>
                                        <p:attrNameLst>
                                          <p:attrName>ppt_y</p:attrName>
                                        </p:attrNameLst>
                                      </p:cBhvr>
                                      <p:tavLst>
                                        <p:tav tm="0">
                                          <p:val>
                                            <p:strVal val="#ppt_y-.1"/>
                                          </p:val>
                                        </p:tav>
                                        <p:tav tm="100000">
                                          <p:val>
                                            <p:strVal val="#ppt_y"/>
                                          </p:val>
                                        </p:tav>
                                      </p:tavLst>
                                    </p:anim>
                                  </p:childTnLst>
                                </p:cTn>
                              </p:par>
                              <p:par>
                                <p:cTn id="104" presetID="47" presetClass="entr" presetSubtype="0" fill="hold" nodeType="with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1500"/>
                                        <p:tgtEl>
                                          <p:spTgt spid="22"/>
                                        </p:tgtEl>
                                      </p:cBhvr>
                                    </p:animEffect>
                                    <p:anim calcmode="lin" valueType="num">
                                      <p:cBhvr>
                                        <p:cTn id="107" dur="1500" fill="hold"/>
                                        <p:tgtEl>
                                          <p:spTgt spid="22"/>
                                        </p:tgtEl>
                                        <p:attrNameLst>
                                          <p:attrName>ppt_x</p:attrName>
                                        </p:attrNameLst>
                                      </p:cBhvr>
                                      <p:tavLst>
                                        <p:tav tm="0">
                                          <p:val>
                                            <p:strVal val="#ppt_x"/>
                                          </p:val>
                                        </p:tav>
                                        <p:tav tm="100000">
                                          <p:val>
                                            <p:strVal val="#ppt_x"/>
                                          </p:val>
                                        </p:tav>
                                      </p:tavLst>
                                    </p:anim>
                                    <p:anim calcmode="lin" valueType="num">
                                      <p:cBhvr>
                                        <p:cTn id="108" dur="1500" fill="hold"/>
                                        <p:tgtEl>
                                          <p:spTgt spid="22"/>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fade">
                                      <p:cBhvr>
                                        <p:cTn id="111" dur="1500"/>
                                        <p:tgtEl>
                                          <p:spTgt spid="25"/>
                                        </p:tgtEl>
                                      </p:cBhvr>
                                    </p:animEffect>
                                    <p:anim calcmode="lin" valueType="num">
                                      <p:cBhvr>
                                        <p:cTn id="112" dur="1500" fill="hold"/>
                                        <p:tgtEl>
                                          <p:spTgt spid="25"/>
                                        </p:tgtEl>
                                        <p:attrNameLst>
                                          <p:attrName>ppt_x</p:attrName>
                                        </p:attrNameLst>
                                      </p:cBhvr>
                                      <p:tavLst>
                                        <p:tav tm="0">
                                          <p:val>
                                            <p:strVal val="#ppt_x"/>
                                          </p:val>
                                        </p:tav>
                                        <p:tav tm="100000">
                                          <p:val>
                                            <p:strVal val="#ppt_x"/>
                                          </p:val>
                                        </p:tav>
                                      </p:tavLst>
                                    </p:anim>
                                    <p:anim calcmode="lin" valueType="num">
                                      <p:cBhvr>
                                        <p:cTn id="113" dur="1500" fill="hold"/>
                                        <p:tgtEl>
                                          <p:spTgt spid="25"/>
                                        </p:tgtEl>
                                        <p:attrNameLst>
                                          <p:attrName>ppt_y</p:attrName>
                                        </p:attrNameLst>
                                      </p:cBhvr>
                                      <p:tavLst>
                                        <p:tav tm="0">
                                          <p:val>
                                            <p:strVal val="#ppt_y-.1"/>
                                          </p:val>
                                        </p:tav>
                                        <p:tav tm="100000">
                                          <p:val>
                                            <p:strVal val="#ppt_y"/>
                                          </p:val>
                                        </p:tav>
                                      </p:tavLst>
                                    </p:anim>
                                  </p:childTnLst>
                                </p:cTn>
                              </p:par>
                              <p:par>
                                <p:cTn id="114" presetID="47" presetClass="entr" presetSubtype="0" fill="hold" nodeType="with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fade">
                                      <p:cBhvr>
                                        <p:cTn id="116" dur="1500"/>
                                        <p:tgtEl>
                                          <p:spTgt spid="5"/>
                                        </p:tgtEl>
                                      </p:cBhvr>
                                    </p:animEffect>
                                    <p:anim calcmode="lin" valueType="num">
                                      <p:cBhvr>
                                        <p:cTn id="117" dur="1500" fill="hold"/>
                                        <p:tgtEl>
                                          <p:spTgt spid="5"/>
                                        </p:tgtEl>
                                        <p:attrNameLst>
                                          <p:attrName>ppt_x</p:attrName>
                                        </p:attrNameLst>
                                      </p:cBhvr>
                                      <p:tavLst>
                                        <p:tav tm="0">
                                          <p:val>
                                            <p:strVal val="#ppt_x"/>
                                          </p:val>
                                        </p:tav>
                                        <p:tav tm="100000">
                                          <p:val>
                                            <p:strVal val="#ppt_x"/>
                                          </p:val>
                                        </p:tav>
                                      </p:tavLst>
                                    </p:anim>
                                    <p:anim calcmode="lin" valueType="num">
                                      <p:cBhvr>
                                        <p:cTn id="118" dur="1500" fill="hold"/>
                                        <p:tgtEl>
                                          <p:spTgt spid="5"/>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Effect transition="in" filter="fade">
                                      <p:cBhvr>
                                        <p:cTn id="121" dur="1500"/>
                                        <p:tgtEl>
                                          <p:spTgt spid="23"/>
                                        </p:tgtEl>
                                      </p:cBhvr>
                                    </p:animEffect>
                                    <p:anim calcmode="lin" valueType="num">
                                      <p:cBhvr>
                                        <p:cTn id="122" dur="1500" fill="hold"/>
                                        <p:tgtEl>
                                          <p:spTgt spid="23"/>
                                        </p:tgtEl>
                                        <p:attrNameLst>
                                          <p:attrName>ppt_x</p:attrName>
                                        </p:attrNameLst>
                                      </p:cBhvr>
                                      <p:tavLst>
                                        <p:tav tm="0">
                                          <p:val>
                                            <p:strVal val="#ppt_x"/>
                                          </p:val>
                                        </p:tav>
                                        <p:tav tm="100000">
                                          <p:val>
                                            <p:strVal val="#ppt_x"/>
                                          </p:val>
                                        </p:tav>
                                      </p:tavLst>
                                    </p:anim>
                                    <p:anim calcmode="lin" valueType="num">
                                      <p:cBhvr>
                                        <p:cTn id="123" dur="1500" fill="hold"/>
                                        <p:tgtEl>
                                          <p:spTgt spid="23"/>
                                        </p:tgtEl>
                                        <p:attrNameLst>
                                          <p:attrName>ppt_y</p:attrName>
                                        </p:attrNameLst>
                                      </p:cBhvr>
                                      <p:tavLst>
                                        <p:tav tm="0">
                                          <p:val>
                                            <p:strVal val="#ppt_y-.1"/>
                                          </p:val>
                                        </p:tav>
                                        <p:tav tm="100000">
                                          <p:val>
                                            <p:strVal val="#ppt_y"/>
                                          </p:val>
                                        </p:tav>
                                      </p:tavLst>
                                    </p:anim>
                                  </p:childTnLst>
                                </p:cTn>
                              </p:par>
                              <p:par>
                                <p:cTn id="124" presetID="47" presetClass="entr" presetSubtype="0" fill="hold" nodeType="withEffect">
                                  <p:stCondLst>
                                    <p:cond delay="0"/>
                                  </p:stCondLst>
                                  <p:childTnLst>
                                    <p:set>
                                      <p:cBhvr>
                                        <p:cTn id="125" dur="1" fill="hold">
                                          <p:stCondLst>
                                            <p:cond delay="0"/>
                                          </p:stCondLst>
                                        </p:cTn>
                                        <p:tgtEl>
                                          <p:spTgt spid="26"/>
                                        </p:tgtEl>
                                        <p:attrNameLst>
                                          <p:attrName>style.visibility</p:attrName>
                                        </p:attrNameLst>
                                      </p:cBhvr>
                                      <p:to>
                                        <p:strVal val="visible"/>
                                      </p:to>
                                    </p:set>
                                    <p:animEffect transition="in" filter="fade">
                                      <p:cBhvr>
                                        <p:cTn id="126" dur="1000"/>
                                        <p:tgtEl>
                                          <p:spTgt spid="26"/>
                                        </p:tgtEl>
                                      </p:cBhvr>
                                    </p:animEffect>
                                    <p:anim calcmode="lin" valueType="num">
                                      <p:cBhvr>
                                        <p:cTn id="127" dur="1000" fill="hold"/>
                                        <p:tgtEl>
                                          <p:spTgt spid="26"/>
                                        </p:tgtEl>
                                        <p:attrNameLst>
                                          <p:attrName>ppt_x</p:attrName>
                                        </p:attrNameLst>
                                      </p:cBhvr>
                                      <p:tavLst>
                                        <p:tav tm="0">
                                          <p:val>
                                            <p:strVal val="#ppt_x"/>
                                          </p:val>
                                        </p:tav>
                                        <p:tav tm="100000">
                                          <p:val>
                                            <p:strVal val="#ppt_x"/>
                                          </p:val>
                                        </p:tav>
                                      </p:tavLst>
                                    </p:anim>
                                    <p:anim calcmode="lin" valueType="num">
                                      <p:cBhvr>
                                        <p:cTn id="128" dur="1000" fill="hold"/>
                                        <p:tgtEl>
                                          <p:spTgt spid="26"/>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1000"/>
                                        <p:tgtEl>
                                          <p:spTgt spid="29"/>
                                        </p:tgtEl>
                                      </p:cBhvr>
                                    </p:animEffect>
                                    <p:anim calcmode="lin" valueType="num">
                                      <p:cBhvr>
                                        <p:cTn id="132" dur="1000" fill="hold"/>
                                        <p:tgtEl>
                                          <p:spTgt spid="29"/>
                                        </p:tgtEl>
                                        <p:attrNameLst>
                                          <p:attrName>ppt_x</p:attrName>
                                        </p:attrNameLst>
                                      </p:cBhvr>
                                      <p:tavLst>
                                        <p:tav tm="0">
                                          <p:val>
                                            <p:strVal val="#ppt_x"/>
                                          </p:val>
                                        </p:tav>
                                        <p:tav tm="100000">
                                          <p:val>
                                            <p:strVal val="#ppt_x"/>
                                          </p:val>
                                        </p:tav>
                                      </p:tavLst>
                                    </p:anim>
                                    <p:anim calcmode="lin" valueType="num">
                                      <p:cBhvr>
                                        <p:cTn id="133" dur="1000" fill="hold"/>
                                        <p:tgtEl>
                                          <p:spTgt spid="29"/>
                                        </p:tgtEl>
                                        <p:attrNameLst>
                                          <p:attrName>ppt_y</p:attrName>
                                        </p:attrNameLst>
                                      </p:cBhvr>
                                      <p:tavLst>
                                        <p:tav tm="0">
                                          <p:val>
                                            <p:strVal val="#ppt_y-.1"/>
                                          </p:val>
                                        </p:tav>
                                        <p:tav tm="100000">
                                          <p:val>
                                            <p:strVal val="#ppt_y"/>
                                          </p:val>
                                        </p:tav>
                                      </p:tavLst>
                                    </p:anim>
                                  </p:childTnLst>
                                </p:cTn>
                              </p:par>
                            </p:childTnLst>
                          </p:cTn>
                        </p:par>
                        <p:par>
                          <p:cTn id="134" fill="hold">
                            <p:stCondLst>
                              <p:cond delay="1500"/>
                            </p:stCondLst>
                            <p:childTnLst>
                              <p:par>
                                <p:cTn id="135" presetID="53" presetClass="entr" presetSubtype="16" fill="hold" grpId="0" nodeType="afterEffect">
                                  <p:stCondLst>
                                    <p:cond delay="0"/>
                                  </p:stCondLst>
                                  <p:childTnLst>
                                    <p:set>
                                      <p:cBhvr>
                                        <p:cTn id="136" dur="1" fill="hold">
                                          <p:stCondLst>
                                            <p:cond delay="0"/>
                                          </p:stCondLst>
                                        </p:cTn>
                                        <p:tgtEl>
                                          <p:spTgt spid="41"/>
                                        </p:tgtEl>
                                        <p:attrNameLst>
                                          <p:attrName>style.visibility</p:attrName>
                                        </p:attrNameLst>
                                      </p:cBhvr>
                                      <p:to>
                                        <p:strVal val="visible"/>
                                      </p:to>
                                    </p:set>
                                    <p:anim calcmode="lin" valueType="num">
                                      <p:cBhvr>
                                        <p:cTn id="137" dur="1000" fill="hold"/>
                                        <p:tgtEl>
                                          <p:spTgt spid="41"/>
                                        </p:tgtEl>
                                        <p:attrNameLst>
                                          <p:attrName>ppt_w</p:attrName>
                                        </p:attrNameLst>
                                      </p:cBhvr>
                                      <p:tavLst>
                                        <p:tav tm="0">
                                          <p:val>
                                            <p:fltVal val="0"/>
                                          </p:val>
                                        </p:tav>
                                        <p:tav tm="100000">
                                          <p:val>
                                            <p:strVal val="#ppt_w"/>
                                          </p:val>
                                        </p:tav>
                                      </p:tavLst>
                                    </p:anim>
                                    <p:anim calcmode="lin" valueType="num">
                                      <p:cBhvr>
                                        <p:cTn id="138" dur="1000" fill="hold"/>
                                        <p:tgtEl>
                                          <p:spTgt spid="41"/>
                                        </p:tgtEl>
                                        <p:attrNameLst>
                                          <p:attrName>ppt_h</p:attrName>
                                        </p:attrNameLst>
                                      </p:cBhvr>
                                      <p:tavLst>
                                        <p:tav tm="0">
                                          <p:val>
                                            <p:fltVal val="0"/>
                                          </p:val>
                                        </p:tav>
                                        <p:tav tm="100000">
                                          <p:val>
                                            <p:strVal val="#ppt_h"/>
                                          </p:val>
                                        </p:tav>
                                      </p:tavLst>
                                    </p:anim>
                                    <p:animEffect transition="in" filter="fade">
                                      <p:cBhvr>
                                        <p:cTn id="13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0" grpId="0" animBg="1"/>
      <p:bldP spid="23" grpId="0" animBg="1"/>
      <p:bldP spid="20" grpId="0"/>
      <p:bldP spid="18" grpId="0"/>
      <p:bldP spid="24" grpId="0"/>
      <p:bldP spid="27" grpId="0"/>
      <p:bldP spid="29" grpId="0"/>
      <p:bldP spid="6" grpId="0" animBg="1"/>
      <p:bldP spid="7" grpId="0" animBg="1"/>
      <p:bldP spid="31" grpId="0"/>
      <p:bldP spid="33" grpId="0" animBg="1"/>
      <p:bldP spid="34" grpId="0" animBg="1"/>
      <p:bldP spid="35" grpId="0" animBg="1"/>
      <p:bldP spid="36" grpId="0"/>
      <p:bldP spid="37" grpId="0"/>
      <p:bldP spid="38" grpId="0" animBg="1"/>
      <p:bldP spid="39" grpId="0"/>
      <p:bldP spid="40"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349821" y="726082"/>
            <a:ext cx="8470651" cy="5583238"/>
          </a:xfrm>
          <a:prstGeom prst="roundRect">
            <a:avLst/>
          </a:prstGeom>
          <a:solidFill>
            <a:srgbClr val="FFFF00"/>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6565" name="TextBox 4"/>
          <p:cNvSpPr txBox="1">
            <a:spLocks noChangeArrowheads="1"/>
          </p:cNvSpPr>
          <p:nvPr/>
        </p:nvSpPr>
        <p:spPr bwMode="auto">
          <a:xfrm>
            <a:off x="251520" y="4235128"/>
            <a:ext cx="13382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200" dirty="0" err="1"/>
              <a:t>Skrining</a:t>
            </a:r>
            <a:endParaRPr lang="en-US" sz="2200" dirty="0"/>
          </a:p>
        </p:txBody>
      </p:sp>
      <p:sp>
        <p:nvSpPr>
          <p:cNvPr id="66566" name="TextBox 5"/>
          <p:cNvSpPr txBox="1">
            <a:spLocks noChangeArrowheads="1"/>
          </p:cNvSpPr>
          <p:nvPr/>
        </p:nvSpPr>
        <p:spPr bwMode="auto">
          <a:xfrm>
            <a:off x="1475656" y="1653305"/>
            <a:ext cx="1339850"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smtClean="0"/>
              <a:t>Asesmen</a:t>
            </a:r>
            <a:r>
              <a:rPr lang="en-US" sz="2200" dirty="0" smtClean="0"/>
              <a:t> </a:t>
            </a:r>
            <a:r>
              <a:rPr lang="en-US" sz="2200" dirty="0" err="1" smtClean="0"/>
              <a:t>awal</a:t>
            </a:r>
            <a:endParaRPr lang="en-US" sz="2200" dirty="0"/>
          </a:p>
        </p:txBody>
      </p:sp>
      <p:sp>
        <p:nvSpPr>
          <p:cNvPr id="66567" name="TextBox 6"/>
          <p:cNvSpPr txBox="1">
            <a:spLocks noChangeArrowheads="1"/>
          </p:cNvSpPr>
          <p:nvPr/>
        </p:nvSpPr>
        <p:spPr bwMode="auto">
          <a:xfrm>
            <a:off x="2699792" y="1725313"/>
            <a:ext cx="1339850"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a:solidFill>
                  <a:srgbClr val="000000"/>
                </a:solidFill>
              </a:rPr>
              <a:t>Rencana</a:t>
            </a:r>
            <a:r>
              <a:rPr lang="en-US" sz="2200" dirty="0">
                <a:solidFill>
                  <a:srgbClr val="000000"/>
                </a:solidFill>
              </a:rPr>
              <a:t> </a:t>
            </a:r>
            <a:r>
              <a:rPr lang="en-US" sz="2200" dirty="0" err="1">
                <a:solidFill>
                  <a:srgbClr val="000000"/>
                </a:solidFill>
              </a:rPr>
              <a:t>asuhan</a:t>
            </a:r>
            <a:endParaRPr lang="en-US" sz="2200" dirty="0">
              <a:solidFill>
                <a:srgbClr val="000000"/>
              </a:solidFill>
            </a:endParaRPr>
          </a:p>
        </p:txBody>
      </p:sp>
      <p:sp>
        <p:nvSpPr>
          <p:cNvPr id="66570" name="TextBox 10"/>
          <p:cNvSpPr txBox="1">
            <a:spLocks noChangeArrowheads="1"/>
          </p:cNvSpPr>
          <p:nvPr/>
        </p:nvSpPr>
        <p:spPr bwMode="auto">
          <a:xfrm>
            <a:off x="7338193" y="4293096"/>
            <a:ext cx="1338263"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a:t>Rencana</a:t>
            </a:r>
            <a:r>
              <a:rPr lang="en-US" sz="2200" dirty="0"/>
              <a:t> </a:t>
            </a:r>
            <a:r>
              <a:rPr lang="en-US" sz="2200" dirty="0" err="1"/>
              <a:t>pulang</a:t>
            </a:r>
            <a:endParaRPr lang="en-US" sz="2200" dirty="0"/>
          </a:p>
        </p:txBody>
      </p:sp>
      <p:cxnSp>
        <p:nvCxnSpPr>
          <p:cNvPr id="13" name="Straight Arrow Connector 12"/>
          <p:cNvCxnSpPr/>
          <p:nvPr/>
        </p:nvCxnSpPr>
        <p:spPr>
          <a:xfrm flipV="1">
            <a:off x="921445" y="3789040"/>
            <a:ext cx="0" cy="446088"/>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7972623" y="3717032"/>
            <a:ext cx="0" cy="446087"/>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3923928" y="3789040"/>
            <a:ext cx="0" cy="447675"/>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123728" y="2382838"/>
            <a:ext cx="0" cy="446087"/>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66577" name="TextBox 22"/>
          <p:cNvSpPr txBox="1">
            <a:spLocks noChangeArrowheads="1"/>
          </p:cNvSpPr>
          <p:nvPr/>
        </p:nvSpPr>
        <p:spPr bwMode="auto">
          <a:xfrm>
            <a:off x="4355976" y="5847357"/>
            <a:ext cx="792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b="1" dirty="0" smtClean="0">
                <a:solidFill>
                  <a:srgbClr val="FF0000"/>
                </a:solidFill>
              </a:rPr>
              <a:t>HPK</a:t>
            </a:r>
            <a:endParaRPr lang="en-US" b="1" dirty="0">
              <a:solidFill>
                <a:srgbClr val="FF0000"/>
              </a:solidFill>
            </a:endParaRPr>
          </a:p>
        </p:txBody>
      </p:sp>
      <p:sp>
        <p:nvSpPr>
          <p:cNvPr id="66581" name="TextBox 27"/>
          <p:cNvSpPr txBox="1">
            <a:spLocks noChangeArrowheads="1"/>
          </p:cNvSpPr>
          <p:nvPr/>
        </p:nvSpPr>
        <p:spPr bwMode="auto">
          <a:xfrm>
            <a:off x="5724128" y="5847357"/>
            <a:ext cx="1038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b="1" dirty="0">
                <a:solidFill>
                  <a:srgbClr val="FF0000"/>
                </a:solidFill>
              </a:rPr>
              <a:t>MKI</a:t>
            </a:r>
          </a:p>
        </p:txBody>
      </p:sp>
      <p:sp>
        <p:nvSpPr>
          <p:cNvPr id="66582" name="TextBox 28"/>
          <p:cNvSpPr txBox="1">
            <a:spLocks noChangeArrowheads="1"/>
          </p:cNvSpPr>
          <p:nvPr/>
        </p:nvSpPr>
        <p:spPr bwMode="auto">
          <a:xfrm>
            <a:off x="7020272" y="5847357"/>
            <a:ext cx="1039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b="1" dirty="0">
                <a:solidFill>
                  <a:srgbClr val="FF0000"/>
                </a:solidFill>
              </a:rPr>
              <a:t>PPI</a:t>
            </a:r>
          </a:p>
        </p:txBody>
      </p:sp>
      <p:sp>
        <p:nvSpPr>
          <p:cNvPr id="66585" name="TextBox 32"/>
          <p:cNvSpPr txBox="1">
            <a:spLocks noChangeArrowheads="1"/>
          </p:cNvSpPr>
          <p:nvPr/>
        </p:nvSpPr>
        <p:spPr bwMode="auto">
          <a:xfrm>
            <a:off x="2771800" y="116632"/>
            <a:ext cx="41764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PROSES ASUHAN PASIEN</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6589" name="TextBox 36"/>
          <p:cNvSpPr txBox="1">
            <a:spLocks noChangeArrowheads="1"/>
          </p:cNvSpPr>
          <p:nvPr/>
        </p:nvSpPr>
        <p:spPr bwMode="auto">
          <a:xfrm>
            <a:off x="2699792" y="5847357"/>
            <a:ext cx="1039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b="1" dirty="0">
                <a:solidFill>
                  <a:srgbClr val="FF0000"/>
                </a:solidFill>
              </a:rPr>
              <a:t>SKP</a:t>
            </a:r>
          </a:p>
        </p:txBody>
      </p:sp>
      <p:sp>
        <p:nvSpPr>
          <p:cNvPr id="5" name="TextBox 4"/>
          <p:cNvSpPr txBox="1">
            <a:spLocks noChangeArrowheads="1"/>
          </p:cNvSpPr>
          <p:nvPr/>
        </p:nvSpPr>
        <p:spPr bwMode="auto">
          <a:xfrm>
            <a:off x="395536" y="1887538"/>
            <a:ext cx="14414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200" dirty="0" err="1"/>
              <a:t>Registrasi</a:t>
            </a:r>
            <a:endParaRPr lang="en-US" sz="2200" dirty="0"/>
          </a:p>
        </p:txBody>
      </p:sp>
      <p:cxnSp>
        <p:nvCxnSpPr>
          <p:cNvPr id="35" name="Straight Arrow Connector 34"/>
          <p:cNvCxnSpPr/>
          <p:nvPr/>
        </p:nvCxnSpPr>
        <p:spPr>
          <a:xfrm>
            <a:off x="1116261" y="2406650"/>
            <a:ext cx="0" cy="446088"/>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41" name="TextBox 23"/>
          <p:cNvSpPr txBox="1">
            <a:spLocks noChangeArrowheads="1"/>
          </p:cNvSpPr>
          <p:nvPr/>
        </p:nvSpPr>
        <p:spPr bwMode="auto">
          <a:xfrm>
            <a:off x="6228184" y="1230138"/>
            <a:ext cx="12241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smtClean="0">
                <a:solidFill>
                  <a:srgbClr val="0000FF"/>
                </a:solidFill>
              </a:rPr>
              <a:t>Transfer</a:t>
            </a:r>
            <a:endParaRPr lang="en-US" sz="2000" dirty="0">
              <a:solidFill>
                <a:srgbClr val="0000FF"/>
              </a:solidFill>
            </a:endParaRPr>
          </a:p>
        </p:txBody>
      </p:sp>
      <p:cxnSp>
        <p:nvCxnSpPr>
          <p:cNvPr id="42" name="Straight Arrow Connector 41"/>
          <p:cNvCxnSpPr/>
          <p:nvPr/>
        </p:nvCxnSpPr>
        <p:spPr>
          <a:xfrm flipH="1">
            <a:off x="6800254" y="2132856"/>
            <a:ext cx="3994" cy="724396"/>
          </a:xfrm>
          <a:prstGeom prst="straightConnector1">
            <a:avLst/>
          </a:prstGeom>
          <a:ln>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43" name="TextBox 23"/>
          <p:cNvSpPr txBox="1">
            <a:spLocks noChangeArrowheads="1"/>
          </p:cNvSpPr>
          <p:nvPr/>
        </p:nvSpPr>
        <p:spPr bwMode="auto">
          <a:xfrm>
            <a:off x="6732240" y="1628800"/>
            <a:ext cx="12241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err="1" smtClean="0">
                <a:solidFill>
                  <a:srgbClr val="0000FF"/>
                </a:solidFill>
              </a:rPr>
              <a:t>Rujuk</a:t>
            </a:r>
            <a:endParaRPr lang="en-US" sz="2000" dirty="0">
              <a:solidFill>
                <a:srgbClr val="0000FF"/>
              </a:solidFill>
            </a:endParaRPr>
          </a:p>
        </p:txBody>
      </p:sp>
      <p:cxnSp>
        <p:nvCxnSpPr>
          <p:cNvPr id="44" name="Straight Arrow Connector 43"/>
          <p:cNvCxnSpPr/>
          <p:nvPr/>
        </p:nvCxnSpPr>
        <p:spPr>
          <a:xfrm flipH="1">
            <a:off x="7376318" y="2132856"/>
            <a:ext cx="3994" cy="724396"/>
          </a:xfrm>
          <a:prstGeom prst="straightConnector1">
            <a:avLst/>
          </a:prstGeom>
          <a:ln>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45" name="TextBox 23"/>
          <p:cNvSpPr txBox="1">
            <a:spLocks noChangeArrowheads="1"/>
          </p:cNvSpPr>
          <p:nvPr/>
        </p:nvSpPr>
        <p:spPr bwMode="auto">
          <a:xfrm>
            <a:off x="7164288" y="1230138"/>
            <a:ext cx="12961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smtClean="0">
                <a:solidFill>
                  <a:srgbClr val="0000FF"/>
                </a:solidFill>
              </a:rPr>
              <a:t>Terminal</a:t>
            </a:r>
            <a:endParaRPr lang="en-US" sz="2000" dirty="0">
              <a:solidFill>
                <a:srgbClr val="0000FF"/>
              </a:solidFill>
            </a:endParaRPr>
          </a:p>
        </p:txBody>
      </p:sp>
      <p:cxnSp>
        <p:nvCxnSpPr>
          <p:cNvPr id="46" name="Straight Arrow Connector 45"/>
          <p:cNvCxnSpPr/>
          <p:nvPr/>
        </p:nvCxnSpPr>
        <p:spPr>
          <a:xfrm flipH="1">
            <a:off x="7848674" y="2060848"/>
            <a:ext cx="35694" cy="796404"/>
          </a:xfrm>
          <a:prstGeom prst="straightConnector1">
            <a:avLst/>
          </a:prstGeom>
          <a:ln>
            <a:solidFill>
              <a:schemeClr val="tx1"/>
            </a:solidFill>
            <a:prstDash val="dashDot"/>
            <a:tailEnd type="arrow"/>
          </a:ln>
        </p:spPr>
        <p:style>
          <a:lnRef idx="2">
            <a:schemeClr val="accent1"/>
          </a:lnRef>
          <a:fillRef idx="0">
            <a:schemeClr val="accent1"/>
          </a:fillRef>
          <a:effectRef idx="1">
            <a:schemeClr val="accent1"/>
          </a:effectRef>
          <a:fontRef idx="minor">
            <a:schemeClr val="tx1"/>
          </a:fontRef>
        </p:style>
      </p:cxnSp>
      <p:sp>
        <p:nvSpPr>
          <p:cNvPr id="47" name="TextBox 5"/>
          <p:cNvSpPr txBox="1">
            <a:spLocks noChangeArrowheads="1"/>
          </p:cNvSpPr>
          <p:nvPr/>
        </p:nvSpPr>
        <p:spPr bwMode="auto">
          <a:xfrm>
            <a:off x="3995936" y="1556792"/>
            <a:ext cx="1339850"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smtClean="0">
                <a:solidFill>
                  <a:srgbClr val="FF0000"/>
                </a:solidFill>
              </a:rPr>
              <a:t>Asesmen</a:t>
            </a:r>
            <a:endParaRPr lang="en-US" sz="2200" dirty="0" smtClean="0">
              <a:solidFill>
                <a:srgbClr val="FF0000"/>
              </a:solidFill>
            </a:endParaRPr>
          </a:p>
          <a:p>
            <a:pPr algn="ctr" eaLnBrk="1" hangingPunct="1">
              <a:lnSpc>
                <a:spcPct val="70000"/>
              </a:lnSpc>
            </a:pPr>
            <a:r>
              <a:rPr lang="en-US" sz="2200" dirty="0" err="1" smtClean="0">
                <a:solidFill>
                  <a:srgbClr val="FF0000"/>
                </a:solidFill>
              </a:rPr>
              <a:t>ulang</a:t>
            </a:r>
            <a:endParaRPr lang="en-US" sz="2200" dirty="0">
              <a:solidFill>
                <a:srgbClr val="FF0000"/>
              </a:solidFill>
            </a:endParaRPr>
          </a:p>
        </p:txBody>
      </p:sp>
      <p:cxnSp>
        <p:nvCxnSpPr>
          <p:cNvPr id="48" name="Straight Arrow Connector 47"/>
          <p:cNvCxnSpPr/>
          <p:nvPr/>
        </p:nvCxnSpPr>
        <p:spPr>
          <a:xfrm>
            <a:off x="4687714" y="2401020"/>
            <a:ext cx="0" cy="446087"/>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380312" y="4869160"/>
            <a:ext cx="1368152" cy="646331"/>
          </a:xfrm>
          <a:prstGeom prst="rect">
            <a:avLst/>
          </a:prstGeom>
          <a:noFill/>
        </p:spPr>
        <p:txBody>
          <a:bodyPr wrap="square" rtlCol="0">
            <a:spAutoFit/>
          </a:bodyPr>
          <a:lstStyle/>
          <a:p>
            <a:pPr algn="ctr"/>
            <a:r>
              <a:rPr lang="en-US" b="1" dirty="0" err="1" smtClean="0">
                <a:solidFill>
                  <a:srgbClr val="FF0000"/>
                </a:solidFill>
              </a:rPr>
              <a:t>Ringkasan</a:t>
            </a:r>
            <a:r>
              <a:rPr lang="en-US" b="1" dirty="0" smtClean="0">
                <a:solidFill>
                  <a:srgbClr val="FF0000"/>
                </a:solidFill>
              </a:rPr>
              <a:t> </a:t>
            </a:r>
            <a:r>
              <a:rPr lang="en-US" b="1" dirty="0" err="1" smtClean="0">
                <a:solidFill>
                  <a:srgbClr val="FF0000"/>
                </a:solidFill>
              </a:rPr>
              <a:t>pulang</a:t>
            </a:r>
            <a:endParaRPr lang="en-US" b="1" dirty="0">
              <a:solidFill>
                <a:srgbClr val="FF0000"/>
              </a:solidFill>
            </a:endParaRPr>
          </a:p>
        </p:txBody>
      </p:sp>
      <p:sp>
        <p:nvSpPr>
          <p:cNvPr id="24" name="TextBox 23"/>
          <p:cNvSpPr txBox="1"/>
          <p:nvPr/>
        </p:nvSpPr>
        <p:spPr>
          <a:xfrm>
            <a:off x="1691680" y="1331476"/>
            <a:ext cx="1080120" cy="369332"/>
          </a:xfrm>
          <a:prstGeom prst="rect">
            <a:avLst/>
          </a:prstGeom>
          <a:noFill/>
        </p:spPr>
        <p:txBody>
          <a:bodyPr wrap="square" rtlCol="0">
            <a:spAutoFit/>
          </a:bodyPr>
          <a:lstStyle/>
          <a:p>
            <a:r>
              <a:rPr lang="en-US" dirty="0" smtClean="0"/>
              <a:t>Lab, Rad</a:t>
            </a:r>
            <a:endParaRPr lang="en-US" dirty="0"/>
          </a:p>
        </p:txBody>
      </p:sp>
      <p:sp>
        <p:nvSpPr>
          <p:cNvPr id="60" name="TextBox 6"/>
          <p:cNvSpPr txBox="1">
            <a:spLocks noChangeArrowheads="1"/>
          </p:cNvSpPr>
          <p:nvPr/>
        </p:nvSpPr>
        <p:spPr bwMode="auto">
          <a:xfrm>
            <a:off x="3448174" y="4850189"/>
            <a:ext cx="1080120" cy="59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pPr>
            <a:r>
              <a:rPr lang="en-US" sz="2000" dirty="0" err="1" smtClean="0">
                <a:solidFill>
                  <a:srgbClr val="3366FF"/>
                </a:solidFill>
              </a:rPr>
              <a:t>Risiko</a:t>
            </a:r>
            <a:r>
              <a:rPr lang="en-US" sz="2000" dirty="0" smtClean="0">
                <a:solidFill>
                  <a:srgbClr val="3366FF"/>
                </a:solidFill>
              </a:rPr>
              <a:t> </a:t>
            </a:r>
            <a:r>
              <a:rPr lang="en-US" sz="2000" dirty="0" err="1" smtClean="0">
                <a:solidFill>
                  <a:srgbClr val="3366FF"/>
                </a:solidFill>
              </a:rPr>
              <a:t>tinggi</a:t>
            </a:r>
            <a:endParaRPr lang="en-US" sz="2000" dirty="0">
              <a:solidFill>
                <a:srgbClr val="3366FF"/>
              </a:solidFill>
            </a:endParaRPr>
          </a:p>
        </p:txBody>
      </p:sp>
      <p:sp>
        <p:nvSpPr>
          <p:cNvPr id="80" name="TextBox 6"/>
          <p:cNvSpPr txBox="1">
            <a:spLocks noChangeArrowheads="1"/>
          </p:cNvSpPr>
          <p:nvPr/>
        </p:nvSpPr>
        <p:spPr bwMode="auto">
          <a:xfrm>
            <a:off x="3304158" y="5301208"/>
            <a:ext cx="1339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smtClean="0">
                <a:solidFill>
                  <a:srgbClr val="3366FF"/>
                </a:solidFill>
              </a:rPr>
              <a:t>Restraint</a:t>
            </a:r>
            <a:endParaRPr lang="en-US" sz="2000" dirty="0">
              <a:solidFill>
                <a:srgbClr val="3366FF"/>
              </a:solidFill>
            </a:endParaRPr>
          </a:p>
        </p:txBody>
      </p:sp>
      <p:sp>
        <p:nvSpPr>
          <p:cNvPr id="49" name="TextBox 6"/>
          <p:cNvSpPr txBox="1">
            <a:spLocks noChangeArrowheads="1"/>
          </p:cNvSpPr>
          <p:nvPr/>
        </p:nvSpPr>
        <p:spPr bwMode="auto">
          <a:xfrm>
            <a:off x="1619672" y="4665330"/>
            <a:ext cx="1368152" cy="59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pPr>
            <a:r>
              <a:rPr lang="en-US" sz="2000" dirty="0" err="1" smtClean="0">
                <a:solidFill>
                  <a:srgbClr val="3366FF"/>
                </a:solidFill>
              </a:rPr>
              <a:t>Risiko</a:t>
            </a:r>
            <a:endParaRPr lang="en-US" sz="2000" dirty="0" smtClean="0">
              <a:solidFill>
                <a:srgbClr val="3366FF"/>
              </a:solidFill>
            </a:endParaRPr>
          </a:p>
          <a:p>
            <a:pPr algn="ctr" eaLnBrk="1" hangingPunct="1">
              <a:lnSpc>
                <a:spcPct val="80000"/>
              </a:lnSpc>
            </a:pPr>
            <a:r>
              <a:rPr lang="en-US" sz="2000" dirty="0" err="1" smtClean="0">
                <a:solidFill>
                  <a:srgbClr val="3366FF"/>
                </a:solidFill>
              </a:rPr>
              <a:t>malnutrisi</a:t>
            </a:r>
            <a:endParaRPr lang="en-US" sz="2000" dirty="0">
              <a:solidFill>
                <a:srgbClr val="3366FF"/>
              </a:solidFill>
            </a:endParaRPr>
          </a:p>
        </p:txBody>
      </p:sp>
      <p:sp>
        <p:nvSpPr>
          <p:cNvPr id="53" name="TextBox 6"/>
          <p:cNvSpPr txBox="1">
            <a:spLocks noChangeArrowheads="1"/>
          </p:cNvSpPr>
          <p:nvPr/>
        </p:nvSpPr>
        <p:spPr bwMode="auto">
          <a:xfrm>
            <a:off x="1187624" y="4117915"/>
            <a:ext cx="1296144" cy="59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pPr>
            <a:r>
              <a:rPr lang="en-US" sz="2000" dirty="0" err="1" smtClean="0">
                <a:solidFill>
                  <a:srgbClr val="3366FF"/>
                </a:solidFill>
              </a:rPr>
              <a:t>Asesmen</a:t>
            </a:r>
            <a:r>
              <a:rPr lang="en-US" sz="2000" dirty="0" smtClean="0">
                <a:solidFill>
                  <a:srgbClr val="3366FF"/>
                </a:solidFill>
              </a:rPr>
              <a:t> </a:t>
            </a:r>
            <a:r>
              <a:rPr lang="en-US" sz="2000" dirty="0" err="1" smtClean="0">
                <a:solidFill>
                  <a:srgbClr val="3366FF"/>
                </a:solidFill>
              </a:rPr>
              <a:t>nyeri</a:t>
            </a:r>
            <a:endParaRPr lang="en-US" sz="2000" dirty="0">
              <a:solidFill>
                <a:srgbClr val="3366FF"/>
              </a:solidFill>
            </a:endParaRPr>
          </a:p>
        </p:txBody>
      </p:sp>
      <p:sp>
        <p:nvSpPr>
          <p:cNvPr id="54" name="TextBox 6"/>
          <p:cNvSpPr txBox="1">
            <a:spLocks noChangeArrowheads="1"/>
          </p:cNvSpPr>
          <p:nvPr/>
        </p:nvSpPr>
        <p:spPr bwMode="auto">
          <a:xfrm>
            <a:off x="2267744" y="4130109"/>
            <a:ext cx="1152128" cy="59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pPr>
            <a:r>
              <a:rPr lang="en-US" sz="2000" dirty="0" err="1" smtClean="0">
                <a:solidFill>
                  <a:srgbClr val="3366FF"/>
                </a:solidFill>
              </a:rPr>
              <a:t>Risiko</a:t>
            </a:r>
            <a:endParaRPr lang="en-US" sz="2000" dirty="0" smtClean="0">
              <a:solidFill>
                <a:srgbClr val="3366FF"/>
              </a:solidFill>
            </a:endParaRPr>
          </a:p>
          <a:p>
            <a:pPr algn="ctr" eaLnBrk="1" hangingPunct="1">
              <a:lnSpc>
                <a:spcPct val="80000"/>
              </a:lnSpc>
            </a:pPr>
            <a:r>
              <a:rPr lang="en-US" sz="2000" dirty="0" err="1" smtClean="0">
                <a:solidFill>
                  <a:srgbClr val="3366FF"/>
                </a:solidFill>
              </a:rPr>
              <a:t>jatuh</a:t>
            </a:r>
            <a:endParaRPr lang="en-US" sz="2000" dirty="0">
              <a:solidFill>
                <a:srgbClr val="3366FF"/>
              </a:solidFill>
            </a:endParaRPr>
          </a:p>
        </p:txBody>
      </p:sp>
      <p:sp>
        <p:nvSpPr>
          <p:cNvPr id="57" name="TextBox 23"/>
          <p:cNvSpPr txBox="1">
            <a:spLocks noChangeArrowheads="1"/>
          </p:cNvSpPr>
          <p:nvPr/>
        </p:nvSpPr>
        <p:spPr bwMode="auto">
          <a:xfrm>
            <a:off x="3419872" y="692696"/>
            <a:ext cx="158417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err="1" smtClean="0">
                <a:solidFill>
                  <a:srgbClr val="0000FF"/>
                </a:solidFill>
              </a:rPr>
              <a:t>Analisis</a:t>
            </a:r>
            <a:r>
              <a:rPr lang="en-US" sz="2000" dirty="0" smtClean="0">
                <a:solidFill>
                  <a:srgbClr val="0000FF"/>
                </a:solidFill>
              </a:rPr>
              <a:t> data --&gt; </a:t>
            </a:r>
            <a:r>
              <a:rPr lang="en-US" sz="2000" dirty="0" err="1" smtClean="0">
                <a:solidFill>
                  <a:srgbClr val="0000FF"/>
                </a:solidFill>
              </a:rPr>
              <a:t>Dx</a:t>
            </a:r>
            <a:endParaRPr lang="en-US" sz="2000" dirty="0">
              <a:solidFill>
                <a:srgbClr val="0000FF"/>
              </a:solidFill>
            </a:endParaRPr>
          </a:p>
        </p:txBody>
      </p:sp>
      <p:sp>
        <p:nvSpPr>
          <p:cNvPr id="58" name="TextBox 23"/>
          <p:cNvSpPr txBox="1">
            <a:spLocks noChangeArrowheads="1"/>
          </p:cNvSpPr>
          <p:nvPr/>
        </p:nvSpPr>
        <p:spPr bwMode="auto">
          <a:xfrm>
            <a:off x="1691680" y="692696"/>
            <a:ext cx="20882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dirty="0" err="1" smtClean="0">
                <a:solidFill>
                  <a:srgbClr val="0000FF"/>
                </a:solidFill>
              </a:rPr>
              <a:t>Pengumpulan</a:t>
            </a:r>
            <a:r>
              <a:rPr lang="en-US" sz="2000" dirty="0" smtClean="0">
                <a:solidFill>
                  <a:srgbClr val="0000FF"/>
                </a:solidFill>
              </a:rPr>
              <a:t> data </a:t>
            </a:r>
            <a:r>
              <a:rPr lang="en-US" sz="2000" dirty="0" err="1" smtClean="0">
                <a:solidFill>
                  <a:srgbClr val="0000FF"/>
                </a:solidFill>
              </a:rPr>
              <a:t>klinis</a:t>
            </a:r>
            <a:endParaRPr lang="en-US" sz="2000" dirty="0">
              <a:solidFill>
                <a:srgbClr val="0000FF"/>
              </a:solidFill>
            </a:endParaRPr>
          </a:p>
        </p:txBody>
      </p:sp>
      <p:sp>
        <p:nvSpPr>
          <p:cNvPr id="4" name="Left Brace 3"/>
          <p:cNvSpPr/>
          <p:nvPr/>
        </p:nvSpPr>
        <p:spPr>
          <a:xfrm rot="16200000">
            <a:off x="3167844" y="872717"/>
            <a:ext cx="432048" cy="136815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4" name="Straight Arrow Connector 63"/>
          <p:cNvCxnSpPr/>
          <p:nvPr/>
        </p:nvCxnSpPr>
        <p:spPr>
          <a:xfrm>
            <a:off x="3347864" y="2420888"/>
            <a:ext cx="0" cy="446087"/>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65" name="TextBox 5"/>
          <p:cNvSpPr txBox="1">
            <a:spLocks noChangeArrowheads="1"/>
          </p:cNvSpPr>
          <p:nvPr/>
        </p:nvSpPr>
        <p:spPr bwMode="auto">
          <a:xfrm>
            <a:off x="2915816" y="4293096"/>
            <a:ext cx="2160240"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smtClean="0"/>
              <a:t>Implementasi</a:t>
            </a:r>
            <a:endParaRPr lang="en-US" sz="2200" dirty="0" smtClean="0"/>
          </a:p>
          <a:p>
            <a:pPr algn="ctr" eaLnBrk="1" hangingPunct="1">
              <a:lnSpc>
                <a:spcPct val="70000"/>
              </a:lnSpc>
            </a:pPr>
            <a:r>
              <a:rPr lang="en-US" sz="2200" dirty="0" err="1" smtClean="0"/>
              <a:t>asuhan</a:t>
            </a:r>
            <a:endParaRPr lang="en-US" sz="2200" dirty="0"/>
          </a:p>
        </p:txBody>
      </p:sp>
      <p:sp>
        <p:nvSpPr>
          <p:cNvPr id="6" name="Right Arrow 5"/>
          <p:cNvSpPr/>
          <p:nvPr/>
        </p:nvSpPr>
        <p:spPr>
          <a:xfrm>
            <a:off x="611560" y="2996952"/>
            <a:ext cx="7992888" cy="7920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t>Pelayanan</a:t>
            </a:r>
            <a:r>
              <a:rPr lang="en-US" dirty="0"/>
              <a:t> </a:t>
            </a:r>
            <a:r>
              <a:rPr lang="en-US" dirty="0" err="1"/>
              <a:t>fokus</a:t>
            </a:r>
            <a:r>
              <a:rPr lang="en-US" dirty="0"/>
              <a:t> </a:t>
            </a:r>
            <a:r>
              <a:rPr lang="en-US" dirty="0" err="1"/>
              <a:t>pasien</a:t>
            </a:r>
            <a:r>
              <a:rPr lang="en-US" dirty="0"/>
              <a:t>:        MULTI </a:t>
            </a:r>
            <a:r>
              <a:rPr lang="en-US" dirty="0" smtClean="0"/>
              <a:t>PROFESI - ASUHAN </a:t>
            </a:r>
            <a:r>
              <a:rPr lang="en-US" dirty="0"/>
              <a:t>– </a:t>
            </a:r>
            <a:r>
              <a:rPr lang="en-US" dirty="0" smtClean="0"/>
              <a:t>EDUKASI</a:t>
            </a:r>
            <a:endParaRPr lang="en-US" dirty="0"/>
          </a:p>
        </p:txBody>
      </p:sp>
      <p:sp>
        <p:nvSpPr>
          <p:cNvPr id="55" name="Left Brace 54"/>
          <p:cNvSpPr/>
          <p:nvPr/>
        </p:nvSpPr>
        <p:spPr>
          <a:xfrm rot="5400000" flipV="1">
            <a:off x="2159732" y="3392995"/>
            <a:ext cx="432048" cy="108012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Rectangle 58"/>
          <p:cNvSpPr/>
          <p:nvPr/>
        </p:nvSpPr>
        <p:spPr>
          <a:xfrm>
            <a:off x="2051720" y="2996952"/>
            <a:ext cx="5233399"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Case Manager</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62" name="Straight Arrow Connector 61"/>
          <p:cNvCxnSpPr/>
          <p:nvPr/>
        </p:nvCxnSpPr>
        <p:spPr>
          <a:xfrm flipV="1">
            <a:off x="5508104" y="3789040"/>
            <a:ext cx="0" cy="447675"/>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63" name="TextBox 5"/>
          <p:cNvSpPr txBox="1">
            <a:spLocks noChangeArrowheads="1"/>
          </p:cNvSpPr>
          <p:nvPr/>
        </p:nvSpPr>
        <p:spPr bwMode="auto">
          <a:xfrm>
            <a:off x="4644008" y="4293096"/>
            <a:ext cx="1728192"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smtClean="0">
                <a:solidFill>
                  <a:srgbClr val="FF0000"/>
                </a:solidFill>
              </a:rPr>
              <a:t>Rencana</a:t>
            </a:r>
            <a:endParaRPr lang="en-US" sz="2200" dirty="0" smtClean="0">
              <a:solidFill>
                <a:srgbClr val="FF0000"/>
              </a:solidFill>
            </a:endParaRPr>
          </a:p>
          <a:p>
            <a:pPr algn="ctr" eaLnBrk="1" hangingPunct="1">
              <a:lnSpc>
                <a:spcPct val="70000"/>
              </a:lnSpc>
            </a:pPr>
            <a:r>
              <a:rPr lang="en-US" sz="2200" dirty="0" err="1" smtClean="0">
                <a:solidFill>
                  <a:srgbClr val="FF0000"/>
                </a:solidFill>
              </a:rPr>
              <a:t>asuhan</a:t>
            </a:r>
            <a:endParaRPr lang="en-US" sz="2200" dirty="0">
              <a:solidFill>
                <a:srgbClr val="FF0000"/>
              </a:solidFill>
            </a:endParaRPr>
          </a:p>
        </p:txBody>
      </p:sp>
      <p:sp>
        <p:nvSpPr>
          <p:cNvPr id="50" name="TextBox 36"/>
          <p:cNvSpPr txBox="1">
            <a:spLocks noChangeArrowheads="1"/>
          </p:cNvSpPr>
          <p:nvPr/>
        </p:nvSpPr>
        <p:spPr bwMode="auto">
          <a:xfrm>
            <a:off x="1187624" y="5847358"/>
            <a:ext cx="1039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b="1" dirty="0" smtClean="0">
                <a:solidFill>
                  <a:srgbClr val="FF0000"/>
                </a:solidFill>
              </a:rPr>
              <a:t>PPK</a:t>
            </a:r>
            <a:endParaRPr lang="en-US" b="1" dirty="0">
              <a:solidFill>
                <a:srgbClr val="FF0000"/>
              </a:solidFill>
            </a:endParaRPr>
          </a:p>
        </p:txBody>
      </p:sp>
      <p:sp>
        <p:nvSpPr>
          <p:cNvPr id="51" name="TextBox 50"/>
          <p:cNvSpPr txBox="1"/>
          <p:nvPr/>
        </p:nvSpPr>
        <p:spPr>
          <a:xfrm>
            <a:off x="539552" y="1566867"/>
            <a:ext cx="1008112" cy="493981"/>
          </a:xfrm>
          <a:prstGeom prst="rect">
            <a:avLst/>
          </a:prstGeom>
          <a:noFill/>
        </p:spPr>
        <p:txBody>
          <a:bodyPr wrap="square" rtlCol="0">
            <a:spAutoFit/>
          </a:bodyPr>
          <a:lstStyle/>
          <a:p>
            <a:pPr>
              <a:lnSpc>
                <a:spcPct val="70000"/>
              </a:lnSpc>
            </a:pPr>
            <a:r>
              <a:rPr lang="en-US" b="1" dirty="0" smtClean="0">
                <a:solidFill>
                  <a:srgbClr val="FF0000"/>
                </a:solidFill>
              </a:rPr>
              <a:t>General consent</a:t>
            </a:r>
            <a:endParaRPr lang="en-US" b="1" dirty="0">
              <a:solidFill>
                <a:srgbClr val="FF0000"/>
              </a:solidFill>
            </a:endParaRPr>
          </a:p>
        </p:txBody>
      </p:sp>
      <p:cxnSp>
        <p:nvCxnSpPr>
          <p:cNvPr id="52" name="Straight Arrow Connector 51"/>
          <p:cNvCxnSpPr/>
          <p:nvPr/>
        </p:nvCxnSpPr>
        <p:spPr>
          <a:xfrm>
            <a:off x="6156176" y="2420888"/>
            <a:ext cx="0" cy="446087"/>
          </a:xfrm>
          <a:prstGeom prst="straightConnector1">
            <a:avLst/>
          </a:prstGeom>
          <a:ln w="38100" cmpd="sng">
            <a:solidFill>
              <a:srgbClr val="4F81BD"/>
            </a:solidFill>
            <a:tailEnd type="arrow"/>
          </a:ln>
        </p:spPr>
        <p:style>
          <a:lnRef idx="2">
            <a:schemeClr val="accent1"/>
          </a:lnRef>
          <a:fillRef idx="0">
            <a:schemeClr val="accent1"/>
          </a:fillRef>
          <a:effectRef idx="1">
            <a:schemeClr val="accent1"/>
          </a:effectRef>
          <a:fontRef idx="minor">
            <a:schemeClr val="tx1"/>
          </a:fontRef>
        </p:style>
      </p:cxnSp>
      <p:sp>
        <p:nvSpPr>
          <p:cNvPr id="56" name="TextBox 5"/>
          <p:cNvSpPr txBox="1">
            <a:spLocks noChangeArrowheads="1"/>
          </p:cNvSpPr>
          <p:nvPr/>
        </p:nvSpPr>
        <p:spPr bwMode="auto">
          <a:xfrm>
            <a:off x="5004048" y="1577000"/>
            <a:ext cx="2160240" cy="5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pPr>
            <a:r>
              <a:rPr lang="en-US" sz="2200" dirty="0" err="1" smtClean="0">
                <a:solidFill>
                  <a:srgbClr val="FF0000"/>
                </a:solidFill>
              </a:rPr>
              <a:t>Implementasi</a:t>
            </a:r>
            <a:endParaRPr lang="en-US" sz="2200" dirty="0" smtClean="0">
              <a:solidFill>
                <a:srgbClr val="FF0000"/>
              </a:solidFill>
            </a:endParaRPr>
          </a:p>
          <a:p>
            <a:pPr algn="ctr" eaLnBrk="1" hangingPunct="1">
              <a:lnSpc>
                <a:spcPct val="70000"/>
              </a:lnSpc>
            </a:pPr>
            <a:r>
              <a:rPr lang="en-US" sz="2200" dirty="0" err="1" smtClean="0">
                <a:solidFill>
                  <a:srgbClr val="FF0000"/>
                </a:solidFill>
              </a:rPr>
              <a:t>asuhan</a:t>
            </a:r>
            <a:endParaRPr lang="en-US" sz="2200" dirty="0">
              <a:solidFill>
                <a:srgbClr val="FF0000"/>
              </a:solidFill>
            </a:endParaRPr>
          </a:p>
        </p:txBody>
      </p:sp>
    </p:spTree>
    <p:extLst>
      <p:ext uri="{BB962C8B-B14F-4D97-AF65-F5344CB8AC3E}">
        <p14:creationId xmlns:p14="http://schemas.microsoft.com/office/powerpoint/2010/main" val="3693770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dissolve">
                                      <p:cBhvr>
                                        <p:cTn id="7" dur="500"/>
                                        <p:tgtEl>
                                          <p:spTgt spid="6656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p:tgtEl>
                                          <p:spTgt spid="13"/>
                                        </p:tgtEl>
                                        <p:attrNameLst>
                                          <p:attrName>ppt_y</p:attrName>
                                        </p:attrNameLst>
                                      </p:cBhvr>
                                      <p:tavLst>
                                        <p:tav tm="0">
                                          <p:val>
                                            <p:strVal val="#ppt_y+#ppt_h*1.125000"/>
                                          </p:val>
                                        </p:tav>
                                        <p:tav tm="100000">
                                          <p:val>
                                            <p:strVal val="#ppt_y"/>
                                          </p:val>
                                        </p:tav>
                                      </p:tavLst>
                                    </p:anim>
                                    <p:animEffect transition="in" filter="wipe(up)">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p:tgtEl>
                                          <p:spTgt spid="35"/>
                                        </p:tgtEl>
                                        <p:attrNameLst>
                                          <p:attrName>ppt_y</p:attrName>
                                        </p:attrNameLst>
                                      </p:cBhvr>
                                      <p:tavLst>
                                        <p:tav tm="0">
                                          <p:val>
                                            <p:strVal val="#ppt_y-#ppt_h*1.125000"/>
                                          </p:val>
                                        </p:tav>
                                        <p:tav tm="100000">
                                          <p:val>
                                            <p:strVal val="#ppt_y"/>
                                          </p:val>
                                        </p:tav>
                                      </p:tavLst>
                                    </p:anim>
                                    <p:animEffect transition="in" filter="wipe(down)">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checkerboard(across)">
                                      <p:cBhvr>
                                        <p:cTn id="29" dur="5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66566"/>
                                        </p:tgtEl>
                                        <p:attrNameLst>
                                          <p:attrName>style.visibility</p:attrName>
                                        </p:attrNameLst>
                                      </p:cBhvr>
                                      <p:to>
                                        <p:strVal val="visible"/>
                                      </p:to>
                                    </p:set>
                                    <p:animEffect transition="in" filter="dissolve">
                                      <p:cBhvr>
                                        <p:cTn id="34" dur="500"/>
                                        <p:tgtEl>
                                          <p:spTgt spid="66566"/>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1"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p:tgtEl>
                                          <p:spTgt spid="20"/>
                                        </p:tgtEl>
                                        <p:attrNameLst>
                                          <p:attrName>ppt_y</p:attrName>
                                        </p:attrNameLst>
                                      </p:cBhvr>
                                      <p:tavLst>
                                        <p:tav tm="0">
                                          <p:val>
                                            <p:strVal val="#ppt_y-#ppt_h*1.125000"/>
                                          </p:val>
                                        </p:tav>
                                        <p:tav tm="100000">
                                          <p:val>
                                            <p:strVal val="#ppt_y"/>
                                          </p:val>
                                        </p:tav>
                                      </p:tavLst>
                                    </p:anim>
                                    <p:animEffect transition="in" filter="wipe(down)">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dissolve">
                                      <p:cBhvr>
                                        <p:cTn id="50" dur="500"/>
                                        <p:tgtEl>
                                          <p:spTgt spid="5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dissolve">
                                      <p:cBhvr>
                                        <p:cTn id="55" dur="500"/>
                                        <p:tgtEl>
                                          <p:spTgt spid="49"/>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dissolve">
                                      <p:cBhvr>
                                        <p:cTn id="60" dur="500"/>
                                        <p:tgtEl>
                                          <p:spTgt spid="54"/>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checkerboard(across)">
                                      <p:cBhvr>
                                        <p:cTn id="65" dur="500"/>
                                        <p:tgtEl>
                                          <p:spTgt spid="55"/>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dissolve">
                                      <p:cBhvr>
                                        <p:cTn id="70" dur="500"/>
                                        <p:tgtEl>
                                          <p:spTgt spid="58"/>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animEffect transition="in" filter="dissolve">
                                      <p:cBhvr>
                                        <p:cTn id="75" dur="500"/>
                                        <p:tgtEl>
                                          <p:spTgt spid="57"/>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dissolve">
                                      <p:cBhvr>
                                        <p:cTn id="80" dur="500"/>
                                        <p:tgtEl>
                                          <p:spTgt spid="4"/>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66567"/>
                                        </p:tgtEl>
                                        <p:attrNameLst>
                                          <p:attrName>style.visibility</p:attrName>
                                        </p:attrNameLst>
                                      </p:cBhvr>
                                      <p:to>
                                        <p:strVal val="visible"/>
                                      </p:to>
                                    </p:set>
                                    <p:animEffect transition="in" filter="dissolve">
                                      <p:cBhvr>
                                        <p:cTn id="85" dur="500"/>
                                        <p:tgtEl>
                                          <p:spTgt spid="66567"/>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1" fill="hold" nodeType="clickEffect">
                                  <p:stCondLst>
                                    <p:cond delay="0"/>
                                  </p:stCondLst>
                                  <p:childTnLst>
                                    <p:set>
                                      <p:cBhvr>
                                        <p:cTn id="89" dur="1" fill="hold">
                                          <p:stCondLst>
                                            <p:cond delay="0"/>
                                          </p:stCondLst>
                                        </p:cTn>
                                        <p:tgtEl>
                                          <p:spTgt spid="64"/>
                                        </p:tgtEl>
                                        <p:attrNameLst>
                                          <p:attrName>style.visibility</p:attrName>
                                        </p:attrNameLst>
                                      </p:cBhvr>
                                      <p:to>
                                        <p:strVal val="visible"/>
                                      </p:to>
                                    </p:set>
                                    <p:anim calcmode="lin" valueType="num">
                                      <p:cBhvr additive="base">
                                        <p:cTn id="90" dur="500"/>
                                        <p:tgtEl>
                                          <p:spTgt spid="64"/>
                                        </p:tgtEl>
                                        <p:attrNameLst>
                                          <p:attrName>ppt_y</p:attrName>
                                        </p:attrNameLst>
                                      </p:cBhvr>
                                      <p:tavLst>
                                        <p:tav tm="0">
                                          <p:val>
                                            <p:strVal val="#ppt_y-#ppt_h*1.125000"/>
                                          </p:val>
                                        </p:tav>
                                        <p:tav tm="100000">
                                          <p:val>
                                            <p:strVal val="#ppt_y"/>
                                          </p:val>
                                        </p:tav>
                                      </p:tavLst>
                                    </p:anim>
                                    <p:animEffect transition="in" filter="wipe(down)">
                                      <p:cBhvr>
                                        <p:cTn id="91" dur="500"/>
                                        <p:tgtEl>
                                          <p:spTgt spid="64"/>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dissolve">
                                      <p:cBhvr>
                                        <p:cTn id="96" dur="500"/>
                                        <p:tgtEl>
                                          <p:spTgt spid="65"/>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4" fill="hold" nodeType="clickEffect">
                                  <p:stCondLst>
                                    <p:cond delay="0"/>
                                  </p:stCondLst>
                                  <p:childTnLst>
                                    <p:set>
                                      <p:cBhvr>
                                        <p:cTn id="100" dur="1" fill="hold">
                                          <p:stCondLst>
                                            <p:cond delay="0"/>
                                          </p:stCondLst>
                                        </p:cTn>
                                        <p:tgtEl>
                                          <p:spTgt spid="16"/>
                                        </p:tgtEl>
                                        <p:attrNameLst>
                                          <p:attrName>style.visibility</p:attrName>
                                        </p:attrNameLst>
                                      </p:cBhvr>
                                      <p:to>
                                        <p:strVal val="visible"/>
                                      </p:to>
                                    </p:set>
                                    <p:anim calcmode="lin" valueType="num">
                                      <p:cBhvr additive="base">
                                        <p:cTn id="101" dur="500"/>
                                        <p:tgtEl>
                                          <p:spTgt spid="16"/>
                                        </p:tgtEl>
                                        <p:attrNameLst>
                                          <p:attrName>ppt_y</p:attrName>
                                        </p:attrNameLst>
                                      </p:cBhvr>
                                      <p:tavLst>
                                        <p:tav tm="0">
                                          <p:val>
                                            <p:strVal val="#ppt_y+#ppt_h*1.125000"/>
                                          </p:val>
                                        </p:tav>
                                        <p:tav tm="100000">
                                          <p:val>
                                            <p:strVal val="#ppt_y"/>
                                          </p:val>
                                        </p:tav>
                                      </p:tavLst>
                                    </p:anim>
                                    <p:animEffect transition="in" filter="wipe(up)">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dissolve">
                                      <p:cBhvr>
                                        <p:cTn id="107" dur="500"/>
                                        <p:tgtEl>
                                          <p:spTgt spid="60"/>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80"/>
                                        </p:tgtEl>
                                        <p:attrNameLst>
                                          <p:attrName>style.visibility</p:attrName>
                                        </p:attrNameLst>
                                      </p:cBhvr>
                                      <p:to>
                                        <p:strVal val="visible"/>
                                      </p:to>
                                    </p:set>
                                    <p:animEffect transition="in" filter="dissolve">
                                      <p:cBhvr>
                                        <p:cTn id="112" dur="500"/>
                                        <p:tgtEl>
                                          <p:spTgt spid="80"/>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dissolve">
                                      <p:cBhvr>
                                        <p:cTn id="117" dur="500"/>
                                        <p:tgtEl>
                                          <p:spTgt spid="47"/>
                                        </p:tgtEl>
                                      </p:cBhvr>
                                    </p:animEffect>
                                  </p:childTnLst>
                                </p:cTn>
                              </p:par>
                            </p:childTnLst>
                          </p:cTn>
                        </p:par>
                      </p:childTnLst>
                    </p:cTn>
                  </p:par>
                  <p:par>
                    <p:cTn id="118" fill="hold">
                      <p:stCondLst>
                        <p:cond delay="indefinite"/>
                      </p:stCondLst>
                      <p:childTnLst>
                        <p:par>
                          <p:cTn id="119" fill="hold">
                            <p:stCondLst>
                              <p:cond delay="0"/>
                            </p:stCondLst>
                            <p:childTnLst>
                              <p:par>
                                <p:cTn id="120" presetID="12" presetClass="entr" presetSubtype="1" fill="hold" nodeType="click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500"/>
                                        <p:tgtEl>
                                          <p:spTgt spid="48"/>
                                        </p:tgtEl>
                                        <p:attrNameLst>
                                          <p:attrName>ppt_y</p:attrName>
                                        </p:attrNameLst>
                                      </p:cBhvr>
                                      <p:tavLst>
                                        <p:tav tm="0">
                                          <p:val>
                                            <p:strVal val="#ppt_y-#ppt_h*1.125000"/>
                                          </p:val>
                                        </p:tav>
                                        <p:tav tm="100000">
                                          <p:val>
                                            <p:strVal val="#ppt_y"/>
                                          </p:val>
                                        </p:tav>
                                      </p:tavLst>
                                    </p:anim>
                                    <p:animEffect transition="in" filter="wipe(down)">
                                      <p:cBhvr>
                                        <p:cTn id="123" dur="500"/>
                                        <p:tgtEl>
                                          <p:spTgt spid="48"/>
                                        </p:tgtEl>
                                      </p:cBhvr>
                                    </p:animEffect>
                                  </p:childTnLst>
                                </p:cTn>
                              </p:par>
                            </p:childTnLst>
                          </p:cTn>
                        </p:par>
                      </p:childTnLst>
                    </p:cTn>
                  </p:par>
                  <p:par>
                    <p:cTn id="124" fill="hold">
                      <p:stCondLst>
                        <p:cond delay="indefinite"/>
                      </p:stCondLst>
                      <p:childTnLst>
                        <p:par>
                          <p:cTn id="125" fill="hold">
                            <p:stCondLst>
                              <p:cond delay="0"/>
                            </p:stCondLst>
                            <p:childTnLst>
                              <p:par>
                                <p:cTn id="126" presetID="9" presetClass="entr" presetSubtype="0" fill="hold" grpId="0" nodeType="click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dissolve">
                                      <p:cBhvr>
                                        <p:cTn id="128" dur="500"/>
                                        <p:tgtEl>
                                          <p:spTgt spid="63"/>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4" fill="hold" nodeType="clickEffect">
                                  <p:stCondLst>
                                    <p:cond delay="0"/>
                                  </p:stCondLst>
                                  <p:childTnLst>
                                    <p:set>
                                      <p:cBhvr>
                                        <p:cTn id="132" dur="1" fill="hold">
                                          <p:stCondLst>
                                            <p:cond delay="0"/>
                                          </p:stCondLst>
                                        </p:cTn>
                                        <p:tgtEl>
                                          <p:spTgt spid="62"/>
                                        </p:tgtEl>
                                        <p:attrNameLst>
                                          <p:attrName>style.visibility</p:attrName>
                                        </p:attrNameLst>
                                      </p:cBhvr>
                                      <p:to>
                                        <p:strVal val="visible"/>
                                      </p:to>
                                    </p:set>
                                    <p:anim calcmode="lin" valueType="num">
                                      <p:cBhvr additive="base">
                                        <p:cTn id="133" dur="500"/>
                                        <p:tgtEl>
                                          <p:spTgt spid="62"/>
                                        </p:tgtEl>
                                        <p:attrNameLst>
                                          <p:attrName>ppt_y</p:attrName>
                                        </p:attrNameLst>
                                      </p:cBhvr>
                                      <p:tavLst>
                                        <p:tav tm="0">
                                          <p:val>
                                            <p:strVal val="#ppt_y+#ppt_h*1.125000"/>
                                          </p:val>
                                        </p:tav>
                                        <p:tav tm="100000">
                                          <p:val>
                                            <p:strVal val="#ppt_y"/>
                                          </p:val>
                                        </p:tav>
                                      </p:tavLst>
                                    </p:anim>
                                    <p:animEffect transition="in" filter="wipe(up)">
                                      <p:cBhvr>
                                        <p:cTn id="134" dur="500"/>
                                        <p:tgtEl>
                                          <p:spTgt spid="62"/>
                                        </p:tgtEl>
                                      </p:cBhvr>
                                    </p:animEffect>
                                  </p:childTnLst>
                                </p:cTn>
                              </p:par>
                            </p:childTnLst>
                          </p:cTn>
                        </p:par>
                      </p:childTnLst>
                    </p:cTn>
                  </p:par>
                  <p:par>
                    <p:cTn id="135" fill="hold">
                      <p:stCondLst>
                        <p:cond delay="indefinite"/>
                      </p:stCondLst>
                      <p:childTnLst>
                        <p:par>
                          <p:cTn id="136" fill="hold">
                            <p:stCondLst>
                              <p:cond delay="0"/>
                            </p:stCondLst>
                            <p:childTnLst>
                              <p:par>
                                <p:cTn id="137" presetID="9" presetClass="entr" presetSubtype="0" fill="hold" grpId="0" nodeType="clickEffect">
                                  <p:stCondLst>
                                    <p:cond delay="0"/>
                                  </p:stCondLst>
                                  <p:childTnLst>
                                    <p:set>
                                      <p:cBhvr>
                                        <p:cTn id="138" dur="1" fill="hold">
                                          <p:stCondLst>
                                            <p:cond delay="0"/>
                                          </p:stCondLst>
                                        </p:cTn>
                                        <p:tgtEl>
                                          <p:spTgt spid="56"/>
                                        </p:tgtEl>
                                        <p:attrNameLst>
                                          <p:attrName>style.visibility</p:attrName>
                                        </p:attrNameLst>
                                      </p:cBhvr>
                                      <p:to>
                                        <p:strVal val="visible"/>
                                      </p:to>
                                    </p:set>
                                    <p:animEffect transition="in" filter="dissolve">
                                      <p:cBhvr>
                                        <p:cTn id="139" dur="500"/>
                                        <p:tgtEl>
                                          <p:spTgt spid="56"/>
                                        </p:tgtEl>
                                      </p:cBhvr>
                                    </p:animEffect>
                                  </p:childTnLst>
                                </p:cTn>
                              </p:par>
                            </p:childTnLst>
                          </p:cTn>
                        </p:par>
                      </p:childTnLst>
                    </p:cTn>
                  </p:par>
                  <p:par>
                    <p:cTn id="140" fill="hold">
                      <p:stCondLst>
                        <p:cond delay="indefinite"/>
                      </p:stCondLst>
                      <p:childTnLst>
                        <p:par>
                          <p:cTn id="141" fill="hold">
                            <p:stCondLst>
                              <p:cond delay="0"/>
                            </p:stCondLst>
                            <p:childTnLst>
                              <p:par>
                                <p:cTn id="142" presetID="12" presetClass="entr" presetSubtype="1" fill="hold" nodeType="clickEffect">
                                  <p:stCondLst>
                                    <p:cond delay="0"/>
                                  </p:stCondLst>
                                  <p:childTnLst>
                                    <p:set>
                                      <p:cBhvr>
                                        <p:cTn id="143" dur="1" fill="hold">
                                          <p:stCondLst>
                                            <p:cond delay="0"/>
                                          </p:stCondLst>
                                        </p:cTn>
                                        <p:tgtEl>
                                          <p:spTgt spid="52"/>
                                        </p:tgtEl>
                                        <p:attrNameLst>
                                          <p:attrName>style.visibility</p:attrName>
                                        </p:attrNameLst>
                                      </p:cBhvr>
                                      <p:to>
                                        <p:strVal val="visible"/>
                                      </p:to>
                                    </p:set>
                                    <p:anim calcmode="lin" valueType="num">
                                      <p:cBhvr additive="base">
                                        <p:cTn id="144" dur="500"/>
                                        <p:tgtEl>
                                          <p:spTgt spid="52"/>
                                        </p:tgtEl>
                                        <p:attrNameLst>
                                          <p:attrName>ppt_y</p:attrName>
                                        </p:attrNameLst>
                                      </p:cBhvr>
                                      <p:tavLst>
                                        <p:tav tm="0">
                                          <p:val>
                                            <p:strVal val="#ppt_y-#ppt_h*1.125000"/>
                                          </p:val>
                                        </p:tav>
                                        <p:tav tm="100000">
                                          <p:val>
                                            <p:strVal val="#ppt_y"/>
                                          </p:val>
                                        </p:tav>
                                      </p:tavLst>
                                    </p:anim>
                                    <p:animEffect transition="in" filter="wipe(down)">
                                      <p:cBhvr>
                                        <p:cTn id="145" dur="500"/>
                                        <p:tgtEl>
                                          <p:spTgt spid="52"/>
                                        </p:tgtEl>
                                      </p:cBhvr>
                                    </p:animEffect>
                                  </p:childTnLst>
                                </p:cTn>
                              </p:par>
                            </p:childTnLst>
                          </p:cTn>
                        </p:par>
                      </p:childTnLst>
                    </p:cTn>
                  </p:par>
                  <p:par>
                    <p:cTn id="146" fill="hold">
                      <p:stCondLst>
                        <p:cond delay="indefinite"/>
                      </p:stCondLst>
                      <p:childTnLst>
                        <p:par>
                          <p:cTn id="147" fill="hold">
                            <p:stCondLst>
                              <p:cond delay="0"/>
                            </p:stCondLst>
                            <p:childTnLst>
                              <p:par>
                                <p:cTn id="148" presetID="9" presetClass="entr" presetSubtype="0" fill="hold" grpId="0" nodeType="clickEffect">
                                  <p:stCondLst>
                                    <p:cond delay="0"/>
                                  </p:stCondLst>
                                  <p:childTnLst>
                                    <p:set>
                                      <p:cBhvr>
                                        <p:cTn id="149" dur="1" fill="hold">
                                          <p:stCondLst>
                                            <p:cond delay="0"/>
                                          </p:stCondLst>
                                        </p:cTn>
                                        <p:tgtEl>
                                          <p:spTgt spid="41"/>
                                        </p:tgtEl>
                                        <p:attrNameLst>
                                          <p:attrName>style.visibility</p:attrName>
                                        </p:attrNameLst>
                                      </p:cBhvr>
                                      <p:to>
                                        <p:strVal val="visible"/>
                                      </p:to>
                                    </p:set>
                                    <p:animEffect transition="in" filter="dissolve">
                                      <p:cBhvr>
                                        <p:cTn id="150" dur="500"/>
                                        <p:tgtEl>
                                          <p:spTgt spid="41"/>
                                        </p:tgtEl>
                                      </p:cBhvr>
                                    </p:animEffect>
                                  </p:childTnLst>
                                </p:cTn>
                              </p:par>
                            </p:childTnLst>
                          </p:cTn>
                        </p:par>
                      </p:childTnLst>
                    </p:cTn>
                  </p:par>
                  <p:par>
                    <p:cTn id="151" fill="hold">
                      <p:stCondLst>
                        <p:cond delay="indefinite"/>
                      </p:stCondLst>
                      <p:childTnLst>
                        <p:par>
                          <p:cTn id="152" fill="hold">
                            <p:stCondLst>
                              <p:cond delay="0"/>
                            </p:stCondLst>
                            <p:childTnLst>
                              <p:par>
                                <p:cTn id="153" presetID="12" presetClass="entr" presetSubtype="1" fill="hold" nodeType="clickEffect">
                                  <p:stCondLst>
                                    <p:cond delay="0"/>
                                  </p:stCondLst>
                                  <p:childTnLst>
                                    <p:set>
                                      <p:cBhvr>
                                        <p:cTn id="154" dur="1" fill="hold">
                                          <p:stCondLst>
                                            <p:cond delay="0"/>
                                          </p:stCondLst>
                                        </p:cTn>
                                        <p:tgtEl>
                                          <p:spTgt spid="42"/>
                                        </p:tgtEl>
                                        <p:attrNameLst>
                                          <p:attrName>style.visibility</p:attrName>
                                        </p:attrNameLst>
                                      </p:cBhvr>
                                      <p:to>
                                        <p:strVal val="visible"/>
                                      </p:to>
                                    </p:set>
                                    <p:anim calcmode="lin" valueType="num">
                                      <p:cBhvr additive="base">
                                        <p:cTn id="155" dur="500"/>
                                        <p:tgtEl>
                                          <p:spTgt spid="42"/>
                                        </p:tgtEl>
                                        <p:attrNameLst>
                                          <p:attrName>ppt_y</p:attrName>
                                        </p:attrNameLst>
                                      </p:cBhvr>
                                      <p:tavLst>
                                        <p:tav tm="0">
                                          <p:val>
                                            <p:strVal val="#ppt_y-#ppt_h*1.125000"/>
                                          </p:val>
                                        </p:tav>
                                        <p:tav tm="100000">
                                          <p:val>
                                            <p:strVal val="#ppt_y"/>
                                          </p:val>
                                        </p:tav>
                                      </p:tavLst>
                                    </p:anim>
                                    <p:animEffect transition="in" filter="wipe(down)">
                                      <p:cBhvr>
                                        <p:cTn id="156" dur="500"/>
                                        <p:tgtEl>
                                          <p:spTgt spid="42"/>
                                        </p:tgtEl>
                                      </p:cBhvr>
                                    </p:animEffect>
                                  </p:childTnLst>
                                </p:cTn>
                              </p:par>
                            </p:childTnLst>
                          </p:cTn>
                        </p:par>
                      </p:childTnLst>
                    </p:cTn>
                  </p:par>
                  <p:par>
                    <p:cTn id="157" fill="hold">
                      <p:stCondLst>
                        <p:cond delay="indefinite"/>
                      </p:stCondLst>
                      <p:childTnLst>
                        <p:par>
                          <p:cTn id="158" fill="hold">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dissolve">
                                      <p:cBhvr>
                                        <p:cTn id="161" dur="500"/>
                                        <p:tgtEl>
                                          <p:spTgt spid="43"/>
                                        </p:tgtEl>
                                      </p:cBhvr>
                                    </p:animEffect>
                                  </p:childTnLst>
                                </p:cTn>
                              </p:par>
                            </p:childTnLst>
                          </p:cTn>
                        </p:par>
                      </p:childTnLst>
                    </p:cTn>
                  </p:par>
                  <p:par>
                    <p:cTn id="162" fill="hold">
                      <p:stCondLst>
                        <p:cond delay="indefinite"/>
                      </p:stCondLst>
                      <p:childTnLst>
                        <p:par>
                          <p:cTn id="163" fill="hold">
                            <p:stCondLst>
                              <p:cond delay="0"/>
                            </p:stCondLst>
                            <p:childTnLst>
                              <p:par>
                                <p:cTn id="164" presetID="12" presetClass="entr" presetSubtype="1" fill="hold" nodeType="clickEffect">
                                  <p:stCondLst>
                                    <p:cond delay="0"/>
                                  </p:stCondLst>
                                  <p:childTnLst>
                                    <p:set>
                                      <p:cBhvr>
                                        <p:cTn id="165" dur="1" fill="hold">
                                          <p:stCondLst>
                                            <p:cond delay="0"/>
                                          </p:stCondLst>
                                        </p:cTn>
                                        <p:tgtEl>
                                          <p:spTgt spid="44"/>
                                        </p:tgtEl>
                                        <p:attrNameLst>
                                          <p:attrName>style.visibility</p:attrName>
                                        </p:attrNameLst>
                                      </p:cBhvr>
                                      <p:to>
                                        <p:strVal val="visible"/>
                                      </p:to>
                                    </p:set>
                                    <p:anim calcmode="lin" valueType="num">
                                      <p:cBhvr additive="base">
                                        <p:cTn id="166" dur="500"/>
                                        <p:tgtEl>
                                          <p:spTgt spid="44"/>
                                        </p:tgtEl>
                                        <p:attrNameLst>
                                          <p:attrName>ppt_y</p:attrName>
                                        </p:attrNameLst>
                                      </p:cBhvr>
                                      <p:tavLst>
                                        <p:tav tm="0">
                                          <p:val>
                                            <p:strVal val="#ppt_y-#ppt_h*1.125000"/>
                                          </p:val>
                                        </p:tav>
                                        <p:tav tm="100000">
                                          <p:val>
                                            <p:strVal val="#ppt_y"/>
                                          </p:val>
                                        </p:tav>
                                      </p:tavLst>
                                    </p:anim>
                                    <p:animEffect transition="in" filter="wipe(down)">
                                      <p:cBhvr>
                                        <p:cTn id="167" dur="500"/>
                                        <p:tgtEl>
                                          <p:spTgt spid="44"/>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presetSubtype="0" fill="hold" grpId="0" nodeType="click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dissolve">
                                      <p:cBhvr>
                                        <p:cTn id="172" dur="500"/>
                                        <p:tgtEl>
                                          <p:spTgt spid="45"/>
                                        </p:tgtEl>
                                      </p:cBhvr>
                                    </p:animEffect>
                                  </p:childTnLst>
                                </p:cTn>
                              </p:par>
                            </p:childTnLst>
                          </p:cTn>
                        </p:par>
                      </p:childTnLst>
                    </p:cTn>
                  </p:par>
                  <p:par>
                    <p:cTn id="173" fill="hold">
                      <p:stCondLst>
                        <p:cond delay="indefinite"/>
                      </p:stCondLst>
                      <p:childTnLst>
                        <p:par>
                          <p:cTn id="174" fill="hold">
                            <p:stCondLst>
                              <p:cond delay="0"/>
                            </p:stCondLst>
                            <p:childTnLst>
                              <p:par>
                                <p:cTn id="175" presetID="12" presetClass="entr" presetSubtype="1" fill="hold" nodeType="clickEffect">
                                  <p:stCondLst>
                                    <p:cond delay="0"/>
                                  </p:stCondLst>
                                  <p:childTnLst>
                                    <p:set>
                                      <p:cBhvr>
                                        <p:cTn id="176" dur="1" fill="hold">
                                          <p:stCondLst>
                                            <p:cond delay="0"/>
                                          </p:stCondLst>
                                        </p:cTn>
                                        <p:tgtEl>
                                          <p:spTgt spid="46"/>
                                        </p:tgtEl>
                                        <p:attrNameLst>
                                          <p:attrName>style.visibility</p:attrName>
                                        </p:attrNameLst>
                                      </p:cBhvr>
                                      <p:to>
                                        <p:strVal val="visible"/>
                                      </p:to>
                                    </p:set>
                                    <p:anim calcmode="lin" valueType="num">
                                      <p:cBhvr additive="base">
                                        <p:cTn id="177" dur="500"/>
                                        <p:tgtEl>
                                          <p:spTgt spid="46"/>
                                        </p:tgtEl>
                                        <p:attrNameLst>
                                          <p:attrName>ppt_y</p:attrName>
                                        </p:attrNameLst>
                                      </p:cBhvr>
                                      <p:tavLst>
                                        <p:tav tm="0">
                                          <p:val>
                                            <p:strVal val="#ppt_y-#ppt_h*1.125000"/>
                                          </p:val>
                                        </p:tav>
                                        <p:tav tm="100000">
                                          <p:val>
                                            <p:strVal val="#ppt_y"/>
                                          </p:val>
                                        </p:tav>
                                      </p:tavLst>
                                    </p:anim>
                                    <p:animEffect transition="in" filter="wipe(down)">
                                      <p:cBhvr>
                                        <p:cTn id="178" dur="500"/>
                                        <p:tgtEl>
                                          <p:spTgt spid="46"/>
                                        </p:tgtEl>
                                      </p:cBhvr>
                                    </p:animEffect>
                                  </p:childTnLst>
                                </p:cTn>
                              </p:par>
                            </p:childTnLst>
                          </p:cTn>
                        </p:par>
                      </p:childTnLst>
                    </p:cTn>
                  </p:par>
                  <p:par>
                    <p:cTn id="179" fill="hold">
                      <p:stCondLst>
                        <p:cond delay="indefinite"/>
                      </p:stCondLst>
                      <p:childTnLst>
                        <p:par>
                          <p:cTn id="180" fill="hold">
                            <p:stCondLst>
                              <p:cond delay="0"/>
                            </p:stCondLst>
                            <p:childTnLst>
                              <p:par>
                                <p:cTn id="181" presetID="9" presetClass="entr" presetSubtype="0" fill="hold" grpId="0" nodeType="clickEffect">
                                  <p:stCondLst>
                                    <p:cond delay="0"/>
                                  </p:stCondLst>
                                  <p:childTnLst>
                                    <p:set>
                                      <p:cBhvr>
                                        <p:cTn id="182" dur="1" fill="hold">
                                          <p:stCondLst>
                                            <p:cond delay="0"/>
                                          </p:stCondLst>
                                        </p:cTn>
                                        <p:tgtEl>
                                          <p:spTgt spid="66570"/>
                                        </p:tgtEl>
                                        <p:attrNameLst>
                                          <p:attrName>style.visibility</p:attrName>
                                        </p:attrNameLst>
                                      </p:cBhvr>
                                      <p:to>
                                        <p:strVal val="visible"/>
                                      </p:to>
                                    </p:set>
                                    <p:animEffect transition="in" filter="dissolve">
                                      <p:cBhvr>
                                        <p:cTn id="183" dur="500"/>
                                        <p:tgtEl>
                                          <p:spTgt spid="66570"/>
                                        </p:tgtEl>
                                      </p:cBhvr>
                                    </p:animEffect>
                                  </p:childTnLst>
                                </p:cTn>
                              </p:par>
                            </p:childTnLst>
                          </p:cTn>
                        </p:par>
                      </p:childTnLst>
                    </p:cTn>
                  </p:par>
                  <p:par>
                    <p:cTn id="184" fill="hold">
                      <p:stCondLst>
                        <p:cond delay="indefinite"/>
                      </p:stCondLst>
                      <p:childTnLst>
                        <p:par>
                          <p:cTn id="185" fill="hold">
                            <p:stCondLst>
                              <p:cond delay="0"/>
                            </p:stCondLst>
                            <p:childTnLst>
                              <p:par>
                                <p:cTn id="186" presetID="12" presetClass="entr" presetSubtype="4" fill="hold" nodeType="clickEffect">
                                  <p:stCondLst>
                                    <p:cond delay="0"/>
                                  </p:stCondLst>
                                  <p:childTnLst>
                                    <p:set>
                                      <p:cBhvr>
                                        <p:cTn id="187" dur="1" fill="hold">
                                          <p:stCondLst>
                                            <p:cond delay="0"/>
                                          </p:stCondLst>
                                        </p:cTn>
                                        <p:tgtEl>
                                          <p:spTgt spid="15"/>
                                        </p:tgtEl>
                                        <p:attrNameLst>
                                          <p:attrName>style.visibility</p:attrName>
                                        </p:attrNameLst>
                                      </p:cBhvr>
                                      <p:to>
                                        <p:strVal val="visible"/>
                                      </p:to>
                                    </p:set>
                                    <p:anim calcmode="lin" valueType="num">
                                      <p:cBhvr additive="base">
                                        <p:cTn id="188" dur="500"/>
                                        <p:tgtEl>
                                          <p:spTgt spid="15"/>
                                        </p:tgtEl>
                                        <p:attrNameLst>
                                          <p:attrName>ppt_y</p:attrName>
                                        </p:attrNameLst>
                                      </p:cBhvr>
                                      <p:tavLst>
                                        <p:tav tm="0">
                                          <p:val>
                                            <p:strVal val="#ppt_y+#ppt_h*1.125000"/>
                                          </p:val>
                                        </p:tav>
                                        <p:tav tm="100000">
                                          <p:val>
                                            <p:strVal val="#ppt_y"/>
                                          </p:val>
                                        </p:tav>
                                      </p:tavLst>
                                    </p:anim>
                                    <p:animEffect transition="in" filter="wipe(up)">
                                      <p:cBhvr>
                                        <p:cTn id="189" dur="500"/>
                                        <p:tgtEl>
                                          <p:spTgt spid="15"/>
                                        </p:tgtEl>
                                      </p:cBhvr>
                                    </p:animEffect>
                                  </p:childTnLst>
                                </p:cTn>
                              </p:par>
                            </p:childTnLst>
                          </p:cTn>
                        </p:par>
                      </p:childTnLst>
                    </p:cTn>
                  </p:par>
                  <p:par>
                    <p:cTn id="190" fill="hold">
                      <p:stCondLst>
                        <p:cond delay="indefinite"/>
                      </p:stCondLst>
                      <p:childTnLst>
                        <p:par>
                          <p:cTn id="191" fill="hold">
                            <p:stCondLst>
                              <p:cond delay="0"/>
                            </p:stCondLst>
                            <p:childTnLst>
                              <p:par>
                                <p:cTn id="192" presetID="5" presetClass="entr" presetSubtype="10" fill="hold" grpId="0" nodeType="clickEffect">
                                  <p:stCondLst>
                                    <p:cond delay="0"/>
                                  </p:stCondLst>
                                  <p:childTnLst>
                                    <p:set>
                                      <p:cBhvr>
                                        <p:cTn id="193" dur="1" fill="hold">
                                          <p:stCondLst>
                                            <p:cond delay="0"/>
                                          </p:stCondLst>
                                        </p:cTn>
                                        <p:tgtEl>
                                          <p:spTgt spid="23"/>
                                        </p:tgtEl>
                                        <p:attrNameLst>
                                          <p:attrName>style.visibility</p:attrName>
                                        </p:attrNameLst>
                                      </p:cBhvr>
                                      <p:to>
                                        <p:strVal val="visible"/>
                                      </p:to>
                                    </p:set>
                                    <p:animEffect transition="in" filter="checkerboard(across)">
                                      <p:cBhvr>
                                        <p:cTn id="194" dur="500"/>
                                        <p:tgtEl>
                                          <p:spTgt spid="23"/>
                                        </p:tgtEl>
                                      </p:cBhvr>
                                    </p:animEffect>
                                  </p:childTnLst>
                                </p:cTn>
                              </p:par>
                            </p:childTnLst>
                          </p:cTn>
                        </p:par>
                      </p:childTnLst>
                    </p:cTn>
                  </p:par>
                  <p:par>
                    <p:cTn id="195" fill="hold">
                      <p:stCondLst>
                        <p:cond delay="indefinite"/>
                      </p:stCondLst>
                      <p:childTnLst>
                        <p:par>
                          <p:cTn id="196" fill="hold">
                            <p:stCondLst>
                              <p:cond delay="0"/>
                            </p:stCondLst>
                            <p:childTnLst>
                              <p:par>
                                <p:cTn id="197" presetID="14" presetClass="entr" presetSubtype="10" fill="hold" grpId="0" nodeType="clickEffect">
                                  <p:stCondLst>
                                    <p:cond delay="0"/>
                                  </p:stCondLst>
                                  <p:childTnLst>
                                    <p:set>
                                      <p:cBhvr>
                                        <p:cTn id="198" dur="1" fill="hold">
                                          <p:stCondLst>
                                            <p:cond delay="0"/>
                                          </p:stCondLst>
                                        </p:cTn>
                                        <p:tgtEl>
                                          <p:spTgt spid="50"/>
                                        </p:tgtEl>
                                        <p:attrNameLst>
                                          <p:attrName>style.visibility</p:attrName>
                                        </p:attrNameLst>
                                      </p:cBhvr>
                                      <p:to>
                                        <p:strVal val="visible"/>
                                      </p:to>
                                    </p:set>
                                    <p:animEffect transition="in" filter="randombar(horizontal)">
                                      <p:cBhvr>
                                        <p:cTn id="199" dur="500"/>
                                        <p:tgtEl>
                                          <p:spTgt spid="50"/>
                                        </p:tgtEl>
                                      </p:cBhvr>
                                    </p:animEffect>
                                  </p:childTnLst>
                                </p:cTn>
                              </p:par>
                            </p:childTnLst>
                          </p:cTn>
                        </p:par>
                      </p:childTnLst>
                    </p:cTn>
                  </p:par>
                  <p:par>
                    <p:cTn id="200" fill="hold">
                      <p:stCondLst>
                        <p:cond delay="indefinite"/>
                      </p:stCondLst>
                      <p:childTnLst>
                        <p:par>
                          <p:cTn id="201" fill="hold">
                            <p:stCondLst>
                              <p:cond delay="0"/>
                            </p:stCondLst>
                            <p:childTnLst>
                              <p:par>
                                <p:cTn id="202" presetID="14" presetClass="entr" presetSubtype="10" fill="hold" grpId="0" nodeType="clickEffect">
                                  <p:stCondLst>
                                    <p:cond delay="0"/>
                                  </p:stCondLst>
                                  <p:childTnLst>
                                    <p:set>
                                      <p:cBhvr>
                                        <p:cTn id="203" dur="1" fill="hold">
                                          <p:stCondLst>
                                            <p:cond delay="0"/>
                                          </p:stCondLst>
                                        </p:cTn>
                                        <p:tgtEl>
                                          <p:spTgt spid="66589"/>
                                        </p:tgtEl>
                                        <p:attrNameLst>
                                          <p:attrName>style.visibility</p:attrName>
                                        </p:attrNameLst>
                                      </p:cBhvr>
                                      <p:to>
                                        <p:strVal val="visible"/>
                                      </p:to>
                                    </p:set>
                                    <p:animEffect transition="in" filter="randombar(horizontal)">
                                      <p:cBhvr>
                                        <p:cTn id="204" dur="500"/>
                                        <p:tgtEl>
                                          <p:spTgt spid="66589"/>
                                        </p:tgtEl>
                                      </p:cBhvr>
                                    </p:animEffect>
                                  </p:childTnLst>
                                </p:cTn>
                              </p:par>
                            </p:childTnLst>
                          </p:cTn>
                        </p:par>
                      </p:childTnLst>
                    </p:cTn>
                  </p:par>
                  <p:par>
                    <p:cTn id="205" fill="hold">
                      <p:stCondLst>
                        <p:cond delay="indefinite"/>
                      </p:stCondLst>
                      <p:childTnLst>
                        <p:par>
                          <p:cTn id="206" fill="hold">
                            <p:stCondLst>
                              <p:cond delay="0"/>
                            </p:stCondLst>
                            <p:childTnLst>
                              <p:par>
                                <p:cTn id="207" presetID="9" presetClass="entr" presetSubtype="0" fill="hold" grpId="0" nodeType="clickEffect">
                                  <p:stCondLst>
                                    <p:cond delay="0"/>
                                  </p:stCondLst>
                                  <p:childTnLst>
                                    <p:set>
                                      <p:cBhvr>
                                        <p:cTn id="208" dur="1" fill="hold">
                                          <p:stCondLst>
                                            <p:cond delay="0"/>
                                          </p:stCondLst>
                                        </p:cTn>
                                        <p:tgtEl>
                                          <p:spTgt spid="66577"/>
                                        </p:tgtEl>
                                        <p:attrNameLst>
                                          <p:attrName>style.visibility</p:attrName>
                                        </p:attrNameLst>
                                      </p:cBhvr>
                                      <p:to>
                                        <p:strVal val="visible"/>
                                      </p:to>
                                    </p:set>
                                    <p:animEffect transition="in" filter="dissolve">
                                      <p:cBhvr>
                                        <p:cTn id="209" dur="500"/>
                                        <p:tgtEl>
                                          <p:spTgt spid="66577"/>
                                        </p:tgtEl>
                                      </p:cBhvr>
                                    </p:animEffect>
                                  </p:childTnLst>
                                </p:cTn>
                              </p:par>
                            </p:childTnLst>
                          </p:cTn>
                        </p:par>
                      </p:childTnLst>
                    </p:cTn>
                  </p:par>
                  <p:par>
                    <p:cTn id="210" fill="hold">
                      <p:stCondLst>
                        <p:cond delay="indefinite"/>
                      </p:stCondLst>
                      <p:childTnLst>
                        <p:par>
                          <p:cTn id="211" fill="hold">
                            <p:stCondLst>
                              <p:cond delay="0"/>
                            </p:stCondLst>
                            <p:childTnLst>
                              <p:par>
                                <p:cTn id="212" presetID="14" presetClass="entr" presetSubtype="10" fill="hold" grpId="0" nodeType="clickEffect">
                                  <p:stCondLst>
                                    <p:cond delay="0"/>
                                  </p:stCondLst>
                                  <p:childTnLst>
                                    <p:set>
                                      <p:cBhvr>
                                        <p:cTn id="213" dur="1" fill="hold">
                                          <p:stCondLst>
                                            <p:cond delay="0"/>
                                          </p:stCondLst>
                                        </p:cTn>
                                        <p:tgtEl>
                                          <p:spTgt spid="66581"/>
                                        </p:tgtEl>
                                        <p:attrNameLst>
                                          <p:attrName>style.visibility</p:attrName>
                                        </p:attrNameLst>
                                      </p:cBhvr>
                                      <p:to>
                                        <p:strVal val="visible"/>
                                      </p:to>
                                    </p:set>
                                    <p:animEffect transition="in" filter="randombar(horizontal)">
                                      <p:cBhvr>
                                        <p:cTn id="214" dur="500"/>
                                        <p:tgtEl>
                                          <p:spTgt spid="66581"/>
                                        </p:tgtEl>
                                      </p:cBhvr>
                                    </p:animEffect>
                                  </p:childTnLst>
                                </p:cTn>
                              </p:par>
                            </p:childTnLst>
                          </p:cTn>
                        </p:par>
                      </p:childTnLst>
                    </p:cTn>
                  </p:par>
                  <p:par>
                    <p:cTn id="215" fill="hold">
                      <p:stCondLst>
                        <p:cond delay="indefinite"/>
                      </p:stCondLst>
                      <p:childTnLst>
                        <p:par>
                          <p:cTn id="216" fill="hold">
                            <p:stCondLst>
                              <p:cond delay="0"/>
                            </p:stCondLst>
                            <p:childTnLst>
                              <p:par>
                                <p:cTn id="217" presetID="14" presetClass="entr" presetSubtype="10" fill="hold" grpId="0" nodeType="clickEffect">
                                  <p:stCondLst>
                                    <p:cond delay="0"/>
                                  </p:stCondLst>
                                  <p:childTnLst>
                                    <p:set>
                                      <p:cBhvr>
                                        <p:cTn id="218" dur="1" fill="hold">
                                          <p:stCondLst>
                                            <p:cond delay="0"/>
                                          </p:stCondLst>
                                        </p:cTn>
                                        <p:tgtEl>
                                          <p:spTgt spid="66582"/>
                                        </p:tgtEl>
                                        <p:attrNameLst>
                                          <p:attrName>style.visibility</p:attrName>
                                        </p:attrNameLst>
                                      </p:cBhvr>
                                      <p:to>
                                        <p:strVal val="visible"/>
                                      </p:to>
                                    </p:set>
                                    <p:animEffect transition="in" filter="randombar(horizontal)">
                                      <p:cBhvr>
                                        <p:cTn id="219" dur="500"/>
                                        <p:tgtEl>
                                          <p:spTgt spid="66582"/>
                                        </p:tgtEl>
                                      </p:cBhvr>
                                    </p:animEffect>
                                  </p:childTnLst>
                                </p:cTn>
                              </p:par>
                            </p:childTnLst>
                          </p:cTn>
                        </p:par>
                      </p:childTnLst>
                    </p:cTn>
                  </p:par>
                  <p:par>
                    <p:cTn id="220" fill="hold">
                      <p:stCondLst>
                        <p:cond delay="indefinite"/>
                      </p:stCondLst>
                      <p:childTnLst>
                        <p:par>
                          <p:cTn id="221" fill="hold">
                            <p:stCondLst>
                              <p:cond delay="0"/>
                            </p:stCondLst>
                            <p:childTnLst>
                              <p:par>
                                <p:cTn id="222" presetID="5" presetClass="entr" presetSubtype="10" fill="hold" grpId="0" nodeType="clickEffect">
                                  <p:stCondLst>
                                    <p:cond delay="0"/>
                                  </p:stCondLst>
                                  <p:childTnLst>
                                    <p:set>
                                      <p:cBhvr>
                                        <p:cTn id="223" dur="1" fill="hold">
                                          <p:stCondLst>
                                            <p:cond delay="0"/>
                                          </p:stCondLst>
                                        </p:cTn>
                                        <p:tgtEl>
                                          <p:spTgt spid="59"/>
                                        </p:tgtEl>
                                        <p:attrNameLst>
                                          <p:attrName>style.visibility</p:attrName>
                                        </p:attrNameLst>
                                      </p:cBhvr>
                                      <p:to>
                                        <p:strVal val="visible"/>
                                      </p:to>
                                    </p:set>
                                    <p:animEffect transition="in" filter="checkerboard(across)">
                                      <p:cBhvr>
                                        <p:cTn id="22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p:bldP spid="66566" grpId="0"/>
      <p:bldP spid="66567" grpId="0"/>
      <p:bldP spid="66570" grpId="0"/>
      <p:bldP spid="66577" grpId="0"/>
      <p:bldP spid="66581" grpId="0"/>
      <p:bldP spid="66582" grpId="0"/>
      <p:bldP spid="66589" grpId="0"/>
      <p:bldP spid="5" grpId="0"/>
      <p:bldP spid="41" grpId="0"/>
      <p:bldP spid="43" grpId="0"/>
      <p:bldP spid="45" grpId="0"/>
      <p:bldP spid="47" grpId="0"/>
      <p:bldP spid="23" grpId="0"/>
      <p:bldP spid="24" grpId="0"/>
      <p:bldP spid="60" grpId="0"/>
      <p:bldP spid="80" grpId="0"/>
      <p:bldP spid="49" grpId="0"/>
      <p:bldP spid="53" grpId="0"/>
      <p:bldP spid="54" grpId="0"/>
      <p:bldP spid="57" grpId="0"/>
      <p:bldP spid="58" grpId="0"/>
      <p:bldP spid="4" grpId="0" animBg="1"/>
      <p:bldP spid="65" grpId="0"/>
      <p:bldP spid="55" grpId="0" animBg="1"/>
      <p:bldP spid="59" grpId="0"/>
      <p:bldP spid="63" grpId="0"/>
      <p:bldP spid="50" grpId="0"/>
      <p:bldP spid="51" grpId="0"/>
      <p:bldP spid="5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6"/>
          <p:cNvSpPr txBox="1">
            <a:spLocks noChangeArrowheads="1"/>
          </p:cNvSpPr>
          <p:nvPr/>
        </p:nvSpPr>
        <p:spPr bwMode="auto">
          <a:xfrm>
            <a:off x="877888" y="107950"/>
            <a:ext cx="7366000" cy="369324"/>
          </a:xfrm>
          <a:prstGeom prst="rect">
            <a:avLst/>
          </a:prstGeom>
          <a:solidFill>
            <a:srgbClr val="000000"/>
          </a:solidFill>
          <a:ln w="38100">
            <a:solidFill>
              <a:schemeClr val="tx1"/>
            </a:solidFill>
            <a:miter lim="800000"/>
            <a:headEnd/>
            <a:tailEnd/>
          </a:ln>
        </p:spPr>
        <p:txBody>
          <a:bodyPr lIns="91432" tIns="45716" rIns="91432" bIns="45716">
            <a:spAutoFit/>
          </a:bodyPr>
          <a:lstStyle/>
          <a:p>
            <a:pPr algn="ctr" eaLnBrk="0" hangingPunct="0"/>
            <a:r>
              <a:rPr lang="en-US" b="1" dirty="0" err="1">
                <a:solidFill>
                  <a:srgbClr val="FFFFFF"/>
                </a:solidFill>
                <a:latin typeface="Aharoni" pitchFamily="2" charset="-79"/>
                <a:cs typeface="Aharoni" pitchFamily="2" charset="-79"/>
              </a:rPr>
              <a:t>Standar</a:t>
            </a:r>
            <a:r>
              <a:rPr lang="en-US" b="1" dirty="0">
                <a:solidFill>
                  <a:srgbClr val="FFFFFF"/>
                </a:solidFill>
                <a:latin typeface="Aharoni" pitchFamily="2" charset="-79"/>
                <a:cs typeface="Aharoni" pitchFamily="2" charset="-79"/>
              </a:rPr>
              <a:t> </a:t>
            </a:r>
            <a:r>
              <a:rPr lang="en-US" b="1" dirty="0" err="1">
                <a:solidFill>
                  <a:srgbClr val="FFFFFF"/>
                </a:solidFill>
                <a:latin typeface="Aharoni" pitchFamily="2" charset="-79"/>
                <a:cs typeface="Aharoni" pitchFamily="2" charset="-79"/>
              </a:rPr>
              <a:t>Akreditasi</a:t>
            </a:r>
            <a:r>
              <a:rPr lang="en-US" b="1" dirty="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Rumah</a:t>
            </a:r>
            <a:r>
              <a:rPr lang="en-US" b="1" dirty="0" smtClean="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Sakit</a:t>
            </a:r>
            <a:r>
              <a:rPr lang="en-US" b="1" dirty="0" smtClean="0">
                <a:solidFill>
                  <a:srgbClr val="FFFFFF"/>
                </a:solidFill>
                <a:latin typeface="Aharoni" pitchFamily="2" charset="-79"/>
                <a:cs typeface="Aharoni" pitchFamily="2" charset="-79"/>
              </a:rPr>
              <a:t> yang </a:t>
            </a:r>
            <a:r>
              <a:rPr lang="en-US" b="1" dirty="0" err="1" smtClean="0">
                <a:solidFill>
                  <a:srgbClr val="FFFFFF"/>
                </a:solidFill>
                <a:latin typeface="Aharoni" pitchFamily="2" charset="-79"/>
                <a:cs typeface="Aharoni" pitchFamily="2" charset="-79"/>
              </a:rPr>
              <a:t>Baru</a:t>
            </a:r>
            <a:r>
              <a:rPr lang="en-US" b="1" dirty="0" smtClean="0">
                <a:solidFill>
                  <a:srgbClr val="FFFFFF"/>
                </a:solidFill>
                <a:latin typeface="Aharoni" pitchFamily="2" charset="-79"/>
                <a:cs typeface="Aharoni" pitchFamily="2" charset="-79"/>
              </a:rPr>
              <a:t>   </a:t>
            </a:r>
            <a:endParaRPr lang="id-ID" b="1" dirty="0">
              <a:solidFill>
                <a:srgbClr val="FFFFFF"/>
              </a:solidFill>
              <a:latin typeface="Aharoni" pitchFamily="2" charset="-79"/>
              <a:cs typeface="Aharoni" pitchFamily="2" charset="-79"/>
            </a:endParaRPr>
          </a:p>
        </p:txBody>
      </p:sp>
      <p:sp>
        <p:nvSpPr>
          <p:cNvPr id="20483" name="Slide Number Placeholder 3"/>
          <p:cNvSpPr>
            <a:spLocks noGrp="1"/>
          </p:cNvSpPr>
          <p:nvPr>
            <p:ph type="sldNum" sz="quarter" idx="12"/>
          </p:nvPr>
        </p:nvSpPr>
        <p:spPr>
          <a:ln>
            <a:miter lim="800000"/>
            <a:headEnd/>
            <a:tailEnd/>
          </a:ln>
        </p:spPr>
        <p:txBody>
          <a:bodyPr/>
          <a:lstStyle/>
          <a:p>
            <a:pPr defTabSz="912813" eaLnBrk="0" hangingPunct="0">
              <a:defRPr/>
            </a:pPr>
            <a:fld id="{78D464CC-80F7-4087-B2FB-F68DC3661496}" type="slidenum">
              <a:rPr lang="en-US" smtClean="0"/>
              <a:pPr defTabSz="912813" eaLnBrk="0" hangingPunct="0">
                <a:defRPr/>
              </a:pPr>
              <a:t>23</a:t>
            </a:fld>
            <a:endParaRPr lang="en-US" smtClean="0"/>
          </a:p>
        </p:txBody>
      </p:sp>
      <p:graphicFrame>
        <p:nvGraphicFramePr>
          <p:cNvPr id="5" name="Table 4"/>
          <p:cNvGraphicFramePr>
            <a:graphicFrameLocks noGrp="1"/>
          </p:cNvGraphicFramePr>
          <p:nvPr/>
        </p:nvGraphicFramePr>
        <p:xfrm>
          <a:off x="1066800" y="1196975"/>
          <a:ext cx="6934200" cy="4937664"/>
        </p:xfrm>
        <a:graphic>
          <a:graphicData uri="http://schemas.openxmlformats.org/drawingml/2006/table">
            <a:tbl>
              <a:tblPr firstRow="1" bandRow="1">
                <a:tableStyleId>{5C22544A-7EE6-4342-B048-85BDC9FD1C3A}</a:tableStyleId>
              </a:tblPr>
              <a:tblGrid>
                <a:gridCol w="6934200"/>
              </a:tblGrid>
              <a:tr h="339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baseline="0" dirty="0" smtClean="0">
                          <a:solidFill>
                            <a:srgbClr val="000000"/>
                          </a:solidFill>
                          <a:latin typeface="Arial Narrow" pitchFamily="34" charset="0"/>
                        </a:rPr>
                        <a:t>I.  </a:t>
                      </a:r>
                      <a:r>
                        <a:rPr lang="en-US" sz="2000" b="1" baseline="0" dirty="0" err="1" smtClean="0">
                          <a:solidFill>
                            <a:srgbClr val="000000"/>
                          </a:solidFill>
                          <a:latin typeface="Arial Narrow" pitchFamily="34" charset="0"/>
                        </a:rPr>
                        <a:t>Kelompok</a:t>
                      </a:r>
                      <a:r>
                        <a:rPr lang="en-US" sz="2000" b="1" baseline="0" dirty="0" smtClean="0">
                          <a:solidFill>
                            <a:srgbClr val="000000"/>
                          </a:solidFill>
                          <a:latin typeface="Arial Narrow" pitchFamily="34" charset="0"/>
                        </a:rPr>
                        <a:t> </a:t>
                      </a:r>
                      <a:r>
                        <a:rPr lang="en-US" sz="2000" b="1" baseline="0" dirty="0" err="1" smtClean="0">
                          <a:solidFill>
                            <a:srgbClr val="000000"/>
                          </a:solidFill>
                          <a:latin typeface="Arial Narrow" pitchFamily="34" charset="0"/>
                        </a:rPr>
                        <a:t>Standar</a:t>
                      </a:r>
                      <a:r>
                        <a:rPr lang="en-US" sz="2000" b="1" baseline="0" dirty="0" smtClean="0">
                          <a:solidFill>
                            <a:srgbClr val="000000"/>
                          </a:solidFill>
                          <a:latin typeface="Arial Narrow" pitchFamily="34" charset="0"/>
                        </a:rPr>
                        <a:t> </a:t>
                      </a:r>
                      <a:r>
                        <a:rPr lang="en-US" sz="2000" b="1" baseline="0" dirty="0" err="1" smtClean="0">
                          <a:solidFill>
                            <a:srgbClr val="000000"/>
                          </a:solidFill>
                          <a:latin typeface="Arial Narrow" pitchFamily="34" charset="0"/>
                        </a:rPr>
                        <a:t>Pelayanan</a:t>
                      </a:r>
                      <a:r>
                        <a:rPr lang="en-US" sz="2000" b="1" baseline="0" dirty="0" smtClean="0">
                          <a:solidFill>
                            <a:srgbClr val="000000"/>
                          </a:solidFill>
                          <a:latin typeface="Arial Narrow" pitchFamily="34" charset="0"/>
                        </a:rPr>
                        <a:t> </a:t>
                      </a:r>
                      <a:r>
                        <a:rPr lang="en-US" sz="2000" b="1" baseline="0" dirty="0" err="1" smtClean="0">
                          <a:solidFill>
                            <a:srgbClr val="000000"/>
                          </a:solidFill>
                          <a:latin typeface="Arial Narrow" pitchFamily="34" charset="0"/>
                        </a:rPr>
                        <a:t>Berfokus</a:t>
                      </a:r>
                      <a:r>
                        <a:rPr lang="en-US" sz="2000" b="1" baseline="0" dirty="0" smtClean="0">
                          <a:solidFill>
                            <a:srgbClr val="000000"/>
                          </a:solidFill>
                          <a:latin typeface="Arial Narrow" pitchFamily="34" charset="0"/>
                        </a:rPr>
                        <a:t> </a:t>
                      </a:r>
                      <a:r>
                        <a:rPr lang="en-US" sz="2000" b="1" baseline="0" dirty="0" err="1" smtClean="0">
                          <a:solidFill>
                            <a:srgbClr val="000000"/>
                          </a:solidFill>
                          <a:latin typeface="Arial Narrow" pitchFamily="34" charset="0"/>
                        </a:rPr>
                        <a:t>pada</a:t>
                      </a:r>
                      <a:r>
                        <a:rPr lang="en-US" sz="2000" b="1" baseline="0" dirty="0" smtClean="0">
                          <a:solidFill>
                            <a:srgbClr val="000000"/>
                          </a:solidFill>
                          <a:latin typeface="Arial Narrow" pitchFamily="34" charset="0"/>
                        </a:rPr>
                        <a:t> </a:t>
                      </a:r>
                      <a:r>
                        <a:rPr lang="en-US" sz="2000" b="1" baseline="0" dirty="0" err="1" smtClean="0">
                          <a:solidFill>
                            <a:srgbClr val="000000"/>
                          </a:solidFill>
                          <a:latin typeface="Arial Narrow" pitchFamily="34" charset="0"/>
                        </a:rPr>
                        <a:t>Pasien</a:t>
                      </a:r>
                      <a:endParaRPr lang="en-US" sz="2000" b="1" baseline="0" dirty="0">
                        <a:solidFill>
                          <a:srgbClr val="000000"/>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826338">
                <a:tc>
                  <a:txBody>
                    <a:bodyPr/>
                    <a:lstStyle/>
                    <a:p>
                      <a:pPr marL="119063" indent="0" eaLnBrk="0" hangingPunct="0">
                        <a:spcAft>
                          <a:spcPts val="0"/>
                        </a:spcAft>
                      </a:pPr>
                      <a:r>
                        <a:rPr lang="sv-SE" sz="2000" b="1" baseline="0" dirty="0" smtClean="0">
                          <a:solidFill>
                            <a:schemeClr val="tx1"/>
                          </a:solidFill>
                          <a:latin typeface="Arial Narrow" pitchFamily="34" charset="0"/>
                        </a:rPr>
                        <a:t>B</a:t>
                      </a:r>
                      <a:r>
                        <a:rPr lang="id-ID" sz="2000" b="1" baseline="0" dirty="0" smtClean="0">
                          <a:solidFill>
                            <a:schemeClr val="tx1"/>
                          </a:solidFill>
                          <a:latin typeface="Arial Narrow" pitchFamily="34" charset="0"/>
                        </a:rPr>
                        <a:t>ab </a:t>
                      </a:r>
                      <a:r>
                        <a:rPr lang="sv-SE" sz="2000" b="1" baseline="0" dirty="0" smtClean="0">
                          <a:solidFill>
                            <a:schemeClr val="tx1"/>
                          </a:solidFill>
                          <a:latin typeface="Arial Narrow" pitchFamily="34" charset="0"/>
                        </a:rPr>
                        <a:t>1.  Akses ke Pelayanan dan Kontinuitas </a:t>
                      </a:r>
                      <a:r>
                        <a:rPr lang="id-ID" sz="2000" b="1" baseline="0" dirty="0" smtClean="0">
                          <a:solidFill>
                            <a:schemeClr val="tx1"/>
                          </a:solidFill>
                          <a:latin typeface="Arial Narrow" pitchFamily="34" charset="0"/>
                        </a:rPr>
                        <a:t>P</a:t>
                      </a:r>
                      <a:r>
                        <a:rPr lang="sv-SE" sz="2000" b="1" baseline="0" dirty="0" smtClean="0">
                          <a:solidFill>
                            <a:schemeClr val="tx1"/>
                          </a:solidFill>
                          <a:latin typeface="Arial Narrow" pitchFamily="34" charset="0"/>
                        </a:rPr>
                        <a:t>elayanan (APK)</a:t>
                      </a:r>
                      <a:endParaRPr lang="en-US" sz="2000" b="1" baseline="0" dirty="0" smtClean="0">
                        <a:solidFill>
                          <a:schemeClr val="tx1"/>
                        </a:solidFill>
                        <a:latin typeface="Arial Narrow" pitchFamily="34" charset="0"/>
                      </a:endParaRP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2.  </a:t>
                      </a:r>
                      <a:r>
                        <a:rPr lang="en-US" sz="2000" b="1" baseline="0" dirty="0" err="1" smtClean="0">
                          <a:solidFill>
                            <a:schemeClr val="tx1"/>
                          </a:solidFill>
                          <a:latin typeface="Arial Narrow" pitchFamily="34" charset="0"/>
                        </a:rPr>
                        <a:t>Hak</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Pasien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dan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Keluarga</a:t>
                      </a:r>
                      <a:r>
                        <a:rPr lang="en-US" sz="2000" b="1" baseline="0" dirty="0" smtClean="0">
                          <a:solidFill>
                            <a:schemeClr val="tx1"/>
                          </a:solidFill>
                          <a:latin typeface="Arial Narrow" pitchFamily="34" charset="0"/>
                        </a:rPr>
                        <a:t> (HPK)</a:t>
                      </a: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3.  </a:t>
                      </a:r>
                      <a:r>
                        <a:rPr lang="en-US" sz="2000" b="1" baseline="0" dirty="0" err="1" smtClean="0">
                          <a:solidFill>
                            <a:schemeClr val="tx1"/>
                          </a:solidFill>
                          <a:latin typeface="Arial Narrow" pitchFamily="34" charset="0"/>
                        </a:rPr>
                        <a:t>Asesmen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Pasien</a:t>
                      </a:r>
                      <a:r>
                        <a:rPr lang="en-US" sz="2000" b="1" baseline="0" dirty="0" smtClean="0">
                          <a:solidFill>
                            <a:schemeClr val="tx1"/>
                          </a:solidFill>
                          <a:latin typeface="Arial Narrow" pitchFamily="34" charset="0"/>
                        </a:rPr>
                        <a:t> (AP)</a:t>
                      </a: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4.  </a:t>
                      </a:r>
                      <a:r>
                        <a:rPr lang="en-US" sz="2000" b="1" baseline="0" dirty="0" err="1" smtClean="0">
                          <a:solidFill>
                            <a:schemeClr val="tx1"/>
                          </a:solidFill>
                          <a:latin typeface="Arial Narrow" pitchFamily="34" charset="0"/>
                        </a:rPr>
                        <a:t>Pelayanan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Pasien</a:t>
                      </a:r>
                      <a:r>
                        <a:rPr lang="en-US" sz="2000" b="1" baseline="0" dirty="0" smtClean="0">
                          <a:solidFill>
                            <a:schemeClr val="tx1"/>
                          </a:solidFill>
                          <a:latin typeface="Arial Narrow" pitchFamily="34" charset="0"/>
                        </a:rPr>
                        <a:t> (PP)</a:t>
                      </a: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5.  </a:t>
                      </a:r>
                      <a:r>
                        <a:rPr lang="en-US" sz="2000" b="1" baseline="0" dirty="0" err="1" smtClean="0">
                          <a:solidFill>
                            <a:schemeClr val="tx1"/>
                          </a:solidFill>
                          <a:latin typeface="Arial Narrow" pitchFamily="34" charset="0"/>
                        </a:rPr>
                        <a:t>Pelayanan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Anestesi</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dan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Bedah</a:t>
                      </a:r>
                      <a:r>
                        <a:rPr lang="en-US" sz="2000" b="1" baseline="0" dirty="0" smtClean="0">
                          <a:solidFill>
                            <a:schemeClr val="tx1"/>
                          </a:solidFill>
                          <a:latin typeface="Arial Narrow" pitchFamily="34" charset="0"/>
                        </a:rPr>
                        <a:t> (PAB)</a:t>
                      </a: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6.  </a:t>
                      </a:r>
                      <a:r>
                        <a:rPr lang="en-US" sz="2000" b="1" baseline="0" dirty="0" err="1" smtClean="0">
                          <a:solidFill>
                            <a:schemeClr val="tx1"/>
                          </a:solidFill>
                          <a:latin typeface="Arial Narrow" pitchFamily="34" charset="0"/>
                        </a:rPr>
                        <a:t>Manajemen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dan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Penggunaan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Obat</a:t>
                      </a:r>
                      <a:r>
                        <a:rPr lang="en-US" sz="2000" b="1" baseline="0" dirty="0" smtClean="0">
                          <a:solidFill>
                            <a:schemeClr val="tx1"/>
                          </a:solidFill>
                          <a:latin typeface="Arial Narrow" pitchFamily="34" charset="0"/>
                        </a:rPr>
                        <a:t> (MPO)</a:t>
                      </a:r>
                    </a:p>
                    <a:p>
                      <a:pPr marL="119063" indent="0" eaLnBrk="0" hangingPunct="0">
                        <a:spcAft>
                          <a:spcPts val="0"/>
                        </a:spcAft>
                      </a:pPr>
                      <a:r>
                        <a:rPr lang="en-US" sz="2000" b="1" baseline="0" dirty="0" err="1" smtClean="0">
                          <a:solidFill>
                            <a:schemeClr val="tx1"/>
                          </a:solidFill>
                          <a:latin typeface="Arial Narrow" pitchFamily="34" charset="0"/>
                        </a:rPr>
                        <a:t>Ba</a:t>
                      </a:r>
                      <a:r>
                        <a:rPr lang="id-ID" sz="2000" b="1" baseline="0" dirty="0" smtClean="0">
                          <a:solidFill>
                            <a:schemeClr val="tx1"/>
                          </a:solidFill>
                          <a:latin typeface="Arial Narrow" pitchFamily="34" charset="0"/>
                        </a:rPr>
                        <a:t>b </a:t>
                      </a:r>
                      <a:r>
                        <a:rPr lang="en-US" sz="2000" b="1" baseline="0" dirty="0" smtClean="0">
                          <a:solidFill>
                            <a:schemeClr val="tx1"/>
                          </a:solidFill>
                          <a:latin typeface="Arial Narrow" pitchFamily="34" charset="0"/>
                        </a:rPr>
                        <a:t>7.  </a:t>
                      </a:r>
                      <a:r>
                        <a:rPr lang="en-US" sz="2000" b="1" baseline="0" dirty="0" err="1" smtClean="0">
                          <a:solidFill>
                            <a:schemeClr val="tx1"/>
                          </a:solidFill>
                          <a:latin typeface="Arial Narrow" pitchFamily="34" charset="0"/>
                        </a:rPr>
                        <a:t>Pendidikan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Pasien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dan</a:t>
                      </a:r>
                      <a:r>
                        <a:rPr lang="en-US" sz="2000" b="1" baseline="0" dirty="0" smtClean="0">
                          <a:solidFill>
                            <a:schemeClr val="tx1"/>
                          </a:solidFill>
                          <a:latin typeface="Arial Narrow" pitchFamily="34" charset="0"/>
                        </a:rPr>
                        <a:t> </a:t>
                      </a:r>
                      <a:r>
                        <a:rPr lang="en-US" sz="2000" b="1" baseline="0" dirty="0" err="1" smtClean="0">
                          <a:solidFill>
                            <a:schemeClr val="tx1"/>
                          </a:solidFill>
                          <a:latin typeface="Arial Narrow" pitchFamily="34" charset="0"/>
                        </a:rPr>
                        <a:t>Keluarga</a:t>
                      </a:r>
                      <a:r>
                        <a:rPr lang="en-US" sz="2000" b="1" baseline="0" dirty="0" smtClean="0">
                          <a:solidFill>
                            <a:schemeClr val="tx1"/>
                          </a:solidFill>
                          <a:latin typeface="Arial Narrow" pitchFamily="34" charset="0"/>
                        </a:rPr>
                        <a:t> (PPK)</a:t>
                      </a:r>
                      <a:endParaRPr lang="en-US" sz="2000" b="1" baseline="0" dirty="0">
                        <a:solidFill>
                          <a:schemeClr val="tx1"/>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9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smtClean="0">
                          <a:solidFill>
                            <a:srgbClr val="000000"/>
                          </a:solidFill>
                          <a:latin typeface="Arial Narrow" pitchFamily="34" charset="0"/>
                          <a:ea typeface="+mn-ea"/>
                          <a:cs typeface="+mn-cs"/>
                        </a:rPr>
                        <a:t>II.  </a:t>
                      </a:r>
                      <a:r>
                        <a:rPr lang="en-US" sz="2000" b="1" kern="1200" baseline="0" dirty="0" err="1" smtClean="0">
                          <a:solidFill>
                            <a:srgbClr val="000000"/>
                          </a:solidFill>
                          <a:latin typeface="Arial Narrow" pitchFamily="34" charset="0"/>
                          <a:ea typeface="+mn-ea"/>
                          <a:cs typeface="+mn-cs"/>
                        </a:rPr>
                        <a:t>Kelompok</a:t>
                      </a:r>
                      <a:r>
                        <a:rPr lang="en-US" sz="2000" b="1" kern="1200" baseline="0" dirty="0" smtClean="0">
                          <a:solidFill>
                            <a:srgbClr val="000000"/>
                          </a:solidFill>
                          <a:latin typeface="Arial Narrow" pitchFamily="34" charset="0"/>
                          <a:ea typeface="+mn-ea"/>
                          <a:cs typeface="+mn-cs"/>
                        </a:rPr>
                        <a:t> </a:t>
                      </a:r>
                      <a:r>
                        <a:rPr lang="en-US" sz="2000" b="1" kern="1200" baseline="0" dirty="0" err="1" smtClean="0">
                          <a:solidFill>
                            <a:srgbClr val="000000"/>
                          </a:solidFill>
                          <a:latin typeface="Arial Narrow" pitchFamily="34" charset="0"/>
                          <a:ea typeface="+mn-ea"/>
                          <a:cs typeface="+mn-cs"/>
                        </a:rPr>
                        <a:t>Standar</a:t>
                      </a:r>
                      <a:r>
                        <a:rPr lang="en-US" sz="2000" b="1" kern="1200" baseline="0" dirty="0" smtClean="0">
                          <a:solidFill>
                            <a:srgbClr val="000000"/>
                          </a:solidFill>
                          <a:latin typeface="Arial Narrow" pitchFamily="34" charset="0"/>
                          <a:ea typeface="+mn-ea"/>
                          <a:cs typeface="+mn-cs"/>
                        </a:rPr>
                        <a:t> </a:t>
                      </a:r>
                      <a:r>
                        <a:rPr lang="en-US" sz="2000" b="1" kern="1200" baseline="0" dirty="0" err="1" smtClean="0">
                          <a:solidFill>
                            <a:srgbClr val="000000"/>
                          </a:solidFill>
                          <a:latin typeface="Arial Narrow" pitchFamily="34" charset="0"/>
                          <a:ea typeface="+mn-ea"/>
                          <a:cs typeface="+mn-cs"/>
                        </a:rPr>
                        <a:t>Manajemen</a:t>
                      </a:r>
                      <a:r>
                        <a:rPr lang="en-US" sz="2000" b="1" kern="1200" baseline="0" dirty="0" smtClean="0">
                          <a:solidFill>
                            <a:srgbClr val="000000"/>
                          </a:solidFill>
                          <a:latin typeface="Arial Narrow" pitchFamily="34" charset="0"/>
                          <a:ea typeface="+mn-ea"/>
                          <a:cs typeface="+mn-cs"/>
                        </a:rPr>
                        <a:t> </a:t>
                      </a:r>
                      <a:r>
                        <a:rPr lang="en-US" sz="2000" b="1" kern="1200" baseline="0" dirty="0" err="1" smtClean="0">
                          <a:solidFill>
                            <a:srgbClr val="000000"/>
                          </a:solidFill>
                          <a:latin typeface="Arial Narrow" pitchFamily="34" charset="0"/>
                          <a:ea typeface="+mn-ea"/>
                          <a:cs typeface="+mn-cs"/>
                        </a:rPr>
                        <a:t>Rumah</a:t>
                      </a:r>
                      <a:r>
                        <a:rPr lang="en-US" sz="2000" b="1" kern="1200" baseline="0" dirty="0" smtClean="0">
                          <a:solidFill>
                            <a:srgbClr val="000000"/>
                          </a:solidFill>
                          <a:latin typeface="Arial Narrow" pitchFamily="34" charset="0"/>
                          <a:ea typeface="+mn-ea"/>
                          <a:cs typeface="+mn-cs"/>
                        </a:rPr>
                        <a:t> </a:t>
                      </a:r>
                      <a:r>
                        <a:rPr lang="en-US" sz="2000" b="1" kern="1200" baseline="0" dirty="0" err="1" smtClean="0">
                          <a:solidFill>
                            <a:srgbClr val="000000"/>
                          </a:solidFill>
                          <a:latin typeface="Arial Narrow" pitchFamily="34" charset="0"/>
                          <a:ea typeface="+mn-ea"/>
                          <a:cs typeface="+mn-cs"/>
                        </a:rPr>
                        <a:t>Sakit</a:t>
                      </a:r>
                      <a:r>
                        <a:rPr lang="en-US" sz="2000" b="1" kern="1200" baseline="0" dirty="0" smtClean="0">
                          <a:solidFill>
                            <a:srgbClr val="000000"/>
                          </a:solidFill>
                          <a:latin typeface="Arial Narrow" pitchFamily="34" charset="0"/>
                          <a:ea typeface="+mn-ea"/>
                          <a:cs typeface="+mn-cs"/>
                        </a:rPr>
                        <a:t> </a:t>
                      </a: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613061">
                <a:tc>
                  <a:txBody>
                    <a:bodyPr/>
                    <a:lstStyle/>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1.  </a:t>
                      </a:r>
                      <a:r>
                        <a:rPr lang="en-US" sz="2000" baseline="0" dirty="0" err="1" smtClean="0">
                          <a:solidFill>
                            <a:schemeClr val="tx1"/>
                          </a:solidFill>
                          <a:latin typeface="Arial Narrow" pitchFamily="34" charset="0"/>
                        </a:rPr>
                        <a:t>Peningkatan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Mutu</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Keselamatan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Pasien</a:t>
                      </a:r>
                      <a:r>
                        <a:rPr lang="en-US" sz="2000" baseline="0" dirty="0" smtClean="0">
                          <a:solidFill>
                            <a:schemeClr val="tx1"/>
                          </a:solidFill>
                          <a:latin typeface="Arial Narrow" pitchFamily="34" charset="0"/>
                        </a:rPr>
                        <a:t> (PMKP)</a:t>
                      </a:r>
                    </a:p>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2.  </a:t>
                      </a:r>
                      <a:r>
                        <a:rPr lang="en-US" sz="2000" baseline="0" dirty="0" err="1" smtClean="0">
                          <a:solidFill>
                            <a:schemeClr val="tx1"/>
                          </a:solidFill>
                          <a:latin typeface="Arial Narrow" pitchFamily="34" charset="0"/>
                        </a:rPr>
                        <a:t>Pencegahan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Pengendalian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Infeksi</a:t>
                      </a:r>
                      <a:r>
                        <a:rPr lang="en-US" sz="2000" baseline="0" dirty="0" smtClean="0">
                          <a:solidFill>
                            <a:schemeClr val="tx1"/>
                          </a:solidFill>
                          <a:latin typeface="Arial Narrow" pitchFamily="34" charset="0"/>
                        </a:rPr>
                        <a:t> (PPI)</a:t>
                      </a:r>
                    </a:p>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3.  Tata </a:t>
                      </a:r>
                      <a:r>
                        <a:rPr lang="en-US" sz="2000" baseline="0" dirty="0" err="1" smtClean="0">
                          <a:solidFill>
                            <a:schemeClr val="tx1"/>
                          </a:solidFill>
                          <a:latin typeface="Arial Narrow" pitchFamily="34" charset="0"/>
                        </a:rPr>
                        <a:t>Kelola</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Kepemimpinan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Pengarahan</a:t>
                      </a:r>
                      <a:r>
                        <a:rPr lang="en-US" sz="2000" baseline="0" dirty="0" smtClean="0">
                          <a:solidFill>
                            <a:schemeClr val="tx1"/>
                          </a:solidFill>
                          <a:latin typeface="Arial Narrow" pitchFamily="34" charset="0"/>
                        </a:rPr>
                        <a:t> (TKP)</a:t>
                      </a:r>
                    </a:p>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4.  </a:t>
                      </a:r>
                      <a:r>
                        <a:rPr lang="en-US" sz="2000" baseline="0" dirty="0" err="1" smtClean="0">
                          <a:solidFill>
                            <a:schemeClr val="tx1"/>
                          </a:solidFill>
                          <a:latin typeface="Arial Narrow" pitchFamily="34" charset="0"/>
                        </a:rPr>
                        <a:t>Manajemen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Fasilitas</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Keselamatan</a:t>
                      </a:r>
                      <a:r>
                        <a:rPr lang="en-US" sz="2000" baseline="0" dirty="0" smtClean="0">
                          <a:solidFill>
                            <a:schemeClr val="tx1"/>
                          </a:solidFill>
                          <a:latin typeface="Arial Narrow" pitchFamily="34" charset="0"/>
                        </a:rPr>
                        <a:t> (MFK)</a:t>
                      </a:r>
                    </a:p>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5.  </a:t>
                      </a:r>
                      <a:r>
                        <a:rPr lang="en-US" sz="2000" baseline="0" dirty="0" err="1" smtClean="0">
                          <a:solidFill>
                            <a:schemeClr val="tx1"/>
                          </a:solidFill>
                          <a:latin typeface="Arial Narrow" pitchFamily="34" charset="0"/>
                        </a:rPr>
                        <a:t>Kualifikasi</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Pendidikan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Staf</a:t>
                      </a:r>
                      <a:r>
                        <a:rPr lang="en-US" sz="2000" baseline="0" dirty="0" smtClean="0">
                          <a:solidFill>
                            <a:schemeClr val="tx1"/>
                          </a:solidFill>
                          <a:latin typeface="Arial Narrow" pitchFamily="34" charset="0"/>
                        </a:rPr>
                        <a:t> (KPS)</a:t>
                      </a:r>
                    </a:p>
                    <a:p>
                      <a:pPr marL="119063" indent="0">
                        <a:spcAft>
                          <a:spcPts val="0"/>
                        </a:spcAft>
                      </a:pPr>
                      <a:r>
                        <a:rPr lang="en-US" sz="2000" baseline="0" dirty="0" err="1" smtClean="0">
                          <a:solidFill>
                            <a:schemeClr val="tx1"/>
                          </a:solidFill>
                          <a:latin typeface="Arial Narrow" pitchFamily="34" charset="0"/>
                        </a:rPr>
                        <a:t>Ba</a:t>
                      </a:r>
                      <a:r>
                        <a:rPr lang="id-ID" sz="2000" baseline="0" dirty="0" smtClean="0">
                          <a:solidFill>
                            <a:schemeClr val="tx1"/>
                          </a:solidFill>
                          <a:latin typeface="Arial Narrow" pitchFamily="34" charset="0"/>
                        </a:rPr>
                        <a:t>b </a:t>
                      </a:r>
                      <a:r>
                        <a:rPr lang="en-US" sz="2000" baseline="0" dirty="0" smtClean="0">
                          <a:solidFill>
                            <a:schemeClr val="tx1"/>
                          </a:solidFill>
                          <a:latin typeface="Arial Narrow" pitchFamily="34" charset="0"/>
                        </a:rPr>
                        <a:t>6.  </a:t>
                      </a:r>
                      <a:r>
                        <a:rPr lang="en-US" sz="2000" baseline="0" dirty="0" err="1" smtClean="0">
                          <a:solidFill>
                            <a:schemeClr val="tx1"/>
                          </a:solidFill>
                          <a:latin typeface="Arial Narrow" pitchFamily="34" charset="0"/>
                        </a:rPr>
                        <a:t>Manajemen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Komunikasi</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dan</a:t>
                      </a:r>
                      <a:r>
                        <a:rPr lang="en-US" sz="2000" baseline="0" dirty="0" smtClean="0">
                          <a:solidFill>
                            <a:schemeClr val="tx1"/>
                          </a:solidFill>
                          <a:latin typeface="Arial Narrow" pitchFamily="34" charset="0"/>
                        </a:rPr>
                        <a:t> </a:t>
                      </a:r>
                      <a:r>
                        <a:rPr lang="en-US" sz="2000" baseline="0" dirty="0" err="1" smtClean="0">
                          <a:solidFill>
                            <a:schemeClr val="tx1"/>
                          </a:solidFill>
                          <a:latin typeface="Arial Narrow" pitchFamily="34" charset="0"/>
                        </a:rPr>
                        <a:t>Informasi</a:t>
                      </a:r>
                      <a:r>
                        <a:rPr lang="en-US" sz="2000" baseline="0" dirty="0" smtClean="0">
                          <a:solidFill>
                            <a:schemeClr val="tx1"/>
                          </a:solidFill>
                          <a:latin typeface="Arial Narrow" pitchFamily="34" charset="0"/>
                        </a:rPr>
                        <a:t> (MKI)</a:t>
                      </a:r>
                      <a:endParaRPr lang="en-US" sz="2000" b="1" baseline="0" dirty="0" smtClean="0">
                        <a:solidFill>
                          <a:schemeClr val="tx1"/>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2"/>
          </p:nvPr>
        </p:nvSpPr>
        <p:spPr>
          <a:ln>
            <a:miter lim="800000"/>
            <a:headEnd/>
            <a:tailEnd/>
          </a:ln>
        </p:spPr>
        <p:txBody>
          <a:bodyPr/>
          <a:lstStyle/>
          <a:p>
            <a:pPr defTabSz="912813" eaLnBrk="0" hangingPunct="0">
              <a:defRPr/>
            </a:pPr>
            <a:fld id="{D1AA1AAB-A7B2-4BDE-BB42-7491E2B72021}" type="slidenum">
              <a:rPr lang="en-US" smtClean="0"/>
              <a:pPr defTabSz="912813" eaLnBrk="0" hangingPunct="0">
                <a:defRPr/>
              </a:pPr>
              <a:t>24</a:t>
            </a:fld>
            <a:endParaRPr lang="en-US" smtClean="0"/>
          </a:p>
        </p:txBody>
      </p:sp>
      <p:graphicFrame>
        <p:nvGraphicFramePr>
          <p:cNvPr id="5" name="Table 4"/>
          <p:cNvGraphicFramePr>
            <a:graphicFrameLocks noGrp="1"/>
          </p:cNvGraphicFramePr>
          <p:nvPr>
            <p:extLst>
              <p:ext uri="{D42A27DB-BD31-4B8C-83A1-F6EECF244321}">
                <p14:modId xmlns:p14="http://schemas.microsoft.com/office/powerpoint/2010/main" val="2894818034"/>
              </p:ext>
            </p:extLst>
          </p:nvPr>
        </p:nvGraphicFramePr>
        <p:xfrm>
          <a:off x="1066800" y="1196974"/>
          <a:ext cx="6934200" cy="3891862"/>
        </p:xfrm>
        <a:graphic>
          <a:graphicData uri="http://schemas.openxmlformats.org/drawingml/2006/table">
            <a:tbl>
              <a:tblPr firstRow="1" bandRow="1">
                <a:tableStyleId>{5C22544A-7EE6-4342-B048-85BDC9FD1C3A}</a:tableStyleId>
              </a:tblPr>
              <a:tblGrid>
                <a:gridCol w="6934200"/>
              </a:tblGrid>
              <a:tr h="508606">
                <a:tc>
                  <a:txBody>
                    <a:bodyPr/>
                    <a:lstStyle/>
                    <a:p>
                      <a:pPr>
                        <a:spcAft>
                          <a:spcPts val="0"/>
                        </a:spcAft>
                      </a:pPr>
                      <a:r>
                        <a:rPr lang="en-US" sz="2400" b="1" baseline="0" dirty="0" smtClean="0">
                          <a:solidFill>
                            <a:srgbClr val="003300"/>
                          </a:solidFill>
                          <a:latin typeface="Arial Narrow" pitchFamily="34" charset="0"/>
                        </a:rPr>
                        <a:t>III. </a:t>
                      </a:r>
                      <a:r>
                        <a:rPr lang="en-US" sz="2400" b="1" baseline="0" dirty="0" err="1" smtClean="0">
                          <a:solidFill>
                            <a:srgbClr val="003300"/>
                          </a:solidFill>
                          <a:latin typeface="Arial Narrow" pitchFamily="34" charset="0"/>
                        </a:rPr>
                        <a:t>Sasaran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Keselamatan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Pasien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Rumah</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Sakit</a:t>
                      </a:r>
                      <a:endParaRPr lang="en-US" sz="2400" b="1" baseline="0" dirty="0">
                        <a:solidFill>
                          <a:srgbClr val="003300"/>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47419">
                <a:tc>
                  <a:txBody>
                    <a:bodyPr/>
                    <a:lstStyle/>
                    <a:p>
                      <a:pPr marL="122238" indent="0">
                        <a:spcAft>
                          <a:spcPts val="0"/>
                        </a:spcAft>
                      </a:pPr>
                      <a:r>
                        <a:rPr lang="id-ID" sz="2400" kern="1200" baseline="0" dirty="0" smtClean="0">
                          <a:solidFill>
                            <a:schemeClr val="tx1"/>
                          </a:solidFill>
                          <a:latin typeface="Arial Narrow" pitchFamily="34" charset="0"/>
                          <a:ea typeface="+mn-ea"/>
                          <a:cs typeface="+mn-cs"/>
                        </a:rPr>
                        <a:t>Sasaran I     :  Ketepatan i</a:t>
                      </a:r>
                      <a:r>
                        <a:rPr lang="fi-FI" sz="2400" kern="1200" baseline="0" dirty="0" smtClean="0">
                          <a:solidFill>
                            <a:schemeClr val="tx1"/>
                          </a:solidFill>
                          <a:latin typeface="Arial Narrow" pitchFamily="34" charset="0"/>
                          <a:ea typeface="+mn-ea"/>
                          <a:cs typeface="+mn-cs"/>
                        </a:rPr>
                        <a:t>dentifikasi pasien</a:t>
                      </a:r>
                      <a:endParaRPr lang="en-US" sz="2400" kern="1200" baseline="0" dirty="0" smtClean="0">
                        <a:solidFill>
                          <a:schemeClr val="tx1"/>
                        </a:solidFill>
                        <a:latin typeface="Arial Narrow" pitchFamily="34" charset="0"/>
                        <a:ea typeface="+mn-ea"/>
                        <a:cs typeface="+mn-cs"/>
                      </a:endParaRPr>
                    </a:p>
                    <a:p>
                      <a:pPr marL="122238" marR="0" indent="0"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II    :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Peningkatan </a:t>
                      </a:r>
                      <a:r>
                        <a:rPr lang="fi-FI" sz="2400" kern="1200" baseline="0" dirty="0" smtClean="0">
                          <a:solidFill>
                            <a:schemeClr val="tx1"/>
                          </a:solidFill>
                          <a:latin typeface="Arial Narrow" pitchFamily="34" charset="0"/>
                          <a:ea typeface="+mn-ea"/>
                          <a:cs typeface="+mn-cs"/>
                        </a:rPr>
                        <a:t>komunikasi yang efektif</a:t>
                      </a:r>
                      <a:endParaRPr lang="en-US" sz="2400"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III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Peningkatan keamanan obat yang perlu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diwaspadai </a:t>
                      </a:r>
                      <a:r>
                        <a:rPr lang="id-ID" sz="2400" i="1" kern="1200" baseline="0" dirty="0" smtClean="0">
                          <a:solidFill>
                            <a:schemeClr val="tx1"/>
                          </a:solidFill>
                          <a:latin typeface="Arial Narrow" pitchFamily="34" charset="0"/>
                          <a:ea typeface="+mn-ea"/>
                          <a:cs typeface="+mn-cs"/>
                        </a:rPr>
                        <a:t>(high-alert)</a:t>
                      </a:r>
                      <a:endParaRPr lang="en-US" sz="2400" i="1"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lV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Kep</a:t>
                      </a:r>
                      <a:r>
                        <a:rPr lang="fi-FI" sz="2400" kern="1200" baseline="0" dirty="0" smtClean="0">
                          <a:solidFill>
                            <a:schemeClr val="tx1"/>
                          </a:solidFill>
                          <a:latin typeface="Arial Narrow" pitchFamily="34" charset="0"/>
                          <a:ea typeface="+mn-ea"/>
                          <a:cs typeface="+mn-cs"/>
                        </a:rPr>
                        <a:t>astian tepat-lokasi, tepat-prosedur, tepat-pasien operasi</a:t>
                      </a:r>
                      <a:endParaRPr lang="en-US" sz="2400"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V    :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Pengurangan</a:t>
                      </a:r>
                      <a:r>
                        <a:rPr lang="fi-FI" sz="2400" kern="1200" baseline="0" dirty="0" smtClean="0">
                          <a:solidFill>
                            <a:schemeClr val="tx1"/>
                          </a:solidFill>
                          <a:latin typeface="Arial Narrow" pitchFamily="34" charset="0"/>
                          <a:ea typeface="+mn-ea"/>
                          <a:cs typeface="+mn-cs"/>
                        </a:rPr>
                        <a:t> risiko infeksi terkait pelayanan kesehatan</a:t>
                      </a:r>
                      <a:endParaRPr lang="en-US" sz="2400" kern="1200" baseline="0" dirty="0" smtClean="0">
                        <a:solidFill>
                          <a:schemeClr val="tx1"/>
                        </a:solidFill>
                        <a:latin typeface="Arial Narrow" pitchFamily="34" charset="0"/>
                        <a:ea typeface="+mn-ea"/>
                        <a:cs typeface="+mn-cs"/>
                      </a:endParaRPr>
                    </a:p>
                    <a:p>
                      <a:pPr marL="122238" marR="0" indent="0"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VI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Pengurangan </a:t>
                      </a:r>
                      <a:r>
                        <a:rPr lang="fi-FI" sz="2400" kern="1200" baseline="0" dirty="0" smtClean="0">
                          <a:solidFill>
                            <a:schemeClr val="tx1"/>
                          </a:solidFill>
                          <a:latin typeface="Arial Narrow" pitchFamily="34" charset="0"/>
                          <a:ea typeface="+mn-ea"/>
                          <a:cs typeface="+mn-cs"/>
                        </a:rPr>
                        <a:t>risiko pasien jatuh</a:t>
                      </a:r>
                      <a:endParaRPr lang="en-US" sz="2400" b="1" baseline="0" dirty="0">
                        <a:solidFill>
                          <a:schemeClr val="tx1"/>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6"/>
          <p:cNvSpPr txBox="1">
            <a:spLocks noChangeArrowheads="1"/>
          </p:cNvSpPr>
          <p:nvPr/>
        </p:nvSpPr>
        <p:spPr bwMode="auto">
          <a:xfrm>
            <a:off x="857224" y="202156"/>
            <a:ext cx="7366000" cy="369324"/>
          </a:xfrm>
          <a:prstGeom prst="rect">
            <a:avLst/>
          </a:prstGeom>
          <a:solidFill>
            <a:srgbClr val="000000"/>
          </a:solidFill>
          <a:ln w="38100">
            <a:solidFill>
              <a:schemeClr val="tx1"/>
            </a:solidFill>
            <a:miter lim="800000"/>
            <a:headEnd/>
            <a:tailEnd/>
          </a:ln>
        </p:spPr>
        <p:txBody>
          <a:bodyPr lIns="91432" tIns="45716" rIns="91432" bIns="45716">
            <a:spAutoFit/>
          </a:bodyPr>
          <a:lstStyle/>
          <a:p>
            <a:pPr algn="ctr" eaLnBrk="0" hangingPunct="0"/>
            <a:r>
              <a:rPr lang="en-US" b="1" dirty="0" err="1">
                <a:solidFill>
                  <a:srgbClr val="FFFFFF"/>
                </a:solidFill>
                <a:latin typeface="Aharoni" pitchFamily="2" charset="-79"/>
                <a:cs typeface="Aharoni" pitchFamily="2" charset="-79"/>
              </a:rPr>
              <a:t>Standar</a:t>
            </a:r>
            <a:r>
              <a:rPr lang="en-US" b="1" dirty="0">
                <a:solidFill>
                  <a:srgbClr val="FFFFFF"/>
                </a:solidFill>
                <a:latin typeface="Aharoni" pitchFamily="2" charset="-79"/>
                <a:cs typeface="Aharoni" pitchFamily="2" charset="-79"/>
              </a:rPr>
              <a:t> </a:t>
            </a:r>
            <a:r>
              <a:rPr lang="en-US" b="1" dirty="0" err="1">
                <a:solidFill>
                  <a:srgbClr val="FFFFFF"/>
                </a:solidFill>
                <a:latin typeface="Aharoni" pitchFamily="2" charset="-79"/>
                <a:cs typeface="Aharoni" pitchFamily="2" charset="-79"/>
              </a:rPr>
              <a:t>Akreditasi</a:t>
            </a:r>
            <a:r>
              <a:rPr lang="en-US" b="1" dirty="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Rumah</a:t>
            </a:r>
            <a:r>
              <a:rPr lang="en-US" b="1" dirty="0" smtClean="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Sakit</a:t>
            </a:r>
            <a:r>
              <a:rPr lang="en-US" b="1" dirty="0" smtClean="0">
                <a:solidFill>
                  <a:srgbClr val="FFFFFF"/>
                </a:solidFill>
                <a:latin typeface="Aharoni" pitchFamily="2" charset="-79"/>
                <a:cs typeface="Aharoni" pitchFamily="2" charset="-79"/>
              </a:rPr>
              <a:t> yang </a:t>
            </a:r>
            <a:r>
              <a:rPr lang="en-US" b="1" dirty="0" err="1" smtClean="0">
                <a:solidFill>
                  <a:srgbClr val="FFFFFF"/>
                </a:solidFill>
                <a:latin typeface="Aharoni" pitchFamily="2" charset="-79"/>
                <a:cs typeface="Aharoni" pitchFamily="2" charset="-79"/>
              </a:rPr>
              <a:t>Baru</a:t>
            </a:r>
            <a:r>
              <a:rPr lang="en-US" b="1" dirty="0" smtClean="0">
                <a:solidFill>
                  <a:srgbClr val="FFFFFF"/>
                </a:solidFill>
                <a:latin typeface="Aharoni" pitchFamily="2" charset="-79"/>
                <a:cs typeface="Aharoni" pitchFamily="2" charset="-79"/>
              </a:rPr>
              <a:t>   </a:t>
            </a:r>
            <a:endParaRPr lang="id-ID" b="1" dirty="0">
              <a:solidFill>
                <a:srgbClr val="FFFFFF"/>
              </a:solidFill>
              <a:latin typeface="Aharoni" pitchFamily="2" charset="-79"/>
              <a:cs typeface="Aharoni" pitchFamily="2" charset="-79"/>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2"/>
          </p:nvPr>
        </p:nvSpPr>
        <p:spPr>
          <a:ln>
            <a:miter lim="800000"/>
            <a:headEnd/>
            <a:tailEnd/>
          </a:ln>
        </p:spPr>
        <p:txBody>
          <a:bodyPr/>
          <a:lstStyle/>
          <a:p>
            <a:pPr defTabSz="912813" eaLnBrk="0" hangingPunct="0">
              <a:defRPr/>
            </a:pPr>
            <a:fld id="{D1AA1AAB-A7B2-4BDE-BB42-7491E2B72021}" type="slidenum">
              <a:rPr lang="en-US" smtClean="0"/>
              <a:pPr defTabSz="912813" eaLnBrk="0" hangingPunct="0">
                <a:defRPr/>
              </a:pPr>
              <a:t>25</a:t>
            </a:fld>
            <a:endParaRPr lang="en-US" smtClean="0"/>
          </a:p>
        </p:txBody>
      </p:sp>
      <p:graphicFrame>
        <p:nvGraphicFramePr>
          <p:cNvPr id="5" name="Table 4"/>
          <p:cNvGraphicFramePr>
            <a:graphicFrameLocks noGrp="1"/>
          </p:cNvGraphicFramePr>
          <p:nvPr>
            <p:extLst>
              <p:ext uri="{D42A27DB-BD31-4B8C-83A1-F6EECF244321}">
                <p14:modId xmlns:p14="http://schemas.microsoft.com/office/powerpoint/2010/main" val="2894818034"/>
              </p:ext>
            </p:extLst>
          </p:nvPr>
        </p:nvGraphicFramePr>
        <p:xfrm>
          <a:off x="1066800" y="1196974"/>
          <a:ext cx="6934200" cy="3891862"/>
        </p:xfrm>
        <a:graphic>
          <a:graphicData uri="http://schemas.openxmlformats.org/drawingml/2006/table">
            <a:tbl>
              <a:tblPr firstRow="1" bandRow="1">
                <a:tableStyleId>{5C22544A-7EE6-4342-B048-85BDC9FD1C3A}</a:tableStyleId>
              </a:tblPr>
              <a:tblGrid>
                <a:gridCol w="6934200"/>
              </a:tblGrid>
              <a:tr h="508606">
                <a:tc>
                  <a:txBody>
                    <a:bodyPr/>
                    <a:lstStyle/>
                    <a:p>
                      <a:pPr>
                        <a:spcAft>
                          <a:spcPts val="0"/>
                        </a:spcAft>
                      </a:pPr>
                      <a:r>
                        <a:rPr lang="en-US" sz="2400" b="1" baseline="0" dirty="0" smtClean="0">
                          <a:solidFill>
                            <a:srgbClr val="003300"/>
                          </a:solidFill>
                          <a:latin typeface="Arial Narrow" pitchFamily="34" charset="0"/>
                        </a:rPr>
                        <a:t>III. </a:t>
                      </a:r>
                      <a:r>
                        <a:rPr lang="en-US" sz="2400" b="1" baseline="0" dirty="0" err="1" smtClean="0">
                          <a:solidFill>
                            <a:srgbClr val="003300"/>
                          </a:solidFill>
                          <a:latin typeface="Arial Narrow" pitchFamily="34" charset="0"/>
                        </a:rPr>
                        <a:t>Sasaran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Keselamatan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Pasien</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Rumah</a:t>
                      </a:r>
                      <a:r>
                        <a:rPr lang="en-US" sz="2400" b="1" baseline="0" dirty="0" smtClean="0">
                          <a:solidFill>
                            <a:srgbClr val="003300"/>
                          </a:solidFill>
                          <a:latin typeface="Arial Narrow" pitchFamily="34" charset="0"/>
                        </a:rPr>
                        <a:t> </a:t>
                      </a:r>
                      <a:r>
                        <a:rPr lang="en-US" sz="2400" b="1" baseline="0" dirty="0" err="1" smtClean="0">
                          <a:solidFill>
                            <a:srgbClr val="003300"/>
                          </a:solidFill>
                          <a:latin typeface="Arial Narrow" pitchFamily="34" charset="0"/>
                        </a:rPr>
                        <a:t>Sakit</a:t>
                      </a:r>
                      <a:endParaRPr lang="en-US" sz="2400" b="1" baseline="0" dirty="0">
                        <a:solidFill>
                          <a:srgbClr val="003300"/>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47419">
                <a:tc>
                  <a:txBody>
                    <a:bodyPr/>
                    <a:lstStyle/>
                    <a:p>
                      <a:pPr marL="122238" indent="0">
                        <a:spcAft>
                          <a:spcPts val="0"/>
                        </a:spcAft>
                      </a:pPr>
                      <a:r>
                        <a:rPr lang="id-ID" sz="2400" kern="1200" baseline="0" dirty="0" smtClean="0">
                          <a:solidFill>
                            <a:schemeClr val="tx1"/>
                          </a:solidFill>
                          <a:latin typeface="Arial Narrow" pitchFamily="34" charset="0"/>
                          <a:ea typeface="+mn-ea"/>
                          <a:cs typeface="+mn-cs"/>
                        </a:rPr>
                        <a:t>Sasaran I     :  Ketepatan i</a:t>
                      </a:r>
                      <a:r>
                        <a:rPr lang="fi-FI" sz="2400" kern="1200" baseline="0" dirty="0" smtClean="0">
                          <a:solidFill>
                            <a:schemeClr val="tx1"/>
                          </a:solidFill>
                          <a:latin typeface="Arial Narrow" pitchFamily="34" charset="0"/>
                          <a:ea typeface="+mn-ea"/>
                          <a:cs typeface="+mn-cs"/>
                        </a:rPr>
                        <a:t>dentifikasi pasien</a:t>
                      </a:r>
                      <a:endParaRPr lang="en-US" sz="2400" kern="1200" baseline="0" dirty="0" smtClean="0">
                        <a:solidFill>
                          <a:schemeClr val="tx1"/>
                        </a:solidFill>
                        <a:latin typeface="Arial Narrow" pitchFamily="34" charset="0"/>
                        <a:ea typeface="+mn-ea"/>
                        <a:cs typeface="+mn-cs"/>
                      </a:endParaRPr>
                    </a:p>
                    <a:p>
                      <a:pPr marL="122238" marR="0" indent="0"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II    :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Peningkatan </a:t>
                      </a:r>
                      <a:r>
                        <a:rPr lang="fi-FI" sz="2400" kern="1200" baseline="0" dirty="0" smtClean="0">
                          <a:solidFill>
                            <a:schemeClr val="tx1"/>
                          </a:solidFill>
                          <a:latin typeface="Arial Narrow" pitchFamily="34" charset="0"/>
                          <a:ea typeface="+mn-ea"/>
                          <a:cs typeface="+mn-cs"/>
                        </a:rPr>
                        <a:t>komunikasi yang efektif</a:t>
                      </a:r>
                      <a:endParaRPr lang="en-US" sz="2400"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III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Peningkatan keamanan obat yang perlu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diwaspadai </a:t>
                      </a:r>
                      <a:r>
                        <a:rPr lang="id-ID" sz="2400" i="1" kern="1200" baseline="0" dirty="0" smtClean="0">
                          <a:solidFill>
                            <a:schemeClr val="tx1"/>
                          </a:solidFill>
                          <a:latin typeface="Arial Narrow" pitchFamily="34" charset="0"/>
                          <a:ea typeface="+mn-ea"/>
                          <a:cs typeface="+mn-cs"/>
                        </a:rPr>
                        <a:t>(high-alert)</a:t>
                      </a:r>
                      <a:endParaRPr lang="en-US" sz="2400" i="1"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lV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Kep</a:t>
                      </a:r>
                      <a:r>
                        <a:rPr lang="fi-FI" sz="2400" kern="1200" baseline="0" dirty="0" smtClean="0">
                          <a:solidFill>
                            <a:schemeClr val="tx1"/>
                          </a:solidFill>
                          <a:latin typeface="Arial Narrow" pitchFamily="34" charset="0"/>
                          <a:ea typeface="+mn-ea"/>
                          <a:cs typeface="+mn-cs"/>
                        </a:rPr>
                        <a:t>astian tepat-lokasi, tepat-prosedur, tepat-pasien operasi</a:t>
                      </a:r>
                      <a:endParaRPr lang="en-US" sz="2400" kern="1200" baseline="0" dirty="0" smtClean="0">
                        <a:solidFill>
                          <a:schemeClr val="tx1"/>
                        </a:solidFill>
                        <a:latin typeface="Arial Narrow" pitchFamily="34" charset="0"/>
                        <a:ea typeface="+mn-ea"/>
                        <a:cs typeface="+mn-cs"/>
                      </a:endParaRPr>
                    </a:p>
                    <a:p>
                      <a:pPr marL="1770063" marR="0" indent="-1647825"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V    :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Pengurangan</a:t>
                      </a:r>
                      <a:r>
                        <a:rPr lang="fi-FI" sz="2400" kern="1200" baseline="0" dirty="0" smtClean="0">
                          <a:solidFill>
                            <a:schemeClr val="tx1"/>
                          </a:solidFill>
                          <a:latin typeface="Arial Narrow" pitchFamily="34" charset="0"/>
                          <a:ea typeface="+mn-ea"/>
                          <a:cs typeface="+mn-cs"/>
                        </a:rPr>
                        <a:t> risiko infeksi terkait pelayanan kesehatan</a:t>
                      </a:r>
                      <a:endParaRPr lang="en-US" sz="2400" kern="1200" baseline="0" dirty="0" smtClean="0">
                        <a:solidFill>
                          <a:schemeClr val="tx1"/>
                        </a:solidFill>
                        <a:latin typeface="Arial Narrow" pitchFamily="34" charset="0"/>
                        <a:ea typeface="+mn-ea"/>
                        <a:cs typeface="+mn-cs"/>
                      </a:endParaRPr>
                    </a:p>
                    <a:p>
                      <a:pPr marL="122238" marR="0" indent="0" algn="l" defTabSz="914400" rtl="0" eaLnBrk="1" fontAlgn="auto" latinLnBrk="0" hangingPunct="1">
                        <a:lnSpc>
                          <a:spcPct val="100000"/>
                        </a:lnSpc>
                        <a:spcBef>
                          <a:spcPts val="0"/>
                        </a:spcBef>
                        <a:spcAft>
                          <a:spcPts val="0"/>
                        </a:spcAft>
                        <a:buClrTx/>
                        <a:buSzTx/>
                        <a:buFontTx/>
                        <a:buNone/>
                        <a:tabLst/>
                        <a:defRPr/>
                      </a:pPr>
                      <a:r>
                        <a:rPr lang="id-ID" sz="2400" kern="1200" baseline="0" dirty="0" smtClean="0">
                          <a:solidFill>
                            <a:schemeClr val="tx1"/>
                          </a:solidFill>
                          <a:latin typeface="Arial Narrow" pitchFamily="34" charset="0"/>
                          <a:ea typeface="+mn-ea"/>
                          <a:cs typeface="+mn-cs"/>
                        </a:rPr>
                        <a:t>Sasaran VI   :</a:t>
                      </a:r>
                      <a:r>
                        <a:rPr lang="en-US" sz="2400" kern="1200" baseline="0" dirty="0" smtClean="0">
                          <a:solidFill>
                            <a:schemeClr val="tx1"/>
                          </a:solidFill>
                          <a:latin typeface="Arial Narrow" pitchFamily="34" charset="0"/>
                          <a:ea typeface="+mn-ea"/>
                          <a:cs typeface="+mn-cs"/>
                        </a:rPr>
                        <a:t>  </a:t>
                      </a:r>
                      <a:r>
                        <a:rPr lang="id-ID" sz="2400" kern="1200" baseline="0" dirty="0" smtClean="0">
                          <a:solidFill>
                            <a:schemeClr val="tx1"/>
                          </a:solidFill>
                          <a:latin typeface="Arial Narrow" pitchFamily="34" charset="0"/>
                          <a:ea typeface="+mn-ea"/>
                          <a:cs typeface="+mn-cs"/>
                        </a:rPr>
                        <a:t>Pengurangan </a:t>
                      </a:r>
                      <a:r>
                        <a:rPr lang="fi-FI" sz="2400" kern="1200" baseline="0" dirty="0" smtClean="0">
                          <a:solidFill>
                            <a:schemeClr val="tx1"/>
                          </a:solidFill>
                          <a:latin typeface="Arial Narrow" pitchFamily="34" charset="0"/>
                          <a:ea typeface="+mn-ea"/>
                          <a:cs typeface="+mn-cs"/>
                        </a:rPr>
                        <a:t>risiko pasien jatuh</a:t>
                      </a:r>
                      <a:endParaRPr lang="en-US" sz="2400" b="1" baseline="0" dirty="0">
                        <a:solidFill>
                          <a:schemeClr val="tx1"/>
                        </a:solidFill>
                        <a:latin typeface="Arial Narrow" pitchFamily="34" charset="0"/>
                      </a:endParaRPr>
                    </a:p>
                  </a:txBody>
                  <a:tcPr marL="91441" marR="91441" marT="45708" marB="45708">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Box 6"/>
          <p:cNvSpPr txBox="1">
            <a:spLocks noChangeArrowheads="1"/>
          </p:cNvSpPr>
          <p:nvPr/>
        </p:nvSpPr>
        <p:spPr bwMode="auto">
          <a:xfrm>
            <a:off x="857224" y="202156"/>
            <a:ext cx="7366000" cy="369324"/>
          </a:xfrm>
          <a:prstGeom prst="rect">
            <a:avLst/>
          </a:prstGeom>
          <a:solidFill>
            <a:srgbClr val="000000"/>
          </a:solidFill>
          <a:ln w="38100">
            <a:solidFill>
              <a:schemeClr val="tx1"/>
            </a:solidFill>
            <a:miter lim="800000"/>
            <a:headEnd/>
            <a:tailEnd/>
          </a:ln>
        </p:spPr>
        <p:txBody>
          <a:bodyPr lIns="91432" tIns="45716" rIns="91432" bIns="45716">
            <a:spAutoFit/>
          </a:bodyPr>
          <a:lstStyle/>
          <a:p>
            <a:pPr algn="ctr" eaLnBrk="0" hangingPunct="0"/>
            <a:r>
              <a:rPr lang="en-US" b="1" dirty="0" err="1">
                <a:solidFill>
                  <a:srgbClr val="FFFFFF"/>
                </a:solidFill>
                <a:latin typeface="Aharoni" pitchFamily="2" charset="-79"/>
                <a:cs typeface="Aharoni" pitchFamily="2" charset="-79"/>
              </a:rPr>
              <a:t>Standar</a:t>
            </a:r>
            <a:r>
              <a:rPr lang="en-US" b="1" dirty="0">
                <a:solidFill>
                  <a:srgbClr val="FFFFFF"/>
                </a:solidFill>
                <a:latin typeface="Aharoni" pitchFamily="2" charset="-79"/>
                <a:cs typeface="Aharoni" pitchFamily="2" charset="-79"/>
              </a:rPr>
              <a:t> </a:t>
            </a:r>
            <a:r>
              <a:rPr lang="en-US" b="1" dirty="0" err="1">
                <a:solidFill>
                  <a:srgbClr val="FFFFFF"/>
                </a:solidFill>
                <a:latin typeface="Aharoni" pitchFamily="2" charset="-79"/>
                <a:cs typeface="Aharoni" pitchFamily="2" charset="-79"/>
              </a:rPr>
              <a:t>Akreditasi</a:t>
            </a:r>
            <a:r>
              <a:rPr lang="en-US" b="1" dirty="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Rumah</a:t>
            </a:r>
            <a:r>
              <a:rPr lang="en-US" b="1" dirty="0" smtClean="0">
                <a:solidFill>
                  <a:srgbClr val="FFFFFF"/>
                </a:solidFill>
                <a:latin typeface="Aharoni" pitchFamily="2" charset="-79"/>
                <a:cs typeface="Aharoni" pitchFamily="2" charset="-79"/>
              </a:rPr>
              <a:t> </a:t>
            </a:r>
            <a:r>
              <a:rPr lang="en-US" b="1" dirty="0" err="1" smtClean="0">
                <a:solidFill>
                  <a:srgbClr val="FFFFFF"/>
                </a:solidFill>
                <a:latin typeface="Aharoni" pitchFamily="2" charset="-79"/>
                <a:cs typeface="Aharoni" pitchFamily="2" charset="-79"/>
              </a:rPr>
              <a:t>Sakit</a:t>
            </a:r>
            <a:r>
              <a:rPr lang="en-US" b="1" dirty="0" smtClean="0">
                <a:solidFill>
                  <a:srgbClr val="FFFFFF"/>
                </a:solidFill>
                <a:latin typeface="Aharoni" pitchFamily="2" charset="-79"/>
                <a:cs typeface="Aharoni" pitchFamily="2" charset="-79"/>
              </a:rPr>
              <a:t> yang </a:t>
            </a:r>
            <a:r>
              <a:rPr lang="en-US" b="1" dirty="0" err="1" smtClean="0">
                <a:solidFill>
                  <a:srgbClr val="FFFFFF"/>
                </a:solidFill>
                <a:latin typeface="Aharoni" pitchFamily="2" charset="-79"/>
                <a:cs typeface="Aharoni" pitchFamily="2" charset="-79"/>
              </a:rPr>
              <a:t>Baru</a:t>
            </a:r>
            <a:r>
              <a:rPr lang="en-US" b="1" dirty="0" smtClean="0">
                <a:solidFill>
                  <a:srgbClr val="FFFFFF"/>
                </a:solidFill>
                <a:latin typeface="Aharoni" pitchFamily="2" charset="-79"/>
                <a:cs typeface="Aharoni" pitchFamily="2" charset="-79"/>
              </a:rPr>
              <a:t>   </a:t>
            </a:r>
            <a:endParaRPr lang="id-ID" b="1" dirty="0">
              <a:solidFill>
                <a:srgbClr val="FFFFFF"/>
              </a:solidFill>
              <a:latin typeface="Aharoni" pitchFamily="2" charset="-79"/>
              <a:cs typeface="Aharoni" pitchFamily="2" charset="-79"/>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1274064"/>
            <a:ext cx="7772400" cy="1011936"/>
          </a:xfrm>
          <a:solidFill>
            <a:srgbClr val="FFFF00"/>
          </a:solidFill>
          <a:ln>
            <a:solidFill>
              <a:srgbClr val="FFFF00"/>
            </a:solidFill>
          </a:ln>
        </p:spPr>
        <p:txBody>
          <a:bodyPr>
            <a:normAutofit fontScale="90000"/>
          </a:bodyPr>
          <a:lstStyle/>
          <a:p>
            <a:pPr algn="ctr"/>
            <a:r>
              <a:rPr lang="en-US" sz="3200" b="1" dirty="0">
                <a:solidFill>
                  <a:srgbClr val="FF0000"/>
                </a:solidFill>
              </a:rPr>
              <a:t>I</a:t>
            </a:r>
            <a:r>
              <a:rPr lang="id-ID" sz="3200" b="1" dirty="0">
                <a:solidFill>
                  <a:srgbClr val="FF0000"/>
                </a:solidFill>
              </a:rPr>
              <a:t>V</a:t>
            </a:r>
            <a:r>
              <a:rPr lang="en-US" sz="3200" b="1" dirty="0">
                <a:solidFill>
                  <a:srgbClr val="FF0000"/>
                </a:solidFill>
              </a:rPr>
              <a:t>. S</a:t>
            </a:r>
            <a:r>
              <a:rPr lang="id-ID" sz="3200" b="1" dirty="0">
                <a:solidFill>
                  <a:srgbClr val="FF0000"/>
                </a:solidFill>
              </a:rPr>
              <a:t>asaran Milenium Development Goals</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2633134"/>
            <a:ext cx="7772400" cy="2819400"/>
          </a:xfrm>
        </p:spPr>
        <p:txBody>
          <a:bodyPr>
            <a:normAutofit/>
          </a:bodyPr>
          <a:lstStyle/>
          <a:p>
            <a:r>
              <a:rPr lang="en-US" dirty="0" smtClean="0"/>
              <a:t>S</a:t>
            </a:r>
            <a:r>
              <a:rPr lang="id-ID" dirty="0"/>
              <a:t>asaran </a:t>
            </a:r>
            <a:r>
              <a:rPr lang="en-US" dirty="0"/>
              <a:t>I </a:t>
            </a:r>
            <a:r>
              <a:rPr lang="id-ID" dirty="0"/>
              <a:t>     </a:t>
            </a:r>
            <a:r>
              <a:rPr lang="en-US" dirty="0"/>
              <a:t>: </a:t>
            </a:r>
            <a:r>
              <a:rPr lang="id-ID" dirty="0"/>
              <a:t>Penurunan Angka Kematian Bayi dan Peningkatan Kesehatan Ibu</a:t>
            </a:r>
            <a:endParaRPr lang="en-US" dirty="0"/>
          </a:p>
          <a:p>
            <a:r>
              <a:rPr lang="fi-FI" dirty="0"/>
              <a:t>S</a:t>
            </a:r>
            <a:r>
              <a:rPr lang="id-ID" dirty="0"/>
              <a:t>asaran </a:t>
            </a:r>
            <a:r>
              <a:rPr lang="fi-FI" dirty="0"/>
              <a:t>II </a:t>
            </a:r>
            <a:r>
              <a:rPr lang="id-ID" dirty="0"/>
              <a:t>    </a:t>
            </a:r>
            <a:r>
              <a:rPr lang="fi-FI" dirty="0"/>
              <a:t>: </a:t>
            </a:r>
            <a:r>
              <a:rPr lang="id-ID" dirty="0"/>
              <a:t>Penurunan Angka Kesakitan HIV/AIDS</a:t>
            </a:r>
            <a:endParaRPr lang="en-US" dirty="0"/>
          </a:p>
          <a:p>
            <a:r>
              <a:rPr lang="fi-FI" dirty="0"/>
              <a:t>S</a:t>
            </a:r>
            <a:r>
              <a:rPr lang="id-ID" dirty="0"/>
              <a:t>asaran </a:t>
            </a:r>
            <a:r>
              <a:rPr lang="fi-FI" dirty="0"/>
              <a:t>I</a:t>
            </a:r>
            <a:r>
              <a:rPr lang="id-ID" dirty="0"/>
              <a:t>II</a:t>
            </a:r>
            <a:r>
              <a:rPr lang="fi-FI" dirty="0"/>
              <a:t>  </a:t>
            </a:r>
            <a:r>
              <a:rPr lang="id-ID" dirty="0"/>
              <a:t>  </a:t>
            </a:r>
            <a:r>
              <a:rPr lang="fi-FI" dirty="0"/>
              <a:t>: </a:t>
            </a:r>
            <a:r>
              <a:rPr lang="id-ID" dirty="0"/>
              <a:t>Penurunan Angka Kesakitan </a:t>
            </a:r>
            <a:r>
              <a:rPr lang="id-ID" dirty="0" smtClean="0"/>
              <a:t>TB</a:t>
            </a:r>
            <a:endParaRPr lang="en-US" dirty="0"/>
          </a:p>
        </p:txBody>
      </p:sp>
    </p:spTree>
    <p:extLst>
      <p:ext uri="{BB962C8B-B14F-4D97-AF65-F5344CB8AC3E}">
        <p14:creationId xmlns:p14="http://schemas.microsoft.com/office/powerpoint/2010/main" val="40379742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b="1" dirty="0" smtClean="0">
                <a:ln w="12700">
                  <a:solidFill>
                    <a:schemeClr val="tx2">
                      <a:satMod val="155000"/>
                    </a:schemeClr>
                  </a:solidFill>
                  <a:prstDash val="solid"/>
                </a:ln>
                <a:solidFill>
                  <a:srgbClr val="2F2B20"/>
                </a:solidFill>
                <a:effectLst>
                  <a:outerShdw blurRad="41275" dist="20320" dir="1800000" algn="tl" rotWithShape="0">
                    <a:srgbClr val="000000">
                      <a:alpha val="40000"/>
                    </a:srgbClr>
                  </a:outerShdw>
                </a:effectLst>
                <a:latin typeface="Century Gothic" pitchFamily="34" charset="0"/>
              </a:rPr>
              <a:t>APA ITU KESELAMATAN PASIEN RS</a:t>
            </a:r>
            <a:endParaRPr lang="id-ID" sz="3600" b="1" dirty="0">
              <a:ln w="12700">
                <a:solidFill>
                  <a:schemeClr val="tx2">
                    <a:satMod val="155000"/>
                  </a:schemeClr>
                </a:solidFill>
                <a:prstDash val="solid"/>
              </a:ln>
              <a:solidFill>
                <a:srgbClr val="2F2B20"/>
              </a:solidFill>
              <a:effectLst>
                <a:outerShdw blurRad="41275" dist="20320" dir="1800000" algn="tl" rotWithShape="0">
                  <a:srgbClr val="000000">
                    <a:alpha val="40000"/>
                  </a:srgbClr>
                </a:outerShdw>
              </a:effectLst>
              <a:latin typeface="Century Gothic" pitchFamily="34" charset="0"/>
            </a:endParaRPr>
          </a:p>
        </p:txBody>
      </p:sp>
      <p:sp>
        <p:nvSpPr>
          <p:cNvPr id="3" name="Content Placeholder 2"/>
          <p:cNvSpPr>
            <a:spLocks noGrp="1"/>
          </p:cNvSpPr>
          <p:nvPr>
            <p:ph idx="1"/>
          </p:nvPr>
        </p:nvSpPr>
        <p:spPr/>
        <p:txBody>
          <a:bodyPr>
            <a:normAutofit/>
          </a:bodyPr>
          <a:lstStyle/>
          <a:p>
            <a:pPr marL="82296" indent="0">
              <a:buNone/>
            </a:pPr>
            <a:r>
              <a:rPr lang="id-ID" sz="2400" b="1" dirty="0">
                <a:latin typeface="Century Gothic" pitchFamily="34" charset="0"/>
              </a:rPr>
              <a:t>Keselamatan pasien </a:t>
            </a:r>
            <a:r>
              <a:rPr lang="id-ID" sz="2400" b="1" dirty="0" smtClean="0">
                <a:latin typeface="Century Gothic" pitchFamily="34" charset="0"/>
              </a:rPr>
              <a:t>RS adalah </a:t>
            </a:r>
            <a:r>
              <a:rPr lang="id-ID" sz="2400" b="1" dirty="0">
                <a:solidFill>
                  <a:srgbClr val="0070C0"/>
                </a:solidFill>
                <a:latin typeface="Century Gothic" pitchFamily="34" charset="0"/>
              </a:rPr>
              <a:t>suatu sistem </a:t>
            </a:r>
            <a:r>
              <a:rPr lang="id-ID" sz="2400" b="1" dirty="0">
                <a:latin typeface="Century Gothic" pitchFamily="34" charset="0"/>
              </a:rPr>
              <a:t>dimana </a:t>
            </a:r>
            <a:r>
              <a:rPr lang="id-ID" sz="2400" b="1" dirty="0" smtClean="0">
                <a:latin typeface="Century Gothic" pitchFamily="34" charset="0"/>
              </a:rPr>
              <a:t>RS </a:t>
            </a:r>
            <a:r>
              <a:rPr lang="fi-FI" sz="2400" b="1" dirty="0" smtClean="0">
                <a:latin typeface="Century Gothic" pitchFamily="34" charset="0"/>
              </a:rPr>
              <a:t>membuat </a:t>
            </a:r>
            <a:r>
              <a:rPr lang="fi-FI" sz="2400" b="1" dirty="0">
                <a:solidFill>
                  <a:srgbClr val="0070C0"/>
                </a:solidFill>
                <a:latin typeface="Century Gothic" pitchFamily="34" charset="0"/>
              </a:rPr>
              <a:t>asuhan pasien </a:t>
            </a:r>
            <a:r>
              <a:rPr lang="fi-FI" sz="2400" b="1" dirty="0">
                <a:latin typeface="Century Gothic" pitchFamily="34" charset="0"/>
              </a:rPr>
              <a:t>lebih aman yang meliputi </a:t>
            </a:r>
            <a:r>
              <a:rPr lang="fi-FI" sz="2400" b="1" dirty="0">
                <a:solidFill>
                  <a:srgbClr val="FF0000"/>
                </a:solidFill>
                <a:latin typeface="Century Gothic" pitchFamily="34" charset="0"/>
              </a:rPr>
              <a:t>asesmen risiko</a:t>
            </a:r>
            <a:r>
              <a:rPr lang="fi-FI" sz="2400" b="1" dirty="0" smtClean="0">
                <a:solidFill>
                  <a:srgbClr val="FF0000"/>
                </a:solidFill>
                <a:latin typeface="Century Gothic" pitchFamily="34" charset="0"/>
              </a:rPr>
              <a:t>,</a:t>
            </a:r>
            <a:r>
              <a:rPr lang="id-ID" sz="2400" b="1" dirty="0" smtClean="0">
                <a:solidFill>
                  <a:srgbClr val="FF0000"/>
                </a:solidFill>
                <a:latin typeface="Century Gothic" pitchFamily="34" charset="0"/>
              </a:rPr>
              <a:t> identifikasi </a:t>
            </a:r>
            <a:r>
              <a:rPr lang="id-ID" sz="2400" b="1" dirty="0">
                <a:solidFill>
                  <a:srgbClr val="FF0000"/>
                </a:solidFill>
                <a:latin typeface="Century Gothic" pitchFamily="34" charset="0"/>
              </a:rPr>
              <a:t>dan pengelolaan hal yang berhubungan dengan risiko pasien</a:t>
            </a:r>
            <a:r>
              <a:rPr lang="id-ID" sz="2400" b="1" dirty="0" smtClean="0">
                <a:latin typeface="Century Gothic" pitchFamily="34" charset="0"/>
              </a:rPr>
              <a:t>, </a:t>
            </a:r>
            <a:r>
              <a:rPr lang="id-ID" sz="2400" b="1" dirty="0" smtClean="0">
                <a:solidFill>
                  <a:srgbClr val="FF0000"/>
                </a:solidFill>
                <a:latin typeface="Century Gothic" pitchFamily="34" charset="0"/>
              </a:rPr>
              <a:t>pelaporan </a:t>
            </a:r>
            <a:r>
              <a:rPr lang="id-ID" sz="2400" b="1" dirty="0">
                <a:solidFill>
                  <a:srgbClr val="FF0000"/>
                </a:solidFill>
                <a:latin typeface="Century Gothic" pitchFamily="34" charset="0"/>
              </a:rPr>
              <a:t>dan analisis insiden</a:t>
            </a:r>
            <a:r>
              <a:rPr lang="id-ID" sz="2400" b="1" dirty="0">
                <a:latin typeface="Century Gothic" pitchFamily="34" charset="0"/>
              </a:rPr>
              <a:t>, kemampuan belajar dari insiden </a:t>
            </a:r>
            <a:r>
              <a:rPr lang="id-ID" sz="2400" b="1" dirty="0" smtClean="0">
                <a:latin typeface="Century Gothic" pitchFamily="34" charset="0"/>
              </a:rPr>
              <a:t>dan tindak </a:t>
            </a:r>
            <a:r>
              <a:rPr lang="id-ID" sz="2400" b="1" dirty="0">
                <a:latin typeface="Century Gothic" pitchFamily="34" charset="0"/>
              </a:rPr>
              <a:t>lanjutnya serta implementasi solusi untuk </a:t>
            </a:r>
            <a:r>
              <a:rPr lang="id-ID" sz="2400" b="1" dirty="0" smtClean="0">
                <a:solidFill>
                  <a:srgbClr val="FF0000"/>
                </a:solidFill>
                <a:latin typeface="Century Gothic" pitchFamily="34" charset="0"/>
              </a:rPr>
              <a:t>meminimalkan timbulnya </a:t>
            </a:r>
            <a:r>
              <a:rPr lang="id-ID" sz="2400" b="1" dirty="0">
                <a:solidFill>
                  <a:srgbClr val="FF0000"/>
                </a:solidFill>
                <a:latin typeface="Century Gothic" pitchFamily="34" charset="0"/>
              </a:rPr>
              <a:t>risiko </a:t>
            </a:r>
            <a:r>
              <a:rPr lang="id-ID" sz="2400" b="1" dirty="0">
                <a:latin typeface="Century Gothic" pitchFamily="34" charset="0"/>
              </a:rPr>
              <a:t>dan </a:t>
            </a:r>
            <a:r>
              <a:rPr lang="id-ID" sz="2400" b="1" dirty="0">
                <a:solidFill>
                  <a:srgbClr val="FF0000"/>
                </a:solidFill>
                <a:latin typeface="Century Gothic" pitchFamily="34" charset="0"/>
              </a:rPr>
              <a:t>mencegah terjadinya cedera </a:t>
            </a:r>
            <a:r>
              <a:rPr lang="id-ID" sz="2400" b="1" dirty="0">
                <a:latin typeface="Century Gothic" pitchFamily="34" charset="0"/>
              </a:rPr>
              <a:t>yang disebabkan </a:t>
            </a:r>
            <a:r>
              <a:rPr lang="id-ID" sz="2400" b="1" dirty="0" smtClean="0">
                <a:latin typeface="Century Gothic" pitchFamily="34" charset="0"/>
              </a:rPr>
              <a:t>oleh kesalahan </a:t>
            </a:r>
            <a:r>
              <a:rPr lang="id-ID" sz="2400" b="1" dirty="0">
                <a:latin typeface="Century Gothic" pitchFamily="34" charset="0"/>
              </a:rPr>
              <a:t>akibat melaksanakan suatu tindakan atau tidak </a:t>
            </a:r>
            <a:r>
              <a:rPr lang="id-ID" sz="2400" b="1" dirty="0" smtClean="0">
                <a:latin typeface="Century Gothic" pitchFamily="34" charset="0"/>
              </a:rPr>
              <a:t>mengambil tindakan </a:t>
            </a:r>
            <a:r>
              <a:rPr lang="id-ID" sz="2400" b="1" dirty="0">
                <a:latin typeface="Century Gothic" pitchFamily="34" charset="0"/>
              </a:rPr>
              <a:t>yang seharusnya diambil.</a:t>
            </a:r>
          </a:p>
        </p:txBody>
      </p:sp>
      <p:sp>
        <p:nvSpPr>
          <p:cNvPr id="4" name="Footer Placeholder 3"/>
          <p:cNvSpPr>
            <a:spLocks noGrp="1"/>
          </p:cNvSpPr>
          <p:nvPr>
            <p:ph type="ftr" sz="quarter" idx="11"/>
          </p:nvPr>
        </p:nvSpPr>
        <p:spPr/>
        <p:txBody>
          <a:bodyPr/>
          <a:lstStyle/>
          <a:p>
            <a:r>
              <a:rPr lang="nl-NL" smtClean="0"/>
              <a:t>dr Luwi - PMKP 14 Jan</a:t>
            </a:r>
            <a:endParaRPr lang="en-US"/>
          </a:p>
        </p:txBody>
      </p:sp>
      <p:sp>
        <p:nvSpPr>
          <p:cNvPr id="5" name="Slide Number Placeholder 4"/>
          <p:cNvSpPr>
            <a:spLocks noGrp="1"/>
          </p:cNvSpPr>
          <p:nvPr>
            <p:ph type="sldNum" sz="quarter" idx="12"/>
          </p:nvPr>
        </p:nvSpPr>
        <p:spPr/>
        <p:txBody>
          <a:bodyPr/>
          <a:lstStyle/>
          <a:p>
            <a:fld id="{103161EA-3838-4585-991A-9FE3F83376D8}" type="slidenum">
              <a:rPr lang="en-US" smtClean="0"/>
              <a:pPr/>
              <a:t>27</a:t>
            </a:fld>
            <a:endParaRPr lang="en-US"/>
          </a:p>
        </p:txBody>
      </p:sp>
    </p:spTree>
    <p:extLst>
      <p:ext uri="{BB962C8B-B14F-4D97-AF65-F5344CB8AC3E}">
        <p14:creationId xmlns:p14="http://schemas.microsoft.com/office/powerpoint/2010/main" val="301912689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3705"/>
            <a:ext cx="7620000" cy="1143000"/>
          </a:xfrm>
        </p:spPr>
        <p:txBody>
          <a:bodyPr>
            <a:noAutofit/>
          </a:bodyPr>
          <a:lstStyle/>
          <a:p>
            <a:pPr algn="ctr"/>
            <a:r>
              <a:rPr lang="id-ID" sz="3200" dirty="0" smtClean="0">
                <a:solidFill>
                  <a:srgbClr val="2F2B20"/>
                </a:solidFill>
              </a:rPr>
              <a:t>APA ITU INSIDEN KESELAMATAN PASIEN</a:t>
            </a:r>
            <a:endParaRPr lang="id-ID" sz="3200" dirty="0">
              <a:solidFill>
                <a:srgbClr val="2F2B20"/>
              </a:solidFill>
            </a:endParaRPr>
          </a:p>
        </p:txBody>
      </p:sp>
      <p:sp>
        <p:nvSpPr>
          <p:cNvPr id="3" name="Content Placeholder 2"/>
          <p:cNvSpPr>
            <a:spLocks noGrp="1"/>
          </p:cNvSpPr>
          <p:nvPr>
            <p:ph idx="1"/>
          </p:nvPr>
        </p:nvSpPr>
        <p:spPr>
          <a:xfrm>
            <a:off x="304800" y="2736426"/>
            <a:ext cx="7620000" cy="2954867"/>
          </a:xfrm>
        </p:spPr>
        <p:txBody>
          <a:bodyPr>
            <a:normAutofit/>
          </a:bodyPr>
          <a:lstStyle/>
          <a:p>
            <a:pPr marL="82296" indent="0">
              <a:buNone/>
            </a:pPr>
            <a:r>
              <a:rPr lang="id-ID" dirty="0"/>
              <a:t>Insiden keselamatan pasien </a:t>
            </a:r>
            <a:r>
              <a:rPr lang="id-ID" dirty="0" smtClean="0"/>
              <a:t>(IKP) adalah setiap </a:t>
            </a:r>
            <a:r>
              <a:rPr lang="id-ID" dirty="0"/>
              <a:t>kejadian </a:t>
            </a:r>
            <a:r>
              <a:rPr lang="id-ID" dirty="0" smtClean="0"/>
              <a:t>yg </a:t>
            </a:r>
            <a:r>
              <a:rPr lang="id-ID" dirty="0"/>
              <a:t>tidak disengaja </a:t>
            </a:r>
            <a:r>
              <a:rPr lang="id-ID" dirty="0" smtClean="0"/>
              <a:t>&amp; kondisi yg mengakibatkan atau </a:t>
            </a:r>
            <a:r>
              <a:rPr lang="id-ID" dirty="0"/>
              <a:t>berpotensi mengakibatkan cedera </a:t>
            </a:r>
            <a:r>
              <a:rPr lang="id-ID" dirty="0" smtClean="0"/>
              <a:t>yg </a:t>
            </a:r>
            <a:r>
              <a:rPr lang="id-ID" dirty="0"/>
              <a:t>dapat dicegah pada </a:t>
            </a:r>
            <a:r>
              <a:rPr lang="id-ID" dirty="0" smtClean="0"/>
              <a:t>pasien,terdiri </a:t>
            </a:r>
            <a:r>
              <a:rPr lang="id-ID" dirty="0"/>
              <a:t>dari Kejadian Tidak </a:t>
            </a:r>
            <a:r>
              <a:rPr lang="id-ID" dirty="0" smtClean="0"/>
              <a:t>Diharapkan</a:t>
            </a:r>
            <a:r>
              <a:rPr lang="id-ID" dirty="0" smtClean="0">
                <a:solidFill>
                  <a:srgbClr val="FF0000"/>
                </a:solidFill>
              </a:rPr>
              <a:t> (KTD)</a:t>
            </a:r>
            <a:r>
              <a:rPr lang="id-ID" dirty="0" smtClean="0"/>
              <a:t>, </a:t>
            </a:r>
            <a:r>
              <a:rPr lang="id-ID" dirty="0"/>
              <a:t>Kejadian Nyaris </a:t>
            </a:r>
            <a:r>
              <a:rPr lang="id-ID" dirty="0" smtClean="0"/>
              <a:t>Cedera </a:t>
            </a:r>
            <a:r>
              <a:rPr lang="id-ID" dirty="0" smtClean="0">
                <a:solidFill>
                  <a:srgbClr val="FF0000"/>
                </a:solidFill>
              </a:rPr>
              <a:t>(KNC), </a:t>
            </a:r>
            <a:r>
              <a:rPr lang="id-ID" dirty="0" smtClean="0"/>
              <a:t>Kejadian Tidak </a:t>
            </a:r>
            <a:r>
              <a:rPr lang="id-ID" dirty="0"/>
              <a:t>Cedera </a:t>
            </a:r>
            <a:r>
              <a:rPr lang="id-ID" dirty="0" smtClean="0">
                <a:solidFill>
                  <a:srgbClr val="FF0000"/>
                </a:solidFill>
              </a:rPr>
              <a:t>(KTC) </a:t>
            </a:r>
            <a:r>
              <a:rPr lang="id-ID" dirty="0" smtClean="0"/>
              <a:t>dan </a:t>
            </a:r>
            <a:r>
              <a:rPr lang="id-ID" dirty="0"/>
              <a:t>Kejadian Potensial </a:t>
            </a:r>
            <a:r>
              <a:rPr lang="id-ID" dirty="0" smtClean="0"/>
              <a:t>Cedera </a:t>
            </a:r>
            <a:r>
              <a:rPr lang="id-ID" dirty="0" smtClean="0">
                <a:solidFill>
                  <a:srgbClr val="FF0000"/>
                </a:solidFill>
              </a:rPr>
              <a:t>(KPC).</a:t>
            </a:r>
            <a:endParaRPr lang="id-ID" dirty="0">
              <a:solidFill>
                <a:srgbClr val="FF0000"/>
              </a:solidFill>
            </a:endParaRPr>
          </a:p>
          <a:p>
            <a:pPr marL="82296" indent="0">
              <a:buNone/>
            </a:pPr>
            <a:endParaRPr lang="id-ID" dirty="0"/>
          </a:p>
        </p:txBody>
      </p:sp>
      <p:sp>
        <p:nvSpPr>
          <p:cNvPr id="4" name="Footer Placeholder 3"/>
          <p:cNvSpPr>
            <a:spLocks noGrp="1"/>
          </p:cNvSpPr>
          <p:nvPr>
            <p:ph type="ftr" sz="quarter" idx="11"/>
          </p:nvPr>
        </p:nvSpPr>
        <p:spPr/>
        <p:txBody>
          <a:bodyPr/>
          <a:lstStyle/>
          <a:p>
            <a:r>
              <a:rPr lang="nl-NL" smtClean="0"/>
              <a:t>dr Luwi - PMKP 14 Jan</a:t>
            </a:r>
            <a:endParaRPr lang="en-US"/>
          </a:p>
        </p:txBody>
      </p:sp>
      <p:sp>
        <p:nvSpPr>
          <p:cNvPr id="5" name="Slide Number Placeholder 4"/>
          <p:cNvSpPr>
            <a:spLocks noGrp="1"/>
          </p:cNvSpPr>
          <p:nvPr>
            <p:ph type="sldNum" sz="quarter" idx="12"/>
          </p:nvPr>
        </p:nvSpPr>
        <p:spPr/>
        <p:txBody>
          <a:bodyPr/>
          <a:lstStyle/>
          <a:p>
            <a:fld id="{103161EA-3838-4585-991A-9FE3F83376D8}" type="slidenum">
              <a:rPr lang="en-US" smtClean="0"/>
              <a:pPr/>
              <a:t>28</a:t>
            </a:fld>
            <a:endParaRPr lang="en-US"/>
          </a:p>
        </p:txBody>
      </p:sp>
    </p:spTree>
    <p:extLst>
      <p:ext uri="{BB962C8B-B14F-4D97-AF65-F5344CB8AC3E}">
        <p14:creationId xmlns:p14="http://schemas.microsoft.com/office/powerpoint/2010/main" val="303148975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7620000" cy="1143000"/>
          </a:xfrm>
        </p:spPr>
        <p:txBody>
          <a:bodyPr>
            <a:normAutofit fontScale="90000"/>
          </a:bodyPr>
          <a:lstStyle/>
          <a:p>
            <a:r>
              <a:rPr lang="id-ID" dirty="0" smtClean="0"/>
              <a:t>INSIDEN KESELAMATAN PASIEN</a:t>
            </a:r>
            <a:endParaRPr lang="id-ID" dirty="0"/>
          </a:p>
        </p:txBody>
      </p:sp>
      <p:sp>
        <p:nvSpPr>
          <p:cNvPr id="3" name="Content Placeholder 2"/>
          <p:cNvSpPr>
            <a:spLocks noGrp="1"/>
          </p:cNvSpPr>
          <p:nvPr>
            <p:ph idx="1"/>
          </p:nvPr>
        </p:nvSpPr>
        <p:spPr>
          <a:xfrm>
            <a:off x="457200" y="2328333"/>
            <a:ext cx="7620000" cy="4326467"/>
          </a:xfrm>
        </p:spPr>
        <p:txBody>
          <a:bodyPr>
            <a:normAutofit/>
          </a:bodyPr>
          <a:lstStyle/>
          <a:p>
            <a:r>
              <a:rPr lang="id-ID" dirty="0">
                <a:solidFill>
                  <a:srgbClr val="FF0000"/>
                </a:solidFill>
              </a:rPr>
              <a:t>Kejadian Tidak </a:t>
            </a:r>
            <a:r>
              <a:rPr lang="id-ID" dirty="0" smtClean="0">
                <a:solidFill>
                  <a:srgbClr val="FF0000"/>
                </a:solidFill>
              </a:rPr>
              <a:t>Diharapkan</a:t>
            </a:r>
            <a:r>
              <a:rPr lang="id-ID" dirty="0">
                <a:solidFill>
                  <a:srgbClr val="FF0000"/>
                </a:solidFill>
              </a:rPr>
              <a:t> </a:t>
            </a:r>
            <a:r>
              <a:rPr lang="id-ID" dirty="0" smtClean="0">
                <a:solidFill>
                  <a:srgbClr val="FF0000"/>
                </a:solidFill>
              </a:rPr>
              <a:t>(KTD) </a:t>
            </a:r>
            <a:r>
              <a:rPr lang="id-ID" dirty="0"/>
              <a:t>adalah </a:t>
            </a:r>
            <a:r>
              <a:rPr lang="id-ID" dirty="0" smtClean="0"/>
              <a:t>insiden yang </a:t>
            </a:r>
            <a:r>
              <a:rPr lang="id-ID" dirty="0"/>
              <a:t>mengakibatkan cedera pada pasien.</a:t>
            </a:r>
          </a:p>
          <a:p>
            <a:r>
              <a:rPr lang="id-ID" dirty="0" smtClean="0">
                <a:solidFill>
                  <a:srgbClr val="FF0000"/>
                </a:solidFill>
              </a:rPr>
              <a:t>Kejadian </a:t>
            </a:r>
            <a:r>
              <a:rPr lang="id-ID" dirty="0">
                <a:solidFill>
                  <a:srgbClr val="FF0000"/>
                </a:solidFill>
              </a:rPr>
              <a:t>Nyaris </a:t>
            </a:r>
            <a:r>
              <a:rPr lang="id-ID" dirty="0" smtClean="0">
                <a:solidFill>
                  <a:srgbClr val="FF0000"/>
                </a:solidFill>
              </a:rPr>
              <a:t>Cedera (KNC)</a:t>
            </a:r>
            <a:r>
              <a:rPr lang="id-ID" dirty="0" smtClean="0"/>
              <a:t> </a:t>
            </a:r>
            <a:r>
              <a:rPr lang="id-ID" dirty="0"/>
              <a:t>adalah </a:t>
            </a:r>
            <a:r>
              <a:rPr lang="id-ID" dirty="0" smtClean="0"/>
              <a:t>terjadinya </a:t>
            </a:r>
            <a:r>
              <a:rPr lang="nb-NO" dirty="0" smtClean="0"/>
              <a:t>insiden </a:t>
            </a:r>
            <a:r>
              <a:rPr lang="nb-NO" dirty="0"/>
              <a:t>yang belum sampai terpapar ke pasien.</a:t>
            </a:r>
          </a:p>
          <a:p>
            <a:r>
              <a:rPr lang="id-ID" dirty="0" smtClean="0">
                <a:solidFill>
                  <a:srgbClr val="FF0000"/>
                </a:solidFill>
              </a:rPr>
              <a:t>Kejadian </a:t>
            </a:r>
            <a:r>
              <a:rPr lang="id-ID" dirty="0">
                <a:solidFill>
                  <a:srgbClr val="FF0000"/>
                </a:solidFill>
              </a:rPr>
              <a:t>Tidak </a:t>
            </a:r>
            <a:r>
              <a:rPr lang="id-ID" dirty="0" smtClean="0">
                <a:solidFill>
                  <a:srgbClr val="FF0000"/>
                </a:solidFill>
              </a:rPr>
              <a:t>Cedera (KTC) </a:t>
            </a:r>
            <a:r>
              <a:rPr lang="id-ID" dirty="0"/>
              <a:t>adalah insiden </a:t>
            </a:r>
            <a:r>
              <a:rPr lang="id-ID" dirty="0" smtClean="0"/>
              <a:t>yang sudah </a:t>
            </a:r>
            <a:r>
              <a:rPr lang="id-ID" dirty="0"/>
              <a:t>terpapar ke pasien, tetapi tidak timbul cedera.</a:t>
            </a:r>
          </a:p>
          <a:p>
            <a:r>
              <a:rPr lang="id-ID" dirty="0" smtClean="0">
                <a:solidFill>
                  <a:srgbClr val="FF0000"/>
                </a:solidFill>
              </a:rPr>
              <a:t>Kondisi </a:t>
            </a:r>
            <a:r>
              <a:rPr lang="id-ID" dirty="0">
                <a:solidFill>
                  <a:srgbClr val="FF0000"/>
                </a:solidFill>
              </a:rPr>
              <a:t>Potensial </a:t>
            </a:r>
            <a:r>
              <a:rPr lang="id-ID" dirty="0" smtClean="0">
                <a:solidFill>
                  <a:srgbClr val="FF0000"/>
                </a:solidFill>
              </a:rPr>
              <a:t>Cedera (KPC) </a:t>
            </a:r>
            <a:r>
              <a:rPr lang="id-ID" dirty="0"/>
              <a:t>adalah kondisi </a:t>
            </a:r>
            <a:r>
              <a:rPr lang="id-ID" dirty="0" smtClean="0"/>
              <a:t>yang sangat </a:t>
            </a:r>
            <a:r>
              <a:rPr lang="id-ID" dirty="0"/>
              <a:t>berpotensi untuk menimbulkan cedera, tetapi belum </a:t>
            </a:r>
            <a:r>
              <a:rPr lang="id-ID" dirty="0" smtClean="0"/>
              <a:t>terjadi insiden</a:t>
            </a:r>
            <a:r>
              <a:rPr lang="id-ID" dirty="0"/>
              <a:t>.</a:t>
            </a:r>
          </a:p>
          <a:p>
            <a:r>
              <a:rPr lang="id-ID" dirty="0" smtClean="0">
                <a:solidFill>
                  <a:srgbClr val="FF0000"/>
                </a:solidFill>
              </a:rPr>
              <a:t>Kejadian </a:t>
            </a:r>
            <a:r>
              <a:rPr lang="id-ID" dirty="0">
                <a:solidFill>
                  <a:srgbClr val="FF0000"/>
                </a:solidFill>
              </a:rPr>
              <a:t>sentinel adalah suatu KTD </a:t>
            </a:r>
            <a:r>
              <a:rPr lang="id-ID" dirty="0"/>
              <a:t>yang mengakibatkan kematian </a:t>
            </a:r>
            <a:r>
              <a:rPr lang="id-ID" dirty="0" smtClean="0"/>
              <a:t>atau cedera </a:t>
            </a:r>
            <a:r>
              <a:rPr lang="id-ID" dirty="0"/>
              <a:t>yang serius</a:t>
            </a:r>
            <a:r>
              <a:rPr lang="id-ID" dirty="0" smtClean="0"/>
              <a:t>.</a:t>
            </a:r>
            <a:endParaRPr lang="id-ID" dirty="0"/>
          </a:p>
        </p:txBody>
      </p:sp>
      <p:sp>
        <p:nvSpPr>
          <p:cNvPr id="4" name="Footer Placeholder 3"/>
          <p:cNvSpPr>
            <a:spLocks noGrp="1"/>
          </p:cNvSpPr>
          <p:nvPr>
            <p:ph type="ftr" sz="quarter" idx="11"/>
          </p:nvPr>
        </p:nvSpPr>
        <p:spPr/>
        <p:txBody>
          <a:bodyPr/>
          <a:lstStyle/>
          <a:p>
            <a:r>
              <a:rPr lang="nl-NL" smtClean="0"/>
              <a:t>dr Luwi - PMKP 14 Jan</a:t>
            </a:r>
            <a:endParaRPr lang="en-US"/>
          </a:p>
        </p:txBody>
      </p:sp>
      <p:sp>
        <p:nvSpPr>
          <p:cNvPr id="5" name="Slide Number Placeholder 4"/>
          <p:cNvSpPr>
            <a:spLocks noGrp="1"/>
          </p:cNvSpPr>
          <p:nvPr>
            <p:ph type="sldNum" sz="quarter" idx="12"/>
          </p:nvPr>
        </p:nvSpPr>
        <p:spPr/>
        <p:txBody>
          <a:bodyPr/>
          <a:lstStyle/>
          <a:p>
            <a:fld id="{103161EA-3838-4585-991A-9FE3F83376D8}" type="slidenum">
              <a:rPr lang="en-US" smtClean="0"/>
              <a:pPr/>
              <a:t>29</a:t>
            </a:fld>
            <a:endParaRPr lang="en-US"/>
          </a:p>
        </p:txBody>
      </p:sp>
    </p:spTree>
    <p:extLst>
      <p:ext uri="{BB962C8B-B14F-4D97-AF65-F5344CB8AC3E}">
        <p14:creationId xmlns:p14="http://schemas.microsoft.com/office/powerpoint/2010/main" val="14942803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PENGELOLAAN RUMAH SAKIT</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Pasal 33 </a:t>
            </a:r>
            <a:r>
              <a:rPr lang="en-US" sz="2800" dirty="0" smtClean="0"/>
              <a:t>UU RS</a:t>
            </a:r>
            <a:endParaRPr lang="en-US" sz="2800" dirty="0"/>
          </a:p>
          <a:p>
            <a:r>
              <a:rPr lang="en-US" sz="2800" dirty="0"/>
              <a:t>(1)  </a:t>
            </a:r>
            <a:r>
              <a:rPr lang="en-US" sz="2800" dirty="0" err="1"/>
              <a:t>Setiap</a:t>
            </a:r>
            <a:r>
              <a:rPr lang="en-US" sz="2800" dirty="0"/>
              <a:t> </a:t>
            </a:r>
            <a:r>
              <a:rPr lang="en-US" sz="2800" dirty="0" err="1"/>
              <a:t>Rumah</a:t>
            </a:r>
            <a:r>
              <a:rPr lang="en-US" sz="2800" dirty="0"/>
              <a:t> </a:t>
            </a:r>
            <a:r>
              <a:rPr lang="en-US" sz="2800" dirty="0" err="1"/>
              <a:t>Sakit</a:t>
            </a:r>
            <a:r>
              <a:rPr lang="en-US" sz="2800" dirty="0"/>
              <a:t> </a:t>
            </a:r>
            <a:r>
              <a:rPr lang="en-US" sz="2800" dirty="0" err="1"/>
              <a:t>harus</a:t>
            </a:r>
            <a:r>
              <a:rPr lang="en-US" sz="2800" dirty="0"/>
              <a:t> </a:t>
            </a:r>
            <a:r>
              <a:rPr lang="en-US" sz="2800" dirty="0" err="1"/>
              <a:t>memiliki</a:t>
            </a:r>
            <a:r>
              <a:rPr lang="en-US" sz="2800" dirty="0"/>
              <a:t> </a:t>
            </a:r>
            <a:r>
              <a:rPr lang="en-US" sz="2800" dirty="0" err="1"/>
              <a:t>organisasi</a:t>
            </a:r>
            <a:r>
              <a:rPr lang="en-US" sz="2800" dirty="0"/>
              <a:t> yang </a:t>
            </a:r>
            <a:r>
              <a:rPr lang="en-US" sz="2800" dirty="0" err="1"/>
              <a:t>efektif</a:t>
            </a:r>
            <a:r>
              <a:rPr lang="en-US" sz="2800" dirty="0"/>
              <a:t>, </a:t>
            </a:r>
            <a:r>
              <a:rPr lang="en-US" sz="2800" dirty="0" err="1"/>
              <a:t>efisien</a:t>
            </a:r>
            <a:r>
              <a:rPr lang="en-US" sz="2800" dirty="0"/>
              <a:t>, </a:t>
            </a:r>
            <a:r>
              <a:rPr lang="en-US" sz="2800" dirty="0" err="1"/>
              <a:t>dan</a:t>
            </a:r>
            <a:r>
              <a:rPr lang="en-US" sz="2800" dirty="0"/>
              <a:t> </a:t>
            </a:r>
            <a:r>
              <a:rPr lang="en-US" sz="2800" dirty="0" err="1"/>
              <a:t>akuntabel</a:t>
            </a:r>
            <a:r>
              <a:rPr lang="en-US" sz="2800" dirty="0"/>
              <a:t>. </a:t>
            </a:r>
          </a:p>
          <a:p>
            <a:r>
              <a:rPr lang="en-US" sz="2800" dirty="0"/>
              <a:t>(2)  </a:t>
            </a:r>
            <a:r>
              <a:rPr lang="en-US" sz="2800" dirty="0" err="1"/>
              <a:t>Organisasi</a:t>
            </a:r>
            <a:r>
              <a:rPr lang="en-US" sz="2800" dirty="0"/>
              <a:t> </a:t>
            </a:r>
            <a:r>
              <a:rPr lang="en-US" sz="2800" dirty="0" err="1"/>
              <a:t>Rumah</a:t>
            </a:r>
            <a:r>
              <a:rPr lang="en-US" sz="2800" dirty="0"/>
              <a:t> </a:t>
            </a:r>
            <a:r>
              <a:rPr lang="en-US" sz="2800" dirty="0" err="1"/>
              <a:t>Sakit</a:t>
            </a:r>
            <a:r>
              <a:rPr lang="en-US" sz="2800" dirty="0"/>
              <a:t> paling </a:t>
            </a:r>
            <a:r>
              <a:rPr lang="en-US" sz="2800" dirty="0" err="1"/>
              <a:t>sedikit</a:t>
            </a:r>
            <a:r>
              <a:rPr lang="en-US" sz="2800" dirty="0"/>
              <a:t> </a:t>
            </a:r>
            <a:r>
              <a:rPr lang="en-US" sz="2800" dirty="0" err="1"/>
              <a:t>terdiri</a:t>
            </a:r>
            <a:r>
              <a:rPr lang="en-US" sz="2800" dirty="0"/>
              <a:t> </a:t>
            </a:r>
            <a:r>
              <a:rPr lang="en-US" sz="2800" dirty="0" err="1"/>
              <a:t>atas</a:t>
            </a:r>
            <a:r>
              <a:rPr lang="en-US" sz="2800" dirty="0"/>
              <a:t> </a:t>
            </a:r>
            <a:r>
              <a:rPr lang="en-US" sz="2800" dirty="0" err="1"/>
              <a:t>Kepala</a:t>
            </a:r>
            <a:r>
              <a:rPr lang="en-US" sz="2800" dirty="0"/>
              <a:t> </a:t>
            </a:r>
            <a:r>
              <a:rPr lang="en-US" sz="2800" dirty="0" err="1"/>
              <a:t>Rumah</a:t>
            </a:r>
            <a:r>
              <a:rPr lang="en-US" sz="2800" dirty="0"/>
              <a:t> </a:t>
            </a:r>
            <a:r>
              <a:rPr lang="en-US" sz="2800" dirty="0" err="1"/>
              <a:t>Sakit</a:t>
            </a:r>
            <a:r>
              <a:rPr lang="en-US" sz="2800" dirty="0"/>
              <a:t> </a:t>
            </a:r>
            <a:r>
              <a:rPr lang="en-US" sz="2800" dirty="0" err="1"/>
              <a:t>atau</a:t>
            </a:r>
            <a:r>
              <a:rPr lang="en-US" sz="2800" dirty="0"/>
              <a:t> </a:t>
            </a:r>
            <a:r>
              <a:rPr lang="en-US" sz="2800" dirty="0" err="1"/>
              <a:t>Direktur</a:t>
            </a:r>
            <a:r>
              <a:rPr lang="en-US" sz="2800" dirty="0"/>
              <a:t> </a:t>
            </a:r>
            <a:r>
              <a:rPr lang="en-US" sz="2800" dirty="0" err="1"/>
              <a:t>Rumah</a:t>
            </a:r>
            <a:r>
              <a:rPr lang="en-US" sz="2800" dirty="0"/>
              <a:t> </a:t>
            </a:r>
            <a:r>
              <a:rPr lang="en-US" sz="2800" dirty="0" err="1"/>
              <a:t>Sakit</a:t>
            </a:r>
            <a:r>
              <a:rPr lang="en-US" sz="2800" dirty="0"/>
              <a:t>, </a:t>
            </a:r>
            <a:r>
              <a:rPr lang="en-US" sz="2800" dirty="0" err="1"/>
              <a:t>unsur</a:t>
            </a:r>
            <a:r>
              <a:rPr lang="en-US" sz="2800" dirty="0"/>
              <a:t> </a:t>
            </a:r>
            <a:r>
              <a:rPr lang="en-US" sz="2800" dirty="0" err="1"/>
              <a:t>pelayanan</a:t>
            </a:r>
            <a:r>
              <a:rPr lang="en-US" sz="2800" dirty="0"/>
              <a:t> </a:t>
            </a:r>
            <a:r>
              <a:rPr lang="en-US" sz="2800" dirty="0" err="1"/>
              <a:t>medis</a:t>
            </a:r>
            <a:r>
              <a:rPr lang="en-US" sz="2800" dirty="0"/>
              <a:t>, </a:t>
            </a:r>
            <a:r>
              <a:rPr lang="en-US" sz="2800" dirty="0" err="1"/>
              <a:t>unsur</a:t>
            </a:r>
            <a:r>
              <a:rPr lang="en-US" sz="2800" dirty="0"/>
              <a:t> </a:t>
            </a:r>
            <a:r>
              <a:rPr lang="en-US" sz="2800" dirty="0" err="1"/>
              <a:t>keperawatan</a:t>
            </a:r>
            <a:r>
              <a:rPr lang="en-US" sz="2800" dirty="0"/>
              <a:t>, </a:t>
            </a:r>
            <a:r>
              <a:rPr lang="en-US" sz="2800" dirty="0" err="1"/>
              <a:t>unsur</a:t>
            </a:r>
            <a:r>
              <a:rPr lang="en-US" sz="2800" dirty="0"/>
              <a:t> </a:t>
            </a:r>
            <a:r>
              <a:rPr lang="en-US" sz="2800" dirty="0" err="1"/>
              <a:t>penunjang</a:t>
            </a:r>
            <a:r>
              <a:rPr lang="en-US" sz="2800" dirty="0"/>
              <a:t> </a:t>
            </a:r>
            <a:r>
              <a:rPr lang="en-US" sz="2800" dirty="0" err="1"/>
              <a:t>medis</a:t>
            </a:r>
            <a:r>
              <a:rPr lang="en-US" sz="2800" dirty="0"/>
              <a:t>, </a:t>
            </a:r>
            <a:r>
              <a:rPr lang="en-US" sz="2800" dirty="0" err="1"/>
              <a:t>komite</a:t>
            </a:r>
            <a:r>
              <a:rPr lang="en-US" sz="2800" dirty="0"/>
              <a:t> </a:t>
            </a:r>
            <a:r>
              <a:rPr lang="en-US" sz="2800" dirty="0" err="1"/>
              <a:t>medis</a:t>
            </a:r>
            <a:r>
              <a:rPr lang="en-US" sz="2800" dirty="0"/>
              <a:t>, </a:t>
            </a:r>
            <a:r>
              <a:rPr lang="en-US" sz="2800" dirty="0" err="1"/>
              <a:t>satuan</a:t>
            </a:r>
            <a:r>
              <a:rPr lang="en-US" sz="2800" dirty="0"/>
              <a:t> </a:t>
            </a:r>
            <a:r>
              <a:rPr lang="en-US" sz="2800" dirty="0" err="1"/>
              <a:t>pemeriksaan</a:t>
            </a:r>
            <a:r>
              <a:rPr lang="en-US" sz="2800" dirty="0"/>
              <a:t> internal, </a:t>
            </a:r>
            <a:r>
              <a:rPr lang="en-US" sz="2800" dirty="0" err="1"/>
              <a:t>serta</a:t>
            </a:r>
            <a:r>
              <a:rPr lang="en-US" sz="2800" dirty="0"/>
              <a:t> </a:t>
            </a:r>
            <a:r>
              <a:rPr lang="en-US" sz="2800" dirty="0" err="1"/>
              <a:t>administrasi</a:t>
            </a:r>
            <a:r>
              <a:rPr lang="en-US" sz="2800" dirty="0"/>
              <a:t> </a:t>
            </a:r>
            <a:r>
              <a:rPr lang="en-US" sz="2800" dirty="0" err="1"/>
              <a:t>umum</a:t>
            </a:r>
            <a:r>
              <a:rPr lang="en-US" sz="2800" dirty="0"/>
              <a:t> </a:t>
            </a:r>
            <a:r>
              <a:rPr lang="en-US" sz="2800" dirty="0" err="1"/>
              <a:t>dan</a:t>
            </a:r>
            <a:r>
              <a:rPr lang="en-US" sz="2800" dirty="0"/>
              <a:t> </a:t>
            </a:r>
            <a:r>
              <a:rPr lang="en-US" sz="2800" dirty="0" err="1"/>
              <a:t>keuangan</a:t>
            </a:r>
            <a:r>
              <a:rPr lang="en-US" sz="2800" dirty="0"/>
              <a:t>. </a:t>
            </a:r>
            <a:endParaRPr lang="en-US" sz="2800" dirty="0" smtClean="0"/>
          </a:p>
          <a:p>
            <a:endParaRPr lang="en-US" sz="2800" dirty="0"/>
          </a:p>
          <a:p>
            <a:r>
              <a:rPr lang="en-US" sz="2800" dirty="0"/>
              <a:t>Pasal </a:t>
            </a:r>
            <a:r>
              <a:rPr lang="en-US" sz="2800" dirty="0" smtClean="0"/>
              <a:t>36 UU RS </a:t>
            </a:r>
            <a:endParaRPr lang="en-US" sz="2800" dirty="0"/>
          </a:p>
          <a:p>
            <a:r>
              <a:rPr lang="en-US" sz="2800" dirty="0" err="1"/>
              <a:t>Setiap</a:t>
            </a:r>
            <a:r>
              <a:rPr lang="en-US" sz="2800" dirty="0"/>
              <a:t> </a:t>
            </a:r>
            <a:r>
              <a:rPr lang="en-US" sz="2800" dirty="0" err="1"/>
              <a:t>Rumah</a:t>
            </a:r>
            <a:r>
              <a:rPr lang="en-US" sz="2800" dirty="0"/>
              <a:t> </a:t>
            </a:r>
            <a:r>
              <a:rPr lang="en-US" sz="2800" dirty="0" err="1"/>
              <a:t>Sakit</a:t>
            </a:r>
            <a:r>
              <a:rPr lang="en-US" sz="2800" dirty="0"/>
              <a:t> </a:t>
            </a:r>
            <a:r>
              <a:rPr lang="en-US" sz="2800" dirty="0" err="1"/>
              <a:t>harus</a:t>
            </a:r>
            <a:r>
              <a:rPr lang="en-US" sz="2800" dirty="0"/>
              <a:t> </a:t>
            </a:r>
            <a:r>
              <a:rPr lang="en-US" sz="2800" dirty="0" err="1"/>
              <a:t>menyelenggarakan</a:t>
            </a:r>
            <a:r>
              <a:rPr lang="en-US" sz="2800" dirty="0"/>
              <a:t> </a:t>
            </a:r>
            <a:r>
              <a:rPr lang="en-US" sz="2800" dirty="0" err="1"/>
              <a:t>tata</a:t>
            </a:r>
            <a:r>
              <a:rPr lang="en-US" sz="2800" dirty="0"/>
              <a:t> </a:t>
            </a:r>
            <a:r>
              <a:rPr lang="en-US" sz="2800" dirty="0" err="1"/>
              <a:t>kelola</a:t>
            </a:r>
            <a:r>
              <a:rPr lang="en-US" sz="2800" dirty="0"/>
              <a:t> </a:t>
            </a:r>
            <a:r>
              <a:rPr lang="en-US" sz="2800" dirty="0" err="1"/>
              <a:t>Rumah</a:t>
            </a:r>
            <a:r>
              <a:rPr lang="en-US" sz="2800" dirty="0"/>
              <a:t> </a:t>
            </a:r>
            <a:r>
              <a:rPr lang="en-US" sz="2800" dirty="0" err="1"/>
              <a:t>Sakit</a:t>
            </a:r>
            <a:r>
              <a:rPr lang="en-US" sz="2800" dirty="0"/>
              <a:t> </a:t>
            </a:r>
            <a:r>
              <a:rPr lang="en-US" sz="2800" dirty="0" err="1"/>
              <a:t>dan</a:t>
            </a:r>
            <a:r>
              <a:rPr lang="en-US" sz="2800" dirty="0"/>
              <a:t> </a:t>
            </a:r>
            <a:r>
              <a:rPr lang="en-US" sz="2800" dirty="0" err="1"/>
              <a:t>tata</a:t>
            </a:r>
            <a:r>
              <a:rPr lang="en-US" sz="2800" dirty="0"/>
              <a:t> </a:t>
            </a:r>
            <a:r>
              <a:rPr lang="en-US" sz="2800" dirty="0" err="1"/>
              <a:t>kelola</a:t>
            </a:r>
            <a:r>
              <a:rPr lang="en-US" sz="2800" dirty="0"/>
              <a:t> </a:t>
            </a:r>
            <a:r>
              <a:rPr lang="en-US" sz="2800" dirty="0" err="1"/>
              <a:t>klinis</a:t>
            </a:r>
            <a:r>
              <a:rPr lang="en-US" sz="2800" dirty="0"/>
              <a:t> yang </a:t>
            </a:r>
            <a:r>
              <a:rPr lang="en-US" sz="2800" dirty="0" err="1"/>
              <a:t>baik</a:t>
            </a:r>
            <a:r>
              <a:rPr lang="en-US" sz="2800" dirty="0"/>
              <a:t>. </a:t>
            </a:r>
          </a:p>
          <a:p>
            <a:endParaRPr lang="en-US" dirty="0"/>
          </a:p>
          <a:p>
            <a:endParaRPr lang="en-US" dirty="0"/>
          </a:p>
          <a:p>
            <a:endParaRPr lang="en-US" dirty="0"/>
          </a:p>
        </p:txBody>
      </p:sp>
    </p:spTree>
    <p:extLst>
      <p:ext uri="{BB962C8B-B14F-4D97-AF65-F5344CB8AC3E}">
        <p14:creationId xmlns:p14="http://schemas.microsoft.com/office/powerpoint/2010/main" val="373353561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651934"/>
            <a:ext cx="7924800" cy="579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25" y="0"/>
            <a:ext cx="66484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30" name="AutoShape 2"/>
          <p:cNvCxnSpPr>
            <a:cxnSpLocks noChangeShapeType="1"/>
          </p:cNvCxnSpPr>
          <p:nvPr/>
        </p:nvCxnSpPr>
        <p:spPr bwMode="auto">
          <a:xfrm>
            <a:off x="1314450" y="1016794"/>
            <a:ext cx="0" cy="0"/>
          </a:xfrm>
          <a:prstGeom prst="straightConnector1">
            <a:avLst/>
          </a:prstGeom>
          <a:noFill/>
          <a:ln w="31750">
            <a:solidFill>
              <a:schemeClr val="tx1"/>
            </a:solidFill>
            <a:round/>
            <a:headEnd/>
            <a:tailEnd/>
          </a:ln>
          <a:extLst>
            <a:ext uri="{909E8E84-426E-40dd-AFC4-6F175D3DCCD1}">
              <a14:hiddenFill xmlns:a14="http://schemas.microsoft.com/office/drawing/2010/main">
                <a:noFill/>
              </a14:hiddenFill>
            </a:ext>
          </a:extLst>
        </p:spPr>
      </p:cxnSp>
      <p:sp>
        <p:nvSpPr>
          <p:cNvPr id="3" name="Rounded Rectangle 2"/>
          <p:cNvSpPr/>
          <p:nvPr/>
        </p:nvSpPr>
        <p:spPr>
          <a:xfrm>
            <a:off x="827584" y="1448080"/>
            <a:ext cx="7344815" cy="3421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4" name="Oval 3"/>
          <p:cNvSpPr/>
          <p:nvPr/>
        </p:nvSpPr>
        <p:spPr>
          <a:xfrm>
            <a:off x="2139875" y="2446553"/>
            <a:ext cx="1458516" cy="117157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2534" name="TextBox 4"/>
          <p:cNvSpPr txBox="1">
            <a:spLocks noChangeArrowheads="1"/>
          </p:cNvSpPr>
          <p:nvPr/>
        </p:nvSpPr>
        <p:spPr bwMode="auto">
          <a:xfrm>
            <a:off x="2294243" y="2573285"/>
            <a:ext cx="11256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2000" b="1" dirty="0" err="1">
                <a:solidFill>
                  <a:srgbClr val="FFFFFF"/>
                </a:solidFill>
                <a:latin typeface="Arial Black" pitchFamily="34" charset="0"/>
              </a:rPr>
              <a:t>Dokter</a:t>
            </a:r>
            <a:endParaRPr lang="en-US" sz="2000" b="1" dirty="0">
              <a:solidFill>
                <a:srgbClr val="FFFFFF"/>
              </a:solidFill>
              <a:latin typeface="Arial Black" pitchFamily="34" charset="0"/>
            </a:endParaRPr>
          </a:p>
        </p:txBody>
      </p:sp>
      <p:sp>
        <p:nvSpPr>
          <p:cNvPr id="15" name="Oval 14"/>
          <p:cNvSpPr/>
          <p:nvPr/>
        </p:nvSpPr>
        <p:spPr>
          <a:xfrm>
            <a:off x="2441720" y="3926761"/>
            <a:ext cx="906144" cy="58235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7" name="Oval 16"/>
          <p:cNvSpPr/>
          <p:nvPr/>
        </p:nvSpPr>
        <p:spPr>
          <a:xfrm>
            <a:off x="971600" y="2672068"/>
            <a:ext cx="890995" cy="756932"/>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8" name="Oval 17"/>
          <p:cNvSpPr/>
          <p:nvPr/>
        </p:nvSpPr>
        <p:spPr>
          <a:xfrm>
            <a:off x="1412120" y="1916706"/>
            <a:ext cx="927632" cy="6707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9" name="Oval 18"/>
          <p:cNvSpPr/>
          <p:nvPr/>
        </p:nvSpPr>
        <p:spPr>
          <a:xfrm>
            <a:off x="2584979" y="1671007"/>
            <a:ext cx="994560" cy="58283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0" name="Oval 19"/>
          <p:cNvSpPr/>
          <p:nvPr/>
        </p:nvSpPr>
        <p:spPr>
          <a:xfrm>
            <a:off x="3707904" y="2132856"/>
            <a:ext cx="1035265" cy="64484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2" name="Oval 21"/>
          <p:cNvSpPr/>
          <p:nvPr/>
        </p:nvSpPr>
        <p:spPr>
          <a:xfrm>
            <a:off x="3639890" y="3284984"/>
            <a:ext cx="860102" cy="87579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2541" name="TextBox 15"/>
          <p:cNvSpPr txBox="1">
            <a:spLocks noChangeArrowheads="1"/>
          </p:cNvSpPr>
          <p:nvPr/>
        </p:nvSpPr>
        <p:spPr bwMode="auto">
          <a:xfrm>
            <a:off x="2605812" y="1732746"/>
            <a:ext cx="9925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2000" b="1" dirty="0" err="1">
                <a:solidFill>
                  <a:srgbClr val="FFFFFF"/>
                </a:solidFill>
                <a:latin typeface="Arial Narrow" pitchFamily="34" charset="0"/>
              </a:rPr>
              <a:t>Perawat</a:t>
            </a:r>
            <a:endParaRPr lang="en-US" sz="2000" b="1" dirty="0">
              <a:solidFill>
                <a:srgbClr val="FFFFFF"/>
              </a:solidFill>
              <a:latin typeface="Arial Narrow" pitchFamily="34" charset="0"/>
            </a:endParaRPr>
          </a:p>
        </p:txBody>
      </p:sp>
      <p:sp>
        <p:nvSpPr>
          <p:cNvPr id="22542" name="TextBox 22"/>
          <p:cNvSpPr txBox="1">
            <a:spLocks noChangeArrowheads="1"/>
          </p:cNvSpPr>
          <p:nvPr/>
        </p:nvSpPr>
        <p:spPr bwMode="auto">
          <a:xfrm>
            <a:off x="3691249" y="2204864"/>
            <a:ext cx="1096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2000" b="1" dirty="0" err="1">
                <a:solidFill>
                  <a:srgbClr val="FFFFFF"/>
                </a:solidFill>
                <a:latin typeface="Arial Narrow" pitchFamily="34" charset="0"/>
              </a:rPr>
              <a:t>Apoteker</a:t>
            </a:r>
            <a:endParaRPr lang="en-US" sz="2000" b="1" dirty="0">
              <a:solidFill>
                <a:srgbClr val="FFFFFF"/>
              </a:solidFill>
              <a:latin typeface="Arial Narrow" pitchFamily="34" charset="0"/>
            </a:endParaRPr>
          </a:p>
        </p:txBody>
      </p:sp>
      <p:sp>
        <p:nvSpPr>
          <p:cNvPr id="22543" name="TextBox 24"/>
          <p:cNvSpPr txBox="1">
            <a:spLocks noChangeArrowheads="1"/>
          </p:cNvSpPr>
          <p:nvPr/>
        </p:nvSpPr>
        <p:spPr bwMode="auto">
          <a:xfrm>
            <a:off x="1465795" y="1857018"/>
            <a:ext cx="8739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err="1">
                <a:solidFill>
                  <a:srgbClr val="FFFFFF"/>
                </a:solidFill>
                <a:latin typeface="Arial Narrow" pitchFamily="34" charset="0"/>
              </a:rPr>
              <a:t>Fisio</a:t>
            </a:r>
            <a:endParaRPr lang="en-US" sz="2000" b="1" dirty="0">
              <a:solidFill>
                <a:srgbClr val="FFFFFF"/>
              </a:solidFill>
              <a:latin typeface="Arial Narrow" pitchFamily="34" charset="0"/>
            </a:endParaRPr>
          </a:p>
          <a:p>
            <a:pPr algn="ctr" eaLnBrk="1" fontAlgn="base" hangingPunct="1">
              <a:spcBef>
                <a:spcPct val="0"/>
              </a:spcBef>
              <a:spcAft>
                <a:spcPct val="0"/>
              </a:spcAft>
            </a:pPr>
            <a:r>
              <a:rPr lang="en-US" sz="2000" b="1" dirty="0" err="1" smtClean="0">
                <a:solidFill>
                  <a:srgbClr val="FFFFFF"/>
                </a:solidFill>
                <a:latin typeface="Arial Narrow" pitchFamily="34" charset="0"/>
              </a:rPr>
              <a:t>terapis</a:t>
            </a:r>
            <a:endParaRPr lang="en-US" sz="2000" b="1" dirty="0">
              <a:solidFill>
                <a:srgbClr val="FFFFFF"/>
              </a:solidFill>
              <a:latin typeface="Arial Narrow" pitchFamily="34" charset="0"/>
            </a:endParaRPr>
          </a:p>
        </p:txBody>
      </p:sp>
      <p:sp>
        <p:nvSpPr>
          <p:cNvPr id="22544" name="TextBox 25"/>
          <p:cNvSpPr txBox="1">
            <a:spLocks noChangeArrowheads="1"/>
          </p:cNvSpPr>
          <p:nvPr/>
        </p:nvSpPr>
        <p:spPr bwMode="auto">
          <a:xfrm>
            <a:off x="3775368" y="3369186"/>
            <a:ext cx="5806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err="1">
                <a:solidFill>
                  <a:srgbClr val="FFFFFF"/>
                </a:solidFill>
                <a:latin typeface="Arial Narrow" pitchFamily="34" charset="0"/>
              </a:rPr>
              <a:t>Ahli</a:t>
            </a:r>
            <a:endParaRPr lang="en-US" sz="2000" b="1" dirty="0">
              <a:solidFill>
                <a:srgbClr val="FFFFFF"/>
              </a:solidFill>
              <a:latin typeface="Arial Narrow" pitchFamily="34" charset="0"/>
            </a:endParaRPr>
          </a:p>
          <a:p>
            <a:pPr algn="ctr" eaLnBrk="1" fontAlgn="base" hangingPunct="1">
              <a:spcBef>
                <a:spcPct val="0"/>
              </a:spcBef>
              <a:spcAft>
                <a:spcPct val="0"/>
              </a:spcAft>
            </a:pPr>
            <a:r>
              <a:rPr lang="en-US" sz="2000" b="1" dirty="0" err="1">
                <a:solidFill>
                  <a:srgbClr val="FFFFFF"/>
                </a:solidFill>
                <a:latin typeface="Arial Narrow" pitchFamily="34" charset="0"/>
              </a:rPr>
              <a:t>Gizi</a:t>
            </a:r>
            <a:endParaRPr lang="en-US" sz="2000" b="1" dirty="0">
              <a:solidFill>
                <a:srgbClr val="FFFFFF"/>
              </a:solidFill>
              <a:latin typeface="Arial Narrow" pitchFamily="34" charset="0"/>
            </a:endParaRPr>
          </a:p>
        </p:txBody>
      </p:sp>
      <p:sp>
        <p:nvSpPr>
          <p:cNvPr id="22545" name="TextBox 26"/>
          <p:cNvSpPr txBox="1">
            <a:spLocks noChangeArrowheads="1"/>
          </p:cNvSpPr>
          <p:nvPr/>
        </p:nvSpPr>
        <p:spPr bwMode="auto">
          <a:xfrm>
            <a:off x="2411760" y="4005064"/>
            <a:ext cx="9781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err="1">
                <a:solidFill>
                  <a:srgbClr val="FFFFFF"/>
                </a:solidFill>
                <a:latin typeface="Arial Narrow" pitchFamily="34" charset="0"/>
              </a:rPr>
              <a:t>Lainnya</a:t>
            </a:r>
            <a:endParaRPr lang="en-US" sz="2000" b="1" dirty="0">
              <a:solidFill>
                <a:srgbClr val="FFFFFF"/>
              </a:solidFill>
              <a:latin typeface="Arial Narrow" pitchFamily="34" charset="0"/>
            </a:endParaRPr>
          </a:p>
        </p:txBody>
      </p:sp>
      <p:sp>
        <p:nvSpPr>
          <p:cNvPr id="22546" name="TextBox 27"/>
          <p:cNvSpPr txBox="1">
            <a:spLocks noChangeArrowheads="1"/>
          </p:cNvSpPr>
          <p:nvPr/>
        </p:nvSpPr>
        <p:spPr bwMode="auto">
          <a:xfrm>
            <a:off x="1046972" y="2649106"/>
            <a:ext cx="7809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a:solidFill>
                  <a:srgbClr val="FFFFFF"/>
                </a:solidFill>
                <a:latin typeface="Arial Narrow" pitchFamily="34" charset="0"/>
              </a:rPr>
              <a:t>Radio</a:t>
            </a:r>
          </a:p>
          <a:p>
            <a:pPr algn="ctr" eaLnBrk="1" fontAlgn="base" hangingPunct="1">
              <a:spcBef>
                <a:spcPct val="0"/>
              </a:spcBef>
              <a:spcAft>
                <a:spcPct val="0"/>
              </a:spcAft>
            </a:pPr>
            <a:r>
              <a:rPr lang="en-US" sz="2000" b="1" dirty="0" err="1">
                <a:solidFill>
                  <a:srgbClr val="FFFFFF"/>
                </a:solidFill>
                <a:latin typeface="Arial Narrow" pitchFamily="34" charset="0"/>
              </a:rPr>
              <a:t>grafer</a:t>
            </a:r>
            <a:endParaRPr lang="en-US" sz="2000" b="1" dirty="0">
              <a:solidFill>
                <a:srgbClr val="FFFFFF"/>
              </a:solidFill>
              <a:latin typeface="Arial Narrow" pitchFamily="34" charset="0"/>
            </a:endParaRPr>
          </a:p>
        </p:txBody>
      </p:sp>
      <p:sp>
        <p:nvSpPr>
          <p:cNvPr id="29" name="Oval 28"/>
          <p:cNvSpPr/>
          <p:nvPr/>
        </p:nvSpPr>
        <p:spPr>
          <a:xfrm>
            <a:off x="5988948" y="2434253"/>
            <a:ext cx="1457325" cy="117276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0" name="TextBox 29"/>
          <p:cNvSpPr txBox="1"/>
          <p:nvPr/>
        </p:nvSpPr>
        <p:spPr>
          <a:xfrm>
            <a:off x="6084168" y="2773340"/>
            <a:ext cx="1307922" cy="461665"/>
          </a:xfrm>
          <a:prstGeom prst="rect">
            <a:avLst/>
          </a:prstGeom>
          <a:noFill/>
        </p:spPr>
        <p:txBody>
          <a:bodyPr wrap="none">
            <a:spAutoFit/>
          </a:bodyPr>
          <a:lstStyle/>
          <a:p>
            <a:pPr fontAlgn="base">
              <a:spcBef>
                <a:spcPct val="0"/>
              </a:spcBef>
              <a:spcAft>
                <a:spcPct val="0"/>
              </a:spcAft>
              <a:defRPr/>
            </a:pPr>
            <a:r>
              <a:rPr lang="en-US" sz="2400" b="1" dirty="0" err="1">
                <a:solidFill>
                  <a:srgbClr val="FFFFFF"/>
                </a:solidFill>
                <a:latin typeface="Arial Black" panose="020B0A04020102020204" pitchFamily="34" charset="0"/>
                <a:cs typeface="Arial" pitchFamily="34" charset="0"/>
              </a:rPr>
              <a:t>Pasien</a:t>
            </a:r>
            <a:endParaRPr lang="en-US" sz="2400" b="1" dirty="0">
              <a:solidFill>
                <a:srgbClr val="FFFFFF"/>
              </a:solidFill>
              <a:latin typeface="Arial Black" panose="020B0A04020102020204" pitchFamily="34" charset="0"/>
              <a:cs typeface="Arial" pitchFamily="34" charset="0"/>
            </a:endParaRPr>
          </a:p>
        </p:txBody>
      </p:sp>
      <p:sp>
        <p:nvSpPr>
          <p:cNvPr id="6" name="Right Arrow 5"/>
          <p:cNvSpPr/>
          <p:nvPr/>
        </p:nvSpPr>
        <p:spPr>
          <a:xfrm>
            <a:off x="4160960" y="2821064"/>
            <a:ext cx="1660762" cy="368829"/>
          </a:xfrm>
          <a:prstGeom prst="rightArrow">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2550" name="Rectangle 1"/>
          <p:cNvSpPr>
            <a:spLocks noChangeArrowheads="1"/>
          </p:cNvSpPr>
          <p:nvPr/>
        </p:nvSpPr>
        <p:spPr bwMode="auto">
          <a:xfrm>
            <a:off x="611560" y="5132075"/>
            <a:ext cx="7848871" cy="1315745"/>
          </a:xfrm>
          <a:prstGeom prst="rect">
            <a:avLst/>
          </a:prstGeom>
          <a:solidFill>
            <a:srgbClr val="800000"/>
          </a:solidFill>
          <a:ln w="19050">
            <a:solidFill>
              <a:schemeClr val="bg1"/>
            </a:solidFill>
            <a:miter lim="800000"/>
            <a:headEnd/>
            <a:tailEnd/>
          </a:ln>
        </p:spPr>
        <p:txBody>
          <a:bodyPr wrap="square">
            <a:spAutoFit/>
          </a:bodyPr>
          <a:lstStyle/>
          <a:p>
            <a:pPr algn="ctr" fontAlgn="base"/>
            <a:r>
              <a:rPr lang="en-US" sz="2400" b="1" u="sng" dirty="0">
                <a:solidFill>
                  <a:srgbClr val="FFFFFF"/>
                </a:solidFill>
                <a:cs typeface="Arial" pitchFamily="34" charset="0"/>
              </a:rPr>
              <a:t>D</a:t>
            </a:r>
            <a:r>
              <a:rPr lang="id-ID" sz="2400" b="1" u="sng" dirty="0">
                <a:solidFill>
                  <a:srgbClr val="FFFFFF"/>
                </a:solidFill>
                <a:cs typeface="Arial" pitchFamily="34" charset="0"/>
              </a:rPr>
              <a:t>okter</a:t>
            </a:r>
            <a:r>
              <a:rPr lang="id-ID" sz="2400" b="1" dirty="0">
                <a:solidFill>
                  <a:srgbClr val="FFFFFF"/>
                </a:solidFill>
                <a:cs typeface="Arial" pitchFamily="34" charset="0"/>
              </a:rPr>
              <a:t> merupakan </a:t>
            </a:r>
            <a:r>
              <a:rPr lang="en-US" sz="2400" b="1" u="sng" dirty="0">
                <a:solidFill>
                  <a:srgbClr val="FFFFFF"/>
                </a:solidFill>
                <a:cs typeface="Arial" pitchFamily="34" charset="0"/>
              </a:rPr>
              <a:t>PUSAT / UNIT SENTRAL</a:t>
            </a:r>
            <a:r>
              <a:rPr lang="en-US" sz="2400" b="1" dirty="0">
                <a:solidFill>
                  <a:srgbClr val="FFFFFF"/>
                </a:solidFill>
                <a:cs typeface="Arial" pitchFamily="34" charset="0"/>
              </a:rPr>
              <a:t> </a:t>
            </a:r>
            <a:r>
              <a:rPr lang="id-ID" sz="2400" b="1" dirty="0">
                <a:solidFill>
                  <a:srgbClr val="FFFFFF"/>
                </a:solidFill>
                <a:cs typeface="Arial" pitchFamily="34" charset="0"/>
              </a:rPr>
              <a:t>dalam </a:t>
            </a:r>
            <a:r>
              <a:rPr lang="en-US" sz="2400" b="1" dirty="0">
                <a:solidFill>
                  <a:srgbClr val="FFFFFF"/>
                </a:solidFill>
                <a:cs typeface="Arial" pitchFamily="34" charset="0"/>
              </a:rPr>
              <a:t>Mod</a:t>
            </a:r>
            <a:r>
              <a:rPr lang="id-ID" sz="2400" b="1" dirty="0" err="1">
                <a:solidFill>
                  <a:srgbClr val="FFFFFF"/>
                </a:solidFill>
                <a:cs typeface="Arial" pitchFamily="34" charset="0"/>
              </a:rPr>
              <a:t>el</a:t>
            </a:r>
            <a:r>
              <a:rPr lang="id-ID" sz="2400" b="1" dirty="0">
                <a:solidFill>
                  <a:srgbClr val="FFFFFF"/>
                </a:solidFill>
                <a:cs typeface="Arial" pitchFamily="34" charset="0"/>
              </a:rPr>
              <a:t> </a:t>
            </a:r>
            <a:r>
              <a:rPr lang="en-US" sz="2400" b="1" dirty="0">
                <a:solidFill>
                  <a:srgbClr val="FFFFFF"/>
                </a:solidFill>
                <a:cs typeface="Arial" pitchFamily="34" charset="0"/>
              </a:rPr>
              <a:t>T</a:t>
            </a:r>
            <a:r>
              <a:rPr lang="id-ID" sz="2400" b="1" dirty="0" err="1">
                <a:solidFill>
                  <a:srgbClr val="FFFFFF"/>
                </a:solidFill>
                <a:cs typeface="Arial" pitchFamily="34" charset="0"/>
              </a:rPr>
              <a:t>radisional</a:t>
            </a:r>
            <a:r>
              <a:rPr lang="id-ID" sz="2400" b="1" dirty="0">
                <a:solidFill>
                  <a:srgbClr val="FFFFFF"/>
                </a:solidFill>
                <a:cs typeface="Arial" pitchFamily="34" charset="0"/>
              </a:rPr>
              <a:t> </a:t>
            </a:r>
            <a:r>
              <a:rPr lang="en-US" sz="2400" b="1" dirty="0" err="1">
                <a:solidFill>
                  <a:srgbClr val="FFFFFF"/>
                </a:solidFill>
                <a:cs typeface="Arial" pitchFamily="34" charset="0"/>
              </a:rPr>
              <a:t>asuhan</a:t>
            </a:r>
            <a:r>
              <a:rPr lang="en-US" sz="2400" b="1" dirty="0">
                <a:solidFill>
                  <a:srgbClr val="FFFFFF"/>
                </a:solidFill>
                <a:cs typeface="Arial" pitchFamily="34" charset="0"/>
              </a:rPr>
              <a:t> </a:t>
            </a:r>
            <a:r>
              <a:rPr lang="en-US" sz="2400" b="1" dirty="0" err="1">
                <a:solidFill>
                  <a:srgbClr val="FFFFFF"/>
                </a:solidFill>
                <a:cs typeface="Arial" pitchFamily="34" charset="0"/>
              </a:rPr>
              <a:t>pasien</a:t>
            </a:r>
            <a:r>
              <a:rPr lang="en-US" sz="2400" b="1" dirty="0">
                <a:solidFill>
                  <a:srgbClr val="FFFFFF"/>
                </a:solidFill>
                <a:cs typeface="Arial" pitchFamily="34" charset="0"/>
              </a:rPr>
              <a:t>, </a:t>
            </a:r>
            <a:r>
              <a:rPr lang="en-US" sz="2400" b="1" dirty="0" err="1">
                <a:solidFill>
                  <a:srgbClr val="FFFFFF"/>
                </a:solidFill>
                <a:cs typeface="Arial" pitchFamily="34" charset="0"/>
              </a:rPr>
              <a:t>tetapi</a:t>
            </a:r>
            <a:r>
              <a:rPr lang="en-US" sz="2400" b="1" dirty="0">
                <a:solidFill>
                  <a:srgbClr val="FFFFFF"/>
                </a:solidFill>
                <a:cs typeface="Arial" pitchFamily="34" charset="0"/>
              </a:rPr>
              <a:t>…..</a:t>
            </a:r>
          </a:p>
          <a:p>
            <a:pPr algn="ctr" fontAlgn="base">
              <a:spcBef>
                <a:spcPts val="900"/>
              </a:spcBef>
            </a:pPr>
            <a:r>
              <a:rPr lang="en-US" sz="2400" b="1" dirty="0">
                <a:solidFill>
                  <a:srgbClr val="FFFF00"/>
                </a:solidFill>
                <a:effectLst>
                  <a:outerShdw blurRad="38100" dist="38100" dir="2700000" algn="tl">
                    <a:srgbClr val="000000">
                      <a:alpha val="43137"/>
                    </a:srgbClr>
                  </a:outerShdw>
                </a:effectLst>
                <a:cs typeface="Arial" pitchFamily="34" charset="0"/>
              </a:rPr>
              <a:t>Patient safety </a:t>
            </a:r>
            <a:r>
              <a:rPr lang="en-US" sz="2400" b="1" dirty="0" err="1">
                <a:solidFill>
                  <a:srgbClr val="FFFF00"/>
                </a:solidFill>
                <a:effectLst>
                  <a:outerShdw blurRad="38100" dist="38100" dir="2700000" algn="tl">
                    <a:srgbClr val="000000">
                      <a:alpha val="43137"/>
                    </a:srgbClr>
                  </a:outerShdw>
                </a:effectLst>
                <a:cs typeface="Arial" pitchFamily="34" charset="0"/>
              </a:rPr>
              <a:t>tidak</a:t>
            </a:r>
            <a:r>
              <a:rPr lang="en-US" sz="2400" b="1" dirty="0">
                <a:solidFill>
                  <a:srgbClr val="FFFF00"/>
                </a:solidFill>
                <a:effectLst>
                  <a:outerShdw blurRad="38100" dist="38100" dir="2700000" algn="tl">
                    <a:srgbClr val="000000">
                      <a:alpha val="43137"/>
                    </a:srgbClr>
                  </a:outerShdw>
                </a:effectLst>
                <a:cs typeface="Arial" pitchFamily="34" charset="0"/>
              </a:rPr>
              <a:t> </a:t>
            </a:r>
            <a:r>
              <a:rPr lang="en-US" sz="2400" b="1" dirty="0" err="1">
                <a:solidFill>
                  <a:srgbClr val="FFFF00"/>
                </a:solidFill>
                <a:effectLst>
                  <a:outerShdw blurRad="38100" dist="38100" dir="2700000" algn="tl">
                    <a:srgbClr val="000000">
                      <a:alpha val="43137"/>
                    </a:srgbClr>
                  </a:outerShdw>
                </a:effectLst>
                <a:cs typeface="Arial" pitchFamily="34" charset="0"/>
              </a:rPr>
              <a:t>terjamin</a:t>
            </a:r>
            <a:r>
              <a:rPr lang="en-US" sz="2400" b="1" dirty="0">
                <a:solidFill>
                  <a:srgbClr val="FFFF00"/>
                </a:solidFill>
                <a:effectLst>
                  <a:outerShdw blurRad="38100" dist="38100" dir="2700000" algn="tl">
                    <a:srgbClr val="000000">
                      <a:alpha val="43137"/>
                    </a:srgbClr>
                  </a:outerShdw>
                </a:effectLst>
                <a:cs typeface="Arial" pitchFamily="34" charset="0"/>
              </a:rPr>
              <a:t> !!</a:t>
            </a:r>
            <a:endParaRPr lang="id-ID" sz="2400" b="1" dirty="0">
              <a:solidFill>
                <a:srgbClr val="FFFF00"/>
              </a:solidFill>
              <a:effectLst>
                <a:outerShdw blurRad="38100" dist="38100" dir="2700000" algn="tl">
                  <a:srgbClr val="000000">
                    <a:alpha val="43137"/>
                  </a:srgbClr>
                </a:outerShdw>
              </a:effectLst>
              <a:cs typeface="Arial" pitchFamily="34" charset="0"/>
            </a:endParaRPr>
          </a:p>
        </p:txBody>
      </p:sp>
      <p:sp>
        <p:nvSpPr>
          <p:cNvPr id="41" name="TextBox 40"/>
          <p:cNvSpPr txBox="1"/>
          <p:nvPr/>
        </p:nvSpPr>
        <p:spPr>
          <a:xfrm>
            <a:off x="4085948" y="1593412"/>
            <a:ext cx="3078435" cy="300082"/>
          </a:xfrm>
          <a:prstGeom prst="rect">
            <a:avLst/>
          </a:prstGeom>
          <a:noFill/>
        </p:spPr>
        <p:txBody>
          <a:bodyPr wrap="square">
            <a:spAutoFit/>
          </a:bodyPr>
          <a:lstStyle/>
          <a:p>
            <a:pPr algn="ctr" fontAlgn="base">
              <a:spcBef>
                <a:spcPct val="0"/>
              </a:spcBef>
              <a:spcAft>
                <a:spcPct val="0"/>
              </a:spcAft>
              <a:defRPr/>
            </a:pPr>
            <a:r>
              <a:rPr lang="en-US" sz="1350" b="1" i="1" dirty="0">
                <a:solidFill>
                  <a:srgbClr val="CC0000"/>
                </a:solidFill>
                <a:latin typeface="Arial Black" pitchFamily="34" charset="0"/>
                <a:ea typeface="Adobe Gothic Std B" pitchFamily="34" charset="-128"/>
                <a:cs typeface="Arial" pitchFamily="34" charset="0"/>
              </a:rPr>
              <a:t>“</a:t>
            </a:r>
            <a:r>
              <a:rPr lang="en-US" sz="1350" b="1" i="1" dirty="0" err="1">
                <a:solidFill>
                  <a:srgbClr val="CC0000"/>
                </a:solidFill>
                <a:latin typeface="Arial Black" pitchFamily="34" charset="0"/>
                <a:ea typeface="Adobe Gothic Std B" pitchFamily="34" charset="-128"/>
                <a:cs typeface="Arial" pitchFamily="34" charset="0"/>
              </a:rPr>
              <a:t>Dokter</a:t>
            </a:r>
            <a:r>
              <a:rPr lang="en-US" sz="1350" b="1" i="1" dirty="0">
                <a:solidFill>
                  <a:srgbClr val="CC0000"/>
                </a:solidFill>
                <a:latin typeface="Arial Black" pitchFamily="34" charset="0"/>
                <a:ea typeface="Adobe Gothic Std B" pitchFamily="34" charset="-128"/>
                <a:cs typeface="Arial" pitchFamily="34" charset="0"/>
              </a:rPr>
              <a:t> = Captain of the ship” </a:t>
            </a:r>
          </a:p>
        </p:txBody>
      </p:sp>
      <p:sp>
        <p:nvSpPr>
          <p:cNvPr id="24" name="Rectangle 1"/>
          <p:cNvSpPr>
            <a:spLocks noChangeArrowheads="1"/>
          </p:cNvSpPr>
          <p:nvPr/>
        </p:nvSpPr>
        <p:spPr bwMode="auto">
          <a:xfrm>
            <a:off x="692569" y="494403"/>
            <a:ext cx="7767863" cy="584775"/>
          </a:xfrm>
          <a:prstGeom prst="rect">
            <a:avLst/>
          </a:prstGeom>
          <a:noFill/>
          <a:ln w="19050">
            <a:noFill/>
            <a:miter lim="800000"/>
            <a:headEnd/>
            <a:tailEnd/>
          </a:ln>
        </p:spPr>
        <p:txBody>
          <a:bodyPr wrap="square">
            <a:spAutoFit/>
          </a:bodyPr>
          <a:lstStyle/>
          <a:p>
            <a:pPr algn="ctr" fontAlgn="base">
              <a:spcBef>
                <a:spcPts val="900"/>
              </a:spcBef>
              <a:spcAft>
                <a:spcPts val="900"/>
              </a:spcAft>
            </a:pPr>
            <a:r>
              <a:rPr lang="id-ID" sz="3200" b="1" dirty="0">
                <a:solidFill>
                  <a:srgbClr val="AD0101"/>
                </a:solidFill>
                <a:latin typeface="Arial Black" panose="020B0A04020102020204" pitchFamily="34" charset="0"/>
                <a:cs typeface="Aharoni" pitchFamily="2" charset="-79"/>
              </a:rPr>
              <a:t>Model Tradisional </a:t>
            </a:r>
            <a:r>
              <a:rPr lang="en-US" sz="3200" b="1" dirty="0" err="1">
                <a:solidFill>
                  <a:srgbClr val="AD0101"/>
                </a:solidFill>
                <a:latin typeface="Arial Black" panose="020B0A04020102020204" pitchFamily="34" charset="0"/>
                <a:cs typeface="Aharoni" pitchFamily="2" charset="-79"/>
              </a:rPr>
              <a:t>Asuhan</a:t>
            </a:r>
            <a:r>
              <a:rPr lang="en-US" sz="3200" b="1" dirty="0">
                <a:solidFill>
                  <a:srgbClr val="AD0101"/>
                </a:solidFill>
                <a:latin typeface="Arial Black" panose="020B0A04020102020204" pitchFamily="34" charset="0"/>
                <a:cs typeface="Aharoni" pitchFamily="2" charset="-79"/>
              </a:rPr>
              <a:t> </a:t>
            </a:r>
            <a:r>
              <a:rPr lang="en-US" sz="3200" b="1" dirty="0" err="1">
                <a:solidFill>
                  <a:srgbClr val="AD0101"/>
                </a:solidFill>
                <a:latin typeface="Arial Black" panose="020B0A04020102020204" pitchFamily="34" charset="0"/>
                <a:cs typeface="Aharoni" pitchFamily="2" charset="-79"/>
              </a:rPr>
              <a:t>Pasien</a:t>
            </a:r>
            <a:endParaRPr lang="id-ID" sz="3200" b="1" dirty="0">
              <a:solidFill>
                <a:srgbClr val="AD0101"/>
              </a:solidFill>
              <a:latin typeface="Arial Black" panose="020B0A04020102020204" pitchFamily="34" charset="0"/>
              <a:cs typeface="Aharoni" pitchFamily="2" charset="-79"/>
            </a:endParaRPr>
          </a:p>
        </p:txBody>
      </p:sp>
      <p:sp>
        <p:nvSpPr>
          <p:cNvPr id="25" name="Oval 24"/>
          <p:cNvSpPr/>
          <p:nvPr/>
        </p:nvSpPr>
        <p:spPr>
          <a:xfrm>
            <a:off x="1538577" y="3513584"/>
            <a:ext cx="729167" cy="70750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6" name="TextBox 26"/>
          <p:cNvSpPr txBox="1">
            <a:spLocks noChangeArrowheads="1"/>
          </p:cNvSpPr>
          <p:nvPr/>
        </p:nvSpPr>
        <p:spPr bwMode="auto">
          <a:xfrm>
            <a:off x="1525105" y="3645024"/>
            <a:ext cx="8146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2000" b="1" dirty="0" err="1">
                <a:solidFill>
                  <a:srgbClr val="FFFFFF"/>
                </a:solidFill>
                <a:latin typeface="Arial Narrow" pitchFamily="34" charset="0"/>
              </a:rPr>
              <a:t>Analis</a:t>
            </a:r>
            <a:endParaRPr lang="en-US" sz="2000" b="1" dirty="0">
              <a:solidFill>
                <a:srgbClr val="FFFFFF"/>
              </a:solidFill>
              <a:latin typeface="Arial Narrow" pitchFamily="34" charset="0"/>
            </a:endParaRPr>
          </a:p>
        </p:txBody>
      </p:sp>
      <p:sp>
        <p:nvSpPr>
          <p:cNvPr id="7" name="Freeform 6"/>
          <p:cNvSpPr/>
          <p:nvPr/>
        </p:nvSpPr>
        <p:spPr>
          <a:xfrm>
            <a:off x="5155064" y="2228816"/>
            <a:ext cx="209024" cy="1560224"/>
          </a:xfrm>
          <a:custGeom>
            <a:avLst/>
            <a:gdLst>
              <a:gd name="connsiteX0" fmla="*/ 57623 w 237795"/>
              <a:gd name="connsiteY0" fmla="*/ 0 h 2356701"/>
              <a:gd name="connsiteX1" fmla="*/ 76477 w 237795"/>
              <a:gd name="connsiteY1" fmla="*/ 47134 h 2356701"/>
              <a:gd name="connsiteX2" fmla="*/ 95331 w 237795"/>
              <a:gd name="connsiteY2" fmla="*/ 169682 h 2356701"/>
              <a:gd name="connsiteX3" fmla="*/ 76477 w 237795"/>
              <a:gd name="connsiteY3" fmla="*/ 311084 h 2356701"/>
              <a:gd name="connsiteX4" fmla="*/ 48197 w 237795"/>
              <a:gd name="connsiteY4" fmla="*/ 329938 h 2356701"/>
              <a:gd name="connsiteX5" fmla="*/ 19916 w 237795"/>
              <a:gd name="connsiteY5" fmla="*/ 358218 h 2356701"/>
              <a:gd name="connsiteX6" fmla="*/ 19916 w 237795"/>
              <a:gd name="connsiteY6" fmla="*/ 414779 h 2356701"/>
              <a:gd name="connsiteX7" fmla="*/ 48197 w 237795"/>
              <a:gd name="connsiteY7" fmla="*/ 424206 h 2356701"/>
              <a:gd name="connsiteX8" fmla="*/ 76477 w 237795"/>
              <a:gd name="connsiteY8" fmla="*/ 443059 h 2356701"/>
              <a:gd name="connsiteX9" fmla="*/ 133038 w 237795"/>
              <a:gd name="connsiteY9" fmla="*/ 461913 h 2356701"/>
              <a:gd name="connsiteX10" fmla="*/ 161318 w 237795"/>
              <a:gd name="connsiteY10" fmla="*/ 480767 h 2356701"/>
              <a:gd name="connsiteX11" fmla="*/ 142465 w 237795"/>
              <a:gd name="connsiteY11" fmla="*/ 518474 h 2356701"/>
              <a:gd name="connsiteX12" fmla="*/ 76477 w 237795"/>
              <a:gd name="connsiteY12" fmla="*/ 537328 h 2356701"/>
              <a:gd name="connsiteX13" fmla="*/ 57623 w 237795"/>
              <a:gd name="connsiteY13" fmla="*/ 565608 h 2356701"/>
              <a:gd name="connsiteX14" fmla="*/ 85904 w 237795"/>
              <a:gd name="connsiteY14" fmla="*/ 584462 h 2356701"/>
              <a:gd name="connsiteX15" fmla="*/ 142465 w 237795"/>
              <a:gd name="connsiteY15" fmla="*/ 603315 h 2356701"/>
              <a:gd name="connsiteX16" fmla="*/ 180172 w 237795"/>
              <a:gd name="connsiteY16" fmla="*/ 631596 h 2356701"/>
              <a:gd name="connsiteX17" fmla="*/ 189599 w 237795"/>
              <a:gd name="connsiteY17" fmla="*/ 659876 h 2356701"/>
              <a:gd name="connsiteX18" fmla="*/ 104757 w 237795"/>
              <a:gd name="connsiteY18" fmla="*/ 688156 h 2356701"/>
              <a:gd name="connsiteX19" fmla="*/ 76477 w 237795"/>
              <a:gd name="connsiteY19" fmla="*/ 697583 h 2356701"/>
              <a:gd name="connsiteX20" fmla="*/ 48197 w 237795"/>
              <a:gd name="connsiteY20" fmla="*/ 707010 h 2356701"/>
              <a:gd name="connsiteX21" fmla="*/ 38770 w 237795"/>
              <a:gd name="connsiteY21" fmla="*/ 735290 h 2356701"/>
              <a:gd name="connsiteX22" fmla="*/ 95331 w 237795"/>
              <a:gd name="connsiteY22" fmla="*/ 754144 h 2356701"/>
              <a:gd name="connsiteX23" fmla="*/ 123611 w 237795"/>
              <a:gd name="connsiteY23" fmla="*/ 772998 h 2356701"/>
              <a:gd name="connsiteX24" fmla="*/ 133038 w 237795"/>
              <a:gd name="connsiteY24" fmla="*/ 838985 h 2356701"/>
              <a:gd name="connsiteX25" fmla="*/ 104757 w 237795"/>
              <a:gd name="connsiteY25" fmla="*/ 857839 h 2356701"/>
              <a:gd name="connsiteX26" fmla="*/ 48197 w 237795"/>
              <a:gd name="connsiteY26" fmla="*/ 876692 h 2356701"/>
              <a:gd name="connsiteX27" fmla="*/ 38770 w 237795"/>
              <a:gd name="connsiteY27" fmla="*/ 904973 h 2356701"/>
              <a:gd name="connsiteX28" fmla="*/ 133038 w 237795"/>
              <a:gd name="connsiteY28" fmla="*/ 942680 h 2356701"/>
              <a:gd name="connsiteX29" fmla="*/ 199025 w 237795"/>
              <a:gd name="connsiteY29" fmla="*/ 980387 h 2356701"/>
              <a:gd name="connsiteX30" fmla="*/ 227306 w 237795"/>
              <a:gd name="connsiteY30" fmla="*/ 989814 h 2356701"/>
              <a:gd name="connsiteX31" fmla="*/ 236733 w 237795"/>
              <a:gd name="connsiteY31" fmla="*/ 1018095 h 2356701"/>
              <a:gd name="connsiteX32" fmla="*/ 208452 w 237795"/>
              <a:gd name="connsiteY32" fmla="*/ 1027521 h 2356701"/>
              <a:gd name="connsiteX33" fmla="*/ 151891 w 237795"/>
              <a:gd name="connsiteY33" fmla="*/ 1065229 h 2356701"/>
              <a:gd name="connsiteX34" fmla="*/ 123611 w 237795"/>
              <a:gd name="connsiteY34" fmla="*/ 1084082 h 2356701"/>
              <a:gd name="connsiteX35" fmla="*/ 114184 w 237795"/>
              <a:gd name="connsiteY35" fmla="*/ 1112363 h 2356701"/>
              <a:gd name="connsiteX36" fmla="*/ 133038 w 237795"/>
              <a:gd name="connsiteY36" fmla="*/ 1168923 h 2356701"/>
              <a:gd name="connsiteX37" fmla="*/ 57623 w 237795"/>
              <a:gd name="connsiteY37" fmla="*/ 1206631 h 2356701"/>
              <a:gd name="connsiteX38" fmla="*/ 19916 w 237795"/>
              <a:gd name="connsiteY38" fmla="*/ 1225484 h 2356701"/>
              <a:gd name="connsiteX39" fmla="*/ 1063 w 237795"/>
              <a:gd name="connsiteY39" fmla="*/ 1253765 h 2356701"/>
              <a:gd name="connsiteX40" fmla="*/ 85904 w 237795"/>
              <a:gd name="connsiteY40" fmla="*/ 1300899 h 2356701"/>
              <a:gd name="connsiteX41" fmla="*/ 67050 w 237795"/>
              <a:gd name="connsiteY41" fmla="*/ 1329179 h 2356701"/>
              <a:gd name="connsiteX42" fmla="*/ 10489 w 237795"/>
              <a:gd name="connsiteY42" fmla="*/ 1357459 h 2356701"/>
              <a:gd name="connsiteX43" fmla="*/ 19916 w 237795"/>
              <a:gd name="connsiteY43" fmla="*/ 1395167 h 2356701"/>
              <a:gd name="connsiteX44" fmla="*/ 95331 w 237795"/>
              <a:gd name="connsiteY44" fmla="*/ 1414020 h 2356701"/>
              <a:gd name="connsiteX45" fmla="*/ 123611 w 237795"/>
              <a:gd name="connsiteY45" fmla="*/ 1432874 h 2356701"/>
              <a:gd name="connsiteX46" fmla="*/ 76477 w 237795"/>
              <a:gd name="connsiteY46" fmla="*/ 1470581 h 2356701"/>
              <a:gd name="connsiteX47" fmla="*/ 48197 w 237795"/>
              <a:gd name="connsiteY47" fmla="*/ 1489435 h 2356701"/>
              <a:gd name="connsiteX48" fmla="*/ 67050 w 237795"/>
              <a:gd name="connsiteY48" fmla="*/ 1517715 h 2356701"/>
              <a:gd name="connsiteX49" fmla="*/ 170745 w 237795"/>
              <a:gd name="connsiteY49" fmla="*/ 1564849 h 2356701"/>
              <a:gd name="connsiteX50" fmla="*/ 142465 w 237795"/>
              <a:gd name="connsiteY50" fmla="*/ 1574276 h 2356701"/>
              <a:gd name="connsiteX51" fmla="*/ 95331 w 237795"/>
              <a:gd name="connsiteY51" fmla="*/ 1593130 h 2356701"/>
              <a:gd name="connsiteX52" fmla="*/ 57623 w 237795"/>
              <a:gd name="connsiteY52" fmla="*/ 1602556 h 2356701"/>
              <a:gd name="connsiteX53" fmla="*/ 29343 w 237795"/>
              <a:gd name="connsiteY53" fmla="*/ 1621410 h 2356701"/>
              <a:gd name="connsiteX54" fmla="*/ 48197 w 237795"/>
              <a:gd name="connsiteY54" fmla="*/ 1677971 h 2356701"/>
              <a:gd name="connsiteX55" fmla="*/ 123611 w 237795"/>
              <a:gd name="connsiteY55" fmla="*/ 1687398 h 2356701"/>
              <a:gd name="connsiteX56" fmla="*/ 161318 w 237795"/>
              <a:gd name="connsiteY56" fmla="*/ 1696824 h 2356701"/>
              <a:gd name="connsiteX57" fmla="*/ 85904 w 237795"/>
              <a:gd name="connsiteY57" fmla="*/ 1715678 h 2356701"/>
              <a:gd name="connsiteX58" fmla="*/ 48197 w 237795"/>
              <a:gd name="connsiteY58" fmla="*/ 1725105 h 2356701"/>
              <a:gd name="connsiteX59" fmla="*/ 38770 w 237795"/>
              <a:gd name="connsiteY59" fmla="*/ 1781666 h 2356701"/>
              <a:gd name="connsiteX60" fmla="*/ 67050 w 237795"/>
              <a:gd name="connsiteY60" fmla="*/ 1791092 h 2356701"/>
              <a:gd name="connsiteX61" fmla="*/ 95331 w 237795"/>
              <a:gd name="connsiteY61" fmla="*/ 1809946 h 2356701"/>
              <a:gd name="connsiteX62" fmla="*/ 123611 w 237795"/>
              <a:gd name="connsiteY62" fmla="*/ 1819373 h 2356701"/>
              <a:gd name="connsiteX63" fmla="*/ 180172 w 237795"/>
              <a:gd name="connsiteY63" fmla="*/ 1857080 h 2356701"/>
              <a:gd name="connsiteX64" fmla="*/ 208452 w 237795"/>
              <a:gd name="connsiteY64" fmla="*/ 1913641 h 2356701"/>
              <a:gd name="connsiteX65" fmla="*/ 227306 w 237795"/>
              <a:gd name="connsiteY65" fmla="*/ 1941921 h 2356701"/>
              <a:gd name="connsiteX66" fmla="*/ 170745 w 237795"/>
              <a:gd name="connsiteY66" fmla="*/ 1960775 h 2356701"/>
              <a:gd name="connsiteX67" fmla="*/ 104757 w 237795"/>
              <a:gd name="connsiteY67" fmla="*/ 1979629 h 2356701"/>
              <a:gd name="connsiteX68" fmla="*/ 95331 w 237795"/>
              <a:gd name="connsiteY68" fmla="*/ 2139884 h 2356701"/>
              <a:gd name="connsiteX69" fmla="*/ 85904 w 237795"/>
              <a:gd name="connsiteY69" fmla="*/ 2271859 h 2356701"/>
              <a:gd name="connsiteX70" fmla="*/ 85904 w 237795"/>
              <a:gd name="connsiteY70" fmla="*/ 2356701 h 2356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37795" h="2356701">
                <a:moveTo>
                  <a:pt x="57623" y="0"/>
                </a:moveTo>
                <a:cubicBezTo>
                  <a:pt x="63908" y="15711"/>
                  <a:pt x="72025" y="30809"/>
                  <a:pt x="76477" y="47134"/>
                </a:cubicBezTo>
                <a:cubicBezTo>
                  <a:pt x="80401" y="61521"/>
                  <a:pt x="93844" y="159277"/>
                  <a:pt x="95331" y="169682"/>
                </a:cubicBezTo>
                <a:cubicBezTo>
                  <a:pt x="89046" y="216816"/>
                  <a:pt x="89894" y="265465"/>
                  <a:pt x="76477" y="311084"/>
                </a:cubicBezTo>
                <a:cubicBezTo>
                  <a:pt x="73280" y="321953"/>
                  <a:pt x="56901" y="322685"/>
                  <a:pt x="48197" y="329938"/>
                </a:cubicBezTo>
                <a:cubicBezTo>
                  <a:pt x="37955" y="338473"/>
                  <a:pt x="29343" y="348791"/>
                  <a:pt x="19916" y="358218"/>
                </a:cubicBezTo>
                <a:cubicBezTo>
                  <a:pt x="13631" y="377072"/>
                  <a:pt x="1062" y="395926"/>
                  <a:pt x="19916" y="414779"/>
                </a:cubicBezTo>
                <a:cubicBezTo>
                  <a:pt x="26943" y="421805"/>
                  <a:pt x="39309" y="419762"/>
                  <a:pt x="48197" y="424206"/>
                </a:cubicBezTo>
                <a:cubicBezTo>
                  <a:pt x="58330" y="429273"/>
                  <a:pt x="66124" y="438458"/>
                  <a:pt x="76477" y="443059"/>
                </a:cubicBezTo>
                <a:cubicBezTo>
                  <a:pt x="94638" y="451130"/>
                  <a:pt x="133038" y="461913"/>
                  <a:pt x="133038" y="461913"/>
                </a:cubicBezTo>
                <a:cubicBezTo>
                  <a:pt x="142465" y="468198"/>
                  <a:pt x="159455" y="469592"/>
                  <a:pt x="161318" y="480767"/>
                </a:cubicBezTo>
                <a:cubicBezTo>
                  <a:pt x="163628" y="494628"/>
                  <a:pt x="152402" y="508537"/>
                  <a:pt x="142465" y="518474"/>
                </a:cubicBezTo>
                <a:cubicBezTo>
                  <a:pt x="137957" y="522982"/>
                  <a:pt x="76803" y="537246"/>
                  <a:pt x="76477" y="537328"/>
                </a:cubicBezTo>
                <a:cubicBezTo>
                  <a:pt x="70192" y="546755"/>
                  <a:pt x="55401" y="554498"/>
                  <a:pt x="57623" y="565608"/>
                </a:cubicBezTo>
                <a:cubicBezTo>
                  <a:pt x="59845" y="576718"/>
                  <a:pt x="75551" y="579861"/>
                  <a:pt x="85904" y="584462"/>
                </a:cubicBezTo>
                <a:cubicBezTo>
                  <a:pt x="104065" y="592533"/>
                  <a:pt x="142465" y="603315"/>
                  <a:pt x="142465" y="603315"/>
                </a:cubicBezTo>
                <a:cubicBezTo>
                  <a:pt x="155034" y="612742"/>
                  <a:pt x="170114" y="619526"/>
                  <a:pt x="180172" y="631596"/>
                </a:cubicBezTo>
                <a:cubicBezTo>
                  <a:pt x="186533" y="639230"/>
                  <a:pt x="196625" y="652850"/>
                  <a:pt x="189599" y="659876"/>
                </a:cubicBezTo>
                <a:cubicBezTo>
                  <a:pt x="189594" y="659881"/>
                  <a:pt x="118900" y="683442"/>
                  <a:pt x="104757" y="688156"/>
                </a:cubicBezTo>
                <a:lnTo>
                  <a:pt x="76477" y="697583"/>
                </a:lnTo>
                <a:lnTo>
                  <a:pt x="48197" y="707010"/>
                </a:lnTo>
                <a:cubicBezTo>
                  <a:pt x="45055" y="716437"/>
                  <a:pt x="31744" y="728264"/>
                  <a:pt x="38770" y="735290"/>
                </a:cubicBezTo>
                <a:cubicBezTo>
                  <a:pt x="52823" y="749343"/>
                  <a:pt x="95331" y="754144"/>
                  <a:pt x="95331" y="754144"/>
                </a:cubicBezTo>
                <a:cubicBezTo>
                  <a:pt x="104758" y="760429"/>
                  <a:pt x="115600" y="764987"/>
                  <a:pt x="123611" y="772998"/>
                </a:cubicBezTo>
                <a:cubicBezTo>
                  <a:pt x="144213" y="793600"/>
                  <a:pt x="151432" y="811394"/>
                  <a:pt x="133038" y="838985"/>
                </a:cubicBezTo>
                <a:cubicBezTo>
                  <a:pt x="126753" y="848412"/>
                  <a:pt x="115110" y="853238"/>
                  <a:pt x="104757" y="857839"/>
                </a:cubicBezTo>
                <a:cubicBezTo>
                  <a:pt x="86597" y="865910"/>
                  <a:pt x="48197" y="876692"/>
                  <a:pt x="48197" y="876692"/>
                </a:cubicBezTo>
                <a:cubicBezTo>
                  <a:pt x="45055" y="886119"/>
                  <a:pt x="32409" y="897339"/>
                  <a:pt x="38770" y="904973"/>
                </a:cubicBezTo>
                <a:cubicBezTo>
                  <a:pt x="56703" y="926493"/>
                  <a:pt x="105746" y="935857"/>
                  <a:pt x="133038" y="942680"/>
                </a:cubicBezTo>
                <a:cubicBezTo>
                  <a:pt x="161441" y="961616"/>
                  <a:pt x="165534" y="966034"/>
                  <a:pt x="199025" y="980387"/>
                </a:cubicBezTo>
                <a:cubicBezTo>
                  <a:pt x="208159" y="984301"/>
                  <a:pt x="217879" y="986672"/>
                  <a:pt x="227306" y="989814"/>
                </a:cubicBezTo>
                <a:cubicBezTo>
                  <a:pt x="230448" y="999241"/>
                  <a:pt x="241177" y="1009207"/>
                  <a:pt x="236733" y="1018095"/>
                </a:cubicBezTo>
                <a:cubicBezTo>
                  <a:pt x="232289" y="1026983"/>
                  <a:pt x="217138" y="1022695"/>
                  <a:pt x="208452" y="1027521"/>
                </a:cubicBezTo>
                <a:cubicBezTo>
                  <a:pt x="188644" y="1038525"/>
                  <a:pt x="170745" y="1052660"/>
                  <a:pt x="151891" y="1065229"/>
                </a:cubicBezTo>
                <a:lnTo>
                  <a:pt x="123611" y="1084082"/>
                </a:lnTo>
                <a:cubicBezTo>
                  <a:pt x="120469" y="1093509"/>
                  <a:pt x="109740" y="1103475"/>
                  <a:pt x="114184" y="1112363"/>
                </a:cubicBezTo>
                <a:cubicBezTo>
                  <a:pt x="124102" y="1132199"/>
                  <a:pt x="198532" y="1103429"/>
                  <a:pt x="133038" y="1168923"/>
                </a:cubicBezTo>
                <a:cubicBezTo>
                  <a:pt x="113164" y="1188797"/>
                  <a:pt x="82761" y="1194062"/>
                  <a:pt x="57623" y="1206631"/>
                </a:cubicBezTo>
                <a:lnTo>
                  <a:pt x="19916" y="1225484"/>
                </a:lnTo>
                <a:cubicBezTo>
                  <a:pt x="13632" y="1234911"/>
                  <a:pt x="-4558" y="1243928"/>
                  <a:pt x="1063" y="1253765"/>
                </a:cubicBezTo>
                <a:cubicBezTo>
                  <a:pt x="16317" y="1280459"/>
                  <a:pt x="57867" y="1291553"/>
                  <a:pt x="85904" y="1300899"/>
                </a:cubicBezTo>
                <a:cubicBezTo>
                  <a:pt x="79619" y="1310326"/>
                  <a:pt x="75061" y="1321168"/>
                  <a:pt x="67050" y="1329179"/>
                </a:cubicBezTo>
                <a:cubicBezTo>
                  <a:pt x="48774" y="1347455"/>
                  <a:pt x="33493" y="1349792"/>
                  <a:pt x="10489" y="1357459"/>
                </a:cubicBezTo>
                <a:cubicBezTo>
                  <a:pt x="13631" y="1370028"/>
                  <a:pt x="9136" y="1387980"/>
                  <a:pt x="19916" y="1395167"/>
                </a:cubicBezTo>
                <a:cubicBezTo>
                  <a:pt x="41476" y="1409540"/>
                  <a:pt x="95331" y="1414020"/>
                  <a:pt x="95331" y="1414020"/>
                </a:cubicBezTo>
                <a:cubicBezTo>
                  <a:pt x="104758" y="1420305"/>
                  <a:pt x="121389" y="1421764"/>
                  <a:pt x="123611" y="1432874"/>
                </a:cubicBezTo>
                <a:cubicBezTo>
                  <a:pt x="129389" y="1461766"/>
                  <a:pt x="89067" y="1464286"/>
                  <a:pt x="76477" y="1470581"/>
                </a:cubicBezTo>
                <a:cubicBezTo>
                  <a:pt x="66344" y="1475648"/>
                  <a:pt x="57624" y="1483150"/>
                  <a:pt x="48197" y="1489435"/>
                </a:cubicBezTo>
                <a:cubicBezTo>
                  <a:pt x="54481" y="1498862"/>
                  <a:pt x="57769" y="1511218"/>
                  <a:pt x="67050" y="1517715"/>
                </a:cubicBezTo>
                <a:cubicBezTo>
                  <a:pt x="105367" y="1544537"/>
                  <a:pt x="132060" y="1551954"/>
                  <a:pt x="170745" y="1564849"/>
                </a:cubicBezTo>
                <a:cubicBezTo>
                  <a:pt x="161318" y="1567991"/>
                  <a:pt x="151769" y="1570787"/>
                  <a:pt x="142465" y="1574276"/>
                </a:cubicBezTo>
                <a:cubicBezTo>
                  <a:pt x="126621" y="1580218"/>
                  <a:pt x="111384" y="1587779"/>
                  <a:pt x="95331" y="1593130"/>
                </a:cubicBezTo>
                <a:cubicBezTo>
                  <a:pt x="83040" y="1597227"/>
                  <a:pt x="70192" y="1599414"/>
                  <a:pt x="57623" y="1602556"/>
                </a:cubicBezTo>
                <a:cubicBezTo>
                  <a:pt x="48196" y="1608841"/>
                  <a:pt x="36596" y="1612706"/>
                  <a:pt x="29343" y="1621410"/>
                </a:cubicBezTo>
                <a:cubicBezTo>
                  <a:pt x="-996" y="1657817"/>
                  <a:pt x="3121" y="1666702"/>
                  <a:pt x="48197" y="1677971"/>
                </a:cubicBezTo>
                <a:cubicBezTo>
                  <a:pt x="72774" y="1684115"/>
                  <a:pt x="98622" y="1683233"/>
                  <a:pt x="123611" y="1687398"/>
                </a:cubicBezTo>
                <a:cubicBezTo>
                  <a:pt x="136391" y="1689528"/>
                  <a:pt x="148749" y="1693682"/>
                  <a:pt x="161318" y="1696824"/>
                </a:cubicBezTo>
                <a:lnTo>
                  <a:pt x="85904" y="1715678"/>
                </a:lnTo>
                <a:lnTo>
                  <a:pt x="48197" y="1725105"/>
                </a:lnTo>
                <a:cubicBezTo>
                  <a:pt x="35698" y="1743854"/>
                  <a:pt x="15352" y="1758248"/>
                  <a:pt x="38770" y="1781666"/>
                </a:cubicBezTo>
                <a:cubicBezTo>
                  <a:pt x="45796" y="1788692"/>
                  <a:pt x="57623" y="1787950"/>
                  <a:pt x="67050" y="1791092"/>
                </a:cubicBezTo>
                <a:cubicBezTo>
                  <a:pt x="76477" y="1797377"/>
                  <a:pt x="85197" y="1804879"/>
                  <a:pt x="95331" y="1809946"/>
                </a:cubicBezTo>
                <a:cubicBezTo>
                  <a:pt x="104219" y="1814390"/>
                  <a:pt x="114925" y="1814547"/>
                  <a:pt x="123611" y="1819373"/>
                </a:cubicBezTo>
                <a:cubicBezTo>
                  <a:pt x="143419" y="1830377"/>
                  <a:pt x="180172" y="1857080"/>
                  <a:pt x="180172" y="1857080"/>
                </a:cubicBezTo>
                <a:cubicBezTo>
                  <a:pt x="234212" y="1938144"/>
                  <a:pt x="169415" y="1835571"/>
                  <a:pt x="208452" y="1913641"/>
                </a:cubicBezTo>
                <a:cubicBezTo>
                  <a:pt x="213519" y="1923774"/>
                  <a:pt x="221021" y="1932494"/>
                  <a:pt x="227306" y="1941921"/>
                </a:cubicBezTo>
                <a:cubicBezTo>
                  <a:pt x="208452" y="1948206"/>
                  <a:pt x="190025" y="1955955"/>
                  <a:pt x="170745" y="1960775"/>
                </a:cubicBezTo>
                <a:cubicBezTo>
                  <a:pt x="123398" y="1972612"/>
                  <a:pt x="145329" y="1966105"/>
                  <a:pt x="104757" y="1979629"/>
                </a:cubicBezTo>
                <a:cubicBezTo>
                  <a:pt x="101615" y="2033047"/>
                  <a:pt x="98776" y="2086484"/>
                  <a:pt x="95331" y="2139884"/>
                </a:cubicBezTo>
                <a:cubicBezTo>
                  <a:pt x="92492" y="2183896"/>
                  <a:pt x="87820" y="2227797"/>
                  <a:pt x="85904" y="2271859"/>
                </a:cubicBezTo>
                <a:cubicBezTo>
                  <a:pt x="84676" y="2300113"/>
                  <a:pt x="85904" y="2328420"/>
                  <a:pt x="85904" y="2356701"/>
                </a:cubicBezTo>
              </a:path>
            </a:pathLst>
          </a:custGeom>
          <a:noFill/>
          <a:ln w="63500">
            <a:solidFill>
              <a:srgbClr val="CC0000"/>
            </a:solidFill>
            <a:prstDash val="solid"/>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31" name="TextBox 30"/>
          <p:cNvSpPr txBox="1"/>
          <p:nvPr/>
        </p:nvSpPr>
        <p:spPr>
          <a:xfrm>
            <a:off x="4469033" y="3827338"/>
            <a:ext cx="1451334" cy="400110"/>
          </a:xfrm>
          <a:prstGeom prst="rect">
            <a:avLst/>
          </a:prstGeom>
          <a:noFill/>
        </p:spPr>
        <p:txBody>
          <a:bodyPr wrap="square">
            <a:spAutoFit/>
          </a:bodyPr>
          <a:lstStyle/>
          <a:p>
            <a:pPr algn="ctr" fontAlgn="base">
              <a:spcBef>
                <a:spcPct val="0"/>
              </a:spcBef>
              <a:spcAft>
                <a:spcPct val="0"/>
              </a:spcAft>
              <a:defRPr/>
            </a:pPr>
            <a:r>
              <a:rPr lang="en-US" sz="2000" b="1" i="1" dirty="0">
                <a:solidFill>
                  <a:srgbClr val="FF3300"/>
                </a:solidFill>
                <a:effectLst>
                  <a:outerShdw blurRad="38100" dist="38100" dir="2700000" algn="tl">
                    <a:srgbClr val="000000">
                      <a:alpha val="43137"/>
                    </a:srgbClr>
                  </a:outerShdw>
                </a:effectLst>
                <a:latin typeface="Arial Black" pitchFamily="34" charset="0"/>
                <a:ea typeface="Adobe Gothic Std B" pitchFamily="34" charset="-128"/>
                <a:cs typeface="Arial" pitchFamily="34" charset="0"/>
              </a:rPr>
              <a:t>Barrier</a:t>
            </a:r>
          </a:p>
        </p:txBody>
      </p:sp>
      <p:sp>
        <p:nvSpPr>
          <p:cNvPr id="32" name="TextBox 15"/>
          <p:cNvSpPr txBox="1">
            <a:spLocks noChangeArrowheads="1"/>
          </p:cNvSpPr>
          <p:nvPr/>
        </p:nvSpPr>
        <p:spPr bwMode="auto">
          <a:xfrm>
            <a:off x="2339752" y="2857435"/>
            <a:ext cx="1021434"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350" b="1" i="1" dirty="0">
                <a:solidFill>
                  <a:srgbClr val="FFFF00"/>
                </a:solidFill>
                <a:latin typeface="Arial Black" panose="020B0A04020102020204" pitchFamily="34" charset="0"/>
              </a:rPr>
              <a:t>“Disease</a:t>
            </a:r>
          </a:p>
          <a:p>
            <a:pPr algn="ctr" eaLnBrk="1" fontAlgn="base" hangingPunct="1">
              <a:spcBef>
                <a:spcPct val="0"/>
              </a:spcBef>
              <a:spcAft>
                <a:spcPct val="0"/>
              </a:spcAft>
            </a:pPr>
            <a:r>
              <a:rPr lang="en-US" sz="1350" b="1" i="1" dirty="0" err="1">
                <a:solidFill>
                  <a:srgbClr val="FFFF00"/>
                </a:solidFill>
                <a:latin typeface="Arial Black" panose="020B0A04020102020204" pitchFamily="34" charset="0"/>
              </a:rPr>
              <a:t>centred</a:t>
            </a:r>
            <a:endParaRPr lang="en-US" sz="1350" b="1" i="1" dirty="0">
              <a:solidFill>
                <a:srgbClr val="FFFF00"/>
              </a:solidFill>
              <a:latin typeface="Arial Black" panose="020B0A04020102020204" pitchFamily="34" charset="0"/>
            </a:endParaRPr>
          </a:p>
          <a:p>
            <a:pPr algn="ctr" eaLnBrk="1" fontAlgn="base" hangingPunct="1">
              <a:spcBef>
                <a:spcPct val="0"/>
              </a:spcBef>
              <a:spcAft>
                <a:spcPct val="0"/>
              </a:spcAft>
            </a:pPr>
            <a:r>
              <a:rPr lang="en-US" sz="1350" b="1" i="1" dirty="0">
                <a:solidFill>
                  <a:srgbClr val="FFFF00"/>
                </a:solidFill>
                <a:latin typeface="Arial Black" panose="020B0A04020102020204" pitchFamily="34" charset="0"/>
              </a:rPr>
              <a:t>care”</a:t>
            </a:r>
          </a:p>
        </p:txBody>
      </p:sp>
      <p:sp>
        <p:nvSpPr>
          <p:cNvPr id="2" name="Footer Placeholder 1"/>
          <p:cNvSpPr>
            <a:spLocks noGrp="1"/>
          </p:cNvSpPr>
          <p:nvPr>
            <p:ph type="ftr" sz="quarter" idx="11"/>
          </p:nvPr>
        </p:nvSpPr>
        <p:spPr/>
        <p:txBody>
          <a:bodyPr/>
          <a:lstStyle/>
          <a:p>
            <a:pPr>
              <a:defRPr/>
            </a:pPr>
            <a:r>
              <a:rPr lang="en-US" smtClean="0">
                <a:solidFill>
                  <a:srgbClr val="FFFFFF"/>
                </a:solidFill>
              </a:rPr>
              <a:t>KARS Dr.Nico Lumenta</a:t>
            </a:r>
            <a:endParaRPr lang="en-US">
              <a:solidFill>
                <a:srgbClr val="FFFFFF"/>
              </a:solidFill>
            </a:endParaRPr>
          </a:p>
        </p:txBody>
      </p:sp>
      <p:sp>
        <p:nvSpPr>
          <p:cNvPr id="5" name="TextBox 4"/>
          <p:cNvSpPr txBox="1"/>
          <p:nvPr/>
        </p:nvSpPr>
        <p:spPr>
          <a:xfrm>
            <a:off x="1934843" y="4518356"/>
            <a:ext cx="2063385" cy="338554"/>
          </a:xfrm>
          <a:prstGeom prst="rect">
            <a:avLst/>
          </a:prstGeom>
          <a:noFill/>
        </p:spPr>
        <p:txBody>
          <a:bodyPr wrap="none" rtlCol="0">
            <a:spAutoFit/>
          </a:bodyPr>
          <a:lstStyle/>
          <a:p>
            <a:r>
              <a:rPr lang="en-GB" sz="1600" b="1" dirty="0" smtClean="0">
                <a:solidFill>
                  <a:srgbClr val="000000"/>
                </a:solidFill>
                <a:latin typeface="Arial Narrow" panose="020B0606020202030204" pitchFamily="34" charset="0"/>
              </a:rPr>
              <a:t>(“Medical paternalism”)</a:t>
            </a:r>
            <a:endParaRPr lang="en-GB" sz="1600" b="1"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603857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554" name="AutoShape 2"/>
          <p:cNvCxnSpPr>
            <a:cxnSpLocks noChangeShapeType="1"/>
          </p:cNvCxnSpPr>
          <p:nvPr/>
        </p:nvCxnSpPr>
        <p:spPr bwMode="auto">
          <a:xfrm>
            <a:off x="228600" y="212725"/>
            <a:ext cx="0" cy="0"/>
          </a:xfrm>
          <a:prstGeom prst="straightConnector1">
            <a:avLst/>
          </a:prstGeom>
          <a:noFill/>
          <a:ln w="31750">
            <a:solidFill>
              <a:schemeClr val="tx1"/>
            </a:solidFill>
            <a:round/>
            <a:headEnd/>
            <a:tailEnd/>
          </a:ln>
          <a:extLst>
            <a:ext uri="{909E8E84-426E-40dd-AFC4-6F175D3DCCD1}">
              <a14:hiddenFill xmlns:a14="http://schemas.microsoft.com/office/drawing/2010/main">
                <a:noFill/>
              </a14:hiddenFill>
            </a:ext>
          </a:extLst>
        </p:spPr>
      </p:cxnSp>
      <p:sp>
        <p:nvSpPr>
          <p:cNvPr id="3" name="Rounded Rectangle 2"/>
          <p:cNvSpPr/>
          <p:nvPr/>
        </p:nvSpPr>
        <p:spPr>
          <a:xfrm>
            <a:off x="728191" y="764282"/>
            <a:ext cx="7777163" cy="3384798"/>
          </a:xfrm>
          <a:prstGeom prst="roundRect">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dirty="0">
              <a:solidFill>
                <a:srgbClr val="FFFFFF"/>
              </a:solidFill>
            </a:endParaRPr>
          </a:p>
        </p:txBody>
      </p:sp>
      <p:sp>
        <p:nvSpPr>
          <p:cNvPr id="29" name="Oval 28"/>
          <p:cNvSpPr/>
          <p:nvPr/>
        </p:nvSpPr>
        <p:spPr>
          <a:xfrm>
            <a:off x="4859610" y="1675184"/>
            <a:ext cx="1944687" cy="15636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30" name="TextBox 29"/>
          <p:cNvSpPr txBox="1"/>
          <p:nvPr/>
        </p:nvSpPr>
        <p:spPr>
          <a:xfrm>
            <a:off x="5146947" y="2183184"/>
            <a:ext cx="1344613" cy="523875"/>
          </a:xfrm>
          <a:prstGeom prst="rect">
            <a:avLst/>
          </a:prstGeom>
          <a:noFill/>
        </p:spPr>
        <p:txBody>
          <a:bodyPr wrap="none">
            <a:spAutoFit/>
          </a:bodyPr>
          <a:lstStyle/>
          <a:p>
            <a:pPr fontAlgn="base">
              <a:spcBef>
                <a:spcPct val="0"/>
              </a:spcBef>
              <a:spcAft>
                <a:spcPct val="0"/>
              </a:spcAft>
              <a:defRPr/>
            </a:pPr>
            <a:r>
              <a:rPr lang="en-US" sz="2800" b="1" dirty="0" err="1">
                <a:solidFill>
                  <a:srgbClr val="FFFFFF"/>
                </a:solidFill>
                <a:cs typeface="Arial" pitchFamily="34" charset="0"/>
              </a:rPr>
              <a:t>Pasien</a:t>
            </a:r>
            <a:endParaRPr lang="en-US" sz="2800" b="1" dirty="0">
              <a:solidFill>
                <a:srgbClr val="FFFFFF"/>
              </a:solidFill>
              <a:cs typeface="Arial" pitchFamily="34" charset="0"/>
            </a:endParaRPr>
          </a:p>
        </p:txBody>
      </p:sp>
      <p:sp>
        <p:nvSpPr>
          <p:cNvPr id="33" name="Rectangle 1"/>
          <p:cNvSpPr>
            <a:spLocks noChangeArrowheads="1"/>
          </p:cNvSpPr>
          <p:nvPr/>
        </p:nvSpPr>
        <p:spPr bwMode="auto">
          <a:xfrm>
            <a:off x="250825" y="4289028"/>
            <a:ext cx="8642350" cy="2246769"/>
          </a:xfrm>
          <a:prstGeom prst="rect">
            <a:avLst/>
          </a:prstGeom>
          <a:solidFill>
            <a:srgbClr val="003300"/>
          </a:solidFill>
          <a:ln w="19050">
            <a:solidFill>
              <a:schemeClr val="bg1"/>
            </a:solidFill>
            <a:miter lim="800000"/>
            <a:headEnd/>
            <a:tailEnd/>
          </a:ln>
          <a:extLst/>
        </p:spPr>
        <p:txBody>
          <a:bodyPr>
            <a:spAutoFit/>
          </a:bodyPr>
          <a:lstStyle/>
          <a:p>
            <a:pPr marL="342900" indent="-342900" fontAlgn="base">
              <a:spcBef>
                <a:spcPct val="0"/>
              </a:spcBef>
              <a:spcAft>
                <a:spcPct val="0"/>
              </a:spcAft>
              <a:buFont typeface="Wingdings" pitchFamily="2" charset="2"/>
              <a:buChar char="v"/>
              <a:defRPr/>
            </a:pPr>
            <a:r>
              <a:rPr lang="en-US" sz="2000" b="1" dirty="0">
                <a:solidFill>
                  <a:srgbClr val="FFFFFF"/>
                </a:solidFill>
                <a:latin typeface="Arial Narrow" pitchFamily="34" charset="0"/>
                <a:cs typeface="Arial" pitchFamily="34" charset="0"/>
              </a:rPr>
              <a:t>PCC </a:t>
            </a:r>
            <a:r>
              <a:rPr lang="en-US" sz="2000" b="1" dirty="0" err="1">
                <a:solidFill>
                  <a:srgbClr val="FFFFFF"/>
                </a:solidFill>
                <a:latin typeface="Arial Narrow" pitchFamily="34" charset="0"/>
                <a:cs typeface="Arial" pitchFamily="34" charset="0"/>
              </a:rPr>
              <a:t>merupakan</a:t>
            </a:r>
            <a:r>
              <a:rPr lang="en-US" sz="2000" b="1" dirty="0">
                <a:solidFill>
                  <a:srgbClr val="FFFFFF"/>
                </a:solidFill>
                <a:latin typeface="Arial Narrow" pitchFamily="34" charset="0"/>
                <a:cs typeface="Arial" pitchFamily="34" charset="0"/>
              </a:rPr>
              <a:t> p</a:t>
            </a:r>
            <a:r>
              <a:rPr lang="id-ID" sz="2000" b="1" dirty="0">
                <a:solidFill>
                  <a:srgbClr val="FFFFFF"/>
                </a:solidFill>
                <a:latin typeface="Arial Narrow" pitchFamily="34" charset="0"/>
                <a:cs typeface="Arial" pitchFamily="34" charset="0"/>
              </a:rPr>
              <a:t>e</a:t>
            </a:r>
            <a:r>
              <a:rPr lang="en-US" sz="2000" b="1" dirty="0">
                <a:solidFill>
                  <a:srgbClr val="FFFFFF"/>
                </a:solidFill>
                <a:latin typeface="Arial Narrow" pitchFamily="34" charset="0"/>
                <a:cs typeface="Arial" pitchFamily="34" charset="0"/>
              </a:rPr>
              <a:t>n</a:t>
            </a:r>
            <a:r>
              <a:rPr lang="id-ID" sz="2000" b="1" dirty="0">
                <a:solidFill>
                  <a:srgbClr val="FFFFFF"/>
                </a:solidFill>
                <a:latin typeface="Arial Narrow" pitchFamily="34" charset="0"/>
                <a:cs typeface="Arial" pitchFamily="34" charset="0"/>
              </a:rPr>
              <a:t>dekatan yg lbh modern</a:t>
            </a:r>
            <a:r>
              <a:rPr lang="en-US" sz="2000" b="1" dirty="0">
                <a:solidFill>
                  <a:srgbClr val="FFFFFF"/>
                </a:solidFill>
                <a:latin typeface="Arial Narrow" pitchFamily="34" charset="0"/>
                <a:cs typeface="Arial" pitchFamily="34" charset="0"/>
              </a:rPr>
              <a:t> </a:t>
            </a:r>
            <a:r>
              <a:rPr lang="en-US" sz="2000" b="1" dirty="0" err="1">
                <a:solidFill>
                  <a:srgbClr val="FFFFFF"/>
                </a:solidFill>
                <a:latin typeface="Arial Narrow" pitchFamily="34" charset="0"/>
                <a:cs typeface="Arial" pitchFamily="34" charset="0"/>
              </a:rPr>
              <a:t>dan</a:t>
            </a:r>
            <a:r>
              <a:rPr lang="en-US" sz="2000" b="1" dirty="0">
                <a:solidFill>
                  <a:srgbClr val="FFFFFF"/>
                </a:solidFill>
                <a:latin typeface="Arial Narrow" pitchFamily="34" charset="0"/>
                <a:cs typeface="Arial" pitchFamily="34" charset="0"/>
              </a:rPr>
              <a:t> </a:t>
            </a:r>
            <a:r>
              <a:rPr lang="en-US" sz="2000" b="1" dirty="0" err="1">
                <a:solidFill>
                  <a:srgbClr val="FFFFFF"/>
                </a:solidFill>
                <a:latin typeface="Arial Narrow" pitchFamily="34" charset="0"/>
                <a:cs typeface="Arial" pitchFamily="34" charset="0"/>
              </a:rPr>
              <a:t>inovatif</a:t>
            </a:r>
            <a:r>
              <a:rPr lang="id-ID" sz="2000" b="1" dirty="0">
                <a:solidFill>
                  <a:srgbClr val="FFFFFF"/>
                </a:solidFill>
                <a:latin typeface="Arial Narrow" pitchFamily="34" charset="0"/>
                <a:cs typeface="Arial" pitchFamily="34" charset="0"/>
              </a:rPr>
              <a:t> dlm </a:t>
            </a:r>
            <a:r>
              <a:rPr lang="en-US" sz="2000" b="1" dirty="0" err="1">
                <a:solidFill>
                  <a:srgbClr val="FFFFFF"/>
                </a:solidFill>
                <a:latin typeface="Arial Narrow" pitchFamily="34" charset="0"/>
                <a:cs typeface="Arial" pitchFamily="34" charset="0"/>
              </a:rPr>
              <a:t>pelayanan</a:t>
            </a:r>
            <a:r>
              <a:rPr lang="en-US" sz="2000" b="1" dirty="0">
                <a:solidFill>
                  <a:srgbClr val="FFFFFF"/>
                </a:solidFill>
                <a:latin typeface="Arial Narrow" pitchFamily="34" charset="0"/>
                <a:cs typeface="Arial" pitchFamily="34" charset="0"/>
              </a:rPr>
              <a:t> </a:t>
            </a:r>
            <a:r>
              <a:rPr lang="id-ID" sz="2000" b="1" dirty="0">
                <a:solidFill>
                  <a:srgbClr val="FFFFFF"/>
                </a:solidFill>
                <a:latin typeface="Arial Narrow" pitchFamily="34" charset="0"/>
                <a:cs typeface="Arial" pitchFamily="34" charset="0"/>
              </a:rPr>
              <a:t>kes sekarang, diterapkan dgn cepat  di banyak RS di seluruh dunia</a:t>
            </a:r>
            <a:r>
              <a:rPr lang="en-US" sz="2000" b="1" dirty="0">
                <a:solidFill>
                  <a:srgbClr val="FFFFFF"/>
                </a:solidFill>
                <a:latin typeface="Arial Narrow" pitchFamily="34" charset="0"/>
                <a:cs typeface="Arial" pitchFamily="34" charset="0"/>
              </a:rPr>
              <a:t>.</a:t>
            </a:r>
            <a:endParaRPr lang="id-ID" sz="2000" b="1" dirty="0">
              <a:solidFill>
                <a:srgbClr val="FFFFFF"/>
              </a:solidFill>
              <a:latin typeface="Arial Narrow" pitchFamily="34" charset="0"/>
              <a:cs typeface="Arial" pitchFamily="34" charset="0"/>
            </a:endParaRPr>
          </a:p>
          <a:p>
            <a:pPr marL="342900" indent="-342900" fontAlgn="base">
              <a:spcBef>
                <a:spcPct val="0"/>
              </a:spcBef>
              <a:spcAft>
                <a:spcPct val="0"/>
              </a:spcAft>
              <a:buFont typeface="Wingdings" pitchFamily="2" charset="2"/>
              <a:buChar char="v"/>
              <a:defRPr/>
            </a:pPr>
            <a:r>
              <a:rPr lang="en-US" sz="2000" b="1" dirty="0">
                <a:solidFill>
                  <a:srgbClr val="FFFFFF"/>
                </a:solidFill>
                <a:latin typeface="Arial Narrow" pitchFamily="34" charset="0"/>
                <a:cs typeface="Arial" pitchFamily="34" charset="0"/>
              </a:rPr>
              <a:t>M</a:t>
            </a:r>
            <a:r>
              <a:rPr lang="id-ID" sz="2000" b="1" dirty="0">
                <a:solidFill>
                  <a:srgbClr val="FFFFFF"/>
                </a:solidFill>
                <a:latin typeface="Arial Narrow" pitchFamily="34" charset="0"/>
                <a:cs typeface="Arial" pitchFamily="34" charset="0"/>
              </a:rPr>
              <a:t>odel ini telah </a:t>
            </a:r>
            <a:r>
              <a:rPr lang="id-ID" sz="2000" b="1" u="sng" dirty="0">
                <a:solidFill>
                  <a:srgbClr val="FFFFFF"/>
                </a:solidFill>
                <a:latin typeface="Arial Narrow" pitchFamily="34" charset="0"/>
                <a:cs typeface="Arial" pitchFamily="34" charset="0"/>
              </a:rPr>
              <a:t>menggeser</a:t>
            </a:r>
            <a:r>
              <a:rPr lang="id-ID" sz="2000" b="1" dirty="0">
                <a:solidFill>
                  <a:srgbClr val="FFFFFF"/>
                </a:solidFill>
                <a:latin typeface="Arial Narrow" pitchFamily="34" charset="0"/>
                <a:cs typeface="Arial" pitchFamily="34" charset="0"/>
              </a:rPr>
              <a:t> semua </a:t>
            </a:r>
            <a:r>
              <a:rPr lang="id-ID" sz="2000" b="1" dirty="0" smtClean="0">
                <a:solidFill>
                  <a:srgbClr val="FFFFFF"/>
                </a:solidFill>
                <a:latin typeface="Arial Narrow" pitchFamily="34" charset="0"/>
                <a:cs typeface="Arial" pitchFamily="34" charset="0"/>
              </a:rPr>
              <a:t>PP</a:t>
            </a:r>
            <a:r>
              <a:rPr lang="en-US" sz="2000" b="1" dirty="0" smtClean="0">
                <a:solidFill>
                  <a:srgbClr val="FFFFFF"/>
                </a:solidFill>
                <a:latin typeface="Arial Narrow" pitchFamily="34" charset="0"/>
                <a:cs typeface="Arial" pitchFamily="34" charset="0"/>
              </a:rPr>
              <a:t>A</a:t>
            </a:r>
            <a:r>
              <a:rPr lang="id-ID" sz="2000" b="1" dirty="0" smtClean="0">
                <a:solidFill>
                  <a:srgbClr val="FFFFFF"/>
                </a:solidFill>
                <a:latin typeface="Arial Narrow" pitchFamily="34" charset="0"/>
                <a:cs typeface="Arial" pitchFamily="34" charset="0"/>
              </a:rPr>
              <a:t> </a:t>
            </a:r>
            <a:r>
              <a:rPr lang="id-ID" sz="2000" b="1" dirty="0">
                <a:solidFill>
                  <a:srgbClr val="FFFFFF"/>
                </a:solidFill>
                <a:latin typeface="Arial Narrow" pitchFamily="34" charset="0"/>
                <a:cs typeface="Arial" pitchFamily="34" charset="0"/>
              </a:rPr>
              <a:t>menjadi </a:t>
            </a:r>
            <a:r>
              <a:rPr lang="id-ID" sz="2000" b="1" u="sng" dirty="0">
                <a:solidFill>
                  <a:srgbClr val="FFFFFF"/>
                </a:solidFill>
                <a:latin typeface="Arial Narrow" pitchFamily="34" charset="0"/>
                <a:cs typeface="Arial" pitchFamily="34" charset="0"/>
              </a:rPr>
              <a:t>di</a:t>
            </a:r>
            <a:r>
              <a:rPr lang="en-US" sz="2000" b="1" u="sng" cap="all" dirty="0">
                <a:solidFill>
                  <a:srgbClr val="FFFFFF"/>
                </a:solidFill>
                <a:latin typeface="Arial Narrow" pitchFamily="34" charset="0"/>
                <a:cs typeface="Arial" pitchFamily="34" charset="0"/>
              </a:rPr>
              <a:t> </a:t>
            </a:r>
            <a:r>
              <a:rPr lang="id-ID" sz="2000" b="1" u="sng" cap="all" dirty="0">
                <a:solidFill>
                  <a:srgbClr val="FFFFFF"/>
                </a:solidFill>
                <a:latin typeface="Arial Narrow" pitchFamily="34" charset="0"/>
                <a:cs typeface="Arial" pitchFamily="34" charset="0"/>
              </a:rPr>
              <a:t>sekitar</a:t>
            </a:r>
            <a:r>
              <a:rPr lang="id-ID" sz="2000" b="1" u="sng" dirty="0">
                <a:solidFill>
                  <a:srgbClr val="FFFFFF"/>
                </a:solidFill>
                <a:latin typeface="Arial Narrow" pitchFamily="34" charset="0"/>
                <a:cs typeface="Arial" pitchFamily="34" charset="0"/>
              </a:rPr>
              <a:t> </a:t>
            </a:r>
            <a:r>
              <a:rPr lang="en-US" sz="2000" b="1" u="sng" cap="all" dirty="0">
                <a:solidFill>
                  <a:srgbClr val="FFFFFF"/>
                </a:solidFill>
                <a:latin typeface="Arial Narrow" pitchFamily="34" charset="0"/>
                <a:cs typeface="Arial" pitchFamily="34" charset="0"/>
              </a:rPr>
              <a:t>P</a:t>
            </a:r>
            <a:r>
              <a:rPr lang="id-ID" sz="2000" b="1" u="sng" cap="all" dirty="0">
                <a:solidFill>
                  <a:srgbClr val="FFFFFF"/>
                </a:solidFill>
                <a:latin typeface="Arial Narrow" pitchFamily="34" charset="0"/>
                <a:cs typeface="Arial" pitchFamily="34" charset="0"/>
              </a:rPr>
              <a:t>asien</a:t>
            </a:r>
          </a:p>
          <a:p>
            <a:pPr marL="344488" fontAlgn="base">
              <a:spcBef>
                <a:spcPct val="0"/>
              </a:spcBef>
              <a:spcAft>
                <a:spcPct val="0"/>
              </a:spcAft>
              <a:defRPr/>
            </a:pPr>
            <a:r>
              <a:rPr lang="id-ID" sz="2000" b="1" dirty="0">
                <a:solidFill>
                  <a:srgbClr val="FFFFFF"/>
                </a:solidFill>
                <a:latin typeface="Arial Narrow" pitchFamily="34" charset="0"/>
                <a:cs typeface="Arial" pitchFamily="34" charset="0"/>
                <a:sym typeface="Wingdings"/>
              </a:rPr>
              <a:t></a:t>
            </a:r>
            <a:r>
              <a:rPr lang="id-ID" sz="2000" b="1" dirty="0">
                <a:solidFill>
                  <a:srgbClr val="FFFFFF"/>
                </a:solidFill>
                <a:latin typeface="Arial Narrow" pitchFamily="34" charset="0"/>
                <a:cs typeface="Arial" pitchFamily="34" charset="0"/>
              </a:rPr>
              <a:t> </a:t>
            </a:r>
            <a:r>
              <a:rPr lang="en-US" sz="2000" b="1" dirty="0" err="1">
                <a:solidFill>
                  <a:srgbClr val="FFFFFF"/>
                </a:solidFill>
                <a:latin typeface="Arial Narrow" pitchFamily="34" charset="0"/>
                <a:cs typeface="Arial" pitchFamily="34" charset="0"/>
              </a:rPr>
              <a:t>fokus</a:t>
            </a:r>
            <a:r>
              <a:rPr lang="en-US" sz="2000" b="1" dirty="0">
                <a:solidFill>
                  <a:srgbClr val="FFFFFF"/>
                </a:solidFill>
                <a:latin typeface="Arial Narrow" pitchFamily="34" charset="0"/>
                <a:cs typeface="Arial" pitchFamily="34" charset="0"/>
              </a:rPr>
              <a:t> </a:t>
            </a:r>
            <a:r>
              <a:rPr lang="en-US" sz="2000" b="1" dirty="0" err="1">
                <a:solidFill>
                  <a:srgbClr val="FFFFFF"/>
                </a:solidFill>
                <a:latin typeface="Arial Narrow" pitchFamily="34" charset="0"/>
                <a:cs typeface="Arial" pitchFamily="34" charset="0"/>
              </a:rPr>
              <a:t>pada</a:t>
            </a:r>
            <a:r>
              <a:rPr lang="en-US" sz="2000" b="1" dirty="0">
                <a:solidFill>
                  <a:srgbClr val="FFFFFF"/>
                </a:solidFill>
                <a:latin typeface="Arial Narrow" pitchFamily="34" charset="0"/>
                <a:cs typeface="Arial" pitchFamily="34" charset="0"/>
              </a:rPr>
              <a:t> </a:t>
            </a:r>
            <a:r>
              <a:rPr lang="en-US" sz="2000" b="1" dirty="0" err="1">
                <a:solidFill>
                  <a:srgbClr val="FFFFFF"/>
                </a:solidFill>
                <a:latin typeface="Arial Narrow" pitchFamily="34" charset="0"/>
                <a:cs typeface="Arial" pitchFamily="34" charset="0"/>
              </a:rPr>
              <a:t>pasien</a:t>
            </a:r>
            <a:r>
              <a:rPr lang="en-US" sz="2000" b="1" dirty="0">
                <a:solidFill>
                  <a:srgbClr val="FFFFFF"/>
                </a:solidFill>
                <a:latin typeface="Arial Narrow" pitchFamily="34" charset="0"/>
                <a:cs typeface="Arial" pitchFamily="34" charset="0"/>
              </a:rPr>
              <a:t> </a:t>
            </a:r>
            <a:r>
              <a:rPr lang="en-US" sz="2000" b="1" dirty="0">
                <a:solidFill>
                  <a:srgbClr val="FFFFFF"/>
                </a:solidFill>
                <a:latin typeface="Arial Narrow" pitchFamily="34" charset="0"/>
                <a:cs typeface="Arial" pitchFamily="34" charset="0"/>
                <a:sym typeface="Wingdings" pitchFamily="2" charset="2"/>
              </a:rPr>
              <a:t></a:t>
            </a:r>
            <a:r>
              <a:rPr lang="en-US" sz="2000" b="1" dirty="0">
                <a:solidFill>
                  <a:srgbClr val="FFFFFF"/>
                </a:solidFill>
                <a:latin typeface="Arial Narrow" pitchFamily="34" charset="0"/>
                <a:cs typeface="Arial" pitchFamily="34" charset="0"/>
              </a:rPr>
              <a:t> </a:t>
            </a:r>
            <a:r>
              <a:rPr lang="id-ID" sz="2000" b="1" dirty="0">
                <a:solidFill>
                  <a:srgbClr val="FFFF00"/>
                </a:solidFill>
                <a:latin typeface="Arial Narrow" pitchFamily="34" charset="0"/>
                <a:cs typeface="Arial" pitchFamily="34" charset="0"/>
              </a:rPr>
              <a:t>P</a:t>
            </a:r>
            <a:r>
              <a:rPr lang="en-US" sz="2000" b="1" dirty="0" err="1">
                <a:solidFill>
                  <a:srgbClr val="FFFF00"/>
                </a:solidFill>
                <a:latin typeface="Arial Narrow" pitchFamily="34" charset="0"/>
                <a:cs typeface="Arial" pitchFamily="34" charset="0"/>
              </a:rPr>
              <a:t>atient</a:t>
            </a:r>
            <a:r>
              <a:rPr lang="en-US" sz="2000" b="1" dirty="0">
                <a:solidFill>
                  <a:srgbClr val="FFFF00"/>
                </a:solidFill>
                <a:latin typeface="Arial Narrow" pitchFamily="34" charset="0"/>
                <a:cs typeface="Arial" pitchFamily="34" charset="0"/>
              </a:rPr>
              <a:t>-centered Care</a:t>
            </a:r>
            <a:endParaRPr lang="id-ID" sz="2000" b="1" dirty="0">
              <a:solidFill>
                <a:srgbClr val="FFFF00"/>
              </a:solidFill>
              <a:latin typeface="Arial Narrow" pitchFamily="34" charset="0"/>
              <a:cs typeface="Arial" pitchFamily="34" charset="0"/>
            </a:endParaRPr>
          </a:p>
          <a:p>
            <a:pPr marL="342900" indent="-342900" fontAlgn="base">
              <a:spcBef>
                <a:spcPct val="0"/>
              </a:spcBef>
              <a:spcAft>
                <a:spcPct val="0"/>
              </a:spcAft>
              <a:buFont typeface="Wingdings" pitchFamily="2" charset="2"/>
              <a:buChar char="v"/>
              <a:defRPr/>
            </a:pPr>
            <a:r>
              <a:rPr lang="id-ID" sz="2000" b="1" dirty="0">
                <a:solidFill>
                  <a:srgbClr val="FFFFFF"/>
                </a:solidFill>
                <a:latin typeface="Arial Narrow" pitchFamily="34" charset="0"/>
                <a:cs typeface="Arial" pitchFamily="34" charset="0"/>
              </a:rPr>
              <a:t>Sbg tambahan, mereka semua </a:t>
            </a:r>
            <a:r>
              <a:rPr lang="id-ID" sz="2000" b="1" u="sng" dirty="0">
                <a:solidFill>
                  <a:srgbClr val="FFFF00"/>
                </a:solidFill>
                <a:latin typeface="Arial Narrow" pitchFamily="34" charset="0"/>
                <a:cs typeface="Arial" pitchFamily="34" charset="0"/>
              </a:rPr>
              <a:t>sama pentingnya</a:t>
            </a:r>
            <a:r>
              <a:rPr lang="id-ID" sz="2000" b="1" dirty="0">
                <a:solidFill>
                  <a:srgbClr val="FFFF00"/>
                </a:solidFill>
                <a:latin typeface="Arial Narrow" pitchFamily="34" charset="0"/>
                <a:cs typeface="Arial" pitchFamily="34" charset="0"/>
              </a:rPr>
              <a:t> </a:t>
            </a:r>
            <a:r>
              <a:rPr lang="en-US" sz="2000" b="1" dirty="0" smtClean="0">
                <a:solidFill>
                  <a:srgbClr val="FFFF00"/>
                </a:solidFill>
                <a:latin typeface="Arial Narrow" pitchFamily="34" charset="0"/>
                <a:cs typeface="Arial" pitchFamily="34" charset="0"/>
              </a:rPr>
              <a:t> </a:t>
            </a:r>
            <a:r>
              <a:rPr lang="id-ID" sz="2000" b="1" dirty="0" smtClean="0">
                <a:solidFill>
                  <a:srgbClr val="FFFFFF"/>
                </a:solidFill>
                <a:latin typeface="Arial Narrow" pitchFamily="34" charset="0"/>
                <a:cs typeface="Arial" pitchFamily="34" charset="0"/>
              </a:rPr>
              <a:t>pada </a:t>
            </a:r>
            <a:r>
              <a:rPr lang="id-ID" sz="2000" b="1" dirty="0">
                <a:solidFill>
                  <a:srgbClr val="FFFFFF"/>
                </a:solidFill>
                <a:latin typeface="Arial Narrow" pitchFamily="34" charset="0"/>
                <a:cs typeface="Arial" pitchFamily="34" charset="0"/>
              </a:rPr>
              <a:t>kontribusi </a:t>
            </a:r>
            <a:r>
              <a:rPr lang="id-ID" sz="2000" b="1" dirty="0" smtClean="0">
                <a:solidFill>
                  <a:srgbClr val="FFFFFF"/>
                </a:solidFill>
                <a:latin typeface="Arial Narrow" pitchFamily="34" charset="0"/>
                <a:cs typeface="Arial" pitchFamily="34" charset="0"/>
              </a:rPr>
              <a:t>profesi</a:t>
            </a:r>
            <a:r>
              <a:rPr lang="en-US" sz="2000" b="1" dirty="0" smtClean="0">
                <a:solidFill>
                  <a:srgbClr val="FFFFFF"/>
                </a:solidFill>
                <a:latin typeface="Arial Narrow" pitchFamily="34" charset="0"/>
                <a:cs typeface="Arial" pitchFamily="34" charset="0"/>
              </a:rPr>
              <a:t> </a:t>
            </a:r>
            <a:r>
              <a:rPr lang="en-US" sz="2000" b="1" dirty="0" err="1" smtClean="0">
                <a:solidFill>
                  <a:srgbClr val="FFFFFF"/>
                </a:solidFill>
                <a:latin typeface="Arial Narrow" pitchFamily="34" charset="0"/>
                <a:cs typeface="Arial" pitchFamily="34" charset="0"/>
              </a:rPr>
              <a:t>nya</a:t>
            </a:r>
            <a:r>
              <a:rPr lang="en-US" sz="2000" b="1" dirty="0" smtClean="0">
                <a:solidFill>
                  <a:srgbClr val="FFFFFF"/>
                </a:solidFill>
                <a:latin typeface="Arial Narrow" pitchFamily="34" charset="0"/>
                <a:cs typeface="Arial" pitchFamily="34" charset="0"/>
              </a:rPr>
              <a:t> </a:t>
            </a:r>
            <a:r>
              <a:rPr lang="en-US" sz="2000" b="1" dirty="0" err="1" smtClean="0">
                <a:solidFill>
                  <a:srgbClr val="FFFFFF"/>
                </a:solidFill>
                <a:latin typeface="Arial Narrow" pitchFamily="34" charset="0"/>
                <a:cs typeface="Arial" pitchFamily="34" charset="0"/>
              </a:rPr>
              <a:t>dalam</a:t>
            </a:r>
            <a:r>
              <a:rPr lang="en-US" sz="2000" b="1" dirty="0" smtClean="0">
                <a:solidFill>
                  <a:srgbClr val="FFFFFF"/>
                </a:solidFill>
                <a:latin typeface="Arial Narrow" pitchFamily="34" charset="0"/>
                <a:cs typeface="Arial" pitchFamily="34" charset="0"/>
              </a:rPr>
              <a:t> </a:t>
            </a:r>
            <a:r>
              <a:rPr lang="en-US" sz="2000" b="1" dirty="0" err="1" smtClean="0">
                <a:solidFill>
                  <a:srgbClr val="FFFFFF"/>
                </a:solidFill>
                <a:latin typeface="Arial Narrow" pitchFamily="34" charset="0"/>
                <a:cs typeface="Arial" pitchFamily="34" charset="0"/>
              </a:rPr>
              <a:t>asuhan</a:t>
            </a:r>
            <a:r>
              <a:rPr lang="en-US" sz="2000" b="1" dirty="0" smtClean="0">
                <a:solidFill>
                  <a:srgbClr val="FFFFFF"/>
                </a:solidFill>
                <a:latin typeface="Arial Narrow" pitchFamily="34" charset="0"/>
                <a:cs typeface="Arial" pitchFamily="34" charset="0"/>
              </a:rPr>
              <a:t> </a:t>
            </a:r>
            <a:r>
              <a:rPr lang="id-ID" sz="2000" b="1" dirty="0" smtClean="0">
                <a:solidFill>
                  <a:srgbClr val="FFFFFF"/>
                </a:solidFill>
                <a:latin typeface="Arial Narrow" pitchFamily="34" charset="0"/>
                <a:cs typeface="Arial" pitchFamily="34" charset="0"/>
              </a:rPr>
              <a:t>pasien</a:t>
            </a:r>
            <a:endParaRPr lang="en-US" sz="2000" b="1" dirty="0">
              <a:solidFill>
                <a:srgbClr val="FFFFFF"/>
              </a:solidFill>
              <a:latin typeface="Arial Narrow" pitchFamily="34" charset="0"/>
              <a:cs typeface="Arial" pitchFamily="34" charset="0"/>
            </a:endParaRPr>
          </a:p>
          <a:p>
            <a:pPr marL="342900" indent="-342900" fontAlgn="base">
              <a:spcBef>
                <a:spcPct val="0"/>
              </a:spcBef>
              <a:spcAft>
                <a:spcPct val="0"/>
              </a:spcAft>
              <a:buFont typeface="Wingdings" pitchFamily="2" charset="2"/>
              <a:buChar char="v"/>
              <a:defRPr/>
            </a:pPr>
            <a:r>
              <a:rPr lang="en-US" sz="2000" b="1" dirty="0">
                <a:solidFill>
                  <a:srgbClr val="FFFFFF"/>
                </a:solidFill>
                <a:latin typeface="Arial Narrow" pitchFamily="34" charset="0"/>
                <a:cs typeface="Arial" pitchFamily="34" charset="0"/>
              </a:rPr>
              <a:t>“</a:t>
            </a:r>
            <a:r>
              <a:rPr lang="en-US" sz="2000" b="1" u="sng" dirty="0">
                <a:solidFill>
                  <a:srgbClr val="FFFFFF"/>
                </a:solidFill>
                <a:latin typeface="Arial Narrow" pitchFamily="34" charset="0"/>
                <a:cs typeface="Arial" pitchFamily="34" charset="0"/>
              </a:rPr>
              <a:t>I</a:t>
            </a:r>
            <a:r>
              <a:rPr lang="id-ID" sz="2000" b="1" u="sng" dirty="0">
                <a:solidFill>
                  <a:srgbClr val="FFFFFF"/>
                </a:solidFill>
                <a:latin typeface="Arial Narrow" pitchFamily="34" charset="0"/>
                <a:cs typeface="Arial" pitchFamily="34" charset="0"/>
              </a:rPr>
              <a:t>nterdisciplinary team model</a:t>
            </a:r>
            <a:r>
              <a:rPr lang="id-ID" sz="2000" b="1" dirty="0">
                <a:solidFill>
                  <a:srgbClr val="FFFFFF"/>
                </a:solidFill>
                <a:latin typeface="Arial Narrow" pitchFamily="34" charset="0"/>
                <a:cs typeface="Arial" pitchFamily="34" charset="0"/>
              </a:rPr>
              <a:t>”</a:t>
            </a:r>
            <a:r>
              <a:rPr lang="en-US" sz="2000" b="1" dirty="0">
                <a:solidFill>
                  <a:srgbClr val="FFFFFF"/>
                </a:solidFill>
                <a:latin typeface="Arial Narrow" pitchFamily="34" charset="0"/>
                <a:cs typeface="Arial" pitchFamily="34" charset="0"/>
              </a:rPr>
              <a:t>  </a:t>
            </a:r>
            <a:r>
              <a:rPr lang="en-US" sz="2000" b="1" dirty="0">
                <a:solidFill>
                  <a:srgbClr val="FFFFFF"/>
                </a:solidFill>
                <a:latin typeface="Arial Narrow" pitchFamily="34" charset="0"/>
                <a:cs typeface="Arial" pitchFamily="34" charset="0"/>
                <a:sym typeface="Wingdings" pitchFamily="2" charset="2"/>
              </a:rPr>
              <a:t> </a:t>
            </a:r>
            <a:r>
              <a:rPr lang="en-US" sz="2000" b="1" dirty="0" err="1">
                <a:solidFill>
                  <a:srgbClr val="FFFF00"/>
                </a:solidFill>
                <a:latin typeface="Arial Narrow" pitchFamily="34" charset="0"/>
                <a:cs typeface="Arial" pitchFamily="34" charset="0"/>
                <a:sym typeface="Wingdings" pitchFamily="2" charset="2"/>
              </a:rPr>
              <a:t>kompetensi-kewenangan</a:t>
            </a:r>
            <a:r>
              <a:rPr lang="en-US" sz="2000" b="1" dirty="0">
                <a:solidFill>
                  <a:srgbClr val="FFFF00"/>
                </a:solidFill>
                <a:latin typeface="Arial Narrow" pitchFamily="34" charset="0"/>
                <a:cs typeface="Arial" pitchFamily="34" charset="0"/>
                <a:sym typeface="Wingdings" pitchFamily="2" charset="2"/>
              </a:rPr>
              <a:t> yang </a:t>
            </a:r>
            <a:r>
              <a:rPr lang="en-US" sz="2000" b="1" dirty="0" err="1">
                <a:solidFill>
                  <a:srgbClr val="FFFF00"/>
                </a:solidFill>
                <a:latin typeface="Arial Narrow" pitchFamily="34" charset="0"/>
                <a:cs typeface="Arial" pitchFamily="34" charset="0"/>
                <a:sym typeface="Wingdings" pitchFamily="2" charset="2"/>
              </a:rPr>
              <a:t>memadai</a:t>
            </a:r>
            <a:endParaRPr lang="id-ID" sz="2000" b="1" dirty="0">
              <a:solidFill>
                <a:srgbClr val="FFFF00"/>
              </a:solidFill>
              <a:latin typeface="Arial Narrow" pitchFamily="34" charset="0"/>
              <a:cs typeface="Arial" pitchFamily="34" charset="0"/>
            </a:endParaRPr>
          </a:p>
        </p:txBody>
      </p:sp>
      <p:sp>
        <p:nvSpPr>
          <p:cNvPr id="34" name="TextBox 33"/>
          <p:cNvSpPr txBox="1"/>
          <p:nvPr/>
        </p:nvSpPr>
        <p:spPr>
          <a:xfrm>
            <a:off x="827584" y="1136938"/>
            <a:ext cx="2016224" cy="707886"/>
          </a:xfrm>
          <a:prstGeom prst="rect">
            <a:avLst/>
          </a:prstGeom>
          <a:noFill/>
        </p:spPr>
        <p:txBody>
          <a:bodyPr wrap="square">
            <a:spAutoFit/>
          </a:bodyPr>
          <a:lstStyle/>
          <a:p>
            <a:pPr algn="ctr" fontAlgn="base">
              <a:spcBef>
                <a:spcPct val="0"/>
              </a:spcBef>
              <a:spcAft>
                <a:spcPct val="0"/>
              </a:spcAft>
              <a:defRPr/>
            </a:pPr>
            <a:r>
              <a:rPr lang="en-US" sz="2000" b="1" i="1" dirty="0">
                <a:solidFill>
                  <a:srgbClr val="000000"/>
                </a:solidFill>
                <a:ea typeface="Adobe Gothic Std B" pitchFamily="34" charset="-128"/>
                <a:cs typeface="Arial" pitchFamily="34" charset="0"/>
              </a:rPr>
              <a:t>“</a:t>
            </a:r>
            <a:r>
              <a:rPr lang="en-US" sz="2000" b="1" i="1" dirty="0" err="1">
                <a:solidFill>
                  <a:srgbClr val="000000"/>
                </a:solidFill>
                <a:ea typeface="Adobe Gothic Std B" pitchFamily="34" charset="-128"/>
                <a:cs typeface="Arial" pitchFamily="34" charset="0"/>
              </a:rPr>
              <a:t>Dokter</a:t>
            </a:r>
            <a:r>
              <a:rPr lang="en-US" sz="2000" b="1" i="1" dirty="0">
                <a:solidFill>
                  <a:srgbClr val="000000"/>
                </a:solidFill>
                <a:ea typeface="Adobe Gothic Std B" pitchFamily="34" charset="-128"/>
                <a:cs typeface="Arial" pitchFamily="34" charset="0"/>
              </a:rPr>
              <a:t> = </a:t>
            </a:r>
          </a:p>
          <a:p>
            <a:pPr algn="ctr" fontAlgn="base">
              <a:spcBef>
                <a:spcPct val="0"/>
              </a:spcBef>
              <a:spcAft>
                <a:spcPct val="0"/>
              </a:spcAft>
              <a:defRPr/>
            </a:pPr>
            <a:r>
              <a:rPr lang="en-US" sz="2000" b="1" i="1" dirty="0">
                <a:solidFill>
                  <a:srgbClr val="000000"/>
                </a:solidFill>
                <a:ea typeface="Adobe Gothic Std B" pitchFamily="34" charset="-128"/>
                <a:cs typeface="Arial" pitchFamily="34" charset="0"/>
              </a:rPr>
              <a:t>Team Leader”</a:t>
            </a:r>
          </a:p>
        </p:txBody>
      </p:sp>
      <p:sp>
        <p:nvSpPr>
          <p:cNvPr id="23" name="Rectangle 1"/>
          <p:cNvSpPr>
            <a:spLocks noChangeArrowheads="1"/>
          </p:cNvSpPr>
          <p:nvPr/>
        </p:nvSpPr>
        <p:spPr bwMode="auto">
          <a:xfrm>
            <a:off x="899592" y="97468"/>
            <a:ext cx="7272337" cy="584775"/>
          </a:xfrm>
          <a:prstGeom prst="rect">
            <a:avLst/>
          </a:prstGeom>
          <a:noFill/>
          <a:ln w="19050">
            <a:noFill/>
            <a:miter lim="800000"/>
            <a:headEnd/>
            <a:tailEnd/>
          </a:ln>
        </p:spPr>
        <p:txBody>
          <a:bodyPr>
            <a:spAutoFit/>
          </a:bodyPr>
          <a:lstStyle/>
          <a:p>
            <a:pPr algn="ctr" fontAlgn="base">
              <a:spcBef>
                <a:spcPts val="1200"/>
              </a:spcBef>
              <a:spcAft>
                <a:spcPts val="1200"/>
              </a:spcAft>
            </a:pPr>
            <a:r>
              <a:rPr lang="id-ID" sz="3200" b="1" dirty="0">
                <a:solidFill>
                  <a:srgbClr val="2F2B20"/>
                </a:solidFill>
                <a:latin typeface="Aharoni" pitchFamily="2" charset="-79"/>
                <a:cs typeface="Aharoni" pitchFamily="2" charset="-79"/>
              </a:rPr>
              <a:t>Model Patient</a:t>
            </a:r>
            <a:r>
              <a:rPr lang="en-US" sz="3200" b="1" dirty="0">
                <a:solidFill>
                  <a:srgbClr val="2F2B20"/>
                </a:solidFill>
                <a:latin typeface="Aharoni" pitchFamily="2" charset="-79"/>
                <a:cs typeface="Aharoni" pitchFamily="2" charset="-79"/>
              </a:rPr>
              <a:t>-c</a:t>
            </a:r>
            <a:r>
              <a:rPr lang="id-ID" sz="3200" b="1" dirty="0">
                <a:solidFill>
                  <a:srgbClr val="2F2B20"/>
                </a:solidFill>
                <a:latin typeface="Aharoni" pitchFamily="2" charset="-79"/>
                <a:cs typeface="Aharoni" pitchFamily="2" charset="-79"/>
              </a:rPr>
              <a:t>entered Care</a:t>
            </a:r>
          </a:p>
        </p:txBody>
      </p:sp>
      <p:sp>
        <p:nvSpPr>
          <p:cNvPr id="24" name="TextBox 23"/>
          <p:cNvSpPr txBox="1"/>
          <p:nvPr/>
        </p:nvSpPr>
        <p:spPr>
          <a:xfrm>
            <a:off x="899592" y="3369186"/>
            <a:ext cx="1835150" cy="707886"/>
          </a:xfrm>
          <a:prstGeom prst="rect">
            <a:avLst/>
          </a:prstGeom>
          <a:noFill/>
        </p:spPr>
        <p:txBody>
          <a:bodyPr>
            <a:spAutoFit/>
          </a:bodyPr>
          <a:lstStyle/>
          <a:p>
            <a:pPr algn="ctr" fontAlgn="base">
              <a:spcBef>
                <a:spcPct val="0"/>
              </a:spcBef>
              <a:spcAft>
                <a:spcPct val="0"/>
              </a:spcAft>
              <a:defRPr/>
            </a:pPr>
            <a:r>
              <a:rPr lang="en-US" sz="2000" b="1" dirty="0" err="1">
                <a:solidFill>
                  <a:srgbClr val="003300"/>
                </a:solidFill>
                <a:latin typeface="Arial Narrow" pitchFamily="34" charset="0"/>
                <a:ea typeface="Arial Unicode MS" pitchFamily="34" charset="-128"/>
                <a:cs typeface="Arial Unicode MS" pitchFamily="34" charset="-128"/>
              </a:rPr>
              <a:t>Kompetensi</a:t>
            </a:r>
            <a:endParaRPr lang="en-US" sz="2000" b="1" dirty="0">
              <a:solidFill>
                <a:srgbClr val="003300"/>
              </a:solidFill>
              <a:latin typeface="Arial Narrow" pitchFamily="34" charset="0"/>
              <a:ea typeface="Arial Unicode MS" pitchFamily="34" charset="-128"/>
              <a:cs typeface="Arial Unicode MS" pitchFamily="34" charset="-128"/>
            </a:endParaRPr>
          </a:p>
          <a:p>
            <a:pPr algn="ctr" fontAlgn="base">
              <a:spcBef>
                <a:spcPct val="0"/>
              </a:spcBef>
              <a:spcAft>
                <a:spcPct val="0"/>
              </a:spcAft>
              <a:defRPr/>
            </a:pPr>
            <a:r>
              <a:rPr lang="en-US" sz="2000" b="1" dirty="0" err="1">
                <a:solidFill>
                  <a:srgbClr val="003300"/>
                </a:solidFill>
                <a:latin typeface="Arial Narrow" pitchFamily="34" charset="0"/>
                <a:ea typeface="Arial Unicode MS" pitchFamily="34" charset="-128"/>
                <a:cs typeface="Arial Unicode MS" pitchFamily="34" charset="-128"/>
              </a:rPr>
              <a:t>yg</a:t>
            </a:r>
            <a:r>
              <a:rPr lang="en-US" sz="2000" b="1" dirty="0">
                <a:solidFill>
                  <a:srgbClr val="003300"/>
                </a:solidFill>
                <a:latin typeface="Arial Narrow" pitchFamily="34" charset="0"/>
                <a:ea typeface="Arial Unicode MS" pitchFamily="34" charset="-128"/>
                <a:cs typeface="Arial Unicode MS" pitchFamily="34" charset="-128"/>
              </a:rPr>
              <a:t> </a:t>
            </a:r>
            <a:r>
              <a:rPr lang="en-US" sz="2000" b="1" dirty="0" err="1">
                <a:solidFill>
                  <a:srgbClr val="003300"/>
                </a:solidFill>
                <a:latin typeface="Arial Narrow" pitchFamily="34" charset="0"/>
                <a:ea typeface="Arial Unicode MS" pitchFamily="34" charset="-128"/>
                <a:cs typeface="Arial Unicode MS" pitchFamily="34" charset="-128"/>
              </a:rPr>
              <a:t>memadai</a:t>
            </a:r>
            <a:endParaRPr lang="en-US" sz="2000" b="1" dirty="0">
              <a:solidFill>
                <a:srgbClr val="003300"/>
              </a:solidFill>
              <a:latin typeface="Arial Narrow" pitchFamily="34" charset="0"/>
              <a:ea typeface="Arial Unicode MS" pitchFamily="34" charset="-128"/>
              <a:cs typeface="Arial Unicode MS" pitchFamily="34" charset="-128"/>
            </a:endParaRPr>
          </a:p>
        </p:txBody>
      </p:sp>
      <p:sp>
        <p:nvSpPr>
          <p:cNvPr id="2" name="TextBox 1"/>
          <p:cNvSpPr txBox="1"/>
          <p:nvPr/>
        </p:nvSpPr>
        <p:spPr>
          <a:xfrm>
            <a:off x="827658" y="2132856"/>
            <a:ext cx="1911101" cy="1015663"/>
          </a:xfrm>
          <a:prstGeom prst="rect">
            <a:avLst/>
          </a:prstGeom>
          <a:noFill/>
        </p:spPr>
        <p:txBody>
          <a:bodyPr wrap="none" rtlCol="0">
            <a:spAutoFit/>
          </a:bodyPr>
          <a:lstStyle/>
          <a:p>
            <a:pPr algn="ctr" fontAlgn="base">
              <a:spcBef>
                <a:spcPct val="0"/>
              </a:spcBef>
              <a:spcAft>
                <a:spcPct val="0"/>
              </a:spcAft>
            </a:pPr>
            <a:r>
              <a:rPr lang="en-US" sz="2000" b="1" dirty="0">
                <a:solidFill>
                  <a:srgbClr val="000000"/>
                </a:solidFill>
                <a:latin typeface="Arial Narrow" pitchFamily="34" charset="0"/>
                <a:cs typeface="Arial" pitchFamily="34" charset="0"/>
              </a:rPr>
              <a:t>“I</a:t>
            </a:r>
            <a:r>
              <a:rPr lang="id-ID" sz="2000" b="1" dirty="0">
                <a:solidFill>
                  <a:srgbClr val="000000"/>
                </a:solidFill>
                <a:latin typeface="Arial Narrow" pitchFamily="34" charset="0"/>
                <a:cs typeface="Arial" pitchFamily="34" charset="0"/>
              </a:rPr>
              <a:t>nterdisciplinary</a:t>
            </a:r>
            <a:endParaRPr lang="en-US" sz="2000" b="1" dirty="0">
              <a:solidFill>
                <a:srgbClr val="000000"/>
              </a:solidFill>
              <a:latin typeface="Arial Narrow" pitchFamily="34" charset="0"/>
              <a:cs typeface="Arial" pitchFamily="34" charset="0"/>
            </a:endParaRPr>
          </a:p>
          <a:p>
            <a:pPr algn="ctr" fontAlgn="base">
              <a:spcBef>
                <a:spcPct val="0"/>
              </a:spcBef>
              <a:spcAft>
                <a:spcPct val="0"/>
              </a:spcAft>
            </a:pPr>
            <a:r>
              <a:rPr lang="id-ID" sz="2000" b="1" u="sng" dirty="0">
                <a:solidFill>
                  <a:srgbClr val="000000"/>
                </a:solidFill>
                <a:latin typeface="Arial Narrow" pitchFamily="34" charset="0"/>
                <a:cs typeface="Arial" pitchFamily="34" charset="0"/>
              </a:rPr>
              <a:t>Team</a:t>
            </a:r>
            <a:endParaRPr lang="en-US" sz="2000" b="1" u="sng" dirty="0">
              <a:solidFill>
                <a:srgbClr val="000000"/>
              </a:solidFill>
              <a:latin typeface="Arial Narrow" pitchFamily="34" charset="0"/>
              <a:cs typeface="Arial" pitchFamily="34" charset="0"/>
            </a:endParaRPr>
          </a:p>
          <a:p>
            <a:pPr algn="ctr" fontAlgn="base">
              <a:spcBef>
                <a:spcPct val="0"/>
              </a:spcBef>
              <a:spcAft>
                <a:spcPct val="0"/>
              </a:spcAft>
            </a:pPr>
            <a:r>
              <a:rPr lang="en-US" sz="2000" b="1" dirty="0">
                <a:solidFill>
                  <a:srgbClr val="000000"/>
                </a:solidFill>
                <a:latin typeface="Arial Narrow" pitchFamily="34" charset="0"/>
                <a:cs typeface="Arial" pitchFamily="34" charset="0"/>
              </a:rPr>
              <a:t>M</a:t>
            </a:r>
            <a:r>
              <a:rPr lang="id-ID" sz="2000" b="1" dirty="0">
                <a:solidFill>
                  <a:srgbClr val="000000"/>
                </a:solidFill>
                <a:latin typeface="Arial Narrow" pitchFamily="34" charset="0"/>
                <a:cs typeface="Arial" pitchFamily="34" charset="0"/>
              </a:rPr>
              <a:t>odel”</a:t>
            </a:r>
            <a:endParaRPr lang="en-US" sz="2000" dirty="0">
              <a:solidFill>
                <a:srgbClr val="000000"/>
              </a:solidFill>
              <a:latin typeface="Times New Roman" pitchFamily="18" charset="0"/>
              <a:cs typeface="Arial" pitchFamily="34" charset="0"/>
            </a:endParaRPr>
          </a:p>
        </p:txBody>
      </p:sp>
      <p:cxnSp>
        <p:nvCxnSpPr>
          <p:cNvPr id="5" name="Straight Arrow Connector 4"/>
          <p:cNvCxnSpPr/>
          <p:nvPr/>
        </p:nvCxnSpPr>
        <p:spPr>
          <a:xfrm flipH="1" flipV="1">
            <a:off x="1745346" y="1844824"/>
            <a:ext cx="18342" cy="326223"/>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1745346" y="3140968"/>
            <a:ext cx="18342" cy="326223"/>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326845" y="1149821"/>
            <a:ext cx="3209290" cy="2733619"/>
          </a:xfrm>
          <a:prstGeom prst="ellipse">
            <a:avLst/>
          </a:prstGeom>
          <a:noFill/>
          <a:ln w="63500">
            <a:solidFill>
              <a:srgbClr val="0066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dirty="0">
              <a:solidFill>
                <a:srgbClr val="006600"/>
              </a:solidFill>
            </a:endParaRPr>
          </a:p>
        </p:txBody>
      </p:sp>
      <p:sp>
        <p:nvSpPr>
          <p:cNvPr id="31" name="Oval 30"/>
          <p:cNvSpPr/>
          <p:nvPr/>
        </p:nvSpPr>
        <p:spPr>
          <a:xfrm>
            <a:off x="3886200" y="2132856"/>
            <a:ext cx="831215" cy="73691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72" name="TextBox 31"/>
          <p:cNvSpPr txBox="1">
            <a:spLocks noChangeArrowheads="1"/>
          </p:cNvSpPr>
          <p:nvPr/>
        </p:nvSpPr>
        <p:spPr bwMode="auto">
          <a:xfrm>
            <a:off x="3899019" y="2209800"/>
            <a:ext cx="76335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smtClean="0">
                <a:solidFill>
                  <a:srgbClr val="FFFFFF"/>
                </a:solidFill>
                <a:latin typeface="Arial Narrow" pitchFamily="34" charset="0"/>
              </a:rPr>
              <a:t>Dokter</a:t>
            </a:r>
            <a:r>
              <a:rPr lang="en-US" sz="1600" b="1" dirty="0" smtClean="0">
                <a:solidFill>
                  <a:srgbClr val="FFFFFF"/>
                </a:solidFill>
                <a:latin typeface="Arial Narrow" pitchFamily="34" charset="0"/>
              </a:rPr>
              <a:t>/</a:t>
            </a:r>
          </a:p>
          <a:p>
            <a:pPr algn="ctr" eaLnBrk="1" fontAlgn="base" hangingPunct="1">
              <a:spcBef>
                <a:spcPct val="0"/>
              </a:spcBef>
              <a:spcAft>
                <a:spcPct val="0"/>
              </a:spcAft>
            </a:pPr>
            <a:r>
              <a:rPr lang="en-US" sz="1600" b="1" dirty="0" smtClean="0">
                <a:solidFill>
                  <a:srgbClr val="FFFFFF"/>
                </a:solidFill>
                <a:latin typeface="Arial Narrow" pitchFamily="34" charset="0"/>
              </a:rPr>
              <a:t>DPJP</a:t>
            </a:r>
            <a:endParaRPr lang="en-US" sz="1600" b="1" dirty="0">
              <a:solidFill>
                <a:srgbClr val="FFFFFF"/>
              </a:solidFill>
              <a:latin typeface="Arial Narrow" pitchFamily="34" charset="0"/>
            </a:endParaRPr>
          </a:p>
        </p:txBody>
      </p:sp>
      <p:sp>
        <p:nvSpPr>
          <p:cNvPr id="18" name="Oval 17"/>
          <p:cNvSpPr/>
          <p:nvPr/>
        </p:nvSpPr>
        <p:spPr>
          <a:xfrm>
            <a:off x="4248398" y="1246907"/>
            <a:ext cx="755650"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5" name="TextBox 24"/>
          <p:cNvSpPr txBox="1">
            <a:spLocks noChangeArrowheads="1"/>
          </p:cNvSpPr>
          <p:nvPr/>
        </p:nvSpPr>
        <p:spPr bwMode="auto">
          <a:xfrm>
            <a:off x="4269552" y="1260049"/>
            <a:ext cx="7344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a:solidFill>
                  <a:srgbClr val="FFFFFF"/>
                </a:solidFill>
                <a:latin typeface="Arial Narrow" pitchFamily="34" charset="0"/>
              </a:rPr>
              <a:t>Fisio</a:t>
            </a:r>
            <a:endParaRPr lang="en-US" sz="1600" b="1" dirty="0">
              <a:solidFill>
                <a:srgbClr val="FFFFFF"/>
              </a:solidFill>
              <a:latin typeface="Arial Narrow" pitchFamily="34" charset="0"/>
            </a:endParaRPr>
          </a:p>
          <a:p>
            <a:pPr algn="ctr" eaLnBrk="1" fontAlgn="base" hangingPunct="1">
              <a:spcBef>
                <a:spcPct val="0"/>
              </a:spcBef>
              <a:spcAft>
                <a:spcPct val="0"/>
              </a:spcAft>
            </a:pPr>
            <a:r>
              <a:rPr lang="en-US" sz="1600" b="1" dirty="0" err="1" smtClean="0">
                <a:solidFill>
                  <a:srgbClr val="FFFFFF"/>
                </a:solidFill>
                <a:latin typeface="Arial Narrow" pitchFamily="34" charset="0"/>
              </a:rPr>
              <a:t>terapis</a:t>
            </a:r>
            <a:endParaRPr lang="en-US" sz="1600" b="1" dirty="0">
              <a:solidFill>
                <a:srgbClr val="FFFFFF"/>
              </a:solidFill>
              <a:latin typeface="Arial Narrow" pitchFamily="34" charset="0"/>
            </a:endParaRPr>
          </a:p>
        </p:txBody>
      </p:sp>
      <p:sp>
        <p:nvSpPr>
          <p:cNvPr id="19" name="Oval 18"/>
          <p:cNvSpPr/>
          <p:nvPr/>
        </p:nvSpPr>
        <p:spPr>
          <a:xfrm>
            <a:off x="5472385" y="887784"/>
            <a:ext cx="755650"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3" name="TextBox 15"/>
          <p:cNvSpPr txBox="1">
            <a:spLocks noChangeArrowheads="1"/>
          </p:cNvSpPr>
          <p:nvPr/>
        </p:nvSpPr>
        <p:spPr bwMode="auto">
          <a:xfrm>
            <a:off x="5435872" y="1030659"/>
            <a:ext cx="8286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1600" b="1">
                <a:solidFill>
                  <a:srgbClr val="FFFFFF"/>
                </a:solidFill>
                <a:latin typeface="Arial Narrow" pitchFamily="34" charset="0"/>
              </a:rPr>
              <a:t>Perawat</a:t>
            </a:r>
          </a:p>
        </p:txBody>
      </p:sp>
      <p:sp>
        <p:nvSpPr>
          <p:cNvPr id="20" name="Oval 19"/>
          <p:cNvSpPr/>
          <p:nvPr/>
        </p:nvSpPr>
        <p:spPr>
          <a:xfrm>
            <a:off x="6731272" y="1246559"/>
            <a:ext cx="804863" cy="74295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4" name="TextBox 22"/>
          <p:cNvSpPr txBox="1">
            <a:spLocks noChangeArrowheads="1"/>
          </p:cNvSpPr>
          <p:nvPr/>
        </p:nvSpPr>
        <p:spPr bwMode="auto">
          <a:xfrm>
            <a:off x="6659835" y="1413247"/>
            <a:ext cx="9128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1600" b="1" dirty="0" err="1">
                <a:solidFill>
                  <a:srgbClr val="FFFFFF"/>
                </a:solidFill>
                <a:latin typeface="Arial Narrow" pitchFamily="34" charset="0"/>
              </a:rPr>
              <a:t>Apoteker</a:t>
            </a:r>
            <a:endParaRPr lang="en-US" sz="1600" b="1" dirty="0">
              <a:solidFill>
                <a:srgbClr val="FFFFFF"/>
              </a:solidFill>
              <a:latin typeface="Arial Narrow" pitchFamily="34" charset="0"/>
            </a:endParaRPr>
          </a:p>
        </p:txBody>
      </p:sp>
      <p:sp>
        <p:nvSpPr>
          <p:cNvPr id="22" name="Oval 21"/>
          <p:cNvSpPr/>
          <p:nvPr/>
        </p:nvSpPr>
        <p:spPr>
          <a:xfrm>
            <a:off x="7055122" y="2420888"/>
            <a:ext cx="757238"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6" name="TextBox 25"/>
          <p:cNvSpPr txBox="1">
            <a:spLocks noChangeArrowheads="1"/>
          </p:cNvSpPr>
          <p:nvPr/>
        </p:nvSpPr>
        <p:spPr bwMode="auto">
          <a:xfrm>
            <a:off x="7166247" y="2484388"/>
            <a:ext cx="50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a:solidFill>
                  <a:srgbClr val="FFFFFF"/>
                </a:solidFill>
                <a:latin typeface="Arial Narrow" pitchFamily="34" charset="0"/>
              </a:rPr>
              <a:t>Ahli</a:t>
            </a:r>
            <a:endParaRPr lang="en-US" sz="1600" b="1" dirty="0">
              <a:solidFill>
                <a:srgbClr val="FFFFFF"/>
              </a:solidFill>
              <a:latin typeface="Arial Narrow" pitchFamily="34" charset="0"/>
            </a:endParaRPr>
          </a:p>
          <a:p>
            <a:pPr algn="ctr" eaLnBrk="1" fontAlgn="base" hangingPunct="1">
              <a:spcBef>
                <a:spcPct val="0"/>
              </a:spcBef>
              <a:spcAft>
                <a:spcPct val="0"/>
              </a:spcAft>
            </a:pPr>
            <a:r>
              <a:rPr lang="en-US" sz="1600" b="1" dirty="0" err="1">
                <a:solidFill>
                  <a:srgbClr val="FFFFFF"/>
                </a:solidFill>
                <a:latin typeface="Arial Narrow" pitchFamily="34" charset="0"/>
              </a:rPr>
              <a:t>Gizi</a:t>
            </a:r>
            <a:endParaRPr lang="en-US" sz="1600" b="1" dirty="0">
              <a:solidFill>
                <a:srgbClr val="FFFFFF"/>
              </a:solidFill>
              <a:latin typeface="Arial Narrow" pitchFamily="34" charset="0"/>
            </a:endParaRPr>
          </a:p>
        </p:txBody>
      </p:sp>
      <p:sp>
        <p:nvSpPr>
          <p:cNvPr id="15" name="Oval 14"/>
          <p:cNvSpPr/>
          <p:nvPr/>
        </p:nvSpPr>
        <p:spPr>
          <a:xfrm>
            <a:off x="6552182" y="3284984"/>
            <a:ext cx="755650"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7" name="TextBox 26"/>
          <p:cNvSpPr txBox="1">
            <a:spLocks noChangeArrowheads="1"/>
          </p:cNvSpPr>
          <p:nvPr/>
        </p:nvSpPr>
        <p:spPr bwMode="auto">
          <a:xfrm>
            <a:off x="6488682" y="3400871"/>
            <a:ext cx="819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a:solidFill>
                  <a:srgbClr val="FFFFFF"/>
                </a:solidFill>
                <a:latin typeface="Arial Narrow" pitchFamily="34" charset="0"/>
              </a:rPr>
              <a:t>Lainnya</a:t>
            </a:r>
            <a:endParaRPr lang="en-US" sz="1600" b="1" dirty="0">
              <a:solidFill>
                <a:srgbClr val="FFFFFF"/>
              </a:solidFill>
              <a:latin typeface="Arial Narrow" pitchFamily="34" charset="0"/>
            </a:endParaRPr>
          </a:p>
        </p:txBody>
      </p:sp>
      <p:sp>
        <p:nvSpPr>
          <p:cNvPr id="27" name="Oval 26"/>
          <p:cNvSpPr/>
          <p:nvPr/>
        </p:nvSpPr>
        <p:spPr>
          <a:xfrm>
            <a:off x="5571132" y="3429000"/>
            <a:ext cx="755650"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8" name="TextBox 26"/>
          <p:cNvSpPr txBox="1">
            <a:spLocks noChangeArrowheads="1"/>
          </p:cNvSpPr>
          <p:nvPr/>
        </p:nvSpPr>
        <p:spPr bwMode="auto">
          <a:xfrm>
            <a:off x="5609715" y="3594502"/>
            <a:ext cx="6880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smtClean="0">
                <a:solidFill>
                  <a:srgbClr val="FFFFFF"/>
                </a:solidFill>
                <a:latin typeface="Arial Narrow" pitchFamily="34" charset="0"/>
              </a:rPr>
              <a:t>Analis</a:t>
            </a:r>
            <a:endParaRPr lang="en-US" sz="1600" b="1" dirty="0">
              <a:solidFill>
                <a:srgbClr val="FFFFFF"/>
              </a:solidFill>
              <a:latin typeface="Arial Narrow" pitchFamily="34" charset="0"/>
            </a:endParaRPr>
          </a:p>
        </p:txBody>
      </p:sp>
      <p:sp>
        <p:nvSpPr>
          <p:cNvPr id="17" name="Oval 16"/>
          <p:cNvSpPr/>
          <p:nvPr/>
        </p:nvSpPr>
        <p:spPr>
          <a:xfrm>
            <a:off x="4464422" y="3150493"/>
            <a:ext cx="755650" cy="66992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3568" name="TextBox 27"/>
          <p:cNvSpPr txBox="1">
            <a:spLocks noChangeArrowheads="1"/>
          </p:cNvSpPr>
          <p:nvPr/>
        </p:nvSpPr>
        <p:spPr bwMode="auto">
          <a:xfrm>
            <a:off x="4525937" y="3140968"/>
            <a:ext cx="660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a:solidFill>
                  <a:srgbClr val="FFFFFF"/>
                </a:solidFill>
                <a:latin typeface="Arial Narrow" pitchFamily="34" charset="0"/>
              </a:rPr>
              <a:t>Radio</a:t>
            </a:r>
          </a:p>
          <a:p>
            <a:pPr algn="ctr" eaLnBrk="1" fontAlgn="base" hangingPunct="1">
              <a:spcBef>
                <a:spcPct val="0"/>
              </a:spcBef>
              <a:spcAft>
                <a:spcPct val="0"/>
              </a:spcAft>
            </a:pPr>
            <a:r>
              <a:rPr lang="en-US" sz="1600" b="1" dirty="0" err="1">
                <a:solidFill>
                  <a:srgbClr val="FFFFFF"/>
                </a:solidFill>
                <a:latin typeface="Arial Narrow" pitchFamily="34" charset="0"/>
              </a:rPr>
              <a:t>grafer</a:t>
            </a:r>
            <a:endParaRPr lang="en-US" sz="1600" b="1" dirty="0">
              <a:solidFill>
                <a:srgbClr val="FFFFFF"/>
              </a:solidFill>
              <a:latin typeface="Arial Narrow" pitchFamily="34" charset="0"/>
            </a:endParaRPr>
          </a:p>
        </p:txBody>
      </p:sp>
      <p:sp>
        <p:nvSpPr>
          <p:cNvPr id="4" name="TextBox 3"/>
          <p:cNvSpPr txBox="1"/>
          <p:nvPr/>
        </p:nvSpPr>
        <p:spPr>
          <a:xfrm rot="17637948">
            <a:off x="4252324" y="1738230"/>
            <a:ext cx="421910" cy="523220"/>
          </a:xfrm>
          <a:prstGeom prst="rect">
            <a:avLst/>
          </a:prstGeom>
          <a:noFill/>
        </p:spPr>
        <p:txBody>
          <a:bodyPr wrap="none" rtlCol="0">
            <a:spAutoFit/>
          </a:bodyPr>
          <a:lstStyle/>
          <a:p>
            <a:pPr fontAlgn="base">
              <a:spcBef>
                <a:spcPct val="0"/>
              </a:spcBef>
              <a:spcAft>
                <a:spcPct val="0"/>
              </a:spcAft>
            </a:pPr>
            <a:r>
              <a:rPr lang="en-US" sz="2800" dirty="0">
                <a:solidFill>
                  <a:srgbClr val="006600"/>
                </a:solidFill>
                <a:latin typeface="Arial Black" pitchFamily="34" charset="0"/>
                <a:cs typeface="Arial" pitchFamily="34" charset="0"/>
              </a:rPr>
              <a:t>&gt;</a:t>
            </a:r>
          </a:p>
        </p:txBody>
      </p:sp>
      <p:sp>
        <p:nvSpPr>
          <p:cNvPr id="36" name="TextBox 35"/>
          <p:cNvSpPr txBox="1"/>
          <p:nvPr/>
        </p:nvSpPr>
        <p:spPr>
          <a:xfrm rot="3299948">
            <a:off x="4264295" y="2842177"/>
            <a:ext cx="421910" cy="523220"/>
          </a:xfrm>
          <a:prstGeom prst="rect">
            <a:avLst/>
          </a:prstGeom>
          <a:noFill/>
        </p:spPr>
        <p:txBody>
          <a:bodyPr wrap="none" rtlCol="0">
            <a:spAutoFit/>
          </a:bodyPr>
          <a:lstStyle/>
          <a:p>
            <a:pPr fontAlgn="base">
              <a:spcBef>
                <a:spcPct val="0"/>
              </a:spcBef>
              <a:spcAft>
                <a:spcPct val="0"/>
              </a:spcAft>
            </a:pPr>
            <a:r>
              <a:rPr lang="en-US" sz="2800" dirty="0">
                <a:solidFill>
                  <a:srgbClr val="006600"/>
                </a:solidFill>
                <a:latin typeface="Arial Black" pitchFamily="34" charset="0"/>
                <a:cs typeface="Arial" pitchFamily="34" charset="0"/>
              </a:rPr>
              <a:t>&gt;</a:t>
            </a:r>
          </a:p>
        </p:txBody>
      </p:sp>
      <p:sp>
        <p:nvSpPr>
          <p:cNvPr id="37" name="TextBox 22"/>
          <p:cNvSpPr txBox="1">
            <a:spLocks noChangeArrowheads="1"/>
          </p:cNvSpPr>
          <p:nvPr/>
        </p:nvSpPr>
        <p:spPr bwMode="auto">
          <a:xfrm>
            <a:off x="2654234" y="2209800"/>
            <a:ext cx="12378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b="1" dirty="0" err="1" smtClean="0">
                <a:solidFill>
                  <a:srgbClr val="0000CC"/>
                </a:solidFill>
                <a:latin typeface="Arial Narrow" pitchFamily="34" charset="0"/>
              </a:rPr>
              <a:t>Asuhan</a:t>
            </a:r>
            <a:endParaRPr lang="en-US" b="1" dirty="0" smtClean="0">
              <a:solidFill>
                <a:srgbClr val="0000CC"/>
              </a:solidFill>
              <a:latin typeface="Arial Narrow" pitchFamily="34" charset="0"/>
            </a:endParaRPr>
          </a:p>
          <a:p>
            <a:pPr algn="ctr" eaLnBrk="1" fontAlgn="base" hangingPunct="1">
              <a:spcBef>
                <a:spcPct val="0"/>
              </a:spcBef>
              <a:spcAft>
                <a:spcPct val="0"/>
              </a:spcAft>
            </a:pPr>
            <a:r>
              <a:rPr lang="en-US" b="1" dirty="0" err="1" smtClean="0">
                <a:solidFill>
                  <a:srgbClr val="0000CC"/>
                </a:solidFill>
                <a:latin typeface="Arial Narrow" pitchFamily="34" charset="0"/>
              </a:rPr>
              <a:t>Integrasi</a:t>
            </a:r>
            <a:endParaRPr lang="en-US" b="1" dirty="0">
              <a:solidFill>
                <a:srgbClr val="0000CC"/>
              </a:solidFill>
              <a:latin typeface="Arial Narrow" pitchFamily="34" charset="0"/>
            </a:endParaRPr>
          </a:p>
        </p:txBody>
      </p:sp>
      <p:sp>
        <p:nvSpPr>
          <p:cNvPr id="6" name="Freeform 5"/>
          <p:cNvSpPr/>
          <p:nvPr/>
        </p:nvSpPr>
        <p:spPr>
          <a:xfrm>
            <a:off x="3163463" y="1938513"/>
            <a:ext cx="1084935" cy="410367"/>
          </a:xfrm>
          <a:custGeom>
            <a:avLst/>
            <a:gdLst>
              <a:gd name="connsiteX0" fmla="*/ 0 w 812800"/>
              <a:gd name="connsiteY0" fmla="*/ 350545 h 350545"/>
              <a:gd name="connsiteX1" fmla="*/ 377371 w 812800"/>
              <a:gd name="connsiteY1" fmla="*/ 31231 h 350545"/>
              <a:gd name="connsiteX2" fmla="*/ 812800 w 812800"/>
              <a:gd name="connsiteY2" fmla="*/ 2202 h 350545"/>
            </a:gdLst>
            <a:ahLst/>
            <a:cxnLst>
              <a:cxn ang="0">
                <a:pos x="connsiteX0" y="connsiteY0"/>
              </a:cxn>
              <a:cxn ang="0">
                <a:pos x="connsiteX1" y="connsiteY1"/>
              </a:cxn>
              <a:cxn ang="0">
                <a:pos x="connsiteX2" y="connsiteY2"/>
              </a:cxn>
            </a:cxnLst>
            <a:rect l="l" t="t" r="r" b="b"/>
            <a:pathLst>
              <a:path w="812800" h="350545">
                <a:moveTo>
                  <a:pt x="0" y="350545"/>
                </a:moveTo>
                <a:cubicBezTo>
                  <a:pt x="120952" y="219916"/>
                  <a:pt x="241904" y="89288"/>
                  <a:pt x="377371" y="31231"/>
                </a:cubicBezTo>
                <a:cubicBezTo>
                  <a:pt x="512838" y="-26826"/>
                  <a:pt x="725714" y="16716"/>
                  <a:pt x="812800" y="2202"/>
                </a:cubicBezTo>
              </a:path>
            </a:pathLst>
          </a:custGeom>
          <a:noFill/>
          <a:ln w="25400">
            <a:solidFill>
              <a:srgbClr val="000066"/>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8" name="Freeform 7"/>
          <p:cNvSpPr/>
          <p:nvPr/>
        </p:nvSpPr>
        <p:spPr>
          <a:xfrm rot="540489">
            <a:off x="3132719" y="3047445"/>
            <a:ext cx="1182656" cy="151719"/>
          </a:xfrm>
          <a:custGeom>
            <a:avLst/>
            <a:gdLst>
              <a:gd name="connsiteX0" fmla="*/ 0 w 1132115"/>
              <a:gd name="connsiteY0" fmla="*/ 0 h 189166"/>
              <a:gd name="connsiteX1" fmla="*/ 493486 w 1132115"/>
              <a:gd name="connsiteY1" fmla="*/ 188686 h 189166"/>
              <a:gd name="connsiteX2" fmla="*/ 1132115 w 1132115"/>
              <a:gd name="connsiteY2" fmla="*/ 43543 h 189166"/>
            </a:gdLst>
            <a:ahLst/>
            <a:cxnLst>
              <a:cxn ang="0">
                <a:pos x="connsiteX0" y="connsiteY0"/>
              </a:cxn>
              <a:cxn ang="0">
                <a:pos x="connsiteX1" y="connsiteY1"/>
              </a:cxn>
              <a:cxn ang="0">
                <a:pos x="connsiteX2" y="connsiteY2"/>
              </a:cxn>
            </a:cxnLst>
            <a:rect l="l" t="t" r="r" b="b"/>
            <a:pathLst>
              <a:path w="1132115" h="189166">
                <a:moveTo>
                  <a:pt x="0" y="0"/>
                </a:moveTo>
                <a:cubicBezTo>
                  <a:pt x="152400" y="90714"/>
                  <a:pt x="304800" y="181429"/>
                  <a:pt x="493486" y="188686"/>
                </a:cubicBezTo>
                <a:cubicBezTo>
                  <a:pt x="682172" y="195943"/>
                  <a:pt x="907143" y="119743"/>
                  <a:pt x="1132115" y="43543"/>
                </a:cubicBezTo>
              </a:path>
            </a:pathLst>
          </a:custGeom>
          <a:noFill/>
          <a:ln w="25400">
            <a:solidFill>
              <a:srgbClr val="000066"/>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cxnSp>
        <p:nvCxnSpPr>
          <p:cNvPr id="38" name="Straight Arrow Connector 37"/>
          <p:cNvCxnSpPr/>
          <p:nvPr/>
        </p:nvCxnSpPr>
        <p:spPr>
          <a:xfrm flipV="1">
            <a:off x="2230686" y="2667000"/>
            <a:ext cx="504056" cy="1"/>
          </a:xfrm>
          <a:prstGeom prst="straightConnector1">
            <a:avLst/>
          </a:prstGeom>
          <a:ln w="25400">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456930" y="764704"/>
            <a:ext cx="1835150" cy="400110"/>
          </a:xfrm>
          <a:prstGeom prst="rect">
            <a:avLst/>
          </a:prstGeom>
          <a:noFill/>
        </p:spPr>
        <p:txBody>
          <a:bodyPr>
            <a:spAutoFit/>
          </a:bodyPr>
          <a:lstStyle/>
          <a:p>
            <a:pPr algn="ctr" fontAlgn="base">
              <a:spcBef>
                <a:spcPct val="0"/>
              </a:spcBef>
              <a:spcAft>
                <a:spcPct val="0"/>
              </a:spcAft>
              <a:defRPr/>
            </a:pPr>
            <a:r>
              <a:rPr lang="en-US" sz="2000" b="1" dirty="0" err="1">
                <a:solidFill>
                  <a:srgbClr val="003300"/>
                </a:solidFill>
                <a:latin typeface="Arial Black" pitchFamily="34" charset="0"/>
                <a:ea typeface="Arial Unicode MS" pitchFamily="34" charset="-128"/>
                <a:cs typeface="Arial Unicode MS" pitchFamily="34" charset="-128"/>
              </a:rPr>
              <a:t>Staf</a:t>
            </a:r>
            <a:r>
              <a:rPr lang="en-US" sz="2000" b="1" dirty="0">
                <a:solidFill>
                  <a:srgbClr val="003300"/>
                </a:solidFill>
                <a:latin typeface="Arial Black" pitchFamily="34" charset="0"/>
                <a:ea typeface="Arial Unicode MS" pitchFamily="34" charset="-128"/>
                <a:cs typeface="Arial Unicode MS" pitchFamily="34" charset="-128"/>
              </a:rPr>
              <a:t> </a:t>
            </a:r>
            <a:r>
              <a:rPr lang="en-US" sz="2000" b="1" dirty="0" err="1">
                <a:solidFill>
                  <a:srgbClr val="003300"/>
                </a:solidFill>
                <a:latin typeface="Arial Black" pitchFamily="34" charset="0"/>
                <a:ea typeface="Arial Unicode MS" pitchFamily="34" charset="-128"/>
                <a:cs typeface="Arial Unicode MS" pitchFamily="34" charset="-128"/>
              </a:rPr>
              <a:t>Klinis</a:t>
            </a:r>
            <a:endParaRPr lang="en-US" sz="2000" b="1" dirty="0">
              <a:solidFill>
                <a:srgbClr val="003300"/>
              </a:solidFill>
              <a:latin typeface="Arial Black" pitchFamily="34" charset="0"/>
              <a:ea typeface="Arial Unicode MS" pitchFamily="34" charset="-128"/>
              <a:cs typeface="Arial Unicode MS" pitchFamily="34" charset="-128"/>
            </a:endParaRPr>
          </a:p>
        </p:txBody>
      </p:sp>
      <p:cxnSp>
        <p:nvCxnSpPr>
          <p:cNvPr id="9" name="Straight Arrow Connector 8"/>
          <p:cNvCxnSpPr/>
          <p:nvPr/>
        </p:nvCxnSpPr>
        <p:spPr>
          <a:xfrm flipV="1">
            <a:off x="5072037" y="3027573"/>
            <a:ext cx="228600" cy="226790"/>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6616972" y="1803437"/>
            <a:ext cx="228600" cy="226790"/>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731272" y="2719687"/>
            <a:ext cx="323850" cy="0"/>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5931490" y="3150493"/>
            <a:ext cx="22229" cy="315169"/>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4661296" y="2420888"/>
            <a:ext cx="323850" cy="16541"/>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5845622" y="1465039"/>
            <a:ext cx="21778" cy="287561"/>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18" idx="5"/>
          </p:cNvCxnSpPr>
          <p:nvPr/>
        </p:nvCxnSpPr>
        <p:spPr>
          <a:xfrm flipH="1" flipV="1">
            <a:off x="4893386" y="1818724"/>
            <a:ext cx="251017" cy="211503"/>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513789" y="2992909"/>
            <a:ext cx="217483" cy="292075"/>
          </a:xfrm>
          <a:prstGeom prst="straightConnector1">
            <a:avLst/>
          </a:prstGeom>
          <a:ln w="254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502258"/>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1000"/>
                                        <p:tgtEl>
                                          <p:spTgt spid="32"/>
                                        </p:tgtEl>
                                      </p:cBhvr>
                                    </p:animEffect>
                                    <p:anim calcmode="lin" valueType="num">
                                      <p:cBhvr>
                                        <p:cTn id="27" dur="1000" fill="hold"/>
                                        <p:tgtEl>
                                          <p:spTgt spid="32"/>
                                        </p:tgtEl>
                                        <p:attrNameLst>
                                          <p:attrName>ppt_x</p:attrName>
                                        </p:attrNameLst>
                                      </p:cBhvr>
                                      <p:tavLst>
                                        <p:tav tm="0">
                                          <p:val>
                                            <p:strVal val="#ppt_x"/>
                                          </p:val>
                                        </p:tav>
                                        <p:tav tm="100000">
                                          <p:val>
                                            <p:strVal val="#ppt_x"/>
                                          </p:val>
                                        </p:tav>
                                      </p:tavLst>
                                    </p:anim>
                                    <p:anim calcmode="lin" valueType="num">
                                      <p:cBhvr>
                                        <p:cTn id="28" dur="1000" fill="hold"/>
                                        <p:tgtEl>
                                          <p:spTgt spid="3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par>
                                <p:cTn id="39" presetID="53" presetClass="entr" presetSubtype="16"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500" fill="hold"/>
                                        <p:tgtEl>
                                          <p:spTgt spid="37"/>
                                        </p:tgtEl>
                                        <p:attrNameLst>
                                          <p:attrName>ppt_w</p:attrName>
                                        </p:attrNameLst>
                                      </p:cBhvr>
                                      <p:tavLst>
                                        <p:tav tm="0">
                                          <p:val>
                                            <p:fltVal val="0"/>
                                          </p:val>
                                        </p:tav>
                                        <p:tav tm="100000">
                                          <p:val>
                                            <p:strVal val="#ppt_w"/>
                                          </p:val>
                                        </p:tav>
                                      </p:tavLst>
                                    </p:anim>
                                    <p:anim calcmode="lin" valueType="num">
                                      <p:cBhvr>
                                        <p:cTn id="47" dur="500" fill="hold"/>
                                        <p:tgtEl>
                                          <p:spTgt spid="37"/>
                                        </p:tgtEl>
                                        <p:attrNameLst>
                                          <p:attrName>ppt_h</p:attrName>
                                        </p:attrNameLst>
                                      </p:cBhvr>
                                      <p:tavLst>
                                        <p:tav tm="0">
                                          <p:val>
                                            <p:fltVal val="0"/>
                                          </p:val>
                                        </p:tav>
                                        <p:tav tm="100000">
                                          <p:val>
                                            <p:strVal val="#ppt_h"/>
                                          </p:val>
                                        </p:tav>
                                      </p:tavLst>
                                    </p:anim>
                                    <p:animEffect transition="in" filter="fade">
                                      <p:cBhvr>
                                        <p:cTn id="48" dur="500"/>
                                        <p:tgtEl>
                                          <p:spTgt spid="37"/>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childTnLst>
                          </p:cTn>
                        </p:par>
                        <p:par>
                          <p:cTn id="54" fill="hold">
                            <p:stCondLst>
                              <p:cond delay="1000"/>
                            </p:stCondLst>
                            <p:childTnLst>
                              <p:par>
                                <p:cTn id="55" presetID="53" presetClass="entr" presetSubtype="16" fill="hold"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1000"/>
                                        <p:tgtEl>
                                          <p:spTgt spid="39"/>
                                        </p:tgtEl>
                                      </p:cBhvr>
                                    </p:animEffect>
                                    <p:anim calcmode="lin" valueType="num">
                                      <p:cBhvr>
                                        <p:cTn id="65" dur="1000" fill="hold"/>
                                        <p:tgtEl>
                                          <p:spTgt spid="39"/>
                                        </p:tgtEl>
                                        <p:attrNameLst>
                                          <p:attrName>ppt_x</p:attrName>
                                        </p:attrNameLst>
                                      </p:cBhvr>
                                      <p:tavLst>
                                        <p:tav tm="0">
                                          <p:val>
                                            <p:strVal val="#ppt_x"/>
                                          </p:val>
                                        </p:tav>
                                        <p:tav tm="100000">
                                          <p:val>
                                            <p:strVal val="#ppt_x"/>
                                          </p:val>
                                        </p:tav>
                                      </p:tavLst>
                                    </p:anim>
                                    <p:anim calcmode="lin" valueType="num">
                                      <p:cBhvr>
                                        <p:cTn id="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1000"/>
                                        <p:tgtEl>
                                          <p:spTgt spid="5"/>
                                        </p:tgtEl>
                                      </p:cBhvr>
                                    </p:animEffect>
                                    <p:anim calcmode="lin" valueType="num">
                                      <p:cBhvr>
                                        <p:cTn id="72" dur="1000" fill="hold"/>
                                        <p:tgtEl>
                                          <p:spTgt spid="5"/>
                                        </p:tgtEl>
                                        <p:attrNameLst>
                                          <p:attrName>ppt_x</p:attrName>
                                        </p:attrNameLst>
                                      </p:cBhvr>
                                      <p:tavLst>
                                        <p:tav tm="0">
                                          <p:val>
                                            <p:strVal val="#ppt_x"/>
                                          </p:val>
                                        </p:tav>
                                        <p:tav tm="100000">
                                          <p:val>
                                            <p:strVal val="#ppt_x"/>
                                          </p:val>
                                        </p:tav>
                                      </p:tavLst>
                                    </p:anim>
                                    <p:anim calcmode="lin" valueType="num">
                                      <p:cBhvr>
                                        <p:cTn id="73" dur="1000" fill="hold"/>
                                        <p:tgtEl>
                                          <p:spTgt spid="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1000"/>
                                        <p:tgtEl>
                                          <p:spTgt spid="34"/>
                                        </p:tgtEl>
                                      </p:cBhvr>
                                    </p:animEffect>
                                    <p:anim calcmode="lin" valueType="num">
                                      <p:cBhvr>
                                        <p:cTn id="77" dur="1000" fill="hold"/>
                                        <p:tgtEl>
                                          <p:spTgt spid="34"/>
                                        </p:tgtEl>
                                        <p:attrNameLst>
                                          <p:attrName>ppt_x</p:attrName>
                                        </p:attrNameLst>
                                      </p:cBhvr>
                                      <p:tavLst>
                                        <p:tav tm="0">
                                          <p:val>
                                            <p:strVal val="#ppt_x"/>
                                          </p:val>
                                        </p:tav>
                                        <p:tav tm="100000">
                                          <p:val>
                                            <p:strVal val="#ppt_x"/>
                                          </p:val>
                                        </p:tav>
                                      </p:tavLst>
                                    </p:anim>
                                    <p:anim calcmode="lin" valueType="num">
                                      <p:cBhvr>
                                        <p:cTn id="7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4" grpId="0"/>
      <p:bldP spid="2" grpId="0"/>
      <p:bldP spid="32" grpId="0" animBg="1"/>
      <p:bldP spid="4" grpId="0"/>
      <p:bldP spid="36" grpId="0"/>
      <p:bldP spid="37" grpId="0"/>
      <p:bldP spid="6" grpId="0" animBg="1"/>
      <p:bldP spid="8" grpId="0" animBg="1"/>
      <p:bldP spid="3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554" name="AutoShape 2"/>
          <p:cNvCxnSpPr>
            <a:cxnSpLocks noChangeShapeType="1"/>
          </p:cNvCxnSpPr>
          <p:nvPr/>
        </p:nvCxnSpPr>
        <p:spPr bwMode="auto">
          <a:xfrm>
            <a:off x="2128838" y="1619846"/>
            <a:ext cx="0" cy="0"/>
          </a:xfrm>
          <a:prstGeom prst="straightConnector1">
            <a:avLst/>
          </a:prstGeom>
          <a:noFill/>
          <a:ln w="31750">
            <a:solidFill>
              <a:schemeClr val="tx1"/>
            </a:solidFill>
            <a:round/>
            <a:headEnd/>
            <a:tailEnd/>
          </a:ln>
          <a:extLst>
            <a:ext uri="{909E8E84-426E-40dd-AFC4-6F175D3DCCD1}">
              <a14:hiddenFill xmlns:a14="http://schemas.microsoft.com/office/drawing/2010/main">
                <a:noFill/>
              </a14:hiddenFill>
            </a:ext>
          </a:extLst>
        </p:spPr>
      </p:cxnSp>
      <p:sp>
        <p:nvSpPr>
          <p:cNvPr id="3" name="Rounded Rectangle 2"/>
          <p:cNvSpPr/>
          <p:nvPr/>
        </p:nvSpPr>
        <p:spPr>
          <a:xfrm>
            <a:off x="1062178" y="888736"/>
            <a:ext cx="7075054" cy="5816864"/>
          </a:xfrm>
          <a:prstGeom prst="round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29" name="Oval 28"/>
          <p:cNvSpPr/>
          <p:nvPr/>
        </p:nvSpPr>
        <p:spPr>
          <a:xfrm>
            <a:off x="5015345" y="2260615"/>
            <a:ext cx="1255674" cy="114456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30" name="TextBox 29"/>
          <p:cNvSpPr txBox="1"/>
          <p:nvPr/>
        </p:nvSpPr>
        <p:spPr>
          <a:xfrm>
            <a:off x="5002152" y="2507234"/>
            <a:ext cx="1323889" cy="677108"/>
          </a:xfrm>
          <a:prstGeom prst="rect">
            <a:avLst/>
          </a:prstGeom>
          <a:noFill/>
        </p:spPr>
        <p:txBody>
          <a:bodyPr wrap="none">
            <a:spAutoFit/>
          </a:bodyPr>
          <a:lstStyle/>
          <a:p>
            <a:pPr algn="ctr" fontAlgn="base">
              <a:spcBef>
                <a:spcPct val="0"/>
              </a:spcBef>
              <a:spcAft>
                <a:spcPct val="0"/>
              </a:spcAft>
              <a:defRPr/>
            </a:pPr>
            <a:r>
              <a:rPr lang="en-US" sz="2000" b="1" dirty="0" err="1">
                <a:solidFill>
                  <a:srgbClr val="FFFFFF"/>
                </a:solidFill>
                <a:latin typeface="Arial Black" panose="020B0A04020102020204" pitchFamily="34" charset="0"/>
                <a:cs typeface="Arial" pitchFamily="34" charset="0"/>
              </a:rPr>
              <a:t>Pasien</a:t>
            </a:r>
            <a:r>
              <a:rPr lang="en-US" b="1" dirty="0">
                <a:solidFill>
                  <a:srgbClr val="FFFFFF"/>
                </a:solidFill>
                <a:latin typeface="Arial Black" panose="020B0A04020102020204" pitchFamily="34" charset="0"/>
                <a:cs typeface="Arial" pitchFamily="34" charset="0"/>
              </a:rPr>
              <a:t>,</a:t>
            </a:r>
          </a:p>
          <a:p>
            <a:pPr algn="ctr" fontAlgn="base">
              <a:spcBef>
                <a:spcPct val="0"/>
              </a:spcBef>
              <a:spcAft>
                <a:spcPct val="0"/>
              </a:spcAft>
              <a:defRPr/>
            </a:pPr>
            <a:r>
              <a:rPr lang="en-US" b="1" dirty="0" err="1">
                <a:solidFill>
                  <a:srgbClr val="FFFFFF"/>
                </a:solidFill>
                <a:latin typeface="Arial Black" panose="020B0A04020102020204" pitchFamily="34" charset="0"/>
                <a:cs typeface="Arial" pitchFamily="34" charset="0"/>
              </a:rPr>
              <a:t>Keluarga</a:t>
            </a:r>
            <a:endParaRPr lang="en-US" b="1" dirty="0">
              <a:solidFill>
                <a:srgbClr val="FFFFFF"/>
              </a:solidFill>
              <a:latin typeface="Arial Black" panose="020B0A04020102020204" pitchFamily="34" charset="0"/>
              <a:cs typeface="Arial" pitchFamily="34" charset="0"/>
            </a:endParaRPr>
          </a:p>
        </p:txBody>
      </p:sp>
      <p:sp>
        <p:nvSpPr>
          <p:cNvPr id="32" name="Oval 31"/>
          <p:cNvSpPr/>
          <p:nvPr/>
        </p:nvSpPr>
        <p:spPr>
          <a:xfrm>
            <a:off x="4228108" y="1460283"/>
            <a:ext cx="2782291" cy="2631425"/>
          </a:xfrm>
          <a:prstGeom prst="ellipse">
            <a:avLst/>
          </a:prstGeom>
          <a:noFill/>
          <a:ln w="63500">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006600"/>
              </a:solidFill>
            </a:endParaRPr>
          </a:p>
        </p:txBody>
      </p:sp>
      <p:sp>
        <p:nvSpPr>
          <p:cNvPr id="31" name="Oval 30"/>
          <p:cNvSpPr/>
          <p:nvPr/>
        </p:nvSpPr>
        <p:spPr>
          <a:xfrm>
            <a:off x="3579197" y="2371152"/>
            <a:ext cx="1056663" cy="581199"/>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18" name="Oval 17"/>
          <p:cNvSpPr/>
          <p:nvPr/>
        </p:nvSpPr>
        <p:spPr>
          <a:xfrm>
            <a:off x="3934688" y="1567477"/>
            <a:ext cx="955730" cy="589596"/>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3565" name="TextBox 24"/>
          <p:cNvSpPr txBox="1">
            <a:spLocks noChangeArrowheads="1"/>
          </p:cNvSpPr>
          <p:nvPr/>
        </p:nvSpPr>
        <p:spPr bwMode="auto">
          <a:xfrm>
            <a:off x="3667809" y="2338525"/>
            <a:ext cx="85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600" b="1" dirty="0" err="1">
                <a:solidFill>
                  <a:srgbClr val="FFFFFF"/>
                </a:solidFill>
                <a:latin typeface="Arial"/>
              </a:rPr>
              <a:t>Fisio</a:t>
            </a:r>
            <a:endParaRPr lang="en-US" sz="1600" b="1" dirty="0">
              <a:solidFill>
                <a:srgbClr val="FFFFFF"/>
              </a:solidFill>
              <a:latin typeface="Arial"/>
            </a:endParaRPr>
          </a:p>
          <a:p>
            <a:pPr algn="ctr" eaLnBrk="1" fontAlgn="base" hangingPunct="1">
              <a:spcBef>
                <a:spcPct val="0"/>
              </a:spcBef>
              <a:spcAft>
                <a:spcPct val="0"/>
              </a:spcAft>
            </a:pPr>
            <a:r>
              <a:rPr lang="en-US" sz="1600" b="1" dirty="0" err="1">
                <a:solidFill>
                  <a:srgbClr val="FFFFFF"/>
                </a:solidFill>
                <a:latin typeface="Arial"/>
              </a:rPr>
              <a:t>terapis</a:t>
            </a:r>
            <a:endParaRPr lang="en-US" sz="1600" b="1" dirty="0">
              <a:solidFill>
                <a:srgbClr val="FFFFFF"/>
              </a:solidFill>
              <a:latin typeface="Arial"/>
            </a:endParaRPr>
          </a:p>
        </p:txBody>
      </p:sp>
      <p:sp>
        <p:nvSpPr>
          <p:cNvPr id="19" name="Oval 18"/>
          <p:cNvSpPr/>
          <p:nvPr/>
        </p:nvSpPr>
        <p:spPr>
          <a:xfrm>
            <a:off x="5108662" y="1069355"/>
            <a:ext cx="968859" cy="929859"/>
          </a:xfrm>
          <a:prstGeom prst="ellipse">
            <a:avLst/>
          </a:prstGeom>
          <a:solidFill>
            <a:srgbClr val="800000"/>
          </a:solidFill>
          <a:ln w="508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3563" name="TextBox 15"/>
          <p:cNvSpPr txBox="1">
            <a:spLocks noChangeArrowheads="1"/>
          </p:cNvSpPr>
          <p:nvPr/>
        </p:nvSpPr>
        <p:spPr bwMode="auto">
          <a:xfrm>
            <a:off x="3912503" y="1680097"/>
            <a:ext cx="9124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1800" b="1" dirty="0" err="1">
                <a:solidFill>
                  <a:srgbClr val="FFFFFF"/>
                </a:solidFill>
                <a:latin typeface="Arial Narrow" panose="020B0606020202030204" pitchFamily="34" charset="0"/>
              </a:rPr>
              <a:t>Perawat</a:t>
            </a:r>
            <a:endParaRPr lang="en-US" sz="1800" b="1" dirty="0">
              <a:solidFill>
                <a:srgbClr val="FFFFFF"/>
              </a:solidFill>
              <a:latin typeface="Arial Narrow" panose="020B0606020202030204" pitchFamily="34" charset="0"/>
            </a:endParaRPr>
          </a:p>
        </p:txBody>
      </p:sp>
      <p:sp>
        <p:nvSpPr>
          <p:cNvPr id="20" name="Oval 19"/>
          <p:cNvSpPr/>
          <p:nvPr/>
        </p:nvSpPr>
        <p:spPr>
          <a:xfrm>
            <a:off x="6271445" y="1543407"/>
            <a:ext cx="965219" cy="639844"/>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3564" name="TextBox 22"/>
          <p:cNvSpPr txBox="1">
            <a:spLocks noChangeArrowheads="1"/>
          </p:cNvSpPr>
          <p:nvPr/>
        </p:nvSpPr>
        <p:spPr bwMode="auto">
          <a:xfrm>
            <a:off x="6240493" y="1696246"/>
            <a:ext cx="10054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fontAlgn="base" hangingPunct="1">
              <a:spcBef>
                <a:spcPct val="0"/>
              </a:spcBef>
              <a:spcAft>
                <a:spcPct val="0"/>
              </a:spcAft>
            </a:pPr>
            <a:r>
              <a:rPr lang="en-US" sz="1800" b="1" dirty="0" err="1">
                <a:solidFill>
                  <a:srgbClr val="FFFFFF"/>
                </a:solidFill>
                <a:latin typeface="Arial Narrow" panose="020B0606020202030204" pitchFamily="34" charset="0"/>
              </a:rPr>
              <a:t>Apoteker</a:t>
            </a:r>
            <a:endParaRPr lang="en-US" sz="1800" b="1" dirty="0">
              <a:solidFill>
                <a:srgbClr val="FFFFFF"/>
              </a:solidFill>
              <a:latin typeface="Arial Narrow" panose="020B0606020202030204" pitchFamily="34" charset="0"/>
            </a:endParaRPr>
          </a:p>
        </p:txBody>
      </p:sp>
      <p:sp>
        <p:nvSpPr>
          <p:cNvPr id="22" name="Oval 21"/>
          <p:cNvSpPr/>
          <p:nvPr/>
        </p:nvSpPr>
        <p:spPr>
          <a:xfrm>
            <a:off x="6696575" y="2307768"/>
            <a:ext cx="785951" cy="724669"/>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3566" name="TextBox 25"/>
          <p:cNvSpPr txBox="1">
            <a:spLocks noChangeArrowheads="1"/>
          </p:cNvSpPr>
          <p:nvPr/>
        </p:nvSpPr>
        <p:spPr bwMode="auto">
          <a:xfrm>
            <a:off x="6687335" y="2307769"/>
            <a:ext cx="7537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800" b="1" dirty="0" err="1">
                <a:solidFill>
                  <a:srgbClr val="FFFFFF"/>
                </a:solidFill>
                <a:latin typeface="Arial Narrow" panose="020B0606020202030204" pitchFamily="34" charset="0"/>
              </a:rPr>
              <a:t>Ahli</a:t>
            </a:r>
            <a:endParaRPr lang="en-US" sz="1800" b="1" dirty="0">
              <a:solidFill>
                <a:srgbClr val="FFFFFF"/>
              </a:solidFill>
              <a:latin typeface="Arial Narrow" pitchFamily="34" charset="0"/>
            </a:endParaRPr>
          </a:p>
          <a:p>
            <a:pPr algn="ctr" eaLnBrk="1" fontAlgn="base" hangingPunct="1">
              <a:spcBef>
                <a:spcPct val="0"/>
              </a:spcBef>
              <a:spcAft>
                <a:spcPct val="0"/>
              </a:spcAft>
            </a:pPr>
            <a:r>
              <a:rPr lang="en-US" sz="1800" b="1" dirty="0" err="1">
                <a:solidFill>
                  <a:srgbClr val="FFFFFF"/>
                </a:solidFill>
                <a:latin typeface="Arial Narrow" pitchFamily="34" charset="0"/>
              </a:rPr>
              <a:t>Gizi</a:t>
            </a:r>
            <a:endParaRPr lang="en-US" sz="1800" b="1" dirty="0">
              <a:solidFill>
                <a:srgbClr val="FFFFFF"/>
              </a:solidFill>
              <a:latin typeface="Arial Narrow" pitchFamily="34" charset="0"/>
            </a:endParaRPr>
          </a:p>
        </p:txBody>
      </p:sp>
      <p:sp>
        <p:nvSpPr>
          <p:cNvPr id="15" name="Oval 14"/>
          <p:cNvSpPr/>
          <p:nvPr/>
        </p:nvSpPr>
        <p:spPr>
          <a:xfrm>
            <a:off x="6366687" y="3347641"/>
            <a:ext cx="995415" cy="538853"/>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7" name="Oval 26"/>
          <p:cNvSpPr/>
          <p:nvPr/>
        </p:nvSpPr>
        <p:spPr>
          <a:xfrm>
            <a:off x="5329717" y="3861048"/>
            <a:ext cx="826742" cy="596575"/>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8" name="TextBox 26"/>
          <p:cNvSpPr txBox="1">
            <a:spLocks noChangeArrowheads="1"/>
          </p:cNvSpPr>
          <p:nvPr/>
        </p:nvSpPr>
        <p:spPr bwMode="auto">
          <a:xfrm>
            <a:off x="6511338" y="3405180"/>
            <a:ext cx="753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800" b="1" dirty="0" err="1">
                <a:solidFill>
                  <a:srgbClr val="FFFFFF"/>
                </a:solidFill>
                <a:latin typeface="Arial Narrow" pitchFamily="34" charset="0"/>
              </a:rPr>
              <a:t>Analis</a:t>
            </a:r>
            <a:endParaRPr lang="en-US" sz="1800" b="1" dirty="0">
              <a:solidFill>
                <a:srgbClr val="FFFFFF"/>
              </a:solidFill>
              <a:latin typeface="Arial Narrow" pitchFamily="34" charset="0"/>
            </a:endParaRPr>
          </a:p>
        </p:txBody>
      </p:sp>
      <p:sp>
        <p:nvSpPr>
          <p:cNvPr id="17" name="Oval 16"/>
          <p:cNvSpPr/>
          <p:nvPr/>
        </p:nvSpPr>
        <p:spPr>
          <a:xfrm>
            <a:off x="4027374" y="3354572"/>
            <a:ext cx="951375" cy="60263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3568" name="TextBox 27"/>
          <p:cNvSpPr txBox="1">
            <a:spLocks noChangeArrowheads="1"/>
          </p:cNvSpPr>
          <p:nvPr/>
        </p:nvSpPr>
        <p:spPr bwMode="auto">
          <a:xfrm>
            <a:off x="4140765" y="3303956"/>
            <a:ext cx="7216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800" b="1" dirty="0">
                <a:solidFill>
                  <a:srgbClr val="FFFFFF"/>
                </a:solidFill>
                <a:latin typeface="Arial Narrow" pitchFamily="34" charset="0"/>
              </a:rPr>
              <a:t>Radio</a:t>
            </a:r>
          </a:p>
          <a:p>
            <a:pPr algn="ctr" eaLnBrk="1" fontAlgn="base" hangingPunct="1">
              <a:spcBef>
                <a:spcPct val="0"/>
              </a:spcBef>
              <a:spcAft>
                <a:spcPct val="0"/>
              </a:spcAft>
            </a:pPr>
            <a:r>
              <a:rPr lang="en-US" sz="1800" b="1" dirty="0" err="1">
                <a:solidFill>
                  <a:srgbClr val="FFFFFF"/>
                </a:solidFill>
                <a:latin typeface="Arial Narrow" pitchFamily="34" charset="0"/>
              </a:rPr>
              <a:t>grafer</a:t>
            </a:r>
            <a:endParaRPr lang="en-US" sz="1800" b="1" dirty="0">
              <a:solidFill>
                <a:srgbClr val="FFFFFF"/>
              </a:solidFill>
              <a:latin typeface="Arial Narrow" pitchFamily="34" charset="0"/>
            </a:endParaRPr>
          </a:p>
        </p:txBody>
      </p:sp>
      <p:cxnSp>
        <p:nvCxnSpPr>
          <p:cNvPr id="9" name="Straight Arrow Connector 8"/>
          <p:cNvCxnSpPr>
            <a:endCxn id="29" idx="3"/>
          </p:cNvCxnSpPr>
          <p:nvPr/>
        </p:nvCxnSpPr>
        <p:spPr>
          <a:xfrm flipV="1">
            <a:off x="4916059" y="3237562"/>
            <a:ext cx="283175" cy="223901"/>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9" idx="7"/>
            <a:endCxn id="20" idx="3"/>
          </p:cNvCxnSpPr>
          <p:nvPr/>
        </p:nvCxnSpPr>
        <p:spPr>
          <a:xfrm flipV="1">
            <a:off x="6087130" y="2089548"/>
            <a:ext cx="325668" cy="33868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225306" y="2752436"/>
            <a:ext cx="443346" cy="27710"/>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5689595" y="3362036"/>
            <a:ext cx="7826" cy="52163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642629" y="2677449"/>
            <a:ext cx="379898" cy="46472"/>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5643182" y="1930400"/>
            <a:ext cx="236" cy="339451"/>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18" idx="5"/>
          </p:cNvCxnSpPr>
          <p:nvPr/>
        </p:nvCxnSpPr>
        <p:spPr>
          <a:xfrm flipH="1" flipV="1">
            <a:off x="4750455" y="2070729"/>
            <a:ext cx="398377" cy="33030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149662" y="3139700"/>
            <a:ext cx="350977" cy="302703"/>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572" name="TextBox 31"/>
          <p:cNvSpPr txBox="1">
            <a:spLocks noChangeArrowheads="1"/>
          </p:cNvSpPr>
          <p:nvPr/>
        </p:nvSpPr>
        <p:spPr bwMode="auto">
          <a:xfrm>
            <a:off x="5139592" y="1381946"/>
            <a:ext cx="851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800" b="1" dirty="0">
                <a:solidFill>
                  <a:srgbClr val="FFFFFF"/>
                </a:solidFill>
                <a:latin typeface="Arial Black" panose="020B0A04020102020204" pitchFamily="34" charset="0"/>
              </a:rPr>
              <a:t>DPJP</a:t>
            </a:r>
          </a:p>
        </p:txBody>
      </p:sp>
      <p:sp>
        <p:nvSpPr>
          <p:cNvPr id="39" name="Rectangle 1"/>
          <p:cNvSpPr>
            <a:spLocks noChangeArrowheads="1"/>
          </p:cNvSpPr>
          <p:nvPr/>
        </p:nvSpPr>
        <p:spPr bwMode="auto">
          <a:xfrm>
            <a:off x="2061219" y="0"/>
            <a:ext cx="4949181" cy="830997"/>
          </a:xfrm>
          <a:prstGeom prst="rect">
            <a:avLst/>
          </a:prstGeom>
          <a:noFill/>
          <a:ln w="19050">
            <a:noFill/>
            <a:miter lim="800000"/>
            <a:headEnd/>
            <a:tailEnd/>
          </a:ln>
        </p:spPr>
        <p:txBody>
          <a:bodyPr wrap="square">
            <a:spAutoFit/>
          </a:bodyPr>
          <a:lstStyle/>
          <a:p>
            <a:pPr algn="ctr" fontAlgn="base"/>
            <a:r>
              <a:rPr lang="en-GB" sz="2400" b="1" dirty="0" err="1" smtClean="0">
                <a:solidFill>
                  <a:prstClr val="black"/>
                </a:solidFill>
                <a:latin typeface="Arial Rounded MT Bold" panose="020F0704030504030204" pitchFamily="34" charset="0"/>
                <a:cs typeface="Aharoni" pitchFamily="2" charset="-79"/>
              </a:rPr>
              <a:t>Manajer</a:t>
            </a:r>
            <a:r>
              <a:rPr lang="en-GB" sz="2400" b="1" dirty="0" smtClean="0">
                <a:solidFill>
                  <a:prstClr val="black"/>
                </a:solidFill>
                <a:latin typeface="Arial Rounded MT Bold" panose="020F0704030504030204" pitchFamily="34" charset="0"/>
                <a:cs typeface="Aharoni" pitchFamily="2" charset="-79"/>
              </a:rPr>
              <a:t> </a:t>
            </a:r>
            <a:r>
              <a:rPr lang="en-GB" sz="2400" b="1" dirty="0" err="1" smtClean="0">
                <a:solidFill>
                  <a:prstClr val="black"/>
                </a:solidFill>
                <a:latin typeface="Arial Rounded MT Bold" panose="020F0704030504030204" pitchFamily="34" charset="0"/>
                <a:cs typeface="Aharoni" pitchFamily="2" charset="-79"/>
              </a:rPr>
              <a:t>Pelayanan</a:t>
            </a:r>
            <a:r>
              <a:rPr lang="en-GB" sz="2400" b="1" dirty="0" smtClean="0">
                <a:solidFill>
                  <a:prstClr val="black"/>
                </a:solidFill>
                <a:latin typeface="Arial Rounded MT Bold" panose="020F0704030504030204" pitchFamily="34" charset="0"/>
                <a:cs typeface="Aharoni" pitchFamily="2" charset="-79"/>
              </a:rPr>
              <a:t> </a:t>
            </a:r>
            <a:r>
              <a:rPr lang="en-GB" sz="2400" b="1" dirty="0" err="1" smtClean="0">
                <a:solidFill>
                  <a:prstClr val="black"/>
                </a:solidFill>
                <a:latin typeface="Arial Rounded MT Bold" panose="020F0704030504030204" pitchFamily="34" charset="0"/>
                <a:cs typeface="Aharoni" pitchFamily="2" charset="-79"/>
              </a:rPr>
              <a:t>Pasien</a:t>
            </a:r>
            <a:endParaRPr lang="en-GB" sz="2400" b="1" dirty="0" smtClean="0">
              <a:solidFill>
                <a:prstClr val="black"/>
              </a:solidFill>
              <a:latin typeface="Arial Rounded MT Bold" panose="020F0704030504030204" pitchFamily="34" charset="0"/>
              <a:cs typeface="Aharoni" pitchFamily="2" charset="-79"/>
            </a:endParaRPr>
          </a:p>
          <a:p>
            <a:pPr algn="ctr" fontAlgn="base"/>
            <a:r>
              <a:rPr lang="en-GB" sz="2400" b="1" dirty="0" smtClean="0">
                <a:solidFill>
                  <a:prstClr val="black"/>
                </a:solidFill>
                <a:latin typeface="Arial Rounded MT Bold" panose="020F0704030504030204" pitchFamily="34" charset="0"/>
                <a:cs typeface="Aharoni" pitchFamily="2" charset="-79"/>
              </a:rPr>
              <a:t>Case Manager</a:t>
            </a:r>
            <a:endParaRPr lang="id-ID" sz="2400" b="1" dirty="0">
              <a:solidFill>
                <a:prstClr val="black"/>
              </a:solidFill>
              <a:latin typeface="Arial Rounded MT Bold" panose="020F0704030504030204" pitchFamily="34" charset="0"/>
              <a:cs typeface="Aharoni" pitchFamily="2" charset="-79"/>
            </a:endParaRPr>
          </a:p>
        </p:txBody>
      </p:sp>
      <p:sp>
        <p:nvSpPr>
          <p:cNvPr id="55" name="TextBox 22"/>
          <p:cNvSpPr txBox="1">
            <a:spLocks noChangeArrowheads="1"/>
          </p:cNvSpPr>
          <p:nvPr/>
        </p:nvSpPr>
        <p:spPr bwMode="auto">
          <a:xfrm>
            <a:off x="1230044" y="2095688"/>
            <a:ext cx="2174555" cy="2031325"/>
          </a:xfrm>
          <a:prstGeom prst="rect">
            <a:avLst/>
          </a:prstGeom>
          <a:solidFill>
            <a:srgbClr val="000000"/>
          </a:solidFill>
          <a:ln w="19050">
            <a:solidFill>
              <a:srgbClr val="000000"/>
            </a:solidFill>
            <a:miter lim="800000"/>
            <a:headEnd/>
            <a:tailEnd/>
          </a:ln>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marL="214313" indent="-214313" eaLnBrk="1" fontAlgn="base" hangingPunct="1">
              <a:spcBef>
                <a:spcPct val="0"/>
              </a:spcBef>
              <a:spcAft>
                <a:spcPct val="0"/>
              </a:spcAft>
              <a:buFont typeface="Arial" panose="020B0604020202020204" pitchFamily="34" charset="0"/>
              <a:buChar char="•"/>
            </a:pPr>
            <a:r>
              <a:rPr lang="en-US" sz="1800" b="1" dirty="0" smtClean="0">
                <a:solidFill>
                  <a:srgbClr val="FFFFFF"/>
                </a:solidFill>
                <a:latin typeface="Arial Narrow" pitchFamily="34" charset="0"/>
              </a:rPr>
              <a:t>Clinical/Team Leader</a:t>
            </a:r>
            <a:endParaRPr lang="en-US" sz="1800" b="1" dirty="0">
              <a:solidFill>
                <a:srgbClr val="FFFFFF"/>
              </a:solidFill>
              <a:latin typeface="Arial Narrow" pitchFamily="34" charset="0"/>
            </a:endParaRPr>
          </a:p>
          <a:p>
            <a:pPr marL="214313" indent="-214313" eaLnBrk="1" fontAlgn="base" hangingPunct="1">
              <a:spcBef>
                <a:spcPct val="0"/>
              </a:spcBef>
              <a:spcAft>
                <a:spcPct val="0"/>
              </a:spcAft>
              <a:buFont typeface="Arial" panose="020B0604020202020204" pitchFamily="34" charset="0"/>
              <a:buChar char="•"/>
            </a:pPr>
            <a:r>
              <a:rPr lang="en-US" sz="1800" b="1" dirty="0" smtClean="0">
                <a:solidFill>
                  <a:srgbClr val="FFFFFF"/>
                </a:solidFill>
                <a:latin typeface="Arial Narrow" pitchFamily="34" charset="0"/>
              </a:rPr>
              <a:t>Review </a:t>
            </a:r>
            <a:r>
              <a:rPr lang="en-US" sz="1800" b="1" dirty="0" err="1" smtClean="0">
                <a:solidFill>
                  <a:srgbClr val="FFFFFF"/>
                </a:solidFill>
                <a:latin typeface="Arial Narrow" pitchFamily="34" charset="0"/>
              </a:rPr>
              <a:t>Asuhan</a:t>
            </a:r>
            <a:endParaRPr lang="en-US" sz="1800" b="1" dirty="0">
              <a:solidFill>
                <a:srgbClr val="FFFFFF"/>
              </a:solidFill>
              <a:latin typeface="Arial Narrow" pitchFamily="34" charset="0"/>
            </a:endParaRPr>
          </a:p>
          <a:p>
            <a:pPr marL="214313" indent="-214313" eaLnBrk="1" fontAlgn="base" hangingPunct="1">
              <a:spcBef>
                <a:spcPct val="0"/>
              </a:spcBef>
              <a:spcAft>
                <a:spcPct val="0"/>
              </a:spcAft>
              <a:buFont typeface="Arial" panose="020B0604020202020204" pitchFamily="34" charset="0"/>
              <a:buChar char="•"/>
            </a:pPr>
            <a:r>
              <a:rPr lang="en-US" sz="1800" b="1" dirty="0" err="1" smtClean="0">
                <a:solidFill>
                  <a:srgbClr val="FFFFFF"/>
                </a:solidFill>
                <a:latin typeface="Arial Narrow" pitchFamily="34" charset="0"/>
              </a:rPr>
              <a:t>Secara</a:t>
            </a:r>
            <a:r>
              <a:rPr lang="en-US" sz="1800" b="1" dirty="0" smtClean="0">
                <a:solidFill>
                  <a:srgbClr val="FFFFFF"/>
                </a:solidFill>
                <a:latin typeface="Arial Narrow" pitchFamily="34" charset="0"/>
              </a:rPr>
              <a:t> </a:t>
            </a:r>
            <a:r>
              <a:rPr lang="en-US" sz="1800" b="1" dirty="0" err="1" smtClean="0">
                <a:solidFill>
                  <a:srgbClr val="FFFFFF"/>
                </a:solidFill>
                <a:latin typeface="Arial Narrow" pitchFamily="34" charset="0"/>
              </a:rPr>
              <a:t>kolaboratif</a:t>
            </a:r>
            <a:r>
              <a:rPr lang="en-US" sz="1800" b="1" dirty="0" smtClean="0">
                <a:solidFill>
                  <a:srgbClr val="FFFFFF"/>
                </a:solidFill>
                <a:latin typeface="Arial Narrow" pitchFamily="34" charset="0"/>
              </a:rPr>
              <a:t> </a:t>
            </a:r>
            <a:r>
              <a:rPr lang="en-US" sz="1800" b="1" dirty="0" err="1" smtClean="0">
                <a:solidFill>
                  <a:srgbClr val="FFFFFF"/>
                </a:solidFill>
                <a:latin typeface="Arial Narrow" pitchFamily="34" charset="0"/>
              </a:rPr>
              <a:t>melakukan</a:t>
            </a:r>
            <a:r>
              <a:rPr lang="en-US" sz="1800" b="1" dirty="0" smtClean="0">
                <a:solidFill>
                  <a:srgbClr val="FFFFFF"/>
                </a:solidFill>
                <a:latin typeface="Arial Narrow" pitchFamily="34" charset="0"/>
              </a:rPr>
              <a:t> </a:t>
            </a:r>
            <a:r>
              <a:rPr lang="en-US" sz="1800" b="1" dirty="0" err="1" smtClean="0">
                <a:solidFill>
                  <a:srgbClr val="FFFFFF"/>
                </a:solidFill>
                <a:latin typeface="Arial Narrow" pitchFamily="34" charset="0"/>
              </a:rPr>
              <a:t>sintesa</a:t>
            </a:r>
            <a:r>
              <a:rPr lang="en-US" sz="1800" b="1" dirty="0" smtClean="0">
                <a:solidFill>
                  <a:srgbClr val="FFFFFF"/>
                </a:solidFill>
                <a:latin typeface="Arial Narrow" pitchFamily="34" charset="0"/>
              </a:rPr>
              <a:t> &amp; </a:t>
            </a:r>
            <a:r>
              <a:rPr lang="en-US" sz="1800" b="1" dirty="0" err="1" smtClean="0">
                <a:solidFill>
                  <a:srgbClr val="FFFFFF"/>
                </a:solidFill>
                <a:latin typeface="Arial Narrow" pitchFamily="34" charset="0"/>
              </a:rPr>
              <a:t>integrasi</a:t>
            </a:r>
            <a:r>
              <a:rPr lang="en-US" sz="1800" b="1" dirty="0" smtClean="0">
                <a:solidFill>
                  <a:srgbClr val="FFFFFF"/>
                </a:solidFill>
                <a:latin typeface="Arial Narrow" pitchFamily="34" charset="0"/>
              </a:rPr>
              <a:t> </a:t>
            </a:r>
            <a:r>
              <a:rPr lang="en-US" sz="1800" b="1" dirty="0" err="1" smtClean="0">
                <a:solidFill>
                  <a:srgbClr val="FFFFFF"/>
                </a:solidFill>
                <a:latin typeface="Arial Narrow" pitchFamily="34" charset="0"/>
              </a:rPr>
              <a:t>asuhan</a:t>
            </a:r>
            <a:r>
              <a:rPr lang="en-US" sz="1800" b="1" dirty="0" smtClean="0">
                <a:solidFill>
                  <a:srgbClr val="FFFFFF"/>
                </a:solidFill>
                <a:latin typeface="Arial Narrow" pitchFamily="34" charset="0"/>
              </a:rPr>
              <a:t> </a:t>
            </a:r>
            <a:r>
              <a:rPr lang="en-US" sz="1800" b="1" dirty="0" err="1" smtClean="0">
                <a:solidFill>
                  <a:srgbClr val="FFFFFF"/>
                </a:solidFill>
                <a:latin typeface="Arial Narrow" pitchFamily="34" charset="0"/>
              </a:rPr>
              <a:t>pasien</a:t>
            </a:r>
            <a:endParaRPr lang="en-US" sz="1800" b="1" dirty="0">
              <a:solidFill>
                <a:srgbClr val="FFFFFF"/>
              </a:solidFill>
              <a:latin typeface="Arial Narrow" pitchFamily="34" charset="0"/>
            </a:endParaRPr>
          </a:p>
        </p:txBody>
      </p:sp>
      <p:cxnSp>
        <p:nvCxnSpPr>
          <p:cNvPr id="56" name="Straight Arrow Connector 55"/>
          <p:cNvCxnSpPr/>
          <p:nvPr/>
        </p:nvCxnSpPr>
        <p:spPr>
          <a:xfrm flipH="1" flipV="1">
            <a:off x="2211399" y="1381946"/>
            <a:ext cx="2822415" cy="3509"/>
          </a:xfrm>
          <a:prstGeom prst="straightConnector1">
            <a:avLst/>
          </a:prstGeom>
          <a:ln w="38100">
            <a:solidFill>
              <a:srgbClr val="00000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207487" y="1376218"/>
            <a:ext cx="3912" cy="725632"/>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3567" name="TextBox 26"/>
          <p:cNvSpPr txBox="1">
            <a:spLocks noChangeArrowheads="1"/>
          </p:cNvSpPr>
          <p:nvPr/>
        </p:nvSpPr>
        <p:spPr bwMode="auto">
          <a:xfrm>
            <a:off x="5292080" y="3933056"/>
            <a:ext cx="9012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sz="1800" b="1" dirty="0" err="1">
                <a:solidFill>
                  <a:srgbClr val="FFFFFF"/>
                </a:solidFill>
                <a:latin typeface="Arial Narrow" pitchFamily="34" charset="0"/>
              </a:rPr>
              <a:t>Lainnya</a:t>
            </a:r>
            <a:endParaRPr lang="en-US" sz="1800" b="1" dirty="0">
              <a:solidFill>
                <a:srgbClr val="FFFFFF"/>
              </a:solidFill>
              <a:latin typeface="Arial Narrow" pitchFamily="34" charset="0"/>
            </a:endParaRPr>
          </a:p>
        </p:txBody>
      </p:sp>
      <p:sp>
        <p:nvSpPr>
          <p:cNvPr id="2" name="Footer Placeholder 1"/>
          <p:cNvSpPr>
            <a:spLocks noGrp="1"/>
          </p:cNvSpPr>
          <p:nvPr>
            <p:ph type="ftr" sz="quarter" idx="11"/>
          </p:nvPr>
        </p:nvSpPr>
        <p:spPr/>
        <p:txBody>
          <a:bodyPr/>
          <a:lstStyle/>
          <a:p>
            <a:r>
              <a:rPr lang="en-US" smtClean="0">
                <a:solidFill>
                  <a:prstClr val="black">
                    <a:tint val="75000"/>
                  </a:prstClr>
                </a:solidFill>
              </a:rPr>
              <a:t>KARS Dr.Nico Lumenta</a:t>
            </a:r>
            <a:endParaRPr lang="en-US">
              <a:solidFill>
                <a:prstClr val="black">
                  <a:tint val="75000"/>
                </a:prstClr>
              </a:solidFill>
            </a:endParaRPr>
          </a:p>
        </p:txBody>
      </p:sp>
      <p:sp>
        <p:nvSpPr>
          <p:cNvPr id="38" name="TextBox 31"/>
          <p:cNvSpPr txBox="1">
            <a:spLocks noChangeArrowheads="1"/>
          </p:cNvSpPr>
          <p:nvPr/>
        </p:nvSpPr>
        <p:spPr bwMode="auto">
          <a:xfrm>
            <a:off x="5441383" y="5029200"/>
            <a:ext cx="959417" cy="800219"/>
          </a:xfrm>
          <a:prstGeom prst="rect">
            <a:avLst/>
          </a:prstGeom>
          <a:solidFill>
            <a:srgbClr val="00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sz="1800" b="1" dirty="0" smtClean="0">
                <a:solidFill>
                  <a:srgbClr val="FFFFFF"/>
                </a:solidFill>
                <a:latin typeface="Arial Narrow" panose="020B0606020202030204" pitchFamily="34" charset="0"/>
                <a:cs typeface="Arial" panose="020B0604020202020204" pitchFamily="34" charset="0"/>
              </a:rPr>
              <a:t>MPP</a:t>
            </a:r>
          </a:p>
          <a:p>
            <a:pPr algn="ctr" eaLnBrk="1" hangingPunct="1"/>
            <a:r>
              <a:rPr lang="en-US" sz="1400" b="1" dirty="0" smtClean="0">
                <a:solidFill>
                  <a:srgbClr val="FFFFFF"/>
                </a:solidFill>
                <a:latin typeface="Arial Narrow" panose="020B0606020202030204" pitchFamily="34" charset="0"/>
                <a:cs typeface="Arial" panose="020B0604020202020204" pitchFamily="34" charset="0"/>
              </a:rPr>
              <a:t>Case</a:t>
            </a:r>
          </a:p>
          <a:p>
            <a:pPr algn="ctr" eaLnBrk="1" hangingPunct="1"/>
            <a:r>
              <a:rPr lang="en-US" sz="1400" b="1" dirty="0" smtClean="0">
                <a:solidFill>
                  <a:srgbClr val="FFFFFF"/>
                </a:solidFill>
                <a:latin typeface="Arial Narrow" panose="020B0606020202030204" pitchFamily="34" charset="0"/>
                <a:cs typeface="Arial" panose="020B0604020202020204" pitchFamily="34" charset="0"/>
              </a:rPr>
              <a:t>Manager</a:t>
            </a:r>
            <a:endParaRPr lang="en-US" sz="1400" b="1" dirty="0">
              <a:solidFill>
                <a:srgbClr val="FFFFFF"/>
              </a:solidFill>
              <a:latin typeface="Arial Narrow" panose="020B0606020202030204" pitchFamily="34" charset="0"/>
              <a:cs typeface="Arial" panose="020B0604020202020204" pitchFamily="34" charset="0"/>
            </a:endParaRPr>
          </a:p>
        </p:txBody>
      </p:sp>
      <p:sp>
        <p:nvSpPr>
          <p:cNvPr id="40" name="Curved Right Arrow 39"/>
          <p:cNvSpPr/>
          <p:nvPr/>
        </p:nvSpPr>
        <p:spPr>
          <a:xfrm rot="12133592">
            <a:off x="7009877" y="3404492"/>
            <a:ext cx="767864" cy="2565388"/>
          </a:xfrm>
          <a:prstGeom prst="curvedRightArrow">
            <a:avLst>
              <a:gd name="adj1" fmla="val 25000"/>
              <a:gd name="adj2" fmla="val 50000"/>
              <a:gd name="adj3" fmla="val 63146"/>
            </a:avLst>
          </a:prstGeom>
          <a:pattFill prst="dashHorz">
            <a:fgClr>
              <a:srgbClr val="000000"/>
            </a:fgClr>
            <a:bgClr>
              <a:schemeClr val="bg1"/>
            </a:bgClr>
          </a:patt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3" name="Curved Right Arrow 42"/>
          <p:cNvSpPr/>
          <p:nvPr/>
        </p:nvSpPr>
        <p:spPr>
          <a:xfrm rot="8640377" flipH="1">
            <a:off x="3824399" y="3567084"/>
            <a:ext cx="775768" cy="2554766"/>
          </a:xfrm>
          <a:prstGeom prst="curvedRightArrow">
            <a:avLst>
              <a:gd name="adj1" fmla="val 25000"/>
              <a:gd name="adj2" fmla="val 50000"/>
              <a:gd name="adj3" fmla="val 27248"/>
            </a:avLst>
          </a:prstGeom>
          <a:pattFill prst="dashHorz">
            <a:fgClr>
              <a:srgbClr val="000000"/>
            </a:fgClr>
            <a:bgClr>
              <a:schemeClr val="bg1"/>
            </a:bgClr>
          </a:patt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5" name="TextBox 44"/>
          <p:cNvSpPr txBox="1"/>
          <p:nvPr/>
        </p:nvSpPr>
        <p:spPr>
          <a:xfrm>
            <a:off x="6803072" y="5908572"/>
            <a:ext cx="814646" cy="523220"/>
          </a:xfrm>
          <a:prstGeom prst="rect">
            <a:avLst/>
          </a:prstGeom>
          <a:solidFill>
            <a:srgbClr val="006600"/>
          </a:solidFill>
        </p:spPr>
        <p:txBody>
          <a:bodyPr wrap="none">
            <a:spAutoFit/>
          </a:bodyPr>
          <a:lstStyle/>
          <a:p>
            <a:pPr algn="ctr">
              <a:defRPr/>
            </a:pPr>
            <a:r>
              <a:rPr lang="en-US" sz="1400" b="1" dirty="0" err="1" smtClean="0">
                <a:solidFill>
                  <a:srgbClr val="FFFFFF"/>
                </a:solidFill>
                <a:latin typeface="Arial Narrow" panose="020B0606020202030204" pitchFamily="34" charset="0"/>
                <a:cs typeface="Arial" pitchFamily="34" charset="0"/>
              </a:rPr>
              <a:t>Dokter</a:t>
            </a:r>
            <a:endParaRPr lang="en-US" sz="1400" b="1" dirty="0" smtClean="0">
              <a:solidFill>
                <a:srgbClr val="FFFFFF"/>
              </a:solidFill>
              <a:latin typeface="Arial Narrow" panose="020B0606020202030204" pitchFamily="34" charset="0"/>
              <a:cs typeface="Arial" pitchFamily="34" charset="0"/>
            </a:endParaRPr>
          </a:p>
          <a:p>
            <a:pPr algn="ctr">
              <a:defRPr/>
            </a:pPr>
            <a:r>
              <a:rPr lang="en-US" sz="1400" b="1" dirty="0" err="1" smtClean="0">
                <a:solidFill>
                  <a:srgbClr val="FFFFFF"/>
                </a:solidFill>
                <a:latin typeface="Arial Narrow" panose="020B0606020202030204" pitchFamily="34" charset="0"/>
                <a:cs typeface="Arial" pitchFamily="34" charset="0"/>
              </a:rPr>
              <a:t>Keluarga</a:t>
            </a:r>
            <a:endParaRPr lang="en-US" sz="1400" b="1" dirty="0">
              <a:solidFill>
                <a:srgbClr val="FFFFFF"/>
              </a:solidFill>
              <a:latin typeface="Arial Narrow" panose="020B0606020202030204" pitchFamily="34" charset="0"/>
              <a:cs typeface="Arial" pitchFamily="34" charset="0"/>
            </a:endParaRPr>
          </a:p>
        </p:txBody>
      </p:sp>
      <p:sp>
        <p:nvSpPr>
          <p:cNvPr id="47" name="TextBox 46"/>
          <p:cNvSpPr txBox="1"/>
          <p:nvPr/>
        </p:nvSpPr>
        <p:spPr>
          <a:xfrm>
            <a:off x="2873127" y="5487830"/>
            <a:ext cx="936475" cy="738664"/>
          </a:xfrm>
          <a:prstGeom prst="rect">
            <a:avLst/>
          </a:prstGeom>
          <a:solidFill>
            <a:srgbClr val="006600"/>
          </a:solidFill>
        </p:spPr>
        <p:txBody>
          <a:bodyPr wrap="none">
            <a:spAutoFit/>
          </a:bodyPr>
          <a:lstStyle/>
          <a:p>
            <a:pPr algn="ctr">
              <a:defRPr/>
            </a:pPr>
            <a:r>
              <a:rPr lang="en-US" sz="1400" b="1" dirty="0" smtClean="0">
                <a:solidFill>
                  <a:srgbClr val="FFFFFF"/>
                </a:solidFill>
                <a:latin typeface="Arial Narrow" panose="020B0606020202030204" pitchFamily="34" charset="0"/>
                <a:cs typeface="Arial" pitchFamily="34" charset="0"/>
              </a:rPr>
              <a:t>Yan</a:t>
            </a:r>
          </a:p>
          <a:p>
            <a:pPr algn="ctr">
              <a:defRPr/>
            </a:pPr>
            <a:r>
              <a:rPr lang="en-US" sz="1400" b="1" dirty="0" err="1" smtClean="0">
                <a:solidFill>
                  <a:srgbClr val="FFFFFF"/>
                </a:solidFill>
                <a:latin typeface="Arial Narrow" panose="020B0606020202030204" pitchFamily="34" charset="0"/>
                <a:cs typeface="Arial" pitchFamily="34" charset="0"/>
              </a:rPr>
              <a:t>Keuangan</a:t>
            </a:r>
            <a:r>
              <a:rPr lang="en-US" sz="1400" b="1" dirty="0" smtClean="0">
                <a:solidFill>
                  <a:srgbClr val="FFFFFF"/>
                </a:solidFill>
                <a:latin typeface="Arial Narrow" panose="020B0606020202030204" pitchFamily="34" charset="0"/>
                <a:cs typeface="Arial" pitchFamily="34" charset="0"/>
              </a:rPr>
              <a:t>/</a:t>
            </a:r>
          </a:p>
          <a:p>
            <a:pPr algn="ctr">
              <a:defRPr/>
            </a:pPr>
            <a:r>
              <a:rPr lang="en-US" sz="1400" b="1" dirty="0" smtClean="0">
                <a:solidFill>
                  <a:srgbClr val="FFFFFF"/>
                </a:solidFill>
                <a:latin typeface="Arial Narrow" panose="020B0606020202030204" pitchFamily="34" charset="0"/>
                <a:cs typeface="Arial" pitchFamily="34" charset="0"/>
              </a:rPr>
              <a:t>Billing</a:t>
            </a:r>
            <a:endParaRPr lang="en-US" sz="1400" b="1" dirty="0">
              <a:solidFill>
                <a:srgbClr val="FFFFFF"/>
              </a:solidFill>
              <a:latin typeface="Arial Narrow" panose="020B0606020202030204" pitchFamily="34" charset="0"/>
              <a:cs typeface="Arial" pitchFamily="34" charset="0"/>
            </a:endParaRPr>
          </a:p>
        </p:txBody>
      </p:sp>
      <p:sp>
        <p:nvSpPr>
          <p:cNvPr id="49" name="TextBox 48"/>
          <p:cNvSpPr txBox="1"/>
          <p:nvPr/>
        </p:nvSpPr>
        <p:spPr>
          <a:xfrm>
            <a:off x="4042047" y="5888095"/>
            <a:ext cx="1059906" cy="738664"/>
          </a:xfrm>
          <a:prstGeom prst="rect">
            <a:avLst/>
          </a:prstGeom>
          <a:solidFill>
            <a:srgbClr val="006600"/>
          </a:solidFill>
        </p:spPr>
        <p:txBody>
          <a:bodyPr wrap="none">
            <a:spAutoFit/>
          </a:bodyPr>
          <a:lstStyle/>
          <a:p>
            <a:pPr algn="ctr">
              <a:defRPr/>
            </a:pPr>
            <a:r>
              <a:rPr lang="en-US" sz="1400" b="1" dirty="0" err="1" smtClean="0">
                <a:solidFill>
                  <a:srgbClr val="FFFFFF"/>
                </a:solidFill>
                <a:latin typeface="Arial Narrow" panose="020B0606020202030204" pitchFamily="34" charset="0"/>
                <a:cs typeface="Arial" pitchFamily="34" charset="0"/>
              </a:rPr>
              <a:t>Asuransi</a:t>
            </a:r>
            <a:endParaRPr lang="en-US" sz="1400" b="1" dirty="0" smtClean="0">
              <a:solidFill>
                <a:srgbClr val="FFFFFF"/>
              </a:solidFill>
              <a:latin typeface="Arial Narrow" panose="020B0606020202030204" pitchFamily="34" charset="0"/>
              <a:cs typeface="Arial" pitchFamily="34" charset="0"/>
            </a:endParaRPr>
          </a:p>
          <a:p>
            <a:pPr algn="ctr">
              <a:defRPr/>
            </a:pPr>
            <a:r>
              <a:rPr lang="en-US" sz="1400" b="1" dirty="0" smtClean="0">
                <a:solidFill>
                  <a:srgbClr val="FFFFFF"/>
                </a:solidFill>
                <a:latin typeface="Arial Narrow" panose="020B0606020202030204" pitchFamily="34" charset="0"/>
                <a:cs typeface="Arial" pitchFamily="34" charset="0"/>
              </a:rPr>
              <a:t>Perusahaan/</a:t>
            </a:r>
          </a:p>
          <a:p>
            <a:pPr algn="ctr">
              <a:defRPr/>
            </a:pPr>
            <a:r>
              <a:rPr lang="en-US" sz="1400" b="1" dirty="0" smtClean="0">
                <a:solidFill>
                  <a:srgbClr val="FFFFFF"/>
                </a:solidFill>
                <a:latin typeface="Arial Narrow" panose="020B0606020202030204" pitchFamily="34" charset="0"/>
                <a:cs typeface="Arial" pitchFamily="34" charset="0"/>
              </a:rPr>
              <a:t>Employer</a:t>
            </a:r>
            <a:endParaRPr lang="en-US" sz="1400" b="1" dirty="0">
              <a:solidFill>
                <a:srgbClr val="FFFFFF"/>
              </a:solidFill>
              <a:latin typeface="Arial Narrow" panose="020B0606020202030204" pitchFamily="34" charset="0"/>
              <a:cs typeface="Arial" pitchFamily="34" charset="0"/>
            </a:endParaRPr>
          </a:p>
        </p:txBody>
      </p:sp>
      <p:sp>
        <p:nvSpPr>
          <p:cNvPr id="50" name="TextBox 49"/>
          <p:cNvSpPr txBox="1"/>
          <p:nvPr/>
        </p:nvSpPr>
        <p:spPr>
          <a:xfrm>
            <a:off x="5593091" y="6215525"/>
            <a:ext cx="623889" cy="338554"/>
          </a:xfrm>
          <a:prstGeom prst="rect">
            <a:avLst/>
          </a:prstGeom>
          <a:solidFill>
            <a:srgbClr val="006600"/>
          </a:solidFill>
        </p:spPr>
        <p:txBody>
          <a:bodyPr wrap="none">
            <a:spAutoFit/>
          </a:bodyPr>
          <a:lstStyle/>
          <a:p>
            <a:pPr algn="ctr">
              <a:defRPr/>
            </a:pPr>
            <a:r>
              <a:rPr lang="en-US" sz="1600" b="1" dirty="0" smtClean="0">
                <a:solidFill>
                  <a:srgbClr val="FFFFFF"/>
                </a:solidFill>
                <a:latin typeface="Arial Narrow" panose="020B0606020202030204" pitchFamily="34" charset="0"/>
                <a:cs typeface="Arial" pitchFamily="34" charset="0"/>
              </a:rPr>
              <a:t>BPJS</a:t>
            </a:r>
            <a:endParaRPr lang="en-US" sz="1600" b="1" dirty="0">
              <a:solidFill>
                <a:srgbClr val="FFFFFF"/>
              </a:solidFill>
              <a:latin typeface="Arial Narrow" panose="020B0606020202030204" pitchFamily="34" charset="0"/>
              <a:cs typeface="Arial" pitchFamily="34" charset="0"/>
            </a:endParaRPr>
          </a:p>
        </p:txBody>
      </p:sp>
      <p:sp>
        <p:nvSpPr>
          <p:cNvPr id="52" name="TextBox 51"/>
          <p:cNvSpPr txBox="1"/>
          <p:nvPr/>
        </p:nvSpPr>
        <p:spPr>
          <a:xfrm>
            <a:off x="2331490" y="4734510"/>
            <a:ext cx="816249" cy="523220"/>
          </a:xfrm>
          <a:prstGeom prst="rect">
            <a:avLst/>
          </a:prstGeom>
          <a:solidFill>
            <a:srgbClr val="006600"/>
          </a:solidFill>
        </p:spPr>
        <p:txBody>
          <a:bodyPr wrap="none">
            <a:spAutoFit/>
          </a:bodyPr>
          <a:lstStyle/>
          <a:p>
            <a:pPr algn="ctr">
              <a:defRPr/>
            </a:pPr>
            <a:r>
              <a:rPr lang="en-US" sz="1400" b="1" dirty="0" smtClean="0">
                <a:solidFill>
                  <a:srgbClr val="FFFFFF"/>
                </a:solidFill>
                <a:latin typeface="Arial Narrow" panose="020B0606020202030204" pitchFamily="34" charset="0"/>
                <a:cs typeface="Arial" pitchFamily="34" charset="0"/>
              </a:rPr>
              <a:t>Yan </a:t>
            </a:r>
            <a:r>
              <a:rPr lang="en-US" sz="1400" b="1" dirty="0" err="1" smtClean="0">
                <a:solidFill>
                  <a:srgbClr val="FFFFFF"/>
                </a:solidFill>
                <a:latin typeface="Arial Narrow" panose="020B0606020202030204" pitchFamily="34" charset="0"/>
                <a:cs typeface="Arial" pitchFamily="34" charset="0"/>
              </a:rPr>
              <a:t>Kes</a:t>
            </a:r>
            <a:endParaRPr lang="en-US" sz="1400" b="1" dirty="0" smtClean="0">
              <a:solidFill>
                <a:srgbClr val="FFFFFF"/>
              </a:solidFill>
              <a:latin typeface="Arial Narrow" panose="020B0606020202030204" pitchFamily="34" charset="0"/>
              <a:cs typeface="Arial" pitchFamily="34" charset="0"/>
            </a:endParaRPr>
          </a:p>
          <a:p>
            <a:pPr algn="ctr">
              <a:defRPr/>
            </a:pPr>
            <a:r>
              <a:rPr lang="en-US" sz="1400" b="1" dirty="0" smtClean="0">
                <a:solidFill>
                  <a:srgbClr val="FFFFFF"/>
                </a:solidFill>
                <a:latin typeface="Arial Narrow" panose="020B0606020202030204" pitchFamily="34" charset="0"/>
                <a:cs typeface="Arial" pitchFamily="34" charset="0"/>
              </a:rPr>
              <a:t>/ RS Lain</a:t>
            </a:r>
            <a:endParaRPr lang="en-US" sz="1400" b="1" dirty="0">
              <a:solidFill>
                <a:srgbClr val="FFFFFF"/>
              </a:solidFill>
              <a:latin typeface="Arial Narrow" panose="020B0606020202030204" pitchFamily="34" charset="0"/>
              <a:cs typeface="Arial" pitchFamily="34" charset="0"/>
            </a:endParaRPr>
          </a:p>
        </p:txBody>
      </p:sp>
      <p:cxnSp>
        <p:nvCxnSpPr>
          <p:cNvPr id="5" name="Straight Arrow Connector 4"/>
          <p:cNvCxnSpPr/>
          <p:nvPr/>
        </p:nvCxnSpPr>
        <p:spPr>
          <a:xfrm>
            <a:off x="3276600" y="5036096"/>
            <a:ext cx="1998019" cy="371725"/>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3829609" y="5561089"/>
            <a:ext cx="1526211" cy="97921"/>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4836791" y="5724592"/>
            <a:ext cx="519029" cy="158900"/>
          </a:xfrm>
          <a:prstGeom prst="straightConnector1">
            <a:avLst/>
          </a:prstGeom>
          <a:ln w="254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5848773" y="5883492"/>
            <a:ext cx="14146" cy="301890"/>
          </a:xfrm>
          <a:prstGeom prst="straightConnector1">
            <a:avLst/>
          </a:prstGeom>
          <a:ln w="254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378326" y="5843207"/>
            <a:ext cx="381827" cy="168075"/>
          </a:xfrm>
          <a:prstGeom prst="straightConnector1">
            <a:avLst/>
          </a:prstGeom>
          <a:ln w="254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182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78844" y="250031"/>
            <a:ext cx="5072063" cy="6304359"/>
          </a:xfrm>
          <a:prstGeom prst="rect">
            <a:avLst/>
          </a:prstGeom>
        </p:spPr>
      </p:pic>
    </p:spTree>
    <p:extLst>
      <p:ext uri="{BB962C8B-B14F-4D97-AF65-F5344CB8AC3E}">
        <p14:creationId xmlns:p14="http://schemas.microsoft.com/office/powerpoint/2010/main" val="276832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70941" y="0"/>
            <a:ext cx="5941219" cy="6465094"/>
          </a:xfrm>
          <a:prstGeom prst="rect">
            <a:avLst/>
          </a:prstGeom>
        </p:spPr>
      </p:pic>
      <p:sp>
        <p:nvSpPr>
          <p:cNvPr id="5" name="TextBox 4"/>
          <p:cNvSpPr txBox="1"/>
          <p:nvPr/>
        </p:nvSpPr>
        <p:spPr>
          <a:xfrm>
            <a:off x="5614310" y="446916"/>
            <a:ext cx="2736304" cy="646327"/>
          </a:xfrm>
          <a:prstGeom prst="rect">
            <a:avLst/>
          </a:prstGeom>
          <a:noFill/>
        </p:spPr>
        <p:txBody>
          <a:bodyPr wrap="square" lIns="91435" tIns="45718" rIns="91435" bIns="45718" rtlCol="0">
            <a:spAutoFit/>
          </a:bodyPr>
          <a:lstStyle/>
          <a:p>
            <a:pPr algn="ctr"/>
            <a:r>
              <a:rPr lang="en-US" b="1" dirty="0" smtClean="0"/>
              <a:t>ALUR SIRKULASI PASIEN DI RUMAH SAKIT </a:t>
            </a:r>
            <a:endParaRPr lang="en-US" b="1" dirty="0"/>
          </a:p>
        </p:txBody>
      </p:sp>
    </p:spTree>
    <p:extLst>
      <p:ext uri="{BB962C8B-B14F-4D97-AF65-F5344CB8AC3E}">
        <p14:creationId xmlns:p14="http://schemas.microsoft.com/office/powerpoint/2010/main" val="3841871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1" y="895401"/>
            <a:ext cx="3581400" cy="5638800"/>
          </a:xfrm>
          <a:prstGeom prst="rect">
            <a:avLst/>
          </a:prstGeom>
          <a:noFill/>
          <a:ln w="28575">
            <a:solidFill>
              <a:schemeClr val="tx1"/>
            </a:solidFill>
          </a:ln>
        </p:spPr>
        <p:style>
          <a:lnRef idx="2">
            <a:schemeClr val="accent6"/>
          </a:lnRef>
          <a:fillRef idx="1">
            <a:schemeClr val="lt1"/>
          </a:fillRef>
          <a:effectRef idx="0">
            <a:schemeClr val="accent6"/>
          </a:effectRef>
          <a:fontRef idx="minor">
            <a:schemeClr val="dk1"/>
          </a:fontRef>
        </p:style>
        <p:txBody>
          <a:bodyPr lIns="91435" tIns="45718" rIns="91435" bIns="45718" rtlCol="0" anchor="ctr"/>
          <a:lstStyle/>
          <a:p>
            <a:pPr marL="342882" indent="-342882">
              <a:buFont typeface="+mj-lt"/>
              <a:buAutoNum type="alphaLcPeriod"/>
            </a:pPr>
            <a:endParaRPr lang="en-US" dirty="0" smtClean="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R.Rawat</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Jalan</a:t>
            </a:r>
            <a:endParaRPr lang="en-US" sz="1600" dirty="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R.Rawat</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Inap</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R.Gawat</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Darurat</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R.Operasi</a:t>
            </a:r>
            <a:endParaRPr lang="en-US" sz="1600" dirty="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R.Tenaga</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Kesehatan</a:t>
            </a:r>
            <a:endParaRPr lang="en-US" sz="1600" dirty="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R.Radiologi</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R.Laboratorium</a:t>
            </a:r>
            <a:endParaRPr lang="en-US" sz="1600" dirty="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R.Sterilisasi</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R.Farmasi</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R.Pendidikan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dan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Latihan</a:t>
            </a:r>
            <a:endParaRPr lang="en-US" sz="1600" dirty="0">
              <a:solidFill>
                <a:sysClr val="windowText" lastClr="000000"/>
              </a:solidFill>
              <a:latin typeface="Arial" pitchFamily="34" charset="0"/>
              <a:cs typeface="Arial" pitchFamily="34" charset="0"/>
            </a:endParaRP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R.Kantor</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dan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Administrasi</a:t>
            </a:r>
            <a:r>
              <a:rPr lang="en-US" sz="1600" dirty="0">
                <a:solidFill>
                  <a:sysClr val="windowText" lastClr="000000"/>
                </a:solidFill>
                <a:latin typeface="Arial" pitchFamily="34" charset="0"/>
                <a:cs typeface="Arial" pitchFamily="34" charset="0"/>
              </a:rPr>
              <a:t>.</a:t>
            </a:r>
          </a:p>
          <a:p>
            <a:pPr marL="342882" indent="-342882" algn="just">
              <a:buFont typeface="+mj-lt"/>
              <a:buAutoNum type="alphaLcPeriod"/>
            </a:pPr>
            <a:r>
              <a:rPr lang="en-US" sz="1600" dirty="0" err="1">
                <a:solidFill>
                  <a:sysClr val="windowText" lastClr="000000"/>
                </a:solidFill>
                <a:latin typeface="Arial" pitchFamily="34" charset="0"/>
                <a:cs typeface="Arial" pitchFamily="34" charset="0"/>
              </a:rPr>
              <a:t>R.Ibadah</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dan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R.tunggu</a:t>
            </a:r>
            <a:r>
              <a:rPr lang="en-US" sz="1600" dirty="0">
                <a:solidFill>
                  <a:sysClr val="windowText" lastClr="000000"/>
                </a:solidFill>
                <a:latin typeface="Arial" pitchFamily="34" charset="0"/>
                <a:cs typeface="Arial" pitchFamily="34" charset="0"/>
              </a:rPr>
              <a:t>.</a:t>
            </a:r>
          </a:p>
          <a:p>
            <a:pPr marL="342882" indent="-342882" algn="just">
              <a:buAutoNum type="alphaLcPeriod"/>
            </a:pPr>
            <a:r>
              <a:rPr lang="en-US" sz="1600" dirty="0" err="1">
                <a:solidFill>
                  <a:sysClr val="windowText" lastClr="000000"/>
                </a:solidFill>
                <a:latin typeface="Arial" pitchFamily="34" charset="0"/>
                <a:cs typeface="Arial" pitchFamily="34" charset="0"/>
              </a:rPr>
              <a:t>R.Penyuluhan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Kesehatan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masyarakat</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rumah</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sakit</a:t>
            </a:r>
            <a:endParaRPr lang="en-US" sz="1600" dirty="0">
              <a:solidFill>
                <a:sysClr val="windowText" lastClr="000000"/>
              </a:solidFill>
              <a:latin typeface="Arial" pitchFamily="34" charset="0"/>
              <a:cs typeface="Arial" pitchFamily="34" charset="0"/>
            </a:endParaRPr>
          </a:p>
          <a:p>
            <a:pPr marL="342882" indent="-342882" algn="just">
              <a:buAutoNum type="alphaLcPeriod"/>
            </a:pPr>
            <a:r>
              <a:rPr lang="en-US" sz="1600" dirty="0" err="1">
                <a:solidFill>
                  <a:sysClr val="windowText" lastClr="000000"/>
                </a:solidFill>
                <a:latin typeface="Arial" pitchFamily="34" charset="0"/>
                <a:cs typeface="Arial" pitchFamily="34" charset="0"/>
              </a:rPr>
              <a:t>R.Menyusui</a:t>
            </a:r>
            <a:r>
              <a:rPr lang="en-US" sz="1600" dirty="0">
                <a:solidFill>
                  <a:sysClr val="windowText" lastClr="000000"/>
                </a:solidFill>
                <a:latin typeface="Arial" pitchFamily="34" charset="0"/>
                <a:cs typeface="Arial" pitchFamily="34" charset="0"/>
              </a:rPr>
              <a:t>.</a:t>
            </a:r>
          </a:p>
          <a:p>
            <a:pPr marL="342882" indent="-342882" algn="just">
              <a:buAutoNum type="alphaLcPeriod"/>
            </a:pPr>
            <a:r>
              <a:rPr lang="en-US" sz="1600" b="1" dirty="0" err="1">
                <a:solidFill>
                  <a:schemeClr val="tx1"/>
                </a:solidFill>
                <a:latin typeface="Arial" pitchFamily="34" charset="0"/>
                <a:cs typeface="Arial" pitchFamily="34" charset="0"/>
              </a:rPr>
              <a:t>R.Mekanik</a:t>
            </a:r>
            <a:r>
              <a:rPr lang="en-US" sz="1600" b="1" dirty="0">
                <a:solidFill>
                  <a:schemeClr val="tx1"/>
                </a:solidFill>
                <a:latin typeface="Arial" pitchFamily="34" charset="0"/>
                <a:cs typeface="Arial" pitchFamily="34" charset="0"/>
              </a:rPr>
              <a:t>.</a:t>
            </a:r>
          </a:p>
          <a:p>
            <a:pPr marL="342882" indent="-342882" algn="just">
              <a:buAutoNum type="alphaLcPeriod"/>
            </a:pPr>
            <a:r>
              <a:rPr lang="en-US" sz="1600" dirty="0" err="1">
                <a:solidFill>
                  <a:sysClr val="windowText" lastClr="000000"/>
                </a:solidFill>
                <a:latin typeface="Arial" pitchFamily="34" charset="0"/>
                <a:cs typeface="Arial" pitchFamily="34" charset="0"/>
              </a:rPr>
              <a:t>R.Dapur</a:t>
            </a:r>
            <a:endParaRPr lang="en-US" sz="1600" dirty="0">
              <a:solidFill>
                <a:sysClr val="windowText" lastClr="000000"/>
              </a:solidFill>
              <a:latin typeface="Arial" pitchFamily="34" charset="0"/>
              <a:cs typeface="Arial" pitchFamily="34" charset="0"/>
            </a:endParaRPr>
          </a:p>
          <a:p>
            <a:pPr marL="342882" indent="-342882" algn="just">
              <a:buAutoNum type="alphaLcPeriod"/>
            </a:pPr>
            <a:r>
              <a:rPr lang="en-US" sz="1600" dirty="0">
                <a:solidFill>
                  <a:sysClr val="windowText" lastClr="000000"/>
                </a:solidFill>
                <a:latin typeface="Arial" pitchFamily="34" charset="0"/>
                <a:cs typeface="Arial" pitchFamily="34" charset="0"/>
              </a:rPr>
              <a:t>Laundry.</a:t>
            </a:r>
          </a:p>
          <a:p>
            <a:pPr marL="342882" indent="-342882" algn="just">
              <a:buAutoNum type="alphaLcPeriod"/>
            </a:pPr>
            <a:r>
              <a:rPr lang="en-US" sz="1600" dirty="0" err="1">
                <a:solidFill>
                  <a:sysClr val="windowText" lastClr="000000"/>
                </a:solidFill>
                <a:latin typeface="Arial" pitchFamily="34" charset="0"/>
                <a:cs typeface="Arial" pitchFamily="34" charset="0"/>
              </a:rPr>
              <a:t>Kamar</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janazah</a:t>
            </a:r>
            <a:endParaRPr lang="en-US" sz="1600" dirty="0">
              <a:solidFill>
                <a:sysClr val="windowText" lastClr="000000"/>
              </a:solidFill>
              <a:latin typeface="Arial" pitchFamily="34" charset="0"/>
              <a:cs typeface="Arial" pitchFamily="34" charset="0"/>
            </a:endParaRPr>
          </a:p>
          <a:p>
            <a:pPr marL="342882" indent="-342882" algn="just">
              <a:buAutoNum type="alphaLcPeriod"/>
            </a:pPr>
            <a:r>
              <a:rPr lang="en-US" sz="1600" dirty="0">
                <a:solidFill>
                  <a:sysClr val="windowText" lastClr="000000"/>
                </a:solidFill>
                <a:latin typeface="Arial" pitchFamily="34" charset="0"/>
                <a:cs typeface="Arial" pitchFamily="34" charset="0"/>
              </a:rPr>
              <a:t>Taman</a:t>
            </a:r>
          </a:p>
          <a:p>
            <a:pPr marL="342882" indent="-342882" algn="just">
              <a:buAutoNum type="alphaLcPeriod"/>
            </a:pPr>
            <a:r>
              <a:rPr lang="en-US" sz="1600" b="1" dirty="0" err="1">
                <a:solidFill>
                  <a:srgbClr val="2F2B20"/>
                </a:solidFill>
                <a:latin typeface="Arial" pitchFamily="34" charset="0"/>
                <a:cs typeface="Arial" pitchFamily="34" charset="0"/>
              </a:rPr>
              <a:t>Pengolahan</a:t>
            </a:r>
            <a:r>
              <a:rPr lang="en-US" sz="1600" b="1" dirty="0">
                <a:solidFill>
                  <a:srgbClr val="2F2B20"/>
                </a:solidFill>
                <a:latin typeface="Arial" pitchFamily="34" charset="0"/>
                <a:cs typeface="Arial" pitchFamily="34" charset="0"/>
              </a:rPr>
              <a:t> </a:t>
            </a:r>
            <a:r>
              <a:rPr lang="en-US" sz="1600" b="1" dirty="0" err="1">
                <a:solidFill>
                  <a:srgbClr val="2F2B20"/>
                </a:solidFill>
                <a:latin typeface="Arial" pitchFamily="34" charset="0"/>
                <a:cs typeface="Arial" pitchFamily="34" charset="0"/>
              </a:rPr>
              <a:t>sampah</a:t>
            </a:r>
            <a:endParaRPr lang="en-US" sz="1600" b="1" dirty="0">
              <a:solidFill>
                <a:srgbClr val="2F2B20"/>
              </a:solidFill>
              <a:latin typeface="Arial" pitchFamily="34" charset="0"/>
              <a:cs typeface="Arial" pitchFamily="34" charset="0"/>
            </a:endParaRPr>
          </a:p>
          <a:p>
            <a:pPr marL="342882" indent="-342882" algn="just">
              <a:buAutoNum type="alphaLcPeriod"/>
            </a:pPr>
            <a:r>
              <a:rPr lang="en-US" sz="1600" dirty="0" err="1">
                <a:solidFill>
                  <a:sysClr val="windowText" lastClr="000000"/>
                </a:solidFill>
                <a:latin typeface="Arial" pitchFamily="34" charset="0"/>
                <a:cs typeface="Arial" pitchFamily="34" charset="0"/>
              </a:rPr>
              <a:t>Pelataran</a:t>
            </a:r>
            <a:r>
              <a:rPr lang="en-US" sz="1600" dirty="0">
                <a:solidFill>
                  <a:sysClr val="windowText" lastClr="000000"/>
                </a:solidFill>
                <a:latin typeface="Arial" pitchFamily="34" charset="0"/>
                <a:cs typeface="Arial" pitchFamily="34" charset="0"/>
              </a:rPr>
              <a:t> </a:t>
            </a:r>
            <a:r>
              <a:rPr lang="en-US" sz="1600" dirty="0" err="1">
                <a:solidFill>
                  <a:sysClr val="windowText" lastClr="000000"/>
                </a:solidFill>
                <a:latin typeface="Arial" pitchFamily="34" charset="0"/>
                <a:cs typeface="Arial" pitchFamily="34" charset="0"/>
              </a:rPr>
              <a:t>parkir</a:t>
            </a:r>
            <a:r>
              <a:rPr lang="en-US" sz="1600" dirty="0">
                <a:solidFill>
                  <a:sysClr val="windowText" lastClr="000000"/>
                </a:solidFill>
                <a:latin typeface="Arial" pitchFamily="34" charset="0"/>
                <a:cs typeface="Arial" pitchFamily="34" charset="0"/>
              </a:rPr>
              <a:t> yang </a:t>
            </a:r>
            <a:r>
              <a:rPr lang="en-US" sz="1600" dirty="0" err="1">
                <a:solidFill>
                  <a:sysClr val="windowText" lastClr="000000"/>
                </a:solidFill>
                <a:latin typeface="Arial" pitchFamily="34" charset="0"/>
                <a:cs typeface="Arial" pitchFamily="34" charset="0"/>
              </a:rPr>
              <a:t>mencukupi</a:t>
            </a:r>
            <a:endParaRPr lang="en-US" sz="1600" dirty="0">
              <a:solidFill>
                <a:sysClr val="windowText" lastClr="000000"/>
              </a:solidFill>
              <a:latin typeface="Arial" pitchFamily="34" charset="0"/>
              <a:cs typeface="Arial" pitchFamily="34" charset="0"/>
            </a:endParaRPr>
          </a:p>
          <a:p>
            <a:pPr marL="342882" indent="-342882">
              <a:buAutoNum type="alphaLcPeriod"/>
            </a:pPr>
            <a:endParaRPr lang="en-US" dirty="0">
              <a:solidFill>
                <a:sysClr val="windowText" lastClr="000000"/>
              </a:solidFill>
            </a:endParaRPr>
          </a:p>
        </p:txBody>
      </p:sp>
      <p:sp>
        <p:nvSpPr>
          <p:cNvPr id="4" name="Rectangle 3"/>
          <p:cNvSpPr/>
          <p:nvPr/>
        </p:nvSpPr>
        <p:spPr>
          <a:xfrm>
            <a:off x="4876800" y="111969"/>
            <a:ext cx="4038600" cy="21336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just"/>
            <a:r>
              <a:rPr lang="en-US" sz="1400" b="1" dirty="0">
                <a:solidFill>
                  <a:schemeClr val="tx1"/>
                </a:solidFill>
                <a:latin typeface="Arial" pitchFamily="34" charset="0"/>
                <a:cs typeface="Arial" pitchFamily="34" charset="0"/>
              </a:rPr>
              <a:t>R. YANMEDIK &amp; PERAWATAN</a:t>
            </a:r>
          </a:p>
          <a:p>
            <a:pPr marL="342882" indent="-342882" algn="just">
              <a:buFont typeface="+mj-lt"/>
              <a:buAutoNum type="alphaLcPeriod"/>
            </a:pPr>
            <a:r>
              <a:rPr lang="en-US" sz="1400" dirty="0" err="1">
                <a:solidFill>
                  <a:schemeClr val="tx1"/>
                </a:solidFill>
                <a:latin typeface="Arial" pitchFamily="34" charset="0"/>
                <a:cs typeface="Arial" pitchFamily="34" charset="0"/>
              </a:rPr>
              <a:t>R.Rawat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Jalan</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R.Rawat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Inap</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R.Gawat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Darurat</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R.Operasi</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R.Kebidanan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Kandungan</a:t>
            </a:r>
            <a:endParaRPr lang="en-US" sz="1400" dirty="0">
              <a:solidFill>
                <a:schemeClr val="tx1"/>
              </a:solidFill>
              <a:latin typeface="Arial" pitchFamily="34" charset="0"/>
              <a:cs typeface="Arial" pitchFamily="34" charset="0"/>
            </a:endParaRPr>
          </a:p>
          <a:p>
            <a:pPr marL="342882" indent="-342882" algn="just">
              <a:buFont typeface="+mj-lt"/>
              <a:buAutoNum type="alphaLcPeriod"/>
            </a:pPr>
            <a:r>
              <a:rPr lang="en-US" sz="1400" dirty="0">
                <a:solidFill>
                  <a:schemeClr val="tx1"/>
                </a:solidFill>
                <a:latin typeface="Arial" pitchFamily="34" charset="0"/>
                <a:cs typeface="Arial" pitchFamily="34" charset="0"/>
              </a:rPr>
              <a:t>R. ICU</a:t>
            </a:r>
          </a:p>
          <a:p>
            <a:pPr marL="342882" indent="-342882" algn="just">
              <a:buFont typeface="+mj-lt"/>
              <a:buAutoNum type="alphaLcPeriod"/>
            </a:pPr>
            <a:r>
              <a:rPr lang="en-US" sz="1400" dirty="0">
                <a:solidFill>
                  <a:schemeClr val="tx1"/>
                </a:solidFill>
                <a:latin typeface="Arial" pitchFamily="34" charset="0"/>
                <a:cs typeface="Arial" pitchFamily="34" charset="0"/>
              </a:rPr>
              <a:t>R. </a:t>
            </a:r>
            <a:r>
              <a:rPr lang="en-US" sz="1400" dirty="0" err="1">
                <a:solidFill>
                  <a:schemeClr val="tx1"/>
                </a:solidFill>
                <a:latin typeface="Arial" pitchFamily="34" charset="0"/>
                <a:cs typeface="Arial" pitchFamily="34" charset="0"/>
              </a:rPr>
              <a:t>Rehabilitasi</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Medik</a:t>
            </a:r>
            <a:endParaRPr lang="en-US" sz="1400" dirty="0">
              <a:solidFill>
                <a:schemeClr val="tx1"/>
              </a:solidFill>
              <a:latin typeface="Arial" pitchFamily="34" charset="0"/>
              <a:cs typeface="Arial" pitchFamily="34" charset="0"/>
            </a:endParaRPr>
          </a:p>
        </p:txBody>
      </p:sp>
      <p:sp>
        <p:nvSpPr>
          <p:cNvPr id="5" name="Rectangle 4"/>
          <p:cNvSpPr/>
          <p:nvPr/>
        </p:nvSpPr>
        <p:spPr>
          <a:xfrm>
            <a:off x="4876800" y="2321768"/>
            <a:ext cx="4038600" cy="2057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marL="342882" indent="-342882" algn="just"/>
            <a:r>
              <a:rPr lang="en-US" sz="1400" b="1" dirty="0">
                <a:solidFill>
                  <a:schemeClr val="tx1"/>
                </a:solidFill>
                <a:latin typeface="Arial" pitchFamily="34" charset="0"/>
                <a:cs typeface="Arial" pitchFamily="34" charset="0"/>
              </a:rPr>
              <a:t>R. PENUNJANG MEDIK</a:t>
            </a:r>
          </a:p>
          <a:p>
            <a:pPr marL="342882" indent="-342882" algn="just">
              <a:buFont typeface="+mj-lt"/>
              <a:buAutoNum type="alphaLcPeriod"/>
            </a:pPr>
            <a:r>
              <a:rPr lang="en-US" sz="1400" dirty="0" err="1">
                <a:solidFill>
                  <a:schemeClr val="tx1"/>
                </a:solidFill>
                <a:latin typeface="Arial" pitchFamily="34" charset="0"/>
                <a:cs typeface="Arial" pitchFamily="34" charset="0"/>
              </a:rPr>
              <a:t>R.Radiologi</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R.Laboratorium</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R.Sterilisasi</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R.Farmasi</a:t>
            </a:r>
            <a:endParaRPr lang="en-US" sz="1400" dirty="0">
              <a:solidFill>
                <a:schemeClr val="tx1"/>
              </a:solidFill>
              <a:latin typeface="Arial" pitchFamily="34" charset="0"/>
              <a:cs typeface="Arial" pitchFamily="34" charset="0"/>
            </a:endParaRPr>
          </a:p>
          <a:p>
            <a:pPr marL="342882" indent="-342882" algn="just">
              <a:buFont typeface="+mj-lt"/>
              <a:buAutoNum type="alphaLcPeriod"/>
            </a:pPr>
            <a:r>
              <a:rPr lang="en-US" sz="1400" dirty="0" err="1">
                <a:solidFill>
                  <a:schemeClr val="tx1"/>
                </a:solidFill>
                <a:latin typeface="Arial" pitchFamily="34" charset="0"/>
                <a:cs typeface="Arial" pitchFamily="34" charset="0"/>
              </a:rPr>
              <a:t>R.Dapur</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a:solidFill>
                  <a:schemeClr val="tx1"/>
                </a:solidFill>
                <a:latin typeface="Arial" pitchFamily="34" charset="0"/>
                <a:cs typeface="Arial" pitchFamily="34" charset="0"/>
              </a:rPr>
              <a:t>Laundry</a:t>
            </a:r>
          </a:p>
          <a:p>
            <a:pPr marL="342882" indent="-342882" algn="just">
              <a:buFont typeface="+mj-lt"/>
              <a:buAutoNum type="alphaLcPeriod"/>
            </a:pPr>
            <a:r>
              <a:rPr lang="en-US" sz="1400" dirty="0" err="1">
                <a:solidFill>
                  <a:schemeClr val="tx1"/>
                </a:solidFill>
                <a:latin typeface="Arial" pitchFamily="34" charset="0"/>
                <a:cs typeface="Arial" pitchFamily="34" charset="0"/>
              </a:rPr>
              <a:t>Kamar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Jenazah</a:t>
            </a:r>
            <a:endParaRPr lang="en-US" sz="1400" dirty="0">
              <a:solidFill>
                <a:schemeClr val="tx1"/>
              </a:solidFill>
              <a:latin typeface="Arial" pitchFamily="34" charset="0"/>
              <a:cs typeface="Arial" pitchFamily="34" charset="0"/>
            </a:endParaRPr>
          </a:p>
        </p:txBody>
      </p:sp>
      <p:sp>
        <p:nvSpPr>
          <p:cNvPr id="6" name="Rectangle 5"/>
          <p:cNvSpPr/>
          <p:nvPr/>
        </p:nvSpPr>
        <p:spPr>
          <a:xfrm>
            <a:off x="4876800" y="4531569"/>
            <a:ext cx="4038600" cy="220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marL="342882" indent="-342882" algn="just"/>
            <a:r>
              <a:rPr lang="en-US" sz="1400" b="1" dirty="0">
                <a:solidFill>
                  <a:schemeClr val="tx1"/>
                </a:solidFill>
                <a:latin typeface="Arial" pitchFamily="34" charset="0"/>
                <a:cs typeface="Arial" pitchFamily="34" charset="0"/>
              </a:rPr>
              <a:t>R. PENUNJANG UMUM &amp; ADM</a:t>
            </a:r>
          </a:p>
          <a:p>
            <a:pPr marL="342882" indent="-342882" algn="just">
              <a:buFont typeface="+mj-lt"/>
              <a:buAutoNum type="alphaLcPeriod"/>
            </a:pPr>
            <a:r>
              <a:rPr lang="en-US" sz="1400" dirty="0" err="1">
                <a:solidFill>
                  <a:schemeClr val="tx1"/>
                </a:solidFill>
                <a:latin typeface="Arial" pitchFamily="34" charset="0"/>
                <a:cs typeface="Arial" pitchFamily="34" charset="0"/>
              </a:rPr>
              <a:t>R.Pendidikan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Latihan</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R.Kantor</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Administrasi</a:t>
            </a:r>
            <a:endParaRPr lang="en-US" sz="1400" dirty="0">
              <a:solidFill>
                <a:schemeClr val="tx1"/>
              </a:solidFill>
              <a:latin typeface="Arial" pitchFamily="34" charset="0"/>
              <a:cs typeface="Arial" pitchFamily="34" charset="0"/>
            </a:endParaRPr>
          </a:p>
          <a:p>
            <a:pPr marL="342882" indent="-342882" algn="just">
              <a:buFont typeface="+mj-lt"/>
              <a:buAutoNum type="alphaLcPeriod"/>
            </a:pPr>
            <a:r>
              <a:rPr lang="en-US" sz="1400" dirty="0" err="1">
                <a:solidFill>
                  <a:schemeClr val="tx1"/>
                </a:solidFill>
                <a:latin typeface="Arial" pitchFamily="34" charset="0"/>
                <a:cs typeface="Arial" pitchFamily="34" charset="0"/>
              </a:rPr>
              <a:t>R.Ibadah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dan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R.Tunggu</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R.Penyuluhan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Kesehatan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masyarakat</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rumah</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sakit</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R.Menyusui</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err="1">
                <a:solidFill>
                  <a:schemeClr val="tx1"/>
                </a:solidFill>
                <a:latin typeface="Arial" pitchFamily="34" charset="0"/>
                <a:cs typeface="Arial" pitchFamily="34" charset="0"/>
              </a:rPr>
              <a:t>Pelataran</a:t>
            </a:r>
            <a:r>
              <a:rPr lang="en-US" sz="1400" dirty="0">
                <a:solidFill>
                  <a:schemeClr val="tx1"/>
                </a:solidFill>
                <a:latin typeface="Arial" pitchFamily="34" charset="0"/>
                <a:cs typeface="Arial" pitchFamily="34" charset="0"/>
              </a:rPr>
              <a:t> </a:t>
            </a:r>
            <a:r>
              <a:rPr lang="en-US" sz="1400" dirty="0" err="1">
                <a:solidFill>
                  <a:schemeClr val="tx1"/>
                </a:solidFill>
                <a:latin typeface="Arial" pitchFamily="34" charset="0"/>
                <a:cs typeface="Arial" pitchFamily="34" charset="0"/>
              </a:rPr>
              <a:t>Parkir</a:t>
            </a:r>
            <a:r>
              <a:rPr lang="en-US" sz="1400" dirty="0">
                <a:solidFill>
                  <a:schemeClr val="tx1"/>
                </a:solidFill>
                <a:latin typeface="Arial" pitchFamily="34" charset="0"/>
                <a:cs typeface="Arial" pitchFamily="34" charset="0"/>
              </a:rPr>
              <a:t> yang </a:t>
            </a:r>
            <a:r>
              <a:rPr lang="en-US" sz="1400" dirty="0" err="1">
                <a:solidFill>
                  <a:schemeClr val="tx1"/>
                </a:solidFill>
                <a:latin typeface="Arial" pitchFamily="34" charset="0"/>
                <a:cs typeface="Arial" pitchFamily="34" charset="0"/>
              </a:rPr>
              <a:t>mencukupi</a:t>
            </a:r>
            <a:r>
              <a:rPr lang="en-US" sz="1400" dirty="0">
                <a:solidFill>
                  <a:schemeClr val="tx1"/>
                </a:solidFill>
                <a:latin typeface="Arial" pitchFamily="34" charset="0"/>
                <a:cs typeface="Arial" pitchFamily="34" charset="0"/>
              </a:rPr>
              <a:t>.</a:t>
            </a:r>
          </a:p>
          <a:p>
            <a:pPr marL="342882" indent="-342882" algn="just">
              <a:buFont typeface="+mj-lt"/>
              <a:buAutoNum type="alphaLcPeriod"/>
            </a:pPr>
            <a:r>
              <a:rPr lang="en-US" sz="1400" dirty="0">
                <a:solidFill>
                  <a:schemeClr val="tx1"/>
                </a:solidFill>
                <a:latin typeface="Arial" pitchFamily="34" charset="0"/>
                <a:cs typeface="Arial" pitchFamily="34" charset="0"/>
              </a:rPr>
              <a:t>Taman</a:t>
            </a:r>
          </a:p>
        </p:txBody>
      </p:sp>
      <p:cxnSp>
        <p:nvCxnSpPr>
          <p:cNvPr id="7" name="Elbow Connector 6"/>
          <p:cNvCxnSpPr>
            <a:endCxn id="4" idx="1"/>
          </p:cNvCxnSpPr>
          <p:nvPr/>
        </p:nvCxnSpPr>
        <p:spPr>
          <a:xfrm flipV="1">
            <a:off x="3962400" y="1178768"/>
            <a:ext cx="914400" cy="2819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endCxn id="5" idx="1"/>
          </p:cNvCxnSpPr>
          <p:nvPr/>
        </p:nvCxnSpPr>
        <p:spPr>
          <a:xfrm flipV="1">
            <a:off x="3962400" y="3350468"/>
            <a:ext cx="914400" cy="6477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endCxn id="6" idx="1"/>
          </p:cNvCxnSpPr>
          <p:nvPr/>
        </p:nvCxnSpPr>
        <p:spPr>
          <a:xfrm>
            <a:off x="3962400" y="3998168"/>
            <a:ext cx="914400" cy="16383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51520" y="56818"/>
            <a:ext cx="3886200" cy="707886"/>
          </a:xfrm>
          <a:prstGeom prst="rect">
            <a:avLst/>
          </a:prstGeom>
        </p:spPr>
        <p:txBody>
          <a:bodyPr wrap="square" lIns="91435" tIns="45718" rIns="91435" bIns="45718">
            <a:spAutoFit/>
          </a:bodyPr>
          <a:lstStyle/>
          <a:p>
            <a:pPr algn="ctr"/>
            <a:r>
              <a:rPr lang="en-US" sz="2000" b="1" dirty="0" err="1">
                <a:latin typeface="Arial" pitchFamily="34" charset="0"/>
                <a:cs typeface="Arial" pitchFamily="34" charset="0"/>
              </a:rPr>
              <a:t>Pedoman</a:t>
            </a:r>
            <a:r>
              <a:rPr lang="en-US" sz="2000" b="1" dirty="0">
                <a:latin typeface="Arial" pitchFamily="34" charset="0"/>
                <a:cs typeface="Arial" pitchFamily="34" charset="0"/>
              </a:rPr>
              <a:t> </a:t>
            </a:r>
            <a:r>
              <a:rPr lang="en-US" sz="2000" b="1" dirty="0" err="1">
                <a:latin typeface="Arial" pitchFamily="34" charset="0"/>
                <a:cs typeface="Arial" pitchFamily="34" charset="0"/>
              </a:rPr>
              <a:t>Teknis</a:t>
            </a:r>
            <a:r>
              <a:rPr lang="en-US" sz="2000" b="1" dirty="0">
                <a:latin typeface="Arial" pitchFamily="34" charset="0"/>
                <a:cs typeface="Arial" pitchFamily="34" charset="0"/>
              </a:rPr>
              <a:t> </a:t>
            </a:r>
            <a:r>
              <a:rPr lang="en-US" sz="2000" b="1" dirty="0" err="1">
                <a:latin typeface="Arial" pitchFamily="34" charset="0"/>
                <a:cs typeface="Arial" pitchFamily="34" charset="0"/>
              </a:rPr>
              <a:t>Bangunan</a:t>
            </a:r>
            <a:r>
              <a:rPr lang="en-US" sz="2000" b="1" dirty="0">
                <a:latin typeface="Arial" pitchFamily="34" charset="0"/>
                <a:cs typeface="Arial" pitchFamily="34" charset="0"/>
              </a:rPr>
              <a:t/>
            </a:r>
            <a:br>
              <a:rPr lang="en-US" sz="2000" b="1" dirty="0">
                <a:latin typeface="Arial" pitchFamily="34" charset="0"/>
                <a:cs typeface="Arial" pitchFamily="34" charset="0"/>
              </a:rPr>
            </a:br>
            <a:r>
              <a:rPr lang="en-US" sz="2000" b="1" dirty="0" err="1">
                <a:latin typeface="Arial" pitchFamily="34" charset="0"/>
                <a:cs typeface="Arial" pitchFamily="34" charset="0"/>
              </a:rPr>
              <a:t>Rumah</a:t>
            </a:r>
            <a:r>
              <a:rPr lang="en-US" sz="2000" b="1" dirty="0">
                <a:latin typeface="Arial" pitchFamily="34" charset="0"/>
                <a:cs typeface="Arial" pitchFamily="34" charset="0"/>
              </a:rPr>
              <a:t> </a:t>
            </a:r>
            <a:r>
              <a:rPr lang="en-US" sz="2000" b="1" dirty="0" err="1">
                <a:latin typeface="Arial" pitchFamily="34" charset="0"/>
                <a:cs typeface="Arial" pitchFamily="34" charset="0"/>
              </a:rPr>
              <a:t>Sakit</a:t>
            </a:r>
            <a:endParaRPr lang="en-US" sz="2000" dirty="0"/>
          </a:p>
        </p:txBody>
      </p:sp>
      <p:sp>
        <p:nvSpPr>
          <p:cNvPr id="13" name="TextBox 12"/>
          <p:cNvSpPr txBox="1"/>
          <p:nvPr/>
        </p:nvSpPr>
        <p:spPr>
          <a:xfrm>
            <a:off x="323529" y="6505600"/>
            <a:ext cx="5256584" cy="307777"/>
          </a:xfrm>
          <a:prstGeom prst="rect">
            <a:avLst/>
          </a:prstGeom>
          <a:noFill/>
        </p:spPr>
        <p:txBody>
          <a:bodyPr wrap="square" lIns="91435" tIns="45718" rIns="91435" bIns="45718" rtlCol="0">
            <a:spAutoFit/>
          </a:bodyPr>
          <a:lstStyle/>
          <a:p>
            <a:r>
              <a:rPr lang="en-US" sz="1400" i="1" dirty="0" err="1"/>
              <a:t>Sumber</a:t>
            </a:r>
            <a:r>
              <a:rPr lang="en-US" sz="1400" i="1" dirty="0"/>
              <a:t> : UU No.44 </a:t>
            </a:r>
            <a:r>
              <a:rPr lang="en-US" sz="1400" i="1" dirty="0" err="1"/>
              <a:t>tentang</a:t>
            </a:r>
            <a:r>
              <a:rPr lang="en-US" sz="1400" i="1" dirty="0"/>
              <a:t> </a:t>
            </a:r>
            <a:r>
              <a:rPr lang="en-US" sz="1400" i="1" dirty="0" err="1"/>
              <a:t>Rumah</a:t>
            </a:r>
            <a:r>
              <a:rPr lang="en-US" sz="1400" i="1" dirty="0"/>
              <a:t> </a:t>
            </a:r>
            <a:r>
              <a:rPr lang="en-US" sz="1400" i="1" dirty="0" err="1"/>
              <a:t>Sakit</a:t>
            </a:r>
            <a:endParaRPr lang="en-US" sz="1400" i="1" dirty="0"/>
          </a:p>
        </p:txBody>
      </p:sp>
    </p:spTree>
    <p:extLst>
      <p:ext uri="{BB962C8B-B14F-4D97-AF65-F5344CB8AC3E}">
        <p14:creationId xmlns:p14="http://schemas.microsoft.com/office/powerpoint/2010/main" val="163870247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95536" y="44624"/>
            <a:ext cx="4038600" cy="1524000"/>
          </a:xfrm>
        </p:spPr>
        <p:txBody>
          <a:bodyPr>
            <a:normAutofit/>
          </a:bodyPr>
          <a:lstStyle/>
          <a:p>
            <a:r>
              <a:rPr lang="en-US" sz="2400" b="1">
                <a:latin typeface="Arial" pitchFamily="34" charset="0"/>
                <a:cs typeface="Arial" pitchFamily="34" charset="0"/>
              </a:rPr>
              <a:t>Pedoman Teknis</a:t>
            </a:r>
            <a:br>
              <a:rPr lang="en-US" sz="2400" b="1">
                <a:latin typeface="Arial" pitchFamily="34" charset="0"/>
                <a:cs typeface="Arial" pitchFamily="34" charset="0"/>
              </a:rPr>
            </a:br>
            <a:r>
              <a:rPr lang="en-US" sz="2400" b="1">
                <a:latin typeface="Arial" pitchFamily="34" charset="0"/>
                <a:cs typeface="Arial" pitchFamily="34" charset="0"/>
              </a:rPr>
              <a:t>Prasarana</a:t>
            </a:r>
            <a:br>
              <a:rPr lang="en-US" sz="2400" b="1">
                <a:latin typeface="Arial" pitchFamily="34" charset="0"/>
                <a:cs typeface="Arial" pitchFamily="34" charset="0"/>
              </a:rPr>
            </a:br>
            <a:r>
              <a:rPr lang="en-US" sz="2400" b="1">
                <a:latin typeface="Arial" pitchFamily="34" charset="0"/>
                <a:cs typeface="Arial" pitchFamily="34" charset="0"/>
              </a:rPr>
              <a:t>Rumah Sakit</a:t>
            </a:r>
          </a:p>
        </p:txBody>
      </p:sp>
      <p:sp>
        <p:nvSpPr>
          <p:cNvPr id="5" name="Rectangle 4"/>
          <p:cNvSpPr/>
          <p:nvPr/>
        </p:nvSpPr>
        <p:spPr>
          <a:xfrm>
            <a:off x="243137" y="1568624"/>
            <a:ext cx="3962400" cy="4800600"/>
          </a:xfrm>
          <a:prstGeom prst="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marL="342882" indent="-342882" algn="just">
              <a:buAutoNum type="alphaLcPeriod"/>
            </a:pPr>
            <a:r>
              <a:rPr lang="en-US" sz="2000" b="1" dirty="0" err="1">
                <a:solidFill>
                  <a:srgbClr val="800000"/>
                </a:solidFill>
                <a:latin typeface="Arial" pitchFamily="34" charset="0"/>
                <a:cs typeface="Arial" pitchFamily="34" charset="0"/>
              </a:rPr>
              <a:t>instalasi</a:t>
            </a:r>
            <a:r>
              <a:rPr lang="en-US" sz="2000" b="1" dirty="0">
                <a:solidFill>
                  <a:srgbClr val="800000"/>
                </a:solidFill>
                <a:latin typeface="Arial" pitchFamily="34" charset="0"/>
                <a:cs typeface="Arial" pitchFamily="34" charset="0"/>
              </a:rPr>
              <a:t> air;</a:t>
            </a:r>
          </a:p>
          <a:p>
            <a:pPr marL="342882" indent="-342882" algn="just">
              <a:buFont typeface="+mj-lt"/>
              <a:buAutoNum type="alphaLcPeriod"/>
            </a:pPr>
            <a:r>
              <a:rPr lang="nn-NO" sz="2000" b="1" dirty="0">
                <a:solidFill>
                  <a:srgbClr val="800000"/>
                </a:solidFill>
                <a:latin typeface="Arial" pitchFamily="34" charset="0"/>
                <a:cs typeface="Arial" pitchFamily="34" charset="0"/>
              </a:rPr>
              <a:t>instalasi mekanikal dan elektrikal;</a:t>
            </a:r>
          </a:p>
          <a:p>
            <a:pPr marL="342882" indent="-342882" algn="just">
              <a:buFont typeface="+mj-lt"/>
              <a:buAutoNum type="alphaLcPeriod"/>
            </a:pPr>
            <a:r>
              <a:rPr lang="en-US" sz="2000" dirty="0" err="1">
                <a:solidFill>
                  <a:srgbClr val="800000"/>
                </a:solidFill>
                <a:latin typeface="Arial" pitchFamily="34" charset="0"/>
                <a:cs typeface="Arial" pitchFamily="34" charset="0"/>
              </a:rPr>
              <a:t>instalasi</a:t>
            </a:r>
            <a:r>
              <a:rPr lang="en-US" sz="2000" dirty="0">
                <a:solidFill>
                  <a:srgbClr val="800000"/>
                </a:solidFill>
                <a:latin typeface="Arial" pitchFamily="34" charset="0"/>
                <a:cs typeface="Arial" pitchFamily="34" charset="0"/>
              </a:rPr>
              <a:t> gas </a:t>
            </a:r>
            <a:r>
              <a:rPr lang="en-US" sz="2000" dirty="0" err="1">
                <a:solidFill>
                  <a:srgbClr val="800000"/>
                </a:solidFill>
                <a:latin typeface="Arial" pitchFamily="34" charset="0"/>
                <a:cs typeface="Arial" pitchFamily="34" charset="0"/>
              </a:rPr>
              <a:t>medik</a:t>
            </a:r>
            <a:r>
              <a:rPr lang="en-US" sz="2000" dirty="0">
                <a:solidFill>
                  <a:srgbClr val="800000"/>
                </a:solidFill>
                <a:latin typeface="Arial" pitchFamily="34" charset="0"/>
                <a:cs typeface="Arial" pitchFamily="34" charset="0"/>
              </a:rPr>
              <a:t>;</a:t>
            </a:r>
          </a:p>
          <a:p>
            <a:pPr marL="342882" indent="-342882" algn="just">
              <a:buFont typeface="+mj-lt"/>
              <a:buAutoNum type="alphaLcPeriod"/>
            </a:pPr>
            <a:r>
              <a:rPr lang="en-US" sz="2000" b="1" dirty="0" err="1">
                <a:solidFill>
                  <a:srgbClr val="800000"/>
                </a:solidFill>
                <a:latin typeface="Arial" pitchFamily="34" charset="0"/>
                <a:cs typeface="Arial" pitchFamily="34" charset="0"/>
              </a:rPr>
              <a:t>instalasi</a:t>
            </a:r>
            <a:r>
              <a:rPr lang="en-US" sz="2000" b="1" dirty="0">
                <a:solidFill>
                  <a:srgbClr val="800000"/>
                </a:solidFill>
                <a:latin typeface="Arial" pitchFamily="34" charset="0"/>
                <a:cs typeface="Arial" pitchFamily="34" charset="0"/>
              </a:rPr>
              <a:t> </a:t>
            </a:r>
            <a:r>
              <a:rPr lang="en-US" sz="2000" b="1" dirty="0" err="1">
                <a:solidFill>
                  <a:srgbClr val="800000"/>
                </a:solidFill>
                <a:latin typeface="Arial" pitchFamily="34" charset="0"/>
                <a:cs typeface="Arial" pitchFamily="34" charset="0"/>
              </a:rPr>
              <a:t>uap</a:t>
            </a:r>
            <a:r>
              <a:rPr lang="en-US" sz="2000" b="1" dirty="0">
                <a:solidFill>
                  <a:srgbClr val="800000"/>
                </a:solidFill>
                <a:latin typeface="Arial" pitchFamily="34" charset="0"/>
                <a:cs typeface="Arial" pitchFamily="34" charset="0"/>
              </a:rPr>
              <a:t>;</a:t>
            </a:r>
          </a:p>
          <a:p>
            <a:pPr marL="342882" indent="-342882" algn="just">
              <a:buFont typeface="+mj-lt"/>
              <a:buAutoNum type="alphaLcPeriod"/>
            </a:pPr>
            <a:r>
              <a:rPr lang="en-US" sz="2000" dirty="0" err="1">
                <a:solidFill>
                  <a:srgbClr val="800000"/>
                </a:solidFill>
                <a:latin typeface="Arial" pitchFamily="34" charset="0"/>
                <a:cs typeface="Arial" pitchFamily="34" charset="0"/>
              </a:rPr>
              <a:t>instalasi</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pengelolaan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limbah</a:t>
            </a:r>
            <a:r>
              <a:rPr lang="en-US" sz="2000" dirty="0">
                <a:solidFill>
                  <a:srgbClr val="800000"/>
                </a:solidFill>
                <a:latin typeface="Arial" pitchFamily="34" charset="0"/>
                <a:cs typeface="Arial" pitchFamily="34" charset="0"/>
              </a:rPr>
              <a:t>;</a:t>
            </a:r>
          </a:p>
          <a:p>
            <a:pPr marL="342882" indent="-342882" algn="just">
              <a:buFont typeface="+mj-lt"/>
              <a:buAutoNum type="alphaLcPeriod"/>
            </a:pPr>
            <a:r>
              <a:rPr lang="en-US" sz="2000" dirty="0" err="1">
                <a:solidFill>
                  <a:srgbClr val="800000"/>
                </a:solidFill>
                <a:latin typeface="Arial" pitchFamily="34" charset="0"/>
                <a:cs typeface="Arial" pitchFamily="34" charset="0"/>
              </a:rPr>
              <a:t>pencegahan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dan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penanggulangan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kebakaran</a:t>
            </a:r>
            <a:r>
              <a:rPr lang="en-US" sz="2000" dirty="0">
                <a:solidFill>
                  <a:srgbClr val="800000"/>
                </a:solidFill>
                <a:latin typeface="Arial" pitchFamily="34" charset="0"/>
                <a:cs typeface="Arial" pitchFamily="34" charset="0"/>
              </a:rPr>
              <a:t>;</a:t>
            </a:r>
          </a:p>
          <a:p>
            <a:pPr marL="342882" indent="-342882" algn="just">
              <a:buFont typeface="+mj-lt"/>
              <a:buAutoNum type="alphaLcPeriod"/>
            </a:pPr>
            <a:r>
              <a:rPr lang="en-US" sz="2000" dirty="0" err="1">
                <a:solidFill>
                  <a:srgbClr val="800000"/>
                </a:solidFill>
                <a:latin typeface="Arial" pitchFamily="34" charset="0"/>
                <a:cs typeface="Arial" pitchFamily="34" charset="0"/>
              </a:rPr>
              <a:t>petunjuk</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standar</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dan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sarana</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evakuasi</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saat</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terjadi</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keadaan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darurat</a:t>
            </a:r>
            <a:r>
              <a:rPr lang="en-US" sz="2000" dirty="0">
                <a:solidFill>
                  <a:srgbClr val="800000"/>
                </a:solidFill>
                <a:latin typeface="Arial" pitchFamily="34" charset="0"/>
                <a:cs typeface="Arial" pitchFamily="34" charset="0"/>
              </a:rPr>
              <a:t>;</a:t>
            </a:r>
          </a:p>
          <a:p>
            <a:pPr marL="342882" indent="-342882" algn="just">
              <a:buFont typeface="+mj-lt"/>
              <a:buAutoNum type="alphaLcPeriod"/>
            </a:pPr>
            <a:r>
              <a:rPr lang="en-US" sz="2000" b="1" dirty="0" err="1">
                <a:solidFill>
                  <a:srgbClr val="800000"/>
                </a:solidFill>
                <a:latin typeface="Arial" pitchFamily="34" charset="0"/>
                <a:cs typeface="Arial" pitchFamily="34" charset="0"/>
              </a:rPr>
              <a:t>instalasi</a:t>
            </a:r>
            <a:r>
              <a:rPr lang="en-US" sz="2000" b="1" dirty="0">
                <a:solidFill>
                  <a:srgbClr val="800000"/>
                </a:solidFill>
                <a:latin typeface="Arial" pitchFamily="34" charset="0"/>
                <a:cs typeface="Arial" pitchFamily="34" charset="0"/>
              </a:rPr>
              <a:t> </a:t>
            </a:r>
            <a:r>
              <a:rPr lang="en-US" sz="2000" b="1" dirty="0" err="1">
                <a:solidFill>
                  <a:srgbClr val="800000"/>
                </a:solidFill>
                <a:latin typeface="Arial" pitchFamily="34" charset="0"/>
                <a:cs typeface="Arial" pitchFamily="34" charset="0"/>
              </a:rPr>
              <a:t>tata</a:t>
            </a:r>
            <a:r>
              <a:rPr lang="en-US" sz="2000" b="1" dirty="0">
                <a:solidFill>
                  <a:srgbClr val="800000"/>
                </a:solidFill>
                <a:latin typeface="Arial" pitchFamily="34" charset="0"/>
                <a:cs typeface="Arial" pitchFamily="34" charset="0"/>
              </a:rPr>
              <a:t> </a:t>
            </a:r>
            <a:r>
              <a:rPr lang="en-US" sz="2000" b="1" dirty="0" err="1">
                <a:solidFill>
                  <a:srgbClr val="800000"/>
                </a:solidFill>
                <a:latin typeface="Arial" pitchFamily="34" charset="0"/>
                <a:cs typeface="Arial" pitchFamily="34" charset="0"/>
              </a:rPr>
              <a:t>udara</a:t>
            </a:r>
            <a:r>
              <a:rPr lang="en-US" sz="2000" dirty="0">
                <a:solidFill>
                  <a:srgbClr val="800000"/>
                </a:solidFill>
                <a:latin typeface="Arial" pitchFamily="34" charset="0"/>
                <a:cs typeface="Arial" pitchFamily="34" charset="0"/>
              </a:rPr>
              <a:t>;</a:t>
            </a:r>
          </a:p>
          <a:p>
            <a:pPr marL="342882" indent="-342882" algn="just">
              <a:buFont typeface="+mj-lt"/>
              <a:buAutoNum type="alphaLcPeriod"/>
            </a:pPr>
            <a:r>
              <a:rPr lang="en-US" sz="2000" dirty="0" err="1">
                <a:solidFill>
                  <a:srgbClr val="800000"/>
                </a:solidFill>
                <a:latin typeface="Arial" pitchFamily="34" charset="0"/>
                <a:cs typeface="Arial" pitchFamily="34" charset="0"/>
              </a:rPr>
              <a:t>sistem</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informasi</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dan</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komunikasi</a:t>
            </a:r>
            <a:r>
              <a:rPr lang="en-US" sz="2000" dirty="0">
                <a:solidFill>
                  <a:srgbClr val="800000"/>
                </a:solidFill>
                <a:latin typeface="Arial" pitchFamily="34" charset="0"/>
                <a:cs typeface="Arial" pitchFamily="34" charset="0"/>
              </a:rPr>
              <a:t>; </a:t>
            </a:r>
            <a:r>
              <a:rPr lang="en-US" sz="2000" dirty="0" err="1">
                <a:solidFill>
                  <a:srgbClr val="800000"/>
                </a:solidFill>
                <a:latin typeface="Arial" pitchFamily="34" charset="0"/>
                <a:cs typeface="Arial" pitchFamily="34" charset="0"/>
              </a:rPr>
              <a:t>dan</a:t>
            </a:r>
            <a:endParaRPr lang="en-US" sz="2000" dirty="0">
              <a:solidFill>
                <a:srgbClr val="800000"/>
              </a:solidFill>
              <a:latin typeface="Arial" pitchFamily="34" charset="0"/>
              <a:cs typeface="Arial" pitchFamily="34" charset="0"/>
            </a:endParaRPr>
          </a:p>
          <a:p>
            <a:pPr marL="342882" indent="-342882" algn="just">
              <a:buFont typeface="+mj-lt"/>
              <a:buAutoNum type="alphaLcPeriod"/>
            </a:pPr>
            <a:r>
              <a:rPr lang="en-US" sz="2000" b="1" dirty="0" err="1">
                <a:solidFill>
                  <a:srgbClr val="800000"/>
                </a:solidFill>
                <a:latin typeface="Arial" pitchFamily="34" charset="0"/>
                <a:cs typeface="Arial" pitchFamily="34" charset="0"/>
              </a:rPr>
              <a:t>ambulans</a:t>
            </a:r>
            <a:endParaRPr lang="en-US" sz="2000" b="1" dirty="0">
              <a:solidFill>
                <a:srgbClr val="800000"/>
              </a:solidFill>
              <a:latin typeface="Arial" pitchFamily="34" charset="0"/>
              <a:cs typeface="Arial" pitchFamily="34" charset="0"/>
            </a:endParaRPr>
          </a:p>
        </p:txBody>
      </p:sp>
      <p:sp>
        <p:nvSpPr>
          <p:cNvPr id="6" name="Rectangle 5"/>
          <p:cNvSpPr/>
          <p:nvPr/>
        </p:nvSpPr>
        <p:spPr>
          <a:xfrm>
            <a:off x="4815136" y="1017984"/>
            <a:ext cx="3886200" cy="367483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just"/>
            <a:r>
              <a:rPr lang="en-US" sz="1700" b="1" dirty="0">
                <a:solidFill>
                  <a:schemeClr val="tx1"/>
                </a:solidFill>
                <a:latin typeface="Arial" pitchFamily="34" charset="0"/>
                <a:cs typeface="Arial" pitchFamily="34" charset="0"/>
              </a:rPr>
              <a:t>MEKANIKAL</a:t>
            </a: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Sanitasi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Drainase</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Plambing</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Gas </a:t>
            </a:r>
            <a:r>
              <a:rPr lang="en-US" sz="1700" dirty="0" err="1">
                <a:solidFill>
                  <a:schemeClr val="tx1"/>
                </a:solidFill>
                <a:latin typeface="Arial" pitchFamily="34" charset="0"/>
                <a:cs typeface="Arial" pitchFamily="34" charset="0"/>
              </a:rPr>
              <a:t>Medik</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Uap</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dan</a:t>
            </a:r>
            <a:r>
              <a:rPr lang="en-US" sz="1700" dirty="0">
                <a:solidFill>
                  <a:schemeClr val="tx1"/>
                </a:solidFill>
                <a:latin typeface="Arial" pitchFamily="34" charset="0"/>
                <a:cs typeface="Arial" pitchFamily="34" charset="0"/>
              </a:rPr>
              <a:t> Air </a:t>
            </a:r>
            <a:r>
              <a:rPr lang="en-US" sz="1700" dirty="0" err="1">
                <a:solidFill>
                  <a:schemeClr val="tx1"/>
                </a:solidFill>
                <a:latin typeface="Arial" pitchFamily="34" charset="0"/>
                <a:cs typeface="Arial" pitchFamily="34" charset="0"/>
              </a:rPr>
              <a:t>panas</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pengolahan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limbah</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cair</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pengolahan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limbah</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padat</a:t>
            </a:r>
            <a:r>
              <a:rPr lang="en-US" sz="1700" dirty="0">
                <a:solidFill>
                  <a:schemeClr val="tx1"/>
                </a:solidFill>
                <a:latin typeface="Arial" pitchFamily="34" charset="0"/>
                <a:cs typeface="Arial" pitchFamily="34" charset="0"/>
              </a:rPr>
              <a:t>.</a:t>
            </a: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Pencegahan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dan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penanggulangan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kebakaran</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Sarana</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Penyelamatan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Jiwa</a:t>
            </a:r>
            <a:r>
              <a:rPr lang="en-US" sz="1700" dirty="0">
                <a:solidFill>
                  <a:schemeClr val="tx1"/>
                </a:solidFill>
                <a:latin typeface="Arial" pitchFamily="34" charset="0"/>
                <a:cs typeface="Arial" pitchFamily="34" charset="0"/>
              </a:rPr>
              <a:t>.</a:t>
            </a:r>
          </a:p>
          <a:p>
            <a:pPr marL="342882" indent="-342882" algn="just">
              <a:buFont typeface="+mj-lt"/>
              <a:buAutoNum type="alphaLcPeriod"/>
            </a:pPr>
            <a:r>
              <a:rPr lang="en-US" sz="1700" dirty="0" err="1">
                <a:solidFill>
                  <a:schemeClr val="tx1"/>
                </a:solidFill>
                <a:latin typeface="Arial" pitchFamily="34" charset="0"/>
                <a:cs typeface="Arial" pitchFamily="34" charset="0"/>
              </a:rPr>
              <a:t>Rumah</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Sakit</a:t>
            </a:r>
            <a:r>
              <a:rPr lang="en-US" sz="1700" dirty="0">
                <a:solidFill>
                  <a:schemeClr val="tx1"/>
                </a:solidFill>
                <a:latin typeface="Arial" pitchFamily="34" charset="0"/>
                <a:cs typeface="Arial" pitchFamily="34" charset="0"/>
              </a:rPr>
              <a:t> yang </a:t>
            </a:r>
            <a:r>
              <a:rPr lang="en-US" sz="1700" dirty="0" err="1">
                <a:solidFill>
                  <a:schemeClr val="tx1"/>
                </a:solidFill>
                <a:latin typeface="Arial" pitchFamily="34" charset="0"/>
                <a:cs typeface="Arial" pitchFamily="34" charset="0"/>
              </a:rPr>
              <a:t>Aman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terhadap</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bencana</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dan</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situasi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darurat</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Instalasi</a:t>
            </a:r>
            <a:r>
              <a:rPr lang="en-US" sz="1700" dirty="0">
                <a:solidFill>
                  <a:schemeClr val="tx1"/>
                </a:solidFill>
                <a:latin typeface="Arial" pitchFamily="34" charset="0"/>
                <a:cs typeface="Arial" pitchFamily="34" charset="0"/>
              </a:rPr>
              <a:t> Tata </a:t>
            </a:r>
            <a:r>
              <a:rPr lang="en-US" sz="1700" dirty="0" err="1">
                <a:solidFill>
                  <a:schemeClr val="tx1"/>
                </a:solidFill>
                <a:latin typeface="Arial" pitchFamily="34" charset="0"/>
                <a:cs typeface="Arial" pitchFamily="34" charset="0"/>
              </a:rPr>
              <a:t>Udara</a:t>
            </a:r>
            <a:endParaRPr lang="en-US" sz="1700" dirty="0">
              <a:solidFill>
                <a:schemeClr val="tx1"/>
              </a:solidFill>
              <a:latin typeface="Arial" pitchFamily="34" charset="0"/>
              <a:cs typeface="Arial" pitchFamily="34" charset="0"/>
            </a:endParaRPr>
          </a:p>
          <a:p>
            <a:pPr marL="342882" indent="-342882">
              <a:buFont typeface="+mj-lt"/>
              <a:buAutoNum type="alphaLcPeriod"/>
            </a:pPr>
            <a:endParaRPr lang="en-US" dirty="0">
              <a:latin typeface="Arial" pitchFamily="34" charset="0"/>
              <a:cs typeface="Arial" pitchFamily="34" charset="0"/>
            </a:endParaRPr>
          </a:p>
        </p:txBody>
      </p:sp>
      <p:sp>
        <p:nvSpPr>
          <p:cNvPr id="7" name="Rectangle 6"/>
          <p:cNvSpPr/>
          <p:nvPr/>
        </p:nvSpPr>
        <p:spPr>
          <a:xfrm>
            <a:off x="4815136" y="4921425"/>
            <a:ext cx="3886200" cy="1447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just"/>
            <a:r>
              <a:rPr lang="en-US" sz="1700" b="1" dirty="0">
                <a:solidFill>
                  <a:schemeClr val="tx1"/>
                </a:solidFill>
                <a:latin typeface="Arial" pitchFamily="34" charset="0"/>
                <a:cs typeface="Arial" pitchFamily="34" charset="0"/>
              </a:rPr>
              <a:t>ELEKTRIKAL</a:t>
            </a:r>
          </a:p>
          <a:p>
            <a:pPr marL="342882" indent="-342882" algn="just">
              <a:buFont typeface="+mj-lt"/>
              <a:buAutoNum type="alphaLcPeriod"/>
            </a:pPr>
            <a:r>
              <a:rPr lang="en-US" sz="1700" dirty="0" err="1">
                <a:solidFill>
                  <a:schemeClr val="tx1"/>
                </a:solidFill>
                <a:latin typeface="Arial" pitchFamily="34" charset="0"/>
                <a:cs typeface="Arial" pitchFamily="34" charset="0"/>
              </a:rPr>
              <a:t>Sistem</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Kelistrikan</a:t>
            </a:r>
            <a:r>
              <a:rPr lang="en-US" sz="1700" dirty="0">
                <a:solidFill>
                  <a:schemeClr val="tx1"/>
                </a:solidFill>
                <a:latin typeface="Arial" pitchFamily="34" charset="0"/>
                <a:cs typeface="Arial" pitchFamily="34" charset="0"/>
              </a:rPr>
              <a:t>.</a:t>
            </a:r>
          </a:p>
          <a:p>
            <a:pPr marL="342882" indent="-342882" algn="just">
              <a:buFont typeface="+mj-lt"/>
              <a:buAutoNum type="alphaLcPeriod"/>
            </a:pPr>
            <a:r>
              <a:rPr lang="en-US" sz="1700" dirty="0" err="1">
                <a:solidFill>
                  <a:schemeClr val="tx1"/>
                </a:solidFill>
                <a:latin typeface="Arial" pitchFamily="34" charset="0"/>
                <a:cs typeface="Arial" pitchFamily="34" charset="0"/>
              </a:rPr>
              <a:t>Sistem</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Proteksi</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Petir</a:t>
            </a:r>
            <a:endParaRPr lang="en-US" sz="1700" dirty="0">
              <a:solidFill>
                <a:schemeClr val="tx1"/>
              </a:solidFill>
              <a:latin typeface="Arial" pitchFamily="34" charset="0"/>
              <a:cs typeface="Arial" pitchFamily="34" charset="0"/>
            </a:endParaRPr>
          </a:p>
          <a:p>
            <a:pPr marL="342882" indent="-342882" algn="just">
              <a:buFont typeface="+mj-lt"/>
              <a:buAutoNum type="alphaLcPeriod"/>
            </a:pPr>
            <a:r>
              <a:rPr lang="en-US" sz="1700" dirty="0" err="1">
                <a:solidFill>
                  <a:schemeClr val="tx1"/>
                </a:solidFill>
                <a:latin typeface="Arial" pitchFamily="34" charset="0"/>
                <a:cs typeface="Arial" pitchFamily="34" charset="0"/>
              </a:rPr>
              <a:t>Sistem</a:t>
            </a:r>
            <a:r>
              <a:rPr lang="en-US" sz="1700" dirty="0">
                <a:solidFill>
                  <a:schemeClr val="tx1"/>
                </a:solidFill>
                <a:latin typeface="Arial" pitchFamily="34" charset="0"/>
                <a:cs typeface="Arial" pitchFamily="34" charset="0"/>
              </a:rPr>
              <a:t> </a:t>
            </a:r>
            <a:r>
              <a:rPr lang="en-US" sz="1700" dirty="0" err="1">
                <a:solidFill>
                  <a:schemeClr val="tx1"/>
                </a:solidFill>
                <a:latin typeface="Arial" pitchFamily="34" charset="0"/>
                <a:cs typeface="Arial" pitchFamily="34" charset="0"/>
              </a:rPr>
              <a:t>Komunikasi</a:t>
            </a:r>
            <a:r>
              <a:rPr lang="en-US" sz="1700" dirty="0">
                <a:solidFill>
                  <a:schemeClr val="tx1"/>
                </a:solidFill>
                <a:latin typeface="Arial" pitchFamily="34" charset="0"/>
                <a:cs typeface="Arial" pitchFamily="34" charset="0"/>
              </a:rPr>
              <a:t> &amp; </a:t>
            </a:r>
            <a:r>
              <a:rPr lang="en-US" sz="1700" dirty="0" err="1">
                <a:solidFill>
                  <a:schemeClr val="tx1"/>
                </a:solidFill>
                <a:latin typeface="Arial" pitchFamily="34" charset="0"/>
                <a:cs typeface="Arial" pitchFamily="34" charset="0"/>
              </a:rPr>
              <a:t>Informasi</a:t>
            </a:r>
            <a:r>
              <a:rPr lang="en-US" sz="1700" dirty="0">
                <a:latin typeface="Arial" pitchFamily="34" charset="0"/>
                <a:cs typeface="Arial" pitchFamily="34" charset="0"/>
              </a:rPr>
              <a:t>.</a:t>
            </a:r>
          </a:p>
        </p:txBody>
      </p:sp>
      <p:cxnSp>
        <p:nvCxnSpPr>
          <p:cNvPr id="8" name="Shape 7"/>
          <p:cNvCxnSpPr>
            <a:stCxn id="5" idx="3"/>
            <a:endCxn id="6" idx="1"/>
          </p:cNvCxnSpPr>
          <p:nvPr/>
        </p:nvCxnSpPr>
        <p:spPr>
          <a:xfrm flipV="1">
            <a:off x="4205536" y="2855404"/>
            <a:ext cx="609600" cy="111352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5" idx="3"/>
            <a:endCxn id="7" idx="1"/>
          </p:cNvCxnSpPr>
          <p:nvPr/>
        </p:nvCxnSpPr>
        <p:spPr>
          <a:xfrm>
            <a:off x="4205536" y="3968924"/>
            <a:ext cx="609600" cy="16764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9513" y="6381329"/>
            <a:ext cx="5256584" cy="307777"/>
          </a:xfrm>
          <a:prstGeom prst="rect">
            <a:avLst/>
          </a:prstGeom>
          <a:noFill/>
        </p:spPr>
        <p:txBody>
          <a:bodyPr wrap="square" lIns="91435" tIns="45718" rIns="91435" bIns="45718" rtlCol="0">
            <a:spAutoFit/>
          </a:bodyPr>
          <a:lstStyle/>
          <a:p>
            <a:r>
              <a:rPr lang="en-US" sz="1400" i="1" dirty="0" err="1"/>
              <a:t>Sumber</a:t>
            </a:r>
            <a:r>
              <a:rPr lang="en-US" sz="1400" i="1" dirty="0"/>
              <a:t> : UU No.44 </a:t>
            </a:r>
            <a:r>
              <a:rPr lang="en-US" sz="1400" i="1" dirty="0" err="1"/>
              <a:t>tentang</a:t>
            </a:r>
            <a:r>
              <a:rPr lang="en-US" sz="1400" i="1" dirty="0"/>
              <a:t> </a:t>
            </a:r>
            <a:r>
              <a:rPr lang="en-US" sz="1400" i="1" dirty="0" err="1"/>
              <a:t>Rumah</a:t>
            </a:r>
            <a:r>
              <a:rPr lang="en-US" sz="1400" i="1" dirty="0"/>
              <a:t> </a:t>
            </a:r>
            <a:r>
              <a:rPr lang="en-US" sz="1400" i="1" dirty="0" err="1"/>
              <a:t>Sakit</a:t>
            </a:r>
            <a:endParaRPr lang="en-US" sz="1400" i="1" dirty="0"/>
          </a:p>
        </p:txBody>
      </p:sp>
    </p:spTree>
    <p:extLst>
      <p:ext uri="{BB962C8B-B14F-4D97-AF65-F5344CB8AC3E}">
        <p14:creationId xmlns:p14="http://schemas.microsoft.com/office/powerpoint/2010/main" val="382675248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197768"/>
            <a:ext cx="8229600" cy="854968"/>
          </a:xfrm>
          <a:noFill/>
        </p:spPr>
        <p:txBody>
          <a:bodyPr>
            <a:normAutofit/>
          </a:bodyPr>
          <a:lstStyle/>
          <a:p>
            <a:r>
              <a:rPr lang="en-US" sz="3800" b="1" dirty="0"/>
              <a:t>Area </a:t>
            </a:r>
            <a:r>
              <a:rPr lang="en-US" sz="3800" b="1" dirty="0" err="1"/>
              <a:t>Fasilitas</a:t>
            </a:r>
            <a:r>
              <a:rPr lang="en-US" sz="3800" b="1" dirty="0"/>
              <a:t> </a:t>
            </a:r>
            <a:r>
              <a:rPr lang="en-US" sz="3800" b="1" dirty="0" err="1"/>
              <a:t>Rumah</a:t>
            </a:r>
            <a:r>
              <a:rPr lang="en-US" sz="3800" b="1" dirty="0"/>
              <a:t> </a:t>
            </a:r>
            <a:r>
              <a:rPr lang="en-US" sz="3800" b="1" dirty="0" err="1"/>
              <a:t>Sakit</a:t>
            </a:r>
            <a:r>
              <a:rPr lang="en-US" sz="3800" b="1" dirty="0"/>
              <a:t> </a:t>
            </a:r>
            <a:r>
              <a:rPr lang="en-US" sz="3800" b="1" dirty="0" err="1"/>
              <a:t>Kelas</a:t>
            </a:r>
            <a:r>
              <a:rPr lang="en-US" sz="3800" b="1" dirty="0"/>
              <a:t> B</a:t>
            </a:r>
          </a:p>
        </p:txBody>
      </p:sp>
      <p:pic>
        <p:nvPicPr>
          <p:cNvPr id="3" name="Picture 2"/>
          <p:cNvPicPr>
            <a:picLocks noChangeAspect="1"/>
          </p:cNvPicPr>
          <p:nvPr/>
        </p:nvPicPr>
        <p:blipFill>
          <a:blip r:embed="rId2" cstate="print"/>
          <a:stretch>
            <a:fillRect/>
          </a:stretch>
        </p:blipFill>
        <p:spPr>
          <a:xfrm>
            <a:off x="518864" y="1052737"/>
            <a:ext cx="8229600" cy="5589860"/>
          </a:xfrm>
          <a:prstGeom prst="rect">
            <a:avLst/>
          </a:prstGeom>
        </p:spPr>
      </p:pic>
      <p:sp>
        <p:nvSpPr>
          <p:cNvPr id="4" name="TextBox 3"/>
          <p:cNvSpPr txBox="1"/>
          <p:nvPr/>
        </p:nvSpPr>
        <p:spPr>
          <a:xfrm>
            <a:off x="609600" y="6433592"/>
            <a:ext cx="7543800" cy="307777"/>
          </a:xfrm>
          <a:prstGeom prst="rect">
            <a:avLst/>
          </a:prstGeom>
          <a:noFill/>
          <a:ln>
            <a:noFill/>
          </a:ln>
        </p:spPr>
        <p:txBody>
          <a:bodyPr wrap="square" lIns="91435" tIns="45718" rIns="91435" bIns="45718" rtlCol="0">
            <a:spAutoFit/>
          </a:bodyPr>
          <a:lstStyle/>
          <a:p>
            <a:pPr>
              <a:spcAft>
                <a:spcPts val="1200"/>
              </a:spcAft>
            </a:pPr>
            <a:r>
              <a:rPr lang="en-US" sz="1400" i="1" dirty="0" err="1"/>
              <a:t>Sumber</a:t>
            </a:r>
            <a:r>
              <a:rPr lang="en-US" sz="1400" i="1" dirty="0"/>
              <a:t> : </a:t>
            </a:r>
            <a:r>
              <a:rPr lang="en-US" sz="1400" i="1" dirty="0" err="1"/>
              <a:t>Pedoman</a:t>
            </a:r>
            <a:r>
              <a:rPr lang="en-US" sz="1400" i="1" dirty="0"/>
              <a:t> </a:t>
            </a:r>
            <a:r>
              <a:rPr lang="en-US" sz="1400" i="1" dirty="0" err="1"/>
              <a:t>Teknis</a:t>
            </a:r>
            <a:r>
              <a:rPr lang="en-US" sz="1400" i="1" dirty="0"/>
              <a:t> </a:t>
            </a:r>
            <a:r>
              <a:rPr lang="en-US" sz="1400" i="1" dirty="0" err="1"/>
              <a:t>Sarana</a:t>
            </a:r>
            <a:r>
              <a:rPr lang="en-US" sz="1400" i="1" dirty="0"/>
              <a:t> </a:t>
            </a:r>
            <a:r>
              <a:rPr lang="en-US" sz="1400" i="1" dirty="0" err="1"/>
              <a:t>dan</a:t>
            </a:r>
            <a:r>
              <a:rPr lang="en-US" sz="1400" i="1" dirty="0"/>
              <a:t> </a:t>
            </a:r>
            <a:r>
              <a:rPr lang="en-US" sz="1400" i="1" dirty="0" err="1"/>
              <a:t>Prasarana</a:t>
            </a:r>
            <a:r>
              <a:rPr lang="en-US" sz="1400" i="1" dirty="0"/>
              <a:t> RS </a:t>
            </a:r>
            <a:r>
              <a:rPr lang="en-US" sz="1400" i="1" dirty="0" err="1"/>
              <a:t>Kelas</a:t>
            </a:r>
            <a:r>
              <a:rPr lang="en-US" sz="1400" i="1" dirty="0"/>
              <a:t> B, </a:t>
            </a:r>
            <a:r>
              <a:rPr lang="en-US" sz="1400" i="1" dirty="0" err="1"/>
              <a:t>Kemkes</a:t>
            </a:r>
            <a:r>
              <a:rPr lang="en-US" sz="1400" i="1" dirty="0"/>
              <a:t> 2010 </a:t>
            </a:r>
          </a:p>
        </p:txBody>
      </p:sp>
    </p:spTree>
    <p:extLst>
      <p:ext uri="{BB962C8B-B14F-4D97-AF65-F5344CB8AC3E}">
        <p14:creationId xmlns:p14="http://schemas.microsoft.com/office/powerpoint/2010/main" val="854763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339826" y="228600"/>
            <a:ext cx="8651774"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9pPr>
          </a:lstStyle>
          <a:p>
            <a:r>
              <a:rPr lang="id-ID" sz="4400" dirty="0">
                <a:solidFill>
                  <a:srgbClr val="2F2B20"/>
                </a:solidFill>
                <a:latin typeface="Times New Roman" charset="0"/>
              </a:rPr>
              <a:t>UU Rumah Sakit pasal 41</a:t>
            </a:r>
          </a:p>
        </p:txBody>
      </p:sp>
      <p:sp>
        <p:nvSpPr>
          <p:cNvPr id="5122" name="Text Box 2"/>
          <p:cNvSpPr txBox="1">
            <a:spLocks noChangeArrowheads="1"/>
          </p:cNvSpPr>
          <p:nvPr/>
        </p:nvSpPr>
        <p:spPr bwMode="auto">
          <a:xfrm>
            <a:off x="222" y="1905000"/>
            <a:ext cx="8482012" cy="538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39725" indent="-339725">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1pPr>
            <a:lvl2pPr>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2pPr>
            <a:lvl3pPr>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3pPr>
            <a:lvl4pPr>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4pPr>
            <a:lvl5pPr>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defRPr sz="2400">
                <a:solidFill>
                  <a:srgbClr val="FFFFFF"/>
                </a:solidFill>
                <a:latin typeface="One Stroke Script LET" charset="0"/>
                <a:ea typeface="ＭＳ Ｐゴシック" charset="0"/>
                <a:cs typeface="DejaVu Sans" charset="0"/>
              </a:defRPr>
            </a:lvl9pPr>
          </a:lstStyle>
          <a:p>
            <a:pPr lvl="1">
              <a:spcBef>
                <a:spcPts val="800"/>
              </a:spcBef>
              <a:buClr>
                <a:srgbClr val="FFFFCC"/>
              </a:buClr>
            </a:pPr>
            <a:r>
              <a:rPr lang="id-ID" sz="3200" dirty="0">
                <a:solidFill>
                  <a:srgbClr val="2F2B20"/>
                </a:solidFill>
                <a:latin typeface="Times New Roman" charset="0"/>
              </a:rPr>
              <a:t>(</a:t>
            </a:r>
            <a:r>
              <a:rPr lang="id-ID" sz="3200" dirty="0" smtClean="0">
                <a:solidFill>
                  <a:srgbClr val="2F2B20"/>
                </a:solidFill>
                <a:latin typeface="Times New Roman" charset="0"/>
              </a:rPr>
              <a:t>1)Dalam  </a:t>
            </a:r>
            <a:r>
              <a:rPr lang="id-ID" sz="3200" dirty="0">
                <a:solidFill>
                  <a:srgbClr val="2F2B20"/>
                </a:solidFill>
                <a:latin typeface="Times New Roman" charset="0"/>
              </a:rPr>
              <a:t>upaya  peningkatan  mutu  pelayanan Rumah Sakit wajib dilakukan akreditasi secara berkala minimal 3 (tiga) tahun sekali.</a:t>
            </a:r>
          </a:p>
          <a:p>
            <a:pPr>
              <a:spcBef>
                <a:spcPts val="800"/>
              </a:spcBef>
              <a:buClr>
                <a:srgbClr val="FFFFCC"/>
              </a:buClr>
              <a:buFont typeface="Wingdings" charset="0"/>
              <a:buChar char=""/>
            </a:pPr>
            <a:r>
              <a:rPr lang="id-ID" sz="3200" dirty="0">
                <a:solidFill>
                  <a:srgbClr val="2F2B20"/>
                </a:solidFill>
                <a:latin typeface="Times New Roman" charset="0"/>
              </a:rPr>
              <a:t>(2)	Akreditasi Rumah Sakit dilakukan  oleh suatu lembaga independen berdasarkan standar akreditasi yang berlaku.</a:t>
            </a:r>
          </a:p>
          <a:p>
            <a:pPr>
              <a:spcBef>
                <a:spcPts val="800"/>
              </a:spcBef>
              <a:buClr>
                <a:srgbClr val="FFFFCC"/>
              </a:buClr>
              <a:buFont typeface="Wingdings" charset="0"/>
              <a:buChar char=""/>
            </a:pPr>
            <a:r>
              <a:rPr lang="id-ID" sz="3200" dirty="0">
                <a:solidFill>
                  <a:srgbClr val="2F2B20"/>
                </a:solidFill>
                <a:latin typeface="Times New Roman" charset="0"/>
              </a:rPr>
              <a:t>(3)	Ketentuan  lebih lanjut  mengenai teknis pelaksanaan akreditasi Rumah Sakit diatur dengan Peraturan Menteri.</a:t>
            </a:r>
          </a:p>
          <a:p>
            <a:pPr>
              <a:spcBef>
                <a:spcPts val="800"/>
              </a:spcBef>
              <a:buClrTx/>
              <a:buSzTx/>
              <a:buFontTx/>
              <a:buNone/>
            </a:pPr>
            <a:endParaRPr lang="id-ID" sz="3200" dirty="0">
              <a:solidFill>
                <a:srgbClr val="FF0000"/>
              </a:solidFill>
              <a:latin typeface="Times New Roman" charset="0"/>
            </a:endParaRPr>
          </a:p>
        </p:txBody>
      </p:sp>
      <p:sp>
        <p:nvSpPr>
          <p:cNvPr id="5123" name="Text Box 3"/>
          <p:cNvSpPr txBox="1">
            <a:spLocks noChangeArrowheads="1"/>
          </p:cNvSpPr>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2160" tIns="46080" rIns="92160" bIns="4608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5pPr>
            <a:lvl6pPr marL="25146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6pPr>
            <a:lvl7pPr marL="29718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7pPr>
            <a:lvl8pPr marL="34290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8pPr>
            <a:lvl9pPr marL="3886200" indent="-228600" fontAlgn="base">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One Stroke Script LET" charset="0"/>
                <a:ea typeface="ＭＳ Ｐゴシック" charset="0"/>
                <a:cs typeface="DejaVu Sans" charset="0"/>
              </a:defRPr>
            </a:lvl9pPr>
          </a:lstStyle>
          <a:p>
            <a:pPr algn="r"/>
            <a:fld id="{5848DCE2-88CF-9C4B-9E1E-F353A7EB149E}" type="slidenum">
              <a:rPr lang="en-GB" sz="1400">
                <a:solidFill>
                  <a:srgbClr val="EAEAEA"/>
                </a:solidFill>
                <a:latin typeface="Times New Roman" charset="0"/>
              </a:rPr>
              <a:pPr algn="r"/>
              <a:t>4</a:t>
            </a:fld>
            <a:endParaRPr lang="en-GB" sz="1400">
              <a:solidFill>
                <a:srgbClr val="EAEAEA"/>
              </a:solidFill>
              <a:latin typeface="Times New Roman" charset="0"/>
            </a:endParaRPr>
          </a:p>
        </p:txBody>
      </p:sp>
    </p:spTree>
  </p:cSld>
  <p:clrMapOvr>
    <a:masterClrMapping/>
  </p:clrMapOvr>
  <p:transition xmlns:p14="http://schemas.microsoft.com/office/powerpoint/2010/main">
    <p:wheel/>
  </p:transitio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7000"/>
            <a:ext cx="7543800" cy="2593975"/>
          </a:xfrm>
        </p:spPr>
        <p:txBody>
          <a:bodyPr/>
          <a:lstStyle/>
          <a:p>
            <a:pPr algn="ctr"/>
            <a:r>
              <a:rPr lang="en-US" dirty="0" smtClean="0"/>
              <a:t>RS YANG TERAKREDITASI</a:t>
            </a:r>
            <a:endParaRPr lang="en-US" dirty="0"/>
          </a:p>
        </p:txBody>
      </p:sp>
      <p:sp>
        <p:nvSpPr>
          <p:cNvPr id="3" name="Subtitle 2"/>
          <p:cNvSpPr>
            <a:spLocks noGrp="1"/>
          </p:cNvSpPr>
          <p:nvPr>
            <p:ph type="subTitle" idx="1"/>
          </p:nvPr>
        </p:nvSpPr>
        <p:spPr>
          <a:xfrm>
            <a:off x="1371600" y="4686300"/>
            <a:ext cx="6400800" cy="1752600"/>
          </a:xfrm>
        </p:spPr>
        <p:txBody>
          <a:bodyPr>
            <a:normAutofit/>
          </a:bodyPr>
          <a:lstStyle/>
          <a:p>
            <a:pPr algn="ctr"/>
            <a:r>
              <a:rPr lang="en-US" sz="3200" dirty="0" smtClean="0">
                <a:solidFill>
                  <a:srgbClr val="FF0000"/>
                </a:solidFill>
              </a:rPr>
              <a:t>PASTI BERMUTU?</a:t>
            </a:r>
            <a:endParaRPr lang="en-US" sz="3200" dirty="0">
              <a:solidFill>
                <a:srgbClr val="FF0000"/>
              </a:solidFill>
            </a:endParaRPr>
          </a:p>
        </p:txBody>
      </p:sp>
    </p:spTree>
    <p:extLst>
      <p:ext uri="{BB962C8B-B14F-4D97-AF65-F5344CB8AC3E}">
        <p14:creationId xmlns:p14="http://schemas.microsoft.com/office/powerpoint/2010/main" val="332345579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229600" cy="1828800"/>
          </a:xfrm>
        </p:spPr>
        <p:txBody>
          <a:bodyPr/>
          <a:lstStyle/>
          <a:p>
            <a:r>
              <a:rPr lang="en-US" dirty="0" smtClean="0"/>
              <a:t>RS TERAKREDITASI</a:t>
            </a:r>
            <a:endParaRPr lang="en-US" dirty="0"/>
          </a:p>
        </p:txBody>
      </p:sp>
      <p:sp>
        <p:nvSpPr>
          <p:cNvPr id="3" name="Subtitle 2"/>
          <p:cNvSpPr>
            <a:spLocks noGrp="1"/>
          </p:cNvSpPr>
          <p:nvPr>
            <p:ph type="subTitle" idx="1"/>
          </p:nvPr>
        </p:nvSpPr>
        <p:spPr>
          <a:xfrm>
            <a:off x="1371600" y="3331698"/>
            <a:ext cx="6400800" cy="2383302"/>
          </a:xfrm>
        </p:spPr>
        <p:txBody>
          <a:bodyPr>
            <a:normAutofit/>
          </a:bodyPr>
          <a:lstStyle/>
          <a:p>
            <a:r>
              <a:rPr lang="en-US" dirty="0" smtClean="0"/>
              <a:t>BELUM SEMUA ELEMEN PENILAIAN SEMPURNA</a:t>
            </a:r>
          </a:p>
          <a:p>
            <a:r>
              <a:rPr lang="en-US" dirty="0" smtClean="0"/>
              <a:t>BATAS KESESUAIAN 80 %</a:t>
            </a:r>
          </a:p>
          <a:p>
            <a:r>
              <a:rPr lang="en-US" dirty="0" smtClean="0"/>
              <a:t>MASIH ADA PELUANG 20 % BELUM MEMENUHI STANDAR</a:t>
            </a:r>
          </a:p>
          <a:p>
            <a:r>
              <a:rPr lang="en-US" dirty="0" smtClean="0"/>
              <a:t>MERUPAKAN PENCAPAIAN KUMULATIF</a:t>
            </a:r>
            <a:endParaRPr lang="en-US" dirty="0"/>
          </a:p>
        </p:txBody>
      </p:sp>
    </p:spTree>
    <p:extLst>
      <p:ext uri="{BB962C8B-B14F-4D97-AF65-F5344CB8AC3E}">
        <p14:creationId xmlns:p14="http://schemas.microsoft.com/office/powerpoint/2010/main" val="370425002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id-ID" b="1" dirty="0"/>
              <a:t>Standar Akreditasi </a:t>
            </a:r>
            <a:r>
              <a:rPr lang="id-ID" b="1" dirty="0" smtClean="0"/>
              <a:t>v 2012</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834262330"/>
              </p:ext>
            </p:extLst>
          </p:nvPr>
        </p:nvGraphicFramePr>
        <p:xfrm>
          <a:off x="311035" y="2132856"/>
          <a:ext cx="7992888" cy="3962292"/>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715631"/>
                <a:gridCol w="2008461"/>
                <a:gridCol w="3268796"/>
              </a:tblGrid>
              <a:tr h="950672">
                <a:tc>
                  <a:txBody>
                    <a:bodyPr/>
                    <a:lstStyle/>
                    <a:p>
                      <a:endParaRPr lang="id-ID" sz="3200" b="1" baseline="0" dirty="0">
                        <a:solidFill>
                          <a:schemeClr val="tx1"/>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Standar</a:t>
                      </a:r>
                      <a:endParaRPr lang="id-ID" sz="3200" b="1" baseline="0" dirty="0">
                        <a:solidFill>
                          <a:srgbClr val="FF0000"/>
                        </a:solidFill>
                        <a:latin typeface="Century Gothic" pitchFamily="34" charset="0"/>
                      </a:endParaRPr>
                    </a:p>
                  </a:txBody>
                  <a:tcPr marL="91427" marR="91427" marT="45711" marB="4571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Elemen</a:t>
                      </a:r>
                    </a:p>
                    <a:p>
                      <a:pPr algn="ctr"/>
                      <a:r>
                        <a:rPr lang="id-ID" sz="3200" b="1" baseline="0" dirty="0" smtClean="0">
                          <a:solidFill>
                            <a:srgbClr val="FF0000"/>
                          </a:solidFill>
                          <a:latin typeface="Century Gothic" pitchFamily="34" charset="0"/>
                        </a:rPr>
                        <a:t>Penilaian</a:t>
                      </a:r>
                      <a:endParaRPr lang="id-ID" sz="3200" b="1" baseline="0" dirty="0">
                        <a:solidFill>
                          <a:srgbClr val="FF0000"/>
                        </a:solidFill>
                        <a:latin typeface="Century Gothic" pitchFamily="34" charset="0"/>
                      </a:endParaRPr>
                    </a:p>
                  </a:txBody>
                  <a:tcPr marL="91427" marR="91427" marT="45711" marB="45711"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r>
              <a:tr h="516070">
                <a:tc>
                  <a:txBody>
                    <a:bodyPr/>
                    <a:lstStyle/>
                    <a:p>
                      <a:r>
                        <a:rPr lang="id-ID" sz="3200" b="1" baseline="0" dirty="0" smtClean="0">
                          <a:solidFill>
                            <a:srgbClr val="FF0000"/>
                          </a:solidFill>
                          <a:latin typeface="Century Gothic" pitchFamily="34" charset="0"/>
                        </a:rPr>
                        <a:t>Kelompok I</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161</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436</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r>
              <a:tr h="5160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3200" b="1" baseline="0" dirty="0" smtClean="0">
                          <a:solidFill>
                            <a:srgbClr val="FF0000"/>
                          </a:solidFill>
                          <a:latin typeface="Century Gothic" pitchFamily="34" charset="0"/>
                        </a:rPr>
                        <a:t>Kelompok II</a:t>
                      </a: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153</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569</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r>
              <a:tr h="5160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3200" b="1" baseline="0" dirty="0" smtClean="0">
                          <a:solidFill>
                            <a:srgbClr val="FF0000"/>
                          </a:solidFill>
                          <a:latin typeface="Century Gothic" pitchFamily="34" charset="0"/>
                        </a:rPr>
                        <a:t>Kelompok III</a:t>
                      </a: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6</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24</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r>
              <a:tr h="5160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3200" b="1" baseline="0" dirty="0" smtClean="0">
                          <a:solidFill>
                            <a:srgbClr val="FF0000"/>
                          </a:solidFill>
                          <a:latin typeface="Century Gothic" pitchFamily="34" charset="0"/>
                        </a:rPr>
                        <a:t>Kelompok IV</a:t>
                      </a: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3</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id-ID" sz="3200" b="1" baseline="0" dirty="0" smtClean="0">
                          <a:solidFill>
                            <a:srgbClr val="FF0000"/>
                          </a:solidFill>
                          <a:latin typeface="Century Gothic" pitchFamily="34" charset="0"/>
                        </a:rPr>
                        <a:t>19</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r>
              <a:tr h="51607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3200" b="1" baseline="0" dirty="0" smtClean="0">
                          <a:solidFill>
                            <a:srgbClr val="FF0000"/>
                          </a:solidFill>
                          <a:latin typeface="Century Gothic" pitchFamily="34" charset="0"/>
                        </a:rPr>
                        <a:t>Total :</a:t>
                      </a: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32</a:t>
                      </a:r>
                      <a:r>
                        <a:rPr lang="en-US" sz="3200" b="1" baseline="0" dirty="0" smtClean="0">
                          <a:solidFill>
                            <a:srgbClr val="FF0000"/>
                          </a:solidFill>
                          <a:latin typeface="Century Gothic" pitchFamily="34" charset="0"/>
                        </a:rPr>
                        <a:t>3</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id-ID" sz="3200" b="1" baseline="0" dirty="0" smtClean="0">
                          <a:solidFill>
                            <a:srgbClr val="FF0000"/>
                          </a:solidFill>
                          <a:latin typeface="Century Gothic" pitchFamily="34" charset="0"/>
                        </a:rPr>
                        <a:t>1</a:t>
                      </a:r>
                      <a:r>
                        <a:rPr lang="en-US" sz="3200" b="1" baseline="0" dirty="0" smtClean="0">
                          <a:solidFill>
                            <a:srgbClr val="FF0000"/>
                          </a:solidFill>
                          <a:latin typeface="Century Gothic" pitchFamily="34" charset="0"/>
                        </a:rPr>
                        <a:t>237</a:t>
                      </a:r>
                      <a:endParaRPr lang="id-ID" sz="3200" b="1" baseline="0" dirty="0">
                        <a:solidFill>
                          <a:srgbClr val="FF0000"/>
                        </a:solidFill>
                        <a:latin typeface="Century Gothic" pitchFamily="34" charset="0"/>
                      </a:endParaRPr>
                    </a:p>
                  </a:txBody>
                  <a:tcPr marL="91427" marR="91427"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9561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6"/>
            <a:ext cx="7772400" cy="1143000"/>
          </a:xfrm>
        </p:spPr>
        <p:txBody>
          <a:bodyPr/>
          <a:lstStyle/>
          <a:p>
            <a:pPr algn="ctr" eaLnBrk="1" hangingPunct="1"/>
            <a:r>
              <a:rPr lang="en-US" sz="3200" dirty="0" err="1" smtClean="0"/>
              <a:t>Akreditasi</a:t>
            </a:r>
            <a:r>
              <a:rPr lang="en-US" sz="3200" dirty="0" smtClean="0"/>
              <a:t> </a:t>
            </a:r>
            <a:r>
              <a:rPr lang="en-US" sz="3200" dirty="0" err="1" smtClean="0"/>
              <a:t>Sebagai</a:t>
            </a:r>
            <a:r>
              <a:rPr lang="en-US" sz="3200" dirty="0" smtClean="0"/>
              <a:t> </a:t>
            </a:r>
            <a:r>
              <a:rPr lang="en-US" sz="3200" dirty="0" err="1" smtClean="0"/>
              <a:t>Upaya</a:t>
            </a:r>
            <a:r>
              <a:rPr lang="en-US" sz="3200" dirty="0" smtClean="0"/>
              <a:t> </a:t>
            </a:r>
            <a:r>
              <a:rPr lang="en-US" sz="3200" dirty="0" err="1" smtClean="0"/>
              <a:t>Peningkatan</a:t>
            </a:r>
            <a:r>
              <a:rPr lang="en-US" sz="3200" dirty="0" smtClean="0"/>
              <a:t> </a:t>
            </a:r>
            <a:r>
              <a:rPr lang="en-US" sz="3200" dirty="0" err="1" smtClean="0"/>
              <a:t>Mutu</a:t>
            </a:r>
            <a:r>
              <a:rPr lang="en-US" sz="3200" dirty="0" smtClean="0"/>
              <a:t> </a:t>
            </a:r>
            <a:r>
              <a:rPr lang="en-US" sz="3200" dirty="0" err="1" smtClean="0"/>
              <a:t>Berkesinambungan</a:t>
            </a:r>
            <a:endParaRPr lang="en-US" sz="3200" dirty="0" smtClean="0"/>
          </a:p>
        </p:txBody>
      </p:sp>
      <p:sp>
        <p:nvSpPr>
          <p:cNvPr id="7171" name="Line 3"/>
          <p:cNvSpPr>
            <a:spLocks noChangeShapeType="1"/>
          </p:cNvSpPr>
          <p:nvPr/>
        </p:nvSpPr>
        <p:spPr bwMode="auto">
          <a:xfrm>
            <a:off x="1295400" y="1828800"/>
            <a:ext cx="0" cy="4343400"/>
          </a:xfrm>
          <a:prstGeom prst="line">
            <a:avLst/>
          </a:prstGeom>
          <a:noFill/>
          <a:ln w="57150">
            <a:solidFill>
              <a:schemeClr val="tx1"/>
            </a:solidFill>
            <a:round/>
            <a:headEnd/>
            <a:tailEnd/>
          </a:ln>
        </p:spPr>
        <p:txBody>
          <a:bodyPr wrap="none" anchor="ctr"/>
          <a:lstStyle/>
          <a:p>
            <a:endParaRPr lang="en-US"/>
          </a:p>
        </p:txBody>
      </p:sp>
      <p:sp>
        <p:nvSpPr>
          <p:cNvPr id="7172" name="Line 4"/>
          <p:cNvSpPr>
            <a:spLocks noChangeShapeType="1"/>
          </p:cNvSpPr>
          <p:nvPr/>
        </p:nvSpPr>
        <p:spPr bwMode="auto">
          <a:xfrm>
            <a:off x="1295400" y="6172200"/>
            <a:ext cx="6629400" cy="0"/>
          </a:xfrm>
          <a:prstGeom prst="line">
            <a:avLst/>
          </a:prstGeom>
          <a:noFill/>
          <a:ln w="57150">
            <a:solidFill>
              <a:schemeClr val="tx1"/>
            </a:solidFill>
            <a:round/>
            <a:headEnd/>
            <a:tailEnd/>
          </a:ln>
        </p:spPr>
        <p:txBody>
          <a:bodyPr wrap="none" anchor="ctr"/>
          <a:lstStyle/>
          <a:p>
            <a:endParaRPr lang="en-US"/>
          </a:p>
        </p:txBody>
      </p:sp>
      <p:sp>
        <p:nvSpPr>
          <p:cNvPr id="7174" name="Text Box 6"/>
          <p:cNvSpPr txBox="1">
            <a:spLocks noChangeArrowheads="1"/>
          </p:cNvSpPr>
          <p:nvPr/>
        </p:nvSpPr>
        <p:spPr bwMode="auto">
          <a:xfrm>
            <a:off x="2286000" y="3413125"/>
            <a:ext cx="1858963" cy="396875"/>
          </a:xfrm>
          <a:prstGeom prst="rect">
            <a:avLst/>
          </a:prstGeom>
          <a:solidFill>
            <a:srgbClr val="FF0000"/>
          </a:solidFill>
          <a:ln w="9525">
            <a:noFill/>
            <a:miter lim="800000"/>
            <a:headEnd/>
            <a:tailEnd/>
          </a:ln>
        </p:spPr>
        <p:txBody>
          <a:bodyPr wrap="none">
            <a:spAutoFit/>
          </a:bodyPr>
          <a:lstStyle/>
          <a:p>
            <a:pPr eaLnBrk="0" hangingPunct="0"/>
            <a:r>
              <a:rPr lang="en-US" sz="2000" b="1" dirty="0"/>
              <a:t> AKREDITASI</a:t>
            </a:r>
          </a:p>
        </p:txBody>
      </p:sp>
      <p:sp>
        <p:nvSpPr>
          <p:cNvPr id="7176" name="Text Box 8"/>
          <p:cNvSpPr txBox="1">
            <a:spLocks noChangeArrowheads="1"/>
          </p:cNvSpPr>
          <p:nvPr/>
        </p:nvSpPr>
        <p:spPr bwMode="auto">
          <a:xfrm>
            <a:off x="5929322" y="1389051"/>
            <a:ext cx="1858962" cy="396875"/>
          </a:xfrm>
          <a:prstGeom prst="rect">
            <a:avLst/>
          </a:prstGeom>
          <a:solidFill>
            <a:srgbClr val="FF0000"/>
          </a:solidFill>
          <a:ln w="9525">
            <a:noFill/>
            <a:miter lim="800000"/>
            <a:headEnd/>
            <a:tailEnd/>
          </a:ln>
        </p:spPr>
        <p:txBody>
          <a:bodyPr wrap="none">
            <a:spAutoFit/>
          </a:bodyPr>
          <a:lstStyle/>
          <a:p>
            <a:pPr eaLnBrk="0" hangingPunct="0"/>
            <a:r>
              <a:rPr lang="en-US" sz="2000" b="1" dirty="0"/>
              <a:t> AKREDITASI</a:t>
            </a:r>
          </a:p>
        </p:txBody>
      </p:sp>
      <p:sp>
        <p:nvSpPr>
          <p:cNvPr id="7177" name="Line 9"/>
          <p:cNvSpPr>
            <a:spLocks noChangeShapeType="1"/>
          </p:cNvSpPr>
          <p:nvPr/>
        </p:nvSpPr>
        <p:spPr bwMode="auto">
          <a:xfrm>
            <a:off x="4000496" y="1905000"/>
            <a:ext cx="0" cy="4343400"/>
          </a:xfrm>
          <a:prstGeom prst="line">
            <a:avLst/>
          </a:prstGeom>
          <a:noFill/>
          <a:ln w="76200">
            <a:solidFill>
              <a:schemeClr val="tx1"/>
            </a:solidFill>
            <a:round/>
            <a:headEnd/>
            <a:tailEnd/>
          </a:ln>
        </p:spPr>
        <p:txBody>
          <a:bodyPr wrap="none" anchor="ctr"/>
          <a:lstStyle/>
          <a:p>
            <a:endParaRPr lang="en-US"/>
          </a:p>
        </p:txBody>
      </p:sp>
      <p:sp>
        <p:nvSpPr>
          <p:cNvPr id="7178" name="Line 10"/>
          <p:cNvSpPr>
            <a:spLocks noChangeShapeType="1"/>
          </p:cNvSpPr>
          <p:nvPr/>
        </p:nvSpPr>
        <p:spPr bwMode="auto">
          <a:xfrm>
            <a:off x="6643702" y="1828800"/>
            <a:ext cx="0" cy="4343400"/>
          </a:xfrm>
          <a:prstGeom prst="line">
            <a:avLst/>
          </a:prstGeom>
          <a:noFill/>
          <a:ln w="57150">
            <a:solidFill>
              <a:schemeClr val="tx1"/>
            </a:solidFill>
            <a:round/>
            <a:headEnd/>
            <a:tailEnd/>
          </a:ln>
        </p:spPr>
        <p:txBody>
          <a:bodyPr wrap="none" anchor="ctr"/>
          <a:lstStyle/>
          <a:p>
            <a:endParaRPr lang="en-US"/>
          </a:p>
        </p:txBody>
      </p:sp>
      <p:sp>
        <p:nvSpPr>
          <p:cNvPr id="7179" name="Text Box 11"/>
          <p:cNvSpPr txBox="1">
            <a:spLocks noChangeArrowheads="1"/>
          </p:cNvSpPr>
          <p:nvPr/>
        </p:nvSpPr>
        <p:spPr bwMode="auto">
          <a:xfrm>
            <a:off x="1974850" y="6221413"/>
            <a:ext cx="311150" cy="396875"/>
          </a:xfrm>
          <a:prstGeom prst="rect">
            <a:avLst/>
          </a:prstGeom>
          <a:noFill/>
          <a:ln w="9525">
            <a:noFill/>
            <a:miter lim="800000"/>
            <a:headEnd/>
            <a:tailEnd/>
          </a:ln>
        </p:spPr>
        <p:txBody>
          <a:bodyPr wrap="none">
            <a:spAutoFit/>
          </a:bodyPr>
          <a:lstStyle/>
          <a:p>
            <a:pPr eaLnBrk="0" hangingPunct="0"/>
            <a:r>
              <a:rPr lang="en-US" sz="2000"/>
              <a:t>1</a:t>
            </a:r>
          </a:p>
        </p:txBody>
      </p:sp>
      <p:sp>
        <p:nvSpPr>
          <p:cNvPr id="7180" name="Text Box 12"/>
          <p:cNvSpPr txBox="1">
            <a:spLocks noChangeArrowheads="1"/>
          </p:cNvSpPr>
          <p:nvPr/>
        </p:nvSpPr>
        <p:spPr bwMode="auto">
          <a:xfrm>
            <a:off x="2965450" y="6248400"/>
            <a:ext cx="311150" cy="396875"/>
          </a:xfrm>
          <a:prstGeom prst="rect">
            <a:avLst/>
          </a:prstGeom>
          <a:noFill/>
          <a:ln w="9525">
            <a:noFill/>
            <a:miter lim="800000"/>
            <a:headEnd/>
            <a:tailEnd/>
          </a:ln>
        </p:spPr>
        <p:txBody>
          <a:bodyPr wrap="none">
            <a:spAutoFit/>
          </a:bodyPr>
          <a:lstStyle/>
          <a:p>
            <a:pPr eaLnBrk="0" hangingPunct="0"/>
            <a:r>
              <a:rPr lang="en-US" sz="2000"/>
              <a:t>2</a:t>
            </a:r>
          </a:p>
        </p:txBody>
      </p:sp>
      <p:sp>
        <p:nvSpPr>
          <p:cNvPr id="7181" name="Text Box 13"/>
          <p:cNvSpPr txBox="1">
            <a:spLocks noChangeArrowheads="1"/>
          </p:cNvSpPr>
          <p:nvPr/>
        </p:nvSpPr>
        <p:spPr bwMode="auto">
          <a:xfrm>
            <a:off x="3857620" y="6248400"/>
            <a:ext cx="311150" cy="396875"/>
          </a:xfrm>
          <a:prstGeom prst="rect">
            <a:avLst/>
          </a:prstGeom>
          <a:noFill/>
          <a:ln w="9525">
            <a:noFill/>
            <a:miter lim="800000"/>
            <a:headEnd/>
            <a:tailEnd/>
          </a:ln>
        </p:spPr>
        <p:txBody>
          <a:bodyPr wrap="none">
            <a:spAutoFit/>
          </a:bodyPr>
          <a:lstStyle/>
          <a:p>
            <a:pPr eaLnBrk="0" hangingPunct="0"/>
            <a:r>
              <a:rPr lang="en-US" sz="2000" dirty="0"/>
              <a:t>3</a:t>
            </a:r>
          </a:p>
        </p:txBody>
      </p:sp>
      <p:sp>
        <p:nvSpPr>
          <p:cNvPr id="7182" name="Text Box 14"/>
          <p:cNvSpPr txBox="1">
            <a:spLocks noChangeArrowheads="1"/>
          </p:cNvSpPr>
          <p:nvPr/>
        </p:nvSpPr>
        <p:spPr bwMode="auto">
          <a:xfrm>
            <a:off x="4760916" y="6248400"/>
            <a:ext cx="311150" cy="396875"/>
          </a:xfrm>
          <a:prstGeom prst="rect">
            <a:avLst/>
          </a:prstGeom>
          <a:noFill/>
          <a:ln w="9525">
            <a:noFill/>
            <a:miter lim="800000"/>
            <a:headEnd/>
            <a:tailEnd/>
          </a:ln>
        </p:spPr>
        <p:txBody>
          <a:bodyPr wrap="none">
            <a:spAutoFit/>
          </a:bodyPr>
          <a:lstStyle/>
          <a:p>
            <a:pPr eaLnBrk="0" hangingPunct="0"/>
            <a:r>
              <a:rPr lang="en-US" sz="2000" dirty="0"/>
              <a:t>4</a:t>
            </a:r>
          </a:p>
        </p:txBody>
      </p:sp>
      <p:sp>
        <p:nvSpPr>
          <p:cNvPr id="7183" name="Text Box 15"/>
          <p:cNvSpPr txBox="1">
            <a:spLocks noChangeArrowheads="1"/>
          </p:cNvSpPr>
          <p:nvPr/>
        </p:nvSpPr>
        <p:spPr bwMode="auto">
          <a:xfrm>
            <a:off x="5546734" y="6248400"/>
            <a:ext cx="311150" cy="396875"/>
          </a:xfrm>
          <a:prstGeom prst="rect">
            <a:avLst/>
          </a:prstGeom>
          <a:noFill/>
          <a:ln w="9525">
            <a:noFill/>
            <a:miter lim="800000"/>
            <a:headEnd/>
            <a:tailEnd/>
          </a:ln>
        </p:spPr>
        <p:txBody>
          <a:bodyPr wrap="none">
            <a:spAutoFit/>
          </a:bodyPr>
          <a:lstStyle/>
          <a:p>
            <a:pPr eaLnBrk="0" hangingPunct="0"/>
            <a:r>
              <a:rPr lang="en-US" sz="2000" dirty="0"/>
              <a:t>5</a:t>
            </a:r>
          </a:p>
        </p:txBody>
      </p:sp>
      <p:sp>
        <p:nvSpPr>
          <p:cNvPr id="7184" name="Text Box 16"/>
          <p:cNvSpPr txBox="1">
            <a:spLocks noChangeArrowheads="1"/>
          </p:cNvSpPr>
          <p:nvPr/>
        </p:nvSpPr>
        <p:spPr bwMode="auto">
          <a:xfrm>
            <a:off x="6500826" y="6248400"/>
            <a:ext cx="311150" cy="396875"/>
          </a:xfrm>
          <a:prstGeom prst="rect">
            <a:avLst/>
          </a:prstGeom>
          <a:noFill/>
          <a:ln w="9525">
            <a:noFill/>
            <a:miter lim="800000"/>
            <a:headEnd/>
            <a:tailEnd/>
          </a:ln>
        </p:spPr>
        <p:txBody>
          <a:bodyPr wrap="none">
            <a:spAutoFit/>
          </a:bodyPr>
          <a:lstStyle/>
          <a:p>
            <a:pPr eaLnBrk="0" hangingPunct="0"/>
            <a:r>
              <a:rPr lang="en-US" sz="2000" dirty="0"/>
              <a:t>6</a:t>
            </a:r>
          </a:p>
        </p:txBody>
      </p:sp>
      <p:cxnSp>
        <p:nvCxnSpPr>
          <p:cNvPr id="17" name="Straight Arrow Connector 16"/>
          <p:cNvCxnSpPr/>
          <p:nvPr/>
        </p:nvCxnSpPr>
        <p:spPr>
          <a:xfrm>
            <a:off x="1285852" y="6715148"/>
            <a:ext cx="3286148"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00100" y="6357958"/>
            <a:ext cx="962636" cy="369332"/>
          </a:xfrm>
          <a:prstGeom prst="rect">
            <a:avLst/>
          </a:prstGeom>
          <a:noFill/>
        </p:spPr>
        <p:txBody>
          <a:bodyPr wrap="none" rtlCol="0">
            <a:spAutoFit/>
          </a:bodyPr>
          <a:lstStyle/>
          <a:p>
            <a:r>
              <a:rPr lang="en-US" dirty="0" smtClean="0"/>
              <a:t>TAHUN</a:t>
            </a:r>
            <a:endParaRPr lang="en-US" dirty="0"/>
          </a:p>
        </p:txBody>
      </p:sp>
      <p:grpSp>
        <p:nvGrpSpPr>
          <p:cNvPr id="2" name="Group 28"/>
          <p:cNvGrpSpPr/>
          <p:nvPr/>
        </p:nvGrpSpPr>
        <p:grpSpPr>
          <a:xfrm>
            <a:off x="1384508" y="3966451"/>
            <a:ext cx="3231712" cy="3011915"/>
            <a:chOff x="1384508" y="3966451"/>
            <a:chExt cx="3231712" cy="3011915"/>
          </a:xfrm>
        </p:grpSpPr>
        <p:sp>
          <p:nvSpPr>
            <p:cNvPr id="25" name="Arc 24"/>
            <p:cNvSpPr/>
            <p:nvPr/>
          </p:nvSpPr>
          <p:spPr>
            <a:xfrm rot="16659162">
              <a:off x="1351530" y="542818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6659162">
              <a:off x="2208787" y="471380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16659162">
              <a:off x="3066043" y="399942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 name="Group 29"/>
          <p:cNvGrpSpPr/>
          <p:nvPr/>
        </p:nvGrpSpPr>
        <p:grpSpPr>
          <a:xfrm>
            <a:off x="4054932" y="1857364"/>
            <a:ext cx="3231712" cy="3011915"/>
            <a:chOff x="1384508" y="3966451"/>
            <a:chExt cx="3231712" cy="3011915"/>
          </a:xfrm>
        </p:grpSpPr>
        <p:sp>
          <p:nvSpPr>
            <p:cNvPr id="31" name="Arc 30"/>
            <p:cNvSpPr/>
            <p:nvPr/>
          </p:nvSpPr>
          <p:spPr>
            <a:xfrm rot="16659162">
              <a:off x="1351530" y="542818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rot="16659162">
              <a:off x="2208787" y="471380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16659162">
              <a:off x="3066043" y="399942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5" name="Straight Connector 34"/>
          <p:cNvCxnSpPr/>
          <p:nvPr/>
        </p:nvCxnSpPr>
        <p:spPr>
          <a:xfrm rot="5400000">
            <a:off x="142844" y="4000504"/>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99305" y="3999711"/>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858282" y="3999710"/>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715538" y="3928272"/>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0" y="0"/>
            <a:ext cx="42859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2904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6"/>
            <a:ext cx="7772400" cy="1143000"/>
          </a:xfrm>
        </p:spPr>
        <p:txBody>
          <a:bodyPr/>
          <a:lstStyle/>
          <a:p>
            <a:pPr algn="ctr" eaLnBrk="1" hangingPunct="1"/>
            <a:r>
              <a:rPr lang="en-US" sz="3200" dirty="0" err="1" smtClean="0"/>
              <a:t>Akreditasi</a:t>
            </a:r>
            <a:r>
              <a:rPr lang="en-US" sz="3200" dirty="0" smtClean="0"/>
              <a:t> </a:t>
            </a:r>
            <a:r>
              <a:rPr lang="en-US" sz="3200" dirty="0" err="1" smtClean="0"/>
              <a:t>Sebagai</a:t>
            </a:r>
            <a:r>
              <a:rPr lang="en-US" sz="3200" dirty="0" smtClean="0"/>
              <a:t> </a:t>
            </a:r>
            <a:r>
              <a:rPr lang="en-US" sz="3200" dirty="0" err="1" smtClean="0"/>
              <a:t>Upaya</a:t>
            </a:r>
            <a:r>
              <a:rPr lang="en-US" sz="3200" dirty="0" smtClean="0"/>
              <a:t> </a:t>
            </a:r>
            <a:r>
              <a:rPr lang="en-US" sz="3200" dirty="0" err="1" smtClean="0"/>
              <a:t>Peningkatan</a:t>
            </a:r>
            <a:r>
              <a:rPr lang="en-US" sz="3200" dirty="0" smtClean="0"/>
              <a:t> </a:t>
            </a:r>
            <a:r>
              <a:rPr lang="en-US" sz="3200" dirty="0" err="1" smtClean="0"/>
              <a:t>Mutu</a:t>
            </a:r>
            <a:r>
              <a:rPr lang="en-US" sz="3200" dirty="0" smtClean="0"/>
              <a:t> </a:t>
            </a:r>
            <a:r>
              <a:rPr lang="en-US" sz="3200" dirty="0" err="1" smtClean="0"/>
              <a:t>Berkesinambungan</a:t>
            </a:r>
            <a:endParaRPr lang="en-US" sz="3200" dirty="0" smtClean="0"/>
          </a:p>
        </p:txBody>
      </p:sp>
      <p:sp>
        <p:nvSpPr>
          <p:cNvPr id="7171" name="Line 3"/>
          <p:cNvSpPr>
            <a:spLocks noChangeShapeType="1"/>
          </p:cNvSpPr>
          <p:nvPr/>
        </p:nvSpPr>
        <p:spPr bwMode="auto">
          <a:xfrm>
            <a:off x="1295400" y="1828800"/>
            <a:ext cx="0" cy="4343400"/>
          </a:xfrm>
          <a:prstGeom prst="line">
            <a:avLst/>
          </a:prstGeom>
          <a:noFill/>
          <a:ln w="57150">
            <a:solidFill>
              <a:schemeClr val="tx1"/>
            </a:solidFill>
            <a:round/>
            <a:headEnd/>
            <a:tailEnd/>
          </a:ln>
        </p:spPr>
        <p:txBody>
          <a:bodyPr wrap="none" anchor="ctr"/>
          <a:lstStyle/>
          <a:p>
            <a:endParaRPr lang="en-US"/>
          </a:p>
        </p:txBody>
      </p:sp>
      <p:sp>
        <p:nvSpPr>
          <p:cNvPr id="7172" name="Line 4"/>
          <p:cNvSpPr>
            <a:spLocks noChangeShapeType="1"/>
          </p:cNvSpPr>
          <p:nvPr/>
        </p:nvSpPr>
        <p:spPr bwMode="auto">
          <a:xfrm>
            <a:off x="1295400" y="6172200"/>
            <a:ext cx="6629400" cy="0"/>
          </a:xfrm>
          <a:prstGeom prst="line">
            <a:avLst/>
          </a:prstGeom>
          <a:noFill/>
          <a:ln w="57150">
            <a:solidFill>
              <a:schemeClr val="tx1"/>
            </a:solidFill>
            <a:round/>
            <a:headEnd/>
            <a:tailEnd/>
          </a:ln>
        </p:spPr>
        <p:txBody>
          <a:bodyPr wrap="none" anchor="ctr"/>
          <a:lstStyle/>
          <a:p>
            <a:endParaRPr lang="en-US"/>
          </a:p>
        </p:txBody>
      </p:sp>
      <p:sp>
        <p:nvSpPr>
          <p:cNvPr id="7174" name="Text Box 6"/>
          <p:cNvSpPr txBox="1">
            <a:spLocks noChangeArrowheads="1"/>
          </p:cNvSpPr>
          <p:nvPr/>
        </p:nvSpPr>
        <p:spPr bwMode="auto">
          <a:xfrm>
            <a:off x="3998921" y="3786190"/>
            <a:ext cx="1858963" cy="400110"/>
          </a:xfrm>
          <a:prstGeom prst="rect">
            <a:avLst/>
          </a:prstGeom>
          <a:noFill/>
          <a:ln w="9525">
            <a:noFill/>
            <a:miter lim="800000"/>
            <a:headEnd/>
            <a:tailEnd/>
          </a:ln>
        </p:spPr>
        <p:txBody>
          <a:bodyPr wrap="square">
            <a:spAutoFit/>
          </a:bodyPr>
          <a:lstStyle/>
          <a:p>
            <a:pPr eaLnBrk="0" hangingPunct="0"/>
            <a:r>
              <a:rPr lang="en-US" sz="2000" b="1" dirty="0"/>
              <a:t> AKREDITASI</a:t>
            </a:r>
          </a:p>
        </p:txBody>
      </p:sp>
      <p:sp>
        <p:nvSpPr>
          <p:cNvPr id="7176" name="Text Box 8"/>
          <p:cNvSpPr txBox="1">
            <a:spLocks noChangeArrowheads="1"/>
          </p:cNvSpPr>
          <p:nvPr/>
        </p:nvSpPr>
        <p:spPr bwMode="auto">
          <a:xfrm>
            <a:off x="6713566" y="1643050"/>
            <a:ext cx="1858962" cy="396875"/>
          </a:xfrm>
          <a:prstGeom prst="rect">
            <a:avLst/>
          </a:prstGeom>
          <a:noFill/>
          <a:ln w="9525">
            <a:noFill/>
            <a:miter lim="800000"/>
            <a:headEnd/>
            <a:tailEnd/>
          </a:ln>
        </p:spPr>
        <p:txBody>
          <a:bodyPr wrap="none">
            <a:spAutoFit/>
          </a:bodyPr>
          <a:lstStyle/>
          <a:p>
            <a:pPr eaLnBrk="0" hangingPunct="0"/>
            <a:r>
              <a:rPr lang="en-US" sz="2000" b="1" dirty="0"/>
              <a:t> AKREDITASI</a:t>
            </a:r>
          </a:p>
        </p:txBody>
      </p:sp>
      <p:sp>
        <p:nvSpPr>
          <p:cNvPr id="7177" name="Line 9"/>
          <p:cNvSpPr>
            <a:spLocks noChangeShapeType="1"/>
          </p:cNvSpPr>
          <p:nvPr/>
        </p:nvSpPr>
        <p:spPr bwMode="auto">
          <a:xfrm>
            <a:off x="4000496" y="1905000"/>
            <a:ext cx="0" cy="4343400"/>
          </a:xfrm>
          <a:prstGeom prst="line">
            <a:avLst/>
          </a:prstGeom>
          <a:noFill/>
          <a:ln w="76200">
            <a:solidFill>
              <a:schemeClr val="tx1"/>
            </a:solidFill>
            <a:round/>
            <a:headEnd/>
            <a:tailEnd/>
          </a:ln>
        </p:spPr>
        <p:txBody>
          <a:bodyPr wrap="none" anchor="ctr"/>
          <a:lstStyle/>
          <a:p>
            <a:endParaRPr lang="en-US"/>
          </a:p>
        </p:txBody>
      </p:sp>
      <p:sp>
        <p:nvSpPr>
          <p:cNvPr id="7178" name="Line 10"/>
          <p:cNvSpPr>
            <a:spLocks noChangeShapeType="1"/>
          </p:cNvSpPr>
          <p:nvPr/>
        </p:nvSpPr>
        <p:spPr bwMode="auto">
          <a:xfrm>
            <a:off x="6643702" y="1828800"/>
            <a:ext cx="0" cy="4343400"/>
          </a:xfrm>
          <a:prstGeom prst="line">
            <a:avLst/>
          </a:prstGeom>
          <a:noFill/>
          <a:ln w="57150">
            <a:solidFill>
              <a:schemeClr val="tx1"/>
            </a:solidFill>
            <a:round/>
            <a:headEnd/>
            <a:tailEnd/>
          </a:ln>
        </p:spPr>
        <p:txBody>
          <a:bodyPr wrap="none" anchor="ctr"/>
          <a:lstStyle/>
          <a:p>
            <a:endParaRPr lang="en-US"/>
          </a:p>
        </p:txBody>
      </p:sp>
      <p:sp>
        <p:nvSpPr>
          <p:cNvPr id="7179" name="Text Box 11"/>
          <p:cNvSpPr txBox="1">
            <a:spLocks noChangeArrowheads="1"/>
          </p:cNvSpPr>
          <p:nvPr/>
        </p:nvSpPr>
        <p:spPr bwMode="auto">
          <a:xfrm>
            <a:off x="1974850" y="6221413"/>
            <a:ext cx="311150" cy="396875"/>
          </a:xfrm>
          <a:prstGeom prst="rect">
            <a:avLst/>
          </a:prstGeom>
          <a:noFill/>
          <a:ln w="9525">
            <a:noFill/>
            <a:miter lim="800000"/>
            <a:headEnd/>
            <a:tailEnd/>
          </a:ln>
        </p:spPr>
        <p:txBody>
          <a:bodyPr wrap="none">
            <a:spAutoFit/>
          </a:bodyPr>
          <a:lstStyle/>
          <a:p>
            <a:pPr eaLnBrk="0" hangingPunct="0"/>
            <a:r>
              <a:rPr lang="en-US" sz="2000"/>
              <a:t>1</a:t>
            </a:r>
          </a:p>
        </p:txBody>
      </p:sp>
      <p:sp>
        <p:nvSpPr>
          <p:cNvPr id="7180" name="Text Box 12"/>
          <p:cNvSpPr txBox="1">
            <a:spLocks noChangeArrowheads="1"/>
          </p:cNvSpPr>
          <p:nvPr/>
        </p:nvSpPr>
        <p:spPr bwMode="auto">
          <a:xfrm>
            <a:off x="2965450" y="6248400"/>
            <a:ext cx="311150" cy="396875"/>
          </a:xfrm>
          <a:prstGeom prst="rect">
            <a:avLst/>
          </a:prstGeom>
          <a:noFill/>
          <a:ln w="9525">
            <a:noFill/>
            <a:miter lim="800000"/>
            <a:headEnd/>
            <a:tailEnd/>
          </a:ln>
        </p:spPr>
        <p:txBody>
          <a:bodyPr wrap="none">
            <a:spAutoFit/>
          </a:bodyPr>
          <a:lstStyle/>
          <a:p>
            <a:pPr eaLnBrk="0" hangingPunct="0"/>
            <a:r>
              <a:rPr lang="en-US" sz="2000"/>
              <a:t>2</a:t>
            </a:r>
          </a:p>
        </p:txBody>
      </p:sp>
      <p:sp>
        <p:nvSpPr>
          <p:cNvPr id="7181" name="Text Box 13"/>
          <p:cNvSpPr txBox="1">
            <a:spLocks noChangeArrowheads="1"/>
          </p:cNvSpPr>
          <p:nvPr/>
        </p:nvSpPr>
        <p:spPr bwMode="auto">
          <a:xfrm>
            <a:off x="3857620" y="6248400"/>
            <a:ext cx="311150" cy="396875"/>
          </a:xfrm>
          <a:prstGeom prst="rect">
            <a:avLst/>
          </a:prstGeom>
          <a:noFill/>
          <a:ln w="9525">
            <a:noFill/>
            <a:miter lim="800000"/>
            <a:headEnd/>
            <a:tailEnd/>
          </a:ln>
        </p:spPr>
        <p:txBody>
          <a:bodyPr wrap="none">
            <a:spAutoFit/>
          </a:bodyPr>
          <a:lstStyle/>
          <a:p>
            <a:pPr eaLnBrk="0" hangingPunct="0"/>
            <a:r>
              <a:rPr lang="en-US" sz="2000" dirty="0"/>
              <a:t>3</a:t>
            </a:r>
          </a:p>
        </p:txBody>
      </p:sp>
      <p:sp>
        <p:nvSpPr>
          <p:cNvPr id="7182" name="Text Box 14"/>
          <p:cNvSpPr txBox="1">
            <a:spLocks noChangeArrowheads="1"/>
          </p:cNvSpPr>
          <p:nvPr/>
        </p:nvSpPr>
        <p:spPr bwMode="auto">
          <a:xfrm>
            <a:off x="4760916" y="6248400"/>
            <a:ext cx="311150" cy="396875"/>
          </a:xfrm>
          <a:prstGeom prst="rect">
            <a:avLst/>
          </a:prstGeom>
          <a:noFill/>
          <a:ln w="9525">
            <a:noFill/>
            <a:miter lim="800000"/>
            <a:headEnd/>
            <a:tailEnd/>
          </a:ln>
        </p:spPr>
        <p:txBody>
          <a:bodyPr wrap="none">
            <a:spAutoFit/>
          </a:bodyPr>
          <a:lstStyle/>
          <a:p>
            <a:pPr eaLnBrk="0" hangingPunct="0"/>
            <a:r>
              <a:rPr lang="en-US" sz="2000" dirty="0"/>
              <a:t>4</a:t>
            </a:r>
          </a:p>
        </p:txBody>
      </p:sp>
      <p:sp>
        <p:nvSpPr>
          <p:cNvPr id="7183" name="Text Box 15"/>
          <p:cNvSpPr txBox="1">
            <a:spLocks noChangeArrowheads="1"/>
          </p:cNvSpPr>
          <p:nvPr/>
        </p:nvSpPr>
        <p:spPr bwMode="auto">
          <a:xfrm>
            <a:off x="5546734" y="6248400"/>
            <a:ext cx="311150" cy="396875"/>
          </a:xfrm>
          <a:prstGeom prst="rect">
            <a:avLst/>
          </a:prstGeom>
          <a:noFill/>
          <a:ln w="9525">
            <a:noFill/>
            <a:miter lim="800000"/>
            <a:headEnd/>
            <a:tailEnd/>
          </a:ln>
        </p:spPr>
        <p:txBody>
          <a:bodyPr wrap="none">
            <a:spAutoFit/>
          </a:bodyPr>
          <a:lstStyle/>
          <a:p>
            <a:pPr eaLnBrk="0" hangingPunct="0"/>
            <a:r>
              <a:rPr lang="en-US" sz="2000" dirty="0"/>
              <a:t>5</a:t>
            </a:r>
          </a:p>
        </p:txBody>
      </p:sp>
      <p:sp>
        <p:nvSpPr>
          <p:cNvPr id="7184" name="Text Box 16"/>
          <p:cNvSpPr txBox="1">
            <a:spLocks noChangeArrowheads="1"/>
          </p:cNvSpPr>
          <p:nvPr/>
        </p:nvSpPr>
        <p:spPr bwMode="auto">
          <a:xfrm>
            <a:off x="6500826" y="6248400"/>
            <a:ext cx="311150" cy="396875"/>
          </a:xfrm>
          <a:prstGeom prst="rect">
            <a:avLst/>
          </a:prstGeom>
          <a:noFill/>
          <a:ln w="9525">
            <a:noFill/>
            <a:miter lim="800000"/>
            <a:headEnd/>
            <a:tailEnd/>
          </a:ln>
        </p:spPr>
        <p:txBody>
          <a:bodyPr wrap="none">
            <a:spAutoFit/>
          </a:bodyPr>
          <a:lstStyle/>
          <a:p>
            <a:pPr eaLnBrk="0" hangingPunct="0"/>
            <a:r>
              <a:rPr lang="en-US" sz="2000" dirty="0"/>
              <a:t>6</a:t>
            </a:r>
          </a:p>
        </p:txBody>
      </p:sp>
      <p:cxnSp>
        <p:nvCxnSpPr>
          <p:cNvPr id="17" name="Straight Arrow Connector 16"/>
          <p:cNvCxnSpPr/>
          <p:nvPr/>
        </p:nvCxnSpPr>
        <p:spPr>
          <a:xfrm>
            <a:off x="2071670" y="6715148"/>
            <a:ext cx="3286148"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00100" y="6500834"/>
            <a:ext cx="962636" cy="369332"/>
          </a:xfrm>
          <a:prstGeom prst="rect">
            <a:avLst/>
          </a:prstGeom>
          <a:noFill/>
        </p:spPr>
        <p:txBody>
          <a:bodyPr wrap="none" rtlCol="0">
            <a:spAutoFit/>
          </a:bodyPr>
          <a:lstStyle/>
          <a:p>
            <a:r>
              <a:rPr lang="en-US" dirty="0" smtClean="0"/>
              <a:t>TAHUN</a:t>
            </a:r>
            <a:endParaRPr lang="en-US" dirty="0"/>
          </a:p>
        </p:txBody>
      </p:sp>
      <p:grpSp>
        <p:nvGrpSpPr>
          <p:cNvPr id="2" name="Group 28"/>
          <p:cNvGrpSpPr/>
          <p:nvPr/>
        </p:nvGrpSpPr>
        <p:grpSpPr>
          <a:xfrm>
            <a:off x="1384508" y="3966451"/>
            <a:ext cx="3231712" cy="3011915"/>
            <a:chOff x="1384508" y="3966451"/>
            <a:chExt cx="3231712" cy="3011915"/>
          </a:xfrm>
        </p:grpSpPr>
        <p:sp>
          <p:nvSpPr>
            <p:cNvPr id="25" name="Arc 24"/>
            <p:cNvSpPr/>
            <p:nvPr/>
          </p:nvSpPr>
          <p:spPr>
            <a:xfrm rot="16659162">
              <a:off x="1351530" y="542818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6659162">
              <a:off x="2208787" y="471380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rot="16659162">
              <a:off x="3066043" y="399942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 name="Group 29"/>
          <p:cNvGrpSpPr/>
          <p:nvPr/>
        </p:nvGrpSpPr>
        <p:grpSpPr>
          <a:xfrm>
            <a:off x="4054932" y="1857364"/>
            <a:ext cx="3231712" cy="3011915"/>
            <a:chOff x="1384508" y="3966451"/>
            <a:chExt cx="3231712" cy="3011915"/>
          </a:xfrm>
        </p:grpSpPr>
        <p:sp>
          <p:nvSpPr>
            <p:cNvPr id="31" name="Arc 30"/>
            <p:cNvSpPr/>
            <p:nvPr/>
          </p:nvSpPr>
          <p:spPr>
            <a:xfrm rot="16659162">
              <a:off x="1351530" y="542818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p:cNvSpPr/>
            <p:nvPr/>
          </p:nvSpPr>
          <p:spPr>
            <a:xfrm rot="16659162">
              <a:off x="2208787" y="471380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p:cNvSpPr/>
            <p:nvPr/>
          </p:nvSpPr>
          <p:spPr>
            <a:xfrm rot="16659162">
              <a:off x="3066043" y="3999429"/>
              <a:ext cx="1583155" cy="1517199"/>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5" name="Straight Connector 34"/>
          <p:cNvCxnSpPr/>
          <p:nvPr/>
        </p:nvCxnSpPr>
        <p:spPr>
          <a:xfrm rot="5400000">
            <a:off x="142844" y="4000504"/>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99305" y="3999711"/>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856694" y="3999710"/>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713950" y="3928272"/>
            <a:ext cx="4143404"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Down Arrow 28"/>
          <p:cNvSpPr/>
          <p:nvPr/>
        </p:nvSpPr>
        <p:spPr>
          <a:xfrm rot="18470350">
            <a:off x="1383159" y="4409206"/>
            <a:ext cx="679537" cy="1121791"/>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Pen</a:t>
            </a:r>
            <a:endParaRPr lang="en-US" dirty="0"/>
          </a:p>
        </p:txBody>
      </p:sp>
      <p:sp>
        <p:nvSpPr>
          <p:cNvPr id="30" name="Down Arrow 29"/>
          <p:cNvSpPr/>
          <p:nvPr/>
        </p:nvSpPr>
        <p:spPr>
          <a:xfrm rot="18470350">
            <a:off x="2306210" y="3700334"/>
            <a:ext cx="679537" cy="109329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rot="18470350">
            <a:off x="4092160" y="2271574"/>
            <a:ext cx="679537" cy="109329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rot="18470350">
            <a:off x="4949416" y="1557194"/>
            <a:ext cx="679537" cy="109329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0" y="0"/>
            <a:ext cx="42859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6"/>
          <p:cNvSpPr txBox="1">
            <a:spLocks noChangeArrowheads="1"/>
          </p:cNvSpPr>
          <p:nvPr/>
        </p:nvSpPr>
        <p:spPr bwMode="auto">
          <a:xfrm>
            <a:off x="285720" y="6172162"/>
            <a:ext cx="1858963" cy="400110"/>
          </a:xfrm>
          <a:prstGeom prst="rect">
            <a:avLst/>
          </a:prstGeom>
          <a:noFill/>
          <a:ln w="9525">
            <a:noFill/>
            <a:miter lim="800000"/>
            <a:headEnd/>
            <a:tailEnd/>
          </a:ln>
        </p:spPr>
        <p:txBody>
          <a:bodyPr wrap="square">
            <a:spAutoFit/>
          </a:bodyPr>
          <a:lstStyle/>
          <a:p>
            <a:pPr eaLnBrk="0" hangingPunct="0"/>
            <a:r>
              <a:rPr lang="en-US" sz="2000" b="1" dirty="0"/>
              <a:t> AKREDITASI</a:t>
            </a:r>
          </a:p>
        </p:txBody>
      </p:sp>
      <p:sp>
        <p:nvSpPr>
          <p:cNvPr id="44" name="TextBox 43"/>
          <p:cNvSpPr txBox="1"/>
          <p:nvPr/>
        </p:nvSpPr>
        <p:spPr>
          <a:xfrm>
            <a:off x="-32" y="4214818"/>
            <a:ext cx="2399055" cy="369332"/>
          </a:xfrm>
          <a:prstGeom prst="rect">
            <a:avLst/>
          </a:prstGeom>
          <a:solidFill>
            <a:schemeClr val="accent3">
              <a:lumMod val="40000"/>
              <a:lumOff val="60000"/>
            </a:schemeClr>
          </a:solidFill>
        </p:spPr>
        <p:txBody>
          <a:bodyPr wrap="none" rtlCol="0">
            <a:spAutoFit/>
          </a:bodyPr>
          <a:lstStyle/>
          <a:p>
            <a:r>
              <a:rPr lang="en-US" b="1" dirty="0" smtClean="0">
                <a:solidFill>
                  <a:srgbClr val="FF0000"/>
                </a:solidFill>
              </a:rPr>
              <a:t>SURVEI VERIFIKASI</a:t>
            </a:r>
            <a:endParaRPr lang="en-US" b="1" dirty="0">
              <a:solidFill>
                <a:srgbClr val="FF0000"/>
              </a:solidFill>
            </a:endParaRPr>
          </a:p>
        </p:txBody>
      </p:sp>
      <p:sp>
        <p:nvSpPr>
          <p:cNvPr id="4" name="TextBox 3"/>
          <p:cNvSpPr txBox="1"/>
          <p:nvPr/>
        </p:nvSpPr>
        <p:spPr>
          <a:xfrm>
            <a:off x="539552" y="5472408"/>
            <a:ext cx="646331" cy="369332"/>
          </a:xfrm>
          <a:prstGeom prst="rect">
            <a:avLst/>
          </a:prstGeom>
          <a:solidFill>
            <a:srgbClr val="FF0000"/>
          </a:solidFill>
        </p:spPr>
        <p:txBody>
          <a:bodyPr wrap="none" rtlCol="0">
            <a:spAutoFit/>
          </a:bodyPr>
          <a:lstStyle/>
          <a:p>
            <a:r>
              <a:rPr lang="en-US" b="1" dirty="0" smtClean="0"/>
              <a:t>PPS</a:t>
            </a:r>
            <a:endParaRPr lang="en-US" b="1" dirty="0"/>
          </a:p>
        </p:txBody>
      </p:sp>
      <p:sp>
        <p:nvSpPr>
          <p:cNvPr id="40" name="TextBox 39"/>
          <p:cNvSpPr txBox="1"/>
          <p:nvPr/>
        </p:nvSpPr>
        <p:spPr>
          <a:xfrm>
            <a:off x="572745" y="3352800"/>
            <a:ext cx="2399055" cy="369332"/>
          </a:xfrm>
          <a:prstGeom prst="rect">
            <a:avLst/>
          </a:prstGeom>
          <a:solidFill>
            <a:schemeClr val="accent3">
              <a:lumMod val="40000"/>
              <a:lumOff val="60000"/>
            </a:schemeClr>
          </a:solidFill>
        </p:spPr>
        <p:txBody>
          <a:bodyPr wrap="none" rtlCol="0">
            <a:spAutoFit/>
          </a:bodyPr>
          <a:lstStyle/>
          <a:p>
            <a:r>
              <a:rPr lang="en-US" b="1" dirty="0" smtClean="0">
                <a:solidFill>
                  <a:srgbClr val="FF0000"/>
                </a:solidFill>
              </a:rPr>
              <a:t>SURVEI VERIFIKASI</a:t>
            </a:r>
            <a:endParaRPr lang="en-US" b="1" dirty="0">
              <a:solidFill>
                <a:srgbClr val="FF0000"/>
              </a:solidFill>
            </a:endParaRPr>
          </a:p>
        </p:txBody>
      </p:sp>
      <p:sp>
        <p:nvSpPr>
          <p:cNvPr id="47" name="TextBox 46"/>
          <p:cNvSpPr txBox="1"/>
          <p:nvPr/>
        </p:nvSpPr>
        <p:spPr>
          <a:xfrm>
            <a:off x="1944345" y="2069068"/>
            <a:ext cx="2399055" cy="369332"/>
          </a:xfrm>
          <a:prstGeom prst="rect">
            <a:avLst/>
          </a:prstGeom>
          <a:solidFill>
            <a:schemeClr val="accent3">
              <a:lumMod val="40000"/>
              <a:lumOff val="60000"/>
            </a:schemeClr>
          </a:solidFill>
        </p:spPr>
        <p:txBody>
          <a:bodyPr wrap="none" rtlCol="0">
            <a:spAutoFit/>
          </a:bodyPr>
          <a:lstStyle/>
          <a:p>
            <a:r>
              <a:rPr lang="en-US" b="1" dirty="0" smtClean="0">
                <a:solidFill>
                  <a:srgbClr val="FF0000"/>
                </a:solidFill>
              </a:rPr>
              <a:t>SURVEI VERIFIKASI</a:t>
            </a:r>
            <a:endParaRPr lang="en-US" b="1" dirty="0">
              <a:solidFill>
                <a:srgbClr val="FF0000"/>
              </a:solidFill>
            </a:endParaRPr>
          </a:p>
        </p:txBody>
      </p:sp>
      <p:sp>
        <p:nvSpPr>
          <p:cNvPr id="48" name="TextBox 47"/>
          <p:cNvSpPr txBox="1"/>
          <p:nvPr/>
        </p:nvSpPr>
        <p:spPr>
          <a:xfrm>
            <a:off x="3239745" y="1295400"/>
            <a:ext cx="2399055" cy="369332"/>
          </a:xfrm>
          <a:prstGeom prst="rect">
            <a:avLst/>
          </a:prstGeom>
          <a:solidFill>
            <a:schemeClr val="accent3">
              <a:lumMod val="40000"/>
              <a:lumOff val="60000"/>
            </a:schemeClr>
          </a:solidFill>
        </p:spPr>
        <p:txBody>
          <a:bodyPr wrap="none" rtlCol="0">
            <a:spAutoFit/>
          </a:bodyPr>
          <a:lstStyle/>
          <a:p>
            <a:r>
              <a:rPr lang="en-US" b="1" dirty="0" smtClean="0">
                <a:solidFill>
                  <a:srgbClr val="FF0000"/>
                </a:solidFill>
              </a:rPr>
              <a:t>SURVEI VERIFIKASI</a:t>
            </a:r>
            <a:endParaRPr lang="en-US" b="1" dirty="0">
              <a:solidFill>
                <a:srgbClr val="FF0000"/>
              </a:solidFill>
            </a:endParaRPr>
          </a:p>
        </p:txBody>
      </p:sp>
    </p:spTree>
    <p:extLst>
      <p:ext uri="{BB962C8B-B14F-4D97-AF65-F5344CB8AC3E}">
        <p14:creationId xmlns:p14="http://schemas.microsoft.com/office/powerpoint/2010/main" val="6559752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30225" y="1365250"/>
            <a:ext cx="8247063" cy="1893888"/>
            <a:chOff x="334" y="860"/>
            <a:chExt cx="5195" cy="1193"/>
          </a:xfrm>
        </p:grpSpPr>
        <p:pic>
          <p:nvPicPr>
            <p:cNvPr id="901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 y="860"/>
              <a:ext cx="5196" cy="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0119" name="Text Box 3"/>
            <p:cNvSpPr txBox="1">
              <a:spLocks noChangeArrowheads="1"/>
            </p:cNvSpPr>
            <p:nvPr/>
          </p:nvSpPr>
          <p:spPr bwMode="auto">
            <a:xfrm>
              <a:off x="334" y="860"/>
              <a:ext cx="5196" cy="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grpSp>
      <p:sp>
        <p:nvSpPr>
          <p:cNvPr id="35844" name="Text Box 4"/>
          <p:cNvSpPr txBox="1">
            <a:spLocks noChangeArrowheads="1"/>
          </p:cNvSpPr>
          <p:nvPr/>
        </p:nvSpPr>
        <p:spPr bwMode="auto">
          <a:xfrm>
            <a:off x="533400" y="3228975"/>
            <a:ext cx="78549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1836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algn="r" eaLnBrk="1" hangingPunct="1">
              <a:spcBef>
                <a:spcPts val="650"/>
              </a:spcBef>
            </a:pPr>
            <a:endParaRPr lang="en-US" sz="2600">
              <a:solidFill>
                <a:schemeClr val="tx1"/>
              </a:solidFill>
              <a:latin typeface="Viner Hand ITC" charset="0"/>
            </a:endParaRPr>
          </a:p>
        </p:txBody>
      </p:sp>
      <p:sp>
        <p:nvSpPr>
          <p:cNvPr id="90115" name="Text Box 5"/>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eaLnBrk="1" hangingPunct="1"/>
            <a:r>
              <a:rPr lang="id-ID" sz="1200">
                <a:solidFill>
                  <a:srgbClr val="D1EAEE"/>
                </a:solidFill>
              </a:rPr>
              <a:t>Djoni darmadjaja</a:t>
            </a:r>
          </a:p>
        </p:txBody>
      </p:sp>
      <p:sp>
        <p:nvSpPr>
          <p:cNvPr id="90116" name="Text Box 6"/>
          <p:cNvSpPr txBox="1">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cs typeface="ＭＳ Ｐゴシック"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5pPr>
            <a:lvl6pPr marL="25146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6pPr>
            <a:lvl7pPr marL="29718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7pPr>
            <a:lvl8pPr marL="34290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8pPr>
            <a:lvl9pPr marL="3886200" indent="-228600" eaLnBrk="0" fontAlgn="base" hangingPunct="0">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charset="0"/>
                <a:ea typeface="ＭＳ Ｐゴシック" charset="0"/>
              </a:defRPr>
            </a:lvl9pPr>
          </a:lstStyle>
          <a:p>
            <a:pPr algn="r" eaLnBrk="1" hangingPunct="1"/>
            <a:fld id="{A826DDCC-ADAD-8A49-945C-43C4AE2D33E6}" type="slidenum">
              <a:rPr lang="en-US" sz="1200">
                <a:solidFill>
                  <a:srgbClr val="D1EAEE"/>
                </a:solidFill>
              </a:rPr>
              <a:pPr algn="r" eaLnBrk="1" hangingPunct="1"/>
              <a:t>45</a:t>
            </a:fld>
            <a:endParaRPr lang="en-US" sz="1200">
              <a:solidFill>
                <a:srgbClr val="D1EAEE"/>
              </a:solidFill>
            </a:endParaRPr>
          </a:p>
        </p:txBody>
      </p:sp>
      <p:pic>
        <p:nvPicPr>
          <p:cNvPr id="901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334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checkerboard(down)">
                                      <p:cBhvr additive="repl">
                                        <p:cTn id="7" dur="5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nodePh="1">
                                  <p:stCondLst>
                                    <p:cond delay="0"/>
                                  </p:stCondLst>
                                  <p:endCondLst>
                                    <p:cond evt="begin" delay="0">
                                      <p:tn val="10"/>
                                    </p:cond>
                                  </p:endCondLst>
                                  <p:childTnLst>
                                    <p:set>
                                      <p:cBhvr additive="repl">
                                        <p:cTn id="11" dur="1" fill="hold">
                                          <p:stCondLst>
                                            <p:cond delay="0"/>
                                          </p:stCondLst>
                                        </p:cTn>
                                        <p:tgtEl>
                                          <p:spTgt spid="35844">
                                            <p:txEl>
                                              <p:pRg st="0" end="0"/>
                                            </p:txEl>
                                          </p:spTgt>
                                        </p:tgtEl>
                                        <p:attrNameLst>
                                          <p:attrName>style.visibility</p:attrName>
                                        </p:attrNameLst>
                                      </p:cBhvr>
                                      <p:to>
                                        <p:strVal val="visible"/>
                                      </p:to>
                                    </p:set>
                                    <p:anim calcmode="lin" valueType="num">
                                      <p:cBhvr additive="repl">
                                        <p:cTn id="12" dur="5000" fill="hold"/>
                                        <p:tgtEl>
                                          <p:spTgt spid="35844">
                                            <p:txEl>
                                              <p:pRg st="0" end="0"/>
                                            </p:txEl>
                                          </p:spTgt>
                                        </p:tgtEl>
                                        <p:attrNameLst>
                                          <p:attrName>ppt_x</p:attrName>
                                        </p:attrNameLst>
                                      </p:cBhvr>
                                      <p:tavLst>
                                        <p:tav tm="100000">
                                          <p:val>
                                            <p:strVal val="#ppt_x"/>
                                          </p:val>
                                        </p:tav>
                                        <p:tav>
                                          <p:val>
                                            <p:strVal val="#ppt_x"/>
                                          </p:val>
                                        </p:tav>
                                      </p:tavLst>
                                    </p:anim>
                                    <p:anim calcmode="lin" valueType="num">
                                      <p:cBhvr additive="repl">
                                        <p:cTn id="13" dur="5000" fill="hold"/>
                                        <p:tgtEl>
                                          <p:spTgt spid="35844">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730" y="417341"/>
            <a:ext cx="8213256" cy="2596792"/>
          </a:xfrm>
        </p:spPr>
        <p:txBody>
          <a:bodyPr/>
          <a:lstStyle/>
          <a:p>
            <a:r>
              <a:rPr lang="id-ID" sz="3200" dirty="0" smtClean="0"/>
              <a:t>Permenkes No 02/2012</a:t>
            </a:r>
            <a:br>
              <a:rPr lang="id-ID" sz="3200" dirty="0" smtClean="0"/>
            </a:br>
            <a:r>
              <a:rPr lang="id-ID" sz="2800" cap="none" dirty="0" smtClean="0"/>
              <a:t>Tentang Kewajiban Melaksanakan Akreditasi RS</a:t>
            </a:r>
            <a:r>
              <a:rPr lang="id-ID" sz="3200" dirty="0" smtClean="0"/>
              <a:t/>
            </a:r>
            <a:br>
              <a:rPr lang="id-ID" sz="3200" dirty="0" smtClean="0"/>
            </a:br>
            <a:r>
              <a:rPr lang="id-ID" sz="3200" dirty="0" smtClean="0"/>
              <a:t>SK Menkes Nomor 428/2012</a:t>
            </a:r>
            <a:br>
              <a:rPr lang="id-ID" sz="3200" dirty="0" smtClean="0"/>
            </a:br>
            <a:r>
              <a:rPr lang="id-ID" sz="2800" cap="none" dirty="0" smtClean="0"/>
              <a:t>Tentang Penetapan Lembaga Independen Pelaksana Akreditasi RS Di Indonesia</a:t>
            </a:r>
            <a:endParaRPr lang="id-ID" sz="2800" dirty="0"/>
          </a:p>
        </p:txBody>
      </p:sp>
      <p:sp>
        <p:nvSpPr>
          <p:cNvPr id="2" name="Text Placeholder 1"/>
          <p:cNvSpPr>
            <a:spLocks noGrp="1"/>
          </p:cNvSpPr>
          <p:nvPr>
            <p:ph type="body" idx="1"/>
          </p:nvPr>
        </p:nvSpPr>
        <p:spPr>
          <a:xfrm>
            <a:off x="140730" y="3258077"/>
            <a:ext cx="8358246" cy="2928958"/>
          </a:xfrm>
        </p:spPr>
        <p:txBody>
          <a:bodyPr>
            <a:normAutofit/>
          </a:bodyPr>
          <a:lstStyle/>
          <a:p>
            <a:r>
              <a:rPr lang="id-ID" sz="2800" dirty="0" smtClean="0"/>
              <a:t>Lembaga Independen Pelaksana Akreditasi RS di Indonesia terdiri atas :</a:t>
            </a:r>
            <a:br>
              <a:rPr lang="id-ID" sz="2800" dirty="0" smtClean="0"/>
            </a:br>
            <a:r>
              <a:rPr lang="id-ID" sz="2800" dirty="0" smtClean="0"/>
              <a:t>a. Komisi Akreditasi RS (KARS)</a:t>
            </a:r>
          </a:p>
          <a:p>
            <a:r>
              <a:rPr lang="id-ID" sz="2800" dirty="0" smtClean="0"/>
              <a:t>b. </a:t>
            </a:r>
            <a:r>
              <a:rPr lang="id-ID" sz="2800" dirty="0" smtClean="0">
                <a:solidFill>
                  <a:schemeClr val="tx1">
                    <a:lumMod val="75000"/>
                    <a:lumOff val="25000"/>
                  </a:schemeClr>
                </a:solidFill>
              </a:rPr>
              <a:t>Joint Commissions International (JCI) </a:t>
            </a:r>
            <a:r>
              <a:rPr lang="id-ID" sz="2800" dirty="0" smtClean="0"/>
              <a:t>yang merupakan lembaga pelaksana akreditasi yang berasal dari luar negeri</a:t>
            </a:r>
            <a:endParaRPr lang="id-ID" sz="2800" dirty="0"/>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2" name="whoosh.wav"/>
          </p:stSnd>
        </p:sndAc>
      </p:transition>
    </mc:Choice>
    <mc:Fallback xmlns="">
      <p:transition spd="slow">
        <p:fade/>
        <p:sndAc>
          <p:stSnd>
            <p:snd r:embed="rId4" name="whoosh.wav"/>
          </p:stSnd>
        </p:sndAc>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SEJARAH AKREDITASI RS DI INDONESIA</a:t>
            </a:r>
            <a:endParaRPr lang="en-US" sz="4000" dirty="0"/>
          </a:p>
        </p:txBody>
      </p:sp>
      <p:sp>
        <p:nvSpPr>
          <p:cNvPr id="3" name="Content Placeholder 2"/>
          <p:cNvSpPr>
            <a:spLocks noGrp="1"/>
          </p:cNvSpPr>
          <p:nvPr>
            <p:ph idx="1"/>
          </p:nvPr>
        </p:nvSpPr>
        <p:spPr/>
        <p:txBody>
          <a:bodyPr/>
          <a:lstStyle/>
          <a:p>
            <a:r>
              <a:rPr lang="en-US" dirty="0" smtClean="0"/>
              <a:t>TAHUN 1995 DIMULAI OLEH DEPKES</a:t>
            </a:r>
          </a:p>
          <a:p>
            <a:r>
              <a:rPr lang="en-US" dirty="0" smtClean="0"/>
              <a:t>MENGGUNAKAN STANDAR ACHS (AUSTRALIA)</a:t>
            </a:r>
          </a:p>
          <a:p>
            <a:r>
              <a:rPr lang="en-US" dirty="0" smtClean="0"/>
              <a:t>TELAH DIREVISI 3 KALI</a:t>
            </a:r>
          </a:p>
          <a:p>
            <a:r>
              <a:rPr lang="en-US" dirty="0" smtClean="0"/>
              <a:t>TERAKHIR REVISI 2007</a:t>
            </a:r>
          </a:p>
          <a:p>
            <a:r>
              <a:rPr lang="en-US" dirty="0" smtClean="0"/>
              <a:t>MULAI TAHUN 2010 MEMPERSIAPKAN PERUBAHAN STANDAR</a:t>
            </a:r>
          </a:p>
          <a:p>
            <a:r>
              <a:rPr lang="en-US" dirty="0" smtClean="0"/>
              <a:t>KERJASAMA DENGAN JOINT COMISSIONS INTERNATIONAL</a:t>
            </a:r>
          </a:p>
          <a:p>
            <a:r>
              <a:rPr lang="en-US" dirty="0" smtClean="0"/>
              <a:t>TAHUN 2012 MULAI DIGUNAKAN STANDAR VERSI BARU</a:t>
            </a:r>
          </a:p>
          <a:p>
            <a:r>
              <a:rPr lang="en-US" dirty="0" smtClean="0"/>
              <a:t>TAHUN 2013 KOMISI AKREDITASI RUMAH SAKIT MENGUBAH BENTUK ORGANISASI MENJADI PERKUMPULAN</a:t>
            </a:r>
          </a:p>
          <a:p>
            <a:r>
              <a:rPr lang="en-US" dirty="0" smtClean="0"/>
              <a:t>TAHUN 2014 KARS DI AKREDITASI OLEH ISQUA</a:t>
            </a:r>
            <a:endParaRPr lang="en-US" dirty="0"/>
          </a:p>
        </p:txBody>
      </p:sp>
    </p:spTree>
    <p:extLst>
      <p:ext uri="{BB962C8B-B14F-4D97-AF65-F5344CB8AC3E}">
        <p14:creationId xmlns:p14="http://schemas.microsoft.com/office/powerpoint/2010/main" val="16834692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531"/>
            <a:ext cx="7620000"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d-ID" b="1" dirty="0">
                <a:ln/>
                <a:solidFill>
                  <a:srgbClr val="2F2B20"/>
                </a:solidFill>
                <a:effectLst/>
                <a:latin typeface="Century Gothic" pitchFamily="34" charset="0"/>
              </a:rPr>
              <a:t>Apa itu Mutu? </a:t>
            </a:r>
            <a:r>
              <a:rPr lang="id-ID" b="1" dirty="0">
                <a:ln/>
                <a:solidFill>
                  <a:schemeClr val="accent3"/>
                </a:solidFill>
                <a:effectLst/>
                <a:latin typeface="Century Gothic" pitchFamily="34" charset="0"/>
              </a:rPr>
              <a:t/>
            </a:r>
            <a:br>
              <a:rPr lang="id-ID" b="1" dirty="0">
                <a:ln/>
                <a:solidFill>
                  <a:schemeClr val="accent3"/>
                </a:solidFill>
                <a:effectLst/>
                <a:latin typeface="Century Gothic" pitchFamily="34" charset="0"/>
              </a:rPr>
            </a:br>
            <a:endParaRPr lang="id-ID" b="1" dirty="0">
              <a:ln/>
              <a:solidFill>
                <a:schemeClr val="accent3"/>
              </a:solidFill>
              <a:effectLst/>
              <a:latin typeface="Century Gothic" pitchFamily="34" charset="0"/>
            </a:endParaRPr>
          </a:p>
        </p:txBody>
      </p:sp>
      <p:sp>
        <p:nvSpPr>
          <p:cNvPr id="3" name="Content Placeholder 2"/>
          <p:cNvSpPr>
            <a:spLocks noGrp="1"/>
          </p:cNvSpPr>
          <p:nvPr>
            <p:ph idx="1"/>
          </p:nvPr>
        </p:nvSpPr>
        <p:spPr>
          <a:xfrm>
            <a:off x="599285" y="1903760"/>
            <a:ext cx="7240848" cy="4141440"/>
          </a:xfrm>
          <a:ln w="38100">
            <a:solidFill>
              <a:srgbClr val="FF0000"/>
            </a:solidFill>
          </a:ln>
        </p:spPr>
        <p:txBody>
          <a:bodyPr/>
          <a:lstStyle/>
          <a:p>
            <a:pPr marL="82550" indent="0" algn="just">
              <a:buNone/>
            </a:pPr>
            <a:r>
              <a:rPr lang="id-ID" sz="2800" b="1" dirty="0">
                <a:latin typeface="Century Gothic" pitchFamily="34" charset="0"/>
              </a:rPr>
              <a:t>Mutu bersifat </a:t>
            </a:r>
            <a:r>
              <a:rPr lang="id-ID" sz="2800" b="1" dirty="0">
                <a:solidFill>
                  <a:srgbClr val="0070C0"/>
                </a:solidFill>
                <a:latin typeface="Century Gothic" pitchFamily="34" charset="0"/>
              </a:rPr>
              <a:t>persepsi</a:t>
            </a:r>
            <a:r>
              <a:rPr lang="id-ID" sz="2800" b="1" dirty="0">
                <a:latin typeface="Century Gothic" pitchFamily="34" charset="0"/>
              </a:rPr>
              <a:t> dan </a:t>
            </a:r>
            <a:r>
              <a:rPr lang="id-ID" sz="2800" b="1" dirty="0">
                <a:solidFill>
                  <a:srgbClr val="0070C0"/>
                </a:solidFill>
                <a:latin typeface="Century Gothic" pitchFamily="34" charset="0"/>
              </a:rPr>
              <a:t>dipahami </a:t>
            </a:r>
            <a:r>
              <a:rPr lang="id-ID" sz="2800" b="1" dirty="0" smtClean="0">
                <a:solidFill>
                  <a:srgbClr val="0070C0"/>
                </a:solidFill>
                <a:latin typeface="Century Gothic" pitchFamily="34" charset="0"/>
              </a:rPr>
              <a:t>berbeda </a:t>
            </a:r>
            <a:r>
              <a:rPr lang="id-ID" sz="2800" b="1" dirty="0">
                <a:solidFill>
                  <a:srgbClr val="0070C0"/>
                </a:solidFill>
                <a:latin typeface="Century Gothic" pitchFamily="34" charset="0"/>
              </a:rPr>
              <a:t>oleh orang yang berbeda</a:t>
            </a:r>
            <a:r>
              <a:rPr lang="id-ID" sz="2800" b="1" dirty="0">
                <a:latin typeface="Century Gothic" pitchFamily="34" charset="0"/>
              </a:rPr>
              <a:t> </a:t>
            </a:r>
            <a:r>
              <a:rPr lang="id-ID" sz="2800" b="1" dirty="0" smtClean="0">
                <a:latin typeface="Century Gothic" pitchFamily="34" charset="0"/>
              </a:rPr>
              <a:t>namun berimplikasi </a:t>
            </a:r>
            <a:r>
              <a:rPr lang="id-ID" sz="2800" b="1" dirty="0">
                <a:latin typeface="Century Gothic" pitchFamily="34" charset="0"/>
              </a:rPr>
              <a:t>pada superioritas sesuatu hal. </a:t>
            </a:r>
            <a:endParaRPr lang="id-ID" sz="2800" dirty="0">
              <a:latin typeface="Century Gothic" pitchFamily="34" charset="0"/>
            </a:endParaRPr>
          </a:p>
          <a:p>
            <a:pPr marL="82550" indent="0" algn="just">
              <a:buNone/>
            </a:pPr>
            <a:endParaRPr lang="id-ID" sz="2800" b="1" dirty="0" smtClean="0">
              <a:latin typeface="Century Gothic" pitchFamily="34" charset="0"/>
            </a:endParaRPr>
          </a:p>
          <a:p>
            <a:pPr marL="82550" indent="0" algn="just">
              <a:buNone/>
            </a:pPr>
            <a:r>
              <a:rPr lang="id-ID" sz="2800" b="1" dirty="0" smtClean="0">
                <a:latin typeface="Century Gothic" pitchFamily="34" charset="0"/>
              </a:rPr>
              <a:t>Penilaian </a:t>
            </a:r>
            <a:r>
              <a:rPr lang="id-ID" sz="2800" b="1" dirty="0">
                <a:latin typeface="Century Gothic" pitchFamily="34" charset="0"/>
              </a:rPr>
              <a:t>indikator dapat digunakan </a:t>
            </a:r>
            <a:r>
              <a:rPr lang="id-ID" sz="2800" b="1" dirty="0" smtClean="0">
                <a:latin typeface="Century Gothic" pitchFamily="34" charset="0"/>
              </a:rPr>
              <a:t>untuk menilai </a:t>
            </a:r>
            <a:r>
              <a:rPr lang="id-ID" sz="2800" b="1" dirty="0">
                <a:latin typeface="Century Gothic" pitchFamily="34" charset="0"/>
              </a:rPr>
              <a:t>mutu berbagai kondisi</a:t>
            </a:r>
            <a:r>
              <a:rPr lang="id-ID" b="1" dirty="0">
                <a:latin typeface="Century Gothic" pitchFamily="34" charset="0"/>
              </a:rPr>
              <a:t>. </a:t>
            </a:r>
            <a:endParaRPr lang="id-ID" dirty="0">
              <a:latin typeface="Century Gothic"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3161EA-3838-4585-991A-9FE3F83376D8}" type="slidenum">
              <a:rPr lang="en-US" smtClean="0"/>
              <a:pPr/>
              <a:t>7</a:t>
            </a:fld>
            <a:endParaRPr lang="en-US"/>
          </a:p>
        </p:txBody>
      </p:sp>
    </p:spTree>
    <p:extLst>
      <p:ext uri="{BB962C8B-B14F-4D97-AF65-F5344CB8AC3E}">
        <p14:creationId xmlns:p14="http://schemas.microsoft.com/office/powerpoint/2010/main" val="19260799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lstStyle/>
          <a:p>
            <a:r>
              <a:rPr lang="en-US" dirty="0" smtClean="0"/>
              <a:t>MUTU</a:t>
            </a:r>
            <a:endParaRPr lang="en-US" dirty="0"/>
          </a:p>
        </p:txBody>
      </p:sp>
      <p:sp>
        <p:nvSpPr>
          <p:cNvPr id="3" name="Content Placeholder 2"/>
          <p:cNvSpPr>
            <a:spLocks noGrp="1"/>
          </p:cNvSpPr>
          <p:nvPr>
            <p:ph idx="1"/>
          </p:nvPr>
        </p:nvSpPr>
        <p:spPr>
          <a:xfrm>
            <a:off x="457200" y="2743200"/>
            <a:ext cx="7704667" cy="3566160"/>
          </a:xfrm>
        </p:spPr>
        <p:txBody>
          <a:bodyPr>
            <a:normAutofit/>
          </a:bodyPr>
          <a:lstStyle/>
          <a:p>
            <a:pPr marL="114300" indent="0">
              <a:buNone/>
            </a:pPr>
            <a:r>
              <a:rPr lang="en-US" sz="3200" dirty="0" err="1" smtClean="0">
                <a:solidFill>
                  <a:srgbClr val="2F2B20"/>
                </a:solidFill>
              </a:rPr>
              <a:t>Suatu</a:t>
            </a:r>
            <a:r>
              <a:rPr lang="en-US" sz="3200" dirty="0" smtClean="0">
                <a:solidFill>
                  <a:srgbClr val="2F2B20"/>
                </a:solidFill>
              </a:rPr>
              <a:t> </a:t>
            </a:r>
            <a:r>
              <a:rPr lang="en-US" sz="3200" dirty="0" err="1" smtClean="0">
                <a:solidFill>
                  <a:srgbClr val="2F2B20"/>
                </a:solidFill>
              </a:rPr>
              <a:t>kondisi</a:t>
            </a:r>
            <a:r>
              <a:rPr lang="en-US" sz="3200" dirty="0" smtClean="0">
                <a:solidFill>
                  <a:srgbClr val="2F2B20"/>
                </a:solidFill>
              </a:rPr>
              <a:t> </a:t>
            </a:r>
            <a:r>
              <a:rPr lang="en-US" sz="3200" dirty="0" err="1" smtClean="0">
                <a:solidFill>
                  <a:srgbClr val="2F2B20"/>
                </a:solidFill>
              </a:rPr>
              <a:t>dinamis</a:t>
            </a:r>
            <a:r>
              <a:rPr lang="en-US" sz="3200" dirty="0" smtClean="0">
                <a:solidFill>
                  <a:srgbClr val="2F2B20"/>
                </a:solidFill>
              </a:rPr>
              <a:t> </a:t>
            </a:r>
            <a:r>
              <a:rPr lang="en-US" sz="3200" dirty="0" err="1" smtClean="0">
                <a:solidFill>
                  <a:srgbClr val="2F2B20"/>
                </a:solidFill>
              </a:rPr>
              <a:t>yg</a:t>
            </a:r>
            <a:r>
              <a:rPr lang="en-US" sz="3200" dirty="0" smtClean="0">
                <a:solidFill>
                  <a:srgbClr val="2F2B20"/>
                </a:solidFill>
              </a:rPr>
              <a:t> </a:t>
            </a:r>
            <a:r>
              <a:rPr lang="en-US" sz="3200" dirty="0" err="1" smtClean="0">
                <a:solidFill>
                  <a:srgbClr val="2F2B20"/>
                </a:solidFill>
              </a:rPr>
              <a:t>berhubungan</a:t>
            </a:r>
            <a:r>
              <a:rPr lang="en-US" sz="3200" dirty="0" smtClean="0">
                <a:solidFill>
                  <a:srgbClr val="2F2B20"/>
                </a:solidFill>
              </a:rPr>
              <a:t> </a:t>
            </a:r>
            <a:r>
              <a:rPr lang="en-US" sz="3200" dirty="0" err="1" smtClean="0">
                <a:solidFill>
                  <a:srgbClr val="2F2B20"/>
                </a:solidFill>
              </a:rPr>
              <a:t>dengan</a:t>
            </a:r>
            <a:r>
              <a:rPr lang="en-US" sz="3200" dirty="0" smtClean="0">
                <a:solidFill>
                  <a:srgbClr val="2F2B20"/>
                </a:solidFill>
              </a:rPr>
              <a:t> </a:t>
            </a:r>
            <a:r>
              <a:rPr lang="en-US" sz="3200" dirty="0" err="1" smtClean="0">
                <a:solidFill>
                  <a:srgbClr val="2F2B20"/>
                </a:solidFill>
              </a:rPr>
              <a:t>produk</a:t>
            </a:r>
            <a:r>
              <a:rPr lang="en-US" sz="3200" dirty="0" smtClean="0">
                <a:solidFill>
                  <a:srgbClr val="2F2B20"/>
                </a:solidFill>
              </a:rPr>
              <a:t> , </a:t>
            </a:r>
            <a:r>
              <a:rPr lang="en-US" sz="3200" dirty="0" err="1" smtClean="0">
                <a:solidFill>
                  <a:srgbClr val="2F2B20"/>
                </a:solidFill>
              </a:rPr>
              <a:t>jasa</a:t>
            </a:r>
            <a:r>
              <a:rPr lang="en-US" sz="3200" dirty="0" smtClean="0">
                <a:solidFill>
                  <a:srgbClr val="2F2B20"/>
                </a:solidFill>
              </a:rPr>
              <a:t> , </a:t>
            </a:r>
            <a:r>
              <a:rPr lang="en-US" sz="3200" dirty="0" err="1" smtClean="0">
                <a:solidFill>
                  <a:srgbClr val="2F2B20"/>
                </a:solidFill>
              </a:rPr>
              <a:t>manusia</a:t>
            </a:r>
            <a:r>
              <a:rPr lang="en-US" sz="3200" dirty="0" smtClean="0">
                <a:solidFill>
                  <a:srgbClr val="2F2B20"/>
                </a:solidFill>
              </a:rPr>
              <a:t> ,proses ,</a:t>
            </a:r>
            <a:r>
              <a:rPr lang="en-US" sz="3200" dirty="0" err="1" smtClean="0">
                <a:solidFill>
                  <a:srgbClr val="2F2B20"/>
                </a:solidFill>
              </a:rPr>
              <a:t>dan</a:t>
            </a:r>
            <a:r>
              <a:rPr lang="en-US" sz="3200" dirty="0" smtClean="0">
                <a:solidFill>
                  <a:srgbClr val="2F2B20"/>
                </a:solidFill>
              </a:rPr>
              <a:t> </a:t>
            </a:r>
            <a:r>
              <a:rPr lang="en-US" sz="3200" dirty="0" err="1" smtClean="0">
                <a:solidFill>
                  <a:srgbClr val="2F2B20"/>
                </a:solidFill>
              </a:rPr>
              <a:t>lingkungan</a:t>
            </a:r>
            <a:r>
              <a:rPr lang="en-US" sz="3200" dirty="0" smtClean="0">
                <a:solidFill>
                  <a:srgbClr val="2F2B20"/>
                </a:solidFill>
              </a:rPr>
              <a:t> </a:t>
            </a:r>
            <a:r>
              <a:rPr lang="en-US" sz="3200" dirty="0" err="1" smtClean="0">
                <a:solidFill>
                  <a:srgbClr val="2F2B20"/>
                </a:solidFill>
              </a:rPr>
              <a:t>dalam</a:t>
            </a:r>
            <a:r>
              <a:rPr lang="en-US" sz="3200" dirty="0" smtClean="0">
                <a:solidFill>
                  <a:srgbClr val="2F2B20"/>
                </a:solidFill>
              </a:rPr>
              <a:t> </a:t>
            </a:r>
            <a:r>
              <a:rPr lang="en-US" sz="3200" dirty="0" err="1" smtClean="0">
                <a:solidFill>
                  <a:srgbClr val="2F2B20"/>
                </a:solidFill>
              </a:rPr>
              <a:t>tujuannya</a:t>
            </a:r>
            <a:r>
              <a:rPr lang="en-US" sz="3200" dirty="0" smtClean="0">
                <a:solidFill>
                  <a:srgbClr val="2F2B20"/>
                </a:solidFill>
              </a:rPr>
              <a:t> yang </a:t>
            </a:r>
            <a:r>
              <a:rPr lang="en-US" sz="3200" dirty="0" err="1" smtClean="0">
                <a:solidFill>
                  <a:srgbClr val="2F2B20"/>
                </a:solidFill>
              </a:rPr>
              <a:t>memenuhi</a:t>
            </a:r>
            <a:r>
              <a:rPr lang="en-US" sz="3200" dirty="0" smtClean="0">
                <a:solidFill>
                  <a:srgbClr val="2F2B20"/>
                </a:solidFill>
              </a:rPr>
              <a:t>  </a:t>
            </a:r>
            <a:r>
              <a:rPr lang="en-US" sz="3200" dirty="0" err="1" smtClean="0">
                <a:solidFill>
                  <a:srgbClr val="2F2B20"/>
                </a:solidFill>
              </a:rPr>
              <a:t>bahkan</a:t>
            </a:r>
            <a:r>
              <a:rPr lang="en-US" sz="3200" dirty="0" smtClean="0">
                <a:solidFill>
                  <a:srgbClr val="2F2B20"/>
                </a:solidFill>
              </a:rPr>
              <a:t> </a:t>
            </a:r>
            <a:r>
              <a:rPr lang="en-US" sz="3200" dirty="0" err="1" smtClean="0">
                <a:solidFill>
                  <a:srgbClr val="2F2B20"/>
                </a:solidFill>
              </a:rPr>
              <a:t>melebihi</a:t>
            </a:r>
            <a:r>
              <a:rPr lang="en-US" sz="3200" dirty="0" smtClean="0">
                <a:solidFill>
                  <a:srgbClr val="2F2B20"/>
                </a:solidFill>
              </a:rPr>
              <a:t> </a:t>
            </a:r>
            <a:r>
              <a:rPr lang="en-US" sz="3200" dirty="0" err="1" smtClean="0">
                <a:solidFill>
                  <a:srgbClr val="2F2B20"/>
                </a:solidFill>
              </a:rPr>
              <a:t>harapan</a:t>
            </a:r>
            <a:r>
              <a:rPr lang="en-US" sz="3200" dirty="0" smtClean="0">
                <a:solidFill>
                  <a:srgbClr val="2F2B20"/>
                </a:solidFill>
              </a:rPr>
              <a:t> </a:t>
            </a:r>
            <a:endParaRPr lang="en-US" sz="3200" dirty="0">
              <a:solidFill>
                <a:srgbClr val="2F2B20"/>
              </a:solidFill>
            </a:endParaRPr>
          </a:p>
        </p:txBody>
      </p:sp>
    </p:spTree>
    <p:extLst>
      <p:ext uri="{BB962C8B-B14F-4D97-AF65-F5344CB8AC3E}">
        <p14:creationId xmlns:p14="http://schemas.microsoft.com/office/powerpoint/2010/main" val="38544157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7620000" cy="1143000"/>
          </a:xfrm>
        </p:spPr>
        <p:txBody>
          <a:bodyPr/>
          <a:lstStyle/>
          <a:p>
            <a:r>
              <a:rPr lang="en-US" dirty="0" smtClean="0"/>
              <a:t>MUTU :</a:t>
            </a:r>
            <a:endParaRPr lang="en-US" dirty="0"/>
          </a:p>
        </p:txBody>
      </p:sp>
      <p:sp>
        <p:nvSpPr>
          <p:cNvPr id="3" name="Content Placeholder 2"/>
          <p:cNvSpPr>
            <a:spLocks noGrp="1"/>
          </p:cNvSpPr>
          <p:nvPr>
            <p:ph idx="1"/>
          </p:nvPr>
        </p:nvSpPr>
        <p:spPr>
          <a:xfrm>
            <a:off x="457200" y="2057400"/>
            <a:ext cx="7620000" cy="4123267"/>
          </a:xfrm>
        </p:spPr>
        <p:txBody>
          <a:bodyPr>
            <a:normAutofit/>
          </a:bodyPr>
          <a:lstStyle/>
          <a:p>
            <a:r>
              <a:rPr lang="en-US" dirty="0" smtClean="0">
                <a:solidFill>
                  <a:srgbClr val="2F2B20"/>
                </a:solidFill>
              </a:rPr>
              <a:t>Edward Deming</a:t>
            </a:r>
            <a:r>
              <a:rPr lang="en-US" dirty="0" smtClean="0">
                <a:solidFill>
                  <a:schemeClr val="bg1">
                    <a:lumMod val="95000"/>
                    <a:lumOff val="5000"/>
                  </a:schemeClr>
                </a:solidFill>
              </a:rPr>
              <a:t> </a:t>
            </a:r>
            <a:r>
              <a:rPr lang="en-US" dirty="0" smtClean="0"/>
              <a:t>: A predictive degree of uniformity &amp; dependability at low cost, suited to the market </a:t>
            </a:r>
          </a:p>
          <a:p>
            <a:endParaRPr lang="en-US" dirty="0" smtClean="0">
              <a:solidFill>
                <a:schemeClr val="bg1">
                  <a:lumMod val="95000"/>
                  <a:lumOff val="5000"/>
                </a:schemeClr>
              </a:solidFill>
            </a:endParaRPr>
          </a:p>
          <a:p>
            <a:r>
              <a:rPr lang="en-US" dirty="0" smtClean="0">
                <a:solidFill>
                  <a:srgbClr val="2F2B20"/>
                </a:solidFill>
              </a:rPr>
              <a:t>Joseph </a:t>
            </a:r>
            <a:r>
              <a:rPr lang="en-US" dirty="0" err="1" smtClean="0">
                <a:solidFill>
                  <a:srgbClr val="2F2B20"/>
                </a:solidFill>
              </a:rPr>
              <a:t>M.Juran</a:t>
            </a:r>
            <a:r>
              <a:rPr lang="en-US" dirty="0" smtClean="0">
                <a:solidFill>
                  <a:srgbClr val="2F2B20"/>
                </a:solidFill>
              </a:rPr>
              <a:t> </a:t>
            </a:r>
            <a:r>
              <a:rPr lang="en-US" dirty="0" smtClean="0"/>
              <a:t>: Fitness for use , as judge by user </a:t>
            </a:r>
          </a:p>
          <a:p>
            <a:endParaRPr lang="en-US" dirty="0" smtClean="0">
              <a:solidFill>
                <a:schemeClr val="bg1">
                  <a:lumMod val="95000"/>
                  <a:lumOff val="5000"/>
                </a:schemeClr>
              </a:solidFill>
            </a:endParaRPr>
          </a:p>
          <a:p>
            <a:r>
              <a:rPr lang="en-US" dirty="0" err="1" smtClean="0">
                <a:solidFill>
                  <a:srgbClr val="2F2B20"/>
                </a:solidFill>
              </a:rPr>
              <a:t>Crossby</a:t>
            </a:r>
            <a:r>
              <a:rPr lang="en-US" dirty="0" smtClean="0">
                <a:solidFill>
                  <a:srgbClr val="2F2B20"/>
                </a:solidFill>
              </a:rPr>
              <a:t> </a:t>
            </a:r>
            <a:r>
              <a:rPr lang="en-US" dirty="0" smtClean="0"/>
              <a:t>: Conformance to requirements </a:t>
            </a:r>
          </a:p>
          <a:p>
            <a:endParaRPr lang="en-US" dirty="0" smtClean="0">
              <a:solidFill>
                <a:schemeClr val="bg1">
                  <a:lumMod val="95000"/>
                  <a:lumOff val="5000"/>
                </a:schemeClr>
              </a:solidFill>
            </a:endParaRPr>
          </a:p>
          <a:p>
            <a:endParaRPr lang="en-US" dirty="0">
              <a:solidFill>
                <a:schemeClr val="bg1">
                  <a:lumMod val="95000"/>
                  <a:lumOff val="5000"/>
                </a:schemeClr>
              </a:solidFill>
            </a:endParaRPr>
          </a:p>
          <a:p>
            <a:r>
              <a:rPr lang="en-US" dirty="0" err="1" smtClean="0">
                <a:solidFill>
                  <a:srgbClr val="2F2B20"/>
                </a:solidFill>
              </a:rPr>
              <a:t>Feigenbaum</a:t>
            </a:r>
            <a:r>
              <a:rPr lang="en-US" dirty="0" smtClean="0">
                <a:solidFill>
                  <a:srgbClr val="2F2B20"/>
                </a:solidFill>
              </a:rPr>
              <a:t> : Full customer satisfaction </a:t>
            </a:r>
            <a:endParaRPr lang="en-US" dirty="0">
              <a:solidFill>
                <a:srgbClr val="2F2B20"/>
              </a:solidFill>
            </a:endParaRPr>
          </a:p>
        </p:txBody>
      </p:sp>
    </p:spTree>
    <p:extLst>
      <p:ext uri="{BB962C8B-B14F-4D97-AF65-F5344CB8AC3E}">
        <p14:creationId xmlns:p14="http://schemas.microsoft.com/office/powerpoint/2010/main" val="27623359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1017</TotalTime>
  <Words>2686</Words>
  <Application>Microsoft Macintosh PowerPoint</Application>
  <PresentationFormat>On-screen Show (4:3)</PresentationFormat>
  <Paragraphs>560</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Adjacency</vt:lpstr>
      <vt:lpstr>Akreditasi  rumah sakit &amp; mutu</vt:lpstr>
      <vt:lpstr>RUMAH SAKIT</vt:lpstr>
      <vt:lpstr>PENGELOLAAN RUMAH SAKIT</vt:lpstr>
      <vt:lpstr>PowerPoint Presentation</vt:lpstr>
      <vt:lpstr>Permenkes No 02/2012 Tentang Kewajiban Melaksanakan Akreditasi RS SK Menkes Nomor 428/2012 Tentang Penetapan Lembaga Independen Pelaksana Akreditasi RS Di Indonesia</vt:lpstr>
      <vt:lpstr>SEJARAH AKREDITASI RS DI INDONESIA</vt:lpstr>
      <vt:lpstr>Apa itu Mutu?  </vt:lpstr>
      <vt:lpstr>MUTU</vt:lpstr>
      <vt:lpstr>MUTU :</vt:lpstr>
      <vt:lpstr>PowerPoint Presentation</vt:lpstr>
      <vt:lpstr>    REFORMASI       GLOBALISASI</vt:lpstr>
      <vt:lpstr>MENJAGA MUTU KEWAJIBAN UNDANG UNDANG SYARAT KESIAPAN SEBAGAI PROVIDER BPJS </vt:lpstr>
      <vt:lpstr>KESELAMATAN PASIEN</vt:lpstr>
      <vt:lpstr>AKREDITASI RS </vt:lpstr>
      <vt:lpstr>Standar Pelayanan RS Regulasi    Standar Akreditasi </vt:lpstr>
      <vt:lpstr>ACUAN </vt:lpstr>
      <vt:lpstr>ISQua (International Society for Quality in Healthcare) “Evaluasi Mutu Eksternal Untuk Rumah Sakit terbaik adalah AKREDITASI”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Sasaran Milenium Development Goals </vt:lpstr>
      <vt:lpstr>APA ITU KESELAMATAN PASIEN RS</vt:lpstr>
      <vt:lpstr>APA ITU INSIDEN KESELAMATAN PASIEN</vt:lpstr>
      <vt:lpstr>INSIDEN KESELAMATAN PASIEN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Pedoman Teknis Prasarana Rumah Sakit</vt:lpstr>
      <vt:lpstr>Area Fasilitas Rumah Sakit Kelas B</vt:lpstr>
      <vt:lpstr>RS YANG TERAKREDITASI</vt:lpstr>
      <vt:lpstr>RS TERAKREDITASI</vt:lpstr>
      <vt:lpstr>Standar Akreditasi v 2012</vt:lpstr>
      <vt:lpstr>Akreditasi Sebagai Upaya Peningkatan Mutu Berkesinambungan</vt:lpstr>
      <vt:lpstr>Akreditasi Sebagai Upaya Peningkatan Mutu Berkesinambungan</vt:lpstr>
      <vt:lpstr>PowerPoint Presentation</vt:lpstr>
    </vt:vector>
  </TitlesOfParts>
  <Company>kapuyux@centrin.net.id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Peningkatan Mutu Pelayanan RS melalui akreditasi nas &amp;Int</dc:title>
  <dc:creator>djoni  darmadjaja</dc:creator>
  <cp:lastModifiedBy>Djoni Darmadjaja</cp:lastModifiedBy>
  <cp:revision>44</cp:revision>
  <dcterms:created xsi:type="dcterms:W3CDTF">2013-06-20T06:05:25Z</dcterms:created>
  <dcterms:modified xsi:type="dcterms:W3CDTF">2016-10-15T02:07:39Z</dcterms:modified>
</cp:coreProperties>
</file>