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1"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08"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82A7079-4B2F-45F1-9456-693A5BFE5750}" type="datetimeFigureOut">
              <a:rPr lang="en-US" smtClean="0"/>
              <a:t>3/8/2018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49BC331-D5E6-489B-B85F-A931E27DA16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A7079-4B2F-45F1-9456-693A5BFE5750}"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A7079-4B2F-45F1-9456-693A5BFE5750}"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A7079-4B2F-45F1-9456-693A5BFE5750}"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A7079-4B2F-45F1-9456-693A5BFE5750}"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82A7079-4B2F-45F1-9456-693A5BFE5750}"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BC331-D5E6-489B-B85F-A931E27DA16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2A7079-4B2F-45F1-9456-693A5BFE5750}" type="datetimeFigureOut">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2A7079-4B2F-45F1-9456-693A5BFE5750}"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A7079-4B2F-45F1-9456-693A5BFE5750}" type="datetimeFigureOut">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2A7079-4B2F-45F1-9456-693A5BFE5750}" type="datetimeFigureOut">
              <a:rPr lang="en-US" smtClean="0"/>
              <a:t>3/8/2018</a:t>
            </a:fld>
            <a:endParaRPr lang="en-US"/>
          </a:p>
        </p:txBody>
      </p:sp>
      <p:sp>
        <p:nvSpPr>
          <p:cNvPr id="7" name="Slide Number Placeholder 6"/>
          <p:cNvSpPr>
            <a:spLocks noGrp="1"/>
          </p:cNvSpPr>
          <p:nvPr>
            <p:ph type="sldNum" sz="quarter" idx="12"/>
          </p:nvPr>
        </p:nvSpPr>
        <p:spPr/>
        <p:txBody>
          <a:bodyPr/>
          <a:lstStyle/>
          <a:p>
            <a:fld id="{F49BC331-D5E6-489B-B85F-A931E27DA16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A7079-4B2F-45F1-9456-693A5BFE5750}" type="datetimeFigureOut">
              <a:rPr lang="en-US" smtClean="0"/>
              <a:t>3/8/2018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49BC331-D5E6-489B-B85F-A931E27DA1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82A7079-4B2F-45F1-9456-693A5BFE5750}" type="datetimeFigureOut">
              <a:rPr lang="en-US" smtClean="0"/>
              <a:t>3/8/2018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49BC331-D5E6-489B-B85F-A931E27DA1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ihi.org/IHI/Topics/Improvement/ImprovementMethods/" TargetMode="External"/><Relationship Id="rId2" Type="http://schemas.openxmlformats.org/officeDocument/2006/relationships/hyperlink" Target="http://www.utoledo.edu/policies/utmc/Administrative_Plans/pdfs/Quality%20and%20Patient%20Safety%20Plan%202010.pdf" TargetMode="External"/><Relationship Id="rId1" Type="http://schemas.openxmlformats.org/officeDocument/2006/relationships/slideLayout" Target="../slideLayouts/slideLayout2.xml"/><Relationship Id="rId4" Type="http://schemas.openxmlformats.org/officeDocument/2006/relationships/hyperlink" Target="http://www.jointcommissioninternational.com/"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057400"/>
            <a:ext cx="3313355" cy="2353236"/>
          </a:xfrm>
        </p:spPr>
        <p:txBody>
          <a:bodyPr>
            <a:normAutofit/>
          </a:bodyPr>
          <a:lstStyle/>
          <a:p>
            <a:r>
              <a:rPr lang="en-US" spc="400" dirty="0">
                <a:latin typeface="Impact"/>
              </a:rPr>
              <a:t>QUALITY IMPROVEMENT &amp; PATIENT</a:t>
            </a:r>
            <a:br>
              <a:rPr lang="en-US" spc="400" dirty="0">
                <a:latin typeface="Impact"/>
              </a:rPr>
            </a:br>
            <a:r>
              <a:rPr lang="en-US" spc="400" dirty="0">
                <a:latin typeface="Impact"/>
              </a:rPr>
              <a:t>SAFETY </a:t>
            </a:r>
            <a:r>
              <a:rPr lang="en-US" spc="400" dirty="0" smtClean="0">
                <a:latin typeface="Impact"/>
              </a:rPr>
              <a:t>PLAN</a:t>
            </a:r>
            <a:endParaRPr lang="en-US" dirty="0"/>
          </a:p>
        </p:txBody>
      </p:sp>
      <p:sp>
        <p:nvSpPr>
          <p:cNvPr id="3" name="Subtitle 2"/>
          <p:cNvSpPr>
            <a:spLocks noGrp="1"/>
          </p:cNvSpPr>
          <p:nvPr>
            <p:ph type="subTitle" idx="1"/>
          </p:nvPr>
        </p:nvSpPr>
        <p:spPr/>
        <p:txBody>
          <a:bodyPr/>
          <a:lstStyle/>
          <a:p>
            <a:pPr algn="just">
              <a:lnSpc>
                <a:spcPts val="2588"/>
              </a:lnSpc>
            </a:pPr>
            <a:r>
              <a:rPr lang="en-US" b="1" dirty="0">
                <a:solidFill>
                  <a:srgbClr val="C00000"/>
                </a:solidFill>
                <a:latin typeface="Arial" charset="0"/>
              </a:rPr>
              <a:t>PANDUAN PENINGKATAN MUTU DAN</a:t>
            </a:r>
          </a:p>
          <a:p>
            <a:pPr algn="just">
              <a:lnSpc>
                <a:spcPts val="2588"/>
              </a:lnSpc>
            </a:pPr>
            <a:r>
              <a:rPr lang="en-US" b="1" dirty="0">
                <a:solidFill>
                  <a:srgbClr val="C00000"/>
                </a:solidFill>
                <a:latin typeface="Arial" charset="0"/>
              </a:rPr>
              <a:t>KESELAMATAN PASIEN</a:t>
            </a:r>
          </a:p>
          <a:p>
            <a:endParaRPr lang="en-US" dirty="0"/>
          </a:p>
        </p:txBody>
      </p:sp>
    </p:spTree>
    <p:extLst>
      <p:ext uri="{BB962C8B-B14F-4D97-AF65-F5344CB8AC3E}">
        <p14:creationId xmlns:p14="http://schemas.microsoft.com/office/powerpoint/2010/main" val="1820115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latin typeface="Arial" charset="0"/>
              </a:rPr>
              <a:t>TATALAKSANA</a:t>
            </a:r>
            <a:br>
              <a:rPr lang="en-US" b="1" dirty="0">
                <a:solidFill>
                  <a:srgbClr val="C00000"/>
                </a:solidFill>
                <a:latin typeface="Arial" charset="0"/>
              </a:rPr>
            </a:br>
            <a:endParaRPr lang="en-US" dirty="0"/>
          </a:p>
        </p:txBody>
      </p:sp>
      <p:sp>
        <p:nvSpPr>
          <p:cNvPr id="3" name="Content Placeholder 2"/>
          <p:cNvSpPr>
            <a:spLocks noGrp="1"/>
          </p:cNvSpPr>
          <p:nvPr>
            <p:ph idx="1"/>
          </p:nvPr>
        </p:nvSpPr>
        <p:spPr>
          <a:xfrm>
            <a:off x="609600" y="1828800"/>
            <a:ext cx="7772400" cy="4495800"/>
          </a:xfrm>
        </p:spPr>
        <p:txBody>
          <a:bodyPr>
            <a:normAutofit lnSpcReduction="10000"/>
          </a:bodyPr>
          <a:lstStyle/>
          <a:p>
            <a:r>
              <a:rPr lang="en-US" b="1" dirty="0">
                <a:solidFill>
                  <a:srgbClr val="00B0F0"/>
                </a:solidFill>
                <a:latin typeface="Arial" charset="0"/>
              </a:rPr>
              <a:t>MANAJEMEN MUTU</a:t>
            </a:r>
          </a:p>
          <a:p>
            <a:pPr marL="68580" indent="0">
              <a:buNone/>
            </a:pPr>
            <a:r>
              <a:rPr lang="en-US" dirty="0" err="1">
                <a:latin typeface="Arial" charset="0"/>
              </a:rPr>
              <a:t>Mutu</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tingkat</a:t>
            </a:r>
            <a:r>
              <a:rPr lang="en-US" dirty="0">
                <a:latin typeface="Arial" charset="0"/>
              </a:rPr>
              <a:t> </a:t>
            </a:r>
            <a:r>
              <a:rPr lang="en-US" dirty="0" err="1">
                <a:latin typeface="Arial" charset="0"/>
              </a:rPr>
              <a:t>kesempurnaan</a:t>
            </a:r>
            <a:r>
              <a:rPr lang="en-US" dirty="0">
                <a:latin typeface="Arial" charset="0"/>
              </a:rPr>
              <a:t> yang </a:t>
            </a:r>
            <a:r>
              <a:rPr lang="en-US" dirty="0" err="1">
                <a:latin typeface="Arial" charset="0"/>
              </a:rPr>
              <a:t>berupa</a:t>
            </a:r>
            <a:r>
              <a:rPr lang="en-US" dirty="0">
                <a:latin typeface="Arial" charset="0"/>
              </a:rPr>
              <a:t> </a:t>
            </a:r>
            <a:r>
              <a:rPr lang="en-US" dirty="0" err="1">
                <a:latin typeface="Arial" charset="0"/>
              </a:rPr>
              <a:t>sesuatu</a:t>
            </a:r>
            <a:r>
              <a:rPr lang="en-US" dirty="0">
                <a:latin typeface="Arial" charset="0"/>
              </a:rPr>
              <a:t> yang </a:t>
            </a:r>
            <a:r>
              <a:rPr lang="en-US" dirty="0" err="1">
                <a:latin typeface="Arial" charset="0"/>
              </a:rPr>
              <a:t>diobservasi</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tingkat</a:t>
            </a:r>
            <a:r>
              <a:rPr lang="en-US" dirty="0">
                <a:latin typeface="Arial" charset="0"/>
              </a:rPr>
              <a:t> </a:t>
            </a:r>
            <a:r>
              <a:rPr lang="en-US" dirty="0" err="1">
                <a:latin typeface="Arial" charset="0"/>
              </a:rPr>
              <a:t>pemenuhan</a:t>
            </a:r>
            <a:r>
              <a:rPr lang="en-US" dirty="0">
                <a:latin typeface="Arial" charset="0"/>
              </a:rPr>
              <a:t> </a:t>
            </a:r>
            <a:r>
              <a:rPr lang="en-US" dirty="0" err="1">
                <a:latin typeface="Arial" charset="0"/>
              </a:rPr>
              <a:t>dengan</a:t>
            </a:r>
            <a:r>
              <a:rPr lang="en-US" dirty="0">
                <a:latin typeface="Arial" charset="0"/>
              </a:rPr>
              <a:t> </a:t>
            </a:r>
            <a:r>
              <a:rPr lang="en-US" dirty="0" err="1">
                <a:latin typeface="Arial" charset="0"/>
              </a:rPr>
              <a:t>standar</a:t>
            </a:r>
            <a:r>
              <a:rPr lang="en-US" dirty="0">
                <a:latin typeface="Arial" charset="0"/>
              </a:rPr>
              <a:t> yang </a:t>
            </a:r>
            <a:r>
              <a:rPr lang="en-US" dirty="0" err="1">
                <a:latin typeface="Arial" charset="0"/>
              </a:rPr>
              <a:t>ditentukan</a:t>
            </a:r>
            <a:r>
              <a:rPr lang="en-US" dirty="0">
                <a:latin typeface="Arial" charset="0"/>
              </a:rPr>
              <a:t>. </a:t>
            </a:r>
            <a:r>
              <a:rPr lang="en-US" dirty="0" err="1">
                <a:latin typeface="Arial" charset="0"/>
              </a:rPr>
              <a:t>Manajemen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sebuah</a:t>
            </a:r>
            <a:r>
              <a:rPr lang="en-US" dirty="0">
                <a:latin typeface="Arial" charset="0"/>
              </a:rPr>
              <a:t> </a:t>
            </a:r>
            <a:r>
              <a:rPr lang="en-US" dirty="0" err="1">
                <a:latin typeface="Arial" charset="0"/>
              </a:rPr>
              <a:t>upaya</a:t>
            </a:r>
            <a:r>
              <a:rPr lang="en-US" dirty="0">
                <a:latin typeface="Arial" charset="0"/>
              </a:rPr>
              <a:t> yang </a:t>
            </a:r>
            <a:r>
              <a:rPr lang="en-US" dirty="0" err="1">
                <a:latin typeface="Arial" charset="0"/>
              </a:rPr>
              <a:t>dilakukan</a:t>
            </a:r>
            <a:r>
              <a:rPr lang="en-US" dirty="0">
                <a:latin typeface="Arial" charset="0"/>
              </a:rPr>
              <a:t> </a:t>
            </a:r>
            <a:r>
              <a:rPr lang="en-US" dirty="0" err="1">
                <a:latin typeface="Arial" charset="0"/>
              </a:rPr>
              <a:t>terus</a:t>
            </a:r>
            <a:r>
              <a:rPr lang="en-US" dirty="0">
                <a:latin typeface="Arial" charset="0"/>
              </a:rPr>
              <a:t> </a:t>
            </a:r>
            <a:r>
              <a:rPr lang="en-US" dirty="0" err="1">
                <a:latin typeface="Arial" charset="0"/>
              </a:rPr>
              <a:t>menerus</a:t>
            </a:r>
            <a:r>
              <a:rPr lang="en-US" dirty="0">
                <a:latin typeface="Arial" charset="0"/>
              </a:rPr>
              <a:t>, </a:t>
            </a:r>
            <a:r>
              <a:rPr lang="en-US" dirty="0" err="1">
                <a:latin typeface="Arial" charset="0"/>
              </a:rPr>
              <a:t>sistematis</a:t>
            </a:r>
            <a:r>
              <a:rPr lang="en-US" dirty="0">
                <a:latin typeface="Arial" charset="0"/>
              </a:rPr>
              <a:t>, </a:t>
            </a:r>
            <a:r>
              <a:rPr lang="en-US" dirty="0" err="1">
                <a:latin typeface="Arial" charset="0"/>
              </a:rPr>
              <a:t>objektif</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terintegrasi</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identifikasi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menentukan</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penyebab</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berdasarkan</a:t>
            </a:r>
            <a:r>
              <a:rPr lang="en-US" dirty="0">
                <a:latin typeface="Arial" charset="0"/>
              </a:rPr>
              <a:t> </a:t>
            </a:r>
            <a:r>
              <a:rPr lang="en-US" dirty="0" err="1">
                <a:latin typeface="Arial" charset="0"/>
              </a:rPr>
              <a:t>standar</a:t>
            </a:r>
            <a:r>
              <a:rPr lang="en-US" dirty="0">
                <a:latin typeface="Arial" charset="0"/>
              </a:rPr>
              <a:t> yang </a:t>
            </a:r>
            <a:r>
              <a:rPr lang="en-US" dirty="0" err="1">
                <a:latin typeface="Arial" charset="0"/>
              </a:rPr>
              <a:t>ditetapkan</a:t>
            </a:r>
            <a:r>
              <a:rPr lang="en-US" dirty="0">
                <a:latin typeface="Arial" charset="0"/>
              </a:rPr>
              <a:t>, </a:t>
            </a:r>
            <a:r>
              <a:rPr lang="en-US" dirty="0" err="1">
                <a:latin typeface="Arial" charset="0"/>
              </a:rPr>
              <a:t>menetapkan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mengimplementasikan</a:t>
            </a:r>
            <a:r>
              <a:rPr lang="en-US" dirty="0">
                <a:latin typeface="Arial" charset="0"/>
              </a:rPr>
              <a:t> </a:t>
            </a:r>
            <a:r>
              <a:rPr lang="en-US" dirty="0" err="1">
                <a:latin typeface="Arial" charset="0"/>
              </a:rPr>
              <a:t>pemecahan</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menurut</a:t>
            </a:r>
            <a:r>
              <a:rPr lang="en-US" dirty="0">
                <a:latin typeface="Arial" charset="0"/>
              </a:rPr>
              <a:t> </a:t>
            </a:r>
            <a:r>
              <a:rPr lang="en-US" dirty="0" err="1">
                <a:latin typeface="Arial" charset="0"/>
              </a:rPr>
              <a:t>kapasitas</a:t>
            </a:r>
            <a:r>
              <a:rPr lang="en-US" dirty="0">
                <a:latin typeface="Arial" charset="0"/>
              </a:rPr>
              <a:t> yang </a:t>
            </a:r>
            <a:r>
              <a:rPr lang="en-US" dirty="0" err="1">
                <a:latin typeface="Arial" charset="0"/>
              </a:rPr>
              <a:t>tersedia</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mengkaji</a:t>
            </a:r>
            <a:r>
              <a:rPr lang="en-US" dirty="0">
                <a:latin typeface="Arial" charset="0"/>
              </a:rPr>
              <a:t> </a:t>
            </a:r>
            <a:r>
              <a:rPr lang="en-US" dirty="0" err="1">
                <a:latin typeface="Arial" charset="0"/>
              </a:rPr>
              <a:t>hasil</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memberikan</a:t>
            </a:r>
            <a:r>
              <a:rPr lang="en-US" dirty="0">
                <a:latin typeface="Arial" charset="0"/>
              </a:rPr>
              <a:t> </a:t>
            </a:r>
            <a:r>
              <a:rPr lang="en-US" dirty="0" err="1">
                <a:latin typeface="Arial" charset="0"/>
              </a:rPr>
              <a:t>tindak</a:t>
            </a:r>
            <a:r>
              <a:rPr lang="en-US" dirty="0">
                <a:latin typeface="Arial" charset="0"/>
              </a:rPr>
              <a:t> </a:t>
            </a:r>
            <a:r>
              <a:rPr lang="en-US" dirty="0" err="1">
                <a:latin typeface="Arial" charset="0"/>
              </a:rPr>
              <a:t>lanjut</a:t>
            </a:r>
            <a:r>
              <a:rPr lang="en-US" dirty="0">
                <a:latin typeface="Arial" charset="0"/>
              </a:rPr>
              <a:t> saran </a:t>
            </a:r>
            <a:r>
              <a:rPr lang="en-US" dirty="0" err="1">
                <a:latin typeface="Arial" charset="0"/>
              </a:rPr>
              <a:t>untuk</a:t>
            </a:r>
            <a:r>
              <a:rPr lang="en-US" dirty="0">
                <a:latin typeface="Arial" charset="0"/>
              </a:rPr>
              <a:t> </a:t>
            </a:r>
            <a:r>
              <a:rPr lang="en-US" dirty="0" err="1">
                <a:latin typeface="Arial" charset="0"/>
              </a:rPr>
              <a:t>lebih</a:t>
            </a:r>
            <a:r>
              <a:rPr lang="en-US" dirty="0">
                <a:latin typeface="Arial" charset="0"/>
              </a:rPr>
              <a:t> </a:t>
            </a:r>
            <a:r>
              <a:rPr lang="en-US" dirty="0" err="1">
                <a:latin typeface="Arial" charset="0"/>
              </a:rPr>
              <a:t>meningkatkan</a:t>
            </a:r>
            <a:r>
              <a:rPr lang="en-US" dirty="0">
                <a:latin typeface="Arial" charset="0"/>
              </a:rPr>
              <a:t> </a:t>
            </a:r>
            <a:r>
              <a:rPr lang="en-US" dirty="0" err="1">
                <a:latin typeface="Arial" charset="0"/>
              </a:rPr>
              <a:t>kualitas</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Lihat</a:t>
            </a:r>
            <a:r>
              <a:rPr lang="en-US" dirty="0">
                <a:latin typeface="Arial" charset="0"/>
              </a:rPr>
              <a:t> </a:t>
            </a:r>
            <a:r>
              <a:rPr lang="en-US" dirty="0" err="1">
                <a:latin typeface="Arial" charset="0"/>
              </a:rPr>
              <a:t>Lampiran</a:t>
            </a:r>
            <a:r>
              <a:rPr lang="en-US" dirty="0">
                <a:latin typeface="Arial" charset="0"/>
              </a:rPr>
              <a:t> 1: </a:t>
            </a:r>
            <a:r>
              <a:rPr lang="en-US" dirty="0" err="1">
                <a:latin typeface="Arial" charset="0"/>
              </a:rPr>
              <a:t>Definisi</a:t>
            </a:r>
            <a:r>
              <a:rPr lang="en-US" dirty="0">
                <a:latin typeface="Arial" charset="0"/>
              </a:rPr>
              <a:t> </a:t>
            </a:r>
            <a:r>
              <a:rPr lang="en-US" dirty="0" err="1">
                <a:latin typeface="Arial" charset="0"/>
              </a:rPr>
              <a:t>Lainnya</a:t>
            </a:r>
            <a:r>
              <a:rPr lang="en-US" dirty="0">
                <a:latin typeface="Arial" charset="0"/>
              </a:rPr>
              <a:t>]</a:t>
            </a:r>
          </a:p>
          <a:p>
            <a:pPr marL="68580" indent="0">
              <a:buNone/>
            </a:pPr>
            <a:endParaRPr lang="en-US" dirty="0"/>
          </a:p>
        </p:txBody>
      </p:sp>
    </p:spTree>
    <p:extLst>
      <p:ext uri="{BB962C8B-B14F-4D97-AF65-F5344CB8AC3E}">
        <p14:creationId xmlns:p14="http://schemas.microsoft.com/office/powerpoint/2010/main" val="400021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1865864"/>
          </a:xfrm>
        </p:spPr>
        <p:txBody>
          <a:bodyPr>
            <a:noAutofit/>
          </a:bodyPr>
          <a:lstStyle/>
          <a:p>
            <a:r>
              <a:rPr lang="en-US" sz="2000" b="1" dirty="0" err="1">
                <a:solidFill>
                  <a:srgbClr val="2683C6"/>
                </a:solidFill>
                <a:latin typeface="Century Gothic" pitchFamily="34" charset="0"/>
              </a:rPr>
              <a:t>Prinsip-Prinsip</a:t>
            </a:r>
            <a:r>
              <a:rPr lang="en-US" sz="2000" b="1" dirty="0">
                <a:solidFill>
                  <a:srgbClr val="2683C6"/>
                </a:solidFill>
                <a:latin typeface="Century Gothic" pitchFamily="34" charset="0"/>
              </a:rPr>
              <a:t> </a:t>
            </a:r>
            <a:r>
              <a:rPr lang="en-US" sz="2000" b="1" dirty="0" err="1">
                <a:solidFill>
                  <a:srgbClr val="2683C6"/>
                </a:solidFill>
                <a:latin typeface="Century Gothic" pitchFamily="34" charset="0"/>
              </a:rPr>
              <a:t>Peningkatan</a:t>
            </a:r>
            <a:r>
              <a:rPr lang="en-US" sz="2000" b="1" dirty="0">
                <a:solidFill>
                  <a:srgbClr val="2683C6"/>
                </a:solidFill>
                <a:latin typeface="Century Gothic" pitchFamily="34" charset="0"/>
              </a:rPr>
              <a:t> </a:t>
            </a:r>
            <a:r>
              <a:rPr lang="en-US" sz="2000" b="1" dirty="0" err="1">
                <a:solidFill>
                  <a:srgbClr val="2683C6"/>
                </a:solidFill>
                <a:latin typeface="Century Gothic" pitchFamily="34" charset="0"/>
              </a:rPr>
              <a:t>Mutu</a:t>
            </a:r>
            <a:r>
              <a:rPr lang="en-US" sz="2000" b="1" dirty="0">
                <a:solidFill>
                  <a:srgbClr val="2683C6"/>
                </a:solidFill>
                <a:latin typeface="Century Gothic" pitchFamily="34" charset="0"/>
              </a:rPr>
              <a:t/>
            </a:r>
            <a:br>
              <a:rPr lang="en-US" sz="2000" b="1" dirty="0">
                <a:solidFill>
                  <a:srgbClr val="2683C6"/>
                </a:solidFill>
                <a:latin typeface="Century Gothic" pitchFamily="34" charset="0"/>
              </a:rPr>
            </a:br>
            <a:r>
              <a:rPr lang="en-US" sz="2000" dirty="0" err="1">
                <a:solidFill>
                  <a:srgbClr val="FF0000"/>
                </a:solidFill>
                <a:latin typeface="Arial" charset="0"/>
              </a:rPr>
              <a:t>Peningkatan</a:t>
            </a:r>
            <a:r>
              <a:rPr lang="en-US" sz="2000" dirty="0">
                <a:solidFill>
                  <a:srgbClr val="FF0000"/>
                </a:solidFill>
                <a:latin typeface="Arial" charset="0"/>
              </a:rPr>
              <a:t> </a:t>
            </a:r>
            <a:r>
              <a:rPr lang="en-US" sz="2000" dirty="0" err="1">
                <a:solidFill>
                  <a:srgbClr val="FF0000"/>
                </a:solidFill>
                <a:latin typeface="Arial" charset="0"/>
              </a:rPr>
              <a:t>mutu</a:t>
            </a:r>
            <a:r>
              <a:rPr lang="en-US" sz="2000" dirty="0">
                <a:solidFill>
                  <a:srgbClr val="FF0000"/>
                </a:solidFill>
                <a:latin typeface="Arial" charset="0"/>
              </a:rPr>
              <a:t> </a:t>
            </a:r>
            <a:r>
              <a:rPr lang="en-US" sz="2000" dirty="0" err="1">
                <a:solidFill>
                  <a:srgbClr val="FF0000"/>
                </a:solidFill>
                <a:latin typeface="Arial" charset="0"/>
              </a:rPr>
              <a:t>adalah</a:t>
            </a:r>
            <a:r>
              <a:rPr lang="en-US" sz="2000" dirty="0">
                <a:solidFill>
                  <a:srgbClr val="FF0000"/>
                </a:solidFill>
                <a:latin typeface="Arial" charset="0"/>
              </a:rPr>
              <a:t> </a:t>
            </a:r>
            <a:r>
              <a:rPr lang="en-US" sz="2000" dirty="0" err="1">
                <a:solidFill>
                  <a:srgbClr val="FF0000"/>
                </a:solidFill>
                <a:latin typeface="Arial" charset="0"/>
              </a:rPr>
              <a:t>sebuah</a:t>
            </a:r>
            <a:r>
              <a:rPr lang="en-US" sz="2000" dirty="0">
                <a:solidFill>
                  <a:srgbClr val="FF0000"/>
                </a:solidFill>
                <a:latin typeface="Arial" charset="0"/>
              </a:rPr>
              <a:t> </a:t>
            </a:r>
            <a:r>
              <a:rPr lang="en-US" sz="2000" dirty="0" err="1">
                <a:solidFill>
                  <a:srgbClr val="FF0000"/>
                </a:solidFill>
                <a:latin typeface="Arial" charset="0"/>
              </a:rPr>
              <a:t>pendekatan</a:t>
            </a:r>
            <a:r>
              <a:rPr lang="en-US" sz="2000" dirty="0">
                <a:solidFill>
                  <a:srgbClr val="FF0000"/>
                </a:solidFill>
                <a:latin typeface="Arial" charset="0"/>
              </a:rPr>
              <a:t> </a:t>
            </a:r>
            <a:r>
              <a:rPr lang="en-US" sz="2000" dirty="0" err="1">
                <a:solidFill>
                  <a:srgbClr val="FF0000"/>
                </a:solidFill>
                <a:latin typeface="Arial" charset="0"/>
              </a:rPr>
              <a:t>sistematis</a:t>
            </a:r>
            <a:r>
              <a:rPr lang="en-US" sz="2000" dirty="0">
                <a:solidFill>
                  <a:srgbClr val="FF0000"/>
                </a:solidFill>
                <a:latin typeface="Arial" charset="0"/>
              </a:rPr>
              <a:t> </a:t>
            </a:r>
            <a:r>
              <a:rPr lang="en-US" sz="2000" dirty="0" err="1">
                <a:solidFill>
                  <a:srgbClr val="FF0000"/>
                </a:solidFill>
                <a:latin typeface="Arial" charset="0"/>
              </a:rPr>
              <a:t>untuk</a:t>
            </a:r>
            <a:r>
              <a:rPr lang="en-US" sz="2000" dirty="0">
                <a:solidFill>
                  <a:srgbClr val="FF0000"/>
                </a:solidFill>
                <a:latin typeface="Arial" charset="0"/>
              </a:rPr>
              <a:t> </a:t>
            </a:r>
            <a:r>
              <a:rPr lang="en-US" sz="2000" dirty="0" err="1">
                <a:solidFill>
                  <a:srgbClr val="FF0000"/>
                </a:solidFill>
                <a:latin typeface="Arial" charset="0"/>
              </a:rPr>
              <a:t>menilai</a:t>
            </a:r>
            <a:r>
              <a:rPr lang="en-US" sz="2000" dirty="0">
                <a:solidFill>
                  <a:srgbClr val="FF0000"/>
                </a:solidFill>
                <a:latin typeface="Arial" charset="0"/>
              </a:rPr>
              <a:t> </a:t>
            </a:r>
            <a:r>
              <a:rPr lang="en-US" sz="2000" dirty="0" err="1">
                <a:solidFill>
                  <a:srgbClr val="FF0000"/>
                </a:solidFill>
                <a:latin typeface="Arial" charset="0"/>
              </a:rPr>
              <a:t>pelayanan-pelayanan</a:t>
            </a:r>
            <a:r>
              <a:rPr lang="en-US" sz="2000" dirty="0">
                <a:solidFill>
                  <a:srgbClr val="FF0000"/>
                </a:solidFill>
                <a:latin typeface="Arial" charset="0"/>
              </a:rPr>
              <a:t> </a:t>
            </a:r>
            <a:r>
              <a:rPr lang="en-US" sz="2000" dirty="0" err="1">
                <a:solidFill>
                  <a:srgbClr val="FF0000"/>
                </a:solidFill>
                <a:latin typeface="Arial" charset="0"/>
              </a:rPr>
              <a:t>dan</a:t>
            </a:r>
            <a:r>
              <a:rPr lang="en-US" sz="2000" dirty="0">
                <a:solidFill>
                  <a:srgbClr val="FF0000"/>
                </a:solidFill>
                <a:latin typeface="Arial" charset="0"/>
              </a:rPr>
              <a:t> </a:t>
            </a:r>
            <a:r>
              <a:rPr lang="en-US" sz="2000" dirty="0" err="1">
                <a:solidFill>
                  <a:srgbClr val="FF0000"/>
                </a:solidFill>
                <a:latin typeface="Arial" charset="0"/>
              </a:rPr>
              <a:t>meningkatkannya</a:t>
            </a:r>
            <a:r>
              <a:rPr lang="en-US" sz="2000" dirty="0">
                <a:solidFill>
                  <a:srgbClr val="FF0000"/>
                </a:solidFill>
                <a:latin typeface="Arial" charset="0"/>
              </a:rPr>
              <a:t> </a:t>
            </a:r>
            <a:r>
              <a:rPr lang="en-US" sz="2000" dirty="0" err="1">
                <a:solidFill>
                  <a:srgbClr val="FF0000"/>
                </a:solidFill>
                <a:latin typeface="Arial" charset="0"/>
              </a:rPr>
              <a:t>berdasarkan</a:t>
            </a:r>
            <a:r>
              <a:rPr lang="en-US" sz="2000" dirty="0">
                <a:solidFill>
                  <a:srgbClr val="FF0000"/>
                </a:solidFill>
                <a:latin typeface="Arial" charset="0"/>
              </a:rPr>
              <a:t> </a:t>
            </a:r>
            <a:r>
              <a:rPr lang="en-US" sz="2000" dirty="0" err="1">
                <a:solidFill>
                  <a:srgbClr val="FF0000"/>
                </a:solidFill>
                <a:latin typeface="Arial" charset="0"/>
              </a:rPr>
              <a:t>prioritas</a:t>
            </a:r>
            <a:r>
              <a:rPr lang="en-US" sz="2000" dirty="0">
                <a:solidFill>
                  <a:srgbClr val="FF0000"/>
                </a:solidFill>
                <a:latin typeface="Arial" charset="0"/>
              </a:rPr>
              <a:t>. </a:t>
            </a:r>
            <a:r>
              <a:rPr lang="en-US" sz="2000" dirty="0" err="1">
                <a:solidFill>
                  <a:srgbClr val="FF0000"/>
                </a:solidFill>
                <a:latin typeface="Arial" charset="0"/>
              </a:rPr>
              <a:t>Rumah</a:t>
            </a:r>
            <a:r>
              <a:rPr lang="en-US" sz="2000" dirty="0">
                <a:solidFill>
                  <a:srgbClr val="FF0000"/>
                </a:solidFill>
                <a:latin typeface="Arial" charset="0"/>
              </a:rPr>
              <a:t> </a:t>
            </a:r>
            <a:r>
              <a:rPr lang="en-US" sz="2000" dirty="0" err="1">
                <a:solidFill>
                  <a:srgbClr val="FF0000"/>
                </a:solidFill>
                <a:latin typeface="Arial" charset="0"/>
              </a:rPr>
              <a:t>Sakit</a:t>
            </a:r>
            <a:r>
              <a:rPr lang="en-US" sz="2000" dirty="0">
                <a:solidFill>
                  <a:srgbClr val="FF0000"/>
                </a:solidFill>
                <a:latin typeface="Arial" charset="0"/>
              </a:rPr>
              <a:t> </a:t>
            </a:r>
            <a:r>
              <a:rPr lang="en-US" sz="2000" dirty="0" err="1">
                <a:solidFill>
                  <a:srgbClr val="FF0000"/>
                </a:solidFill>
                <a:latin typeface="Arial" charset="0"/>
              </a:rPr>
              <a:t>melakukan</a:t>
            </a:r>
            <a:r>
              <a:rPr lang="en-US" sz="2000" dirty="0">
                <a:solidFill>
                  <a:srgbClr val="FF0000"/>
                </a:solidFill>
                <a:latin typeface="Arial" charset="0"/>
              </a:rPr>
              <a:t> </a:t>
            </a:r>
            <a:r>
              <a:rPr lang="en-US" sz="2000" dirty="0" err="1">
                <a:solidFill>
                  <a:srgbClr val="FF0000"/>
                </a:solidFill>
                <a:latin typeface="Arial" charset="0"/>
              </a:rPr>
              <a:t>pendekatan</a:t>
            </a:r>
            <a:r>
              <a:rPr lang="en-US" sz="2000" dirty="0">
                <a:solidFill>
                  <a:srgbClr val="FF0000"/>
                </a:solidFill>
                <a:latin typeface="Arial" charset="0"/>
              </a:rPr>
              <a:t> </a:t>
            </a:r>
            <a:r>
              <a:rPr lang="en-US" sz="2000" dirty="0" err="1">
                <a:solidFill>
                  <a:srgbClr val="FF0000"/>
                </a:solidFill>
                <a:latin typeface="Arial" charset="0"/>
              </a:rPr>
              <a:t>peningkatan</a:t>
            </a:r>
            <a:r>
              <a:rPr lang="en-US" sz="2000" dirty="0">
                <a:solidFill>
                  <a:srgbClr val="FF0000"/>
                </a:solidFill>
                <a:latin typeface="Arial" charset="0"/>
              </a:rPr>
              <a:t> </a:t>
            </a:r>
            <a:r>
              <a:rPr lang="en-US" sz="2000" dirty="0" err="1">
                <a:solidFill>
                  <a:srgbClr val="FF0000"/>
                </a:solidFill>
                <a:latin typeface="Arial" charset="0"/>
              </a:rPr>
              <a:t>mutu</a:t>
            </a:r>
            <a:r>
              <a:rPr lang="en-US" sz="2000" dirty="0">
                <a:solidFill>
                  <a:srgbClr val="FF0000"/>
                </a:solidFill>
                <a:latin typeface="Arial" charset="0"/>
              </a:rPr>
              <a:t> </a:t>
            </a:r>
            <a:r>
              <a:rPr lang="en-US" sz="2000" dirty="0" err="1">
                <a:solidFill>
                  <a:srgbClr val="FF0000"/>
                </a:solidFill>
                <a:latin typeface="Arial" charset="0"/>
              </a:rPr>
              <a:t>berdasarkan</a:t>
            </a:r>
            <a:r>
              <a:rPr lang="en-US" sz="2000" dirty="0">
                <a:solidFill>
                  <a:srgbClr val="FF0000"/>
                </a:solidFill>
                <a:latin typeface="Arial" charset="0"/>
              </a:rPr>
              <a:t> </a:t>
            </a:r>
            <a:r>
              <a:rPr lang="en-US" sz="2000" dirty="0" err="1">
                <a:solidFill>
                  <a:srgbClr val="FF0000"/>
                </a:solidFill>
                <a:latin typeface="Arial" charset="0"/>
              </a:rPr>
              <a:t>prinsip-prinsip</a:t>
            </a:r>
            <a:r>
              <a:rPr lang="en-US" sz="2000" dirty="0">
                <a:solidFill>
                  <a:srgbClr val="FF0000"/>
                </a:solidFill>
                <a:latin typeface="Arial" charset="0"/>
              </a:rPr>
              <a:t> </a:t>
            </a:r>
            <a:r>
              <a:rPr lang="en-US" sz="2000" dirty="0" err="1">
                <a:solidFill>
                  <a:srgbClr val="FF0000"/>
                </a:solidFill>
                <a:latin typeface="Arial" charset="0"/>
              </a:rPr>
              <a:t>berikut</a:t>
            </a:r>
            <a:r>
              <a:rPr lang="en-US" sz="2000" dirty="0">
                <a:solidFill>
                  <a:srgbClr val="FF0000"/>
                </a:solidFill>
                <a:latin typeface="Arial" charset="0"/>
              </a:rPr>
              <a:t> </a:t>
            </a:r>
            <a:r>
              <a:rPr lang="en-US" sz="2000" dirty="0" err="1">
                <a:solidFill>
                  <a:srgbClr val="FF0000"/>
                </a:solidFill>
                <a:latin typeface="Arial" charset="0"/>
              </a:rPr>
              <a:t>ini</a:t>
            </a:r>
            <a:r>
              <a:rPr lang="en-US" sz="2000" dirty="0">
                <a:solidFill>
                  <a:srgbClr val="FF0000"/>
                </a:solidFill>
                <a:latin typeface="Arial" charset="0"/>
              </a:rPr>
              <a:t> :</a:t>
            </a:r>
            <a:br>
              <a:rPr lang="en-US" sz="2000" dirty="0">
                <a:solidFill>
                  <a:srgbClr val="FF0000"/>
                </a:solidFill>
                <a:latin typeface="Arial" charset="0"/>
              </a:rPr>
            </a:br>
            <a:endParaRPr lang="en-US" sz="2000" dirty="0"/>
          </a:p>
        </p:txBody>
      </p:sp>
      <p:sp>
        <p:nvSpPr>
          <p:cNvPr id="3" name="Content Placeholder 2"/>
          <p:cNvSpPr>
            <a:spLocks noGrp="1"/>
          </p:cNvSpPr>
          <p:nvPr>
            <p:ph idx="1"/>
          </p:nvPr>
        </p:nvSpPr>
        <p:spPr>
          <a:xfrm>
            <a:off x="457200" y="1905000"/>
            <a:ext cx="8077200" cy="4724400"/>
          </a:xfrm>
        </p:spPr>
        <p:txBody>
          <a:bodyPr>
            <a:noAutofit/>
          </a:bodyPr>
          <a:lstStyle/>
          <a:p>
            <a:pPr marL="158750" indent="-139700">
              <a:lnSpc>
                <a:spcPts val="1513"/>
              </a:lnSpc>
              <a:spcBef>
                <a:spcPts val="2725"/>
              </a:spcBef>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1 : </a:t>
            </a:r>
            <a:r>
              <a:rPr lang="en-US" sz="1400" dirty="0" err="1">
                <a:latin typeface="Arial" charset="0"/>
              </a:rPr>
              <a:t>Fokus</a:t>
            </a:r>
            <a:r>
              <a:rPr lang="en-US" sz="1400" dirty="0">
                <a:latin typeface="Arial" charset="0"/>
              </a:rPr>
              <a:t> </a:t>
            </a:r>
            <a:r>
              <a:rPr lang="en-US" sz="1400" dirty="0" err="1">
                <a:latin typeface="Arial" charset="0"/>
              </a:rPr>
              <a:t>pelanggan</a:t>
            </a:r>
            <a:r>
              <a:rPr lang="en-US" sz="1400" dirty="0">
                <a:latin typeface="Arial" charset="0"/>
              </a:rPr>
              <a:t>. </a:t>
            </a:r>
            <a:r>
              <a:rPr lang="en-US" sz="1400" dirty="0" err="1">
                <a:latin typeface="Arial" charset="0"/>
              </a:rPr>
              <a:t>Organisasi</a:t>
            </a:r>
            <a:r>
              <a:rPr lang="en-US" sz="1400" dirty="0">
                <a:latin typeface="Arial" charset="0"/>
              </a:rPr>
              <a:t> </a:t>
            </a:r>
            <a:r>
              <a:rPr lang="en-US" sz="1400" dirty="0" err="1">
                <a:latin typeface="Arial" charset="0"/>
              </a:rPr>
              <a:t>tergantung</a:t>
            </a:r>
            <a:r>
              <a:rPr lang="en-US" sz="1400" dirty="0">
                <a:latin typeface="Arial" charset="0"/>
              </a:rPr>
              <a:t> </a:t>
            </a:r>
            <a:r>
              <a:rPr lang="en-US" sz="1400" dirty="0" err="1">
                <a:latin typeface="Arial" charset="0"/>
              </a:rPr>
              <a:t>pada</a:t>
            </a:r>
            <a:r>
              <a:rPr lang="en-US" sz="1400" dirty="0">
                <a:latin typeface="Arial" charset="0"/>
              </a:rPr>
              <a:t> </a:t>
            </a:r>
            <a:r>
              <a:rPr lang="en-US" sz="1400" dirty="0" err="1">
                <a:latin typeface="Arial" charset="0"/>
              </a:rPr>
              <a:t>pelanggan</a:t>
            </a:r>
            <a:r>
              <a:rPr lang="en-US" sz="1400" dirty="0">
                <a:latin typeface="Arial" charset="0"/>
              </a:rPr>
              <a:t> </a:t>
            </a:r>
            <a:r>
              <a:rPr lang="en-US" sz="1400" dirty="0" err="1">
                <a:latin typeface="Arial" charset="0"/>
              </a:rPr>
              <a:t>mereka</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oleh</a:t>
            </a:r>
            <a:r>
              <a:rPr lang="en-US" sz="1400" dirty="0">
                <a:latin typeface="Arial" charset="0"/>
              </a:rPr>
              <a:t> </a:t>
            </a:r>
            <a:r>
              <a:rPr lang="en-US" sz="1400" dirty="0" err="1">
                <a:latin typeface="Arial" charset="0"/>
              </a:rPr>
              <a:t>karena</a:t>
            </a:r>
            <a:r>
              <a:rPr lang="en-US" sz="1400" dirty="0">
                <a:latin typeface="Arial" charset="0"/>
              </a:rPr>
              <a:t> </a:t>
            </a:r>
            <a:r>
              <a:rPr lang="en-US" sz="1400" dirty="0" err="1">
                <a:latin typeface="Arial" charset="0"/>
              </a:rPr>
              <a:t>itu</a:t>
            </a:r>
            <a:r>
              <a:rPr lang="en-US" sz="1400" dirty="0">
                <a:latin typeface="Arial" charset="0"/>
              </a:rPr>
              <a:t> </a:t>
            </a:r>
            <a:r>
              <a:rPr lang="en-US" sz="1400" dirty="0" err="1">
                <a:latin typeface="Arial" charset="0"/>
              </a:rPr>
              <a:t>harus</a:t>
            </a:r>
            <a:r>
              <a:rPr lang="en-US" sz="1400" dirty="0">
                <a:latin typeface="Arial" charset="0"/>
              </a:rPr>
              <a:t> </a:t>
            </a:r>
            <a:r>
              <a:rPr lang="en-US" sz="1400" dirty="0" err="1">
                <a:latin typeface="Arial" charset="0"/>
              </a:rPr>
              <a:t>mengerti</a:t>
            </a:r>
            <a:r>
              <a:rPr lang="en-US" sz="1400" dirty="0">
                <a:latin typeface="Arial" charset="0"/>
              </a:rPr>
              <a:t> </a:t>
            </a:r>
            <a:r>
              <a:rPr lang="en-US" sz="1400" dirty="0" err="1">
                <a:latin typeface="Arial" charset="0"/>
              </a:rPr>
              <a:t>kebutuhan-kebutuhan</a:t>
            </a:r>
            <a:r>
              <a:rPr lang="en-US" sz="1400" dirty="0">
                <a:latin typeface="Arial" charset="0"/>
              </a:rPr>
              <a:t> </a:t>
            </a:r>
            <a:r>
              <a:rPr lang="en-US" sz="1400" dirty="0" err="1">
                <a:latin typeface="Arial" charset="0"/>
              </a:rPr>
              <a:t>pelanggan</a:t>
            </a:r>
            <a:r>
              <a:rPr lang="en-US" sz="1400" dirty="0">
                <a:latin typeface="Arial" charset="0"/>
              </a:rPr>
              <a:t> </a:t>
            </a:r>
            <a:r>
              <a:rPr lang="en-US" sz="1400" dirty="0" err="1">
                <a:latin typeface="Arial" charset="0"/>
              </a:rPr>
              <a:t>masa</a:t>
            </a:r>
            <a:r>
              <a:rPr lang="en-US" sz="1400" dirty="0">
                <a:latin typeface="Arial" charset="0"/>
              </a:rPr>
              <a:t> </a:t>
            </a:r>
            <a:r>
              <a:rPr lang="en-US" sz="1400" dirty="0" err="1">
                <a:latin typeface="Arial" charset="0"/>
              </a:rPr>
              <a:t>kini</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masa</a:t>
            </a:r>
            <a:r>
              <a:rPr lang="en-US" sz="1400" dirty="0">
                <a:latin typeface="Arial" charset="0"/>
              </a:rPr>
              <a:t> </a:t>
            </a:r>
            <a:r>
              <a:rPr lang="en-US" sz="1400" dirty="0" err="1">
                <a:latin typeface="Arial" charset="0"/>
              </a:rPr>
              <a:t>depan</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memenuhi</a:t>
            </a:r>
            <a:r>
              <a:rPr lang="en-US" sz="1400" dirty="0">
                <a:latin typeface="Arial" charset="0"/>
              </a:rPr>
              <a:t> </a:t>
            </a:r>
            <a:r>
              <a:rPr lang="en-US" sz="1400" dirty="0" err="1">
                <a:latin typeface="Arial" charset="0"/>
              </a:rPr>
              <a:t>persyaratan</a:t>
            </a:r>
            <a:r>
              <a:rPr lang="en-US" sz="1400" dirty="0">
                <a:latin typeface="Arial" charset="0"/>
              </a:rPr>
              <a:t> </a:t>
            </a:r>
            <a:r>
              <a:rPr lang="en-US" sz="1400" dirty="0" err="1">
                <a:latin typeface="Arial" charset="0"/>
              </a:rPr>
              <a:t>pelanggan</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berusaha</a:t>
            </a:r>
            <a:r>
              <a:rPr lang="en-US" sz="1400" dirty="0">
                <a:latin typeface="Arial" charset="0"/>
              </a:rPr>
              <a:t> </a:t>
            </a:r>
            <a:r>
              <a:rPr lang="en-US" sz="1400" dirty="0" err="1">
                <a:latin typeface="Arial" charset="0"/>
              </a:rPr>
              <a:t>melebihi</a:t>
            </a:r>
            <a:r>
              <a:rPr lang="en-US" sz="1400" dirty="0">
                <a:latin typeface="Arial" charset="0"/>
              </a:rPr>
              <a:t> </a:t>
            </a:r>
            <a:r>
              <a:rPr lang="en-US" sz="1400" dirty="0" err="1">
                <a:latin typeface="Arial" charset="0"/>
              </a:rPr>
              <a:t>harapan</a:t>
            </a:r>
            <a:r>
              <a:rPr lang="en-US" sz="1400" dirty="0">
                <a:latin typeface="Arial" charset="0"/>
              </a:rPr>
              <a:t> </a:t>
            </a:r>
            <a:r>
              <a:rPr lang="en-US" sz="1400" dirty="0" err="1">
                <a:latin typeface="Arial" charset="0"/>
              </a:rPr>
              <a:t>pelanggan</a:t>
            </a:r>
            <a:r>
              <a:rPr lang="en-US" sz="1400" dirty="0">
                <a:latin typeface="Arial" charset="0"/>
              </a:rPr>
              <a:t>.</a:t>
            </a:r>
          </a:p>
          <a:p>
            <a:pPr marL="158750" indent="-139700">
              <a:lnSpc>
                <a:spcPts val="1513"/>
              </a:lnSpc>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2 : </a:t>
            </a:r>
            <a:r>
              <a:rPr lang="en-US" sz="1400" dirty="0" err="1">
                <a:latin typeface="Arial" charset="0"/>
              </a:rPr>
              <a:t>Kepemimpinan</a:t>
            </a:r>
            <a:r>
              <a:rPr lang="en-US" sz="1400" dirty="0">
                <a:latin typeface="Arial" charset="0"/>
              </a:rPr>
              <a:t>. </a:t>
            </a:r>
            <a:r>
              <a:rPr lang="en-US" sz="1400" dirty="0" err="1">
                <a:latin typeface="Arial" charset="0"/>
              </a:rPr>
              <a:t>Pemimpin</a:t>
            </a:r>
            <a:r>
              <a:rPr lang="en-US" sz="1400" dirty="0">
                <a:latin typeface="Arial" charset="0"/>
              </a:rPr>
              <a:t> </a:t>
            </a:r>
            <a:r>
              <a:rPr lang="en-US" sz="1400" dirty="0" err="1">
                <a:latin typeface="Arial" charset="0"/>
              </a:rPr>
              <a:t>menetapkan</a:t>
            </a:r>
            <a:r>
              <a:rPr lang="en-US" sz="1400" dirty="0">
                <a:latin typeface="Arial" charset="0"/>
              </a:rPr>
              <a:t> </a:t>
            </a:r>
            <a:r>
              <a:rPr lang="en-US" sz="1400" dirty="0" err="1">
                <a:latin typeface="Arial" charset="0"/>
              </a:rPr>
              <a:t>kesatuan</a:t>
            </a:r>
            <a:r>
              <a:rPr lang="en-US" sz="1400" dirty="0">
                <a:latin typeface="Arial" charset="0"/>
              </a:rPr>
              <a:t> </a:t>
            </a:r>
            <a:r>
              <a:rPr lang="en-US" sz="1400" dirty="0" err="1">
                <a:latin typeface="Arial" charset="0"/>
              </a:rPr>
              <a:t>tujuan</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arah</a:t>
            </a:r>
            <a:r>
              <a:rPr lang="en-US" sz="1400" dirty="0">
                <a:latin typeface="Arial" charset="0"/>
              </a:rPr>
              <a:t> </a:t>
            </a:r>
            <a:r>
              <a:rPr lang="en-US" sz="1400" dirty="0" err="1">
                <a:latin typeface="Arial" charset="0"/>
              </a:rPr>
              <a:t>dari</a:t>
            </a:r>
            <a:r>
              <a:rPr lang="en-US" sz="1400" dirty="0">
                <a:latin typeface="Arial" charset="0"/>
              </a:rPr>
              <a:t> </a:t>
            </a:r>
            <a:r>
              <a:rPr lang="en-US" sz="1400" dirty="0" err="1">
                <a:latin typeface="Arial" charset="0"/>
              </a:rPr>
              <a:t>organisasi</a:t>
            </a:r>
            <a:r>
              <a:rPr lang="en-US" sz="1400" dirty="0">
                <a:latin typeface="Arial" charset="0"/>
              </a:rPr>
              <a:t>. </a:t>
            </a:r>
            <a:r>
              <a:rPr lang="en-US" sz="1400" dirty="0" err="1">
                <a:latin typeface="Arial" charset="0"/>
              </a:rPr>
              <a:t>Mereka</a:t>
            </a:r>
            <a:r>
              <a:rPr lang="en-US" sz="1400" dirty="0">
                <a:latin typeface="Arial" charset="0"/>
              </a:rPr>
              <a:t> </a:t>
            </a:r>
            <a:r>
              <a:rPr lang="en-US" sz="1400" dirty="0" err="1">
                <a:latin typeface="Arial" charset="0"/>
              </a:rPr>
              <a:t>harus</a:t>
            </a:r>
            <a:r>
              <a:rPr lang="en-US" sz="1400" dirty="0">
                <a:latin typeface="Arial" charset="0"/>
              </a:rPr>
              <a:t> </a:t>
            </a:r>
            <a:r>
              <a:rPr lang="en-US" sz="1400" dirty="0" err="1">
                <a:latin typeface="Arial" charset="0"/>
              </a:rPr>
              <a:t>mem</a:t>
            </a:r>
            <a:r>
              <a:rPr lang="en-US" sz="1400" dirty="0">
                <a:latin typeface="Arial" charset="0"/>
              </a:rPr>
              <a:t> </a:t>
            </a:r>
            <a:r>
              <a:rPr lang="en-US" sz="1400" dirty="0" err="1">
                <a:latin typeface="Arial" charset="0"/>
              </a:rPr>
              <a:t>buat</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memelihara</a:t>
            </a:r>
            <a:r>
              <a:rPr lang="en-US" sz="1400" dirty="0">
                <a:latin typeface="Arial" charset="0"/>
              </a:rPr>
              <a:t> </a:t>
            </a:r>
            <a:r>
              <a:rPr lang="en-US" sz="1400" dirty="0" err="1">
                <a:latin typeface="Arial" charset="0"/>
              </a:rPr>
              <a:t>lingkungan</a:t>
            </a:r>
            <a:r>
              <a:rPr lang="en-US" sz="1400" dirty="0">
                <a:latin typeface="Arial" charset="0"/>
              </a:rPr>
              <a:t> internal </a:t>
            </a:r>
            <a:r>
              <a:rPr lang="en-US" sz="1400" dirty="0" err="1">
                <a:latin typeface="Arial" charset="0"/>
              </a:rPr>
              <a:t>dimana</a:t>
            </a:r>
            <a:r>
              <a:rPr lang="en-US" sz="1400" dirty="0">
                <a:latin typeface="Arial" charset="0"/>
              </a:rPr>
              <a:t> orang </a:t>
            </a:r>
            <a:r>
              <a:rPr lang="en-US" sz="1400" dirty="0" err="1">
                <a:latin typeface="Arial" charset="0"/>
              </a:rPr>
              <a:t>dapat</a:t>
            </a:r>
            <a:r>
              <a:rPr lang="en-US" sz="1400" dirty="0">
                <a:latin typeface="Arial" charset="0"/>
              </a:rPr>
              <a:t> </a:t>
            </a:r>
            <a:r>
              <a:rPr lang="en-US" sz="1400" dirty="0" err="1">
                <a:latin typeface="Arial" charset="0"/>
              </a:rPr>
              <a:t>terlibat</a:t>
            </a:r>
            <a:r>
              <a:rPr lang="en-US" sz="1400" dirty="0">
                <a:latin typeface="Arial" charset="0"/>
              </a:rPr>
              <a:t> </a:t>
            </a:r>
            <a:r>
              <a:rPr lang="en-US" sz="1400" dirty="0" err="1">
                <a:latin typeface="Arial" charset="0"/>
              </a:rPr>
              <a:t>penuh</a:t>
            </a:r>
            <a:r>
              <a:rPr lang="en-US" sz="1400" dirty="0">
                <a:latin typeface="Arial" charset="0"/>
              </a:rPr>
              <a:t> </a:t>
            </a:r>
            <a:r>
              <a:rPr lang="en-US" sz="1400" dirty="0" err="1">
                <a:latin typeface="Arial" charset="0"/>
              </a:rPr>
              <a:t>dalam</a:t>
            </a:r>
            <a:r>
              <a:rPr lang="en-US" sz="1400" dirty="0">
                <a:latin typeface="Arial" charset="0"/>
              </a:rPr>
              <a:t> </a:t>
            </a:r>
            <a:r>
              <a:rPr lang="en-US" sz="1400" dirty="0" err="1">
                <a:latin typeface="Arial" charset="0"/>
              </a:rPr>
              <a:t>pencapaian</a:t>
            </a:r>
            <a:r>
              <a:rPr lang="en-US" sz="1400" dirty="0">
                <a:latin typeface="Arial" charset="0"/>
              </a:rPr>
              <a:t> </a:t>
            </a:r>
            <a:r>
              <a:rPr lang="en-US" sz="1400" dirty="0" err="1">
                <a:latin typeface="Arial" charset="0"/>
              </a:rPr>
              <a:t>tujuan</a:t>
            </a:r>
            <a:r>
              <a:rPr lang="en-US" sz="1400" dirty="0">
                <a:latin typeface="Arial" charset="0"/>
              </a:rPr>
              <a:t> </a:t>
            </a:r>
            <a:r>
              <a:rPr lang="en-US" sz="1400" dirty="0" err="1">
                <a:latin typeface="Arial" charset="0"/>
              </a:rPr>
              <a:t>organisasi</a:t>
            </a:r>
            <a:r>
              <a:rPr lang="en-US" sz="1400" dirty="0">
                <a:latin typeface="Arial" charset="0"/>
              </a:rPr>
              <a:t>.</a:t>
            </a:r>
          </a:p>
          <a:p>
            <a:pPr marL="158750" indent="-139700">
              <a:lnSpc>
                <a:spcPts val="1513"/>
              </a:lnSpc>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3 : </a:t>
            </a:r>
            <a:r>
              <a:rPr lang="en-US" sz="1400" dirty="0" err="1">
                <a:latin typeface="Arial" charset="0"/>
              </a:rPr>
              <a:t>Keterlibatan</a:t>
            </a:r>
            <a:r>
              <a:rPr lang="en-US" sz="1400" dirty="0">
                <a:latin typeface="Arial" charset="0"/>
              </a:rPr>
              <a:t> orang. Orang-orang di </a:t>
            </a:r>
            <a:r>
              <a:rPr lang="en-US" sz="1400" dirty="0" err="1">
                <a:latin typeface="Arial" charset="0"/>
              </a:rPr>
              <a:t>semua</a:t>
            </a:r>
            <a:r>
              <a:rPr lang="en-US" sz="1400" dirty="0">
                <a:latin typeface="Arial" charset="0"/>
              </a:rPr>
              <a:t> </a:t>
            </a:r>
            <a:r>
              <a:rPr lang="en-US" sz="1400" dirty="0" err="1">
                <a:latin typeface="Arial" charset="0"/>
              </a:rPr>
              <a:t>tingkatan</a:t>
            </a:r>
            <a:r>
              <a:rPr lang="en-US" sz="1400" dirty="0">
                <a:latin typeface="Arial" charset="0"/>
              </a:rPr>
              <a:t> </a:t>
            </a:r>
            <a:r>
              <a:rPr lang="en-US" sz="1400" dirty="0" err="1">
                <a:latin typeface="Arial" charset="0"/>
              </a:rPr>
              <a:t>merupakan</a:t>
            </a:r>
            <a:r>
              <a:rPr lang="en-US" sz="1400" dirty="0">
                <a:latin typeface="Arial" charset="0"/>
              </a:rPr>
              <a:t> </a:t>
            </a:r>
            <a:r>
              <a:rPr lang="en-US" sz="1400" dirty="0" err="1">
                <a:latin typeface="Arial" charset="0"/>
              </a:rPr>
              <a:t>inti</a:t>
            </a:r>
            <a:r>
              <a:rPr lang="en-US" sz="1400" dirty="0">
                <a:latin typeface="Arial" charset="0"/>
              </a:rPr>
              <a:t> </a:t>
            </a:r>
            <a:r>
              <a:rPr lang="en-US" sz="1400" dirty="0" err="1">
                <a:latin typeface="Arial" charset="0"/>
              </a:rPr>
              <a:t>dari</a:t>
            </a:r>
            <a:r>
              <a:rPr lang="en-US" sz="1400" dirty="0">
                <a:latin typeface="Arial" charset="0"/>
              </a:rPr>
              <a:t> </a:t>
            </a:r>
            <a:r>
              <a:rPr lang="en-US" sz="1400" dirty="0" err="1">
                <a:latin typeface="Arial" charset="0"/>
              </a:rPr>
              <a:t>sebuah</a:t>
            </a:r>
            <a:r>
              <a:rPr lang="en-US" sz="1400" dirty="0">
                <a:latin typeface="Arial" charset="0"/>
              </a:rPr>
              <a:t> </a:t>
            </a:r>
            <a:r>
              <a:rPr lang="en-US" sz="1400" dirty="0" err="1">
                <a:latin typeface="Arial" charset="0"/>
              </a:rPr>
              <a:t>organisasi</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keterlibatan</a:t>
            </a:r>
            <a:r>
              <a:rPr lang="en-US" sz="1400" dirty="0">
                <a:latin typeface="Arial" charset="0"/>
              </a:rPr>
              <a:t> </a:t>
            </a:r>
            <a:r>
              <a:rPr lang="en-US" sz="1400" dirty="0" err="1">
                <a:latin typeface="Arial" charset="0"/>
              </a:rPr>
              <a:t>penuh</a:t>
            </a:r>
            <a:r>
              <a:rPr lang="en-US" sz="1400" dirty="0">
                <a:latin typeface="Arial" charset="0"/>
              </a:rPr>
              <a:t> </a:t>
            </a:r>
            <a:r>
              <a:rPr lang="en-US" sz="1400" dirty="0" err="1">
                <a:latin typeface="Arial" charset="0"/>
              </a:rPr>
              <a:t>mereka</a:t>
            </a:r>
            <a:r>
              <a:rPr lang="en-US" sz="1400" dirty="0">
                <a:latin typeface="Arial" charset="0"/>
              </a:rPr>
              <a:t> </a:t>
            </a:r>
            <a:r>
              <a:rPr lang="en-US" sz="1400" dirty="0" err="1">
                <a:latin typeface="Arial" charset="0"/>
              </a:rPr>
              <a:t>memungkinkan</a:t>
            </a:r>
            <a:r>
              <a:rPr lang="en-US" sz="1400" dirty="0">
                <a:latin typeface="Arial" charset="0"/>
              </a:rPr>
              <a:t> </a:t>
            </a:r>
            <a:r>
              <a:rPr lang="en-US" sz="1400" dirty="0" err="1">
                <a:latin typeface="Arial" charset="0"/>
              </a:rPr>
              <a:t>kemampuan</a:t>
            </a:r>
            <a:r>
              <a:rPr lang="en-US" sz="1400" dirty="0">
                <a:latin typeface="Arial" charset="0"/>
              </a:rPr>
              <a:t> </a:t>
            </a:r>
            <a:r>
              <a:rPr lang="en-US" sz="1400" dirty="0" err="1">
                <a:latin typeface="Arial" charset="0"/>
              </a:rPr>
              <a:t>mereka</a:t>
            </a:r>
            <a:r>
              <a:rPr lang="en-US" sz="1400" dirty="0">
                <a:latin typeface="Arial" charset="0"/>
              </a:rPr>
              <a:t> </a:t>
            </a:r>
            <a:r>
              <a:rPr lang="en-US" sz="1400" dirty="0" err="1">
                <a:latin typeface="Arial" charset="0"/>
              </a:rPr>
              <a:t>digunakan</a:t>
            </a:r>
            <a:r>
              <a:rPr lang="en-US" sz="1400" dirty="0">
                <a:latin typeface="Arial" charset="0"/>
              </a:rPr>
              <a:t> </a:t>
            </a:r>
            <a:r>
              <a:rPr lang="en-US" sz="1400" dirty="0" err="1">
                <a:latin typeface="Arial" charset="0"/>
              </a:rPr>
              <a:t>untuk</a:t>
            </a:r>
            <a:r>
              <a:rPr lang="en-US" sz="1400" dirty="0">
                <a:latin typeface="Arial" charset="0"/>
              </a:rPr>
              <a:t> </a:t>
            </a:r>
            <a:r>
              <a:rPr lang="en-US" sz="1400" dirty="0" err="1">
                <a:latin typeface="Arial" charset="0"/>
              </a:rPr>
              <a:t>kepentingan</a:t>
            </a:r>
            <a:r>
              <a:rPr lang="en-US" sz="1400" dirty="0">
                <a:latin typeface="Arial" charset="0"/>
              </a:rPr>
              <a:t> </a:t>
            </a:r>
            <a:r>
              <a:rPr lang="en-US" sz="1400" dirty="0" err="1">
                <a:latin typeface="Arial" charset="0"/>
              </a:rPr>
              <a:t>organisasi</a:t>
            </a:r>
            <a:r>
              <a:rPr lang="en-US" sz="1400" dirty="0">
                <a:latin typeface="Arial" charset="0"/>
              </a:rPr>
              <a:t>.</a:t>
            </a:r>
          </a:p>
          <a:p>
            <a:pPr marL="158750" indent="-139700">
              <a:lnSpc>
                <a:spcPts val="1538"/>
              </a:lnSpc>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4 : </a:t>
            </a:r>
            <a:r>
              <a:rPr lang="en-US" sz="1400" dirty="0" err="1">
                <a:latin typeface="Arial" charset="0"/>
              </a:rPr>
              <a:t>Pendekatan</a:t>
            </a:r>
            <a:r>
              <a:rPr lang="en-US" sz="1400" dirty="0">
                <a:latin typeface="Arial" charset="0"/>
              </a:rPr>
              <a:t> proses. </a:t>
            </a:r>
            <a:r>
              <a:rPr lang="en-US" sz="1400" dirty="0" err="1">
                <a:latin typeface="Arial" charset="0"/>
              </a:rPr>
              <a:t>Sebuah</a:t>
            </a:r>
            <a:r>
              <a:rPr lang="en-US" sz="1400" dirty="0">
                <a:latin typeface="Arial" charset="0"/>
              </a:rPr>
              <a:t> </a:t>
            </a:r>
            <a:r>
              <a:rPr lang="en-US" sz="1400" dirty="0" err="1">
                <a:latin typeface="Arial" charset="0"/>
              </a:rPr>
              <a:t>hasil</a:t>
            </a:r>
            <a:r>
              <a:rPr lang="en-US" sz="1400" dirty="0">
                <a:latin typeface="Arial" charset="0"/>
              </a:rPr>
              <a:t> yang </a:t>
            </a:r>
            <a:r>
              <a:rPr lang="en-US" sz="1400" dirty="0" err="1">
                <a:latin typeface="Arial" charset="0"/>
              </a:rPr>
              <a:t>diinginkan</a:t>
            </a:r>
            <a:r>
              <a:rPr lang="en-US" sz="1400" dirty="0">
                <a:latin typeface="Arial" charset="0"/>
              </a:rPr>
              <a:t> </a:t>
            </a:r>
            <a:r>
              <a:rPr lang="en-US" sz="1400" dirty="0" err="1">
                <a:latin typeface="Arial" charset="0"/>
              </a:rPr>
              <a:t>tercapai</a:t>
            </a:r>
            <a:r>
              <a:rPr lang="en-US" sz="1400" dirty="0">
                <a:latin typeface="Arial" charset="0"/>
              </a:rPr>
              <a:t> </a:t>
            </a:r>
            <a:r>
              <a:rPr lang="en-US" sz="1400" dirty="0" err="1">
                <a:latin typeface="Arial" charset="0"/>
              </a:rPr>
              <a:t>lebih</a:t>
            </a:r>
            <a:r>
              <a:rPr lang="en-US" sz="1400" dirty="0">
                <a:latin typeface="Arial" charset="0"/>
              </a:rPr>
              <a:t> </a:t>
            </a:r>
            <a:r>
              <a:rPr lang="en-US" sz="1400" dirty="0" err="1">
                <a:latin typeface="Arial" charset="0"/>
              </a:rPr>
              <a:t>efisien</a:t>
            </a:r>
            <a:r>
              <a:rPr lang="en-US" sz="1400" dirty="0">
                <a:latin typeface="Arial" charset="0"/>
              </a:rPr>
              <a:t> </a:t>
            </a:r>
            <a:r>
              <a:rPr lang="en-US" sz="1400" dirty="0" err="1">
                <a:latin typeface="Arial" charset="0"/>
              </a:rPr>
              <a:t>ketika</a:t>
            </a:r>
            <a:r>
              <a:rPr lang="en-US" sz="1400" dirty="0">
                <a:latin typeface="Arial" charset="0"/>
              </a:rPr>
              <a:t> </a:t>
            </a:r>
            <a:r>
              <a:rPr lang="en-US" sz="1400" dirty="0" err="1">
                <a:latin typeface="Arial" charset="0"/>
              </a:rPr>
              <a:t>kegiatan-kegiatan</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sumber</a:t>
            </a:r>
            <a:r>
              <a:rPr lang="en-US" sz="1400" dirty="0">
                <a:latin typeface="Arial" charset="0"/>
              </a:rPr>
              <a:t> </a:t>
            </a:r>
            <a:r>
              <a:rPr lang="en-US" sz="1400" dirty="0" err="1">
                <a:latin typeface="Arial" charset="0"/>
              </a:rPr>
              <a:t>daya</a:t>
            </a:r>
            <a:r>
              <a:rPr lang="en-US" sz="1400" dirty="0">
                <a:latin typeface="Arial" charset="0"/>
              </a:rPr>
              <a:t> yang </a:t>
            </a:r>
            <a:r>
              <a:rPr lang="en-US" sz="1400" dirty="0" err="1">
                <a:latin typeface="Arial" charset="0"/>
              </a:rPr>
              <a:t>terkait</a:t>
            </a:r>
            <a:r>
              <a:rPr lang="en-US" sz="1400" dirty="0">
                <a:latin typeface="Arial" charset="0"/>
              </a:rPr>
              <a:t> </a:t>
            </a:r>
            <a:r>
              <a:rPr lang="en-US" sz="1400" dirty="0" err="1">
                <a:latin typeface="Arial" charset="0"/>
              </a:rPr>
              <a:t>dikelola</a:t>
            </a:r>
            <a:r>
              <a:rPr lang="en-US" sz="1400" dirty="0">
                <a:latin typeface="Arial" charset="0"/>
              </a:rPr>
              <a:t> </a:t>
            </a:r>
            <a:r>
              <a:rPr lang="en-US" sz="1400" dirty="0" err="1">
                <a:latin typeface="Arial" charset="0"/>
              </a:rPr>
              <a:t>sebagai</a:t>
            </a:r>
            <a:r>
              <a:rPr lang="en-US" sz="1400" dirty="0">
                <a:latin typeface="Arial" charset="0"/>
              </a:rPr>
              <a:t> </a:t>
            </a:r>
            <a:r>
              <a:rPr lang="en-US" sz="1400" dirty="0" err="1">
                <a:latin typeface="Arial" charset="0"/>
              </a:rPr>
              <a:t>sebuah</a:t>
            </a:r>
            <a:r>
              <a:rPr lang="en-US" sz="1400" dirty="0">
                <a:latin typeface="Arial" charset="0"/>
              </a:rPr>
              <a:t> proses.</a:t>
            </a:r>
          </a:p>
          <a:p>
            <a:pPr marL="158750" indent="-139700">
              <a:lnSpc>
                <a:spcPts val="1513"/>
              </a:lnSpc>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5 : </a:t>
            </a:r>
            <a:r>
              <a:rPr lang="en-US" sz="1400" dirty="0" err="1">
                <a:latin typeface="Arial" charset="0"/>
              </a:rPr>
              <a:t>Pendekatan</a:t>
            </a:r>
            <a:r>
              <a:rPr lang="en-US" sz="1400" dirty="0">
                <a:latin typeface="Arial" charset="0"/>
              </a:rPr>
              <a:t> </a:t>
            </a:r>
            <a:r>
              <a:rPr lang="en-US" sz="1400" dirty="0" err="1">
                <a:latin typeface="Arial" charset="0"/>
              </a:rPr>
              <a:t>sistem</a:t>
            </a:r>
            <a:r>
              <a:rPr lang="en-US" sz="1400" dirty="0">
                <a:latin typeface="Arial" charset="0"/>
              </a:rPr>
              <a:t> </a:t>
            </a:r>
            <a:r>
              <a:rPr lang="en-US" sz="1400" dirty="0" err="1">
                <a:latin typeface="Arial" charset="0"/>
              </a:rPr>
              <a:t>kepada</a:t>
            </a:r>
            <a:r>
              <a:rPr lang="en-US" sz="1400" dirty="0">
                <a:latin typeface="Arial" charset="0"/>
              </a:rPr>
              <a:t> </a:t>
            </a:r>
            <a:r>
              <a:rPr lang="en-US" sz="1400" dirty="0" err="1">
                <a:latin typeface="Arial" charset="0"/>
              </a:rPr>
              <a:t>manajemen</a:t>
            </a:r>
            <a:r>
              <a:rPr lang="en-US" sz="1400" dirty="0">
                <a:latin typeface="Arial" charset="0"/>
              </a:rPr>
              <a:t>. </a:t>
            </a:r>
            <a:r>
              <a:rPr lang="en-US" sz="1400" dirty="0" err="1">
                <a:latin typeface="Arial" charset="0"/>
              </a:rPr>
              <a:t>Mengidentifikasi</a:t>
            </a:r>
            <a:r>
              <a:rPr lang="en-US" sz="1400" dirty="0">
                <a:latin typeface="Arial" charset="0"/>
              </a:rPr>
              <a:t> </a:t>
            </a:r>
            <a:r>
              <a:rPr lang="en-US" sz="1400" dirty="0" err="1">
                <a:latin typeface="Arial" charset="0"/>
              </a:rPr>
              <a:t>pemahaman</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mengelola</a:t>
            </a:r>
            <a:r>
              <a:rPr lang="en-US" sz="1400" dirty="0">
                <a:latin typeface="Arial" charset="0"/>
              </a:rPr>
              <a:t> proses yang </a:t>
            </a:r>
            <a:r>
              <a:rPr lang="en-US" sz="1400" dirty="0" err="1">
                <a:latin typeface="Arial" charset="0"/>
              </a:rPr>
              <a:t>saling</a:t>
            </a:r>
            <a:r>
              <a:rPr lang="en-US" sz="1400" dirty="0">
                <a:latin typeface="Arial" charset="0"/>
              </a:rPr>
              <a:t> </a:t>
            </a:r>
            <a:r>
              <a:rPr lang="en-US" sz="1400" dirty="0" err="1">
                <a:latin typeface="Arial" charset="0"/>
              </a:rPr>
              <a:t>berkaitan</a:t>
            </a:r>
            <a:r>
              <a:rPr lang="en-US" sz="1400" dirty="0">
                <a:latin typeface="Arial" charset="0"/>
              </a:rPr>
              <a:t> </a:t>
            </a:r>
            <a:r>
              <a:rPr lang="en-US" sz="1400" dirty="0" err="1">
                <a:latin typeface="Arial" charset="0"/>
              </a:rPr>
              <a:t>sebagai</a:t>
            </a:r>
            <a:r>
              <a:rPr lang="en-US" sz="1400" dirty="0">
                <a:latin typeface="Arial" charset="0"/>
              </a:rPr>
              <a:t> </a:t>
            </a:r>
            <a:r>
              <a:rPr lang="en-US" sz="1400" dirty="0" err="1">
                <a:latin typeface="Arial" charset="0"/>
              </a:rPr>
              <a:t>sebuah</a:t>
            </a:r>
            <a:r>
              <a:rPr lang="en-US" sz="1400" dirty="0">
                <a:latin typeface="Arial" charset="0"/>
              </a:rPr>
              <a:t> </a:t>
            </a:r>
            <a:r>
              <a:rPr lang="en-US" sz="1400" dirty="0" err="1">
                <a:latin typeface="Arial" charset="0"/>
              </a:rPr>
              <a:t>sistem</a:t>
            </a:r>
            <a:r>
              <a:rPr lang="en-US" sz="1400" dirty="0">
                <a:latin typeface="Arial" charset="0"/>
              </a:rPr>
              <a:t> yang </a:t>
            </a:r>
            <a:r>
              <a:rPr lang="en-US" sz="1400" dirty="0" err="1">
                <a:latin typeface="Arial" charset="0"/>
              </a:rPr>
              <a:t>memberi</a:t>
            </a:r>
            <a:r>
              <a:rPr lang="en-US" sz="1400" dirty="0">
                <a:latin typeface="Arial" charset="0"/>
              </a:rPr>
              <a:t> </a:t>
            </a:r>
            <a:r>
              <a:rPr lang="en-US" sz="1400" dirty="0" err="1">
                <a:latin typeface="Arial" charset="0"/>
              </a:rPr>
              <a:t>kontribusi</a:t>
            </a:r>
            <a:r>
              <a:rPr lang="en-US" sz="1400" dirty="0">
                <a:latin typeface="Arial" charset="0"/>
              </a:rPr>
              <a:t> </a:t>
            </a:r>
            <a:r>
              <a:rPr lang="en-US" sz="1400" dirty="0" err="1">
                <a:latin typeface="Arial" charset="0"/>
              </a:rPr>
              <a:t>pada</a:t>
            </a:r>
            <a:r>
              <a:rPr lang="en-US" sz="1400" dirty="0">
                <a:latin typeface="Arial" charset="0"/>
              </a:rPr>
              <a:t> </a:t>
            </a:r>
            <a:r>
              <a:rPr lang="en-US" sz="1400" dirty="0" err="1">
                <a:latin typeface="Arial" charset="0"/>
              </a:rPr>
              <a:t>efektivitas</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efisiensi</a:t>
            </a:r>
            <a:r>
              <a:rPr lang="en-US" sz="1400" dirty="0">
                <a:latin typeface="Arial" charset="0"/>
              </a:rPr>
              <a:t> </a:t>
            </a:r>
            <a:r>
              <a:rPr lang="en-US" sz="1400" dirty="0" err="1">
                <a:latin typeface="Arial" charset="0"/>
              </a:rPr>
              <a:t>organisasi</a:t>
            </a:r>
            <a:r>
              <a:rPr lang="en-US" sz="1400" dirty="0">
                <a:latin typeface="Arial" charset="0"/>
              </a:rPr>
              <a:t> </a:t>
            </a:r>
            <a:r>
              <a:rPr lang="en-US" sz="1400" dirty="0" err="1">
                <a:latin typeface="Arial" charset="0"/>
              </a:rPr>
              <a:t>dalam</a:t>
            </a:r>
            <a:r>
              <a:rPr lang="en-US" sz="1400" dirty="0">
                <a:latin typeface="Arial" charset="0"/>
              </a:rPr>
              <a:t> </a:t>
            </a:r>
            <a:r>
              <a:rPr lang="en-US" sz="1400" dirty="0" err="1">
                <a:latin typeface="Arial" charset="0"/>
              </a:rPr>
              <a:t>pencapaiannya</a:t>
            </a:r>
            <a:r>
              <a:rPr lang="en-US" sz="1400" dirty="0">
                <a:latin typeface="Arial" charset="0"/>
              </a:rPr>
              <a:t>.</a:t>
            </a:r>
          </a:p>
          <a:p>
            <a:pPr marL="158750" indent="-139700">
              <a:lnSpc>
                <a:spcPts val="1538"/>
              </a:lnSpc>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6 : </a:t>
            </a:r>
            <a:r>
              <a:rPr lang="en-US" sz="1400" dirty="0" err="1">
                <a:latin typeface="Arial" charset="0"/>
              </a:rPr>
              <a:t>Perbaikan</a:t>
            </a:r>
            <a:r>
              <a:rPr lang="en-US" sz="1400" dirty="0">
                <a:latin typeface="Arial" charset="0"/>
              </a:rPr>
              <a:t> </a:t>
            </a:r>
            <a:r>
              <a:rPr lang="en-US" sz="1400" dirty="0" err="1">
                <a:latin typeface="Arial" charset="0"/>
              </a:rPr>
              <a:t>berkesinambungan</a:t>
            </a:r>
            <a:r>
              <a:rPr lang="en-US" sz="1400" dirty="0">
                <a:latin typeface="Arial" charset="0"/>
              </a:rPr>
              <a:t>. </a:t>
            </a:r>
            <a:r>
              <a:rPr lang="en-US" sz="1400" dirty="0" err="1">
                <a:latin typeface="Arial" charset="0"/>
              </a:rPr>
              <a:t>Perbaikan</a:t>
            </a:r>
            <a:r>
              <a:rPr lang="en-US" sz="1400" dirty="0">
                <a:latin typeface="Arial" charset="0"/>
              </a:rPr>
              <a:t> </a:t>
            </a:r>
            <a:r>
              <a:rPr lang="en-US" sz="1400" dirty="0" err="1">
                <a:latin typeface="Arial" charset="0"/>
              </a:rPr>
              <a:t>berkesinambungan</a:t>
            </a:r>
            <a:r>
              <a:rPr lang="en-US" sz="1400" dirty="0">
                <a:latin typeface="Arial" charset="0"/>
              </a:rPr>
              <a:t> </a:t>
            </a:r>
            <a:r>
              <a:rPr lang="en-US" sz="1400" dirty="0" err="1">
                <a:latin typeface="Arial" charset="0"/>
              </a:rPr>
              <a:t>dari</a:t>
            </a:r>
            <a:r>
              <a:rPr lang="en-US" sz="1400" dirty="0">
                <a:latin typeface="Arial" charset="0"/>
              </a:rPr>
              <a:t> </a:t>
            </a:r>
            <a:r>
              <a:rPr lang="en-US" sz="1400" dirty="0" err="1">
                <a:latin typeface="Arial" charset="0"/>
              </a:rPr>
              <a:t>kinerja</a:t>
            </a:r>
            <a:r>
              <a:rPr lang="en-US" sz="1400" dirty="0">
                <a:latin typeface="Arial" charset="0"/>
              </a:rPr>
              <a:t> </a:t>
            </a:r>
            <a:r>
              <a:rPr lang="en-US" sz="1400" dirty="0" err="1">
                <a:latin typeface="Arial" charset="0"/>
              </a:rPr>
              <a:t>keseluruhan</a:t>
            </a:r>
            <a:r>
              <a:rPr lang="en-US" sz="1400" dirty="0">
                <a:latin typeface="Arial" charset="0"/>
              </a:rPr>
              <a:t> </a:t>
            </a:r>
            <a:r>
              <a:rPr lang="en-US" sz="1400" dirty="0" err="1">
                <a:latin typeface="Arial" charset="0"/>
              </a:rPr>
              <a:t>organisasi</a:t>
            </a:r>
            <a:r>
              <a:rPr lang="en-US" sz="1400" dirty="0">
                <a:latin typeface="Arial" charset="0"/>
              </a:rPr>
              <a:t> </a:t>
            </a:r>
            <a:r>
              <a:rPr lang="en-US" sz="1400" dirty="0" err="1">
                <a:latin typeface="Arial" charset="0"/>
              </a:rPr>
              <a:t>harus</a:t>
            </a:r>
            <a:r>
              <a:rPr lang="en-US" sz="1400" dirty="0">
                <a:latin typeface="Arial" charset="0"/>
              </a:rPr>
              <a:t> </a:t>
            </a:r>
            <a:r>
              <a:rPr lang="en-US" sz="1400" dirty="0" err="1">
                <a:latin typeface="Arial" charset="0"/>
              </a:rPr>
              <a:t>menjadi</a:t>
            </a:r>
            <a:r>
              <a:rPr lang="en-US" sz="1400" dirty="0">
                <a:latin typeface="Arial" charset="0"/>
              </a:rPr>
              <a:t> </a:t>
            </a:r>
            <a:r>
              <a:rPr lang="en-US" sz="1400" dirty="0" err="1">
                <a:latin typeface="Arial" charset="0"/>
              </a:rPr>
              <a:t>tujuan</a:t>
            </a:r>
            <a:r>
              <a:rPr lang="en-US" sz="1400" dirty="0">
                <a:latin typeface="Arial" charset="0"/>
              </a:rPr>
              <a:t> </a:t>
            </a:r>
            <a:r>
              <a:rPr lang="en-US" sz="1400" dirty="0" err="1">
                <a:latin typeface="Arial" charset="0"/>
              </a:rPr>
              <a:t>tetap</a:t>
            </a:r>
            <a:r>
              <a:rPr lang="en-US" sz="1400" dirty="0">
                <a:latin typeface="Arial" charset="0"/>
              </a:rPr>
              <a:t> </a:t>
            </a:r>
            <a:r>
              <a:rPr lang="en-US" sz="1400" dirty="0" err="1">
                <a:latin typeface="Arial" charset="0"/>
              </a:rPr>
              <a:t>organisasi</a:t>
            </a:r>
            <a:r>
              <a:rPr lang="en-US" sz="1400" dirty="0">
                <a:latin typeface="Arial" charset="0"/>
              </a:rPr>
              <a:t>.</a:t>
            </a:r>
          </a:p>
          <a:p>
            <a:pPr marL="158750" indent="-139700">
              <a:lnSpc>
                <a:spcPts val="1488"/>
              </a:lnSpc>
              <a:spcAft>
                <a:spcPts val="213"/>
              </a:spcAft>
            </a:pPr>
            <a:r>
              <a:rPr lang="en-US" sz="1400" dirty="0" err="1" smtClean="0">
                <a:latin typeface="Arial" charset="0"/>
              </a:rPr>
              <a:t>Prinsip</a:t>
            </a:r>
            <a:r>
              <a:rPr lang="en-US" sz="1400" dirty="0" smtClean="0">
                <a:latin typeface="Arial" charset="0"/>
              </a:rPr>
              <a:t> </a:t>
            </a:r>
            <a:r>
              <a:rPr lang="en-US" sz="1400" dirty="0">
                <a:latin typeface="Arial" charset="0"/>
              </a:rPr>
              <a:t>7 : </a:t>
            </a:r>
            <a:r>
              <a:rPr lang="en-US" sz="1400" dirty="0" err="1">
                <a:latin typeface="Arial" charset="0"/>
              </a:rPr>
              <a:t>Pendekatan</a:t>
            </a:r>
            <a:r>
              <a:rPr lang="en-US" sz="1400" dirty="0">
                <a:latin typeface="Arial" charset="0"/>
              </a:rPr>
              <a:t> </a:t>
            </a:r>
            <a:r>
              <a:rPr lang="en-US" sz="1400" dirty="0" err="1">
                <a:latin typeface="Arial" charset="0"/>
              </a:rPr>
              <a:t>faktual</a:t>
            </a:r>
            <a:r>
              <a:rPr lang="en-US" sz="1400" dirty="0">
                <a:latin typeface="Arial" charset="0"/>
              </a:rPr>
              <a:t> </a:t>
            </a:r>
            <a:r>
              <a:rPr lang="en-US" sz="1400" dirty="0" err="1">
                <a:latin typeface="Arial" charset="0"/>
              </a:rPr>
              <a:t>dalam</a:t>
            </a:r>
            <a:r>
              <a:rPr lang="en-US" sz="1400" dirty="0">
                <a:latin typeface="Arial" charset="0"/>
              </a:rPr>
              <a:t> </a:t>
            </a:r>
            <a:r>
              <a:rPr lang="en-US" sz="1400" dirty="0" err="1">
                <a:latin typeface="Arial" charset="0"/>
              </a:rPr>
              <a:t>pengambilan</a:t>
            </a:r>
            <a:r>
              <a:rPr lang="en-US" sz="1400" dirty="0">
                <a:latin typeface="Arial" charset="0"/>
              </a:rPr>
              <a:t> </a:t>
            </a:r>
            <a:r>
              <a:rPr lang="en-US" sz="1400" dirty="0" err="1">
                <a:latin typeface="Arial" charset="0"/>
              </a:rPr>
              <a:t>keputusan</a:t>
            </a:r>
            <a:r>
              <a:rPr lang="en-US" sz="1400" dirty="0">
                <a:latin typeface="Arial" charset="0"/>
              </a:rPr>
              <a:t>. </a:t>
            </a:r>
            <a:r>
              <a:rPr lang="en-US" sz="1400" dirty="0" err="1">
                <a:latin typeface="Arial" charset="0"/>
              </a:rPr>
              <a:t>Keputusan</a:t>
            </a:r>
            <a:r>
              <a:rPr lang="en-US" sz="1400" dirty="0">
                <a:latin typeface="Arial" charset="0"/>
              </a:rPr>
              <a:t> yang </a:t>
            </a:r>
            <a:r>
              <a:rPr lang="en-US" sz="1400" dirty="0" err="1">
                <a:latin typeface="Arial" charset="0"/>
              </a:rPr>
              <a:t>efektif</a:t>
            </a:r>
            <a:r>
              <a:rPr lang="en-US" sz="1400" dirty="0">
                <a:latin typeface="Arial" charset="0"/>
              </a:rPr>
              <a:t> </a:t>
            </a:r>
            <a:r>
              <a:rPr lang="en-US" sz="1400" dirty="0" err="1">
                <a:latin typeface="Arial" charset="0"/>
              </a:rPr>
              <a:t>didasarkan</a:t>
            </a:r>
            <a:r>
              <a:rPr lang="en-US" sz="1400" dirty="0">
                <a:latin typeface="Arial" charset="0"/>
              </a:rPr>
              <a:t> </a:t>
            </a:r>
            <a:r>
              <a:rPr lang="en-US" sz="1400" dirty="0" err="1">
                <a:latin typeface="Arial" charset="0"/>
              </a:rPr>
              <a:t>pada</a:t>
            </a:r>
            <a:r>
              <a:rPr lang="en-US" sz="1400" dirty="0">
                <a:latin typeface="Arial" charset="0"/>
              </a:rPr>
              <a:t> </a:t>
            </a:r>
            <a:r>
              <a:rPr lang="en-US" sz="1400" dirty="0" err="1">
                <a:latin typeface="Arial" charset="0"/>
              </a:rPr>
              <a:t>analisa</a:t>
            </a:r>
            <a:r>
              <a:rPr lang="en-US" sz="1400" dirty="0">
                <a:latin typeface="Arial" charset="0"/>
              </a:rPr>
              <a:t> data </a:t>
            </a:r>
            <a:r>
              <a:rPr lang="en-US" sz="1400" dirty="0" err="1">
                <a:latin typeface="Arial" charset="0"/>
              </a:rPr>
              <a:t>dan</a:t>
            </a:r>
            <a:r>
              <a:rPr lang="en-US" sz="1400" dirty="0">
                <a:latin typeface="Arial" charset="0"/>
              </a:rPr>
              <a:t> </a:t>
            </a:r>
            <a:r>
              <a:rPr lang="en-US" sz="1400" dirty="0" err="1">
                <a:latin typeface="Arial" charset="0"/>
              </a:rPr>
              <a:t>informasi</a:t>
            </a:r>
            <a:r>
              <a:rPr lang="en-US" sz="1400" dirty="0">
                <a:latin typeface="Arial" charset="0"/>
              </a:rPr>
              <a:t>.</a:t>
            </a:r>
          </a:p>
          <a:p>
            <a:pPr marL="158750" indent="-139700">
              <a:lnSpc>
                <a:spcPts val="1488"/>
              </a:lnSpc>
            </a:pPr>
            <a:r>
              <a:rPr lang="en-US" sz="1400" dirty="0" err="1" smtClean="0">
                <a:latin typeface="Arial" charset="0"/>
              </a:rPr>
              <a:t>Prinsip</a:t>
            </a:r>
            <a:r>
              <a:rPr lang="en-US" sz="1400" dirty="0" smtClean="0">
                <a:latin typeface="Arial" charset="0"/>
              </a:rPr>
              <a:t> </a:t>
            </a:r>
            <a:r>
              <a:rPr lang="en-US" sz="1400" dirty="0">
                <a:latin typeface="Arial" charset="0"/>
              </a:rPr>
              <a:t>8 : </a:t>
            </a:r>
            <a:r>
              <a:rPr lang="en-US" sz="1400" dirty="0" err="1">
                <a:latin typeface="Arial" charset="0"/>
              </a:rPr>
              <a:t>Hubungan</a:t>
            </a:r>
            <a:r>
              <a:rPr lang="en-US" sz="1400" dirty="0">
                <a:latin typeface="Arial" charset="0"/>
              </a:rPr>
              <a:t> </a:t>
            </a:r>
            <a:r>
              <a:rPr lang="en-US" sz="1400" dirty="0" err="1">
                <a:latin typeface="Arial" charset="0"/>
              </a:rPr>
              <a:t>pemasok</a:t>
            </a:r>
            <a:r>
              <a:rPr lang="en-US" sz="1400" dirty="0">
                <a:latin typeface="Arial" charset="0"/>
              </a:rPr>
              <a:t> </a:t>
            </a:r>
            <a:r>
              <a:rPr lang="en-US" sz="1400" dirty="0" err="1">
                <a:latin typeface="Arial" charset="0"/>
              </a:rPr>
              <a:t>saling</a:t>
            </a:r>
            <a:r>
              <a:rPr lang="en-US" sz="1400" dirty="0">
                <a:latin typeface="Arial" charset="0"/>
              </a:rPr>
              <a:t> </a:t>
            </a:r>
            <a:r>
              <a:rPr lang="en-US" sz="1400" dirty="0" err="1">
                <a:latin typeface="Arial" charset="0"/>
              </a:rPr>
              <a:t>menguntungkan</a:t>
            </a:r>
            <a:r>
              <a:rPr lang="en-US" sz="1400" dirty="0">
                <a:latin typeface="Arial" charset="0"/>
              </a:rPr>
              <a:t>. </a:t>
            </a:r>
            <a:r>
              <a:rPr lang="en-US" sz="1400" dirty="0" err="1">
                <a:latin typeface="Arial" charset="0"/>
              </a:rPr>
              <a:t>Sebuah</a:t>
            </a:r>
            <a:r>
              <a:rPr lang="en-US" sz="1400" dirty="0">
                <a:latin typeface="Arial" charset="0"/>
              </a:rPr>
              <a:t> </a:t>
            </a:r>
            <a:r>
              <a:rPr lang="en-US" sz="1400" dirty="0" err="1">
                <a:latin typeface="Arial" charset="0"/>
              </a:rPr>
              <a:t>organisasi</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pemasoknya</a:t>
            </a:r>
            <a:r>
              <a:rPr lang="en-US" sz="1400" dirty="0">
                <a:latin typeface="Arial" charset="0"/>
              </a:rPr>
              <a:t> </a:t>
            </a:r>
            <a:r>
              <a:rPr lang="en-US" sz="1400" dirty="0" err="1">
                <a:latin typeface="Arial" charset="0"/>
              </a:rPr>
              <a:t>saling</a:t>
            </a:r>
            <a:r>
              <a:rPr lang="en-US" sz="1400" dirty="0">
                <a:latin typeface="Arial" charset="0"/>
              </a:rPr>
              <a:t> </a:t>
            </a:r>
            <a:r>
              <a:rPr lang="en-US" sz="1400" dirty="0" err="1">
                <a:latin typeface="Arial" charset="0"/>
              </a:rPr>
              <a:t>tergantung</a:t>
            </a:r>
            <a:r>
              <a:rPr lang="en-US" sz="1400" dirty="0">
                <a:latin typeface="Arial" charset="0"/>
              </a:rPr>
              <a:t> </a:t>
            </a:r>
            <a:r>
              <a:rPr lang="en-US" sz="1400" dirty="0" err="1">
                <a:latin typeface="Arial" charset="0"/>
              </a:rPr>
              <a:t>dan</a:t>
            </a:r>
            <a:r>
              <a:rPr lang="en-US" sz="1400" dirty="0">
                <a:latin typeface="Arial" charset="0"/>
              </a:rPr>
              <a:t> </a:t>
            </a:r>
            <a:r>
              <a:rPr lang="en-US" sz="1400" dirty="0" err="1">
                <a:latin typeface="Arial" charset="0"/>
              </a:rPr>
              <a:t>hubungan</a:t>
            </a:r>
            <a:r>
              <a:rPr lang="en-US" sz="1400" dirty="0">
                <a:latin typeface="Arial" charset="0"/>
              </a:rPr>
              <a:t> yang </a:t>
            </a:r>
            <a:r>
              <a:rPr lang="en-US" sz="1400" dirty="0" err="1">
                <a:latin typeface="Arial" charset="0"/>
              </a:rPr>
              <a:t>saling</a:t>
            </a:r>
            <a:r>
              <a:rPr lang="en-US" sz="1400" dirty="0">
                <a:latin typeface="Arial" charset="0"/>
              </a:rPr>
              <a:t> </a:t>
            </a:r>
            <a:r>
              <a:rPr lang="en-US" sz="1400" dirty="0" err="1">
                <a:latin typeface="Arial" charset="0"/>
              </a:rPr>
              <a:t>menguntungkan</a:t>
            </a:r>
            <a:r>
              <a:rPr lang="en-US" sz="1400" dirty="0">
                <a:latin typeface="Arial" charset="0"/>
              </a:rPr>
              <a:t> </a:t>
            </a:r>
            <a:r>
              <a:rPr lang="en-US" sz="1400" dirty="0" err="1">
                <a:latin typeface="Arial" charset="0"/>
              </a:rPr>
              <a:t>meningkatkan</a:t>
            </a:r>
            <a:r>
              <a:rPr lang="en-US" sz="1400" dirty="0">
                <a:latin typeface="Arial" charset="0"/>
              </a:rPr>
              <a:t> </a:t>
            </a:r>
            <a:r>
              <a:rPr lang="en-US" sz="1400" dirty="0" err="1">
                <a:latin typeface="Arial" charset="0"/>
              </a:rPr>
              <a:t>kemampuan</a:t>
            </a:r>
            <a:r>
              <a:rPr lang="en-US" sz="1400" dirty="0">
                <a:latin typeface="Arial" charset="0"/>
              </a:rPr>
              <a:t> </a:t>
            </a:r>
            <a:r>
              <a:rPr lang="en-US" sz="1400" dirty="0" err="1">
                <a:latin typeface="Arial" charset="0"/>
              </a:rPr>
              <a:t>kedua</a:t>
            </a:r>
            <a:r>
              <a:rPr lang="en-US" sz="1400" dirty="0">
                <a:latin typeface="Arial" charset="0"/>
              </a:rPr>
              <a:t> </a:t>
            </a:r>
            <a:r>
              <a:rPr lang="en-US" sz="1400" dirty="0" err="1">
                <a:latin typeface="Arial" charset="0"/>
              </a:rPr>
              <a:t>pihak</a:t>
            </a:r>
            <a:r>
              <a:rPr lang="en-US" sz="1400" dirty="0">
                <a:latin typeface="Arial" charset="0"/>
              </a:rPr>
              <a:t> </a:t>
            </a:r>
            <a:r>
              <a:rPr lang="en-US" sz="1400" dirty="0" err="1">
                <a:latin typeface="Arial" charset="0"/>
              </a:rPr>
              <a:t>dalam</a:t>
            </a:r>
            <a:r>
              <a:rPr lang="en-US" sz="1400" dirty="0">
                <a:latin typeface="Arial" charset="0"/>
              </a:rPr>
              <a:t> </a:t>
            </a:r>
            <a:r>
              <a:rPr lang="en-US" sz="1400" dirty="0" err="1">
                <a:latin typeface="Arial" charset="0"/>
              </a:rPr>
              <a:t>menciptakan</a:t>
            </a:r>
            <a:r>
              <a:rPr lang="en-US" sz="1400" dirty="0">
                <a:latin typeface="Arial" charset="0"/>
              </a:rPr>
              <a:t> </a:t>
            </a:r>
            <a:r>
              <a:rPr lang="en-US" sz="1400" dirty="0" err="1">
                <a:latin typeface="Arial" charset="0"/>
              </a:rPr>
              <a:t>nilai</a:t>
            </a:r>
            <a:endParaRPr lang="en-US" sz="1400" dirty="0"/>
          </a:p>
        </p:txBody>
      </p:sp>
    </p:spTree>
    <p:extLst>
      <p:ext uri="{BB962C8B-B14F-4D97-AF65-F5344CB8AC3E}">
        <p14:creationId xmlns:p14="http://schemas.microsoft.com/office/powerpoint/2010/main" val="9481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3900" y="990600"/>
            <a:ext cx="7696200" cy="2945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267200"/>
            <a:ext cx="430212"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255520" y="4267200"/>
            <a:ext cx="4572000" cy="920765"/>
          </a:xfrm>
          <a:prstGeom prst="rect">
            <a:avLst/>
          </a:prstGeom>
        </p:spPr>
        <p:txBody>
          <a:bodyPr>
            <a:spAutoFit/>
          </a:bodyPr>
          <a:lstStyle/>
          <a:p>
            <a:pPr algn="just">
              <a:lnSpc>
                <a:spcPts val="2238"/>
              </a:lnSpc>
            </a:pPr>
            <a:r>
              <a:rPr lang="en-US" b="1" dirty="0" smtClean="0">
                <a:latin typeface="Arial" charset="0"/>
              </a:rPr>
              <a:t>Prospective QM </a:t>
            </a:r>
          </a:p>
          <a:p>
            <a:pPr algn="just">
              <a:lnSpc>
                <a:spcPts val="2238"/>
              </a:lnSpc>
            </a:pPr>
            <a:r>
              <a:rPr lang="en-US" b="1" dirty="0" smtClean="0">
                <a:latin typeface="Arial" charset="0"/>
              </a:rPr>
              <a:t>Concurrent QM </a:t>
            </a:r>
          </a:p>
          <a:p>
            <a:pPr algn="just">
              <a:lnSpc>
                <a:spcPts val="2238"/>
              </a:lnSpc>
            </a:pPr>
            <a:r>
              <a:rPr lang="en-US" b="1" dirty="0" smtClean="0">
                <a:latin typeface="Arial" charset="0"/>
              </a:rPr>
              <a:t>Retrospective QM</a:t>
            </a:r>
            <a:endParaRPr lang="en-US" b="1" dirty="0">
              <a:latin typeface="Arial" charset="0"/>
            </a:endParaRPr>
          </a:p>
        </p:txBody>
      </p:sp>
    </p:spTree>
    <p:extLst>
      <p:ext uri="{BB962C8B-B14F-4D97-AF65-F5344CB8AC3E}">
        <p14:creationId xmlns:p14="http://schemas.microsoft.com/office/powerpoint/2010/main" val="81589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
            <a:ext cx="7848600" cy="1143000"/>
          </a:xfrm>
        </p:spPr>
        <p:txBody>
          <a:bodyPr>
            <a:normAutofit fontScale="90000"/>
          </a:bodyPr>
          <a:lstStyle/>
          <a:p>
            <a:r>
              <a:rPr lang="en-US" b="1" dirty="0">
                <a:solidFill>
                  <a:srgbClr val="2683C6"/>
                </a:solidFill>
                <a:latin typeface="Century Gothic" pitchFamily="34" charset="0"/>
              </a:rPr>
              <a:t>Proses </a:t>
            </a:r>
            <a:r>
              <a:rPr lang="en-US" b="1" dirty="0" err="1">
                <a:solidFill>
                  <a:srgbClr val="2683C6"/>
                </a:solidFill>
                <a:latin typeface="Century Gothic" pitchFamily="34" charset="0"/>
              </a:rPr>
              <a:t>Peningkatan</a:t>
            </a:r>
            <a:r>
              <a:rPr lang="en-US" b="1" dirty="0">
                <a:solidFill>
                  <a:srgbClr val="2683C6"/>
                </a:solidFill>
                <a:latin typeface="Century Gothic" pitchFamily="34" charset="0"/>
              </a:rPr>
              <a:t> </a:t>
            </a:r>
            <a:r>
              <a:rPr lang="en-US" b="1" dirty="0" err="1">
                <a:solidFill>
                  <a:srgbClr val="2683C6"/>
                </a:solidFill>
                <a:latin typeface="Century Gothic" pitchFamily="34" charset="0"/>
              </a:rPr>
              <a:t>Kinerja</a:t>
            </a:r>
            <a:r>
              <a:rPr lang="en-US" b="1" dirty="0">
                <a:solidFill>
                  <a:srgbClr val="2683C6"/>
                </a:solidFill>
                <a:latin typeface="Century Gothic" pitchFamily="34" charset="0"/>
              </a:rPr>
              <a:t> </a:t>
            </a:r>
            <a:r>
              <a:rPr lang="en-US" b="1" dirty="0" err="1">
                <a:solidFill>
                  <a:srgbClr val="2683C6"/>
                </a:solidFill>
                <a:latin typeface="Century Gothic" pitchFamily="34" charset="0"/>
              </a:rPr>
              <a:t>Mutu</a:t>
            </a:r>
            <a:endParaRPr lang="en-US" b="1" dirty="0">
              <a:solidFill>
                <a:srgbClr val="2683C6"/>
              </a:solidFill>
              <a:latin typeface="Century Gothic" pitchFamily="34" charset="0"/>
            </a:endParaRPr>
          </a:p>
        </p:txBody>
      </p:sp>
      <p:sp>
        <p:nvSpPr>
          <p:cNvPr id="3" name="Content Placeholder 2"/>
          <p:cNvSpPr>
            <a:spLocks noGrp="1"/>
          </p:cNvSpPr>
          <p:nvPr>
            <p:ph idx="1"/>
          </p:nvPr>
        </p:nvSpPr>
        <p:spPr>
          <a:xfrm>
            <a:off x="609600" y="1295400"/>
            <a:ext cx="7924800" cy="5029200"/>
          </a:xfrm>
        </p:spPr>
        <p:txBody>
          <a:bodyPr>
            <a:noAutofit/>
          </a:bodyPr>
          <a:lstStyle/>
          <a:p>
            <a:pPr marL="68580" indent="0">
              <a:buNone/>
            </a:pPr>
            <a:r>
              <a:rPr lang="en-US" sz="1400" b="1" dirty="0">
                <a:latin typeface="Century Gothic" pitchFamily="34" charset="0"/>
              </a:rPr>
              <a:t>Proses </a:t>
            </a:r>
            <a:r>
              <a:rPr lang="en-US" sz="1400" b="1" dirty="0" err="1">
                <a:latin typeface="Century Gothic" pitchFamily="34" charset="0"/>
              </a:rPr>
              <a:t>untuk</a:t>
            </a:r>
            <a:r>
              <a:rPr lang="en-US" sz="1400" b="1" dirty="0">
                <a:latin typeface="Century Gothic" pitchFamily="34" charset="0"/>
              </a:rPr>
              <a:t> </a:t>
            </a:r>
            <a:r>
              <a:rPr lang="en-US" sz="1400" b="1" dirty="0" err="1">
                <a:latin typeface="Century Gothic" pitchFamily="34" charset="0"/>
              </a:rPr>
              <a:t>mengidentifikasi</a:t>
            </a:r>
            <a:r>
              <a:rPr lang="en-US" sz="1400" b="1" dirty="0">
                <a:latin typeface="Century Gothic" pitchFamily="34" charset="0"/>
              </a:rPr>
              <a:t> </a:t>
            </a:r>
            <a:r>
              <a:rPr lang="en-US" sz="1400" b="1" dirty="0" err="1">
                <a:latin typeface="Century Gothic" pitchFamily="34" charset="0"/>
              </a:rPr>
              <a:t>peningkatan</a:t>
            </a:r>
            <a:r>
              <a:rPr lang="en-US" sz="1400" b="1" dirty="0">
                <a:latin typeface="Century Gothic" pitchFamily="34" charset="0"/>
              </a:rPr>
              <a:t> </a:t>
            </a:r>
            <a:r>
              <a:rPr lang="en-US" sz="1400" b="1" dirty="0" err="1">
                <a:latin typeface="Century Gothic" pitchFamily="34" charset="0"/>
              </a:rPr>
              <a:t>mutu</a:t>
            </a:r>
            <a:r>
              <a:rPr lang="en-US" sz="1400" b="1" dirty="0">
                <a:latin typeface="Century Gothic" pitchFamily="34" charset="0"/>
              </a:rPr>
              <a:t> </a:t>
            </a:r>
            <a:r>
              <a:rPr lang="en-US" sz="1400" b="1" dirty="0" err="1">
                <a:latin typeface="Century Gothic" pitchFamily="34" charset="0"/>
              </a:rPr>
              <a:t>adalah</a:t>
            </a:r>
            <a:r>
              <a:rPr lang="en-US" sz="1400" b="1" dirty="0">
                <a:latin typeface="Century Gothic" pitchFamily="34" charset="0"/>
              </a:rPr>
              <a:t> :</a:t>
            </a:r>
          </a:p>
          <a:p>
            <a:pPr>
              <a:lnSpc>
                <a:spcPts val="2496"/>
              </a:lnSpc>
              <a:spcBef>
                <a:spcPts val="840"/>
              </a:spcBef>
              <a:spcAft>
                <a:spcPts val="210"/>
              </a:spcAft>
              <a:defRPr/>
            </a:pPr>
            <a:r>
              <a:rPr lang="id" sz="1400" b="1" dirty="0">
                <a:latin typeface="Arial"/>
              </a:rPr>
              <a:t>Pertama, mengidentifikasi tujuan kepemimpinan sesuai dengan persyaratan peraturan, kesempatan peluang diidentifikasi melalui </a:t>
            </a:r>
            <a:r>
              <a:rPr lang="en-US" sz="1400" b="1" dirty="0">
                <a:latin typeface="Arial"/>
              </a:rPr>
              <a:t>benchmark </a:t>
            </a:r>
            <a:r>
              <a:rPr lang="id" sz="1400" b="1" dirty="0">
                <a:latin typeface="Arial"/>
              </a:rPr>
              <a:t>eksternal, analisis data laporan kejadian dan melalui peristiwa </a:t>
            </a:r>
            <a:r>
              <a:rPr lang="en-US" sz="1400" b="1" dirty="0">
                <a:latin typeface="Arial"/>
              </a:rPr>
              <a:t>sentinel.</a:t>
            </a:r>
          </a:p>
          <a:p>
            <a:pPr indent="-152400">
              <a:lnSpc>
                <a:spcPts val="2496"/>
              </a:lnSpc>
              <a:spcBef>
                <a:spcPts val="0"/>
              </a:spcBef>
              <a:spcAft>
                <a:spcPts val="210"/>
              </a:spcAft>
              <a:defRPr/>
            </a:pPr>
            <a:r>
              <a:rPr lang="id" sz="1400" b="1" dirty="0">
                <a:latin typeface="Arial"/>
              </a:rPr>
              <a:t>Tujuan-tujuan, topik atau indikator yang dipilih merupakan area klinis dan manajerial yang penting penting untuk diidentifikasi mencakup Sasaran Keselamatan Pasien Internasional. Proses seleksi digunakan dengan pertimbangan sebagai berikut: Sejalan dengan visi, misi, dan rencana, praktek bisnis dari rumah sakit, dan kebutuhan pelanggan [pasien, keluarga, staf, dan lain-lain], Sejalan dengan peraturan </a:t>
            </a:r>
            <a:r>
              <a:rPr lang="en-US" sz="1400" b="1" dirty="0">
                <a:latin typeface="Arial"/>
              </a:rPr>
              <a:t>yang </a:t>
            </a:r>
            <a:r>
              <a:rPr lang="id" sz="1400" b="1" dirty="0">
                <a:latin typeface="Arial"/>
              </a:rPr>
              <a:t>berlaku, pertimbangkan dengan informasi manajemen risiko yang relevan, seperti: risiko tinggi, volume tinggi, masalah utama, menggunakan dasar bukti.</a:t>
            </a:r>
          </a:p>
          <a:p>
            <a:pPr marL="0" indent="0">
              <a:spcBef>
                <a:spcPts val="0"/>
              </a:spcBef>
              <a:spcAft>
                <a:spcPts val="210"/>
              </a:spcAft>
              <a:buNone/>
              <a:defRPr/>
            </a:pPr>
            <a:r>
              <a:rPr lang="id" sz="1400" b="1" dirty="0">
                <a:latin typeface="Arial"/>
              </a:rPr>
              <a:t>[Lihat Lampiran 2: Proses Peningkatan Kinerja Mutu : Bagaimana </a:t>
            </a:r>
            <a:r>
              <a:rPr lang="id" sz="1400" b="1" dirty="0" smtClean="0">
                <a:latin typeface="Arial"/>
              </a:rPr>
              <a:t>memilih ndikator].</a:t>
            </a:r>
          </a:p>
          <a:p>
            <a:pPr marL="152400" indent="-152400">
              <a:lnSpc>
                <a:spcPts val="2500"/>
              </a:lnSpc>
              <a:spcBef>
                <a:spcPts val="838"/>
              </a:spcBef>
              <a:spcAft>
                <a:spcPts val="213"/>
              </a:spcAft>
            </a:pPr>
            <a:r>
              <a:rPr lang="en-US" sz="1400" b="1" dirty="0" err="1">
                <a:latin typeface="Arial" charset="0"/>
              </a:rPr>
              <a:t>Tujuan-tujuan</a:t>
            </a:r>
            <a:r>
              <a:rPr lang="en-US" sz="1400" b="1" dirty="0">
                <a:latin typeface="Arial" charset="0"/>
              </a:rPr>
              <a:t>, </a:t>
            </a:r>
            <a:r>
              <a:rPr lang="en-US" sz="1400" b="1" dirty="0" err="1">
                <a:latin typeface="Arial" charset="0"/>
              </a:rPr>
              <a:t>topik</a:t>
            </a:r>
            <a:r>
              <a:rPr lang="en-US" sz="1400" b="1" dirty="0">
                <a:latin typeface="Arial" charset="0"/>
              </a:rPr>
              <a:t> </a:t>
            </a:r>
            <a:r>
              <a:rPr lang="en-US" sz="1400" b="1" dirty="0" err="1">
                <a:latin typeface="Arial" charset="0"/>
              </a:rPr>
              <a:t>atau</a:t>
            </a:r>
            <a:r>
              <a:rPr lang="en-US" sz="1400" b="1" dirty="0">
                <a:latin typeface="Arial" charset="0"/>
              </a:rPr>
              <a:t> </a:t>
            </a:r>
            <a:r>
              <a:rPr lang="en-US" sz="1400" b="1" dirty="0" err="1">
                <a:latin typeface="Arial" charset="0"/>
              </a:rPr>
              <a:t>indikator</a:t>
            </a:r>
            <a:r>
              <a:rPr lang="en-US" sz="1400" b="1" dirty="0">
                <a:latin typeface="Arial" charset="0"/>
              </a:rPr>
              <a:t> </a:t>
            </a:r>
            <a:r>
              <a:rPr lang="en-US" sz="1400" b="1" dirty="0" err="1">
                <a:latin typeface="Arial" charset="0"/>
              </a:rPr>
              <a:t>tersebut</a:t>
            </a:r>
            <a:r>
              <a:rPr lang="en-US" sz="1400" b="1" dirty="0">
                <a:latin typeface="Arial" charset="0"/>
              </a:rPr>
              <a:t> </a:t>
            </a:r>
            <a:r>
              <a:rPr lang="en-US" sz="1400" b="1" dirty="0" err="1">
                <a:latin typeface="Arial" charset="0"/>
              </a:rPr>
              <a:t>kemudian</a:t>
            </a:r>
            <a:r>
              <a:rPr lang="en-US" sz="1400" b="1" dirty="0">
                <a:latin typeface="Arial" charset="0"/>
              </a:rPr>
              <a:t> </a:t>
            </a:r>
            <a:r>
              <a:rPr lang="en-US" sz="1400" b="1" dirty="0" err="1">
                <a:latin typeface="Arial" charset="0"/>
              </a:rPr>
              <a:t>ditampilkan</a:t>
            </a:r>
            <a:r>
              <a:rPr lang="en-US" sz="1400" b="1" dirty="0">
                <a:latin typeface="Arial" charset="0"/>
              </a:rPr>
              <a:t> </a:t>
            </a:r>
            <a:r>
              <a:rPr lang="en-US" sz="1400" b="1" dirty="0" err="1">
                <a:latin typeface="Arial" charset="0"/>
              </a:rPr>
              <a:t>dalam</a:t>
            </a:r>
            <a:r>
              <a:rPr lang="en-US" sz="1400" b="1" dirty="0">
                <a:latin typeface="Arial" charset="0"/>
              </a:rPr>
              <a:t> </a:t>
            </a:r>
            <a:r>
              <a:rPr lang="en-US" sz="1400" b="1" dirty="0" err="1">
                <a:latin typeface="Arial" charset="0"/>
              </a:rPr>
              <a:t>matriks</a:t>
            </a:r>
            <a:r>
              <a:rPr lang="en-US" sz="1400" b="1" dirty="0">
                <a:latin typeface="Arial" charset="0"/>
              </a:rPr>
              <a:t> </a:t>
            </a:r>
            <a:r>
              <a:rPr lang="en-US" sz="1400" b="1" dirty="0" err="1">
                <a:latin typeface="Arial" charset="0"/>
              </a:rPr>
              <a:t>untuk</a:t>
            </a:r>
            <a:r>
              <a:rPr lang="en-US" sz="1400" b="1" dirty="0">
                <a:latin typeface="Arial" charset="0"/>
              </a:rPr>
              <a:t> </a:t>
            </a:r>
            <a:r>
              <a:rPr lang="en-US" sz="1400" b="1" dirty="0" err="1">
                <a:latin typeface="Arial" charset="0"/>
              </a:rPr>
              <a:t>lebih</a:t>
            </a:r>
            <a:r>
              <a:rPr lang="en-US" sz="1400" b="1" dirty="0">
                <a:latin typeface="Arial" charset="0"/>
              </a:rPr>
              <a:t> </a:t>
            </a:r>
            <a:r>
              <a:rPr lang="en-US" sz="1400" b="1" dirty="0" err="1">
                <a:latin typeface="Arial" charset="0"/>
              </a:rPr>
              <a:t>memahami</a:t>
            </a:r>
            <a:r>
              <a:rPr lang="en-US" sz="1400" b="1" dirty="0">
                <a:latin typeface="Arial" charset="0"/>
              </a:rPr>
              <a:t> area yang </a:t>
            </a:r>
            <a:r>
              <a:rPr lang="en-US" sz="1400" b="1" dirty="0" err="1">
                <a:latin typeface="Arial" charset="0"/>
              </a:rPr>
              <a:t>kepentingan</a:t>
            </a:r>
            <a:r>
              <a:rPr lang="en-US" sz="1400" b="1" dirty="0">
                <a:latin typeface="Arial" charset="0"/>
              </a:rPr>
              <a:t> </a:t>
            </a:r>
            <a:r>
              <a:rPr lang="en-US" sz="1400" b="1" dirty="0" err="1">
                <a:latin typeface="Arial" charset="0"/>
              </a:rPr>
              <a:t>dan</a:t>
            </a:r>
            <a:r>
              <a:rPr lang="en-US" sz="1400" b="1" dirty="0">
                <a:latin typeface="Arial" charset="0"/>
              </a:rPr>
              <a:t> </a:t>
            </a:r>
            <a:r>
              <a:rPr lang="en-US" sz="1400" b="1" dirty="0" err="1">
                <a:latin typeface="Arial" charset="0"/>
              </a:rPr>
              <a:t>relevansinya</a:t>
            </a:r>
            <a:r>
              <a:rPr lang="en-US" sz="1400" b="1" dirty="0">
                <a:latin typeface="Arial" charset="0"/>
              </a:rPr>
              <a:t>.</a:t>
            </a:r>
          </a:p>
          <a:p>
            <a:pPr marL="152400" indent="-152400">
              <a:lnSpc>
                <a:spcPts val="2500"/>
              </a:lnSpc>
            </a:pPr>
            <a:r>
              <a:rPr lang="en-US" sz="1400" b="1" dirty="0" smtClean="0">
                <a:solidFill>
                  <a:srgbClr val="1CADE4"/>
                </a:solidFill>
                <a:latin typeface="Arial" charset="0"/>
              </a:rPr>
              <a:t> </a:t>
            </a:r>
            <a:r>
              <a:rPr lang="en-US" sz="1400" b="1" dirty="0" err="1">
                <a:latin typeface="Arial" charset="0"/>
              </a:rPr>
              <a:t>Kelompok</a:t>
            </a:r>
            <a:r>
              <a:rPr lang="en-US" sz="1400" b="1" dirty="0">
                <a:latin typeface="Arial" charset="0"/>
              </a:rPr>
              <a:t> </a:t>
            </a:r>
            <a:r>
              <a:rPr lang="en-US" sz="1400" b="1" dirty="0" err="1">
                <a:latin typeface="Arial" charset="0"/>
              </a:rPr>
              <a:t>kerja</a:t>
            </a:r>
            <a:r>
              <a:rPr lang="en-US" sz="1400" b="1" dirty="0">
                <a:latin typeface="Arial" charset="0"/>
              </a:rPr>
              <a:t> </a:t>
            </a:r>
            <a:r>
              <a:rPr lang="en-US" sz="1400" b="1" dirty="0" err="1">
                <a:latin typeface="Arial" charset="0"/>
              </a:rPr>
              <a:t>menentukan</a:t>
            </a:r>
            <a:r>
              <a:rPr lang="en-US" sz="1400" b="1" dirty="0">
                <a:latin typeface="Arial" charset="0"/>
              </a:rPr>
              <a:t> </a:t>
            </a:r>
            <a:r>
              <a:rPr lang="en-US" sz="1400" b="1" dirty="0" err="1">
                <a:latin typeface="Arial" charset="0"/>
              </a:rPr>
              <a:t>topik</a:t>
            </a:r>
            <a:r>
              <a:rPr lang="en-US" sz="1400" b="1" dirty="0">
                <a:latin typeface="Arial" charset="0"/>
              </a:rPr>
              <a:t> </a:t>
            </a:r>
            <a:r>
              <a:rPr lang="en-US" sz="1400" b="1" dirty="0" err="1">
                <a:latin typeface="Arial" charset="0"/>
              </a:rPr>
              <a:t>atau</a:t>
            </a:r>
            <a:r>
              <a:rPr lang="en-US" sz="1400" b="1" dirty="0">
                <a:latin typeface="Arial" charset="0"/>
              </a:rPr>
              <a:t> </a:t>
            </a:r>
            <a:r>
              <a:rPr lang="en-US" sz="1400" b="1" dirty="0" err="1">
                <a:latin typeface="Arial" charset="0"/>
              </a:rPr>
              <a:t>indikator</a:t>
            </a:r>
            <a:r>
              <a:rPr lang="en-US" sz="1400" b="1" dirty="0">
                <a:latin typeface="Arial" charset="0"/>
              </a:rPr>
              <a:t> </a:t>
            </a:r>
            <a:r>
              <a:rPr lang="en-US" sz="1400" b="1" dirty="0" err="1">
                <a:latin typeface="Arial" charset="0"/>
              </a:rPr>
              <a:t>untuk</a:t>
            </a:r>
            <a:r>
              <a:rPr lang="en-US" sz="1400" b="1" dirty="0">
                <a:latin typeface="Arial" charset="0"/>
              </a:rPr>
              <a:t> </a:t>
            </a:r>
            <a:r>
              <a:rPr lang="en-US" sz="1400" b="1" dirty="0" err="1">
                <a:latin typeface="Arial" charset="0"/>
              </a:rPr>
              <a:t>setiap</a:t>
            </a:r>
            <a:r>
              <a:rPr lang="en-US" sz="1400" b="1" dirty="0">
                <a:latin typeface="Arial" charset="0"/>
              </a:rPr>
              <a:t> </a:t>
            </a:r>
            <a:r>
              <a:rPr lang="en-US" sz="1400" b="1" dirty="0" err="1">
                <a:latin typeface="Arial" charset="0"/>
              </a:rPr>
              <a:t>topik</a:t>
            </a:r>
            <a:r>
              <a:rPr lang="en-US" sz="1400" b="1" dirty="0">
                <a:latin typeface="Arial" charset="0"/>
              </a:rPr>
              <a:t> </a:t>
            </a:r>
            <a:r>
              <a:rPr lang="en-US" sz="1400" b="1" dirty="0" err="1">
                <a:latin typeface="Arial" charset="0"/>
              </a:rPr>
              <a:t>atau</a:t>
            </a:r>
            <a:r>
              <a:rPr lang="en-US" sz="1400" b="1" dirty="0">
                <a:latin typeface="Arial" charset="0"/>
              </a:rPr>
              <a:t> </a:t>
            </a:r>
            <a:r>
              <a:rPr lang="en-US" sz="1400" b="1" dirty="0" err="1">
                <a:latin typeface="Arial" charset="0"/>
              </a:rPr>
              <a:t>indikator</a:t>
            </a:r>
            <a:r>
              <a:rPr lang="en-US" sz="1400" b="1" dirty="0">
                <a:latin typeface="Arial" charset="0"/>
              </a:rPr>
              <a:t> [Baca </a:t>
            </a:r>
            <a:r>
              <a:rPr lang="en-US" sz="1400" b="1" dirty="0" err="1">
                <a:latin typeface="Arial" charset="0"/>
              </a:rPr>
              <a:t>bersama-sama</a:t>
            </a:r>
            <a:r>
              <a:rPr lang="en-US" sz="1400" b="1" dirty="0">
                <a:latin typeface="Arial" charset="0"/>
              </a:rPr>
              <a:t> </a:t>
            </a:r>
            <a:r>
              <a:rPr lang="en-US" sz="1400" b="1" dirty="0" err="1">
                <a:latin typeface="Arial" charset="0"/>
              </a:rPr>
              <a:t>dengan</a:t>
            </a:r>
            <a:r>
              <a:rPr lang="en-US" sz="1400" b="1" dirty="0">
                <a:latin typeface="Arial" charset="0"/>
              </a:rPr>
              <a:t> </a:t>
            </a:r>
            <a:r>
              <a:rPr lang="en-US" sz="1400" b="1" dirty="0" err="1">
                <a:latin typeface="Arial" charset="0"/>
              </a:rPr>
              <a:t>Indikator</a:t>
            </a:r>
            <a:r>
              <a:rPr lang="en-US" sz="1400" b="1" dirty="0">
                <a:latin typeface="Arial" charset="0"/>
              </a:rPr>
              <a:t> </a:t>
            </a:r>
            <a:r>
              <a:rPr lang="en-US" sz="1400" b="1" dirty="0" err="1">
                <a:latin typeface="Arial" charset="0"/>
              </a:rPr>
              <a:t>Mutu</a:t>
            </a:r>
            <a:r>
              <a:rPr lang="en-US" sz="1400" b="1" dirty="0">
                <a:latin typeface="Arial" charset="0"/>
              </a:rPr>
              <a:t> </a:t>
            </a:r>
            <a:r>
              <a:rPr lang="en-US" sz="1400" b="1" dirty="0" err="1">
                <a:latin typeface="Arial" charset="0"/>
              </a:rPr>
              <a:t>Rumah</a:t>
            </a:r>
            <a:r>
              <a:rPr lang="en-US" sz="1400" b="1" dirty="0">
                <a:latin typeface="Arial" charset="0"/>
              </a:rPr>
              <a:t> </a:t>
            </a:r>
            <a:r>
              <a:rPr lang="en-US" sz="1400" b="1" dirty="0" err="1">
                <a:latin typeface="Arial" charset="0"/>
              </a:rPr>
              <a:t>Sakit</a:t>
            </a:r>
            <a:r>
              <a:rPr lang="en-US" sz="1400" b="1" dirty="0">
                <a:latin typeface="Arial" charset="0"/>
              </a:rPr>
              <a:t>].</a:t>
            </a:r>
          </a:p>
          <a:p>
            <a:pPr marL="68580" indent="0">
              <a:buNone/>
            </a:pPr>
            <a:endParaRPr lang="en-US" sz="1400" dirty="0"/>
          </a:p>
        </p:txBody>
      </p:sp>
    </p:spTree>
    <p:extLst>
      <p:ext uri="{BB962C8B-B14F-4D97-AF65-F5344CB8AC3E}">
        <p14:creationId xmlns:p14="http://schemas.microsoft.com/office/powerpoint/2010/main" val="243742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077200" cy="5867400"/>
          </a:xfrm>
        </p:spPr>
        <p:txBody>
          <a:bodyPr>
            <a:normAutofit fontScale="85000" lnSpcReduction="10000"/>
          </a:bodyPr>
          <a:lstStyle/>
          <a:p>
            <a:pPr marL="152400">
              <a:lnSpc>
                <a:spcPct val="120000"/>
              </a:lnSpc>
              <a:spcBef>
                <a:spcPts val="838"/>
              </a:spcBef>
              <a:spcAft>
                <a:spcPts val="838"/>
              </a:spcAft>
            </a:pPr>
            <a:r>
              <a:rPr lang="en-US" dirty="0">
                <a:latin typeface="Arial" charset="0"/>
              </a:rPr>
              <a:t>Data </a:t>
            </a:r>
            <a:r>
              <a:rPr lang="en-US" dirty="0" err="1">
                <a:latin typeface="Arial" charset="0"/>
              </a:rPr>
              <a:t>ini</a:t>
            </a:r>
            <a:r>
              <a:rPr lang="en-US" dirty="0">
                <a:latin typeface="Arial" charset="0"/>
              </a:rPr>
              <a:t> </a:t>
            </a:r>
            <a:r>
              <a:rPr lang="en-US" dirty="0" err="1">
                <a:latin typeface="Arial" charset="0"/>
              </a:rPr>
              <a:t>kemudian</a:t>
            </a:r>
            <a:r>
              <a:rPr lang="en-US" dirty="0">
                <a:latin typeface="Arial" charset="0"/>
              </a:rPr>
              <a:t> </a:t>
            </a:r>
            <a:r>
              <a:rPr lang="en-US" dirty="0" err="1">
                <a:latin typeface="Arial" charset="0"/>
              </a:rPr>
              <a:t>dikumpulkan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dipelajari</a:t>
            </a:r>
            <a:r>
              <a:rPr lang="en-US" dirty="0">
                <a:latin typeface="Arial" charset="0"/>
              </a:rPr>
              <a:t>. </a:t>
            </a:r>
            <a:r>
              <a:rPr lang="en-US" dirty="0" err="1">
                <a:latin typeface="Arial" charset="0"/>
              </a:rPr>
              <a:t>Kelompok</a:t>
            </a:r>
            <a:r>
              <a:rPr lang="en-US" dirty="0">
                <a:latin typeface="Arial" charset="0"/>
              </a:rPr>
              <a:t> </a:t>
            </a:r>
            <a:r>
              <a:rPr lang="en-US" dirty="0" err="1">
                <a:latin typeface="Arial" charset="0"/>
              </a:rPr>
              <a:t>kerja</a:t>
            </a:r>
            <a:r>
              <a:rPr lang="en-US" dirty="0">
                <a:latin typeface="Arial" charset="0"/>
              </a:rPr>
              <a:t> </a:t>
            </a:r>
            <a:r>
              <a:rPr lang="en-US" dirty="0" err="1">
                <a:latin typeface="Arial" charset="0"/>
              </a:rPr>
              <a:t>membahas</a:t>
            </a:r>
            <a:r>
              <a:rPr lang="en-US" dirty="0">
                <a:latin typeface="Arial" charset="0"/>
              </a:rPr>
              <a:t> </a:t>
            </a:r>
            <a:r>
              <a:rPr lang="en-US" dirty="0" err="1">
                <a:latin typeface="Arial" charset="0"/>
              </a:rPr>
              <a:t>analisis</a:t>
            </a:r>
            <a:r>
              <a:rPr lang="en-US" dirty="0">
                <a:latin typeface="Arial" charset="0"/>
              </a:rPr>
              <a:t> data </a:t>
            </a:r>
            <a:r>
              <a:rPr lang="en-US" dirty="0" err="1">
                <a:latin typeface="Arial" charset="0"/>
              </a:rPr>
              <a:t>dan</a:t>
            </a:r>
            <a:r>
              <a:rPr lang="en-US" dirty="0">
                <a:latin typeface="Arial" charset="0"/>
              </a:rPr>
              <a:t> </a:t>
            </a:r>
            <a:r>
              <a:rPr lang="en-US" dirty="0" err="1" smtClean="0">
                <a:latin typeface="Arial" charset="0"/>
              </a:rPr>
              <a:t>menentukan</a:t>
            </a:r>
            <a:r>
              <a:rPr lang="en-US" dirty="0" smtClean="0">
                <a:latin typeface="Arial" charset="0"/>
              </a:rPr>
              <a:t> </a:t>
            </a:r>
            <a:r>
              <a:rPr lang="en-US" dirty="0" err="1">
                <a:latin typeface="Arial" charset="0"/>
              </a:rPr>
              <a:t>inisiatif</a:t>
            </a:r>
            <a:r>
              <a:rPr lang="en-US" dirty="0">
                <a:latin typeface="Arial" charset="0"/>
              </a:rPr>
              <a:t> </a:t>
            </a:r>
            <a:r>
              <a:rPr lang="en-US" dirty="0" err="1">
                <a:latin typeface="Arial" charset="0"/>
              </a:rPr>
              <a:t>apa</a:t>
            </a:r>
            <a:r>
              <a:rPr lang="en-US" dirty="0">
                <a:latin typeface="Arial" charset="0"/>
              </a:rPr>
              <a:t> yang </a:t>
            </a:r>
            <a:r>
              <a:rPr lang="en-US" dirty="0" err="1">
                <a:latin typeface="Arial" charset="0"/>
              </a:rPr>
              <a:t>harus</a:t>
            </a:r>
            <a:r>
              <a:rPr lang="en-US" dirty="0">
                <a:latin typeface="Arial" charset="0"/>
              </a:rPr>
              <a:t> </a:t>
            </a:r>
            <a:r>
              <a:rPr lang="en-US" dirty="0" err="1">
                <a:latin typeface="Arial" charset="0"/>
              </a:rPr>
              <a:t>dilaksanakan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mencapai</a:t>
            </a:r>
            <a:r>
              <a:rPr lang="en-US" dirty="0">
                <a:latin typeface="Arial" charset="0"/>
              </a:rPr>
              <a:t> </a:t>
            </a:r>
            <a:r>
              <a:rPr lang="en-US" dirty="0" err="1">
                <a:latin typeface="Arial" charset="0"/>
              </a:rPr>
              <a:t>hasil</a:t>
            </a:r>
            <a:r>
              <a:rPr lang="en-US" dirty="0">
                <a:latin typeface="Arial" charset="0"/>
              </a:rPr>
              <a:t> yang </a:t>
            </a:r>
            <a:r>
              <a:rPr lang="en-US" dirty="0" err="1">
                <a:latin typeface="Arial" charset="0"/>
              </a:rPr>
              <a:t>diinginkan</a:t>
            </a:r>
            <a:r>
              <a:rPr lang="en-US" dirty="0">
                <a:latin typeface="Arial" charset="0"/>
              </a:rPr>
              <a:t>.</a:t>
            </a:r>
          </a:p>
          <a:p>
            <a:pPr marL="152400">
              <a:lnSpc>
                <a:spcPct val="120000"/>
              </a:lnSpc>
              <a:spcAft>
                <a:spcPts val="838"/>
              </a:spcAft>
            </a:pPr>
            <a:r>
              <a:rPr lang="en-US" dirty="0">
                <a:latin typeface="Arial" charset="0"/>
              </a:rPr>
              <a:t>[</a:t>
            </a:r>
            <a:r>
              <a:rPr lang="en-US" dirty="0" err="1">
                <a:latin typeface="Arial" charset="0"/>
              </a:rPr>
              <a:t>Lihat</a:t>
            </a:r>
            <a:r>
              <a:rPr lang="en-US" dirty="0">
                <a:latin typeface="Arial" charset="0"/>
              </a:rPr>
              <a:t> </a:t>
            </a:r>
            <a:r>
              <a:rPr lang="en-US" dirty="0" err="1">
                <a:latin typeface="Arial" charset="0"/>
              </a:rPr>
              <a:t>Lampiran</a:t>
            </a:r>
            <a:r>
              <a:rPr lang="en-US" dirty="0">
                <a:latin typeface="Arial" charset="0"/>
              </a:rPr>
              <a:t> 3: </a:t>
            </a:r>
            <a:r>
              <a:rPr lang="en-US" dirty="0" err="1">
                <a:latin typeface="Arial" charset="0"/>
              </a:rPr>
              <a:t>Alur</a:t>
            </a:r>
            <a:r>
              <a:rPr lang="en-US" dirty="0">
                <a:latin typeface="Arial" charset="0"/>
              </a:rPr>
              <a:t> Data : </a:t>
            </a:r>
            <a:r>
              <a:rPr lang="en-US" dirty="0" err="1">
                <a:latin typeface="Arial" charset="0"/>
              </a:rPr>
              <a:t>pengumpulan</a:t>
            </a:r>
            <a:r>
              <a:rPr lang="en-US" dirty="0">
                <a:latin typeface="Arial" charset="0"/>
              </a:rPr>
              <a:t> data, </a:t>
            </a:r>
            <a:r>
              <a:rPr lang="en-US" dirty="0" err="1">
                <a:latin typeface="Arial" charset="0"/>
              </a:rPr>
              <a:t>analisa</a:t>
            </a:r>
            <a:r>
              <a:rPr lang="en-US" dirty="0">
                <a:latin typeface="Arial" charset="0"/>
              </a:rPr>
              <a:t>, </a:t>
            </a:r>
            <a:r>
              <a:rPr lang="en-US" dirty="0" err="1">
                <a:latin typeface="Arial" charset="0"/>
              </a:rPr>
              <a:t>penggunaan</a:t>
            </a:r>
            <a:r>
              <a:rPr lang="en-US" dirty="0">
                <a:latin typeface="Arial" charset="0"/>
              </a:rPr>
              <a:t> </a:t>
            </a:r>
            <a:r>
              <a:rPr lang="en-US" dirty="0" err="1">
                <a:latin typeface="Arial" charset="0"/>
              </a:rPr>
              <a:t>adata</a:t>
            </a:r>
            <a:r>
              <a:rPr lang="en-US" dirty="0">
                <a:latin typeface="Arial" charset="0"/>
              </a:rPr>
              <a:t> </a:t>
            </a:r>
            <a:r>
              <a:rPr lang="en-US" dirty="0" err="1">
                <a:latin typeface="Arial" charset="0"/>
              </a:rPr>
              <a:t>dan</a:t>
            </a:r>
            <a:r>
              <a:rPr lang="en-US" dirty="0">
                <a:latin typeface="Arial" charset="0"/>
              </a:rPr>
              <a:t> proses internal </a:t>
            </a:r>
            <a:r>
              <a:rPr lang="en-US" dirty="0" err="1">
                <a:latin typeface="Arial" charset="0"/>
              </a:rPr>
              <a:t>validasi</a:t>
            </a:r>
            <a:r>
              <a:rPr lang="en-US" dirty="0">
                <a:latin typeface="Arial" charset="0"/>
              </a:rPr>
              <a:t> data].</a:t>
            </a:r>
          </a:p>
          <a:p>
            <a:pPr marL="152400">
              <a:lnSpc>
                <a:spcPct val="120000"/>
              </a:lnSpc>
            </a:pPr>
            <a:r>
              <a:rPr lang="en-US" dirty="0" err="1" smtClean="0">
                <a:latin typeface="Arial" charset="0"/>
              </a:rPr>
              <a:t>Validasi</a:t>
            </a:r>
            <a:r>
              <a:rPr lang="en-US" dirty="0" smtClean="0">
                <a:latin typeface="Arial" charset="0"/>
              </a:rPr>
              <a:t> </a:t>
            </a:r>
            <a:r>
              <a:rPr lang="en-US" dirty="0">
                <a:latin typeface="Arial" charset="0"/>
              </a:rPr>
              <a:t>Data </a:t>
            </a:r>
            <a:r>
              <a:rPr lang="en-US" dirty="0" err="1">
                <a:latin typeface="Arial" charset="0"/>
              </a:rPr>
              <a:t>Pengukuran</a:t>
            </a:r>
            <a:r>
              <a:rPr lang="en-US" dirty="0">
                <a:latin typeface="Arial" charset="0"/>
              </a:rPr>
              <a:t> : </a:t>
            </a:r>
            <a:r>
              <a:rPr lang="en-US" dirty="0" err="1">
                <a:latin typeface="Arial" charset="0"/>
              </a:rPr>
              <a:t>Untuk</a:t>
            </a:r>
            <a:r>
              <a:rPr lang="en-US" dirty="0">
                <a:latin typeface="Arial" charset="0"/>
              </a:rPr>
              <a:t> </a:t>
            </a:r>
            <a:r>
              <a:rPr lang="en-US" dirty="0" err="1">
                <a:latin typeface="Arial" charset="0"/>
              </a:rPr>
              <a:t>memastikan</a:t>
            </a:r>
            <a:r>
              <a:rPr lang="en-US" dirty="0">
                <a:latin typeface="Arial" charset="0"/>
              </a:rPr>
              <a:t> </a:t>
            </a:r>
            <a:r>
              <a:rPr lang="en-US" dirty="0" err="1">
                <a:latin typeface="Arial" charset="0"/>
              </a:rPr>
              <a:t>bahwa</a:t>
            </a:r>
            <a:r>
              <a:rPr lang="en-US" dirty="0">
                <a:latin typeface="Arial" charset="0"/>
              </a:rPr>
              <a:t> data yang </a:t>
            </a:r>
            <a:r>
              <a:rPr lang="en-US" dirty="0" err="1">
                <a:latin typeface="Arial" charset="0"/>
              </a:rPr>
              <a:t>baik</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berguna</a:t>
            </a:r>
            <a:r>
              <a:rPr lang="en-US" dirty="0">
                <a:latin typeface="Arial" charset="0"/>
              </a:rPr>
              <a:t> </a:t>
            </a:r>
            <a:r>
              <a:rPr lang="en-US" dirty="0" err="1">
                <a:latin typeface="Arial" charset="0"/>
              </a:rPr>
              <a:t>telah</a:t>
            </a:r>
            <a:r>
              <a:rPr lang="en-US" dirty="0">
                <a:latin typeface="Arial" charset="0"/>
              </a:rPr>
              <a:t> </a:t>
            </a:r>
            <a:r>
              <a:rPr lang="en-US" dirty="0" err="1">
                <a:latin typeface="Arial" charset="0"/>
              </a:rPr>
              <a:t>dikumpulkan</a:t>
            </a:r>
            <a:r>
              <a:rPr lang="en-US" dirty="0">
                <a:latin typeface="Arial" charset="0"/>
              </a:rPr>
              <a:t>, </a:t>
            </a:r>
            <a:r>
              <a:rPr lang="en-US" dirty="0" err="1">
                <a:latin typeface="Arial" charset="0"/>
              </a:rPr>
              <a:t>sebuah</a:t>
            </a:r>
            <a:r>
              <a:rPr lang="en-US" dirty="0">
                <a:latin typeface="Arial" charset="0"/>
              </a:rPr>
              <a:t> proses </a:t>
            </a:r>
            <a:r>
              <a:rPr lang="en-US" dirty="0" err="1">
                <a:latin typeface="Arial" charset="0"/>
              </a:rPr>
              <a:t>validasi</a:t>
            </a:r>
            <a:r>
              <a:rPr lang="en-US" dirty="0">
                <a:latin typeface="Arial" charset="0"/>
              </a:rPr>
              <a:t> data internal </a:t>
            </a:r>
            <a:r>
              <a:rPr lang="en-US" dirty="0" err="1">
                <a:latin typeface="Arial" charset="0"/>
              </a:rPr>
              <a:t>perlu</a:t>
            </a:r>
            <a:r>
              <a:rPr lang="en-US" dirty="0">
                <a:latin typeface="Arial" charset="0"/>
              </a:rPr>
              <a:t> </a:t>
            </a:r>
            <a:r>
              <a:rPr lang="en-US" dirty="0" err="1">
                <a:latin typeface="Arial" charset="0"/>
              </a:rPr>
              <a:t>dilakukan</a:t>
            </a:r>
            <a:r>
              <a:rPr lang="en-US" dirty="0">
                <a:latin typeface="Arial" charset="0"/>
              </a:rPr>
              <a:t>. </a:t>
            </a:r>
            <a:r>
              <a:rPr lang="en-US" dirty="0" err="1">
                <a:latin typeface="Arial" charset="0"/>
              </a:rPr>
              <a:t>Validasi</a:t>
            </a:r>
            <a:r>
              <a:rPr lang="en-US" dirty="0">
                <a:latin typeface="Arial" charset="0"/>
              </a:rPr>
              <a:t> data </a:t>
            </a:r>
            <a:r>
              <a:rPr lang="en-US" dirty="0" err="1">
                <a:latin typeface="Arial" charset="0"/>
              </a:rPr>
              <a:t>sangat</a:t>
            </a:r>
            <a:r>
              <a:rPr lang="en-US" dirty="0">
                <a:latin typeface="Arial" charset="0"/>
              </a:rPr>
              <a:t> </a:t>
            </a:r>
            <a:r>
              <a:rPr lang="en-US" dirty="0" err="1">
                <a:latin typeface="Arial" charset="0"/>
              </a:rPr>
              <a:t>penting</a:t>
            </a:r>
            <a:r>
              <a:rPr lang="en-US" dirty="0">
                <a:latin typeface="Arial" charset="0"/>
              </a:rPr>
              <a:t> </a:t>
            </a:r>
            <a:r>
              <a:rPr lang="en-US" dirty="0" err="1">
                <a:latin typeface="Arial" charset="0"/>
              </a:rPr>
              <a:t>ketika</a:t>
            </a:r>
            <a:r>
              <a:rPr lang="en-US" dirty="0">
                <a:latin typeface="Arial" charset="0"/>
              </a:rPr>
              <a:t> </a:t>
            </a:r>
            <a:r>
              <a:rPr lang="en-US" dirty="0" err="1">
                <a:latin typeface="Arial" charset="0"/>
              </a:rPr>
              <a:t>ukuran</a:t>
            </a:r>
            <a:r>
              <a:rPr lang="en-US" dirty="0">
                <a:latin typeface="Arial" charset="0"/>
              </a:rPr>
              <a:t> </a:t>
            </a:r>
            <a:r>
              <a:rPr lang="en-US" dirty="0" err="1">
                <a:latin typeface="Arial" charset="0"/>
              </a:rPr>
              <a:t>baru</a:t>
            </a:r>
            <a:r>
              <a:rPr lang="en-US" dirty="0">
                <a:latin typeface="Arial" charset="0"/>
              </a:rPr>
              <a:t> </a:t>
            </a:r>
            <a:r>
              <a:rPr lang="en-US" dirty="0" err="1">
                <a:latin typeface="Arial" charset="0"/>
              </a:rPr>
              <a:t>diimplementasikan</a:t>
            </a:r>
            <a:r>
              <a:rPr lang="en-US" dirty="0">
                <a:latin typeface="Arial" charset="0"/>
              </a:rPr>
              <a:t>, data </a:t>
            </a:r>
            <a:r>
              <a:rPr lang="en-US" dirty="0" err="1">
                <a:latin typeface="Arial" charset="0"/>
              </a:rPr>
              <a:t>akan</a:t>
            </a:r>
            <a:r>
              <a:rPr lang="en-US" dirty="0">
                <a:latin typeface="Arial" charset="0"/>
              </a:rPr>
              <a:t> </a:t>
            </a:r>
            <a:r>
              <a:rPr lang="en-US" dirty="0" err="1">
                <a:latin typeface="Arial" charset="0"/>
              </a:rPr>
              <a:t>dipublikasikan</a:t>
            </a:r>
            <a:r>
              <a:rPr lang="en-US" dirty="0">
                <a:latin typeface="Arial" charset="0"/>
              </a:rPr>
              <a:t> di </a:t>
            </a:r>
            <a:r>
              <a:rPr lang="en-US" dirty="0" err="1">
                <a:latin typeface="Arial" charset="0"/>
              </a:rPr>
              <a:t>situs</a:t>
            </a:r>
            <a:r>
              <a:rPr lang="en-US" dirty="0">
                <a:latin typeface="Arial" charset="0"/>
              </a:rPr>
              <a:t> Web </a:t>
            </a:r>
            <a:r>
              <a:rPr lang="en-US" dirty="0" err="1">
                <a:latin typeface="Arial" charset="0"/>
              </a:rPr>
              <a:t>organisasi</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dengan</a:t>
            </a:r>
            <a:r>
              <a:rPr lang="en-US" dirty="0">
                <a:latin typeface="Arial" charset="0"/>
              </a:rPr>
              <a:t> </a:t>
            </a:r>
            <a:r>
              <a:rPr lang="en-US" dirty="0" err="1">
                <a:latin typeface="Arial" charset="0"/>
              </a:rPr>
              <a:t>cara</a:t>
            </a:r>
            <a:r>
              <a:rPr lang="en-US" dirty="0">
                <a:latin typeface="Arial" charset="0"/>
              </a:rPr>
              <a:t> lain, </a:t>
            </a:r>
            <a:r>
              <a:rPr lang="en-US" dirty="0" err="1">
                <a:latin typeface="Arial" charset="0"/>
              </a:rPr>
              <a:t>perubahan</a:t>
            </a:r>
            <a:r>
              <a:rPr lang="en-US" dirty="0">
                <a:latin typeface="Arial" charset="0"/>
              </a:rPr>
              <a:t> </a:t>
            </a:r>
            <a:r>
              <a:rPr lang="en-US" dirty="0" err="1">
                <a:latin typeface="Arial" charset="0"/>
              </a:rPr>
              <a:t>telah</a:t>
            </a:r>
            <a:r>
              <a:rPr lang="en-US" dirty="0">
                <a:latin typeface="Arial" charset="0"/>
              </a:rPr>
              <a:t> </a:t>
            </a:r>
            <a:r>
              <a:rPr lang="en-US" dirty="0" err="1">
                <a:latin typeface="Arial" charset="0"/>
              </a:rPr>
              <a:t>dibuat</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ukuran</a:t>
            </a:r>
            <a:r>
              <a:rPr lang="en-US" dirty="0">
                <a:latin typeface="Arial" charset="0"/>
              </a:rPr>
              <a:t> yang </a:t>
            </a:r>
            <a:r>
              <a:rPr lang="en-US" dirty="0" err="1">
                <a:latin typeface="Arial" charset="0"/>
              </a:rPr>
              <a:t>ada</a:t>
            </a:r>
            <a:r>
              <a:rPr lang="en-US" dirty="0">
                <a:latin typeface="Arial" charset="0"/>
              </a:rPr>
              <a:t>, data yang </a:t>
            </a:r>
            <a:r>
              <a:rPr lang="en-US" dirty="0" err="1">
                <a:latin typeface="Arial" charset="0"/>
              </a:rPr>
              <a:t>dihasilkan</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ukuran</a:t>
            </a:r>
            <a:r>
              <a:rPr lang="en-US" dirty="0">
                <a:latin typeface="Arial" charset="0"/>
              </a:rPr>
              <a:t> yang </a:t>
            </a:r>
            <a:r>
              <a:rPr lang="en-US" dirty="0" err="1">
                <a:latin typeface="Arial" charset="0"/>
              </a:rPr>
              <a:t>ada</a:t>
            </a:r>
            <a:r>
              <a:rPr lang="en-US" dirty="0">
                <a:latin typeface="Arial" charset="0"/>
              </a:rPr>
              <a:t> </a:t>
            </a:r>
            <a:r>
              <a:rPr lang="en-US" dirty="0" err="1">
                <a:latin typeface="Arial" charset="0"/>
              </a:rPr>
              <a:t>telah</a:t>
            </a:r>
            <a:r>
              <a:rPr lang="en-US" dirty="0">
                <a:latin typeface="Arial" charset="0"/>
              </a:rPr>
              <a:t> </a:t>
            </a:r>
            <a:r>
              <a:rPr lang="en-US" dirty="0" err="1">
                <a:latin typeface="Arial" charset="0"/>
              </a:rPr>
              <a:t>berubah</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cara</a:t>
            </a:r>
            <a:r>
              <a:rPr lang="en-US" dirty="0">
                <a:latin typeface="Arial" charset="0"/>
              </a:rPr>
              <a:t> yang </a:t>
            </a:r>
            <a:r>
              <a:rPr lang="en-US" dirty="0" err="1">
                <a:latin typeface="Arial" charset="0"/>
              </a:rPr>
              <a:t>tidak</a:t>
            </a:r>
            <a:r>
              <a:rPr lang="en-US" dirty="0">
                <a:latin typeface="Arial" charset="0"/>
              </a:rPr>
              <a:t> </a:t>
            </a:r>
            <a:r>
              <a:rPr lang="en-US" dirty="0" err="1">
                <a:latin typeface="Arial" charset="0"/>
              </a:rPr>
              <a:t>dapat</a:t>
            </a:r>
            <a:r>
              <a:rPr lang="en-US" dirty="0">
                <a:latin typeface="Arial" charset="0"/>
              </a:rPr>
              <a:t> </a:t>
            </a:r>
            <a:r>
              <a:rPr lang="en-US" dirty="0" err="1">
                <a:latin typeface="Arial" charset="0"/>
              </a:rPr>
              <a:t>dijelaskan</a:t>
            </a:r>
            <a:r>
              <a:rPr lang="en-US" dirty="0">
                <a:latin typeface="Arial" charset="0"/>
              </a:rPr>
              <a:t>, </a:t>
            </a:r>
            <a:r>
              <a:rPr lang="en-US" dirty="0" err="1">
                <a:latin typeface="Arial" charset="0"/>
              </a:rPr>
              <a:t>sumber</a:t>
            </a:r>
            <a:r>
              <a:rPr lang="en-US" dirty="0">
                <a:latin typeface="Arial" charset="0"/>
              </a:rPr>
              <a:t> data </a:t>
            </a:r>
            <a:r>
              <a:rPr lang="en-US" dirty="0" err="1">
                <a:latin typeface="Arial" charset="0"/>
              </a:rPr>
              <a:t>telah</a:t>
            </a:r>
            <a:r>
              <a:rPr lang="en-US" dirty="0">
                <a:latin typeface="Arial" charset="0"/>
              </a:rPr>
              <a:t> </a:t>
            </a:r>
            <a:r>
              <a:rPr lang="en-US" dirty="0" err="1">
                <a:latin typeface="Arial" charset="0"/>
              </a:rPr>
              <a:t>berubah</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subyek</a:t>
            </a:r>
            <a:r>
              <a:rPr lang="en-US" dirty="0">
                <a:latin typeface="Arial" charset="0"/>
              </a:rPr>
              <a:t> </a:t>
            </a:r>
            <a:r>
              <a:rPr lang="en-US" dirty="0" err="1">
                <a:latin typeface="Arial" charset="0"/>
              </a:rPr>
              <a:t>pengumpulan</a:t>
            </a:r>
            <a:r>
              <a:rPr lang="en-US" dirty="0">
                <a:latin typeface="Arial" charset="0"/>
              </a:rPr>
              <a:t> data </a:t>
            </a:r>
            <a:r>
              <a:rPr lang="en-US" dirty="0" err="1">
                <a:latin typeface="Arial" charset="0"/>
              </a:rPr>
              <a:t>telah</a:t>
            </a:r>
            <a:r>
              <a:rPr lang="en-US" dirty="0">
                <a:latin typeface="Arial" charset="0"/>
              </a:rPr>
              <a:t> </a:t>
            </a:r>
            <a:r>
              <a:rPr lang="en-US" dirty="0" err="1">
                <a:latin typeface="Arial" charset="0"/>
              </a:rPr>
              <a:t>berubah</a:t>
            </a:r>
            <a:r>
              <a:rPr lang="en-US" dirty="0">
                <a:latin typeface="Arial" charset="0"/>
              </a:rPr>
              <a:t>.</a:t>
            </a:r>
          </a:p>
          <a:p>
            <a:pPr marL="152400">
              <a:lnSpc>
                <a:spcPts val="2975"/>
              </a:lnSpc>
            </a:pPr>
            <a:r>
              <a:rPr lang="en-US" dirty="0">
                <a:latin typeface="Arial" charset="0"/>
              </a:rPr>
              <a:t>[</a:t>
            </a:r>
            <a:r>
              <a:rPr lang="en-US" dirty="0" err="1">
                <a:latin typeface="Arial" charset="0"/>
              </a:rPr>
              <a:t>Lihat</a:t>
            </a:r>
            <a:r>
              <a:rPr lang="en-US" dirty="0">
                <a:latin typeface="Arial" charset="0"/>
              </a:rPr>
              <a:t> </a:t>
            </a:r>
            <a:r>
              <a:rPr lang="en-US" dirty="0" err="1">
                <a:latin typeface="Arial" charset="0"/>
              </a:rPr>
              <a:t>Lampiran</a:t>
            </a:r>
            <a:r>
              <a:rPr lang="en-US" dirty="0">
                <a:latin typeface="Arial" charset="0"/>
              </a:rPr>
              <a:t> 3: </a:t>
            </a:r>
            <a:r>
              <a:rPr lang="en-US" dirty="0" err="1">
                <a:latin typeface="Arial" charset="0"/>
              </a:rPr>
              <a:t>Alur</a:t>
            </a:r>
            <a:r>
              <a:rPr lang="en-US" dirty="0">
                <a:latin typeface="Arial" charset="0"/>
              </a:rPr>
              <a:t> Data : </a:t>
            </a:r>
            <a:r>
              <a:rPr lang="en-US" dirty="0" err="1">
                <a:latin typeface="Arial" charset="0"/>
              </a:rPr>
              <a:t>pengumpulan</a:t>
            </a:r>
            <a:r>
              <a:rPr lang="en-US" dirty="0">
                <a:latin typeface="Arial" charset="0"/>
              </a:rPr>
              <a:t> data, </a:t>
            </a:r>
            <a:r>
              <a:rPr lang="en-US" dirty="0" err="1">
                <a:latin typeface="Arial" charset="0"/>
              </a:rPr>
              <a:t>analisa</a:t>
            </a:r>
            <a:r>
              <a:rPr lang="en-US" dirty="0">
                <a:latin typeface="Arial" charset="0"/>
              </a:rPr>
              <a:t>, </a:t>
            </a:r>
            <a:r>
              <a:rPr lang="en-US" dirty="0" err="1">
                <a:latin typeface="Arial" charset="0"/>
              </a:rPr>
              <a:t>penggunaan</a:t>
            </a:r>
            <a:r>
              <a:rPr lang="en-US" dirty="0">
                <a:latin typeface="Arial" charset="0"/>
              </a:rPr>
              <a:t> </a:t>
            </a:r>
            <a:r>
              <a:rPr lang="en-US" dirty="0" err="1">
                <a:latin typeface="Arial" charset="0"/>
              </a:rPr>
              <a:t>adata</a:t>
            </a:r>
            <a:r>
              <a:rPr lang="en-US" dirty="0">
                <a:latin typeface="Arial" charset="0"/>
              </a:rPr>
              <a:t> </a:t>
            </a:r>
            <a:r>
              <a:rPr lang="en-US" dirty="0" err="1">
                <a:latin typeface="Arial" charset="0"/>
              </a:rPr>
              <a:t>dan</a:t>
            </a:r>
            <a:r>
              <a:rPr lang="en-US" dirty="0">
                <a:latin typeface="Arial" charset="0"/>
              </a:rPr>
              <a:t> proses internal </a:t>
            </a:r>
            <a:r>
              <a:rPr lang="en-US" dirty="0" err="1">
                <a:latin typeface="Arial" charset="0"/>
              </a:rPr>
              <a:t>validasi</a:t>
            </a:r>
            <a:r>
              <a:rPr lang="en-US" dirty="0">
                <a:latin typeface="Arial" charset="0"/>
              </a:rPr>
              <a:t> data] </a:t>
            </a:r>
            <a:endParaRPr lang="en-US" dirty="0" smtClean="0">
              <a:latin typeface="Arial" charset="0"/>
            </a:endParaRPr>
          </a:p>
          <a:p>
            <a:endParaRPr lang="en-US" dirty="0"/>
          </a:p>
        </p:txBody>
      </p:sp>
    </p:spTree>
    <p:extLst>
      <p:ext uri="{BB962C8B-B14F-4D97-AF65-F5344CB8AC3E}">
        <p14:creationId xmlns:p14="http://schemas.microsoft.com/office/powerpoint/2010/main" val="3987755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924800" cy="5562600"/>
          </a:xfrm>
        </p:spPr>
        <p:txBody>
          <a:bodyPr>
            <a:normAutofit/>
          </a:bodyPr>
          <a:lstStyle/>
          <a:p>
            <a:r>
              <a:rPr lang="en-US" dirty="0" err="1">
                <a:latin typeface="Arial" charset="0"/>
              </a:rPr>
              <a:t>Pengumpulan</a:t>
            </a:r>
            <a:r>
              <a:rPr lang="en-US" dirty="0">
                <a:latin typeface="Arial" charset="0"/>
              </a:rPr>
              <a:t> </a:t>
            </a:r>
            <a:r>
              <a:rPr lang="en-US" dirty="0" err="1">
                <a:latin typeface="Arial" charset="0"/>
              </a:rPr>
              <a:t>ulang</a:t>
            </a:r>
            <a:r>
              <a:rPr lang="en-US" dirty="0">
                <a:latin typeface="Arial" charset="0"/>
              </a:rPr>
              <a:t> data yang </a:t>
            </a:r>
            <a:r>
              <a:rPr lang="en-US" dirty="0" err="1">
                <a:latin typeface="Arial" charset="0"/>
              </a:rPr>
              <a:t>dilakukan</a:t>
            </a:r>
            <a:r>
              <a:rPr lang="en-US" dirty="0">
                <a:latin typeface="Arial" charset="0"/>
              </a:rPr>
              <a:t> </a:t>
            </a:r>
            <a:r>
              <a:rPr lang="en-US" dirty="0" err="1">
                <a:latin typeface="Arial" charset="0"/>
              </a:rPr>
              <a:t>olehorang</a:t>
            </a:r>
            <a:r>
              <a:rPr lang="en-US" dirty="0">
                <a:latin typeface="Arial" charset="0"/>
              </a:rPr>
              <a:t> </a:t>
            </a:r>
            <a:r>
              <a:rPr lang="en-US" dirty="0" err="1">
                <a:latin typeface="Arial" charset="0"/>
              </a:rPr>
              <a:t>kedua</a:t>
            </a:r>
            <a:r>
              <a:rPr lang="en-US" dirty="0">
                <a:latin typeface="Arial" charset="0"/>
              </a:rPr>
              <a:t> yang </a:t>
            </a:r>
            <a:r>
              <a:rPr lang="en-US" dirty="0" err="1">
                <a:latin typeface="Arial" charset="0"/>
              </a:rPr>
              <a:t>tidak</a:t>
            </a:r>
            <a:r>
              <a:rPr lang="en-US" dirty="0">
                <a:latin typeface="Arial" charset="0"/>
              </a:rPr>
              <a:t> </a:t>
            </a:r>
            <a:r>
              <a:rPr lang="en-US" dirty="0" err="1">
                <a:latin typeface="Arial" charset="0"/>
              </a:rPr>
              <a:t>terlibat</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pengumpulan</a:t>
            </a:r>
            <a:r>
              <a:rPr lang="en-US" dirty="0">
                <a:latin typeface="Arial" charset="0"/>
              </a:rPr>
              <a:t> data </a:t>
            </a:r>
            <a:r>
              <a:rPr lang="en-US" dirty="0" err="1">
                <a:latin typeface="Arial" charset="0"/>
              </a:rPr>
              <a:t>orisinil</a:t>
            </a:r>
            <a:endParaRPr lang="en-US" dirty="0">
              <a:latin typeface="Arial" charset="0"/>
            </a:endParaRPr>
          </a:p>
          <a:p>
            <a:r>
              <a:rPr lang="en-US" dirty="0" err="1" smtClean="0">
                <a:latin typeface="Arial" charset="0"/>
              </a:rPr>
              <a:t>Pengambilan</a:t>
            </a:r>
            <a:r>
              <a:rPr lang="en-US" dirty="0" smtClean="0">
                <a:latin typeface="Arial" charset="0"/>
              </a:rPr>
              <a:t> </a:t>
            </a:r>
            <a:r>
              <a:rPr lang="en-US" dirty="0" err="1">
                <a:latin typeface="Arial" charset="0"/>
              </a:rPr>
              <a:t>sampel</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sahih</a:t>
            </a:r>
            <a:r>
              <a:rPr lang="en-US" dirty="0">
                <a:latin typeface="Arial" charset="0"/>
              </a:rPr>
              <a:t> </a:t>
            </a:r>
            <a:r>
              <a:rPr lang="en-US" dirty="0" err="1">
                <a:latin typeface="Arial" charset="0"/>
              </a:rPr>
              <a:t>secara</a:t>
            </a:r>
            <a:r>
              <a:rPr lang="en-US" dirty="0">
                <a:latin typeface="Arial" charset="0"/>
              </a:rPr>
              <a:t> </a:t>
            </a:r>
            <a:r>
              <a:rPr lang="en-US" dirty="0" err="1">
                <a:latin typeface="Arial" charset="0"/>
              </a:rPr>
              <a:t>statistik</a:t>
            </a:r>
            <a:r>
              <a:rPr lang="en-US" dirty="0">
                <a:latin typeface="Arial" charset="0"/>
              </a:rPr>
              <a:t>. </a:t>
            </a:r>
            <a:r>
              <a:rPr lang="en-US" dirty="0" err="1">
                <a:latin typeface="Arial" charset="0"/>
              </a:rPr>
              <a:t>Penggunaan</a:t>
            </a:r>
            <a:r>
              <a:rPr lang="en-US" dirty="0">
                <a:latin typeface="Arial" charset="0"/>
              </a:rPr>
              <a:t> 100 % </a:t>
            </a:r>
            <a:r>
              <a:rPr lang="en-US" dirty="0" err="1">
                <a:latin typeface="Arial" charset="0"/>
              </a:rPr>
              <a:t>sampel</a:t>
            </a:r>
            <a:r>
              <a:rPr lang="en-US" dirty="0">
                <a:latin typeface="Arial" charset="0"/>
              </a:rPr>
              <a:t> </a:t>
            </a:r>
            <a:r>
              <a:rPr lang="en-US" dirty="0" err="1">
                <a:latin typeface="Arial" charset="0"/>
              </a:rPr>
              <a:t>hanya</a:t>
            </a:r>
            <a:r>
              <a:rPr lang="en-US" dirty="0">
                <a:latin typeface="Arial" charset="0"/>
              </a:rPr>
              <a:t> </a:t>
            </a:r>
            <a:r>
              <a:rPr lang="en-US" dirty="0" err="1">
                <a:latin typeface="Arial" charset="0"/>
              </a:rPr>
              <a:t>dilakukan</a:t>
            </a:r>
            <a:r>
              <a:rPr lang="en-US" dirty="0">
                <a:latin typeface="Arial" charset="0"/>
              </a:rPr>
              <a:t> </a:t>
            </a:r>
            <a:r>
              <a:rPr lang="en-US" dirty="0" err="1">
                <a:latin typeface="Arial" charset="0"/>
              </a:rPr>
              <a:t>apabila</a:t>
            </a:r>
            <a:r>
              <a:rPr lang="en-US" dirty="0">
                <a:latin typeface="Arial" charset="0"/>
              </a:rPr>
              <a:t> </a:t>
            </a:r>
            <a:r>
              <a:rPr lang="en-US" dirty="0" err="1">
                <a:latin typeface="Arial" charset="0"/>
              </a:rPr>
              <a:t>datanya</a:t>
            </a:r>
            <a:r>
              <a:rPr lang="en-US" dirty="0">
                <a:latin typeface="Arial" charset="0"/>
              </a:rPr>
              <a:t> </a:t>
            </a:r>
            <a:r>
              <a:rPr lang="en-US" dirty="0" err="1">
                <a:latin typeface="Arial" charset="0"/>
              </a:rPr>
              <a:t>sangat</a:t>
            </a:r>
            <a:r>
              <a:rPr lang="en-US" dirty="0">
                <a:latin typeface="Arial" charset="0"/>
              </a:rPr>
              <a:t> </a:t>
            </a:r>
            <a:r>
              <a:rPr lang="en-US" dirty="0" err="1" smtClean="0">
                <a:latin typeface="Arial" charset="0"/>
              </a:rPr>
              <a:t>kecil</a:t>
            </a:r>
            <a:endParaRPr lang="en-US" dirty="0" smtClean="0">
              <a:latin typeface="Arial" charset="0"/>
            </a:endParaRPr>
          </a:p>
          <a:p>
            <a:r>
              <a:rPr lang="en-US" dirty="0" err="1">
                <a:latin typeface="Arial" charset="0"/>
              </a:rPr>
              <a:t>Dilakukan</a:t>
            </a:r>
            <a:r>
              <a:rPr lang="en-US" dirty="0">
                <a:latin typeface="Arial" charset="0"/>
              </a:rPr>
              <a:t> </a:t>
            </a:r>
            <a:r>
              <a:rPr lang="en-US" dirty="0" err="1">
                <a:latin typeface="Arial" charset="0"/>
              </a:rPr>
              <a:t>perbandingan</a:t>
            </a:r>
            <a:r>
              <a:rPr lang="en-US" dirty="0">
                <a:latin typeface="Arial" charset="0"/>
              </a:rPr>
              <a:t> </a:t>
            </a:r>
            <a:r>
              <a:rPr lang="en-US" dirty="0" err="1">
                <a:latin typeface="Arial" charset="0"/>
              </a:rPr>
              <a:t>antara</a:t>
            </a:r>
            <a:r>
              <a:rPr lang="en-US" dirty="0">
                <a:latin typeface="Arial" charset="0"/>
              </a:rPr>
              <a:t> data </a:t>
            </a:r>
            <a:r>
              <a:rPr lang="en-US" dirty="0" err="1">
                <a:latin typeface="Arial" charset="0"/>
              </a:rPr>
              <a:t>orisinil</a:t>
            </a:r>
            <a:r>
              <a:rPr lang="en-US" dirty="0">
                <a:latin typeface="Arial" charset="0"/>
              </a:rPr>
              <a:t> </a:t>
            </a:r>
            <a:r>
              <a:rPr lang="en-US" dirty="0" err="1">
                <a:latin typeface="Arial" charset="0"/>
              </a:rPr>
              <a:t>dengan</a:t>
            </a:r>
            <a:r>
              <a:rPr lang="en-US" dirty="0">
                <a:latin typeface="Arial" charset="0"/>
              </a:rPr>
              <a:t> data </a:t>
            </a:r>
            <a:r>
              <a:rPr lang="en-US" dirty="0" err="1">
                <a:latin typeface="Arial" charset="0"/>
              </a:rPr>
              <a:t>dari</a:t>
            </a:r>
            <a:r>
              <a:rPr lang="en-US" dirty="0">
                <a:latin typeface="Arial" charset="0"/>
              </a:rPr>
              <a:t> </a:t>
            </a:r>
            <a:r>
              <a:rPr lang="en-US" dirty="0" err="1">
                <a:latin typeface="Arial" charset="0"/>
              </a:rPr>
              <a:t>pengambilan</a:t>
            </a:r>
            <a:r>
              <a:rPr lang="en-US" dirty="0">
                <a:latin typeface="Arial" charset="0"/>
              </a:rPr>
              <a:t> </a:t>
            </a:r>
            <a:r>
              <a:rPr lang="en-US" dirty="0" err="1" smtClean="0">
                <a:latin typeface="Arial" charset="0"/>
              </a:rPr>
              <a:t>ulang</a:t>
            </a:r>
            <a:endParaRPr lang="en-US" dirty="0" smtClean="0">
              <a:latin typeface="Arial" charset="0"/>
            </a:endParaRPr>
          </a:p>
          <a:p>
            <a:r>
              <a:rPr lang="en-US" dirty="0">
                <a:latin typeface="Arial" charset="0"/>
              </a:rPr>
              <a:t>Tingkat </a:t>
            </a:r>
            <a:r>
              <a:rPr lang="en-US" dirty="0" err="1">
                <a:latin typeface="Arial" charset="0"/>
              </a:rPr>
              <a:t>keakuratannya</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diatas</a:t>
            </a:r>
            <a:r>
              <a:rPr lang="en-US" dirty="0">
                <a:latin typeface="Arial" charset="0"/>
              </a:rPr>
              <a:t> </a:t>
            </a:r>
            <a:r>
              <a:rPr lang="en-US" dirty="0" err="1">
                <a:latin typeface="Arial" charset="0"/>
              </a:rPr>
              <a:t>sama</a:t>
            </a:r>
            <a:r>
              <a:rPr lang="en-US" dirty="0">
                <a:latin typeface="Arial" charset="0"/>
              </a:rPr>
              <a:t> </a:t>
            </a:r>
            <a:r>
              <a:rPr lang="en-US" dirty="0" err="1">
                <a:latin typeface="Arial" charset="0"/>
              </a:rPr>
              <a:t>dengan</a:t>
            </a:r>
            <a:r>
              <a:rPr lang="en-US" dirty="0">
                <a:latin typeface="Arial" charset="0"/>
              </a:rPr>
              <a:t> 90 %</a:t>
            </a:r>
          </a:p>
          <a:p>
            <a:r>
              <a:rPr lang="en-US" dirty="0" err="1">
                <a:latin typeface="Arial" charset="0"/>
              </a:rPr>
              <a:t>Apabila</a:t>
            </a:r>
            <a:r>
              <a:rPr lang="en-US" dirty="0">
                <a:latin typeface="Arial" charset="0"/>
              </a:rPr>
              <a:t> </a:t>
            </a:r>
            <a:r>
              <a:rPr lang="en-US" dirty="0" err="1">
                <a:latin typeface="Arial" charset="0"/>
              </a:rPr>
              <a:t>unsur</a:t>
            </a:r>
            <a:r>
              <a:rPr lang="en-US" dirty="0">
                <a:latin typeface="Arial" charset="0"/>
              </a:rPr>
              <a:t> </a:t>
            </a:r>
            <a:r>
              <a:rPr lang="en-US" dirty="0" err="1">
                <a:latin typeface="Arial" charset="0"/>
              </a:rPr>
              <a:t>datanya</a:t>
            </a:r>
            <a:r>
              <a:rPr lang="en-US" dirty="0">
                <a:latin typeface="Arial" charset="0"/>
              </a:rPr>
              <a:t> </a:t>
            </a:r>
            <a:r>
              <a:rPr lang="en-US" dirty="0" err="1">
                <a:latin typeface="Arial" charset="0"/>
              </a:rPr>
              <a:t>tidak</a:t>
            </a:r>
            <a:r>
              <a:rPr lang="en-US" dirty="0">
                <a:latin typeface="Arial" charset="0"/>
              </a:rPr>
              <a:t> </a:t>
            </a:r>
            <a:r>
              <a:rPr lang="en-US" dirty="0" err="1">
                <a:latin typeface="Arial" charset="0"/>
              </a:rPr>
              <a:t>sama</a:t>
            </a:r>
            <a:r>
              <a:rPr lang="en-US" dirty="0">
                <a:latin typeface="Arial" charset="0"/>
              </a:rPr>
              <a:t>, </a:t>
            </a:r>
            <a:r>
              <a:rPr lang="en-US" dirty="0" err="1">
                <a:latin typeface="Arial" charset="0"/>
              </a:rPr>
              <a:t>maka</a:t>
            </a:r>
            <a:r>
              <a:rPr lang="en-US" dirty="0">
                <a:latin typeface="Arial" charset="0"/>
              </a:rPr>
              <a:t> </a:t>
            </a:r>
            <a:r>
              <a:rPr lang="en-US" dirty="0" err="1">
                <a:latin typeface="Arial" charset="0"/>
              </a:rPr>
              <a:t>alasan-alasanya</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dicatat</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tindakan</a:t>
            </a:r>
            <a:r>
              <a:rPr lang="en-US" dirty="0">
                <a:latin typeface="Arial" charset="0"/>
              </a:rPr>
              <a:t> </a:t>
            </a:r>
            <a:r>
              <a:rPr lang="en-US" dirty="0" err="1">
                <a:latin typeface="Arial" charset="0"/>
              </a:rPr>
              <a:t>korektifnya</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dilaksanakan</a:t>
            </a:r>
            <a:endParaRPr lang="en-US" dirty="0">
              <a:latin typeface="Arial" charset="0"/>
            </a:endParaRPr>
          </a:p>
          <a:p>
            <a:pPr marL="68580" indent="0">
              <a:buNone/>
            </a:pPr>
            <a:endParaRPr lang="en-US" dirty="0">
              <a:latin typeface="Arial" charset="0"/>
            </a:endParaRPr>
          </a:p>
          <a:p>
            <a:endParaRPr lang="en-US" dirty="0"/>
          </a:p>
        </p:txBody>
      </p:sp>
    </p:spTree>
    <p:extLst>
      <p:ext uri="{BB962C8B-B14F-4D97-AF65-F5344CB8AC3E}">
        <p14:creationId xmlns:p14="http://schemas.microsoft.com/office/powerpoint/2010/main" val="888470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685800"/>
          </a:xfrm>
        </p:spPr>
        <p:txBody>
          <a:bodyPr>
            <a:normAutofit fontScale="90000"/>
          </a:bodyPr>
          <a:lstStyle/>
          <a:p>
            <a:r>
              <a:rPr lang="en-US" b="1" dirty="0">
                <a:solidFill>
                  <a:srgbClr val="C00000"/>
                </a:solidFill>
                <a:latin typeface="Arial" charset="0"/>
              </a:rPr>
              <a:t>Model </a:t>
            </a:r>
            <a:r>
              <a:rPr lang="en-US" b="1" dirty="0" err="1">
                <a:solidFill>
                  <a:srgbClr val="C00000"/>
                </a:solidFill>
                <a:latin typeface="Arial" charset="0"/>
              </a:rPr>
              <a:t>Peningkatan</a:t>
            </a:r>
            <a:r>
              <a:rPr lang="en-US" b="1" dirty="0">
                <a:solidFill>
                  <a:srgbClr val="C00000"/>
                </a:solidFill>
                <a:latin typeface="Arial" charset="0"/>
              </a:rPr>
              <a:t> </a:t>
            </a:r>
            <a:r>
              <a:rPr lang="en-US" b="1" dirty="0" err="1">
                <a:solidFill>
                  <a:srgbClr val="C00000"/>
                </a:solidFill>
                <a:latin typeface="Arial" charset="0"/>
              </a:rPr>
              <a:t>Kinerja</a:t>
            </a:r>
            <a:r>
              <a:rPr lang="en-US" b="1" dirty="0">
                <a:solidFill>
                  <a:srgbClr val="C00000"/>
                </a:solidFill>
                <a:latin typeface="Arial" charset="0"/>
              </a:rPr>
              <a:t> </a:t>
            </a:r>
            <a:r>
              <a:rPr lang="en-US" b="1" dirty="0" err="1">
                <a:solidFill>
                  <a:srgbClr val="C00000"/>
                </a:solidFill>
                <a:latin typeface="Arial" charset="0"/>
              </a:rPr>
              <a:t>Mutu</a:t>
            </a:r>
            <a:endParaRPr lang="en-US" dirty="0"/>
          </a:p>
        </p:txBody>
      </p:sp>
      <p:sp>
        <p:nvSpPr>
          <p:cNvPr id="3" name="Content Placeholder 2"/>
          <p:cNvSpPr>
            <a:spLocks noGrp="1"/>
          </p:cNvSpPr>
          <p:nvPr>
            <p:ph idx="1"/>
          </p:nvPr>
        </p:nvSpPr>
        <p:spPr>
          <a:xfrm>
            <a:off x="304800" y="1143000"/>
            <a:ext cx="8839200" cy="5486400"/>
          </a:xfrm>
        </p:spPr>
        <p:txBody>
          <a:bodyPr>
            <a:normAutofit fontScale="55000" lnSpcReduction="20000"/>
          </a:bodyPr>
          <a:lstStyle/>
          <a:p>
            <a:pPr marL="104775" indent="-104775">
              <a:lnSpc>
                <a:spcPts val="2544"/>
              </a:lnSpc>
              <a:spcBef>
                <a:spcPts val="0"/>
              </a:spcBef>
              <a:defRPr/>
            </a:pPr>
            <a:r>
              <a:rPr lang="id" dirty="0" smtClean="0">
                <a:latin typeface="Arial"/>
              </a:rPr>
              <a:t> </a:t>
            </a:r>
            <a:r>
              <a:rPr lang="id" sz="3300" dirty="0" smtClean="0">
                <a:latin typeface="Arial"/>
              </a:rPr>
              <a:t>Rumah </a:t>
            </a:r>
            <a:r>
              <a:rPr lang="id" sz="3300" dirty="0">
                <a:latin typeface="Arial"/>
              </a:rPr>
              <a:t>Sakit mengadopsi siklus PDSA </a:t>
            </a:r>
            <a:r>
              <a:rPr lang="en-US" sz="3300" dirty="0">
                <a:latin typeface="Arial"/>
              </a:rPr>
              <a:t>(Plan, Do, Study, and Act) </a:t>
            </a:r>
            <a:r>
              <a:rPr lang="id" sz="3300" dirty="0" smtClean="0">
                <a:latin typeface="Arial"/>
              </a:rPr>
              <a:t>untuk perbaikannya</a:t>
            </a:r>
            <a:r>
              <a:rPr lang="id" sz="3300" dirty="0">
                <a:latin typeface="Arial"/>
              </a:rPr>
              <a:t>. Model ini memiliki 2 bagian :</a:t>
            </a:r>
          </a:p>
          <a:p>
            <a:pPr marL="172720" indent="0" algn="just">
              <a:lnSpc>
                <a:spcPts val="2544"/>
              </a:lnSpc>
              <a:spcBef>
                <a:spcPts val="0"/>
              </a:spcBef>
              <a:buNone/>
              <a:defRPr/>
            </a:pPr>
            <a:r>
              <a:rPr lang="id" sz="3300" dirty="0">
                <a:latin typeface="Arial"/>
              </a:rPr>
              <a:t>Bagian 1 :</a:t>
            </a:r>
          </a:p>
          <a:p>
            <a:pPr marL="172720" indent="0" algn="just">
              <a:lnSpc>
                <a:spcPts val="2544"/>
              </a:lnSpc>
              <a:spcBef>
                <a:spcPts val="0"/>
              </a:spcBef>
              <a:buNone/>
              <a:defRPr/>
            </a:pPr>
            <a:r>
              <a:rPr lang="id" sz="3300" dirty="0">
                <a:solidFill>
                  <a:srgbClr val="1CADE4"/>
                </a:solidFill>
                <a:latin typeface="Arial"/>
              </a:rPr>
              <a:t>■    </a:t>
            </a:r>
            <a:r>
              <a:rPr lang="id" sz="3300" dirty="0">
                <a:latin typeface="Arial"/>
              </a:rPr>
              <a:t>Menetapkan tujuan / sasaran</a:t>
            </a:r>
          </a:p>
          <a:p>
            <a:pPr marL="172720" indent="0" algn="just">
              <a:lnSpc>
                <a:spcPts val="2544"/>
              </a:lnSpc>
              <a:spcBef>
                <a:spcPts val="0"/>
              </a:spcBef>
              <a:buNone/>
              <a:defRPr/>
            </a:pPr>
            <a:r>
              <a:rPr lang="id" sz="3300" dirty="0">
                <a:solidFill>
                  <a:srgbClr val="1CADE4"/>
                </a:solidFill>
                <a:latin typeface="Arial"/>
              </a:rPr>
              <a:t>■    </a:t>
            </a:r>
            <a:r>
              <a:rPr lang="id" sz="3300" dirty="0">
                <a:latin typeface="Arial"/>
              </a:rPr>
              <a:t>Menetapkan pengukuran</a:t>
            </a:r>
          </a:p>
          <a:p>
            <a:pPr marL="172720" indent="0" algn="just">
              <a:lnSpc>
                <a:spcPts val="2544"/>
              </a:lnSpc>
              <a:spcBef>
                <a:spcPts val="0"/>
              </a:spcBef>
              <a:spcAft>
                <a:spcPts val="210"/>
              </a:spcAft>
              <a:buNone/>
              <a:defRPr/>
            </a:pPr>
            <a:r>
              <a:rPr lang="id" sz="3300" dirty="0">
                <a:solidFill>
                  <a:srgbClr val="1CADE4"/>
                </a:solidFill>
                <a:latin typeface="Arial"/>
              </a:rPr>
              <a:t>■    </a:t>
            </a:r>
            <a:r>
              <a:rPr lang="id" sz="3300" dirty="0">
                <a:latin typeface="Arial"/>
              </a:rPr>
              <a:t>Memilih perubahan-perubahan</a:t>
            </a:r>
          </a:p>
          <a:p>
            <a:pPr>
              <a:spcBef>
                <a:spcPts val="0"/>
              </a:spcBef>
              <a:spcAft>
                <a:spcPts val="630"/>
              </a:spcAft>
              <a:defRPr/>
            </a:pPr>
            <a:r>
              <a:rPr lang="id" sz="3300" b="1" dirty="0" smtClean="0">
                <a:solidFill>
                  <a:srgbClr val="1CADE4"/>
                </a:solidFill>
                <a:latin typeface="Arial"/>
              </a:rPr>
              <a:t>Plan/Do/Study/Act</a:t>
            </a:r>
            <a:endParaRPr lang="id" sz="3300" b="1" dirty="0">
              <a:solidFill>
                <a:srgbClr val="1CADE4"/>
              </a:solidFill>
              <a:latin typeface="Arial"/>
            </a:endParaRPr>
          </a:p>
          <a:p>
            <a:pPr marL="307340" indent="-139700">
              <a:lnSpc>
                <a:spcPts val="1944"/>
              </a:lnSpc>
              <a:spcBef>
                <a:spcPts val="0"/>
              </a:spcBef>
              <a:spcAft>
                <a:spcPts val="210"/>
              </a:spcAft>
              <a:defRPr/>
            </a:pPr>
            <a:r>
              <a:rPr lang="id" sz="3300" dirty="0" smtClean="0">
                <a:solidFill>
                  <a:srgbClr val="1CADE4"/>
                </a:solidFill>
                <a:latin typeface="Arial"/>
              </a:rPr>
              <a:t> </a:t>
            </a:r>
            <a:r>
              <a:rPr lang="id" sz="3300" dirty="0">
                <a:latin typeface="Arial"/>
              </a:rPr>
              <a:t>PLAN/RENCANA perbaikan. Mengidentifikasi kesempatan untuk perbaikan; menentukan tujuan. Tanyakan mengapa kita melakukan ini dan bagaimana kita bisa melakukannya secara berbeda untuk membuatnya lebih baik. Mengembangkan tim multidisiplin; mengidentifikasi apa yang akan diukur.</a:t>
            </a:r>
          </a:p>
          <a:p>
            <a:pPr marL="307340" indent="-139700">
              <a:lnSpc>
                <a:spcPts val="1968"/>
              </a:lnSpc>
              <a:spcBef>
                <a:spcPts val="0"/>
              </a:spcBef>
              <a:spcAft>
                <a:spcPts val="210"/>
              </a:spcAft>
              <a:defRPr/>
            </a:pPr>
            <a:r>
              <a:rPr lang="id" sz="3300" dirty="0" smtClean="0">
                <a:latin typeface="Arial"/>
              </a:rPr>
              <a:t>DO/LAKUKAN </a:t>
            </a:r>
            <a:r>
              <a:rPr lang="id" sz="3300" dirty="0">
                <a:latin typeface="Arial"/>
              </a:rPr>
              <a:t>proses perbaikan. Terapkan strategi perubahan. Lakukan perubahan kecil. Mulai untuk mengumpulkan dan menganalisis data.</a:t>
            </a:r>
          </a:p>
          <a:p>
            <a:pPr marL="307340" indent="-139700">
              <a:lnSpc>
                <a:spcPts val="1968"/>
              </a:lnSpc>
              <a:spcBef>
                <a:spcPts val="0"/>
              </a:spcBef>
              <a:spcAft>
                <a:spcPts val="210"/>
              </a:spcAft>
              <a:defRPr/>
            </a:pPr>
            <a:r>
              <a:rPr lang="en-US" sz="3300" dirty="0" smtClean="0">
                <a:latin typeface="Arial"/>
              </a:rPr>
              <a:t>STUDY </a:t>
            </a:r>
            <a:r>
              <a:rPr lang="id" sz="3300" dirty="0">
                <a:latin typeface="Arial"/>
              </a:rPr>
              <a:t>/STUDI hasilnya. Pahami sumber kesalahan. Kaji data pengukuran. Apakah hasil dari perubahan lebih baik, lebih buruk atau perubahan </a:t>
            </a:r>
            <a:r>
              <a:rPr lang="en-US" sz="3300" dirty="0" err="1">
                <a:latin typeface="Arial"/>
              </a:rPr>
              <a:t>lateralis</a:t>
            </a:r>
            <a:r>
              <a:rPr lang="en-US" sz="3300" dirty="0">
                <a:latin typeface="Arial"/>
              </a:rPr>
              <a:t>?</a:t>
            </a:r>
          </a:p>
          <a:p>
            <a:pPr marL="307340" indent="-139700">
              <a:lnSpc>
                <a:spcPts val="1968"/>
              </a:lnSpc>
              <a:spcBef>
                <a:spcPts val="0"/>
              </a:spcBef>
              <a:spcAft>
                <a:spcPts val="1260"/>
              </a:spcAft>
              <a:defRPr/>
            </a:pPr>
            <a:r>
              <a:rPr lang="id" sz="3300" dirty="0" smtClean="0">
                <a:solidFill>
                  <a:srgbClr val="1CADE4"/>
                </a:solidFill>
                <a:latin typeface="Arial"/>
              </a:rPr>
              <a:t> </a:t>
            </a:r>
            <a:r>
              <a:rPr lang="id" sz="3300" dirty="0">
                <a:latin typeface="Arial"/>
              </a:rPr>
              <a:t>ACT/TINDAKAN untuk mendapatkan keuntungan dan terus tingkatkan proses. Tindaklanjuti dengan dokumentasi dan laporan kepada orang yang terlibat</a:t>
            </a:r>
            <a:r>
              <a:rPr lang="id" sz="3300" dirty="0" smtClean="0">
                <a:latin typeface="Arial"/>
              </a:rPr>
              <a:t>.</a:t>
            </a:r>
          </a:p>
          <a:p>
            <a:pPr marL="307340" indent="-139700">
              <a:lnSpc>
                <a:spcPts val="1968"/>
              </a:lnSpc>
              <a:spcBef>
                <a:spcPts val="0"/>
              </a:spcBef>
              <a:spcAft>
                <a:spcPts val="1260"/>
              </a:spcAft>
              <a:defRPr/>
            </a:pPr>
            <a:r>
              <a:rPr lang="en-US" sz="3300" dirty="0">
                <a:latin typeface="Arial" charset="0"/>
              </a:rPr>
              <a:t>[</a:t>
            </a:r>
            <a:r>
              <a:rPr lang="en-US" sz="3300" dirty="0" err="1">
                <a:latin typeface="Arial" charset="0"/>
              </a:rPr>
              <a:t>Lihat</a:t>
            </a:r>
            <a:r>
              <a:rPr lang="en-US" sz="3300" dirty="0">
                <a:latin typeface="Arial" charset="0"/>
              </a:rPr>
              <a:t> </a:t>
            </a:r>
            <a:r>
              <a:rPr lang="en-US" sz="3300" dirty="0" err="1">
                <a:latin typeface="Arial" charset="0"/>
              </a:rPr>
              <a:t>Lampiran</a:t>
            </a:r>
            <a:r>
              <a:rPr lang="en-US" sz="3300" dirty="0">
                <a:latin typeface="Arial" charset="0"/>
              </a:rPr>
              <a:t> 4: </a:t>
            </a:r>
            <a:r>
              <a:rPr lang="en-US" sz="3300" dirty="0" err="1">
                <a:latin typeface="Arial" charset="0"/>
              </a:rPr>
              <a:t>Siklus</a:t>
            </a:r>
            <a:r>
              <a:rPr lang="en-US" sz="3300" dirty="0">
                <a:latin typeface="Arial" charset="0"/>
              </a:rPr>
              <a:t> PDSA].</a:t>
            </a:r>
          </a:p>
          <a:p>
            <a:pPr marL="307340" indent="-139700">
              <a:lnSpc>
                <a:spcPts val="1968"/>
              </a:lnSpc>
              <a:spcBef>
                <a:spcPts val="0"/>
              </a:spcBef>
              <a:spcAft>
                <a:spcPts val="1260"/>
              </a:spcAft>
              <a:defRPr/>
            </a:pPr>
            <a:endParaRPr lang="id" dirty="0">
              <a:latin typeface="Arial"/>
            </a:endParaRPr>
          </a:p>
          <a:p>
            <a:endParaRPr lang="en-US" dirty="0"/>
          </a:p>
        </p:txBody>
      </p:sp>
    </p:spTree>
    <p:extLst>
      <p:ext uri="{BB962C8B-B14F-4D97-AF65-F5344CB8AC3E}">
        <p14:creationId xmlns:p14="http://schemas.microsoft.com/office/powerpoint/2010/main" val="4268618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382000" cy="5562600"/>
          </a:xfrm>
        </p:spPr>
        <p:txBody>
          <a:bodyPr>
            <a:normAutofit fontScale="85000" lnSpcReduction="20000"/>
          </a:bodyPr>
          <a:lstStyle/>
          <a:p>
            <a:pPr marL="68580" indent="0">
              <a:lnSpc>
                <a:spcPct val="120000"/>
              </a:lnSpc>
              <a:buNone/>
            </a:pPr>
            <a:r>
              <a:rPr lang="en-US" b="1" dirty="0">
                <a:solidFill>
                  <a:srgbClr val="C00000"/>
                </a:solidFill>
                <a:latin typeface="Arial" charset="0"/>
              </a:rPr>
              <a:t>SI / RUANG LINGKUP PROGRAM PENINGKATAN KINERJA</a:t>
            </a:r>
            <a:br>
              <a:rPr lang="en-US" b="1" dirty="0">
                <a:solidFill>
                  <a:srgbClr val="C00000"/>
                </a:solidFill>
                <a:latin typeface="Arial" charset="0"/>
              </a:rPr>
            </a:br>
            <a:r>
              <a:rPr lang="en-US" b="1" dirty="0">
                <a:latin typeface="Arial" charset="0"/>
              </a:rPr>
              <a:t>Program </a:t>
            </a:r>
            <a:r>
              <a:rPr lang="en-US" b="1" dirty="0" err="1">
                <a:latin typeface="Arial" charset="0"/>
              </a:rPr>
              <a:t>Peningkatan</a:t>
            </a:r>
            <a:r>
              <a:rPr lang="en-US" b="1" dirty="0">
                <a:latin typeface="Arial" charset="0"/>
              </a:rPr>
              <a:t> </a:t>
            </a:r>
            <a:r>
              <a:rPr lang="en-US" b="1" dirty="0" err="1">
                <a:latin typeface="Arial" charset="0"/>
              </a:rPr>
              <a:t>Mutu</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Keselamatan</a:t>
            </a:r>
            <a:r>
              <a:rPr lang="en-US" b="1" dirty="0">
                <a:latin typeface="Arial" charset="0"/>
              </a:rPr>
              <a:t> </a:t>
            </a:r>
            <a:r>
              <a:rPr lang="en-US" b="1" dirty="0" err="1">
                <a:latin typeface="Arial" charset="0"/>
              </a:rPr>
              <a:t>Pasien</a:t>
            </a:r>
            <a:r>
              <a:rPr lang="en-US" b="1" dirty="0">
                <a:latin typeface="Arial" charset="0"/>
              </a:rPr>
              <a:t> </a:t>
            </a:r>
            <a:r>
              <a:rPr lang="en-US" b="1" dirty="0" err="1">
                <a:latin typeface="Arial" charset="0"/>
              </a:rPr>
              <a:t>menyatukan</a:t>
            </a:r>
            <a:r>
              <a:rPr lang="en-US" b="1" dirty="0">
                <a:latin typeface="Arial" charset="0"/>
              </a:rPr>
              <a:t> </a:t>
            </a:r>
            <a:r>
              <a:rPr lang="en-US" b="1" dirty="0" err="1">
                <a:latin typeface="Arial" charset="0"/>
              </a:rPr>
              <a:t>semua</a:t>
            </a:r>
            <a:r>
              <a:rPr lang="en-US" b="1" dirty="0">
                <a:latin typeface="Arial" charset="0"/>
              </a:rPr>
              <a:t> </a:t>
            </a:r>
            <a:r>
              <a:rPr lang="en-US" b="1" dirty="0" err="1">
                <a:latin typeface="Arial" charset="0"/>
              </a:rPr>
              <a:t>departemen</a:t>
            </a:r>
            <a:r>
              <a:rPr lang="en-US" b="1" dirty="0">
                <a:latin typeface="Arial" charset="0"/>
              </a:rPr>
              <a:t> </a:t>
            </a:r>
            <a:r>
              <a:rPr lang="en-US" b="1" dirty="0" err="1">
                <a:latin typeface="Arial" charset="0"/>
              </a:rPr>
              <a:t>dalam</a:t>
            </a:r>
            <a:r>
              <a:rPr lang="en-US" b="1" dirty="0">
                <a:latin typeface="Arial" charset="0"/>
              </a:rPr>
              <a:t> </a:t>
            </a:r>
            <a:r>
              <a:rPr lang="en-US" b="1" dirty="0" err="1">
                <a:latin typeface="Arial" charset="0"/>
              </a:rPr>
              <a:t>organisasi</a:t>
            </a:r>
            <a:r>
              <a:rPr lang="en-US" b="1" dirty="0">
                <a:latin typeface="Arial" charset="0"/>
              </a:rPr>
              <a:t>. </a:t>
            </a:r>
            <a:r>
              <a:rPr lang="en-US" b="1" dirty="0" err="1">
                <a:latin typeface="Arial" charset="0"/>
              </a:rPr>
              <a:t>Setiap</a:t>
            </a:r>
            <a:r>
              <a:rPr lang="en-US" b="1" dirty="0">
                <a:latin typeface="Arial" charset="0"/>
              </a:rPr>
              <a:t> </a:t>
            </a:r>
            <a:r>
              <a:rPr lang="en-US" b="1" dirty="0" err="1">
                <a:latin typeface="Arial" charset="0"/>
              </a:rPr>
              <a:t>departemen</a:t>
            </a:r>
            <a:r>
              <a:rPr lang="en-US" b="1" dirty="0">
                <a:latin typeface="Arial" charset="0"/>
              </a:rPr>
              <a:t> </a:t>
            </a:r>
            <a:r>
              <a:rPr lang="en-US" b="1" dirty="0" err="1">
                <a:latin typeface="Arial" charset="0"/>
              </a:rPr>
              <a:t>terkait</a:t>
            </a:r>
            <a:r>
              <a:rPr lang="en-US" b="1" dirty="0">
                <a:latin typeface="Arial" charset="0"/>
              </a:rPr>
              <a:t> </a:t>
            </a:r>
            <a:r>
              <a:rPr lang="en-US" b="1" dirty="0" err="1">
                <a:latin typeface="Arial" charset="0"/>
              </a:rPr>
              <a:t>ke</a:t>
            </a:r>
            <a:r>
              <a:rPr lang="en-US" b="1" dirty="0">
                <a:latin typeface="Arial" charset="0"/>
              </a:rPr>
              <a:t> </a:t>
            </a:r>
            <a:r>
              <a:rPr lang="en-US" b="1" dirty="0" err="1">
                <a:latin typeface="Arial" charset="0"/>
              </a:rPr>
              <a:t>salah</a:t>
            </a:r>
            <a:r>
              <a:rPr lang="en-US" b="1" dirty="0">
                <a:latin typeface="Arial" charset="0"/>
              </a:rPr>
              <a:t> </a:t>
            </a:r>
            <a:r>
              <a:rPr lang="en-US" b="1" dirty="0" err="1">
                <a:latin typeface="Arial" charset="0"/>
              </a:rPr>
              <a:t>satu</a:t>
            </a:r>
            <a:r>
              <a:rPr lang="en-US" b="1" dirty="0">
                <a:latin typeface="Arial" charset="0"/>
              </a:rPr>
              <a:t> </a:t>
            </a:r>
            <a:r>
              <a:rPr lang="en-US" b="1" dirty="0" err="1">
                <a:latin typeface="Arial" charset="0"/>
              </a:rPr>
              <a:t>topik</a:t>
            </a:r>
            <a:r>
              <a:rPr lang="en-US" b="1" dirty="0">
                <a:latin typeface="Arial" charset="0"/>
              </a:rPr>
              <a:t> </a:t>
            </a:r>
            <a:r>
              <a:rPr lang="en-US" b="1" dirty="0" err="1">
                <a:latin typeface="Arial" charset="0"/>
              </a:rPr>
              <a:t>utama</a:t>
            </a:r>
            <a:r>
              <a:rPr lang="en-US" b="1" dirty="0">
                <a:latin typeface="Arial" charset="0"/>
              </a:rPr>
              <a:t> yang </a:t>
            </a:r>
            <a:r>
              <a:rPr lang="en-US" b="1" dirty="0" err="1">
                <a:latin typeface="Arial" charset="0"/>
              </a:rPr>
              <a:t>ditetapkan</a:t>
            </a:r>
            <a:r>
              <a:rPr lang="en-US" b="1" dirty="0">
                <a:latin typeface="Arial" charset="0"/>
              </a:rPr>
              <a:t> </a:t>
            </a:r>
            <a:r>
              <a:rPr lang="en-US" b="1" dirty="0" err="1">
                <a:latin typeface="Arial" charset="0"/>
              </a:rPr>
              <a:t>untuk</a:t>
            </a:r>
            <a:r>
              <a:rPr lang="en-US" b="1" dirty="0">
                <a:latin typeface="Arial" charset="0"/>
              </a:rPr>
              <a:t> </a:t>
            </a:r>
            <a:r>
              <a:rPr lang="en-US" b="1" dirty="0" err="1">
                <a:latin typeface="Arial" charset="0"/>
              </a:rPr>
              <a:t>perbaikan</a:t>
            </a:r>
            <a:r>
              <a:rPr lang="en-US" b="1" dirty="0">
                <a:latin typeface="Arial" charset="0"/>
              </a:rPr>
              <a:t>. </a:t>
            </a:r>
            <a:r>
              <a:rPr lang="en-US" b="1" dirty="0" err="1">
                <a:latin typeface="Arial" charset="0"/>
              </a:rPr>
              <a:t>Semua</a:t>
            </a:r>
            <a:r>
              <a:rPr lang="en-US" b="1" dirty="0">
                <a:latin typeface="Arial" charset="0"/>
              </a:rPr>
              <a:t> </a:t>
            </a:r>
            <a:r>
              <a:rPr lang="en-US" b="1" dirty="0" err="1">
                <a:latin typeface="Arial" charset="0"/>
              </a:rPr>
              <a:t>departemen</a:t>
            </a:r>
            <a:r>
              <a:rPr lang="en-US" b="1" dirty="0">
                <a:latin typeface="Arial" charset="0"/>
              </a:rPr>
              <a:t> </a:t>
            </a:r>
            <a:r>
              <a:rPr lang="en-US" b="1" dirty="0" err="1">
                <a:latin typeface="Arial" charset="0"/>
              </a:rPr>
              <a:t>mengembangkan</a:t>
            </a:r>
            <a:r>
              <a:rPr lang="en-US" b="1" dirty="0">
                <a:latin typeface="Arial" charset="0"/>
              </a:rPr>
              <a:t> </a:t>
            </a:r>
            <a:r>
              <a:rPr lang="en-US" b="1" dirty="0" err="1">
                <a:latin typeface="Arial" charset="0"/>
              </a:rPr>
              <a:t>tujuan</a:t>
            </a:r>
            <a:r>
              <a:rPr lang="en-US" b="1" dirty="0">
                <a:latin typeface="Arial" charset="0"/>
              </a:rPr>
              <a:t> </a:t>
            </a:r>
            <a:r>
              <a:rPr lang="en-US" b="1" dirty="0" err="1">
                <a:latin typeface="Arial" charset="0"/>
              </a:rPr>
              <a:t>untuk</a:t>
            </a:r>
            <a:r>
              <a:rPr lang="en-US" b="1" dirty="0">
                <a:latin typeface="Arial" charset="0"/>
              </a:rPr>
              <a:t> </a:t>
            </a:r>
            <a:r>
              <a:rPr lang="en-US" b="1" dirty="0" err="1">
                <a:latin typeface="Arial" charset="0"/>
              </a:rPr>
              <a:t>menuju</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mendukung</a:t>
            </a:r>
            <a:r>
              <a:rPr lang="en-US" b="1" dirty="0">
                <a:latin typeface="Arial" charset="0"/>
              </a:rPr>
              <a:t> </a:t>
            </a:r>
            <a:r>
              <a:rPr lang="en-US" b="1" dirty="0" err="1">
                <a:latin typeface="Arial" charset="0"/>
              </a:rPr>
              <a:t>peningkatan</a:t>
            </a:r>
            <a:r>
              <a:rPr lang="en-US" b="1" dirty="0">
                <a:latin typeface="Arial" charset="0"/>
              </a:rPr>
              <a:t> </a:t>
            </a:r>
            <a:r>
              <a:rPr lang="en-US" b="1" dirty="0" err="1">
                <a:latin typeface="Arial" charset="0"/>
              </a:rPr>
              <a:t>perawatan</a:t>
            </a:r>
            <a:r>
              <a:rPr lang="en-US" b="1" dirty="0">
                <a:latin typeface="Arial" charset="0"/>
              </a:rPr>
              <a:t>, </a:t>
            </a:r>
            <a:r>
              <a:rPr lang="en-US" b="1" dirty="0" err="1">
                <a:latin typeface="Arial" charset="0"/>
              </a:rPr>
              <a:t>pengobatan</a:t>
            </a:r>
            <a:r>
              <a:rPr lang="en-US" b="1" dirty="0">
                <a:latin typeface="Arial" charset="0"/>
              </a:rPr>
              <a:t>, </a:t>
            </a:r>
            <a:r>
              <a:rPr lang="en-US" b="1" dirty="0" err="1">
                <a:latin typeface="Arial" charset="0"/>
              </a:rPr>
              <a:t>layanan</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hasil</a:t>
            </a:r>
            <a:r>
              <a:rPr lang="en-US" b="1" dirty="0">
                <a:latin typeface="Arial" charset="0"/>
              </a:rPr>
              <a:t> </a:t>
            </a:r>
            <a:r>
              <a:rPr lang="en-US" b="1" dirty="0" err="1">
                <a:latin typeface="Arial" charset="0"/>
              </a:rPr>
              <a:t>keselamatan</a:t>
            </a:r>
            <a:r>
              <a:rPr lang="en-US" b="1" dirty="0">
                <a:latin typeface="Arial" charset="0"/>
              </a:rPr>
              <a:t> yang </a:t>
            </a:r>
            <a:r>
              <a:rPr lang="en-US" b="1" dirty="0" err="1">
                <a:latin typeface="Arial" charset="0"/>
              </a:rPr>
              <a:t>selaras</a:t>
            </a:r>
            <a:r>
              <a:rPr lang="en-US" b="1" dirty="0">
                <a:latin typeface="Arial" charset="0"/>
              </a:rPr>
              <a:t> </a:t>
            </a:r>
            <a:r>
              <a:rPr lang="en-US" b="1" dirty="0" err="1">
                <a:latin typeface="Arial" charset="0"/>
              </a:rPr>
              <a:t>dengan</a:t>
            </a:r>
            <a:r>
              <a:rPr lang="en-US" b="1" dirty="0">
                <a:latin typeface="Arial" charset="0"/>
              </a:rPr>
              <a:t> </a:t>
            </a:r>
            <a:r>
              <a:rPr lang="en-US" b="1" dirty="0" err="1">
                <a:latin typeface="Arial" charset="0"/>
              </a:rPr>
              <a:t>visi</a:t>
            </a:r>
            <a:r>
              <a:rPr lang="en-US" b="1" dirty="0">
                <a:latin typeface="Arial" charset="0"/>
              </a:rPr>
              <a:t> </a:t>
            </a:r>
            <a:r>
              <a:rPr lang="en-US" b="1" dirty="0" err="1">
                <a:latin typeface="Arial" charset="0"/>
              </a:rPr>
              <a:t>Rumah</a:t>
            </a:r>
            <a:r>
              <a:rPr lang="en-US" b="1" dirty="0">
                <a:latin typeface="Arial" charset="0"/>
              </a:rPr>
              <a:t> </a:t>
            </a:r>
            <a:r>
              <a:rPr lang="en-US" b="1" dirty="0" err="1">
                <a:latin typeface="Arial" charset="0"/>
              </a:rPr>
              <a:t>sakit</a:t>
            </a:r>
            <a:r>
              <a:rPr lang="en-US" b="1" dirty="0">
                <a:latin typeface="Arial" charset="0"/>
              </a:rPr>
              <a:t>. </a:t>
            </a:r>
            <a:r>
              <a:rPr lang="en-US" b="1" dirty="0" err="1">
                <a:latin typeface="Arial" charset="0"/>
              </a:rPr>
              <a:t>Tujuan-tujuan</a:t>
            </a:r>
            <a:r>
              <a:rPr lang="en-US" b="1" dirty="0">
                <a:latin typeface="Arial" charset="0"/>
              </a:rPr>
              <a:t> </a:t>
            </a:r>
            <a:r>
              <a:rPr lang="en-US" b="1" dirty="0" err="1">
                <a:latin typeface="Arial" charset="0"/>
              </a:rPr>
              <a:t>ini</a:t>
            </a:r>
            <a:r>
              <a:rPr lang="en-US" b="1" dirty="0">
                <a:latin typeface="Arial" charset="0"/>
              </a:rPr>
              <a:t> </a:t>
            </a:r>
            <a:r>
              <a:rPr lang="en-US" b="1" dirty="0" err="1">
                <a:latin typeface="Arial" charset="0"/>
              </a:rPr>
              <a:t>menjadi</a:t>
            </a:r>
            <a:r>
              <a:rPr lang="en-US" b="1" dirty="0">
                <a:latin typeface="Arial" charset="0"/>
              </a:rPr>
              <a:t> </a:t>
            </a:r>
            <a:r>
              <a:rPr lang="en-US" b="1" dirty="0" err="1">
                <a:latin typeface="Arial" charset="0"/>
              </a:rPr>
              <a:t>pokok</a:t>
            </a:r>
            <a:r>
              <a:rPr lang="en-US" b="1" dirty="0">
                <a:latin typeface="Arial" charset="0"/>
              </a:rPr>
              <a:t> </a:t>
            </a:r>
            <a:r>
              <a:rPr lang="en-US" b="1" dirty="0" err="1">
                <a:latin typeface="Arial" charset="0"/>
              </a:rPr>
              <a:t>dari</a:t>
            </a:r>
            <a:r>
              <a:rPr lang="en-US" b="1" dirty="0">
                <a:latin typeface="Arial" charset="0"/>
              </a:rPr>
              <a:t> </a:t>
            </a:r>
            <a:r>
              <a:rPr lang="en-US" b="1" dirty="0" err="1">
                <a:latin typeface="Arial" charset="0"/>
              </a:rPr>
              <a:t>kegiatan</a:t>
            </a:r>
            <a:r>
              <a:rPr lang="en-US" b="1" dirty="0">
                <a:latin typeface="Arial" charset="0"/>
              </a:rPr>
              <a:t> </a:t>
            </a:r>
            <a:r>
              <a:rPr lang="en-US" b="1" dirty="0" err="1">
                <a:latin typeface="Arial" charset="0"/>
              </a:rPr>
              <a:t>Peningkatan</a:t>
            </a:r>
            <a:r>
              <a:rPr lang="en-US" b="1" dirty="0">
                <a:latin typeface="Arial" charset="0"/>
              </a:rPr>
              <a:t> </a:t>
            </a:r>
            <a:r>
              <a:rPr lang="en-US" b="1" dirty="0" err="1">
                <a:latin typeface="Arial" charset="0"/>
              </a:rPr>
              <a:t>Kinerja</a:t>
            </a:r>
            <a:r>
              <a:rPr lang="en-US" b="1" dirty="0">
                <a:latin typeface="Arial" charset="0"/>
              </a:rPr>
              <a:t> </a:t>
            </a:r>
            <a:r>
              <a:rPr lang="en-US" b="1" dirty="0" err="1">
                <a:latin typeface="Arial" charset="0"/>
              </a:rPr>
              <a:t>Mutu</a:t>
            </a:r>
            <a:r>
              <a:rPr lang="en-US" b="1" dirty="0">
                <a:latin typeface="Arial" charset="0"/>
              </a:rPr>
              <a:t> </a:t>
            </a:r>
            <a:r>
              <a:rPr lang="en-US" b="1" dirty="0" err="1">
                <a:latin typeface="Arial" charset="0"/>
              </a:rPr>
              <a:t>organisasi</a:t>
            </a:r>
            <a:r>
              <a:rPr lang="en-US" b="1" dirty="0">
                <a:latin typeface="Arial" charset="0"/>
              </a:rPr>
              <a:t> yang </a:t>
            </a:r>
            <a:r>
              <a:rPr lang="en-US" b="1" dirty="0" err="1">
                <a:latin typeface="Arial" charset="0"/>
              </a:rPr>
              <a:t>luas</a:t>
            </a:r>
            <a:r>
              <a:rPr lang="en-US" b="1" dirty="0" smtClean="0">
                <a:latin typeface="Arial" charset="0"/>
              </a:rPr>
              <a:t>.</a:t>
            </a:r>
          </a:p>
          <a:p>
            <a:pPr marL="0" indent="0">
              <a:lnSpc>
                <a:spcPct val="120000"/>
              </a:lnSpc>
              <a:spcAft>
                <a:spcPts val="1263"/>
              </a:spcAft>
              <a:buNone/>
            </a:pPr>
            <a:r>
              <a:rPr lang="en-US" b="1" dirty="0" err="1">
                <a:solidFill>
                  <a:srgbClr val="1CADE4"/>
                </a:solidFill>
                <a:latin typeface="Arial" charset="0"/>
              </a:rPr>
              <a:t>Topik-topik</a:t>
            </a:r>
            <a:r>
              <a:rPr lang="en-US" b="1" dirty="0">
                <a:solidFill>
                  <a:srgbClr val="1CADE4"/>
                </a:solidFill>
                <a:latin typeface="Arial" charset="0"/>
              </a:rPr>
              <a:t> </a:t>
            </a:r>
            <a:r>
              <a:rPr lang="en-US" b="1" dirty="0" err="1">
                <a:solidFill>
                  <a:srgbClr val="1CADE4"/>
                </a:solidFill>
                <a:latin typeface="Arial" charset="0"/>
              </a:rPr>
              <a:t>Peningkatan</a:t>
            </a:r>
            <a:r>
              <a:rPr lang="en-US" b="1" dirty="0">
                <a:solidFill>
                  <a:srgbClr val="1CADE4"/>
                </a:solidFill>
                <a:latin typeface="Arial" charset="0"/>
              </a:rPr>
              <a:t> </a:t>
            </a:r>
            <a:r>
              <a:rPr lang="en-US" b="1" dirty="0" err="1">
                <a:solidFill>
                  <a:srgbClr val="1CADE4"/>
                </a:solidFill>
                <a:latin typeface="Arial" charset="0"/>
              </a:rPr>
              <a:t>Kinerja</a:t>
            </a:r>
            <a:r>
              <a:rPr lang="en-US" b="1" dirty="0">
                <a:solidFill>
                  <a:srgbClr val="1CADE4"/>
                </a:solidFill>
                <a:latin typeface="Arial" charset="0"/>
              </a:rPr>
              <a:t> </a:t>
            </a:r>
            <a:r>
              <a:rPr lang="en-US" b="1" dirty="0" err="1">
                <a:solidFill>
                  <a:srgbClr val="1CADE4"/>
                </a:solidFill>
                <a:latin typeface="Arial" charset="0"/>
              </a:rPr>
              <a:t>Mutu</a:t>
            </a:r>
            <a:r>
              <a:rPr lang="en-US" b="1" dirty="0">
                <a:solidFill>
                  <a:srgbClr val="1CADE4"/>
                </a:solidFill>
                <a:latin typeface="Arial" charset="0"/>
              </a:rPr>
              <a:t> yang </a:t>
            </a:r>
            <a:r>
              <a:rPr lang="en-US" b="1" dirty="0" err="1">
                <a:solidFill>
                  <a:srgbClr val="1CADE4"/>
                </a:solidFill>
                <a:latin typeface="Arial" charset="0"/>
              </a:rPr>
              <a:t>dipilih</a:t>
            </a:r>
            <a:r>
              <a:rPr lang="en-US" b="1" dirty="0">
                <a:solidFill>
                  <a:srgbClr val="1CADE4"/>
                </a:solidFill>
                <a:latin typeface="Arial" charset="0"/>
              </a:rPr>
              <a:t> </a:t>
            </a:r>
            <a:r>
              <a:rPr lang="en-US" b="1" dirty="0" err="1">
                <a:solidFill>
                  <a:srgbClr val="1CADE4"/>
                </a:solidFill>
                <a:latin typeface="Arial" charset="0"/>
              </a:rPr>
              <a:t>sebagai</a:t>
            </a:r>
            <a:r>
              <a:rPr lang="en-US" b="1" dirty="0">
                <a:solidFill>
                  <a:srgbClr val="1CADE4"/>
                </a:solidFill>
                <a:latin typeface="Arial" charset="0"/>
              </a:rPr>
              <a:t> </a:t>
            </a:r>
            <a:r>
              <a:rPr lang="en-US" b="1" dirty="0" err="1">
                <a:solidFill>
                  <a:srgbClr val="1CADE4"/>
                </a:solidFill>
                <a:latin typeface="Arial" charset="0"/>
              </a:rPr>
              <a:t>berikut</a:t>
            </a:r>
            <a:r>
              <a:rPr lang="en-US" b="1" dirty="0">
                <a:solidFill>
                  <a:srgbClr val="1CADE4"/>
                </a:solidFill>
                <a:latin typeface="Arial" charset="0"/>
              </a:rPr>
              <a:t> :</a:t>
            </a:r>
          </a:p>
          <a:p>
            <a:pPr marL="0" indent="0">
              <a:lnSpc>
                <a:spcPct val="120000"/>
              </a:lnSpc>
              <a:spcAft>
                <a:spcPts val="1263"/>
              </a:spcAft>
              <a:buNone/>
            </a:pPr>
            <a:r>
              <a:rPr lang="en-US" dirty="0" err="1">
                <a:latin typeface="Arial" charset="0"/>
              </a:rPr>
              <a:t>Prioritas</a:t>
            </a:r>
            <a:r>
              <a:rPr lang="en-US" dirty="0">
                <a:latin typeface="Arial" charset="0"/>
              </a:rPr>
              <a:t> monitoring indicator </a:t>
            </a:r>
            <a:r>
              <a:rPr lang="en-US" dirty="0" err="1">
                <a:latin typeface="Arial" charset="0"/>
              </a:rPr>
              <a:t>mutu</a:t>
            </a:r>
            <a:r>
              <a:rPr lang="en-US" dirty="0">
                <a:latin typeface="Arial" charset="0"/>
              </a:rPr>
              <a:t> :</a:t>
            </a:r>
          </a:p>
          <a:p>
            <a:pPr marL="0" indent="0">
              <a:lnSpc>
                <a:spcPct val="120000"/>
              </a:lnSpc>
              <a:buNone/>
            </a:pPr>
            <a:r>
              <a:rPr lang="en-US" dirty="0" err="1">
                <a:latin typeface="Arial" charset="0"/>
              </a:rPr>
              <a:t>Melaksanakan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Memantau</a:t>
            </a:r>
            <a:r>
              <a:rPr lang="en-US" dirty="0">
                <a:latin typeface="Arial" charset="0"/>
              </a:rPr>
              <a:t> </a:t>
            </a:r>
            <a:r>
              <a:rPr lang="en-US" dirty="0" err="1">
                <a:latin typeface="Arial" charset="0"/>
              </a:rPr>
              <a:t>Pemenuhan</a:t>
            </a:r>
            <a:r>
              <a:rPr lang="en-US" dirty="0">
                <a:latin typeface="Arial" charset="0"/>
              </a:rPr>
              <a:t> </a:t>
            </a:r>
            <a:r>
              <a:rPr lang="en-US" dirty="0" err="1">
                <a:latin typeface="Arial" charset="0"/>
              </a:rPr>
              <a:t>Peraturan</a:t>
            </a:r>
            <a:r>
              <a:rPr lang="en-US" dirty="0">
                <a:latin typeface="Arial" charset="0"/>
              </a:rPr>
              <a:t> </a:t>
            </a:r>
            <a:r>
              <a:rPr lang="en-US" dirty="0" err="1">
                <a:latin typeface="Arial" charset="0"/>
              </a:rPr>
              <a:t>Standar</a:t>
            </a:r>
            <a:r>
              <a:rPr lang="en-US" dirty="0">
                <a:latin typeface="Arial" charset="0"/>
              </a:rPr>
              <a:t> </a:t>
            </a:r>
            <a:r>
              <a:rPr lang="en-US" dirty="0" err="1">
                <a:latin typeface="Arial" charset="0"/>
              </a:rPr>
              <a:t>Fokus</a:t>
            </a:r>
            <a:r>
              <a:rPr lang="en-US" dirty="0">
                <a:latin typeface="Arial" charset="0"/>
              </a:rPr>
              <a:t> </a:t>
            </a:r>
            <a:r>
              <a:rPr lang="en-US" dirty="0" err="1">
                <a:latin typeface="Arial" charset="0"/>
              </a:rPr>
              <a:t>Pasien</a:t>
            </a:r>
            <a:endParaRPr lang="en-US" dirty="0">
              <a:latin typeface="Arial" charset="0"/>
            </a:endParaRPr>
          </a:p>
          <a:p>
            <a:pPr marL="68580" indent="0">
              <a:lnSpc>
                <a:spcPct val="120000"/>
              </a:lnSpc>
              <a:buNone/>
            </a:pPr>
            <a:r>
              <a:rPr lang="en-US" b="1" dirty="0">
                <a:latin typeface="Arial" charset="0"/>
              </a:rPr>
              <a:t/>
            </a:r>
            <a:br>
              <a:rPr lang="en-US" b="1" dirty="0">
                <a:latin typeface="Arial" charset="0"/>
              </a:rPr>
            </a:br>
            <a:endParaRPr lang="en-US" dirty="0"/>
          </a:p>
        </p:txBody>
      </p:sp>
    </p:spTree>
    <p:extLst>
      <p:ext uri="{BB962C8B-B14F-4D97-AF65-F5344CB8AC3E}">
        <p14:creationId xmlns:p14="http://schemas.microsoft.com/office/powerpoint/2010/main" val="3292249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marL="0" indent="0">
              <a:buNone/>
            </a:pPr>
            <a:r>
              <a:rPr lang="en-US" sz="2800" dirty="0" err="1">
                <a:latin typeface="Arial" charset="0"/>
              </a:rPr>
              <a:t>Melaksanakan</a:t>
            </a:r>
            <a:r>
              <a:rPr lang="en-US" sz="2800" dirty="0">
                <a:latin typeface="Arial" charset="0"/>
              </a:rPr>
              <a:t> </a:t>
            </a:r>
            <a:r>
              <a:rPr lang="en-US" dirty="0">
                <a:latin typeface="Arial" charset="0"/>
              </a:rPr>
              <a:t>6 </a:t>
            </a:r>
            <a:r>
              <a:rPr lang="en-US" dirty="0" err="1">
                <a:latin typeface="Arial" charset="0"/>
              </a:rPr>
              <a:t>Sasaran</a:t>
            </a:r>
            <a:r>
              <a:rPr lang="en-US" dirty="0">
                <a:latin typeface="Arial" charset="0"/>
              </a:rPr>
              <a:t> </a:t>
            </a:r>
            <a:r>
              <a:rPr lang="en-US" dirty="0" err="1">
                <a:latin typeface="Arial" charset="0"/>
              </a:rPr>
              <a:t>Internasional</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a:t>
            </a:r>
          </a:p>
          <a:p>
            <a:pPr marL="80963" algn="just"/>
            <a:r>
              <a:rPr lang="en-US" dirty="0" err="1" smtClean="0">
                <a:latin typeface="Arial" charset="0"/>
              </a:rPr>
              <a:t>Sasaran</a:t>
            </a:r>
            <a:r>
              <a:rPr lang="en-US" dirty="0" smtClean="0">
                <a:latin typeface="Arial" charset="0"/>
              </a:rPr>
              <a:t> </a:t>
            </a:r>
            <a:r>
              <a:rPr lang="en-US" dirty="0">
                <a:latin typeface="Arial" charset="0"/>
              </a:rPr>
              <a:t>1 : </a:t>
            </a:r>
            <a:r>
              <a:rPr lang="en-US" dirty="0" err="1">
                <a:latin typeface="Arial" charset="0"/>
              </a:rPr>
              <a:t>Mengidentifikasi</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dengan</a:t>
            </a:r>
            <a:r>
              <a:rPr lang="en-US" dirty="0">
                <a:latin typeface="Arial" charset="0"/>
              </a:rPr>
              <a:t> </a:t>
            </a:r>
            <a:r>
              <a:rPr lang="en-US" dirty="0" err="1">
                <a:latin typeface="Arial" charset="0"/>
              </a:rPr>
              <a:t>benar</a:t>
            </a:r>
            <a:endParaRPr lang="en-US" dirty="0">
              <a:latin typeface="Arial" charset="0"/>
            </a:endParaRPr>
          </a:p>
          <a:p>
            <a:pPr marL="80963" algn="just"/>
            <a:r>
              <a:rPr lang="en-US" dirty="0" err="1" smtClean="0">
                <a:latin typeface="Arial" charset="0"/>
              </a:rPr>
              <a:t>Sasaran</a:t>
            </a:r>
            <a:r>
              <a:rPr lang="en-US" dirty="0" smtClean="0">
                <a:latin typeface="Arial" charset="0"/>
              </a:rPr>
              <a:t> </a:t>
            </a:r>
            <a:r>
              <a:rPr lang="en-US" dirty="0">
                <a:latin typeface="Arial" charset="0"/>
              </a:rPr>
              <a:t>2 : </a:t>
            </a:r>
            <a:r>
              <a:rPr lang="en-US" dirty="0" err="1">
                <a:latin typeface="Arial" charset="0"/>
              </a:rPr>
              <a:t>Meningkatkan</a:t>
            </a:r>
            <a:r>
              <a:rPr lang="en-US" dirty="0">
                <a:latin typeface="Arial" charset="0"/>
              </a:rPr>
              <a:t> </a:t>
            </a:r>
            <a:r>
              <a:rPr lang="en-US" dirty="0" err="1">
                <a:latin typeface="Arial" charset="0"/>
              </a:rPr>
              <a:t>komukikasi</a:t>
            </a:r>
            <a:r>
              <a:rPr lang="en-US" dirty="0">
                <a:latin typeface="Arial" charset="0"/>
              </a:rPr>
              <a:t> yang </a:t>
            </a:r>
            <a:r>
              <a:rPr lang="en-US" dirty="0" err="1">
                <a:latin typeface="Arial" charset="0"/>
              </a:rPr>
              <a:t>efektif</a:t>
            </a:r>
            <a:endParaRPr lang="en-US" dirty="0">
              <a:latin typeface="Arial" charset="0"/>
            </a:endParaRPr>
          </a:p>
          <a:p>
            <a:pPr marL="80963" algn="just"/>
            <a:r>
              <a:rPr lang="en-US" dirty="0" err="1" smtClean="0">
                <a:latin typeface="Arial" charset="0"/>
              </a:rPr>
              <a:t>Sasaran</a:t>
            </a:r>
            <a:r>
              <a:rPr lang="en-US" dirty="0" smtClean="0">
                <a:latin typeface="Arial" charset="0"/>
              </a:rPr>
              <a:t> </a:t>
            </a:r>
            <a:r>
              <a:rPr lang="en-US" dirty="0">
                <a:latin typeface="Arial" charset="0"/>
              </a:rPr>
              <a:t>3 : </a:t>
            </a:r>
            <a:r>
              <a:rPr lang="en-US" dirty="0" err="1">
                <a:latin typeface="Arial" charset="0"/>
              </a:rPr>
              <a:t>Meningkatkan</a:t>
            </a:r>
            <a:r>
              <a:rPr lang="en-US" dirty="0">
                <a:latin typeface="Arial" charset="0"/>
              </a:rPr>
              <a:t> </a:t>
            </a:r>
            <a:r>
              <a:rPr lang="en-US" dirty="0" err="1">
                <a:latin typeface="Arial" charset="0"/>
              </a:rPr>
              <a:t>keamanan</a:t>
            </a:r>
            <a:r>
              <a:rPr lang="en-US" dirty="0">
                <a:latin typeface="Arial" charset="0"/>
              </a:rPr>
              <a:t> </a:t>
            </a:r>
            <a:r>
              <a:rPr lang="en-US" dirty="0" err="1">
                <a:latin typeface="Arial" charset="0"/>
              </a:rPr>
              <a:t>obat-obatan</a:t>
            </a:r>
            <a:r>
              <a:rPr lang="en-US" dirty="0">
                <a:latin typeface="Arial" charset="0"/>
              </a:rPr>
              <a:t> yang </a:t>
            </a:r>
            <a:r>
              <a:rPr lang="en-US" dirty="0" err="1">
                <a:latin typeface="Arial" charset="0"/>
              </a:rPr>
              <a:t>harus</a:t>
            </a:r>
            <a:r>
              <a:rPr lang="en-US" dirty="0">
                <a:latin typeface="Arial" charset="0"/>
              </a:rPr>
              <a:t> </a:t>
            </a:r>
            <a:r>
              <a:rPr lang="en-US" dirty="0" err="1">
                <a:latin typeface="Arial" charset="0"/>
              </a:rPr>
              <a:t>diwaspai</a:t>
            </a:r>
            <a:endParaRPr lang="en-US" dirty="0">
              <a:latin typeface="Arial" charset="0"/>
            </a:endParaRPr>
          </a:p>
          <a:p>
            <a:pPr marL="80963">
              <a:spcAft>
                <a:spcPts val="213"/>
              </a:spcAft>
            </a:pPr>
            <a:r>
              <a:rPr lang="en-US" dirty="0" err="1" smtClean="0">
                <a:latin typeface="Arial" charset="0"/>
              </a:rPr>
              <a:t>Sasaran</a:t>
            </a:r>
            <a:r>
              <a:rPr lang="en-US" dirty="0" smtClean="0">
                <a:latin typeface="Arial" charset="0"/>
              </a:rPr>
              <a:t> </a:t>
            </a:r>
            <a:r>
              <a:rPr lang="en-US" dirty="0">
                <a:latin typeface="Arial" charset="0"/>
              </a:rPr>
              <a:t>4 : </a:t>
            </a:r>
            <a:r>
              <a:rPr lang="en-US" dirty="0" err="1">
                <a:latin typeface="Arial" charset="0"/>
              </a:rPr>
              <a:t>Memastikan</a:t>
            </a:r>
            <a:r>
              <a:rPr lang="en-US" dirty="0">
                <a:latin typeface="Arial" charset="0"/>
              </a:rPr>
              <a:t> </a:t>
            </a:r>
            <a:r>
              <a:rPr lang="en-US" dirty="0" err="1">
                <a:latin typeface="Arial" charset="0"/>
              </a:rPr>
              <a:t>lokasi</a:t>
            </a:r>
            <a:r>
              <a:rPr lang="en-US" dirty="0">
                <a:latin typeface="Arial" charset="0"/>
              </a:rPr>
              <a:t> </a:t>
            </a:r>
            <a:r>
              <a:rPr lang="en-US" dirty="0" err="1">
                <a:latin typeface="Arial" charset="0"/>
              </a:rPr>
              <a:t>pembedahan</a:t>
            </a:r>
            <a:r>
              <a:rPr lang="en-US" dirty="0">
                <a:latin typeface="Arial" charset="0"/>
              </a:rPr>
              <a:t> yang </a:t>
            </a:r>
            <a:r>
              <a:rPr lang="en-US" dirty="0" err="1">
                <a:latin typeface="Arial" charset="0"/>
              </a:rPr>
              <a:t>benar</a:t>
            </a:r>
            <a:r>
              <a:rPr lang="en-US" dirty="0">
                <a:latin typeface="Arial" charset="0"/>
              </a:rPr>
              <a:t>, </a:t>
            </a:r>
            <a:r>
              <a:rPr lang="en-US" dirty="0" err="1">
                <a:latin typeface="Arial" charset="0"/>
              </a:rPr>
              <a:t>prosedur</a:t>
            </a:r>
            <a:r>
              <a:rPr lang="en-US" dirty="0">
                <a:latin typeface="Arial" charset="0"/>
              </a:rPr>
              <a:t> yang </a:t>
            </a:r>
            <a:r>
              <a:rPr lang="en-US" dirty="0" err="1">
                <a:latin typeface="Arial" charset="0"/>
              </a:rPr>
              <a:t>benar</a:t>
            </a:r>
            <a:r>
              <a:rPr lang="en-US" dirty="0">
                <a:latin typeface="Arial" charset="0"/>
              </a:rPr>
              <a:t>, </a:t>
            </a:r>
            <a:r>
              <a:rPr lang="en-US" dirty="0" err="1">
                <a:latin typeface="Arial" charset="0"/>
              </a:rPr>
              <a:t>pembedahan</a:t>
            </a:r>
            <a:r>
              <a:rPr lang="en-US" dirty="0">
                <a:latin typeface="Arial" charset="0"/>
              </a:rPr>
              <a:t> </a:t>
            </a:r>
            <a:r>
              <a:rPr lang="en-US" dirty="0" err="1">
                <a:latin typeface="Arial" charset="0"/>
              </a:rPr>
              <a:t>pada</a:t>
            </a:r>
            <a:r>
              <a:rPr lang="en-US" dirty="0">
                <a:latin typeface="Arial" charset="0"/>
              </a:rPr>
              <a:t> </a:t>
            </a:r>
            <a:r>
              <a:rPr lang="en-US" dirty="0" err="1">
                <a:latin typeface="Arial" charset="0"/>
              </a:rPr>
              <a:t>pasien</a:t>
            </a:r>
            <a:r>
              <a:rPr lang="en-US" dirty="0">
                <a:latin typeface="Arial" charset="0"/>
              </a:rPr>
              <a:t> yang </a:t>
            </a:r>
            <a:r>
              <a:rPr lang="en-US" dirty="0" err="1">
                <a:latin typeface="Arial" charset="0"/>
              </a:rPr>
              <a:t>benar</a:t>
            </a:r>
            <a:r>
              <a:rPr lang="en-US" dirty="0">
                <a:latin typeface="Arial" charset="0"/>
              </a:rPr>
              <a:t>.</a:t>
            </a:r>
          </a:p>
          <a:p>
            <a:pPr marL="80963" algn="just">
              <a:spcAft>
                <a:spcPts val="625"/>
              </a:spcAft>
            </a:pPr>
            <a:r>
              <a:rPr lang="en-US" dirty="0" err="1" smtClean="0">
                <a:latin typeface="Arial" charset="0"/>
              </a:rPr>
              <a:t>Sasaran</a:t>
            </a:r>
            <a:r>
              <a:rPr lang="en-US" dirty="0" smtClean="0">
                <a:latin typeface="Arial" charset="0"/>
              </a:rPr>
              <a:t> </a:t>
            </a:r>
            <a:r>
              <a:rPr lang="en-US" dirty="0">
                <a:latin typeface="Arial" charset="0"/>
              </a:rPr>
              <a:t>5 : </a:t>
            </a:r>
            <a:r>
              <a:rPr lang="en-US" dirty="0" err="1">
                <a:latin typeface="Arial" charset="0"/>
              </a:rPr>
              <a:t>Mengurangi</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infeksi</a:t>
            </a:r>
            <a:r>
              <a:rPr lang="en-US" dirty="0">
                <a:latin typeface="Arial" charset="0"/>
              </a:rPr>
              <a:t> </a:t>
            </a:r>
            <a:r>
              <a:rPr lang="en-US" dirty="0" err="1">
                <a:latin typeface="Arial" charset="0"/>
              </a:rPr>
              <a:t>akibat</a:t>
            </a:r>
            <a:r>
              <a:rPr lang="en-US" dirty="0">
                <a:latin typeface="Arial" charset="0"/>
              </a:rPr>
              <a:t> </a:t>
            </a:r>
            <a:r>
              <a:rPr lang="en-US" dirty="0" err="1">
                <a:latin typeface="Arial" charset="0"/>
              </a:rPr>
              <a:t>perawatan</a:t>
            </a:r>
            <a:r>
              <a:rPr lang="en-US" dirty="0">
                <a:latin typeface="Arial" charset="0"/>
              </a:rPr>
              <a:t> </a:t>
            </a:r>
            <a:r>
              <a:rPr lang="en-US" dirty="0" err="1">
                <a:latin typeface="Arial" charset="0"/>
              </a:rPr>
              <a:t>kesehatan</a:t>
            </a:r>
            <a:endParaRPr lang="en-US" dirty="0">
              <a:latin typeface="Arial" charset="0"/>
            </a:endParaRPr>
          </a:p>
          <a:p>
            <a:pPr marL="80963" algn="just"/>
            <a:r>
              <a:rPr lang="en-US" dirty="0" err="1" smtClean="0">
                <a:latin typeface="Arial" charset="0"/>
              </a:rPr>
              <a:t>Sasaran</a:t>
            </a:r>
            <a:r>
              <a:rPr lang="en-US" dirty="0" smtClean="0">
                <a:latin typeface="Arial" charset="0"/>
              </a:rPr>
              <a:t> </a:t>
            </a:r>
            <a:r>
              <a:rPr lang="en-US" dirty="0">
                <a:latin typeface="Arial" charset="0"/>
              </a:rPr>
              <a:t>6 : </a:t>
            </a:r>
            <a:r>
              <a:rPr lang="en-US" dirty="0" err="1">
                <a:latin typeface="Arial" charset="0"/>
              </a:rPr>
              <a:t>Mengurangi</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cedera</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akibat</a:t>
            </a:r>
            <a:r>
              <a:rPr lang="en-US" dirty="0">
                <a:latin typeface="Arial" charset="0"/>
              </a:rPr>
              <a:t> </a:t>
            </a:r>
            <a:r>
              <a:rPr lang="en-US" dirty="0" err="1">
                <a:latin typeface="Arial" charset="0"/>
              </a:rPr>
              <a:t>terjatuh</a:t>
            </a:r>
            <a:endParaRPr lang="en-US" dirty="0">
              <a:latin typeface="Arial" charset="0"/>
            </a:endParaRPr>
          </a:p>
          <a:p>
            <a:endParaRPr lang="en-US" dirty="0"/>
          </a:p>
        </p:txBody>
      </p:sp>
    </p:spTree>
    <p:extLst>
      <p:ext uri="{BB962C8B-B14F-4D97-AF65-F5344CB8AC3E}">
        <p14:creationId xmlns:p14="http://schemas.microsoft.com/office/powerpoint/2010/main" val="402608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305800" cy="5943600"/>
          </a:xfrm>
        </p:spPr>
        <p:txBody>
          <a:bodyPr/>
          <a:lstStyle/>
          <a:p>
            <a:pPr indent="-342900" algn="just">
              <a:spcBef>
                <a:spcPts val="0"/>
              </a:spcBef>
              <a:spcAft>
                <a:spcPts val="630"/>
              </a:spcAft>
              <a:defRPr/>
            </a:pPr>
            <a:r>
              <a:rPr lang="en-US" sz="3600" dirty="0" smtClean="0">
                <a:solidFill>
                  <a:srgbClr val="1CADE4"/>
                </a:solidFill>
                <a:latin typeface="Arial"/>
              </a:rPr>
              <a:t> </a:t>
            </a:r>
            <a:r>
              <a:rPr lang="id" sz="3600" dirty="0">
                <a:solidFill>
                  <a:srgbClr val="1CADE4"/>
                </a:solidFill>
                <a:latin typeface="Arial"/>
              </a:rPr>
              <a:t>Standar Klinikal :</a:t>
            </a:r>
          </a:p>
          <a:p>
            <a:pPr marL="457200" indent="347663" algn="just">
              <a:lnSpc>
                <a:spcPts val="2136"/>
              </a:lnSpc>
              <a:spcBef>
                <a:spcPts val="0"/>
              </a:spcBef>
              <a:defRPr/>
            </a:pPr>
            <a:r>
              <a:rPr lang="id" b="1" dirty="0" smtClean="0">
                <a:latin typeface="Arial"/>
              </a:rPr>
              <a:t>Aspek </a:t>
            </a:r>
            <a:r>
              <a:rPr lang="id" b="1" dirty="0">
                <a:latin typeface="Arial"/>
              </a:rPr>
              <a:t>pengkajian pasien</a:t>
            </a:r>
          </a:p>
          <a:p>
            <a:pPr marL="457200" indent="347663" algn="just">
              <a:lnSpc>
                <a:spcPts val="2136"/>
              </a:lnSpc>
              <a:spcBef>
                <a:spcPts val="0"/>
              </a:spcBef>
              <a:defRPr/>
            </a:pPr>
            <a:r>
              <a:rPr lang="id" b="1" dirty="0" smtClean="0">
                <a:latin typeface="Arial"/>
              </a:rPr>
              <a:t>Aspek </a:t>
            </a:r>
            <a:r>
              <a:rPr lang="id" b="1" dirty="0">
                <a:latin typeface="Arial"/>
              </a:rPr>
              <a:t>pelayanan laboratorium</a:t>
            </a:r>
          </a:p>
          <a:p>
            <a:pPr marL="457200" indent="347663" algn="just">
              <a:lnSpc>
                <a:spcPts val="2136"/>
              </a:lnSpc>
              <a:spcBef>
                <a:spcPts val="0"/>
              </a:spcBef>
              <a:defRPr/>
            </a:pPr>
            <a:r>
              <a:rPr lang="id" b="1" dirty="0" smtClean="0">
                <a:latin typeface="Arial"/>
              </a:rPr>
              <a:t>Aspek </a:t>
            </a:r>
            <a:r>
              <a:rPr lang="id" b="1" dirty="0">
                <a:latin typeface="Arial"/>
              </a:rPr>
              <a:t>pelayanan radiologi dan diagnostik </a:t>
            </a:r>
            <a:r>
              <a:rPr lang="en-US" b="1" dirty="0">
                <a:latin typeface="Arial"/>
              </a:rPr>
              <a:t>imaging</a:t>
            </a:r>
          </a:p>
          <a:p>
            <a:pPr marL="457200" indent="347663" algn="just">
              <a:lnSpc>
                <a:spcPts val="2136"/>
              </a:lnSpc>
              <a:spcBef>
                <a:spcPts val="0"/>
              </a:spcBef>
              <a:defRPr/>
            </a:pPr>
            <a:r>
              <a:rPr lang="id" b="1" dirty="0" smtClean="0">
                <a:latin typeface="Arial"/>
              </a:rPr>
              <a:t>Aspek </a:t>
            </a:r>
            <a:r>
              <a:rPr lang="id" b="1" dirty="0">
                <a:latin typeface="Arial"/>
              </a:rPr>
              <a:t>prosedur pembedahan</a:t>
            </a:r>
          </a:p>
          <a:p>
            <a:pPr marL="457200" indent="347663" algn="just">
              <a:lnSpc>
                <a:spcPts val="2136"/>
              </a:lnSpc>
              <a:spcBef>
                <a:spcPts val="0"/>
              </a:spcBef>
              <a:defRPr/>
            </a:pPr>
            <a:r>
              <a:rPr lang="id" b="1" dirty="0" smtClean="0">
                <a:latin typeface="Arial"/>
              </a:rPr>
              <a:t>Aspek </a:t>
            </a:r>
            <a:r>
              <a:rPr lang="id" b="1" dirty="0">
                <a:latin typeface="Arial"/>
              </a:rPr>
              <a:t>penggunaan antibiotika dan obat-obatan lain</a:t>
            </a:r>
          </a:p>
          <a:p>
            <a:pPr marL="457200" indent="347663" algn="just">
              <a:lnSpc>
                <a:spcPts val="2136"/>
              </a:lnSpc>
              <a:spcBef>
                <a:spcPts val="0"/>
              </a:spcBef>
              <a:defRPr/>
            </a:pPr>
            <a:r>
              <a:rPr lang="id" b="1" dirty="0" smtClean="0">
                <a:latin typeface="Arial"/>
              </a:rPr>
              <a:t>Aspek </a:t>
            </a:r>
            <a:r>
              <a:rPr lang="id" b="1" dirty="0">
                <a:latin typeface="Arial"/>
              </a:rPr>
              <a:t>pemantauan atas kesalahan-kesalahan pengobatan dan kejadian nyaris celaka (KNC).</a:t>
            </a:r>
          </a:p>
          <a:p>
            <a:pPr marL="457200" indent="347663" algn="just">
              <a:lnSpc>
                <a:spcPts val="2136"/>
              </a:lnSpc>
              <a:spcBef>
                <a:spcPts val="0"/>
              </a:spcBef>
              <a:defRPr/>
            </a:pPr>
            <a:r>
              <a:rPr lang="id" b="1" dirty="0" smtClean="0">
                <a:latin typeface="Arial"/>
              </a:rPr>
              <a:t>Aspek </a:t>
            </a:r>
            <a:r>
              <a:rPr lang="id" b="1" dirty="0">
                <a:latin typeface="Arial"/>
              </a:rPr>
              <a:t>anestesi dan sedasi</a:t>
            </a:r>
          </a:p>
          <a:p>
            <a:pPr marL="457200" indent="347663" algn="just">
              <a:lnSpc>
                <a:spcPts val="2136"/>
              </a:lnSpc>
              <a:spcBef>
                <a:spcPts val="0"/>
              </a:spcBef>
              <a:defRPr/>
            </a:pPr>
            <a:r>
              <a:rPr lang="id" b="1" dirty="0" smtClean="0">
                <a:latin typeface="Arial"/>
              </a:rPr>
              <a:t>Aspek </a:t>
            </a:r>
            <a:r>
              <a:rPr lang="id" b="1" dirty="0">
                <a:latin typeface="Arial"/>
              </a:rPr>
              <a:t>penggunaan darah dan produk-produk darah</a:t>
            </a:r>
          </a:p>
          <a:p>
            <a:pPr marL="457200" indent="347663" algn="just">
              <a:lnSpc>
                <a:spcPts val="2136"/>
              </a:lnSpc>
              <a:spcBef>
                <a:spcPts val="0"/>
              </a:spcBef>
              <a:defRPr/>
            </a:pPr>
            <a:r>
              <a:rPr lang="id" b="1" dirty="0" smtClean="0">
                <a:latin typeface="Arial"/>
              </a:rPr>
              <a:t>Aspek </a:t>
            </a:r>
            <a:r>
              <a:rPr lang="id" b="1" dirty="0">
                <a:latin typeface="Arial"/>
              </a:rPr>
              <a:t>ketersediaan, isi dan penggunaan rekam medik pasien</a:t>
            </a:r>
          </a:p>
          <a:p>
            <a:pPr marL="457200" indent="347663" algn="just">
              <a:lnSpc>
                <a:spcPts val="2136"/>
              </a:lnSpc>
              <a:spcBef>
                <a:spcPts val="0"/>
              </a:spcBef>
              <a:spcAft>
                <a:spcPts val="1260"/>
              </a:spcAft>
              <a:defRPr/>
            </a:pPr>
            <a:r>
              <a:rPr lang="id" b="1" dirty="0" smtClean="0">
                <a:latin typeface="Arial"/>
              </a:rPr>
              <a:t>Aspek </a:t>
            </a:r>
            <a:r>
              <a:rPr lang="id" b="1" dirty="0">
                <a:latin typeface="Arial"/>
              </a:rPr>
              <a:t>pengendalian infeksi, pengawasan, dan pelaporan</a:t>
            </a:r>
          </a:p>
          <a:p>
            <a:endParaRPr lang="en-US" dirty="0"/>
          </a:p>
        </p:txBody>
      </p:sp>
    </p:spTree>
    <p:extLst>
      <p:ext uri="{BB962C8B-B14F-4D97-AF65-F5344CB8AC3E}">
        <p14:creationId xmlns:p14="http://schemas.microsoft.com/office/powerpoint/2010/main" val="84440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2156910" cy="572536"/>
          </a:xfrm>
        </p:spPr>
        <p:txBody>
          <a:bodyPr>
            <a:normAutofit fontScale="90000"/>
          </a:bodyPr>
          <a:lstStyle/>
          <a:p>
            <a:r>
              <a:rPr lang="en-US" b="1" dirty="0" smtClean="0">
                <a:solidFill>
                  <a:srgbClr val="C00000"/>
                </a:solidFill>
                <a:latin typeface="Century Gothic" pitchFamily="34" charset="0"/>
              </a:rPr>
              <a:t>DEFINISI</a:t>
            </a:r>
            <a:endParaRPr lang="en-US" dirty="0"/>
          </a:p>
        </p:txBody>
      </p:sp>
      <p:sp>
        <p:nvSpPr>
          <p:cNvPr id="3" name="Content Placeholder 2"/>
          <p:cNvSpPr>
            <a:spLocks noGrp="1"/>
          </p:cNvSpPr>
          <p:nvPr>
            <p:ph idx="1"/>
          </p:nvPr>
        </p:nvSpPr>
        <p:spPr>
          <a:xfrm>
            <a:off x="1043492" y="1295400"/>
            <a:ext cx="6777317" cy="4537229"/>
          </a:xfrm>
        </p:spPr>
        <p:txBody>
          <a:bodyPr>
            <a:normAutofit fontScale="70000" lnSpcReduction="20000"/>
          </a:bodyPr>
          <a:lstStyle/>
          <a:p>
            <a:r>
              <a:rPr lang="en-US" dirty="0" err="1">
                <a:latin typeface="Arial" charset="0"/>
              </a:rPr>
              <a:t>Manajemen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sebuah</a:t>
            </a:r>
            <a:r>
              <a:rPr lang="en-US" dirty="0">
                <a:latin typeface="Arial" charset="0"/>
              </a:rPr>
              <a:t> </a:t>
            </a:r>
            <a:r>
              <a:rPr lang="en-US" dirty="0" err="1">
                <a:latin typeface="Arial" charset="0"/>
              </a:rPr>
              <a:t>usaha</a:t>
            </a:r>
            <a:r>
              <a:rPr lang="en-US" dirty="0">
                <a:latin typeface="Arial" charset="0"/>
              </a:rPr>
              <a:t> </a:t>
            </a:r>
            <a:r>
              <a:rPr lang="en-US" dirty="0" err="1">
                <a:latin typeface="Arial" charset="0"/>
              </a:rPr>
              <a:t>berkelanjutan</a:t>
            </a:r>
            <a:r>
              <a:rPr lang="en-US" dirty="0">
                <a:latin typeface="Arial" charset="0"/>
              </a:rPr>
              <a:t>, </a:t>
            </a:r>
            <a:r>
              <a:rPr lang="en-US" dirty="0" err="1">
                <a:latin typeface="Arial" charset="0"/>
              </a:rPr>
              <a:t>sistematis</a:t>
            </a:r>
            <a:r>
              <a:rPr lang="en-US" dirty="0">
                <a:latin typeface="Arial" charset="0"/>
              </a:rPr>
              <a:t>, </a:t>
            </a:r>
            <a:r>
              <a:rPr lang="en-US" dirty="0" err="1">
                <a:latin typeface="Arial" charset="0"/>
              </a:rPr>
              <a:t>objektif</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menyatu</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mengenali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menetapkan</a:t>
            </a:r>
            <a:r>
              <a:rPr lang="en-US" dirty="0">
                <a:latin typeface="Arial" charset="0"/>
              </a:rPr>
              <a:t> </a:t>
            </a:r>
            <a:r>
              <a:rPr lang="en-US" dirty="0" err="1">
                <a:latin typeface="Arial" charset="0"/>
              </a:rPr>
              <a:t>masalah-masalah</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penyebab-penyebab</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berdasarkan</a:t>
            </a:r>
            <a:r>
              <a:rPr lang="en-US" dirty="0">
                <a:latin typeface="Arial" charset="0"/>
              </a:rPr>
              <a:t> </a:t>
            </a:r>
            <a:r>
              <a:rPr lang="en-US" dirty="0" err="1">
                <a:latin typeface="Arial" charset="0"/>
              </a:rPr>
              <a:t>standar</a:t>
            </a:r>
            <a:r>
              <a:rPr lang="en-US" dirty="0">
                <a:latin typeface="Arial" charset="0"/>
              </a:rPr>
              <a:t> yang </a:t>
            </a:r>
            <a:r>
              <a:rPr lang="en-US" dirty="0" err="1">
                <a:latin typeface="Arial" charset="0"/>
              </a:rPr>
              <a:t>ditentukan</a:t>
            </a:r>
            <a:r>
              <a:rPr lang="en-US" dirty="0">
                <a:latin typeface="Arial" charset="0"/>
              </a:rPr>
              <a:t>, </a:t>
            </a:r>
            <a:r>
              <a:rPr lang="en-US" dirty="0" err="1">
                <a:latin typeface="Arial" charset="0"/>
              </a:rPr>
              <a:t>menetapkan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mengimplementasikan</a:t>
            </a:r>
            <a:r>
              <a:rPr lang="en-US" dirty="0">
                <a:latin typeface="Arial" charset="0"/>
              </a:rPr>
              <a:t> </a:t>
            </a:r>
            <a:r>
              <a:rPr lang="en-US" dirty="0" err="1">
                <a:latin typeface="Arial" charset="0"/>
              </a:rPr>
              <a:t>solusi</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sesuai</a:t>
            </a:r>
            <a:r>
              <a:rPr lang="en-US" dirty="0">
                <a:latin typeface="Arial" charset="0"/>
              </a:rPr>
              <a:t> </a:t>
            </a:r>
            <a:r>
              <a:rPr lang="en-US" dirty="0" err="1">
                <a:latin typeface="Arial" charset="0"/>
              </a:rPr>
              <a:t>kapasitas</a:t>
            </a:r>
            <a:r>
              <a:rPr lang="en-US" dirty="0">
                <a:latin typeface="Arial" charset="0"/>
              </a:rPr>
              <a:t> yang </a:t>
            </a:r>
            <a:r>
              <a:rPr lang="en-US" dirty="0" err="1">
                <a:latin typeface="Arial" charset="0"/>
              </a:rPr>
              <a:t>tersedia</a:t>
            </a:r>
            <a:r>
              <a:rPr lang="en-US" dirty="0">
                <a:latin typeface="Arial" charset="0"/>
              </a:rPr>
              <a:t>, </a:t>
            </a:r>
            <a:r>
              <a:rPr lang="en-US" dirty="0" err="1">
                <a:latin typeface="Arial" charset="0"/>
              </a:rPr>
              <a:t>mengkaji</a:t>
            </a:r>
            <a:r>
              <a:rPr lang="en-US" dirty="0">
                <a:latin typeface="Arial" charset="0"/>
              </a:rPr>
              <a:t> </a:t>
            </a:r>
            <a:r>
              <a:rPr lang="en-US" dirty="0" err="1">
                <a:latin typeface="Arial" charset="0"/>
              </a:rPr>
              <a:t>hasil-hasil</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membuat</a:t>
            </a:r>
            <a:r>
              <a:rPr lang="en-US" dirty="0">
                <a:latin typeface="Arial" charset="0"/>
              </a:rPr>
              <a:t> saran-saran </a:t>
            </a:r>
            <a:r>
              <a:rPr lang="en-US" dirty="0" err="1">
                <a:latin typeface="Arial" charset="0"/>
              </a:rPr>
              <a:t>lebih</a:t>
            </a:r>
            <a:r>
              <a:rPr lang="en-US" dirty="0">
                <a:latin typeface="Arial" charset="0"/>
              </a:rPr>
              <a:t> </a:t>
            </a:r>
            <a:r>
              <a:rPr lang="en-US" dirty="0" err="1">
                <a:latin typeface="Arial" charset="0"/>
              </a:rPr>
              <a:t>lanjut</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perbaikan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pelayanan</a:t>
            </a:r>
            <a:r>
              <a:rPr lang="en-US" dirty="0" smtClean="0">
                <a:latin typeface="Arial" charset="0"/>
              </a:rPr>
              <a:t>.</a:t>
            </a:r>
          </a:p>
          <a:p>
            <a:r>
              <a:rPr lang="en-US" dirty="0" err="1">
                <a:latin typeface="Arial" charset="0"/>
              </a:rPr>
              <a:t>Manajemen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sebuah</a:t>
            </a:r>
            <a:r>
              <a:rPr lang="en-US" dirty="0">
                <a:latin typeface="Arial" charset="0"/>
              </a:rPr>
              <a:t> </a:t>
            </a:r>
            <a:r>
              <a:rPr lang="en-US" dirty="0" err="1">
                <a:latin typeface="Arial" charset="0"/>
              </a:rPr>
              <a:t>usaha</a:t>
            </a:r>
            <a:r>
              <a:rPr lang="en-US" dirty="0">
                <a:latin typeface="Arial" charset="0"/>
              </a:rPr>
              <a:t> </a:t>
            </a:r>
            <a:r>
              <a:rPr lang="en-US" dirty="0" err="1">
                <a:latin typeface="Arial" charset="0"/>
              </a:rPr>
              <a:t>berkelanjutan</a:t>
            </a:r>
            <a:r>
              <a:rPr lang="en-US" dirty="0">
                <a:latin typeface="Arial" charset="0"/>
              </a:rPr>
              <a:t>, </a:t>
            </a:r>
            <a:r>
              <a:rPr lang="en-US" dirty="0" err="1">
                <a:latin typeface="Arial" charset="0"/>
              </a:rPr>
              <a:t>sistematis</a:t>
            </a:r>
            <a:r>
              <a:rPr lang="en-US" dirty="0">
                <a:latin typeface="Arial" charset="0"/>
              </a:rPr>
              <a:t>, </a:t>
            </a:r>
            <a:r>
              <a:rPr lang="en-US" dirty="0" err="1">
                <a:latin typeface="Arial" charset="0"/>
              </a:rPr>
              <a:t>objektif</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menyatu</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mengenali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menetapkan</a:t>
            </a:r>
            <a:r>
              <a:rPr lang="en-US" dirty="0">
                <a:latin typeface="Arial" charset="0"/>
              </a:rPr>
              <a:t> </a:t>
            </a:r>
            <a:r>
              <a:rPr lang="en-US" dirty="0" err="1">
                <a:latin typeface="Arial" charset="0"/>
              </a:rPr>
              <a:t>masalah-masalah</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penyebab-penyebab</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berdasarkan</a:t>
            </a:r>
            <a:r>
              <a:rPr lang="en-US" dirty="0">
                <a:latin typeface="Arial" charset="0"/>
              </a:rPr>
              <a:t> </a:t>
            </a:r>
            <a:r>
              <a:rPr lang="en-US" dirty="0" err="1">
                <a:latin typeface="Arial" charset="0"/>
              </a:rPr>
              <a:t>standar</a:t>
            </a:r>
            <a:r>
              <a:rPr lang="en-US" dirty="0">
                <a:latin typeface="Arial" charset="0"/>
              </a:rPr>
              <a:t> yang </a:t>
            </a:r>
            <a:r>
              <a:rPr lang="en-US" dirty="0" err="1">
                <a:latin typeface="Arial" charset="0"/>
              </a:rPr>
              <a:t>ditentukan</a:t>
            </a:r>
            <a:r>
              <a:rPr lang="en-US" dirty="0">
                <a:latin typeface="Arial" charset="0"/>
              </a:rPr>
              <a:t>, </a:t>
            </a:r>
            <a:r>
              <a:rPr lang="en-US" dirty="0" err="1">
                <a:latin typeface="Arial" charset="0"/>
              </a:rPr>
              <a:t>menetapkan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mengimplementasikan</a:t>
            </a:r>
            <a:r>
              <a:rPr lang="en-US" dirty="0">
                <a:latin typeface="Arial" charset="0"/>
              </a:rPr>
              <a:t> </a:t>
            </a:r>
            <a:r>
              <a:rPr lang="en-US" dirty="0" err="1">
                <a:latin typeface="Arial" charset="0"/>
              </a:rPr>
              <a:t>solusi</a:t>
            </a:r>
            <a:r>
              <a:rPr lang="en-US" dirty="0">
                <a:latin typeface="Arial" charset="0"/>
              </a:rPr>
              <a:t> </a:t>
            </a:r>
            <a:r>
              <a:rPr lang="en-US" dirty="0" err="1">
                <a:latin typeface="Arial" charset="0"/>
              </a:rPr>
              <a:t>masalah</a:t>
            </a:r>
            <a:r>
              <a:rPr lang="en-US" dirty="0">
                <a:latin typeface="Arial" charset="0"/>
              </a:rPr>
              <a:t> </a:t>
            </a:r>
            <a:r>
              <a:rPr lang="en-US" dirty="0" err="1">
                <a:latin typeface="Arial" charset="0"/>
              </a:rPr>
              <a:t>sesuai</a:t>
            </a:r>
            <a:r>
              <a:rPr lang="en-US" dirty="0">
                <a:latin typeface="Arial" charset="0"/>
              </a:rPr>
              <a:t> </a:t>
            </a:r>
            <a:r>
              <a:rPr lang="en-US" dirty="0" err="1">
                <a:latin typeface="Arial" charset="0"/>
              </a:rPr>
              <a:t>kapasitas</a:t>
            </a:r>
            <a:r>
              <a:rPr lang="en-US" dirty="0">
                <a:latin typeface="Arial" charset="0"/>
              </a:rPr>
              <a:t> yang </a:t>
            </a:r>
            <a:r>
              <a:rPr lang="en-US" dirty="0" err="1">
                <a:latin typeface="Arial" charset="0"/>
              </a:rPr>
              <a:t>tersedia</a:t>
            </a:r>
            <a:r>
              <a:rPr lang="en-US" dirty="0">
                <a:latin typeface="Arial" charset="0"/>
              </a:rPr>
              <a:t>, </a:t>
            </a:r>
            <a:r>
              <a:rPr lang="en-US" dirty="0" err="1">
                <a:latin typeface="Arial" charset="0"/>
              </a:rPr>
              <a:t>mengkaji</a:t>
            </a:r>
            <a:r>
              <a:rPr lang="en-US" dirty="0">
                <a:latin typeface="Arial" charset="0"/>
              </a:rPr>
              <a:t> </a:t>
            </a:r>
            <a:r>
              <a:rPr lang="en-US" dirty="0" err="1">
                <a:latin typeface="Arial" charset="0"/>
              </a:rPr>
              <a:t>hasil-hasil</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membuat</a:t>
            </a:r>
            <a:r>
              <a:rPr lang="en-US" dirty="0">
                <a:latin typeface="Arial" charset="0"/>
              </a:rPr>
              <a:t> saran-saran </a:t>
            </a:r>
            <a:r>
              <a:rPr lang="en-US" dirty="0" err="1">
                <a:latin typeface="Arial" charset="0"/>
              </a:rPr>
              <a:t>lebih</a:t>
            </a:r>
            <a:r>
              <a:rPr lang="en-US" dirty="0">
                <a:latin typeface="Arial" charset="0"/>
              </a:rPr>
              <a:t> </a:t>
            </a:r>
            <a:r>
              <a:rPr lang="en-US" dirty="0" err="1">
                <a:latin typeface="Arial" charset="0"/>
              </a:rPr>
              <a:t>lanjut</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perbaikan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pelayanan</a:t>
            </a:r>
            <a:r>
              <a:rPr lang="en-US" dirty="0">
                <a:latin typeface="Arial" charset="0"/>
              </a:rPr>
              <a:t>.</a:t>
            </a:r>
          </a:p>
          <a:p>
            <a:r>
              <a:rPr lang="en-US" dirty="0">
                <a:solidFill>
                  <a:srgbClr val="1CADE4"/>
                </a:solidFill>
                <a:latin typeface="Arial" charset="0"/>
              </a:rPr>
              <a:t>■    </a:t>
            </a:r>
            <a:r>
              <a:rPr lang="en-US" dirty="0" err="1">
                <a:latin typeface="Arial" charset="0"/>
              </a:rPr>
              <a:t>Indikator</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adalah</a:t>
            </a:r>
            <a:r>
              <a:rPr lang="en-US" dirty="0">
                <a:latin typeface="Arial" charset="0"/>
              </a:rPr>
              <a:t> parameter yang </a:t>
            </a:r>
            <a:r>
              <a:rPr lang="en-US" dirty="0" err="1">
                <a:latin typeface="Arial" charset="0"/>
              </a:rPr>
              <a:t>dapat</a:t>
            </a:r>
            <a:r>
              <a:rPr lang="en-US" dirty="0">
                <a:latin typeface="Arial" charset="0"/>
              </a:rPr>
              <a:t> </a:t>
            </a:r>
            <a:r>
              <a:rPr lang="en-US" dirty="0" err="1">
                <a:latin typeface="Arial" charset="0"/>
              </a:rPr>
              <a:t>diukur</a:t>
            </a:r>
            <a:r>
              <a:rPr lang="en-US" dirty="0">
                <a:latin typeface="Arial" charset="0"/>
              </a:rPr>
              <a:t>, yang </a:t>
            </a:r>
            <a:r>
              <a:rPr lang="en-US" dirty="0" err="1">
                <a:latin typeface="Arial" charset="0"/>
              </a:rPr>
              <a:t>mewakili</a:t>
            </a:r>
            <a:r>
              <a:rPr lang="en-US" dirty="0">
                <a:latin typeface="Arial" charset="0"/>
              </a:rPr>
              <a:t> input, proses </a:t>
            </a:r>
            <a:r>
              <a:rPr lang="en-US" dirty="0" err="1">
                <a:latin typeface="Arial" charset="0"/>
              </a:rPr>
              <a:t>maupun</a:t>
            </a:r>
            <a:r>
              <a:rPr lang="en-US" dirty="0">
                <a:latin typeface="Arial" charset="0"/>
              </a:rPr>
              <a:t> </a:t>
            </a:r>
            <a:r>
              <a:rPr lang="en-US" dirty="0" err="1">
                <a:latin typeface="Arial" charset="0"/>
              </a:rPr>
              <a:t>hasil</a:t>
            </a:r>
            <a:r>
              <a:rPr lang="en-US" dirty="0">
                <a:latin typeface="Arial" charset="0"/>
              </a:rPr>
              <a:t> </a:t>
            </a:r>
            <a:r>
              <a:rPr lang="en-US" dirty="0" err="1">
                <a:latin typeface="Arial" charset="0"/>
              </a:rPr>
              <a:t>akhir</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suatu</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dan</a:t>
            </a:r>
            <a:r>
              <a:rPr lang="en-US" dirty="0">
                <a:latin typeface="Arial" charset="0"/>
              </a:rPr>
              <a:t> proses </a:t>
            </a:r>
            <a:r>
              <a:rPr lang="en-US" dirty="0" err="1">
                <a:latin typeface="Arial" charset="0"/>
              </a:rPr>
              <a:t>manajerial</a:t>
            </a:r>
            <a:r>
              <a:rPr lang="en-US" dirty="0">
                <a:latin typeface="Arial" charset="0"/>
              </a:rPr>
              <a:t> yang </a:t>
            </a:r>
            <a:r>
              <a:rPr lang="en-US" dirty="0" err="1">
                <a:latin typeface="Arial" charset="0"/>
              </a:rPr>
              <a:t>digunakan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mengukur</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dan</a:t>
            </a:r>
            <a:r>
              <a:rPr lang="en-US" dirty="0">
                <a:latin typeface="Arial" charset="0"/>
              </a:rPr>
              <a:t> proses </a:t>
            </a:r>
            <a:r>
              <a:rPr lang="en-US" dirty="0" err="1">
                <a:latin typeface="Arial" charset="0"/>
              </a:rPr>
              <a:t>manajerial</a:t>
            </a:r>
            <a:r>
              <a:rPr lang="en-US" dirty="0">
                <a:latin typeface="Arial" charset="0"/>
              </a:rPr>
              <a:t> </a:t>
            </a:r>
            <a:r>
              <a:rPr lang="en-US" dirty="0" err="1">
                <a:latin typeface="Arial" charset="0"/>
              </a:rPr>
              <a:t>tersebut</a:t>
            </a:r>
            <a:endParaRPr lang="en-US" dirty="0">
              <a:latin typeface="Arial" charset="0"/>
            </a:endParaRPr>
          </a:p>
          <a:p>
            <a:endParaRPr lang="en-US" dirty="0">
              <a:latin typeface="Arial" charset="0"/>
            </a:endParaRPr>
          </a:p>
          <a:p>
            <a:endParaRPr lang="en-US" dirty="0"/>
          </a:p>
        </p:txBody>
      </p:sp>
    </p:spTree>
    <p:extLst>
      <p:ext uri="{BB962C8B-B14F-4D97-AF65-F5344CB8AC3E}">
        <p14:creationId xmlns:p14="http://schemas.microsoft.com/office/powerpoint/2010/main" val="502485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762000"/>
            <a:ext cx="8153400" cy="5638800"/>
          </a:xfrm>
        </p:spPr>
        <p:txBody>
          <a:bodyPr>
            <a:normAutofit fontScale="92500" lnSpcReduction="10000"/>
          </a:bodyPr>
          <a:lstStyle/>
          <a:p>
            <a:pPr indent="-342900" algn="just">
              <a:spcBef>
                <a:spcPts val="0"/>
              </a:spcBef>
              <a:spcAft>
                <a:spcPts val="630"/>
              </a:spcAft>
              <a:defRPr/>
            </a:pPr>
            <a:r>
              <a:rPr lang="id" sz="3600" dirty="0" smtClean="0">
                <a:solidFill>
                  <a:srgbClr val="1CADE4"/>
                </a:solidFill>
                <a:latin typeface="Arial"/>
              </a:rPr>
              <a:t>Standar </a:t>
            </a:r>
            <a:r>
              <a:rPr lang="id" sz="3600" dirty="0">
                <a:solidFill>
                  <a:srgbClr val="1CADE4"/>
                </a:solidFill>
                <a:latin typeface="Arial"/>
              </a:rPr>
              <a:t>Manajemen</a:t>
            </a:r>
          </a:p>
          <a:p>
            <a:pPr marL="292100" indent="330200" algn="just">
              <a:spcBef>
                <a:spcPts val="0"/>
              </a:spcBef>
              <a:defRPr/>
            </a:pPr>
            <a:r>
              <a:rPr lang="id" b="1" dirty="0" smtClean="0">
                <a:latin typeface="Arial"/>
              </a:rPr>
              <a:t>Aspek </a:t>
            </a:r>
            <a:r>
              <a:rPr lang="id" b="1" dirty="0">
                <a:latin typeface="Arial"/>
              </a:rPr>
              <a:t>pengadaan obat-obatan dan bahan habis pakai yang penting bagi pasien serta cadangan-cadangan yang dibutuhkan</a:t>
            </a:r>
          </a:p>
          <a:p>
            <a:pPr marL="292100" indent="330200" algn="just">
              <a:spcBef>
                <a:spcPts val="0"/>
              </a:spcBef>
              <a:defRPr/>
            </a:pPr>
            <a:r>
              <a:rPr lang="id" b="1" dirty="0" smtClean="0">
                <a:latin typeface="Arial"/>
              </a:rPr>
              <a:t>Aspek </a:t>
            </a:r>
            <a:r>
              <a:rPr lang="id" b="1" dirty="0">
                <a:latin typeface="Arial"/>
              </a:rPr>
              <a:t>pelaporan kegiatan-kegiatan demi kepentingan hukum dan peraturan</a:t>
            </a:r>
          </a:p>
          <a:p>
            <a:pPr marL="292100" indent="330200" algn="just">
              <a:spcBef>
                <a:spcPts val="0"/>
              </a:spcBef>
              <a:defRPr/>
            </a:pPr>
            <a:r>
              <a:rPr lang="id" b="1" dirty="0" smtClean="0">
                <a:latin typeface="Arial"/>
              </a:rPr>
              <a:t>Aspek </a:t>
            </a:r>
            <a:r>
              <a:rPr lang="id" b="1" dirty="0">
                <a:latin typeface="Arial"/>
              </a:rPr>
              <a:t>manajemen risiko</a:t>
            </a:r>
          </a:p>
          <a:p>
            <a:pPr marL="292100" indent="330200" algn="just">
              <a:spcBef>
                <a:spcPts val="0"/>
              </a:spcBef>
              <a:defRPr/>
            </a:pPr>
            <a:r>
              <a:rPr lang="id" b="1" dirty="0" smtClean="0">
                <a:latin typeface="Arial"/>
              </a:rPr>
              <a:t>Aspek </a:t>
            </a:r>
            <a:r>
              <a:rPr lang="id" b="1" dirty="0">
                <a:latin typeface="Arial"/>
              </a:rPr>
              <a:t>manajemen penggunaan peralatan-peralatan</a:t>
            </a:r>
          </a:p>
          <a:p>
            <a:pPr marL="292100" indent="330200" algn="just">
              <a:spcBef>
                <a:spcPts val="0"/>
              </a:spcBef>
              <a:defRPr/>
            </a:pPr>
            <a:r>
              <a:rPr lang="id" b="1" dirty="0" smtClean="0">
                <a:latin typeface="Arial"/>
              </a:rPr>
              <a:t>Aspek </a:t>
            </a:r>
            <a:r>
              <a:rPr lang="id" b="1" dirty="0">
                <a:latin typeface="Arial"/>
              </a:rPr>
              <a:t>harapan dan kepuasan pasien dan keluarga pasien</a:t>
            </a:r>
          </a:p>
          <a:p>
            <a:pPr marL="292100" indent="330200" algn="just">
              <a:spcBef>
                <a:spcPts val="0"/>
              </a:spcBef>
              <a:defRPr/>
            </a:pPr>
            <a:r>
              <a:rPr lang="id" b="1" dirty="0" smtClean="0">
                <a:latin typeface="Arial"/>
              </a:rPr>
              <a:t>Aspek </a:t>
            </a:r>
            <a:r>
              <a:rPr lang="id" b="1" dirty="0">
                <a:latin typeface="Arial"/>
              </a:rPr>
              <a:t>harapan dan kepuasan karyawan</a:t>
            </a:r>
          </a:p>
          <a:p>
            <a:pPr marL="292100" indent="330200" algn="just">
              <a:spcBef>
                <a:spcPts val="0"/>
              </a:spcBef>
              <a:defRPr/>
            </a:pPr>
            <a:r>
              <a:rPr lang="id" b="1" dirty="0" smtClean="0">
                <a:latin typeface="Arial"/>
              </a:rPr>
              <a:t>Aspek </a:t>
            </a:r>
            <a:r>
              <a:rPr lang="id" b="1" dirty="0">
                <a:latin typeface="Arial"/>
              </a:rPr>
              <a:t>demografi pasien dan diagnosis klinis</a:t>
            </a:r>
          </a:p>
          <a:p>
            <a:pPr marL="292100" indent="330200" algn="just">
              <a:spcBef>
                <a:spcPts val="0"/>
              </a:spcBef>
              <a:defRPr/>
            </a:pPr>
            <a:r>
              <a:rPr lang="id" b="1" dirty="0" smtClean="0">
                <a:latin typeface="Arial"/>
              </a:rPr>
              <a:t>Aspek </a:t>
            </a:r>
            <a:r>
              <a:rPr lang="id" b="1" dirty="0">
                <a:latin typeface="Arial"/>
              </a:rPr>
              <a:t>manajemen keuangan</a:t>
            </a:r>
          </a:p>
          <a:p>
            <a:pPr marL="347663" indent="274638">
              <a:spcBef>
                <a:spcPts val="0"/>
              </a:spcBef>
              <a:defRPr/>
            </a:pPr>
            <a:r>
              <a:rPr lang="id" b="1" dirty="0">
                <a:latin typeface="Arial"/>
              </a:rPr>
              <a:t>A</a:t>
            </a:r>
            <a:r>
              <a:rPr lang="id" b="1" dirty="0" smtClean="0">
                <a:latin typeface="Arial"/>
              </a:rPr>
              <a:t>spek </a:t>
            </a:r>
            <a:r>
              <a:rPr lang="id" b="1" dirty="0">
                <a:latin typeface="Arial"/>
              </a:rPr>
              <a:t>pencegahan dan pengendalian kejadian-kejadian yang mengancam keselamatan pasien, keluarga pasien dan karyawan, termasuk </a:t>
            </a:r>
            <a:r>
              <a:rPr lang="en-US" b="1" i="1" dirty="0"/>
              <a:t>International Patient Safety Goals.</a:t>
            </a:r>
          </a:p>
          <a:p>
            <a:endParaRPr lang="en-US" dirty="0"/>
          </a:p>
        </p:txBody>
      </p:sp>
    </p:spTree>
    <p:extLst>
      <p:ext uri="{BB962C8B-B14F-4D97-AF65-F5344CB8AC3E}">
        <p14:creationId xmlns:p14="http://schemas.microsoft.com/office/powerpoint/2010/main" val="1855386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077200" cy="5638800"/>
          </a:xfrm>
        </p:spPr>
        <p:txBody>
          <a:bodyPr>
            <a:normAutofit fontScale="85000" lnSpcReduction="10000"/>
          </a:bodyPr>
          <a:lstStyle/>
          <a:p>
            <a:pPr algn="just">
              <a:spcBef>
                <a:spcPts val="0"/>
              </a:spcBef>
              <a:spcAft>
                <a:spcPts val="630"/>
              </a:spcAft>
              <a:defRPr/>
            </a:pPr>
            <a:r>
              <a:rPr lang="id" sz="2800" dirty="0" smtClean="0">
                <a:solidFill>
                  <a:srgbClr val="1CADE4"/>
                </a:solidFill>
                <a:latin typeface="Arial"/>
              </a:rPr>
              <a:t>Program </a:t>
            </a:r>
            <a:r>
              <a:rPr lang="id" sz="2800" dirty="0">
                <a:solidFill>
                  <a:srgbClr val="1CADE4"/>
                </a:solidFill>
                <a:latin typeface="Arial"/>
              </a:rPr>
              <a:t>Peningkatan Mutu Dan Keselamatan Pasien</a:t>
            </a:r>
          </a:p>
          <a:p>
            <a:pPr marL="341884" indent="-139700">
              <a:lnSpc>
                <a:spcPts val="1584"/>
              </a:lnSpc>
              <a:spcBef>
                <a:spcPts val="0"/>
              </a:spcBef>
              <a:spcAft>
                <a:spcPts val="210"/>
              </a:spcAft>
              <a:defRPr/>
            </a:pPr>
            <a:r>
              <a:rPr lang="id" dirty="0" smtClean="0">
                <a:latin typeface="Arial"/>
              </a:rPr>
              <a:t> Program </a:t>
            </a:r>
            <a:r>
              <a:rPr lang="id" dirty="0">
                <a:latin typeface="Arial"/>
              </a:rPr>
              <a:t>peningkatan mutu dan keselamatan pasien dimulai dari proses untuk mengumpulkan dan mengevaluasi data, kemudian informasi ini dijadikan salah satu alat untuk mengevaluasi dan meningkatkan kinerja pelayanan klinis dan kinerja manajerial </a:t>
            </a:r>
            <a:r>
              <a:rPr lang="en-US" dirty="0">
                <a:latin typeface="Arial"/>
              </a:rPr>
              <a:t>(QPS </a:t>
            </a:r>
            <a:r>
              <a:rPr lang="id" dirty="0">
                <a:latin typeface="Arial"/>
              </a:rPr>
              <a:t>4)</a:t>
            </a:r>
          </a:p>
          <a:p>
            <a:pPr marL="341884" indent="-139700">
              <a:lnSpc>
                <a:spcPts val="1584"/>
              </a:lnSpc>
              <a:spcBef>
                <a:spcPts val="0"/>
              </a:spcBef>
              <a:spcAft>
                <a:spcPts val="210"/>
              </a:spcAft>
              <a:defRPr/>
            </a:pPr>
            <a:r>
              <a:rPr lang="id" dirty="0" smtClean="0">
                <a:latin typeface="Arial"/>
              </a:rPr>
              <a:t> Program </a:t>
            </a:r>
            <a:r>
              <a:rPr lang="id" dirty="0">
                <a:latin typeface="Arial"/>
              </a:rPr>
              <a:t>peningkatan mutu dan keselamatan pasien bertujuan untuk menstandarisasi pelayanan (mengurangi variasi), meningkatkan keselamatan prosedur/perawatan risiko tinggi, meningkatkan kepuasan pasien, serat atau untuk meningkatkan efisiensi</a:t>
            </a:r>
          </a:p>
          <a:p>
            <a:pPr marL="347663" indent="-109538" algn="just">
              <a:spcBef>
                <a:spcPts val="0"/>
              </a:spcBef>
              <a:spcAft>
                <a:spcPts val="630"/>
              </a:spcAft>
              <a:defRPr/>
            </a:pPr>
            <a:r>
              <a:rPr lang="id" dirty="0" smtClean="0">
                <a:solidFill>
                  <a:srgbClr val="1CADE4"/>
                </a:solidFill>
                <a:latin typeface="Arial"/>
              </a:rPr>
              <a:t> </a:t>
            </a:r>
            <a:r>
              <a:rPr lang="id" dirty="0">
                <a:latin typeface="Arial"/>
              </a:rPr>
              <a:t>Dalam mengevaluasi informasi dan data mutu, diginakan alat </a:t>
            </a:r>
            <a:r>
              <a:rPr lang="en-US" dirty="0">
                <a:latin typeface="Arial"/>
              </a:rPr>
              <a:t>statistic </a:t>
            </a:r>
            <a:r>
              <a:rPr lang="id" dirty="0">
                <a:latin typeface="Arial"/>
              </a:rPr>
              <a:t>yang tepat.</a:t>
            </a:r>
          </a:p>
          <a:p>
            <a:pPr marL="341884" indent="-139700">
              <a:lnSpc>
                <a:spcPts val="1584"/>
              </a:lnSpc>
              <a:spcBef>
                <a:spcPts val="0"/>
              </a:spcBef>
              <a:spcAft>
                <a:spcPts val="210"/>
              </a:spcAft>
              <a:defRPr/>
            </a:pPr>
            <a:r>
              <a:rPr lang="id" dirty="0" smtClean="0">
                <a:solidFill>
                  <a:srgbClr val="1CADE4"/>
                </a:solidFill>
                <a:latin typeface="Arial"/>
              </a:rPr>
              <a:t> </a:t>
            </a:r>
            <a:r>
              <a:rPr lang="id" dirty="0">
                <a:latin typeface="Arial"/>
              </a:rPr>
              <a:t>Data dan informasi di analisa dengan cara membandingkan dari waktu ke waktu, atau perbandingan dengan rumah sakit sekitar, atau perbandingan dengan standar yang terpecaya</a:t>
            </a:r>
          </a:p>
          <a:p>
            <a:pPr marL="341884" indent="-139700">
              <a:lnSpc>
                <a:spcPts val="1584"/>
              </a:lnSpc>
              <a:spcBef>
                <a:spcPts val="0"/>
              </a:spcBef>
              <a:spcAft>
                <a:spcPts val="210"/>
              </a:spcAft>
              <a:defRPr/>
            </a:pPr>
            <a:r>
              <a:rPr lang="id" dirty="0" smtClean="0">
                <a:solidFill>
                  <a:srgbClr val="1CADE4"/>
                </a:solidFill>
                <a:latin typeface="Arial"/>
              </a:rPr>
              <a:t> </a:t>
            </a:r>
            <a:r>
              <a:rPr lang="id" dirty="0">
                <a:latin typeface="Arial"/>
              </a:rPr>
              <a:t>Rumah sakit dapat berpartisipasi dalam memberikan informasi data mutu kepada lembaga eksternal bila diperlukan. Dan dalam proses partisipasi ini, maka data harus di validasi dahulu serta tetap keamanan dan kerahasian </a:t>
            </a:r>
            <a:r>
              <a:rPr lang="en-US" dirty="0">
                <a:latin typeface="Arial"/>
              </a:rPr>
              <a:t>data </a:t>
            </a:r>
            <a:r>
              <a:rPr lang="id" dirty="0">
                <a:latin typeface="Arial"/>
              </a:rPr>
              <a:t>tetap terjaga</a:t>
            </a:r>
          </a:p>
          <a:p>
            <a:pPr marL="341884" indent="-139700">
              <a:lnSpc>
                <a:spcPts val="1608"/>
              </a:lnSpc>
              <a:spcBef>
                <a:spcPts val="0"/>
              </a:spcBef>
              <a:spcAft>
                <a:spcPts val="1680"/>
              </a:spcAft>
              <a:defRPr/>
            </a:pPr>
            <a:r>
              <a:rPr lang="id" dirty="0" smtClean="0">
                <a:solidFill>
                  <a:srgbClr val="1CADE4"/>
                </a:solidFill>
                <a:latin typeface="Arial"/>
              </a:rPr>
              <a:t> </a:t>
            </a:r>
            <a:r>
              <a:rPr lang="id" dirty="0">
                <a:latin typeface="Arial"/>
              </a:rPr>
              <a:t>Rumah sakit juga melakukan evaluasi dan analisa dampak perbaikan dan efesiensi biaya pada setidaknya satu indikator terpilih setiap tahunnya</a:t>
            </a:r>
          </a:p>
          <a:p>
            <a:endParaRPr lang="en-US" dirty="0"/>
          </a:p>
        </p:txBody>
      </p:sp>
    </p:spTree>
    <p:extLst>
      <p:ext uri="{BB962C8B-B14F-4D97-AF65-F5344CB8AC3E}">
        <p14:creationId xmlns:p14="http://schemas.microsoft.com/office/powerpoint/2010/main" val="2768479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001000" cy="5638800"/>
          </a:xfrm>
        </p:spPr>
        <p:txBody>
          <a:bodyPr>
            <a:normAutofit fontScale="92500" lnSpcReduction="10000"/>
          </a:bodyPr>
          <a:lstStyle/>
          <a:p>
            <a:pPr algn="just">
              <a:spcBef>
                <a:spcPts val="0"/>
              </a:spcBef>
              <a:spcAft>
                <a:spcPts val="630"/>
              </a:spcAft>
              <a:defRPr/>
            </a:pPr>
            <a:r>
              <a:rPr lang="id" sz="2800" dirty="0">
                <a:solidFill>
                  <a:srgbClr val="1CADE4"/>
                </a:solidFill>
                <a:latin typeface="Arial"/>
              </a:rPr>
              <a:t>Perubahan-Perubahan atau Kejadian Tidak Biasa</a:t>
            </a:r>
          </a:p>
          <a:p>
            <a:pPr marL="341884" indent="-139700">
              <a:spcBef>
                <a:spcPts val="0"/>
              </a:spcBef>
              <a:spcAft>
                <a:spcPts val="210"/>
              </a:spcAft>
              <a:defRPr/>
            </a:pPr>
            <a:r>
              <a:rPr lang="id" dirty="0" smtClean="0">
                <a:solidFill>
                  <a:srgbClr val="1CADE4"/>
                </a:solidFill>
                <a:latin typeface="Arial"/>
              </a:rPr>
              <a:t> </a:t>
            </a:r>
            <a:r>
              <a:rPr lang="id" dirty="0">
                <a:latin typeface="Arial"/>
              </a:rPr>
              <a:t>Program Peningkatan Mutu dan Keselamatan Pasien ini fleksibel dalam mengakomodasi perubahan-perubahan pelayanan, perubahan regulasi, kejadian </a:t>
            </a:r>
            <a:r>
              <a:rPr lang="id" dirty="0" smtClean="0">
                <a:latin typeface="Arial"/>
              </a:rPr>
              <a:t>tidak </a:t>
            </a:r>
            <a:r>
              <a:rPr lang="id" dirty="0">
                <a:latin typeface="Arial"/>
              </a:rPr>
              <a:t>biasa atau elemen-elemen lain yang sejenisnya.</a:t>
            </a:r>
          </a:p>
          <a:p>
            <a:pPr marL="341884" indent="-139700">
              <a:spcBef>
                <a:spcPts val="0"/>
              </a:spcBef>
              <a:spcAft>
                <a:spcPts val="210"/>
              </a:spcAft>
              <a:defRPr/>
            </a:pPr>
            <a:r>
              <a:rPr lang="id" dirty="0" smtClean="0">
                <a:solidFill>
                  <a:srgbClr val="1CADE4"/>
                </a:solidFill>
                <a:latin typeface="Arial"/>
              </a:rPr>
              <a:t> </a:t>
            </a:r>
            <a:r>
              <a:rPr lang="id" dirty="0">
                <a:latin typeface="Arial"/>
              </a:rPr>
              <a:t>Pimpinan rumah sakit mereview Indikator Mutu setidaknya sekali dalam setahun untuk memutuskan apakah akan tetap menggunakan indikator mutu ini atau merevisi ruang lingkup Indikator Mutu atau mengganti Indikator Mutu</a:t>
            </a:r>
          </a:p>
          <a:p>
            <a:pPr marL="341884" indent="-139700">
              <a:spcBef>
                <a:spcPts val="0"/>
              </a:spcBef>
              <a:spcAft>
                <a:spcPts val="210"/>
              </a:spcAft>
              <a:defRPr/>
            </a:pPr>
            <a:r>
              <a:rPr lang="id" dirty="0" smtClean="0">
                <a:solidFill>
                  <a:srgbClr val="1CADE4"/>
                </a:solidFill>
                <a:latin typeface="Arial"/>
              </a:rPr>
              <a:t> </a:t>
            </a:r>
            <a:r>
              <a:rPr lang="id" dirty="0">
                <a:latin typeface="Arial"/>
              </a:rPr>
              <a:t>Keputusan untuk merubah Indikator Mutu di dasarkan bila Indikator Mutu sudah mencapai target 6 bulan berturut-turut atau di kehendaki oleh CEO yang mempertimbangkan mutu dan keselamatan pasien (GLD 11)</a:t>
            </a:r>
          </a:p>
          <a:p>
            <a:pPr marL="341884" indent="-139700">
              <a:spcBef>
                <a:spcPts val="0"/>
              </a:spcBef>
              <a:defRPr/>
            </a:pPr>
            <a:r>
              <a:rPr lang="id" dirty="0" smtClean="0">
                <a:solidFill>
                  <a:srgbClr val="1CADE4"/>
                </a:solidFill>
                <a:latin typeface="Arial"/>
              </a:rPr>
              <a:t> </a:t>
            </a:r>
            <a:r>
              <a:rPr lang="id" dirty="0">
                <a:latin typeface="Arial"/>
              </a:rPr>
              <a:t>Pimpinan rumah sakit juga mengkaji dampak keseluruhan rumah sakit dan departemen / pelayanan dalam peningkatan efisiensi dan penggunaan sumber daya</a:t>
            </a:r>
            <a:endParaRPr lang="id" dirty="0">
              <a:latin typeface="Arial"/>
            </a:endParaRPr>
          </a:p>
        </p:txBody>
      </p:sp>
    </p:spTree>
    <p:extLst>
      <p:ext uri="{BB962C8B-B14F-4D97-AF65-F5344CB8AC3E}">
        <p14:creationId xmlns:p14="http://schemas.microsoft.com/office/powerpoint/2010/main" val="2990730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077200" cy="5715000"/>
          </a:xfrm>
        </p:spPr>
        <p:txBody>
          <a:bodyPr>
            <a:normAutofit fontScale="85000" lnSpcReduction="10000"/>
          </a:bodyPr>
          <a:lstStyle/>
          <a:p>
            <a:r>
              <a:rPr lang="en-US" sz="1600" b="1" dirty="0">
                <a:solidFill>
                  <a:srgbClr val="2683C6"/>
                </a:solidFill>
                <a:latin typeface="Arial" charset="0"/>
              </a:rPr>
              <a:t>KESELAMATAN PASIEN</a:t>
            </a:r>
            <a:br>
              <a:rPr lang="en-US" sz="1600" b="1" dirty="0">
                <a:solidFill>
                  <a:srgbClr val="2683C6"/>
                </a:solidFill>
                <a:latin typeface="Arial" charset="0"/>
              </a:rPr>
            </a:b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suatu</a:t>
            </a:r>
            <a:r>
              <a:rPr lang="en-US" dirty="0">
                <a:latin typeface="Arial" charset="0"/>
              </a:rPr>
              <a:t> </a:t>
            </a:r>
            <a:r>
              <a:rPr lang="en-US" dirty="0" err="1">
                <a:latin typeface="Arial" charset="0"/>
              </a:rPr>
              <a:t>sistem</a:t>
            </a:r>
            <a:r>
              <a:rPr lang="en-US" dirty="0">
                <a:latin typeface="Arial" charset="0"/>
              </a:rPr>
              <a:t> </a:t>
            </a:r>
            <a:r>
              <a:rPr lang="en-US" dirty="0" err="1">
                <a:latin typeface="Arial" charset="0"/>
              </a:rPr>
              <a:t>dimana</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membuat</a:t>
            </a:r>
            <a:r>
              <a:rPr lang="en-US" dirty="0">
                <a:latin typeface="Arial" charset="0"/>
              </a:rPr>
              <a:t> </a:t>
            </a:r>
            <a:r>
              <a:rPr lang="en-US" dirty="0" err="1">
                <a:latin typeface="Arial" charset="0"/>
              </a:rPr>
              <a:t>asuhan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lebih</a:t>
            </a:r>
            <a:r>
              <a:rPr lang="en-US" dirty="0">
                <a:latin typeface="Arial" charset="0"/>
              </a:rPr>
              <a:t> </a:t>
            </a:r>
            <a:r>
              <a:rPr lang="en-US" dirty="0" err="1">
                <a:latin typeface="Arial" charset="0"/>
              </a:rPr>
              <a:t>aman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mencegah</a:t>
            </a:r>
            <a:r>
              <a:rPr lang="en-US" dirty="0">
                <a:latin typeface="Arial" charset="0"/>
              </a:rPr>
              <a:t> </a:t>
            </a:r>
            <a:r>
              <a:rPr lang="en-US" dirty="0" err="1">
                <a:latin typeface="Arial" charset="0"/>
              </a:rPr>
              <a:t>cedera</a:t>
            </a:r>
            <a:r>
              <a:rPr lang="en-US" dirty="0">
                <a:latin typeface="Arial" charset="0"/>
              </a:rPr>
              <a:t> yang </a:t>
            </a:r>
            <a:r>
              <a:rPr lang="en-US" dirty="0" err="1">
                <a:latin typeface="Arial" charset="0"/>
              </a:rPr>
              <a:t>disebabkan</a:t>
            </a:r>
            <a:r>
              <a:rPr lang="en-US" dirty="0">
                <a:latin typeface="Arial" charset="0"/>
              </a:rPr>
              <a:t> </a:t>
            </a:r>
            <a:r>
              <a:rPr lang="en-US" dirty="0" err="1">
                <a:latin typeface="Arial" charset="0"/>
              </a:rPr>
              <a:t>oleh</a:t>
            </a:r>
            <a:r>
              <a:rPr lang="en-US" dirty="0">
                <a:latin typeface="Arial" charset="0"/>
              </a:rPr>
              <a:t> </a:t>
            </a:r>
            <a:r>
              <a:rPr lang="en-US" dirty="0" err="1">
                <a:latin typeface="Arial" charset="0"/>
              </a:rPr>
              <a:t>kesalahan</a:t>
            </a:r>
            <a:r>
              <a:rPr lang="en-US" dirty="0">
                <a:latin typeface="Arial" charset="0"/>
              </a:rPr>
              <a:t> </a:t>
            </a:r>
            <a:r>
              <a:rPr lang="en-US" dirty="0" err="1">
                <a:latin typeface="Arial" charset="0"/>
              </a:rPr>
              <a:t>akibat</a:t>
            </a:r>
            <a:r>
              <a:rPr lang="en-US" dirty="0">
                <a:latin typeface="Arial" charset="0"/>
              </a:rPr>
              <a:t> </a:t>
            </a:r>
            <a:r>
              <a:rPr lang="en-US" dirty="0" err="1">
                <a:latin typeface="Arial" charset="0"/>
              </a:rPr>
              <a:t>menjalankan</a:t>
            </a:r>
            <a:r>
              <a:rPr lang="en-US" dirty="0">
                <a:latin typeface="Arial" charset="0"/>
              </a:rPr>
              <a:t> </a:t>
            </a:r>
            <a:r>
              <a:rPr lang="en-US" dirty="0" err="1">
                <a:latin typeface="Arial" charset="0"/>
              </a:rPr>
              <a:t>suatu</a:t>
            </a:r>
            <a:r>
              <a:rPr lang="en-US" dirty="0">
                <a:latin typeface="Arial" charset="0"/>
              </a:rPr>
              <a:t> </a:t>
            </a:r>
            <a:r>
              <a:rPr lang="en-US" dirty="0" err="1">
                <a:latin typeface="Arial" charset="0"/>
              </a:rPr>
              <a:t>tindakan</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tidak</a:t>
            </a:r>
            <a:r>
              <a:rPr lang="en-US" dirty="0">
                <a:latin typeface="Arial" charset="0"/>
              </a:rPr>
              <a:t> </a:t>
            </a:r>
            <a:r>
              <a:rPr lang="en-US" dirty="0" err="1">
                <a:latin typeface="Arial" charset="0"/>
              </a:rPr>
              <a:t>mengambil</a:t>
            </a:r>
            <a:r>
              <a:rPr lang="en-US" dirty="0">
                <a:latin typeface="Arial" charset="0"/>
              </a:rPr>
              <a:t> </a:t>
            </a:r>
            <a:r>
              <a:rPr lang="en-US" dirty="0" err="1">
                <a:latin typeface="Arial" charset="0"/>
              </a:rPr>
              <a:t>tindakan</a:t>
            </a:r>
            <a:r>
              <a:rPr lang="en-US" dirty="0">
                <a:latin typeface="Arial" charset="0"/>
              </a:rPr>
              <a:t> yang </a:t>
            </a:r>
            <a:r>
              <a:rPr lang="en-US" dirty="0" err="1">
                <a:latin typeface="Arial" charset="0"/>
              </a:rPr>
              <a:t>seharusnya</a:t>
            </a:r>
            <a:r>
              <a:rPr lang="en-US" dirty="0">
                <a:latin typeface="Arial" charset="0"/>
              </a:rPr>
              <a:t> </a:t>
            </a:r>
            <a:r>
              <a:rPr lang="en-US" dirty="0" err="1">
                <a:latin typeface="Arial" charset="0"/>
              </a:rPr>
              <a:t>diambil</a:t>
            </a:r>
            <a:r>
              <a:rPr lang="en-US" dirty="0" smtClean="0">
                <a:latin typeface="Arial" charset="0"/>
              </a:rPr>
              <a:t>.</a:t>
            </a:r>
          </a:p>
          <a:p>
            <a:pPr marL="68580" indent="0">
              <a:lnSpc>
                <a:spcPts val="2763"/>
              </a:lnSpc>
              <a:spcBef>
                <a:spcPts val="2725"/>
              </a:spcBef>
              <a:buNone/>
            </a:pPr>
            <a:r>
              <a:rPr lang="en-US" b="1" dirty="0" err="1" smtClean="0">
                <a:solidFill>
                  <a:srgbClr val="2683C6"/>
                </a:solidFill>
                <a:latin typeface="Arial" charset="0"/>
              </a:rPr>
              <a:t>Tujuan</a:t>
            </a:r>
            <a:r>
              <a:rPr lang="en-US" b="1" dirty="0" smtClean="0">
                <a:solidFill>
                  <a:srgbClr val="2683C6"/>
                </a:solidFill>
                <a:latin typeface="Arial" charset="0"/>
              </a:rPr>
              <a:t> </a:t>
            </a:r>
            <a:r>
              <a:rPr lang="en-US" b="1" dirty="0" err="1">
                <a:solidFill>
                  <a:srgbClr val="2683C6"/>
                </a:solidFill>
                <a:latin typeface="Arial" charset="0"/>
              </a:rPr>
              <a:t>Keselamatan</a:t>
            </a:r>
            <a:r>
              <a:rPr lang="en-US" b="1" dirty="0">
                <a:solidFill>
                  <a:srgbClr val="2683C6"/>
                </a:solidFill>
                <a:latin typeface="Arial" charset="0"/>
              </a:rPr>
              <a:t> </a:t>
            </a:r>
            <a:r>
              <a:rPr lang="en-US" b="1" dirty="0" err="1">
                <a:solidFill>
                  <a:srgbClr val="2683C6"/>
                </a:solidFill>
                <a:latin typeface="Arial" charset="0"/>
              </a:rPr>
              <a:t>Pasien</a:t>
            </a:r>
            <a:r>
              <a:rPr lang="en-US" b="1" dirty="0">
                <a:solidFill>
                  <a:srgbClr val="2683C6"/>
                </a:solidFill>
                <a:latin typeface="Arial" charset="0"/>
              </a:rPr>
              <a:t> :</a:t>
            </a:r>
          </a:p>
          <a:p>
            <a:pPr algn="just">
              <a:lnSpc>
                <a:spcPts val="2763"/>
              </a:lnSpc>
            </a:pPr>
            <a:r>
              <a:rPr lang="en-US" dirty="0" err="1" smtClean="0">
                <a:latin typeface="Arial" charset="0"/>
              </a:rPr>
              <a:t>Terciptanya</a:t>
            </a:r>
            <a:r>
              <a:rPr lang="en-US" dirty="0" smtClean="0">
                <a:latin typeface="Arial" charset="0"/>
              </a:rPr>
              <a:t> </a:t>
            </a:r>
            <a:r>
              <a:rPr lang="en-US" dirty="0" err="1">
                <a:latin typeface="Arial" charset="0"/>
              </a:rPr>
              <a:t>budaya</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di </a:t>
            </a:r>
            <a:r>
              <a:rPr lang="en-US" dirty="0" err="1">
                <a:latin typeface="Arial" charset="0"/>
              </a:rPr>
              <a:t>rumah</a:t>
            </a:r>
            <a:r>
              <a:rPr lang="en-US" dirty="0">
                <a:latin typeface="Arial" charset="0"/>
              </a:rPr>
              <a:t> </a:t>
            </a:r>
            <a:r>
              <a:rPr lang="en-US" dirty="0" err="1">
                <a:latin typeface="Arial" charset="0"/>
              </a:rPr>
              <a:t>sakit</a:t>
            </a:r>
            <a:endParaRPr lang="en-US" dirty="0">
              <a:latin typeface="Arial" charset="0"/>
            </a:endParaRPr>
          </a:p>
          <a:p>
            <a:pPr algn="just">
              <a:lnSpc>
                <a:spcPts val="2763"/>
              </a:lnSpc>
            </a:pPr>
            <a:r>
              <a:rPr lang="en-US" dirty="0" err="1" smtClean="0">
                <a:latin typeface="Arial" charset="0"/>
              </a:rPr>
              <a:t>Meningkatnya</a:t>
            </a:r>
            <a:r>
              <a:rPr lang="en-US" dirty="0" smtClean="0">
                <a:latin typeface="Arial" charset="0"/>
              </a:rPr>
              <a:t> </a:t>
            </a:r>
            <a:r>
              <a:rPr lang="en-US" dirty="0" err="1">
                <a:latin typeface="Arial" charset="0"/>
              </a:rPr>
              <a:t>akuntabilitas</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terhadap</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masyarakat</a:t>
            </a:r>
            <a:endParaRPr lang="en-US" dirty="0">
              <a:latin typeface="Arial" charset="0"/>
            </a:endParaRPr>
          </a:p>
          <a:p>
            <a:pPr algn="just">
              <a:lnSpc>
                <a:spcPts val="2763"/>
              </a:lnSpc>
            </a:pPr>
            <a:r>
              <a:rPr lang="en-US" dirty="0" err="1" smtClean="0">
                <a:latin typeface="Arial" charset="0"/>
              </a:rPr>
              <a:t>Menurunnya</a:t>
            </a:r>
            <a:r>
              <a:rPr lang="en-US" dirty="0" smtClean="0">
                <a:latin typeface="Arial" charset="0"/>
              </a:rPr>
              <a:t> </a:t>
            </a:r>
            <a:r>
              <a:rPr lang="en-US" dirty="0" err="1">
                <a:latin typeface="Arial" charset="0"/>
              </a:rPr>
              <a:t>kejadian</a:t>
            </a:r>
            <a:r>
              <a:rPr lang="en-US" dirty="0">
                <a:latin typeface="Arial" charset="0"/>
              </a:rPr>
              <a:t> </a:t>
            </a:r>
            <a:r>
              <a:rPr lang="en-US" dirty="0" err="1">
                <a:latin typeface="Arial" charset="0"/>
              </a:rPr>
              <a:t>tidak</a:t>
            </a:r>
            <a:r>
              <a:rPr lang="en-US" dirty="0">
                <a:latin typeface="Arial" charset="0"/>
              </a:rPr>
              <a:t> </a:t>
            </a:r>
            <a:r>
              <a:rPr lang="en-US" dirty="0" err="1">
                <a:latin typeface="Arial" charset="0"/>
              </a:rPr>
              <a:t>diharapkan</a:t>
            </a:r>
            <a:r>
              <a:rPr lang="en-US" dirty="0">
                <a:latin typeface="Arial" charset="0"/>
              </a:rPr>
              <a:t> (KTD) di </a:t>
            </a:r>
            <a:r>
              <a:rPr lang="en-US" dirty="0" err="1">
                <a:latin typeface="Arial" charset="0"/>
              </a:rPr>
              <a:t>rumah</a:t>
            </a:r>
            <a:r>
              <a:rPr lang="en-US" dirty="0">
                <a:latin typeface="Arial" charset="0"/>
              </a:rPr>
              <a:t> </a:t>
            </a:r>
            <a:r>
              <a:rPr lang="en-US" dirty="0" err="1">
                <a:latin typeface="Arial" charset="0"/>
              </a:rPr>
              <a:t>sakit</a:t>
            </a:r>
            <a:endParaRPr lang="en-US" dirty="0">
              <a:latin typeface="Arial" charset="0"/>
            </a:endParaRPr>
          </a:p>
          <a:p>
            <a:pPr>
              <a:lnSpc>
                <a:spcPts val="2163"/>
              </a:lnSpc>
              <a:spcAft>
                <a:spcPts val="425"/>
              </a:spcAft>
            </a:pPr>
            <a:r>
              <a:rPr lang="en-US" dirty="0" err="1" smtClean="0">
                <a:latin typeface="Arial" charset="0"/>
              </a:rPr>
              <a:t>Terlaksananya</a:t>
            </a:r>
            <a:r>
              <a:rPr lang="en-US" dirty="0" smtClean="0">
                <a:latin typeface="Arial" charset="0"/>
              </a:rPr>
              <a:t> </a:t>
            </a:r>
            <a:r>
              <a:rPr lang="en-US" dirty="0">
                <a:latin typeface="Arial" charset="0"/>
              </a:rPr>
              <a:t>program-program </a:t>
            </a:r>
            <a:r>
              <a:rPr lang="en-US" dirty="0" err="1">
                <a:latin typeface="Arial" charset="0"/>
              </a:rPr>
              <a:t>pencegahan</a:t>
            </a:r>
            <a:r>
              <a:rPr lang="en-US" dirty="0">
                <a:latin typeface="Arial" charset="0"/>
              </a:rPr>
              <a:t> </a:t>
            </a:r>
            <a:r>
              <a:rPr lang="en-US" dirty="0" err="1">
                <a:latin typeface="Arial" charset="0"/>
              </a:rPr>
              <a:t>sehingga</a:t>
            </a:r>
            <a:r>
              <a:rPr lang="en-US" dirty="0">
                <a:latin typeface="Arial" charset="0"/>
              </a:rPr>
              <a:t> </a:t>
            </a:r>
            <a:r>
              <a:rPr lang="en-US" dirty="0" err="1">
                <a:latin typeface="Arial" charset="0"/>
              </a:rPr>
              <a:t>tidak</a:t>
            </a:r>
            <a:r>
              <a:rPr lang="en-US" dirty="0">
                <a:latin typeface="Arial" charset="0"/>
              </a:rPr>
              <a:t> </a:t>
            </a:r>
            <a:r>
              <a:rPr lang="en-US" dirty="0" err="1">
                <a:latin typeface="Arial" charset="0"/>
              </a:rPr>
              <a:t>terjadi</a:t>
            </a:r>
            <a:r>
              <a:rPr lang="en-US" dirty="0">
                <a:latin typeface="Arial" charset="0"/>
              </a:rPr>
              <a:t> </a:t>
            </a:r>
            <a:r>
              <a:rPr lang="en-US" dirty="0" err="1">
                <a:latin typeface="Arial" charset="0"/>
              </a:rPr>
              <a:t>pengulangan</a:t>
            </a:r>
            <a:r>
              <a:rPr lang="en-US" dirty="0">
                <a:latin typeface="Arial" charset="0"/>
              </a:rPr>
              <a:t> </a:t>
            </a:r>
            <a:r>
              <a:rPr lang="en-US" dirty="0" err="1">
                <a:latin typeface="Arial" charset="0"/>
              </a:rPr>
              <a:t>kejadian</a:t>
            </a:r>
            <a:r>
              <a:rPr lang="en-US" dirty="0">
                <a:latin typeface="Arial" charset="0"/>
              </a:rPr>
              <a:t> </a:t>
            </a:r>
            <a:r>
              <a:rPr lang="en-US" dirty="0" err="1">
                <a:latin typeface="Arial" charset="0"/>
              </a:rPr>
              <a:t>tidak</a:t>
            </a:r>
            <a:r>
              <a:rPr lang="en-US" dirty="0">
                <a:latin typeface="Arial" charset="0"/>
              </a:rPr>
              <a:t> </a:t>
            </a:r>
            <a:r>
              <a:rPr lang="en-US" dirty="0" err="1">
                <a:latin typeface="Arial" charset="0"/>
              </a:rPr>
              <a:t>diharapkan</a:t>
            </a:r>
            <a:endParaRPr lang="en-US" dirty="0">
              <a:latin typeface="Arial" charset="0"/>
            </a:endParaRPr>
          </a:p>
          <a:p>
            <a:pPr>
              <a:lnSpc>
                <a:spcPts val="2163"/>
              </a:lnSpc>
              <a:spcAft>
                <a:spcPts val="425"/>
              </a:spcAft>
            </a:pPr>
            <a:r>
              <a:rPr lang="en-US" dirty="0" err="1" smtClean="0">
                <a:latin typeface="Arial" charset="0"/>
              </a:rPr>
              <a:t>Menciptakan</a:t>
            </a:r>
            <a:r>
              <a:rPr lang="en-US" dirty="0" smtClean="0">
                <a:latin typeface="Arial" charset="0"/>
              </a:rPr>
              <a:t> </a:t>
            </a:r>
            <a:r>
              <a:rPr lang="en-US" dirty="0" err="1">
                <a:latin typeface="Arial" charset="0"/>
              </a:rPr>
              <a:t>lingkungan</a:t>
            </a:r>
            <a:r>
              <a:rPr lang="en-US" dirty="0">
                <a:latin typeface="Arial" charset="0"/>
              </a:rPr>
              <a:t> yang </a:t>
            </a:r>
            <a:r>
              <a:rPr lang="en-US" dirty="0" err="1">
                <a:latin typeface="Arial" charset="0"/>
              </a:rPr>
              <a:t>aman</a:t>
            </a:r>
            <a:r>
              <a:rPr lang="en-US" dirty="0">
                <a:latin typeface="Arial" charset="0"/>
              </a:rPr>
              <a:t> </a:t>
            </a:r>
            <a:r>
              <a:rPr lang="en-US" dirty="0" err="1">
                <a:latin typeface="Arial" charset="0"/>
              </a:rPr>
              <a:t>bagi</a:t>
            </a:r>
            <a:r>
              <a:rPr lang="en-US" dirty="0">
                <a:latin typeface="Arial" charset="0"/>
              </a:rPr>
              <a:t> </a:t>
            </a:r>
            <a:r>
              <a:rPr lang="en-US" dirty="0" err="1">
                <a:latin typeface="Arial" charset="0"/>
              </a:rPr>
              <a:t>karyawan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pengunjung</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Memberikan</a:t>
            </a:r>
            <a:r>
              <a:rPr lang="en-US" dirty="0">
                <a:latin typeface="Arial" charset="0"/>
              </a:rPr>
              <a:t> </a:t>
            </a:r>
            <a:r>
              <a:rPr lang="en-US" dirty="0" err="1">
                <a:latin typeface="Arial" charset="0"/>
              </a:rPr>
              <a:t>pelayanan</a:t>
            </a:r>
            <a:r>
              <a:rPr lang="en-US" dirty="0">
                <a:latin typeface="Arial" charset="0"/>
              </a:rPr>
              <a:t> yang </a:t>
            </a:r>
            <a:r>
              <a:rPr lang="en-US" dirty="0" err="1">
                <a:latin typeface="Arial" charset="0"/>
              </a:rPr>
              <a:t>efektif</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efisien</a:t>
            </a:r>
            <a:endParaRPr lang="en-US" dirty="0">
              <a:latin typeface="Arial" charset="0"/>
            </a:endParaRPr>
          </a:p>
          <a:p>
            <a:pPr algn="just"/>
            <a:r>
              <a:rPr lang="en-US" dirty="0" err="1" smtClean="0">
                <a:latin typeface="Arial" charset="0"/>
              </a:rPr>
              <a:t>Tercapainya</a:t>
            </a:r>
            <a:r>
              <a:rPr lang="en-US" dirty="0" smtClean="0">
                <a:latin typeface="Arial" charset="0"/>
              </a:rPr>
              <a:t> </a:t>
            </a:r>
            <a:r>
              <a:rPr lang="en-US" dirty="0">
                <a:latin typeface="Arial" charset="0"/>
              </a:rPr>
              <a:t>International Patient Safety Goals di </a:t>
            </a:r>
            <a:r>
              <a:rPr lang="en-US" dirty="0" err="1">
                <a:latin typeface="Arial" charset="0"/>
              </a:rPr>
              <a:t>Rumah</a:t>
            </a:r>
            <a:r>
              <a:rPr lang="en-US" dirty="0">
                <a:latin typeface="Arial" charset="0"/>
              </a:rPr>
              <a:t> </a:t>
            </a:r>
            <a:r>
              <a:rPr lang="en-US" dirty="0" err="1">
                <a:latin typeface="Arial" charset="0"/>
              </a:rPr>
              <a:t>sakit</a:t>
            </a:r>
            <a:endParaRPr lang="en-US" dirty="0">
              <a:latin typeface="Arial" charset="0"/>
            </a:endParaRPr>
          </a:p>
          <a:p>
            <a:endParaRPr lang="en-US" dirty="0"/>
          </a:p>
        </p:txBody>
      </p:sp>
    </p:spTree>
    <p:extLst>
      <p:ext uri="{BB962C8B-B14F-4D97-AF65-F5344CB8AC3E}">
        <p14:creationId xmlns:p14="http://schemas.microsoft.com/office/powerpoint/2010/main" val="2334070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077200" cy="5715000"/>
          </a:xfrm>
        </p:spPr>
        <p:txBody>
          <a:bodyPr/>
          <a:lstStyle/>
          <a:p>
            <a:pPr>
              <a:lnSpc>
                <a:spcPts val="3192"/>
              </a:lnSpc>
              <a:spcBef>
                <a:spcPts val="0"/>
              </a:spcBef>
              <a:defRPr/>
            </a:pPr>
            <a:r>
              <a:rPr lang="id" dirty="0">
                <a:solidFill>
                  <a:srgbClr val="1CADE4"/>
                </a:solidFill>
                <a:latin typeface="Arial"/>
              </a:rPr>
              <a:t>Manfaat Keselamatan Pasien :</a:t>
            </a:r>
          </a:p>
          <a:p>
            <a:pPr marL="341313" indent="0" algn="just">
              <a:lnSpc>
                <a:spcPts val="3192"/>
              </a:lnSpc>
              <a:spcBef>
                <a:spcPts val="0"/>
              </a:spcBef>
              <a:buNone/>
              <a:defRPr/>
            </a:pPr>
            <a:r>
              <a:rPr lang="id" dirty="0" smtClean="0">
                <a:solidFill>
                  <a:srgbClr val="1CADE4"/>
                </a:solidFill>
                <a:latin typeface="Arial"/>
              </a:rPr>
              <a:t>■ </a:t>
            </a:r>
            <a:r>
              <a:rPr lang="id" dirty="0">
                <a:latin typeface="Arial"/>
              </a:rPr>
              <a:t>Budaya </a:t>
            </a:r>
            <a:r>
              <a:rPr lang="en-US" i="1" dirty="0">
                <a:latin typeface="Arial"/>
              </a:rPr>
              <a:t>safety</a:t>
            </a:r>
            <a:r>
              <a:rPr lang="en-US" dirty="0">
                <a:latin typeface="Arial"/>
              </a:rPr>
              <a:t> </a:t>
            </a:r>
            <a:r>
              <a:rPr lang="id" dirty="0">
                <a:latin typeface="Arial"/>
              </a:rPr>
              <a:t>meningkat &amp; berkembang</a:t>
            </a:r>
          </a:p>
          <a:p>
            <a:pPr marL="347663" indent="0" algn="just">
              <a:lnSpc>
                <a:spcPts val="3192"/>
              </a:lnSpc>
              <a:spcBef>
                <a:spcPts val="0"/>
              </a:spcBef>
              <a:buNone/>
              <a:defRPr/>
            </a:pPr>
            <a:r>
              <a:rPr lang="id" dirty="0">
                <a:solidFill>
                  <a:srgbClr val="1CADE4"/>
                </a:solidFill>
                <a:latin typeface="Arial"/>
              </a:rPr>
              <a:t>■ </a:t>
            </a:r>
            <a:r>
              <a:rPr lang="id" dirty="0" smtClean="0">
                <a:latin typeface="Arial"/>
              </a:rPr>
              <a:t>Resiko </a:t>
            </a:r>
            <a:r>
              <a:rPr lang="id" dirty="0">
                <a:latin typeface="Arial"/>
              </a:rPr>
              <a:t>klinis menurun</a:t>
            </a:r>
          </a:p>
          <a:p>
            <a:pPr marL="347663" indent="0" algn="just">
              <a:lnSpc>
                <a:spcPts val="3192"/>
              </a:lnSpc>
              <a:spcBef>
                <a:spcPts val="0"/>
              </a:spcBef>
              <a:buNone/>
              <a:defRPr/>
            </a:pPr>
            <a:r>
              <a:rPr lang="id" dirty="0">
                <a:solidFill>
                  <a:srgbClr val="1CADE4"/>
                </a:solidFill>
                <a:latin typeface="Arial"/>
              </a:rPr>
              <a:t>■ </a:t>
            </a:r>
            <a:r>
              <a:rPr lang="id" dirty="0" smtClean="0">
                <a:latin typeface="Arial"/>
              </a:rPr>
              <a:t>Komunikasi </a:t>
            </a:r>
            <a:r>
              <a:rPr lang="id" dirty="0">
                <a:latin typeface="Arial"/>
              </a:rPr>
              <a:t>yang baik dengan pasien berkembang</a:t>
            </a:r>
          </a:p>
          <a:p>
            <a:pPr marL="347663" indent="0" algn="just">
              <a:lnSpc>
                <a:spcPts val="3192"/>
              </a:lnSpc>
              <a:spcBef>
                <a:spcPts val="0"/>
              </a:spcBef>
              <a:spcAft>
                <a:spcPts val="2730"/>
              </a:spcAft>
              <a:buNone/>
              <a:defRPr/>
            </a:pPr>
            <a:r>
              <a:rPr lang="id" dirty="0">
                <a:solidFill>
                  <a:srgbClr val="1CADE4"/>
                </a:solidFill>
                <a:latin typeface="Arial"/>
              </a:rPr>
              <a:t>■ </a:t>
            </a:r>
            <a:r>
              <a:rPr lang="id" dirty="0" smtClean="0">
                <a:latin typeface="Arial"/>
              </a:rPr>
              <a:t>Keluhan berkurang</a:t>
            </a:r>
          </a:p>
          <a:p>
            <a:pPr>
              <a:spcBef>
                <a:spcPts val="2730"/>
              </a:spcBef>
              <a:spcAft>
                <a:spcPts val="840"/>
              </a:spcAft>
              <a:defRPr/>
            </a:pPr>
            <a:r>
              <a:rPr lang="id" sz="2800" dirty="0">
                <a:solidFill>
                  <a:srgbClr val="1CADE4"/>
                </a:solidFill>
                <a:latin typeface="Arial"/>
              </a:rPr>
              <a:t>Ruang Lingkup Keselamatan Pasien :</a:t>
            </a:r>
          </a:p>
          <a:p>
            <a:pPr marL="401638" indent="0">
              <a:spcBef>
                <a:spcPts val="0"/>
              </a:spcBef>
              <a:buNone/>
              <a:defRPr/>
            </a:pPr>
            <a:r>
              <a:rPr lang="id" dirty="0">
                <a:solidFill>
                  <a:srgbClr val="1CADE4"/>
                </a:solidFill>
                <a:latin typeface="Arial"/>
              </a:rPr>
              <a:t>■ </a:t>
            </a:r>
            <a:r>
              <a:rPr lang="id" dirty="0">
                <a:latin typeface="Arial"/>
              </a:rPr>
              <a:t>Keselamatan pasien diterapkan pada semua proses pelayanan baik klinis maupun </a:t>
            </a:r>
            <a:r>
              <a:rPr lang="en-US" dirty="0">
                <a:latin typeface="Arial"/>
              </a:rPr>
              <a:t>non </a:t>
            </a:r>
            <a:r>
              <a:rPr lang="id" dirty="0">
                <a:latin typeface="Arial"/>
              </a:rPr>
              <a:t>klinis</a:t>
            </a:r>
          </a:p>
          <a:p>
            <a:pPr marL="690563" indent="-342900" algn="just">
              <a:lnSpc>
                <a:spcPts val="3192"/>
              </a:lnSpc>
              <a:spcBef>
                <a:spcPts val="0"/>
              </a:spcBef>
              <a:spcAft>
                <a:spcPts val="2730"/>
              </a:spcAft>
              <a:defRPr/>
            </a:pPr>
            <a:endParaRPr lang="id" dirty="0">
              <a:latin typeface="Arial"/>
            </a:endParaRPr>
          </a:p>
          <a:p>
            <a:endParaRPr lang="en-US" dirty="0"/>
          </a:p>
        </p:txBody>
      </p:sp>
    </p:spTree>
    <p:extLst>
      <p:ext uri="{BB962C8B-B14F-4D97-AF65-F5344CB8AC3E}">
        <p14:creationId xmlns:p14="http://schemas.microsoft.com/office/powerpoint/2010/main" val="3626270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77200" cy="5791200"/>
          </a:xfrm>
        </p:spPr>
        <p:txBody>
          <a:bodyPr>
            <a:normAutofit lnSpcReduction="10000"/>
          </a:bodyPr>
          <a:lstStyle/>
          <a:p>
            <a:pPr marL="68580" indent="0">
              <a:spcAft>
                <a:spcPts val="1050"/>
              </a:spcAft>
              <a:buNone/>
            </a:pPr>
            <a:r>
              <a:rPr lang="en-US" sz="2000" b="1" dirty="0" err="1">
                <a:solidFill>
                  <a:srgbClr val="2683C6"/>
                </a:solidFill>
                <a:latin typeface="Century Gothic" pitchFamily="34" charset="0"/>
              </a:rPr>
              <a:t>Tujuh</a:t>
            </a:r>
            <a:r>
              <a:rPr lang="en-US" sz="2000" b="1" dirty="0">
                <a:solidFill>
                  <a:srgbClr val="2683C6"/>
                </a:solidFill>
                <a:latin typeface="Century Gothic" pitchFamily="34" charset="0"/>
              </a:rPr>
              <a:t> </a:t>
            </a:r>
            <a:r>
              <a:rPr lang="en-US" sz="2000" b="1" dirty="0" err="1">
                <a:solidFill>
                  <a:srgbClr val="2683C6"/>
                </a:solidFill>
                <a:latin typeface="Century Gothic" pitchFamily="34" charset="0"/>
              </a:rPr>
              <a:t>Langkah</a:t>
            </a:r>
            <a:r>
              <a:rPr lang="en-US" sz="2000" b="1" dirty="0">
                <a:solidFill>
                  <a:srgbClr val="2683C6"/>
                </a:solidFill>
                <a:latin typeface="Century Gothic" pitchFamily="34" charset="0"/>
              </a:rPr>
              <a:t> </a:t>
            </a:r>
            <a:r>
              <a:rPr lang="en-US" sz="2000" b="1" dirty="0" err="1">
                <a:solidFill>
                  <a:srgbClr val="2683C6"/>
                </a:solidFill>
                <a:latin typeface="Century Gothic" pitchFamily="34" charset="0"/>
              </a:rPr>
              <a:t>Menuju</a:t>
            </a:r>
            <a:r>
              <a:rPr lang="en-US" sz="2000" b="1" dirty="0">
                <a:solidFill>
                  <a:srgbClr val="2683C6"/>
                </a:solidFill>
                <a:latin typeface="Century Gothic" pitchFamily="34" charset="0"/>
              </a:rPr>
              <a:t> </a:t>
            </a:r>
            <a:r>
              <a:rPr lang="en-US" sz="2000" b="1" dirty="0" err="1">
                <a:solidFill>
                  <a:srgbClr val="2683C6"/>
                </a:solidFill>
                <a:latin typeface="Century Gothic" pitchFamily="34" charset="0"/>
              </a:rPr>
              <a:t>Keselamatan</a:t>
            </a:r>
            <a:r>
              <a:rPr lang="en-US" sz="2000" b="1" dirty="0">
                <a:solidFill>
                  <a:srgbClr val="2683C6"/>
                </a:solidFill>
                <a:latin typeface="Century Gothic" pitchFamily="34" charset="0"/>
              </a:rPr>
              <a:t> </a:t>
            </a:r>
            <a:r>
              <a:rPr lang="en-US" sz="2000" b="1" dirty="0" err="1">
                <a:solidFill>
                  <a:srgbClr val="2683C6"/>
                </a:solidFill>
                <a:latin typeface="Century Gothic" pitchFamily="34" charset="0"/>
              </a:rPr>
              <a:t>Pasien</a:t>
            </a:r>
            <a:endParaRPr lang="en-US" sz="2000" b="1" dirty="0">
              <a:solidFill>
                <a:srgbClr val="2683C6"/>
              </a:solidFill>
              <a:latin typeface="Century Gothic" pitchFamily="34" charset="0"/>
            </a:endParaRPr>
          </a:p>
          <a:p>
            <a:pPr>
              <a:spcAft>
                <a:spcPts val="1675"/>
              </a:spcAft>
            </a:pPr>
            <a:r>
              <a:rPr lang="en-US" dirty="0" err="1">
                <a:latin typeface="Arial" charset="0"/>
              </a:rPr>
              <a:t>Tujuh</a:t>
            </a:r>
            <a:r>
              <a:rPr lang="en-US" dirty="0">
                <a:latin typeface="Arial" charset="0"/>
              </a:rPr>
              <a:t> </a:t>
            </a:r>
            <a:r>
              <a:rPr lang="en-US" dirty="0" err="1">
                <a:latin typeface="Arial" charset="0"/>
              </a:rPr>
              <a:t>langkah</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merupakan</a:t>
            </a:r>
            <a:r>
              <a:rPr lang="en-US" dirty="0">
                <a:latin typeface="Arial" charset="0"/>
              </a:rPr>
              <a:t> </a:t>
            </a:r>
            <a:r>
              <a:rPr lang="en-US" dirty="0" err="1">
                <a:latin typeface="Arial" charset="0"/>
              </a:rPr>
              <a:t>panduan</a:t>
            </a:r>
            <a:r>
              <a:rPr lang="en-US" dirty="0">
                <a:latin typeface="Arial" charset="0"/>
              </a:rPr>
              <a:t> yang </a:t>
            </a:r>
            <a:r>
              <a:rPr lang="en-US" dirty="0" err="1">
                <a:latin typeface="Arial" charset="0"/>
              </a:rPr>
              <a:t>komprehensif</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menuju</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sehingga</a:t>
            </a:r>
            <a:r>
              <a:rPr lang="en-US" dirty="0">
                <a:latin typeface="Arial" charset="0"/>
              </a:rPr>
              <a:t> </a:t>
            </a:r>
            <a:r>
              <a:rPr lang="en-US" dirty="0" err="1">
                <a:latin typeface="Arial" charset="0"/>
              </a:rPr>
              <a:t>tujuh</a:t>
            </a:r>
            <a:r>
              <a:rPr lang="en-US" dirty="0">
                <a:latin typeface="Arial" charset="0"/>
              </a:rPr>
              <a:t> </a:t>
            </a:r>
            <a:r>
              <a:rPr lang="en-US" dirty="0" err="1">
                <a:latin typeface="Arial" charset="0"/>
              </a:rPr>
              <a:t>langkah</a:t>
            </a:r>
            <a:r>
              <a:rPr lang="en-US" dirty="0">
                <a:latin typeface="Arial" charset="0"/>
              </a:rPr>
              <a:t> </a:t>
            </a:r>
            <a:r>
              <a:rPr lang="en-US" dirty="0" err="1">
                <a:latin typeface="Arial" charset="0"/>
              </a:rPr>
              <a:t>tersebut</a:t>
            </a:r>
            <a:r>
              <a:rPr lang="en-US" dirty="0">
                <a:latin typeface="Arial" charset="0"/>
              </a:rPr>
              <a:t> </a:t>
            </a:r>
            <a:r>
              <a:rPr lang="en-US" dirty="0" err="1">
                <a:latin typeface="Arial" charset="0"/>
              </a:rPr>
              <a:t>secara</a:t>
            </a:r>
            <a:r>
              <a:rPr lang="en-US" dirty="0">
                <a:latin typeface="Arial" charset="0"/>
              </a:rPr>
              <a:t> </a:t>
            </a:r>
            <a:r>
              <a:rPr lang="en-US" dirty="0" err="1">
                <a:latin typeface="Arial" charset="0"/>
              </a:rPr>
              <a:t>menyeluruh</a:t>
            </a:r>
            <a:r>
              <a:rPr lang="en-US" dirty="0">
                <a:latin typeface="Arial" charset="0"/>
              </a:rPr>
              <a:t> </a:t>
            </a:r>
            <a:r>
              <a:rPr lang="en-US" dirty="0" err="1">
                <a:latin typeface="Arial" charset="0"/>
              </a:rPr>
              <a:t>perlu</a:t>
            </a:r>
            <a:r>
              <a:rPr lang="en-US" dirty="0">
                <a:latin typeface="Arial" charset="0"/>
              </a:rPr>
              <a:t> </a:t>
            </a:r>
            <a:r>
              <a:rPr lang="en-US" dirty="0" err="1">
                <a:latin typeface="Arial" charset="0"/>
              </a:rPr>
              <a:t>dilaksanakan</a:t>
            </a:r>
            <a:r>
              <a:rPr lang="en-US" dirty="0">
                <a:latin typeface="Arial" charset="0"/>
              </a:rPr>
              <a:t> </a:t>
            </a:r>
            <a:r>
              <a:rPr lang="en-US" sz="1800" dirty="0" err="1">
                <a:latin typeface="Arial" charset="0"/>
              </a:rPr>
              <a:t>oleh</a:t>
            </a:r>
            <a:r>
              <a:rPr lang="en-US" sz="1800" dirty="0">
                <a:latin typeface="Arial" charset="0"/>
              </a:rPr>
              <a:t> </a:t>
            </a: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r>
              <a:rPr lang="en-US" sz="1800" dirty="0" err="1" smtClean="0">
                <a:latin typeface="Arial" charset="0"/>
              </a:rPr>
              <a:t>yaitu</a:t>
            </a:r>
            <a:endParaRPr lang="en-US" sz="1800" dirty="0" smtClean="0">
              <a:latin typeface="Arial" charset="0"/>
            </a:endParaRPr>
          </a:p>
          <a:p>
            <a:pPr marL="68580" indent="0">
              <a:spcAft>
                <a:spcPts val="1675"/>
              </a:spcAft>
              <a:buNone/>
            </a:pPr>
            <a:r>
              <a:rPr lang="en-US" dirty="0" smtClean="0">
                <a:solidFill>
                  <a:srgbClr val="FF0000"/>
                </a:solidFill>
                <a:latin typeface="Arial" charset="0"/>
              </a:rPr>
              <a:t>1. </a:t>
            </a:r>
            <a:r>
              <a:rPr lang="en-US" dirty="0" err="1" smtClean="0">
                <a:solidFill>
                  <a:srgbClr val="FF0000"/>
                </a:solidFill>
                <a:latin typeface="Arial" charset="0"/>
              </a:rPr>
              <a:t>Membangun</a:t>
            </a:r>
            <a:r>
              <a:rPr lang="en-US" dirty="0" smtClean="0">
                <a:solidFill>
                  <a:srgbClr val="FF0000"/>
                </a:solidFill>
                <a:latin typeface="Arial" charset="0"/>
              </a:rPr>
              <a:t> </a:t>
            </a:r>
            <a:r>
              <a:rPr lang="en-US" dirty="0" err="1">
                <a:solidFill>
                  <a:srgbClr val="FF0000"/>
                </a:solidFill>
                <a:latin typeface="Arial" charset="0"/>
              </a:rPr>
              <a:t>kesadaran</a:t>
            </a:r>
            <a:r>
              <a:rPr lang="en-US" dirty="0">
                <a:solidFill>
                  <a:srgbClr val="FF0000"/>
                </a:solidFill>
                <a:latin typeface="Arial" charset="0"/>
              </a:rPr>
              <a:t> </a:t>
            </a:r>
            <a:r>
              <a:rPr lang="en-US" dirty="0" err="1">
                <a:solidFill>
                  <a:srgbClr val="FF0000"/>
                </a:solidFill>
                <a:latin typeface="Arial" charset="0"/>
              </a:rPr>
              <a:t>akan</a:t>
            </a:r>
            <a:r>
              <a:rPr lang="en-US" dirty="0">
                <a:solidFill>
                  <a:srgbClr val="FF0000"/>
                </a:solidFill>
                <a:latin typeface="Arial" charset="0"/>
              </a:rPr>
              <a:t> </a:t>
            </a:r>
            <a:r>
              <a:rPr lang="en-US" dirty="0" err="1">
                <a:solidFill>
                  <a:srgbClr val="FF0000"/>
                </a:solidFill>
                <a:latin typeface="Arial" charset="0"/>
              </a:rPr>
              <a:t>nilai</a:t>
            </a:r>
            <a:r>
              <a:rPr lang="en-US" dirty="0">
                <a:solidFill>
                  <a:srgbClr val="FF0000"/>
                </a:solidFill>
                <a:latin typeface="Arial" charset="0"/>
              </a:rPr>
              <a:t> </a:t>
            </a:r>
            <a:r>
              <a:rPr lang="en-US" dirty="0" err="1">
                <a:solidFill>
                  <a:srgbClr val="FF0000"/>
                </a:solidFill>
                <a:latin typeface="Arial" charset="0"/>
              </a:rPr>
              <a:t>keselamatan</a:t>
            </a:r>
            <a:r>
              <a:rPr lang="en-US" dirty="0">
                <a:solidFill>
                  <a:srgbClr val="FF0000"/>
                </a:solidFill>
                <a:latin typeface="Arial" charset="0"/>
              </a:rPr>
              <a:t> </a:t>
            </a:r>
            <a:r>
              <a:rPr lang="en-US" dirty="0" err="1">
                <a:solidFill>
                  <a:srgbClr val="FF0000"/>
                </a:solidFill>
                <a:latin typeface="Arial" charset="0"/>
              </a:rPr>
              <a:t>pasien</a:t>
            </a:r>
            <a:r>
              <a:rPr lang="en-US" dirty="0">
                <a:solidFill>
                  <a:srgbClr val="FF0000"/>
                </a:solidFill>
                <a:latin typeface="Arial" charset="0"/>
              </a:rPr>
              <a:t> (GLD 13 ME 1)</a:t>
            </a:r>
          </a:p>
          <a:p>
            <a:pPr>
              <a:spcAft>
                <a:spcPts val="838"/>
              </a:spcAft>
            </a:pPr>
            <a:r>
              <a:rPr lang="en-US" dirty="0" smtClean="0">
                <a:solidFill>
                  <a:srgbClr val="1CADE4"/>
                </a:solidFill>
                <a:latin typeface="Arial" charset="0"/>
              </a:rPr>
              <a:t> </a:t>
            </a:r>
            <a:r>
              <a:rPr lang="en-US" dirty="0" err="1" smtClean="0">
                <a:latin typeface="Arial" charset="0"/>
              </a:rPr>
              <a:t>Rumah</a:t>
            </a:r>
            <a:r>
              <a:rPr lang="en-US" dirty="0" smtClean="0">
                <a:latin typeface="Arial" charset="0"/>
              </a:rPr>
              <a:t> </a:t>
            </a:r>
            <a:r>
              <a:rPr lang="en-US" dirty="0" err="1">
                <a:latin typeface="Arial" charset="0"/>
              </a:rPr>
              <a:t>sakit</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memiliki</a:t>
            </a:r>
            <a:r>
              <a:rPr lang="en-US" dirty="0">
                <a:latin typeface="Arial" charset="0"/>
              </a:rPr>
              <a:t> </a:t>
            </a:r>
            <a:r>
              <a:rPr lang="en-US" dirty="0" err="1">
                <a:latin typeface="Arial" charset="0"/>
              </a:rPr>
              <a:t>regulasi</a:t>
            </a:r>
            <a:r>
              <a:rPr lang="en-US" dirty="0">
                <a:latin typeface="Arial" charset="0"/>
              </a:rPr>
              <a:t> yang </a:t>
            </a:r>
            <a:r>
              <a:rPr lang="en-US" dirty="0" err="1">
                <a:latin typeface="Arial" charset="0"/>
              </a:rPr>
              <a:t>menjabarkan</a:t>
            </a:r>
            <a:r>
              <a:rPr lang="en-US" dirty="0">
                <a:latin typeface="Arial" charset="0"/>
              </a:rPr>
              <a:t> </a:t>
            </a:r>
            <a:r>
              <a:rPr lang="en-US" dirty="0" err="1">
                <a:latin typeface="Arial" charset="0"/>
              </a:rPr>
              <a:t>bagaimana</a:t>
            </a:r>
            <a:r>
              <a:rPr lang="en-US" dirty="0">
                <a:latin typeface="Arial" charset="0"/>
              </a:rPr>
              <a:t> </a:t>
            </a:r>
            <a:r>
              <a:rPr lang="en-US" dirty="0" err="1">
                <a:latin typeface="Arial" charset="0"/>
              </a:rPr>
              <a:t>mengidentifikasi</a:t>
            </a:r>
            <a:r>
              <a:rPr lang="en-US" dirty="0">
                <a:latin typeface="Arial" charset="0"/>
              </a:rPr>
              <a:t> </a:t>
            </a:r>
            <a:r>
              <a:rPr lang="en-US" dirty="0" err="1">
                <a:latin typeface="Arial" charset="0"/>
              </a:rPr>
              <a:t>insiden</a:t>
            </a:r>
            <a:r>
              <a:rPr lang="en-US" dirty="0">
                <a:latin typeface="Arial" charset="0"/>
              </a:rPr>
              <a:t>, </a:t>
            </a:r>
            <a:r>
              <a:rPr lang="en-US" dirty="0" err="1">
                <a:latin typeface="Arial" charset="0"/>
              </a:rPr>
              <a:t>apa</a:t>
            </a:r>
            <a:r>
              <a:rPr lang="en-US" dirty="0">
                <a:latin typeface="Arial" charset="0"/>
              </a:rPr>
              <a:t> yang </a:t>
            </a:r>
            <a:r>
              <a:rPr lang="en-US" dirty="0" err="1">
                <a:latin typeface="Arial" charset="0"/>
              </a:rPr>
              <a:t>harus</a:t>
            </a:r>
            <a:r>
              <a:rPr lang="en-US" dirty="0">
                <a:latin typeface="Arial" charset="0"/>
              </a:rPr>
              <a:t> </a:t>
            </a:r>
            <a:r>
              <a:rPr lang="en-US" dirty="0" err="1">
                <a:latin typeface="Arial" charset="0"/>
              </a:rPr>
              <a:t>dilakukan</a:t>
            </a:r>
            <a:r>
              <a:rPr lang="en-US" dirty="0">
                <a:latin typeface="Arial" charset="0"/>
              </a:rPr>
              <a:t> </a:t>
            </a:r>
            <a:r>
              <a:rPr lang="en-US" dirty="0" err="1">
                <a:latin typeface="Arial" charset="0"/>
              </a:rPr>
              <a:t>staf</a:t>
            </a:r>
            <a:r>
              <a:rPr lang="en-US" dirty="0">
                <a:latin typeface="Arial" charset="0"/>
              </a:rPr>
              <a:t> </a:t>
            </a:r>
            <a:r>
              <a:rPr lang="en-US" dirty="0" err="1">
                <a:latin typeface="Arial" charset="0"/>
              </a:rPr>
              <a:t>segera</a:t>
            </a:r>
            <a:r>
              <a:rPr lang="en-US" dirty="0">
                <a:latin typeface="Arial" charset="0"/>
              </a:rPr>
              <a:t> </a:t>
            </a:r>
            <a:r>
              <a:rPr lang="en-US" dirty="0" err="1">
                <a:latin typeface="Arial" charset="0"/>
              </a:rPr>
              <a:t>setelah</a:t>
            </a:r>
            <a:r>
              <a:rPr lang="en-US" dirty="0">
                <a:latin typeface="Arial" charset="0"/>
              </a:rPr>
              <a:t> </a:t>
            </a:r>
            <a:r>
              <a:rPr lang="en-US" dirty="0" err="1">
                <a:latin typeface="Arial" charset="0"/>
              </a:rPr>
              <a:t>terjadi</a:t>
            </a:r>
            <a:r>
              <a:rPr lang="en-US" dirty="0">
                <a:latin typeface="Arial" charset="0"/>
              </a:rPr>
              <a:t> </a:t>
            </a:r>
            <a:r>
              <a:rPr lang="en-US" dirty="0" err="1">
                <a:latin typeface="Arial" charset="0"/>
              </a:rPr>
              <a:t>insiden</a:t>
            </a:r>
            <a:r>
              <a:rPr lang="en-US" dirty="0">
                <a:latin typeface="Arial" charset="0"/>
              </a:rPr>
              <a:t>, </a:t>
            </a:r>
            <a:r>
              <a:rPr lang="en-US" dirty="0" err="1">
                <a:latin typeface="Arial" charset="0"/>
              </a:rPr>
              <a:t>bagaimana</a:t>
            </a:r>
            <a:r>
              <a:rPr lang="en-US" dirty="0">
                <a:latin typeface="Arial" charset="0"/>
              </a:rPr>
              <a:t> </a:t>
            </a:r>
            <a:r>
              <a:rPr lang="en-US" dirty="0" err="1">
                <a:latin typeface="Arial" charset="0"/>
              </a:rPr>
              <a:t>langkah-langkah</a:t>
            </a:r>
            <a:r>
              <a:rPr lang="en-US" dirty="0">
                <a:latin typeface="Arial" charset="0"/>
              </a:rPr>
              <a:t> </a:t>
            </a:r>
            <a:r>
              <a:rPr lang="en-US" dirty="0" err="1">
                <a:latin typeface="Arial" charset="0"/>
              </a:rPr>
              <a:t>pengumpulan</a:t>
            </a:r>
            <a:r>
              <a:rPr lang="en-US" dirty="0">
                <a:latin typeface="Arial" charset="0"/>
              </a:rPr>
              <a:t> </a:t>
            </a:r>
            <a:r>
              <a:rPr lang="en-US" dirty="0" err="1">
                <a:latin typeface="Arial" charset="0"/>
              </a:rPr>
              <a:t>fakta</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dilakukan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membuat</a:t>
            </a:r>
            <a:r>
              <a:rPr lang="en-US" dirty="0">
                <a:latin typeface="Arial" charset="0"/>
              </a:rPr>
              <a:t> </a:t>
            </a:r>
            <a:r>
              <a:rPr lang="en-US" dirty="0" err="1">
                <a:latin typeface="Arial" charset="0"/>
              </a:rPr>
              <a:t>rencana</a:t>
            </a:r>
            <a:r>
              <a:rPr lang="en-US" dirty="0">
                <a:latin typeface="Arial" charset="0"/>
              </a:rPr>
              <a:t> </a:t>
            </a:r>
            <a:r>
              <a:rPr lang="en-US" dirty="0" err="1">
                <a:latin typeface="Arial" charset="0"/>
              </a:rPr>
              <a:t>perbaikan</a:t>
            </a:r>
            <a:r>
              <a:rPr lang="en-US" dirty="0">
                <a:latin typeface="Arial" charset="0"/>
              </a:rPr>
              <a:t> yang </a:t>
            </a:r>
            <a:r>
              <a:rPr lang="en-US" dirty="0" err="1">
                <a:latin typeface="Arial" charset="0"/>
              </a:rPr>
              <a:t>semuanya</a:t>
            </a:r>
            <a:r>
              <a:rPr lang="en-US" dirty="0">
                <a:latin typeface="Arial" charset="0"/>
              </a:rPr>
              <a:t> </a:t>
            </a:r>
            <a:r>
              <a:rPr lang="en-US" dirty="0" err="1">
                <a:latin typeface="Arial" charset="0"/>
              </a:rPr>
              <a:t>dijelaskan</a:t>
            </a:r>
            <a:r>
              <a:rPr lang="en-US" dirty="0">
                <a:latin typeface="Arial" charset="0"/>
              </a:rPr>
              <a:t> </a:t>
            </a:r>
            <a:r>
              <a:rPr lang="en-US" dirty="0" err="1">
                <a:latin typeface="Arial" charset="0"/>
              </a:rPr>
              <a:t>pada</a:t>
            </a:r>
            <a:r>
              <a:rPr lang="en-US" dirty="0">
                <a:latin typeface="Arial" charset="0"/>
              </a:rPr>
              <a:t> </a:t>
            </a:r>
            <a:r>
              <a:rPr lang="en-US" dirty="0" err="1">
                <a:latin typeface="Arial" charset="0"/>
              </a:rPr>
              <a:t>panduan</a:t>
            </a:r>
            <a:r>
              <a:rPr lang="en-US" dirty="0">
                <a:latin typeface="Arial" charset="0"/>
              </a:rPr>
              <a:t> </a:t>
            </a:r>
            <a:r>
              <a:rPr lang="en-US" dirty="0" err="1">
                <a:latin typeface="Arial" charset="0"/>
              </a:rPr>
              <a:t>pelaporan</a:t>
            </a:r>
            <a:r>
              <a:rPr lang="en-US" dirty="0">
                <a:latin typeface="Arial" charset="0"/>
              </a:rPr>
              <a:t> </a:t>
            </a:r>
            <a:r>
              <a:rPr lang="en-US" dirty="0" err="1">
                <a:latin typeface="Arial" charset="0"/>
              </a:rPr>
              <a:t>insiden</a:t>
            </a:r>
            <a:r>
              <a:rPr lang="en-US" dirty="0">
                <a:latin typeface="Arial" charset="0"/>
              </a:rPr>
              <a:t> (GLD 1 3 ME 2)</a:t>
            </a:r>
          </a:p>
          <a:p>
            <a:endParaRPr lang="en-US" dirty="0"/>
          </a:p>
        </p:txBody>
      </p:sp>
    </p:spTree>
    <p:extLst>
      <p:ext uri="{BB962C8B-B14F-4D97-AF65-F5344CB8AC3E}">
        <p14:creationId xmlns:p14="http://schemas.microsoft.com/office/powerpoint/2010/main" val="2324412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153400" cy="5867400"/>
          </a:xfrm>
        </p:spPr>
        <p:txBody>
          <a:bodyPr>
            <a:normAutofit fontScale="47500" lnSpcReduction="20000"/>
          </a:bodyPr>
          <a:lstStyle/>
          <a:p>
            <a:pPr marL="68580" indent="0">
              <a:lnSpc>
                <a:spcPts val="2188"/>
              </a:lnSpc>
              <a:spcAft>
                <a:spcPts val="1475"/>
              </a:spcAft>
              <a:buNone/>
            </a:pPr>
            <a:r>
              <a:rPr lang="en-US" dirty="0" smtClean="0">
                <a:solidFill>
                  <a:srgbClr val="FF0000"/>
                </a:solidFill>
                <a:latin typeface="Arial" charset="0"/>
              </a:rPr>
              <a:t> 2</a:t>
            </a:r>
            <a:r>
              <a:rPr lang="en-US" sz="3800" dirty="0" smtClean="0">
                <a:solidFill>
                  <a:srgbClr val="FF0000"/>
                </a:solidFill>
                <a:latin typeface="Arial" charset="0"/>
              </a:rPr>
              <a:t>. </a:t>
            </a:r>
            <a:r>
              <a:rPr lang="en-US" sz="3800" dirty="0" err="1" smtClean="0">
                <a:solidFill>
                  <a:srgbClr val="FF0000"/>
                </a:solidFill>
                <a:latin typeface="Arial" charset="0"/>
              </a:rPr>
              <a:t>Memimpin</a:t>
            </a:r>
            <a:r>
              <a:rPr lang="en-US" sz="3800" dirty="0" smtClean="0">
                <a:solidFill>
                  <a:srgbClr val="FF0000"/>
                </a:solidFill>
                <a:latin typeface="Arial" charset="0"/>
              </a:rPr>
              <a:t> </a:t>
            </a:r>
            <a:r>
              <a:rPr lang="en-US" sz="3800" dirty="0">
                <a:solidFill>
                  <a:srgbClr val="FF0000"/>
                </a:solidFill>
                <a:latin typeface="Arial" charset="0"/>
              </a:rPr>
              <a:t>&amp; </a:t>
            </a:r>
            <a:r>
              <a:rPr lang="en-US" sz="3800" dirty="0" err="1">
                <a:solidFill>
                  <a:srgbClr val="FF0000"/>
                </a:solidFill>
                <a:latin typeface="Arial" charset="0"/>
              </a:rPr>
              <a:t>mendukung</a:t>
            </a:r>
            <a:r>
              <a:rPr lang="en-US" sz="3800" dirty="0">
                <a:solidFill>
                  <a:srgbClr val="FF0000"/>
                </a:solidFill>
                <a:latin typeface="Arial" charset="0"/>
              </a:rPr>
              <a:t> </a:t>
            </a:r>
            <a:r>
              <a:rPr lang="en-US" sz="3800" dirty="0" err="1">
                <a:solidFill>
                  <a:srgbClr val="FF0000"/>
                </a:solidFill>
                <a:latin typeface="Arial" charset="0"/>
              </a:rPr>
              <a:t>staf</a:t>
            </a:r>
            <a:r>
              <a:rPr lang="en-US" sz="3800" dirty="0">
                <a:solidFill>
                  <a:srgbClr val="FF0000"/>
                </a:solidFill>
                <a:latin typeface="Arial" charset="0"/>
              </a:rPr>
              <a:t> </a:t>
            </a:r>
            <a:r>
              <a:rPr lang="en-US" sz="3800" dirty="0" err="1">
                <a:solidFill>
                  <a:srgbClr val="FF0000"/>
                </a:solidFill>
                <a:latin typeface="Arial" charset="0"/>
              </a:rPr>
              <a:t>untuk</a:t>
            </a:r>
            <a:r>
              <a:rPr lang="en-US" sz="3800" dirty="0">
                <a:solidFill>
                  <a:srgbClr val="FF0000"/>
                </a:solidFill>
                <a:latin typeface="Arial" charset="0"/>
              </a:rPr>
              <a:t> </a:t>
            </a:r>
            <a:r>
              <a:rPr lang="en-US" sz="3800" dirty="0" err="1">
                <a:solidFill>
                  <a:srgbClr val="FF0000"/>
                </a:solidFill>
                <a:latin typeface="Arial" charset="0"/>
              </a:rPr>
              <a:t>memiliki</a:t>
            </a:r>
            <a:r>
              <a:rPr lang="en-US" sz="3800" dirty="0">
                <a:solidFill>
                  <a:srgbClr val="FF0000"/>
                </a:solidFill>
                <a:latin typeface="Arial" charset="0"/>
              </a:rPr>
              <a:t> </a:t>
            </a:r>
            <a:r>
              <a:rPr lang="en-US" sz="3800" dirty="0" err="1">
                <a:solidFill>
                  <a:srgbClr val="FF0000"/>
                </a:solidFill>
                <a:latin typeface="Arial" charset="0"/>
              </a:rPr>
              <a:t>komitmen</a:t>
            </a:r>
            <a:r>
              <a:rPr lang="en-US" sz="3800" dirty="0">
                <a:solidFill>
                  <a:srgbClr val="FF0000"/>
                </a:solidFill>
                <a:latin typeface="Arial" charset="0"/>
              </a:rPr>
              <a:t> &amp; </a:t>
            </a:r>
            <a:r>
              <a:rPr lang="en-US" sz="3800" dirty="0" err="1">
                <a:solidFill>
                  <a:srgbClr val="FF0000"/>
                </a:solidFill>
                <a:latin typeface="Arial" charset="0"/>
              </a:rPr>
              <a:t>fokus</a:t>
            </a:r>
            <a:r>
              <a:rPr lang="en-US" sz="3800" dirty="0">
                <a:solidFill>
                  <a:srgbClr val="FF0000"/>
                </a:solidFill>
                <a:latin typeface="Arial" charset="0"/>
              </a:rPr>
              <a:t> </a:t>
            </a:r>
            <a:r>
              <a:rPr lang="en-US" sz="3800" dirty="0" err="1">
                <a:solidFill>
                  <a:srgbClr val="FF0000"/>
                </a:solidFill>
                <a:latin typeface="Arial" charset="0"/>
              </a:rPr>
              <a:t>pada</a:t>
            </a:r>
            <a:r>
              <a:rPr lang="en-US" sz="3800" dirty="0">
                <a:solidFill>
                  <a:srgbClr val="FF0000"/>
                </a:solidFill>
                <a:latin typeface="Arial" charset="0"/>
              </a:rPr>
              <a:t> </a:t>
            </a:r>
            <a:r>
              <a:rPr lang="en-US" sz="3800" dirty="0" err="1">
                <a:solidFill>
                  <a:srgbClr val="FF0000"/>
                </a:solidFill>
                <a:latin typeface="Arial" charset="0"/>
              </a:rPr>
              <a:t>keselamatan</a:t>
            </a:r>
            <a:r>
              <a:rPr lang="en-US" sz="3800" dirty="0">
                <a:solidFill>
                  <a:srgbClr val="FF0000"/>
                </a:solidFill>
                <a:latin typeface="Arial" charset="0"/>
              </a:rPr>
              <a:t> </a:t>
            </a:r>
            <a:r>
              <a:rPr lang="en-US" sz="3800" dirty="0" err="1">
                <a:solidFill>
                  <a:srgbClr val="FF0000"/>
                </a:solidFill>
                <a:latin typeface="Arial" charset="0"/>
              </a:rPr>
              <a:t>pasien</a:t>
            </a:r>
            <a:r>
              <a:rPr lang="en-US" sz="3800" dirty="0">
                <a:solidFill>
                  <a:srgbClr val="FF0000"/>
                </a:solidFill>
                <a:latin typeface="Arial" charset="0"/>
              </a:rPr>
              <a:t> di </a:t>
            </a:r>
            <a:r>
              <a:rPr lang="en-US" sz="3800" dirty="0" err="1">
                <a:solidFill>
                  <a:srgbClr val="FF0000"/>
                </a:solidFill>
                <a:latin typeface="Arial" charset="0"/>
              </a:rPr>
              <a:t>rumah</a:t>
            </a:r>
            <a:r>
              <a:rPr lang="en-US" sz="3800" dirty="0">
                <a:solidFill>
                  <a:srgbClr val="FF0000"/>
                </a:solidFill>
                <a:latin typeface="Arial" charset="0"/>
              </a:rPr>
              <a:t> </a:t>
            </a:r>
            <a:r>
              <a:rPr lang="en-US" sz="3800" dirty="0" err="1">
                <a:solidFill>
                  <a:srgbClr val="FF0000"/>
                </a:solidFill>
                <a:latin typeface="Arial" charset="0"/>
              </a:rPr>
              <a:t>sakit</a:t>
            </a:r>
            <a:endParaRPr lang="en-US" sz="3800" dirty="0">
              <a:solidFill>
                <a:srgbClr val="FF0000"/>
              </a:solidFill>
              <a:latin typeface="Arial" charset="0"/>
            </a:endParaRPr>
          </a:p>
          <a:p>
            <a:pPr>
              <a:lnSpc>
                <a:spcPts val="2375"/>
              </a:lnSpc>
              <a:spcAft>
                <a:spcPts val="838"/>
              </a:spcAft>
            </a:pPr>
            <a:r>
              <a:rPr lang="en-US" sz="3800" dirty="0" err="1" smtClean="0">
                <a:latin typeface="Arial" charset="0"/>
              </a:rPr>
              <a:t>Rumah</a:t>
            </a:r>
            <a:r>
              <a:rPr lang="en-US" sz="3800" dirty="0" smtClean="0">
                <a:latin typeface="Arial" charset="0"/>
              </a:rPr>
              <a:t> </a:t>
            </a:r>
            <a:r>
              <a:rPr lang="en-US" sz="3800" dirty="0" err="1">
                <a:latin typeface="Arial" charset="0"/>
              </a:rPr>
              <a:t>sakit</a:t>
            </a:r>
            <a:r>
              <a:rPr lang="en-US" sz="3800" dirty="0">
                <a:latin typeface="Arial" charset="0"/>
              </a:rPr>
              <a:t> </a:t>
            </a:r>
            <a:r>
              <a:rPr lang="en-US" sz="3800" dirty="0" err="1">
                <a:latin typeface="Arial" charset="0"/>
              </a:rPr>
              <a:t>memastikan</a:t>
            </a:r>
            <a:r>
              <a:rPr lang="en-US" sz="3800" dirty="0">
                <a:latin typeface="Arial" charset="0"/>
              </a:rPr>
              <a:t> </a:t>
            </a:r>
            <a:r>
              <a:rPr lang="en-US" sz="3800" dirty="0" err="1">
                <a:latin typeface="Arial" charset="0"/>
              </a:rPr>
              <a:t>ada</a:t>
            </a:r>
            <a:r>
              <a:rPr lang="en-US" sz="3800" dirty="0">
                <a:latin typeface="Arial" charset="0"/>
              </a:rPr>
              <a:t> </a:t>
            </a:r>
            <a:r>
              <a:rPr lang="en-US" sz="3800" dirty="0" err="1">
                <a:latin typeface="Arial" charset="0"/>
              </a:rPr>
              <a:t>anggota</a:t>
            </a:r>
            <a:r>
              <a:rPr lang="en-US" sz="3800" dirty="0">
                <a:latin typeface="Arial" charset="0"/>
              </a:rPr>
              <a:t> </a:t>
            </a:r>
            <a:r>
              <a:rPr lang="en-US" sz="3800" dirty="0" err="1">
                <a:latin typeface="Arial" charset="0"/>
              </a:rPr>
              <a:t>Direksi</a:t>
            </a:r>
            <a:r>
              <a:rPr lang="en-US" sz="3800" dirty="0">
                <a:latin typeface="Arial" charset="0"/>
              </a:rPr>
              <a:t> yang </a:t>
            </a:r>
            <a:r>
              <a:rPr lang="en-US" sz="3800" dirty="0" err="1">
                <a:latin typeface="Arial" charset="0"/>
              </a:rPr>
              <a:t>bertanggung</a:t>
            </a:r>
            <a:r>
              <a:rPr lang="en-US" sz="3800" dirty="0">
                <a:latin typeface="Arial" charset="0"/>
              </a:rPr>
              <a:t> </a:t>
            </a:r>
            <a:r>
              <a:rPr lang="en-US" sz="3800" dirty="0" err="1">
                <a:latin typeface="Arial" charset="0"/>
              </a:rPr>
              <a:t>jawab</a:t>
            </a:r>
            <a:r>
              <a:rPr lang="en-US" sz="3800" dirty="0">
                <a:latin typeface="Arial" charset="0"/>
              </a:rPr>
              <a:t> </a:t>
            </a:r>
            <a:r>
              <a:rPr lang="en-US" sz="3800" dirty="0" err="1">
                <a:latin typeface="Arial" charset="0"/>
              </a:rPr>
              <a:t>atas</a:t>
            </a:r>
            <a:r>
              <a:rPr lang="en-US" sz="3800" dirty="0">
                <a:latin typeface="Arial" charset="0"/>
              </a:rPr>
              <a:t> </a:t>
            </a:r>
            <a:r>
              <a:rPr lang="en-US" sz="3800" dirty="0" err="1">
                <a:latin typeface="Arial" charset="0"/>
              </a:rPr>
              <a:t>keselamatan</a:t>
            </a:r>
            <a:r>
              <a:rPr lang="en-US" sz="3800" dirty="0">
                <a:latin typeface="Arial" charset="0"/>
              </a:rPr>
              <a:t> </a:t>
            </a:r>
            <a:r>
              <a:rPr lang="en-US" sz="3800" dirty="0" err="1">
                <a:latin typeface="Arial" charset="0"/>
              </a:rPr>
              <a:t>pasien</a:t>
            </a:r>
            <a:r>
              <a:rPr lang="en-US" sz="3800" dirty="0">
                <a:latin typeface="Arial" charset="0"/>
              </a:rPr>
              <a:t>.</a:t>
            </a:r>
          </a:p>
          <a:p>
            <a:pPr>
              <a:lnSpc>
                <a:spcPts val="2375"/>
              </a:lnSpc>
              <a:spcAft>
                <a:spcPts val="838"/>
              </a:spcAft>
            </a:pPr>
            <a:r>
              <a:rPr lang="en-US" sz="3800" dirty="0" err="1" smtClean="0">
                <a:latin typeface="Arial" charset="0"/>
              </a:rPr>
              <a:t>Rumah</a:t>
            </a:r>
            <a:r>
              <a:rPr lang="en-US" sz="3800" dirty="0" smtClean="0">
                <a:latin typeface="Arial" charset="0"/>
              </a:rPr>
              <a:t> </a:t>
            </a:r>
            <a:r>
              <a:rPr lang="en-US" sz="3800" dirty="0" err="1">
                <a:latin typeface="Arial" charset="0"/>
              </a:rPr>
              <a:t>sakit</a:t>
            </a:r>
            <a:r>
              <a:rPr lang="en-US" sz="3800" dirty="0">
                <a:latin typeface="Arial" charset="0"/>
              </a:rPr>
              <a:t> </a:t>
            </a:r>
            <a:r>
              <a:rPr lang="en-US" sz="3800" dirty="0" err="1">
                <a:latin typeface="Arial" charset="0"/>
              </a:rPr>
              <a:t>mengidentifikasikan</a:t>
            </a:r>
            <a:r>
              <a:rPr lang="en-US" sz="3800" dirty="0">
                <a:latin typeface="Arial" charset="0"/>
              </a:rPr>
              <a:t> orang-orang yang </a:t>
            </a:r>
            <a:r>
              <a:rPr lang="en-US" sz="3800" dirty="0" err="1">
                <a:latin typeface="Arial" charset="0"/>
              </a:rPr>
              <a:t>dapat</a:t>
            </a:r>
            <a:r>
              <a:rPr lang="en-US" sz="3800" dirty="0">
                <a:latin typeface="Arial" charset="0"/>
              </a:rPr>
              <a:t> </a:t>
            </a:r>
            <a:r>
              <a:rPr lang="en-US" sz="3800" dirty="0" err="1">
                <a:latin typeface="Arial" charset="0"/>
              </a:rPr>
              <a:t>diandalkan</a:t>
            </a:r>
            <a:r>
              <a:rPr lang="en-US" sz="3800" dirty="0">
                <a:latin typeface="Arial" charset="0"/>
              </a:rPr>
              <a:t> </a:t>
            </a:r>
            <a:r>
              <a:rPr lang="en-US" sz="3800" dirty="0" err="1">
                <a:latin typeface="Arial" charset="0"/>
              </a:rPr>
              <a:t>menjadi</a:t>
            </a:r>
            <a:r>
              <a:rPr lang="en-US" sz="3800" dirty="0">
                <a:latin typeface="Arial" charset="0"/>
              </a:rPr>
              <a:t> “</a:t>
            </a:r>
            <a:r>
              <a:rPr lang="en-US" sz="3800" dirty="0" err="1">
                <a:latin typeface="Arial" charset="0"/>
              </a:rPr>
              <a:t>penggerak</a:t>
            </a:r>
            <a:r>
              <a:rPr lang="en-US" sz="3800" dirty="0">
                <a:latin typeface="Arial" charset="0"/>
              </a:rPr>
              <a:t>” </a:t>
            </a:r>
            <a:r>
              <a:rPr lang="en-US" sz="3800" dirty="0" err="1">
                <a:latin typeface="Arial" charset="0"/>
              </a:rPr>
              <a:t>dalam</a:t>
            </a:r>
            <a:r>
              <a:rPr lang="en-US" sz="3800" dirty="0">
                <a:latin typeface="Arial" charset="0"/>
              </a:rPr>
              <a:t> </a:t>
            </a:r>
            <a:r>
              <a:rPr lang="en-US" sz="3800" dirty="0" err="1">
                <a:latin typeface="Arial" charset="0"/>
              </a:rPr>
              <a:t>gerakan</a:t>
            </a:r>
            <a:r>
              <a:rPr lang="en-US" sz="3800" dirty="0">
                <a:latin typeface="Arial" charset="0"/>
              </a:rPr>
              <a:t> </a:t>
            </a:r>
            <a:r>
              <a:rPr lang="en-US" sz="3800" dirty="0" err="1">
                <a:latin typeface="Arial" charset="0"/>
              </a:rPr>
              <a:t>keselamatan</a:t>
            </a:r>
            <a:r>
              <a:rPr lang="en-US" sz="3800" dirty="0">
                <a:latin typeface="Arial" charset="0"/>
              </a:rPr>
              <a:t> </a:t>
            </a:r>
            <a:r>
              <a:rPr lang="en-US" sz="3800" dirty="0" err="1">
                <a:latin typeface="Arial" charset="0"/>
              </a:rPr>
              <a:t>pasien</a:t>
            </a:r>
            <a:r>
              <a:rPr lang="en-US" sz="3800" dirty="0">
                <a:latin typeface="Arial" charset="0"/>
              </a:rPr>
              <a:t>.</a:t>
            </a:r>
          </a:p>
          <a:p>
            <a:pPr>
              <a:spcAft>
                <a:spcPts val="1475"/>
              </a:spcAft>
            </a:pPr>
            <a:r>
              <a:rPr lang="en-US" sz="3800" dirty="0" err="1" smtClean="0">
                <a:latin typeface="Arial" charset="0"/>
              </a:rPr>
              <a:t>Rumah</a:t>
            </a:r>
            <a:r>
              <a:rPr lang="en-US" sz="3800" dirty="0" smtClean="0">
                <a:latin typeface="Arial" charset="0"/>
              </a:rPr>
              <a:t> </a:t>
            </a:r>
            <a:r>
              <a:rPr lang="en-US" sz="3800" dirty="0" err="1">
                <a:latin typeface="Arial" charset="0"/>
              </a:rPr>
              <a:t>sakit</a:t>
            </a:r>
            <a:r>
              <a:rPr lang="en-US" sz="3800" dirty="0">
                <a:latin typeface="Arial" charset="0"/>
              </a:rPr>
              <a:t> </a:t>
            </a:r>
            <a:r>
              <a:rPr lang="en-US" sz="3800" dirty="0" err="1">
                <a:latin typeface="Arial" charset="0"/>
              </a:rPr>
              <a:t>memprioritaskan</a:t>
            </a:r>
            <a:r>
              <a:rPr lang="en-US" sz="3800" dirty="0">
                <a:latin typeface="Arial" charset="0"/>
              </a:rPr>
              <a:t> </a:t>
            </a:r>
            <a:r>
              <a:rPr lang="en-US" sz="3800" dirty="0" err="1">
                <a:latin typeface="Arial" charset="0"/>
              </a:rPr>
              <a:t>keselamatan</a:t>
            </a:r>
            <a:r>
              <a:rPr lang="en-US" sz="3800" dirty="0">
                <a:latin typeface="Arial" charset="0"/>
              </a:rPr>
              <a:t> </a:t>
            </a:r>
            <a:r>
              <a:rPr lang="en-US" sz="3800" dirty="0" err="1">
                <a:latin typeface="Arial" charset="0"/>
              </a:rPr>
              <a:t>pasien</a:t>
            </a:r>
            <a:r>
              <a:rPr lang="en-US" sz="3800" dirty="0">
                <a:latin typeface="Arial" charset="0"/>
              </a:rPr>
              <a:t> </a:t>
            </a:r>
            <a:r>
              <a:rPr lang="en-US" sz="3800" dirty="0" err="1">
                <a:latin typeface="Arial" charset="0"/>
              </a:rPr>
              <a:t>dalam</a:t>
            </a:r>
            <a:r>
              <a:rPr lang="en-US" sz="3800" dirty="0">
                <a:latin typeface="Arial" charset="0"/>
              </a:rPr>
              <a:t> agenda </a:t>
            </a:r>
            <a:r>
              <a:rPr lang="en-US" sz="3800" dirty="0" err="1">
                <a:latin typeface="Arial" charset="0"/>
              </a:rPr>
              <a:t>rapat</a:t>
            </a:r>
            <a:r>
              <a:rPr lang="en-US" sz="3800" dirty="0">
                <a:latin typeface="Arial" charset="0"/>
              </a:rPr>
              <a:t> </a:t>
            </a:r>
            <a:r>
              <a:rPr lang="en-US" sz="3800" dirty="0" err="1">
                <a:latin typeface="Arial" charset="0"/>
              </a:rPr>
              <a:t>Direksi</a:t>
            </a:r>
            <a:r>
              <a:rPr lang="en-US" sz="3800" dirty="0">
                <a:latin typeface="Arial" charset="0"/>
              </a:rPr>
              <a:t>.</a:t>
            </a:r>
          </a:p>
          <a:p>
            <a:pPr>
              <a:lnSpc>
                <a:spcPts val="2400"/>
              </a:lnSpc>
              <a:spcAft>
                <a:spcPts val="838"/>
              </a:spcAft>
            </a:pPr>
            <a:r>
              <a:rPr lang="en-US" sz="3800" dirty="0" err="1" smtClean="0">
                <a:latin typeface="Arial" charset="0"/>
              </a:rPr>
              <a:t>Rumah</a:t>
            </a:r>
            <a:r>
              <a:rPr lang="en-US" sz="3800" dirty="0" smtClean="0">
                <a:latin typeface="Arial" charset="0"/>
              </a:rPr>
              <a:t> </a:t>
            </a:r>
            <a:r>
              <a:rPr lang="en-US" sz="3800" dirty="0" err="1">
                <a:latin typeface="Arial" charset="0"/>
              </a:rPr>
              <a:t>sakit</a:t>
            </a:r>
            <a:r>
              <a:rPr lang="en-US" sz="3800" dirty="0">
                <a:latin typeface="Arial" charset="0"/>
              </a:rPr>
              <a:t> </a:t>
            </a:r>
            <a:r>
              <a:rPr lang="en-US" sz="3800" dirty="0" err="1">
                <a:latin typeface="Arial" charset="0"/>
              </a:rPr>
              <a:t>memasukan</a:t>
            </a:r>
            <a:r>
              <a:rPr lang="en-US" sz="3800" dirty="0">
                <a:latin typeface="Arial" charset="0"/>
              </a:rPr>
              <a:t> </a:t>
            </a:r>
            <a:r>
              <a:rPr lang="en-US" sz="3800" dirty="0" err="1">
                <a:latin typeface="Arial" charset="0"/>
              </a:rPr>
              <a:t>tema</a:t>
            </a:r>
            <a:r>
              <a:rPr lang="en-US" sz="3800" dirty="0">
                <a:latin typeface="Arial" charset="0"/>
              </a:rPr>
              <a:t> </a:t>
            </a:r>
            <a:r>
              <a:rPr lang="en-US" sz="3800" dirty="0" err="1">
                <a:latin typeface="Arial" charset="0"/>
              </a:rPr>
              <a:t>keselamatan</a:t>
            </a:r>
            <a:r>
              <a:rPr lang="en-US" sz="3800" dirty="0">
                <a:latin typeface="Arial" charset="0"/>
              </a:rPr>
              <a:t> </a:t>
            </a:r>
            <a:r>
              <a:rPr lang="en-US" sz="3800" dirty="0" err="1">
                <a:latin typeface="Arial" charset="0"/>
              </a:rPr>
              <a:t>pasien</a:t>
            </a:r>
            <a:r>
              <a:rPr lang="en-US" sz="3800" dirty="0">
                <a:latin typeface="Arial" charset="0"/>
              </a:rPr>
              <a:t> </a:t>
            </a:r>
            <a:r>
              <a:rPr lang="en-US" sz="3800" dirty="0" err="1">
                <a:latin typeface="Arial" charset="0"/>
              </a:rPr>
              <a:t>dalam</a:t>
            </a:r>
            <a:r>
              <a:rPr lang="en-US" sz="3800" dirty="0">
                <a:latin typeface="Arial" charset="0"/>
              </a:rPr>
              <a:t> </a:t>
            </a:r>
            <a:r>
              <a:rPr lang="en-US" sz="3800" dirty="0" err="1">
                <a:latin typeface="Arial" charset="0"/>
              </a:rPr>
              <a:t>semua</a:t>
            </a:r>
            <a:r>
              <a:rPr lang="en-US" sz="3800" dirty="0">
                <a:latin typeface="Arial" charset="0"/>
              </a:rPr>
              <a:t> program </a:t>
            </a:r>
            <a:r>
              <a:rPr lang="en-US" sz="3800" dirty="0" err="1">
                <a:latin typeface="Arial" charset="0"/>
              </a:rPr>
              <a:t>latihan</a:t>
            </a:r>
            <a:r>
              <a:rPr lang="en-US" sz="3800" dirty="0">
                <a:latin typeface="Arial" charset="0"/>
              </a:rPr>
              <a:t> </a:t>
            </a:r>
            <a:r>
              <a:rPr lang="en-US" sz="3800" dirty="0" err="1">
                <a:latin typeface="Arial" charset="0"/>
              </a:rPr>
              <a:t>staf</a:t>
            </a:r>
            <a:r>
              <a:rPr lang="en-US" sz="3800" dirty="0">
                <a:latin typeface="Arial" charset="0"/>
              </a:rPr>
              <a:t> </a:t>
            </a:r>
            <a:r>
              <a:rPr lang="en-US" sz="3800" dirty="0" err="1">
                <a:latin typeface="Arial" charset="0"/>
              </a:rPr>
              <a:t>rumah</a:t>
            </a:r>
            <a:r>
              <a:rPr lang="en-US" sz="3800" dirty="0">
                <a:latin typeface="Arial" charset="0"/>
              </a:rPr>
              <a:t> </a:t>
            </a:r>
            <a:r>
              <a:rPr lang="en-US" sz="3800" dirty="0" err="1">
                <a:latin typeface="Arial" charset="0"/>
              </a:rPr>
              <a:t>sakit</a:t>
            </a:r>
            <a:r>
              <a:rPr lang="en-US" sz="3800" dirty="0">
                <a:latin typeface="Arial" charset="0"/>
              </a:rPr>
              <a:t> </a:t>
            </a:r>
            <a:r>
              <a:rPr lang="en-US" sz="3800" dirty="0" err="1">
                <a:latin typeface="Arial" charset="0"/>
              </a:rPr>
              <a:t>dan</a:t>
            </a:r>
            <a:r>
              <a:rPr lang="en-US" sz="3800" dirty="0">
                <a:latin typeface="Arial" charset="0"/>
              </a:rPr>
              <a:t> </a:t>
            </a:r>
            <a:r>
              <a:rPr lang="en-US" sz="3800" dirty="0" err="1">
                <a:latin typeface="Arial" charset="0"/>
              </a:rPr>
              <a:t>memastikan</a:t>
            </a:r>
            <a:r>
              <a:rPr lang="en-US" sz="3800" dirty="0">
                <a:latin typeface="Arial" charset="0"/>
              </a:rPr>
              <a:t> </a:t>
            </a:r>
            <a:r>
              <a:rPr lang="en-US" sz="3800" dirty="0" err="1">
                <a:latin typeface="Arial" charset="0"/>
              </a:rPr>
              <a:t>pelatihan</a:t>
            </a:r>
            <a:r>
              <a:rPr lang="en-US" sz="3800" dirty="0">
                <a:latin typeface="Arial" charset="0"/>
              </a:rPr>
              <a:t> </a:t>
            </a:r>
            <a:r>
              <a:rPr lang="en-US" sz="3800" dirty="0" err="1">
                <a:latin typeface="Arial" charset="0"/>
              </a:rPr>
              <a:t>ini</a:t>
            </a:r>
            <a:r>
              <a:rPr lang="en-US" sz="3800" dirty="0">
                <a:latin typeface="Arial" charset="0"/>
              </a:rPr>
              <a:t> </a:t>
            </a:r>
            <a:r>
              <a:rPr lang="en-US" sz="3800" dirty="0" err="1">
                <a:latin typeface="Arial" charset="0"/>
              </a:rPr>
              <a:t>diikuti</a:t>
            </a:r>
            <a:r>
              <a:rPr lang="en-US" sz="3800" dirty="0">
                <a:latin typeface="Arial" charset="0"/>
              </a:rPr>
              <a:t> </a:t>
            </a:r>
            <a:r>
              <a:rPr lang="en-US" sz="3800" dirty="0" err="1">
                <a:latin typeface="Arial" charset="0"/>
              </a:rPr>
              <a:t>dan</a:t>
            </a:r>
            <a:r>
              <a:rPr lang="en-US" sz="3800" dirty="0">
                <a:latin typeface="Arial" charset="0"/>
              </a:rPr>
              <a:t> </a:t>
            </a:r>
            <a:r>
              <a:rPr lang="en-US" sz="3800" dirty="0" err="1">
                <a:latin typeface="Arial" charset="0"/>
              </a:rPr>
              <a:t>diukur</a:t>
            </a:r>
            <a:r>
              <a:rPr lang="en-US" sz="3800" dirty="0">
                <a:latin typeface="Arial" charset="0"/>
              </a:rPr>
              <a:t> </a:t>
            </a:r>
            <a:r>
              <a:rPr lang="en-US" sz="3800" dirty="0" err="1">
                <a:latin typeface="Arial" charset="0"/>
              </a:rPr>
              <a:t>efektivitasnya</a:t>
            </a:r>
            <a:endParaRPr lang="en-US" sz="3800" dirty="0">
              <a:latin typeface="Arial" charset="0"/>
            </a:endParaRPr>
          </a:p>
          <a:p>
            <a:pPr>
              <a:lnSpc>
                <a:spcPts val="2375"/>
              </a:lnSpc>
              <a:spcAft>
                <a:spcPts val="838"/>
              </a:spcAft>
            </a:pPr>
            <a:r>
              <a:rPr lang="en-US" sz="3800" dirty="0" smtClean="0">
                <a:latin typeface="Arial" charset="0"/>
              </a:rPr>
              <a:t>Unit/</a:t>
            </a:r>
            <a:r>
              <a:rPr lang="en-US" sz="3800" dirty="0" err="1" smtClean="0">
                <a:latin typeface="Arial" charset="0"/>
              </a:rPr>
              <a:t>Komite</a:t>
            </a:r>
            <a:r>
              <a:rPr lang="en-US" sz="3800" dirty="0" smtClean="0">
                <a:latin typeface="Arial" charset="0"/>
              </a:rPr>
              <a:t> </a:t>
            </a:r>
            <a:r>
              <a:rPr lang="en-US" sz="3800" dirty="0" err="1">
                <a:latin typeface="Arial" charset="0"/>
              </a:rPr>
              <a:t>Menominasikan</a:t>
            </a:r>
            <a:r>
              <a:rPr lang="en-US" sz="3800" dirty="0">
                <a:latin typeface="Arial" charset="0"/>
              </a:rPr>
              <a:t> </a:t>
            </a:r>
            <a:r>
              <a:rPr lang="en-US" sz="3800" dirty="0" err="1">
                <a:latin typeface="Arial" charset="0"/>
              </a:rPr>
              <a:t>penggerak</a:t>
            </a:r>
            <a:r>
              <a:rPr lang="en-US" sz="3800" dirty="0">
                <a:latin typeface="Arial" charset="0"/>
              </a:rPr>
              <a:t> </a:t>
            </a:r>
            <a:r>
              <a:rPr lang="en-US" sz="3800" dirty="0" err="1">
                <a:latin typeface="Arial" charset="0"/>
              </a:rPr>
              <a:t>dalam</a:t>
            </a:r>
            <a:r>
              <a:rPr lang="en-US" sz="3800" dirty="0">
                <a:latin typeface="Arial" charset="0"/>
              </a:rPr>
              <a:t> </a:t>
            </a:r>
            <a:r>
              <a:rPr lang="en-US" sz="3800" dirty="0" err="1">
                <a:latin typeface="Arial" charset="0"/>
              </a:rPr>
              <a:t>tim</a:t>
            </a:r>
            <a:r>
              <a:rPr lang="en-US" sz="3800" dirty="0">
                <a:latin typeface="Arial" charset="0"/>
              </a:rPr>
              <a:t> </a:t>
            </a:r>
            <a:r>
              <a:rPr lang="en-US" sz="3800" dirty="0" err="1">
                <a:latin typeface="Arial" charset="0"/>
              </a:rPr>
              <a:t>untuk</a:t>
            </a:r>
            <a:r>
              <a:rPr lang="en-US" sz="3800" dirty="0">
                <a:latin typeface="Arial" charset="0"/>
              </a:rPr>
              <a:t> </a:t>
            </a:r>
            <a:r>
              <a:rPr lang="en-US" sz="3800" dirty="0" err="1">
                <a:latin typeface="Arial" charset="0"/>
              </a:rPr>
              <a:t>memimpin</a:t>
            </a:r>
            <a:r>
              <a:rPr lang="en-US" sz="3800" dirty="0">
                <a:latin typeface="Arial" charset="0"/>
              </a:rPr>
              <a:t> </a:t>
            </a:r>
            <a:r>
              <a:rPr lang="en-US" sz="3800" dirty="0" err="1">
                <a:latin typeface="Arial" charset="0"/>
              </a:rPr>
              <a:t>gerakan</a:t>
            </a:r>
            <a:r>
              <a:rPr lang="en-US" sz="3800" dirty="0">
                <a:latin typeface="Arial" charset="0"/>
              </a:rPr>
              <a:t> </a:t>
            </a:r>
            <a:r>
              <a:rPr lang="en-US" sz="3800" dirty="0" err="1">
                <a:latin typeface="Arial" charset="0"/>
              </a:rPr>
              <a:t>keselamatan</a:t>
            </a:r>
            <a:r>
              <a:rPr lang="en-US" sz="3800" dirty="0">
                <a:latin typeface="Arial" charset="0"/>
              </a:rPr>
              <a:t> </a:t>
            </a:r>
            <a:r>
              <a:rPr lang="en-US" sz="3800" dirty="0" err="1">
                <a:latin typeface="Arial" charset="0"/>
              </a:rPr>
              <a:t>pasien</a:t>
            </a:r>
            <a:endParaRPr lang="en-US" sz="3800" dirty="0">
              <a:latin typeface="Arial" charset="0"/>
            </a:endParaRPr>
          </a:p>
          <a:p>
            <a:pPr>
              <a:spcAft>
                <a:spcPts val="1475"/>
              </a:spcAft>
            </a:pPr>
            <a:r>
              <a:rPr lang="en-US" sz="3800" dirty="0" smtClean="0">
                <a:latin typeface="Arial" charset="0"/>
              </a:rPr>
              <a:t>Unit/</a:t>
            </a:r>
            <a:r>
              <a:rPr lang="en-US" sz="3800" dirty="0" err="1" smtClean="0">
                <a:latin typeface="Arial" charset="0"/>
              </a:rPr>
              <a:t>Komite</a:t>
            </a:r>
            <a:r>
              <a:rPr lang="en-US" sz="3800" dirty="0" smtClean="0">
                <a:latin typeface="Arial" charset="0"/>
              </a:rPr>
              <a:t> </a:t>
            </a:r>
            <a:r>
              <a:rPr lang="en-US" sz="3800" dirty="0" err="1">
                <a:latin typeface="Arial" charset="0"/>
              </a:rPr>
              <a:t>Menjelaskan</a:t>
            </a:r>
            <a:r>
              <a:rPr lang="en-US" sz="3800" dirty="0">
                <a:latin typeface="Arial" charset="0"/>
              </a:rPr>
              <a:t> </a:t>
            </a:r>
            <a:r>
              <a:rPr lang="en-US" sz="3800" dirty="0" err="1">
                <a:latin typeface="Arial" charset="0"/>
              </a:rPr>
              <a:t>kepada</a:t>
            </a:r>
            <a:r>
              <a:rPr lang="en-US" sz="3800" dirty="0">
                <a:latin typeface="Arial" charset="0"/>
              </a:rPr>
              <a:t> </a:t>
            </a:r>
            <a:r>
              <a:rPr lang="en-US" sz="3800" dirty="0" err="1">
                <a:latin typeface="Arial" charset="0"/>
              </a:rPr>
              <a:t>tim</a:t>
            </a:r>
            <a:r>
              <a:rPr lang="en-US" sz="3800" dirty="0">
                <a:latin typeface="Arial" charset="0"/>
              </a:rPr>
              <a:t> </a:t>
            </a:r>
            <a:r>
              <a:rPr lang="en-US" sz="3800" dirty="0" err="1">
                <a:latin typeface="Arial" charset="0"/>
              </a:rPr>
              <a:t>relevansi</a:t>
            </a:r>
            <a:r>
              <a:rPr lang="en-US" sz="3800" dirty="0">
                <a:latin typeface="Arial" charset="0"/>
              </a:rPr>
              <a:t> </a:t>
            </a:r>
            <a:r>
              <a:rPr lang="en-US" sz="3800" dirty="0" err="1">
                <a:latin typeface="Arial" charset="0"/>
              </a:rPr>
              <a:t>dan</a:t>
            </a:r>
            <a:r>
              <a:rPr lang="en-US" sz="3800" dirty="0">
                <a:latin typeface="Arial" charset="0"/>
              </a:rPr>
              <a:t> </a:t>
            </a:r>
            <a:r>
              <a:rPr lang="en-US" sz="3800" dirty="0" err="1">
                <a:latin typeface="Arial" charset="0"/>
              </a:rPr>
              <a:t>pentingnya</a:t>
            </a:r>
            <a:r>
              <a:rPr lang="en-US" sz="3800" dirty="0">
                <a:latin typeface="Arial" charset="0"/>
              </a:rPr>
              <a:t> </a:t>
            </a:r>
            <a:r>
              <a:rPr lang="en-US" sz="3800" dirty="0" err="1">
                <a:latin typeface="Arial" charset="0"/>
              </a:rPr>
              <a:t>gerakan</a:t>
            </a:r>
            <a:r>
              <a:rPr lang="en-US" sz="3800" dirty="0">
                <a:latin typeface="Arial" charset="0"/>
              </a:rPr>
              <a:t> </a:t>
            </a:r>
            <a:r>
              <a:rPr lang="en-US" sz="3800" dirty="0" err="1">
                <a:latin typeface="Arial" charset="0"/>
              </a:rPr>
              <a:t>keselamatan</a:t>
            </a:r>
            <a:r>
              <a:rPr lang="en-US" sz="3800" dirty="0">
                <a:latin typeface="Arial" charset="0"/>
              </a:rPr>
              <a:t> </a:t>
            </a:r>
            <a:r>
              <a:rPr lang="en-US" sz="3800" dirty="0" err="1">
                <a:latin typeface="Arial" charset="0"/>
              </a:rPr>
              <a:t>pasien</a:t>
            </a:r>
            <a:endParaRPr lang="en-US" sz="3800" dirty="0">
              <a:latin typeface="Arial" charset="0"/>
            </a:endParaRPr>
          </a:p>
          <a:p>
            <a:r>
              <a:rPr lang="en-US" sz="3800" dirty="0" smtClean="0">
                <a:latin typeface="Arial" charset="0"/>
              </a:rPr>
              <a:t>Unit/</a:t>
            </a:r>
            <a:r>
              <a:rPr lang="en-US" sz="3800" dirty="0" err="1" smtClean="0">
                <a:latin typeface="Arial" charset="0"/>
              </a:rPr>
              <a:t>Komite</a:t>
            </a:r>
            <a:r>
              <a:rPr lang="en-US" sz="3800" dirty="0" smtClean="0">
                <a:latin typeface="Arial" charset="0"/>
              </a:rPr>
              <a:t> </a:t>
            </a:r>
            <a:r>
              <a:rPr lang="en-US" sz="3800" dirty="0" err="1">
                <a:latin typeface="Arial" charset="0"/>
              </a:rPr>
              <a:t>Menumbuhkan</a:t>
            </a:r>
            <a:r>
              <a:rPr lang="en-US" sz="3800" dirty="0">
                <a:latin typeface="Arial" charset="0"/>
              </a:rPr>
              <a:t> </a:t>
            </a:r>
            <a:r>
              <a:rPr lang="en-US" sz="3800" dirty="0" err="1">
                <a:latin typeface="Arial" charset="0"/>
              </a:rPr>
              <a:t>sikap</a:t>
            </a:r>
            <a:r>
              <a:rPr lang="en-US" sz="3800" dirty="0">
                <a:latin typeface="Arial" charset="0"/>
              </a:rPr>
              <a:t> yang </a:t>
            </a:r>
            <a:r>
              <a:rPr lang="en-US" sz="3800" dirty="0" err="1">
                <a:latin typeface="Arial" charset="0"/>
              </a:rPr>
              <a:t>menghargai</a:t>
            </a:r>
            <a:r>
              <a:rPr lang="en-US" sz="3800" dirty="0">
                <a:latin typeface="Arial" charset="0"/>
              </a:rPr>
              <a:t> </a:t>
            </a:r>
            <a:r>
              <a:rPr lang="en-US" sz="3800" dirty="0" err="1">
                <a:latin typeface="Arial" charset="0"/>
              </a:rPr>
              <a:t>pelaporan</a:t>
            </a:r>
            <a:r>
              <a:rPr lang="en-US" sz="3800" dirty="0">
                <a:latin typeface="Arial" charset="0"/>
              </a:rPr>
              <a:t> </a:t>
            </a:r>
            <a:r>
              <a:rPr lang="en-US" sz="3800" dirty="0" err="1">
                <a:latin typeface="Arial" charset="0"/>
              </a:rPr>
              <a:t>insiden</a:t>
            </a:r>
            <a:endParaRPr lang="en-US" sz="3800" dirty="0">
              <a:latin typeface="Arial" charset="0"/>
            </a:endParaRPr>
          </a:p>
          <a:p>
            <a:pPr marL="68580" indent="0">
              <a:buNone/>
            </a:pPr>
            <a:endParaRPr lang="en-US" sz="3800" dirty="0"/>
          </a:p>
        </p:txBody>
      </p:sp>
    </p:spTree>
    <p:extLst>
      <p:ext uri="{BB962C8B-B14F-4D97-AF65-F5344CB8AC3E}">
        <p14:creationId xmlns:p14="http://schemas.microsoft.com/office/powerpoint/2010/main" val="4021143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77200" cy="6324600"/>
          </a:xfrm>
        </p:spPr>
        <p:txBody>
          <a:bodyPr>
            <a:normAutofit fontScale="47500" lnSpcReduction="20000"/>
          </a:bodyPr>
          <a:lstStyle/>
          <a:p>
            <a:pPr marL="68580" indent="0">
              <a:buNone/>
            </a:pPr>
            <a:r>
              <a:rPr lang="en-US" dirty="0">
                <a:solidFill>
                  <a:srgbClr val="FF0000"/>
                </a:solidFill>
                <a:latin typeface="Arial" charset="0"/>
              </a:rPr>
              <a:t>3</a:t>
            </a:r>
            <a:r>
              <a:rPr lang="en-US" sz="3400" dirty="0">
                <a:solidFill>
                  <a:srgbClr val="FF0000"/>
                </a:solidFill>
                <a:latin typeface="Arial" charset="0"/>
              </a:rPr>
              <a:t>. </a:t>
            </a:r>
            <a:r>
              <a:rPr lang="en-US" sz="3400" dirty="0" err="1">
                <a:solidFill>
                  <a:srgbClr val="FF0000"/>
                </a:solidFill>
                <a:latin typeface="Arial" charset="0"/>
              </a:rPr>
              <a:t>Mengintegrasikan</a:t>
            </a:r>
            <a:r>
              <a:rPr lang="en-US" sz="3400" dirty="0">
                <a:solidFill>
                  <a:srgbClr val="FF0000"/>
                </a:solidFill>
                <a:latin typeface="Arial" charset="0"/>
              </a:rPr>
              <a:t> </a:t>
            </a:r>
            <a:r>
              <a:rPr lang="en-US" sz="3400" dirty="0" err="1">
                <a:solidFill>
                  <a:srgbClr val="FF0000"/>
                </a:solidFill>
                <a:latin typeface="Arial" charset="0"/>
              </a:rPr>
              <a:t>manajemen</a:t>
            </a:r>
            <a:r>
              <a:rPr lang="en-US" sz="3400" dirty="0">
                <a:solidFill>
                  <a:srgbClr val="FF0000"/>
                </a:solidFill>
                <a:latin typeface="Arial" charset="0"/>
              </a:rPr>
              <a:t> </a:t>
            </a:r>
            <a:r>
              <a:rPr lang="en-US" sz="3400" dirty="0" err="1">
                <a:solidFill>
                  <a:srgbClr val="FF0000"/>
                </a:solidFill>
                <a:latin typeface="Arial" charset="0"/>
              </a:rPr>
              <a:t>resiko</a:t>
            </a:r>
            <a:endParaRPr lang="en-US" sz="3400" dirty="0">
              <a:solidFill>
                <a:srgbClr val="FF0000"/>
              </a:solidFill>
              <a:latin typeface="Arial" charset="0"/>
            </a:endParaRPr>
          </a:p>
          <a:p>
            <a:pPr marL="125413" indent="-101600">
              <a:lnSpc>
                <a:spcPct val="120000"/>
              </a:lnSpc>
              <a:spcBef>
                <a:spcPts val="1888"/>
              </a:spcBef>
              <a:spcAft>
                <a:spcPts val="838"/>
              </a:spcAft>
            </a:pPr>
            <a:r>
              <a:rPr lang="en-US" sz="3400" dirty="0" smtClean="0">
                <a:latin typeface="Arial" charset="0"/>
              </a:rPr>
              <a:t> </a:t>
            </a:r>
            <a:r>
              <a:rPr lang="en-US" sz="3400" dirty="0" err="1" smtClean="0">
                <a:latin typeface="Arial" charset="0"/>
              </a:rPr>
              <a:t>Rumah</a:t>
            </a:r>
            <a:r>
              <a:rPr lang="en-US" sz="3400" dirty="0" smtClean="0">
                <a:latin typeface="Arial" charset="0"/>
              </a:rPr>
              <a:t> </a:t>
            </a:r>
            <a:r>
              <a:rPr lang="en-US" sz="3400" dirty="0" err="1">
                <a:latin typeface="Arial" charset="0"/>
              </a:rPr>
              <a:t>sakit</a:t>
            </a:r>
            <a:r>
              <a:rPr lang="en-US" sz="3400" dirty="0">
                <a:latin typeface="Arial" charset="0"/>
              </a:rPr>
              <a:t> </a:t>
            </a:r>
            <a:r>
              <a:rPr lang="en-US" sz="3400" dirty="0" err="1">
                <a:latin typeface="Arial" charset="0"/>
              </a:rPr>
              <a:t>mengidentifikasi</a:t>
            </a:r>
            <a:r>
              <a:rPr lang="en-US" sz="3400" dirty="0">
                <a:latin typeface="Arial" charset="0"/>
              </a:rPr>
              <a:t> </a:t>
            </a:r>
            <a:r>
              <a:rPr lang="en-US" sz="3400" dirty="0" err="1">
                <a:latin typeface="Arial" charset="0"/>
              </a:rPr>
              <a:t>permasalahan</a:t>
            </a:r>
            <a:r>
              <a:rPr lang="en-US" sz="3400" dirty="0">
                <a:latin typeface="Arial" charset="0"/>
              </a:rPr>
              <a:t> </a:t>
            </a:r>
            <a:r>
              <a:rPr lang="en-US" sz="3400" dirty="0" err="1">
                <a:latin typeface="Arial" charset="0"/>
              </a:rPr>
              <a:t>sistem</a:t>
            </a:r>
            <a:r>
              <a:rPr lang="en-US" sz="3400" dirty="0">
                <a:latin typeface="Arial" charset="0"/>
              </a:rPr>
              <a:t> yang </a:t>
            </a:r>
            <a:r>
              <a:rPr lang="en-US" sz="3400" dirty="0" err="1">
                <a:latin typeface="Arial" charset="0"/>
              </a:rPr>
              <a:t>mengarah</a:t>
            </a:r>
            <a:r>
              <a:rPr lang="en-US" sz="3400" dirty="0">
                <a:latin typeface="Arial" charset="0"/>
              </a:rPr>
              <a:t> </a:t>
            </a:r>
            <a:r>
              <a:rPr lang="en-US" sz="3400" dirty="0" err="1">
                <a:latin typeface="Arial" charset="0"/>
              </a:rPr>
              <a:t>pada</a:t>
            </a:r>
            <a:r>
              <a:rPr lang="en-US" sz="3400" dirty="0">
                <a:latin typeface="Arial" charset="0"/>
              </a:rPr>
              <a:t> </a:t>
            </a:r>
            <a:r>
              <a:rPr lang="en-US" sz="3400" dirty="0" err="1">
                <a:latin typeface="Arial" charset="0"/>
              </a:rPr>
              <a:t>perilaku</a:t>
            </a:r>
            <a:r>
              <a:rPr lang="en-US" sz="3400" dirty="0">
                <a:latin typeface="Arial" charset="0"/>
              </a:rPr>
              <a:t> yang </a:t>
            </a:r>
            <a:r>
              <a:rPr lang="en-US" sz="3400" dirty="0" err="1">
                <a:latin typeface="Arial" charset="0"/>
              </a:rPr>
              <a:t>tidak</a:t>
            </a:r>
            <a:r>
              <a:rPr lang="en-US" sz="3400" dirty="0">
                <a:latin typeface="Arial" charset="0"/>
              </a:rPr>
              <a:t> </a:t>
            </a:r>
            <a:r>
              <a:rPr lang="en-US" sz="3400" dirty="0" err="1">
                <a:latin typeface="Arial" charset="0"/>
              </a:rPr>
              <a:t>aman</a:t>
            </a:r>
            <a:r>
              <a:rPr lang="en-US" sz="3400" dirty="0">
                <a:latin typeface="Arial" charset="0"/>
              </a:rPr>
              <a:t> (</a:t>
            </a:r>
            <a:r>
              <a:rPr lang="en-US" sz="3400" dirty="0" err="1">
                <a:latin typeface="Arial" charset="0"/>
              </a:rPr>
              <a:t>membahayakan</a:t>
            </a:r>
            <a:r>
              <a:rPr lang="en-US" sz="3400" dirty="0">
                <a:latin typeface="Arial" charset="0"/>
              </a:rPr>
              <a:t>) </a:t>
            </a:r>
            <a:r>
              <a:rPr lang="en-US" sz="3400" dirty="0" err="1">
                <a:latin typeface="Arial" charset="0"/>
              </a:rPr>
              <a:t>pasien</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permasalahan</a:t>
            </a:r>
            <a:r>
              <a:rPr lang="en-US" sz="3400" dirty="0">
                <a:latin typeface="Arial" charset="0"/>
              </a:rPr>
              <a:t> </a:t>
            </a:r>
            <a:r>
              <a:rPr lang="en-US" sz="3400" dirty="0" err="1">
                <a:latin typeface="Arial" charset="0"/>
              </a:rPr>
              <a:t>lainnya</a:t>
            </a:r>
            <a:r>
              <a:rPr lang="en-US" sz="3400" dirty="0">
                <a:latin typeface="Arial" charset="0"/>
              </a:rPr>
              <a:t> </a:t>
            </a:r>
            <a:r>
              <a:rPr lang="en-US" sz="3400" dirty="0" err="1">
                <a:latin typeface="Arial" charset="0"/>
              </a:rPr>
              <a:t>terkait</a:t>
            </a:r>
            <a:r>
              <a:rPr lang="en-US" sz="3400" dirty="0">
                <a:latin typeface="Arial" charset="0"/>
              </a:rPr>
              <a:t> </a:t>
            </a:r>
            <a:r>
              <a:rPr lang="en-US" sz="3400" dirty="0" err="1">
                <a:latin typeface="Arial" charset="0"/>
              </a:rPr>
              <a:t>budaya</a:t>
            </a:r>
            <a:r>
              <a:rPr lang="en-US" sz="3400" dirty="0">
                <a:latin typeface="Arial" charset="0"/>
              </a:rPr>
              <a:t> </a:t>
            </a:r>
            <a:r>
              <a:rPr lang="en-US" sz="3400" dirty="0" err="1">
                <a:latin typeface="Arial" charset="0"/>
              </a:rPr>
              <a:t>keselamatan</a:t>
            </a:r>
            <a:r>
              <a:rPr lang="en-US" sz="3400" dirty="0">
                <a:latin typeface="Arial" charset="0"/>
              </a:rPr>
              <a:t> </a:t>
            </a:r>
            <a:r>
              <a:rPr lang="en-US" sz="3400" dirty="0" err="1">
                <a:latin typeface="Arial" charset="0"/>
              </a:rPr>
              <a:t>pasien</a:t>
            </a:r>
            <a:r>
              <a:rPr lang="en-US" sz="3400" dirty="0">
                <a:latin typeface="Arial" charset="0"/>
              </a:rPr>
              <a:t> </a:t>
            </a:r>
            <a:r>
              <a:rPr lang="en-US" sz="3400" dirty="0" err="1">
                <a:latin typeface="Arial" charset="0"/>
              </a:rPr>
              <a:t>serta</a:t>
            </a:r>
            <a:r>
              <a:rPr lang="en-US" sz="3400" dirty="0">
                <a:latin typeface="Arial" charset="0"/>
              </a:rPr>
              <a:t> </a:t>
            </a:r>
            <a:r>
              <a:rPr lang="en-US" sz="3400" dirty="0" err="1">
                <a:latin typeface="Arial" charset="0"/>
              </a:rPr>
              <a:t>mengkaji</a:t>
            </a:r>
            <a:r>
              <a:rPr lang="en-US" sz="3400" dirty="0">
                <a:latin typeface="Arial" charset="0"/>
              </a:rPr>
              <a:t> </a:t>
            </a:r>
            <a:r>
              <a:rPr lang="en-US" sz="3400" dirty="0" err="1">
                <a:latin typeface="Arial" charset="0"/>
              </a:rPr>
              <a:t>kembali</a:t>
            </a:r>
            <a:r>
              <a:rPr lang="en-US" sz="3400" dirty="0">
                <a:latin typeface="Arial" charset="0"/>
              </a:rPr>
              <a:t> </a:t>
            </a:r>
            <a:r>
              <a:rPr lang="en-US" sz="3400" dirty="0" err="1">
                <a:latin typeface="Arial" charset="0"/>
              </a:rPr>
              <a:t>struktur</a:t>
            </a:r>
            <a:r>
              <a:rPr lang="en-US" sz="3400" dirty="0">
                <a:latin typeface="Arial" charset="0"/>
              </a:rPr>
              <a:t> </a:t>
            </a:r>
            <a:r>
              <a:rPr lang="en-US" sz="3400" dirty="0" err="1">
                <a:latin typeface="Arial" charset="0"/>
              </a:rPr>
              <a:t>dan</a:t>
            </a:r>
            <a:r>
              <a:rPr lang="en-US" sz="3400" dirty="0">
                <a:latin typeface="Arial" charset="0"/>
              </a:rPr>
              <a:t> proses yang </a:t>
            </a:r>
            <a:r>
              <a:rPr lang="en-US" sz="3400" dirty="0" err="1">
                <a:latin typeface="Arial" charset="0"/>
              </a:rPr>
              <a:t>ada</a:t>
            </a:r>
            <a:r>
              <a:rPr lang="en-US" sz="3400" dirty="0">
                <a:latin typeface="Arial" charset="0"/>
              </a:rPr>
              <a:t> </a:t>
            </a:r>
            <a:r>
              <a:rPr lang="en-US" sz="3400" dirty="0" err="1">
                <a:latin typeface="Arial" charset="0"/>
              </a:rPr>
              <a:t>dalam</a:t>
            </a:r>
            <a:r>
              <a:rPr lang="en-US" sz="3400" dirty="0">
                <a:latin typeface="Arial" charset="0"/>
              </a:rPr>
              <a:t> </a:t>
            </a:r>
            <a:r>
              <a:rPr lang="en-US" sz="3400" dirty="0" err="1">
                <a:latin typeface="Arial" charset="0"/>
              </a:rPr>
              <a:t>manajemen</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klinis</a:t>
            </a:r>
            <a:r>
              <a:rPr lang="en-US" sz="3400" dirty="0">
                <a:latin typeface="Arial" charset="0"/>
              </a:rPr>
              <a:t> </a:t>
            </a:r>
            <a:r>
              <a:rPr lang="en-US" sz="3400" dirty="0" err="1">
                <a:latin typeface="Arial" charset="0"/>
              </a:rPr>
              <a:t>dan</a:t>
            </a:r>
            <a:r>
              <a:rPr lang="en-US" sz="3400" dirty="0">
                <a:latin typeface="Arial" charset="0"/>
              </a:rPr>
              <a:t> non </a:t>
            </a:r>
            <a:r>
              <a:rPr lang="en-US" sz="3400" dirty="0" err="1">
                <a:latin typeface="Arial" charset="0"/>
              </a:rPr>
              <a:t>klinis</a:t>
            </a:r>
            <a:r>
              <a:rPr lang="en-US" sz="3400" dirty="0">
                <a:latin typeface="Arial" charset="0"/>
              </a:rPr>
              <a:t>, </a:t>
            </a:r>
            <a:r>
              <a:rPr lang="en-US" sz="3400" dirty="0" err="1">
                <a:latin typeface="Arial" charset="0"/>
              </a:rPr>
              <a:t>serta</a:t>
            </a:r>
            <a:r>
              <a:rPr lang="en-US" sz="3400" dirty="0">
                <a:latin typeface="Arial" charset="0"/>
              </a:rPr>
              <a:t> </a:t>
            </a:r>
            <a:r>
              <a:rPr lang="en-US" sz="3400" dirty="0" err="1">
                <a:latin typeface="Arial" charset="0"/>
              </a:rPr>
              <a:t>memastikan</a:t>
            </a:r>
            <a:r>
              <a:rPr lang="en-US" sz="3400" dirty="0">
                <a:latin typeface="Arial" charset="0"/>
              </a:rPr>
              <a:t> </a:t>
            </a:r>
            <a:r>
              <a:rPr lang="en-US" sz="3400" dirty="0" err="1">
                <a:latin typeface="Arial" charset="0"/>
              </a:rPr>
              <a:t>hal</a:t>
            </a:r>
            <a:r>
              <a:rPr lang="en-US" sz="3400" dirty="0">
                <a:latin typeface="Arial" charset="0"/>
              </a:rPr>
              <a:t> </a:t>
            </a:r>
            <a:r>
              <a:rPr lang="en-US" sz="3400" dirty="0" err="1">
                <a:latin typeface="Arial" charset="0"/>
              </a:rPr>
              <a:t>tersebut</a:t>
            </a:r>
            <a:r>
              <a:rPr lang="en-US" sz="3400" dirty="0">
                <a:latin typeface="Arial" charset="0"/>
              </a:rPr>
              <a:t> </a:t>
            </a:r>
            <a:r>
              <a:rPr lang="en-US" sz="3400" dirty="0" err="1">
                <a:latin typeface="Arial" charset="0"/>
              </a:rPr>
              <a:t>mencakup</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terintegrasi</a:t>
            </a:r>
            <a:r>
              <a:rPr lang="en-US" sz="3400" dirty="0">
                <a:latin typeface="Arial" charset="0"/>
              </a:rPr>
              <a:t> </a:t>
            </a:r>
            <a:r>
              <a:rPr lang="en-US" sz="3400" dirty="0" err="1">
                <a:latin typeface="Arial" charset="0"/>
              </a:rPr>
              <a:t>dengan</a:t>
            </a:r>
            <a:r>
              <a:rPr lang="en-US" sz="3400" dirty="0">
                <a:latin typeface="Arial" charset="0"/>
              </a:rPr>
              <a:t> </a:t>
            </a:r>
            <a:r>
              <a:rPr lang="en-US" sz="3400" dirty="0" err="1">
                <a:latin typeface="Arial" charset="0"/>
              </a:rPr>
              <a:t>keselamatan</a:t>
            </a:r>
            <a:r>
              <a:rPr lang="en-US" sz="3400" dirty="0">
                <a:latin typeface="Arial" charset="0"/>
              </a:rPr>
              <a:t> </a:t>
            </a:r>
            <a:r>
              <a:rPr lang="en-US" sz="3400" dirty="0" err="1">
                <a:latin typeface="Arial" charset="0"/>
              </a:rPr>
              <a:t>pasien</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staf</a:t>
            </a:r>
            <a:r>
              <a:rPr lang="en-US" sz="3400" dirty="0">
                <a:latin typeface="Arial" charset="0"/>
              </a:rPr>
              <a:t> (GLD 13 ME 4 &amp; GLD 13.1 ME 3)</a:t>
            </a:r>
          </a:p>
          <a:p>
            <a:pPr marL="125413" indent="-101600">
              <a:lnSpc>
                <a:spcPct val="120000"/>
              </a:lnSpc>
              <a:spcAft>
                <a:spcPts val="838"/>
              </a:spcAft>
            </a:pPr>
            <a:r>
              <a:rPr lang="en-US" sz="3400" dirty="0" smtClean="0">
                <a:latin typeface="Arial" charset="0"/>
              </a:rPr>
              <a:t> </a:t>
            </a:r>
            <a:r>
              <a:rPr lang="en-US" sz="3400" dirty="0" err="1" smtClean="0">
                <a:latin typeface="Arial" charset="0"/>
              </a:rPr>
              <a:t>Rumah</a:t>
            </a:r>
            <a:r>
              <a:rPr lang="en-US" sz="3400" dirty="0" smtClean="0">
                <a:latin typeface="Arial" charset="0"/>
              </a:rPr>
              <a:t> </a:t>
            </a:r>
            <a:r>
              <a:rPr lang="en-US" sz="3400" dirty="0" err="1">
                <a:latin typeface="Arial" charset="0"/>
              </a:rPr>
              <a:t>sakit</a:t>
            </a:r>
            <a:r>
              <a:rPr lang="en-US" sz="3400" dirty="0">
                <a:latin typeface="Arial" charset="0"/>
              </a:rPr>
              <a:t> </a:t>
            </a:r>
            <a:r>
              <a:rPr lang="en-US" sz="3400" dirty="0" err="1">
                <a:latin typeface="Arial" charset="0"/>
              </a:rPr>
              <a:t>mengembangkan</a:t>
            </a:r>
            <a:r>
              <a:rPr lang="en-US" sz="3400" dirty="0">
                <a:latin typeface="Arial" charset="0"/>
              </a:rPr>
              <a:t> </a:t>
            </a:r>
            <a:r>
              <a:rPr lang="en-US" sz="3400" dirty="0" err="1">
                <a:latin typeface="Arial" charset="0"/>
              </a:rPr>
              <a:t>indikator-indikator</a:t>
            </a:r>
            <a:r>
              <a:rPr lang="en-US" sz="3400" dirty="0">
                <a:latin typeface="Arial" charset="0"/>
              </a:rPr>
              <a:t> </a:t>
            </a:r>
            <a:r>
              <a:rPr lang="en-US" sz="3400" dirty="0" err="1">
                <a:latin typeface="Arial" charset="0"/>
              </a:rPr>
              <a:t>kinerja</a:t>
            </a:r>
            <a:r>
              <a:rPr lang="en-US" sz="3400" dirty="0">
                <a:latin typeface="Arial" charset="0"/>
              </a:rPr>
              <a:t> </a:t>
            </a:r>
            <a:r>
              <a:rPr lang="en-US" sz="3400" dirty="0" err="1">
                <a:latin typeface="Arial" charset="0"/>
              </a:rPr>
              <a:t>pengelolaan</a:t>
            </a:r>
            <a:r>
              <a:rPr lang="en-US" sz="3400" dirty="0">
                <a:latin typeface="Arial" charset="0"/>
              </a:rPr>
              <a:t> </a:t>
            </a:r>
            <a:r>
              <a:rPr lang="en-US" sz="3400" dirty="0" err="1">
                <a:latin typeface="Arial" charset="0"/>
              </a:rPr>
              <a:t>resiko</a:t>
            </a:r>
            <a:r>
              <a:rPr lang="en-US" sz="3400" dirty="0">
                <a:latin typeface="Arial" charset="0"/>
              </a:rPr>
              <a:t> yang </a:t>
            </a:r>
            <a:r>
              <a:rPr lang="en-US" sz="3400" dirty="0" err="1">
                <a:latin typeface="Arial" charset="0"/>
              </a:rPr>
              <a:t>dapat</a:t>
            </a:r>
            <a:r>
              <a:rPr lang="en-US" sz="3400" dirty="0">
                <a:latin typeface="Arial" charset="0"/>
              </a:rPr>
              <a:t> </a:t>
            </a:r>
            <a:r>
              <a:rPr lang="en-US" sz="3400" dirty="0" err="1">
                <a:latin typeface="Arial" charset="0"/>
              </a:rPr>
              <a:t>dimonitor</a:t>
            </a:r>
            <a:r>
              <a:rPr lang="en-US" sz="3400" dirty="0">
                <a:latin typeface="Arial" charset="0"/>
              </a:rPr>
              <a:t> </a:t>
            </a:r>
            <a:r>
              <a:rPr lang="en-US" sz="3400" dirty="0" err="1">
                <a:latin typeface="Arial" charset="0"/>
              </a:rPr>
              <a:t>oleh</a:t>
            </a:r>
            <a:r>
              <a:rPr lang="en-US" sz="3400" dirty="0">
                <a:latin typeface="Arial" charset="0"/>
              </a:rPr>
              <a:t> </a:t>
            </a:r>
            <a:r>
              <a:rPr lang="en-US" sz="3400" dirty="0" err="1">
                <a:latin typeface="Arial" charset="0"/>
              </a:rPr>
              <a:t>Direksi</a:t>
            </a:r>
            <a:r>
              <a:rPr lang="en-US" sz="3400" dirty="0">
                <a:latin typeface="Arial" charset="0"/>
              </a:rPr>
              <a:t>/</a:t>
            </a:r>
            <a:r>
              <a:rPr lang="en-US" sz="3400" dirty="0" err="1">
                <a:latin typeface="Arial" charset="0"/>
              </a:rPr>
              <a:t>Pimpinan</a:t>
            </a:r>
            <a:r>
              <a:rPr lang="en-US" sz="3400" dirty="0">
                <a:latin typeface="Arial" charset="0"/>
              </a:rPr>
              <a:t> </a:t>
            </a:r>
            <a:r>
              <a:rPr lang="en-US" sz="3400" dirty="0" err="1">
                <a:latin typeface="Arial" charset="0"/>
              </a:rPr>
              <a:t>rumah</a:t>
            </a:r>
            <a:r>
              <a:rPr lang="en-US" sz="3400" dirty="0">
                <a:latin typeface="Arial" charset="0"/>
              </a:rPr>
              <a:t> </a:t>
            </a:r>
            <a:r>
              <a:rPr lang="en-US" sz="3400" dirty="0" err="1">
                <a:latin typeface="Arial" charset="0"/>
              </a:rPr>
              <a:t>sakit</a:t>
            </a:r>
            <a:r>
              <a:rPr lang="en-US" sz="3400" dirty="0">
                <a:latin typeface="Arial" charset="0"/>
              </a:rPr>
              <a:t>.</a:t>
            </a:r>
          </a:p>
          <a:p>
            <a:pPr marL="125413" indent="-101600">
              <a:lnSpc>
                <a:spcPct val="120000"/>
              </a:lnSpc>
              <a:spcAft>
                <a:spcPts val="838"/>
              </a:spcAft>
            </a:pPr>
            <a:r>
              <a:rPr lang="en-US" sz="3400" dirty="0" smtClean="0">
                <a:solidFill>
                  <a:srgbClr val="1CADE4"/>
                </a:solidFill>
                <a:latin typeface="Arial" charset="0"/>
              </a:rPr>
              <a:t> </a:t>
            </a:r>
            <a:r>
              <a:rPr lang="en-US" sz="3400" dirty="0" err="1" smtClean="0">
                <a:latin typeface="Arial" charset="0"/>
              </a:rPr>
              <a:t>Rumah</a:t>
            </a:r>
            <a:r>
              <a:rPr lang="en-US" sz="3400" dirty="0" smtClean="0">
                <a:latin typeface="Arial" charset="0"/>
              </a:rPr>
              <a:t> </a:t>
            </a:r>
            <a:r>
              <a:rPr lang="en-US" sz="3400" dirty="0" err="1">
                <a:latin typeface="Arial" charset="0"/>
              </a:rPr>
              <a:t>sakit</a:t>
            </a:r>
            <a:r>
              <a:rPr lang="en-US" sz="3400" dirty="0">
                <a:latin typeface="Arial" charset="0"/>
              </a:rPr>
              <a:t> </a:t>
            </a:r>
            <a:r>
              <a:rPr lang="en-US" sz="3400" dirty="0" err="1">
                <a:latin typeface="Arial" charset="0"/>
              </a:rPr>
              <a:t>menggunakan</a:t>
            </a:r>
            <a:r>
              <a:rPr lang="en-US" sz="3400" dirty="0">
                <a:latin typeface="Arial" charset="0"/>
              </a:rPr>
              <a:t> </a:t>
            </a:r>
            <a:r>
              <a:rPr lang="en-US" sz="3400" dirty="0" err="1">
                <a:latin typeface="Arial" charset="0"/>
              </a:rPr>
              <a:t>informasi</a:t>
            </a:r>
            <a:r>
              <a:rPr lang="en-US" sz="3400" dirty="0">
                <a:latin typeface="Arial" charset="0"/>
              </a:rPr>
              <a:t> yang </a:t>
            </a:r>
            <a:r>
              <a:rPr lang="en-US" sz="3400" dirty="0" err="1">
                <a:latin typeface="Arial" charset="0"/>
              </a:rPr>
              <a:t>benar</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jelas</a:t>
            </a:r>
            <a:r>
              <a:rPr lang="en-US" sz="3400" dirty="0">
                <a:latin typeface="Arial" charset="0"/>
              </a:rPr>
              <a:t> yang </a:t>
            </a:r>
            <a:r>
              <a:rPr lang="en-US" sz="3400" dirty="0" err="1">
                <a:latin typeface="Arial" charset="0"/>
              </a:rPr>
              <a:t>diperoleh</a:t>
            </a:r>
            <a:r>
              <a:rPr lang="en-US" sz="3400" dirty="0">
                <a:latin typeface="Arial" charset="0"/>
              </a:rPr>
              <a:t> </a:t>
            </a:r>
            <a:r>
              <a:rPr lang="en-US" sz="3400" dirty="0" err="1">
                <a:latin typeface="Arial" charset="0"/>
              </a:rPr>
              <a:t>dari</a:t>
            </a:r>
            <a:r>
              <a:rPr lang="en-US" sz="3400" dirty="0">
                <a:latin typeface="Arial" charset="0"/>
              </a:rPr>
              <a:t> </a:t>
            </a:r>
            <a:r>
              <a:rPr lang="en-US" sz="3400" dirty="0" err="1">
                <a:latin typeface="Arial" charset="0"/>
              </a:rPr>
              <a:t>sistem</a:t>
            </a:r>
            <a:r>
              <a:rPr lang="en-US" sz="3400" dirty="0">
                <a:latin typeface="Arial" charset="0"/>
              </a:rPr>
              <a:t> </a:t>
            </a:r>
            <a:r>
              <a:rPr lang="en-US" sz="3400" dirty="0" err="1">
                <a:latin typeface="Arial" charset="0"/>
              </a:rPr>
              <a:t>pelaporan</a:t>
            </a:r>
            <a:r>
              <a:rPr lang="en-US" sz="3400" dirty="0">
                <a:latin typeface="Arial" charset="0"/>
              </a:rPr>
              <a:t> </a:t>
            </a:r>
            <a:r>
              <a:rPr lang="en-US" sz="3400" dirty="0" err="1">
                <a:latin typeface="Arial" charset="0"/>
              </a:rPr>
              <a:t>insiden</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assesment</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untuk</a:t>
            </a:r>
            <a:r>
              <a:rPr lang="en-US" sz="3400" dirty="0">
                <a:latin typeface="Arial" charset="0"/>
              </a:rPr>
              <a:t> </a:t>
            </a:r>
            <a:r>
              <a:rPr lang="en-US" sz="3400" dirty="0" err="1">
                <a:latin typeface="Arial" charset="0"/>
              </a:rPr>
              <a:t>dapat</a:t>
            </a:r>
            <a:r>
              <a:rPr lang="en-US" sz="3400" dirty="0">
                <a:latin typeface="Arial" charset="0"/>
              </a:rPr>
              <a:t> </a:t>
            </a:r>
            <a:r>
              <a:rPr lang="en-US" sz="3400" dirty="0" err="1">
                <a:latin typeface="Arial" charset="0"/>
              </a:rPr>
              <a:t>secara</a:t>
            </a:r>
            <a:r>
              <a:rPr lang="en-US" sz="3400" dirty="0">
                <a:latin typeface="Arial" charset="0"/>
              </a:rPr>
              <a:t> </a:t>
            </a:r>
            <a:r>
              <a:rPr lang="en-US" sz="3400" dirty="0" err="1">
                <a:latin typeface="Arial" charset="0"/>
              </a:rPr>
              <a:t>proaktif</a:t>
            </a:r>
            <a:r>
              <a:rPr lang="en-US" sz="3400" dirty="0">
                <a:latin typeface="Arial" charset="0"/>
              </a:rPr>
              <a:t> </a:t>
            </a:r>
            <a:r>
              <a:rPr lang="en-US" sz="3400" dirty="0" err="1">
                <a:latin typeface="Arial" charset="0"/>
              </a:rPr>
              <a:t>meningkatkan</a:t>
            </a:r>
            <a:r>
              <a:rPr lang="en-US" sz="3400" dirty="0">
                <a:latin typeface="Arial" charset="0"/>
              </a:rPr>
              <a:t> </a:t>
            </a:r>
            <a:r>
              <a:rPr lang="en-US" sz="3400" dirty="0" err="1">
                <a:latin typeface="Arial" charset="0"/>
              </a:rPr>
              <a:t>kepedulian</a:t>
            </a:r>
            <a:r>
              <a:rPr lang="en-US" sz="3400" dirty="0">
                <a:latin typeface="Arial" charset="0"/>
              </a:rPr>
              <a:t> </a:t>
            </a:r>
            <a:r>
              <a:rPr lang="en-US" sz="3400" dirty="0" err="1">
                <a:latin typeface="Arial" charset="0"/>
              </a:rPr>
              <a:t>kepada</a:t>
            </a:r>
            <a:r>
              <a:rPr lang="en-US" sz="3400" dirty="0">
                <a:latin typeface="Arial" charset="0"/>
              </a:rPr>
              <a:t> </a:t>
            </a:r>
            <a:r>
              <a:rPr lang="en-US" sz="3400" dirty="0" err="1">
                <a:latin typeface="Arial" charset="0"/>
              </a:rPr>
              <a:t>pasien</a:t>
            </a:r>
            <a:r>
              <a:rPr lang="en-US" sz="3400" dirty="0">
                <a:latin typeface="Arial" charset="0"/>
              </a:rPr>
              <a:t>.</a:t>
            </a:r>
          </a:p>
          <a:p>
            <a:pPr marL="125413" indent="-101600">
              <a:lnSpc>
                <a:spcPct val="120000"/>
              </a:lnSpc>
              <a:spcAft>
                <a:spcPts val="838"/>
              </a:spcAft>
            </a:pPr>
            <a:r>
              <a:rPr lang="en-US" sz="3400" dirty="0" smtClean="0">
                <a:latin typeface="Arial" charset="0"/>
              </a:rPr>
              <a:t> Unit/</a:t>
            </a:r>
            <a:r>
              <a:rPr lang="en-US" sz="3400" dirty="0" err="1" smtClean="0">
                <a:latin typeface="Arial" charset="0"/>
              </a:rPr>
              <a:t>Komite</a:t>
            </a:r>
            <a:r>
              <a:rPr lang="en-US" sz="3400" dirty="0" smtClean="0">
                <a:latin typeface="Arial" charset="0"/>
              </a:rPr>
              <a:t> </a:t>
            </a:r>
            <a:r>
              <a:rPr lang="en-US" sz="3400" dirty="0" err="1">
                <a:latin typeface="Arial" charset="0"/>
              </a:rPr>
              <a:t>membentuk</a:t>
            </a:r>
            <a:r>
              <a:rPr lang="en-US" sz="3400" dirty="0">
                <a:latin typeface="Arial" charset="0"/>
              </a:rPr>
              <a:t> forum-forum </a:t>
            </a:r>
            <a:r>
              <a:rPr lang="en-US" sz="3400" dirty="0" err="1">
                <a:latin typeface="Arial" charset="0"/>
              </a:rPr>
              <a:t>dalam</a:t>
            </a:r>
            <a:r>
              <a:rPr lang="en-US" sz="3400" dirty="0">
                <a:latin typeface="Arial" charset="0"/>
              </a:rPr>
              <a:t> </a:t>
            </a:r>
            <a:r>
              <a:rPr lang="en-US" sz="3400" dirty="0" err="1">
                <a:latin typeface="Arial" charset="0"/>
              </a:rPr>
              <a:t>rumah</a:t>
            </a:r>
            <a:r>
              <a:rPr lang="en-US" sz="3400" dirty="0">
                <a:latin typeface="Arial" charset="0"/>
              </a:rPr>
              <a:t> </a:t>
            </a:r>
            <a:r>
              <a:rPr lang="en-US" sz="3400" dirty="0" err="1">
                <a:latin typeface="Arial" charset="0"/>
              </a:rPr>
              <a:t>sakit</a:t>
            </a:r>
            <a:r>
              <a:rPr lang="en-US" sz="3400" dirty="0">
                <a:latin typeface="Arial" charset="0"/>
              </a:rPr>
              <a:t> </a:t>
            </a:r>
            <a:r>
              <a:rPr lang="en-US" sz="3400" dirty="0" err="1">
                <a:latin typeface="Arial" charset="0"/>
              </a:rPr>
              <a:t>untuk</a:t>
            </a:r>
            <a:r>
              <a:rPr lang="en-US" sz="3400" dirty="0">
                <a:latin typeface="Arial" charset="0"/>
              </a:rPr>
              <a:t> </a:t>
            </a:r>
            <a:r>
              <a:rPr lang="en-US" sz="3400" dirty="0" err="1">
                <a:latin typeface="Arial" charset="0"/>
              </a:rPr>
              <a:t>mendiskusikan</a:t>
            </a:r>
            <a:r>
              <a:rPr lang="en-US" sz="3400" dirty="0">
                <a:latin typeface="Arial" charset="0"/>
              </a:rPr>
              <a:t> issue-issue </a:t>
            </a:r>
            <a:r>
              <a:rPr lang="en-US" sz="3400" dirty="0" err="1">
                <a:latin typeface="Arial" charset="0"/>
              </a:rPr>
              <a:t>keselamatan</a:t>
            </a:r>
            <a:r>
              <a:rPr lang="en-US" sz="3400" dirty="0">
                <a:latin typeface="Arial" charset="0"/>
              </a:rPr>
              <a:t> </a:t>
            </a:r>
            <a:r>
              <a:rPr lang="en-US" sz="3400" dirty="0" err="1">
                <a:latin typeface="Arial" charset="0"/>
              </a:rPr>
              <a:t>pasien</a:t>
            </a:r>
            <a:r>
              <a:rPr lang="en-US" sz="3400" dirty="0">
                <a:latin typeface="Arial" charset="0"/>
              </a:rPr>
              <a:t> </a:t>
            </a:r>
            <a:r>
              <a:rPr lang="en-US" sz="3400" dirty="0" err="1">
                <a:latin typeface="Arial" charset="0"/>
              </a:rPr>
              <a:t>guna</a:t>
            </a:r>
            <a:r>
              <a:rPr lang="en-US" sz="3400" dirty="0">
                <a:latin typeface="Arial" charset="0"/>
              </a:rPr>
              <a:t> </a:t>
            </a:r>
            <a:r>
              <a:rPr lang="en-US" sz="3400" dirty="0" err="1">
                <a:latin typeface="Arial" charset="0"/>
              </a:rPr>
              <a:t>memberikan</a:t>
            </a:r>
            <a:r>
              <a:rPr lang="en-US" sz="3400" dirty="0">
                <a:latin typeface="Arial" charset="0"/>
              </a:rPr>
              <a:t> </a:t>
            </a:r>
            <a:r>
              <a:rPr lang="en-US" sz="3400" dirty="0" err="1">
                <a:latin typeface="Arial" charset="0"/>
              </a:rPr>
              <a:t>umpan</a:t>
            </a:r>
            <a:r>
              <a:rPr lang="en-US" sz="3400" dirty="0">
                <a:latin typeface="Arial" charset="0"/>
              </a:rPr>
              <a:t> </a:t>
            </a:r>
            <a:r>
              <a:rPr lang="en-US" sz="3400" dirty="0" err="1">
                <a:latin typeface="Arial" charset="0"/>
              </a:rPr>
              <a:t>balik</a:t>
            </a:r>
            <a:r>
              <a:rPr lang="en-US" sz="3400" dirty="0">
                <a:latin typeface="Arial" charset="0"/>
              </a:rPr>
              <a:t> </a:t>
            </a:r>
            <a:r>
              <a:rPr lang="en-US" sz="3400" dirty="0" err="1">
                <a:latin typeface="Arial" charset="0"/>
              </a:rPr>
              <a:t>kepada</a:t>
            </a:r>
            <a:r>
              <a:rPr lang="en-US" sz="3400" dirty="0">
                <a:latin typeface="Arial" charset="0"/>
              </a:rPr>
              <a:t> </a:t>
            </a:r>
            <a:r>
              <a:rPr lang="en-US" sz="3400" dirty="0" err="1">
                <a:latin typeface="Arial" charset="0"/>
              </a:rPr>
              <a:t>manajemen</a:t>
            </a:r>
            <a:r>
              <a:rPr lang="en-US" sz="3400" dirty="0">
                <a:latin typeface="Arial" charset="0"/>
              </a:rPr>
              <a:t> yang </a:t>
            </a:r>
            <a:r>
              <a:rPr lang="en-US" sz="3400" dirty="0" err="1">
                <a:latin typeface="Arial" charset="0"/>
              </a:rPr>
              <a:t>terkait</a:t>
            </a:r>
            <a:r>
              <a:rPr lang="en-US" sz="3400" dirty="0">
                <a:latin typeface="Arial" charset="0"/>
              </a:rPr>
              <a:t>.</a:t>
            </a:r>
          </a:p>
          <a:p>
            <a:pPr marL="125413" indent="-101600">
              <a:lnSpc>
                <a:spcPct val="120000"/>
              </a:lnSpc>
              <a:spcAft>
                <a:spcPts val="838"/>
              </a:spcAft>
            </a:pPr>
            <a:r>
              <a:rPr lang="en-US" sz="3400" dirty="0" smtClean="0">
                <a:latin typeface="Arial" charset="0"/>
              </a:rPr>
              <a:t> Unit/</a:t>
            </a:r>
            <a:r>
              <a:rPr lang="en-US" sz="3400" dirty="0" err="1" smtClean="0">
                <a:latin typeface="Arial" charset="0"/>
              </a:rPr>
              <a:t>Komite</a:t>
            </a:r>
            <a:r>
              <a:rPr lang="en-US" sz="3400" dirty="0" smtClean="0">
                <a:latin typeface="Arial" charset="0"/>
              </a:rPr>
              <a:t> </a:t>
            </a:r>
            <a:r>
              <a:rPr lang="en-US" sz="3400" dirty="0" err="1">
                <a:latin typeface="Arial" charset="0"/>
              </a:rPr>
              <a:t>memastikan</a:t>
            </a:r>
            <a:r>
              <a:rPr lang="en-US" sz="3400" dirty="0">
                <a:latin typeface="Arial" charset="0"/>
              </a:rPr>
              <a:t> </a:t>
            </a:r>
            <a:r>
              <a:rPr lang="en-US" sz="3400" dirty="0" err="1">
                <a:latin typeface="Arial" charset="0"/>
              </a:rPr>
              <a:t>ada</a:t>
            </a:r>
            <a:r>
              <a:rPr lang="en-US" sz="3400" dirty="0">
                <a:latin typeface="Arial" charset="0"/>
              </a:rPr>
              <a:t> </a:t>
            </a:r>
            <a:r>
              <a:rPr lang="en-US" sz="3400" dirty="0" err="1">
                <a:latin typeface="Arial" charset="0"/>
              </a:rPr>
              <a:t>penilaian</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pada</a:t>
            </a:r>
            <a:r>
              <a:rPr lang="en-US" sz="3400" dirty="0">
                <a:latin typeface="Arial" charset="0"/>
              </a:rPr>
              <a:t> </a:t>
            </a:r>
            <a:r>
              <a:rPr lang="en-US" sz="3400" dirty="0" err="1">
                <a:latin typeface="Arial" charset="0"/>
              </a:rPr>
              <a:t>individu</a:t>
            </a:r>
            <a:r>
              <a:rPr lang="en-US" sz="3400" dirty="0">
                <a:latin typeface="Arial" charset="0"/>
              </a:rPr>
              <a:t> </a:t>
            </a:r>
            <a:r>
              <a:rPr lang="en-US" sz="3400" dirty="0" err="1">
                <a:latin typeface="Arial" charset="0"/>
              </a:rPr>
              <a:t>pasien</a:t>
            </a:r>
            <a:r>
              <a:rPr lang="en-US" sz="3400" dirty="0">
                <a:latin typeface="Arial" charset="0"/>
              </a:rPr>
              <a:t> </a:t>
            </a:r>
            <a:r>
              <a:rPr lang="en-US" sz="3400" dirty="0" err="1">
                <a:latin typeface="Arial" charset="0"/>
              </a:rPr>
              <a:t>dalam</a:t>
            </a:r>
            <a:r>
              <a:rPr lang="en-US" sz="3400" dirty="0">
                <a:latin typeface="Arial" charset="0"/>
              </a:rPr>
              <a:t> proses </a:t>
            </a:r>
            <a:r>
              <a:rPr lang="en-US" sz="3400" dirty="0" err="1">
                <a:latin typeface="Arial" charset="0"/>
              </a:rPr>
              <a:t>assesment</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rumah</a:t>
            </a:r>
            <a:r>
              <a:rPr lang="en-US" sz="3400" dirty="0">
                <a:latin typeface="Arial" charset="0"/>
              </a:rPr>
              <a:t> </a:t>
            </a:r>
            <a:r>
              <a:rPr lang="en-US" sz="3400" dirty="0" err="1">
                <a:latin typeface="Arial" charset="0"/>
              </a:rPr>
              <a:t>sakit</a:t>
            </a:r>
            <a:r>
              <a:rPr lang="en-US" sz="3400" dirty="0">
                <a:latin typeface="Arial" charset="0"/>
              </a:rPr>
              <a:t>.</a:t>
            </a:r>
          </a:p>
          <a:p>
            <a:pPr marL="125413" indent="-101600">
              <a:lnSpc>
                <a:spcPct val="120000"/>
              </a:lnSpc>
              <a:spcAft>
                <a:spcPts val="838"/>
              </a:spcAft>
            </a:pPr>
            <a:r>
              <a:rPr lang="en-US" sz="3400" dirty="0" smtClean="0">
                <a:latin typeface="Arial" charset="0"/>
              </a:rPr>
              <a:t> Unit/</a:t>
            </a:r>
            <a:r>
              <a:rPr lang="en-US" sz="3400" dirty="0" err="1" smtClean="0">
                <a:latin typeface="Arial" charset="0"/>
              </a:rPr>
              <a:t>Komite</a:t>
            </a:r>
            <a:r>
              <a:rPr lang="en-US" sz="3400" dirty="0" smtClean="0">
                <a:latin typeface="Arial" charset="0"/>
              </a:rPr>
              <a:t> </a:t>
            </a:r>
            <a:r>
              <a:rPr lang="en-US" sz="3400" dirty="0" err="1">
                <a:latin typeface="Arial" charset="0"/>
              </a:rPr>
              <a:t>melakukan</a:t>
            </a:r>
            <a:r>
              <a:rPr lang="en-US" sz="3400" dirty="0">
                <a:latin typeface="Arial" charset="0"/>
              </a:rPr>
              <a:t> proses </a:t>
            </a:r>
            <a:r>
              <a:rPr lang="en-US" sz="3400" dirty="0" err="1">
                <a:latin typeface="Arial" charset="0"/>
              </a:rPr>
              <a:t>assesment</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secara</a:t>
            </a:r>
            <a:r>
              <a:rPr lang="en-US" sz="3400" dirty="0">
                <a:latin typeface="Arial" charset="0"/>
              </a:rPr>
              <a:t> </a:t>
            </a:r>
            <a:r>
              <a:rPr lang="en-US" sz="3400" dirty="0" err="1">
                <a:latin typeface="Arial" charset="0"/>
              </a:rPr>
              <a:t>teratur</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mengambil</a:t>
            </a:r>
            <a:r>
              <a:rPr lang="en-US" sz="3400" dirty="0">
                <a:latin typeface="Arial" charset="0"/>
              </a:rPr>
              <a:t> </a:t>
            </a:r>
            <a:r>
              <a:rPr lang="en-US" sz="3400" dirty="0" err="1">
                <a:latin typeface="Arial" charset="0"/>
              </a:rPr>
              <a:t>langkah-langkah</a:t>
            </a:r>
            <a:r>
              <a:rPr lang="en-US" sz="3400" dirty="0">
                <a:latin typeface="Arial" charset="0"/>
              </a:rPr>
              <a:t> yang </a:t>
            </a:r>
            <a:r>
              <a:rPr lang="en-US" sz="3400" dirty="0" err="1">
                <a:latin typeface="Arial" charset="0"/>
              </a:rPr>
              <a:t>tepat</a:t>
            </a:r>
            <a:r>
              <a:rPr lang="en-US" sz="3400" dirty="0">
                <a:latin typeface="Arial" charset="0"/>
              </a:rPr>
              <a:t> </a:t>
            </a:r>
            <a:r>
              <a:rPr lang="en-US" sz="3400" dirty="0" err="1">
                <a:latin typeface="Arial" charset="0"/>
              </a:rPr>
              <a:t>untuk</a:t>
            </a:r>
            <a:r>
              <a:rPr lang="en-US" sz="3400" dirty="0">
                <a:latin typeface="Arial" charset="0"/>
              </a:rPr>
              <a:t> </a:t>
            </a:r>
            <a:r>
              <a:rPr lang="en-US" sz="3400" dirty="0" err="1">
                <a:latin typeface="Arial" charset="0"/>
              </a:rPr>
              <a:t>memperkecil</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tersebut</a:t>
            </a:r>
            <a:r>
              <a:rPr lang="en-US" sz="3400" dirty="0">
                <a:latin typeface="Arial" charset="0"/>
              </a:rPr>
              <a:t>.</a:t>
            </a:r>
          </a:p>
          <a:p>
            <a:pPr marL="125413" indent="-101600">
              <a:lnSpc>
                <a:spcPct val="120000"/>
              </a:lnSpc>
            </a:pPr>
            <a:r>
              <a:rPr lang="en-US" sz="3400" dirty="0" smtClean="0">
                <a:latin typeface="Arial" charset="0"/>
              </a:rPr>
              <a:t> Unit/</a:t>
            </a:r>
            <a:r>
              <a:rPr lang="en-US" sz="3400" dirty="0" err="1" smtClean="0">
                <a:latin typeface="Arial" charset="0"/>
              </a:rPr>
              <a:t>Komite</a:t>
            </a:r>
            <a:r>
              <a:rPr lang="en-US" sz="3400" dirty="0" smtClean="0">
                <a:latin typeface="Arial" charset="0"/>
              </a:rPr>
              <a:t> </a:t>
            </a:r>
            <a:r>
              <a:rPr lang="en-US" sz="3400" dirty="0" err="1">
                <a:latin typeface="Arial" charset="0"/>
              </a:rPr>
              <a:t>memastikan</a:t>
            </a:r>
            <a:r>
              <a:rPr lang="en-US" sz="3400" dirty="0">
                <a:latin typeface="Arial" charset="0"/>
              </a:rPr>
              <a:t> </a:t>
            </a:r>
            <a:r>
              <a:rPr lang="en-US" sz="3400" dirty="0" err="1">
                <a:latin typeface="Arial" charset="0"/>
              </a:rPr>
              <a:t>assesment</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tersebut</a:t>
            </a:r>
            <a:r>
              <a:rPr lang="en-US" sz="3400" dirty="0">
                <a:latin typeface="Arial" charset="0"/>
              </a:rPr>
              <a:t> </a:t>
            </a:r>
            <a:r>
              <a:rPr lang="en-US" sz="3400" dirty="0" err="1">
                <a:latin typeface="Arial" charset="0"/>
              </a:rPr>
              <a:t>disampaikan</a:t>
            </a:r>
            <a:r>
              <a:rPr lang="en-US" sz="3400" dirty="0">
                <a:latin typeface="Arial" charset="0"/>
              </a:rPr>
              <a:t> </a:t>
            </a:r>
            <a:r>
              <a:rPr lang="en-US" sz="3400" dirty="0" err="1">
                <a:latin typeface="Arial" charset="0"/>
              </a:rPr>
              <a:t>sebagai</a:t>
            </a:r>
            <a:r>
              <a:rPr lang="en-US" sz="3400" dirty="0">
                <a:latin typeface="Arial" charset="0"/>
              </a:rPr>
              <a:t> </a:t>
            </a:r>
            <a:r>
              <a:rPr lang="en-US" sz="3400" dirty="0" err="1">
                <a:latin typeface="Arial" charset="0"/>
              </a:rPr>
              <a:t>masukan</a:t>
            </a:r>
            <a:r>
              <a:rPr lang="en-US" sz="3400" dirty="0">
                <a:latin typeface="Arial" charset="0"/>
              </a:rPr>
              <a:t> </a:t>
            </a:r>
            <a:r>
              <a:rPr lang="en-US" sz="3400" dirty="0" err="1">
                <a:latin typeface="Arial" charset="0"/>
              </a:rPr>
              <a:t>ke</a:t>
            </a:r>
            <a:r>
              <a:rPr lang="en-US" sz="3400" dirty="0">
                <a:latin typeface="Arial" charset="0"/>
              </a:rPr>
              <a:t> proses </a:t>
            </a:r>
            <a:r>
              <a:rPr lang="en-US" sz="3400" dirty="0" err="1">
                <a:latin typeface="Arial" charset="0"/>
              </a:rPr>
              <a:t>assesment</a:t>
            </a:r>
            <a:r>
              <a:rPr lang="en-US" sz="3400" dirty="0">
                <a:latin typeface="Arial" charset="0"/>
              </a:rPr>
              <a:t> </a:t>
            </a:r>
            <a:r>
              <a:rPr lang="en-US" sz="3400" dirty="0" err="1">
                <a:latin typeface="Arial" charset="0"/>
              </a:rPr>
              <a:t>dan</a:t>
            </a:r>
            <a:r>
              <a:rPr lang="en-US" sz="3400" dirty="0">
                <a:latin typeface="Arial" charset="0"/>
              </a:rPr>
              <a:t> </a:t>
            </a:r>
            <a:r>
              <a:rPr lang="en-US" sz="3400" dirty="0" err="1">
                <a:latin typeface="Arial" charset="0"/>
              </a:rPr>
              <a:t>pencatatan</a:t>
            </a:r>
            <a:r>
              <a:rPr lang="en-US" sz="3400" dirty="0">
                <a:latin typeface="Arial" charset="0"/>
              </a:rPr>
              <a:t> </a:t>
            </a:r>
            <a:r>
              <a:rPr lang="en-US" sz="3400" dirty="0" err="1">
                <a:latin typeface="Arial" charset="0"/>
              </a:rPr>
              <a:t>resiko</a:t>
            </a:r>
            <a:r>
              <a:rPr lang="en-US" sz="3400" dirty="0">
                <a:latin typeface="Arial" charset="0"/>
              </a:rPr>
              <a:t> </a:t>
            </a:r>
            <a:r>
              <a:rPr lang="en-US" sz="3400" dirty="0" err="1">
                <a:latin typeface="Arial" charset="0"/>
              </a:rPr>
              <a:t>rumah</a:t>
            </a:r>
            <a:r>
              <a:rPr lang="en-US" sz="3400" dirty="0">
                <a:latin typeface="Arial" charset="0"/>
              </a:rPr>
              <a:t> </a:t>
            </a:r>
            <a:r>
              <a:rPr lang="en-US" sz="3400" dirty="0" err="1">
                <a:latin typeface="Arial" charset="0"/>
              </a:rPr>
              <a:t>sakit</a:t>
            </a:r>
            <a:r>
              <a:rPr lang="en-US" sz="3100" dirty="0" smtClean="0">
                <a:latin typeface="Arial" charset="0"/>
              </a:rPr>
              <a:t>.</a:t>
            </a:r>
            <a:endParaRPr lang="en-US" sz="3100" dirty="0">
              <a:latin typeface="Arial" charset="0"/>
            </a:endParaRPr>
          </a:p>
        </p:txBody>
      </p:sp>
    </p:spTree>
    <p:extLst>
      <p:ext uri="{BB962C8B-B14F-4D97-AF65-F5344CB8AC3E}">
        <p14:creationId xmlns:p14="http://schemas.microsoft.com/office/powerpoint/2010/main" val="1353531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715000"/>
          </a:xfrm>
        </p:spPr>
        <p:txBody>
          <a:bodyPr>
            <a:noAutofit/>
          </a:bodyPr>
          <a:lstStyle/>
          <a:p>
            <a:pPr>
              <a:lnSpc>
                <a:spcPct val="120000"/>
              </a:lnSpc>
              <a:spcBef>
                <a:spcPts val="838"/>
              </a:spcBef>
              <a:spcAft>
                <a:spcPts val="838"/>
              </a:spcAft>
            </a:pPr>
            <a:r>
              <a:rPr lang="en-US" sz="1700" dirty="0" err="1">
                <a:latin typeface="Arial" charset="0"/>
              </a:rPr>
              <a:t>Rumah</a:t>
            </a:r>
            <a:r>
              <a:rPr lang="en-US" sz="1700" dirty="0">
                <a:latin typeface="Arial" charset="0"/>
              </a:rPr>
              <a:t> </a:t>
            </a:r>
            <a:r>
              <a:rPr lang="en-US" sz="1700" dirty="0" err="1">
                <a:latin typeface="Arial" charset="0"/>
              </a:rPr>
              <a:t>sakit</a:t>
            </a:r>
            <a:r>
              <a:rPr lang="en-US" sz="1700" dirty="0">
                <a:latin typeface="Arial" charset="0"/>
              </a:rPr>
              <a:t> </a:t>
            </a:r>
            <a:r>
              <a:rPr lang="en-US" sz="1700" dirty="0" err="1">
                <a:latin typeface="Arial" charset="0"/>
              </a:rPr>
              <a:t>menumbuhkan</a:t>
            </a:r>
            <a:r>
              <a:rPr lang="en-US" sz="1700" dirty="0">
                <a:latin typeface="Arial" charset="0"/>
              </a:rPr>
              <a:t> </a:t>
            </a:r>
            <a:r>
              <a:rPr lang="en-US" sz="1700" dirty="0" err="1">
                <a:latin typeface="Arial" charset="0"/>
              </a:rPr>
              <a:t>budaya</a:t>
            </a:r>
            <a:r>
              <a:rPr lang="en-US" sz="1700" dirty="0">
                <a:latin typeface="Arial" charset="0"/>
              </a:rPr>
              <a:t> </a:t>
            </a:r>
            <a:r>
              <a:rPr lang="en-US" sz="1700" dirty="0" err="1">
                <a:latin typeface="Arial" charset="0"/>
              </a:rPr>
              <a:t>pelaporan</a:t>
            </a:r>
            <a:r>
              <a:rPr lang="en-US" sz="1700" dirty="0">
                <a:latin typeface="Arial" charset="0"/>
              </a:rPr>
              <a:t> </a:t>
            </a:r>
            <a:r>
              <a:rPr lang="en-US" sz="1700" dirty="0" err="1">
                <a:latin typeface="Arial" charset="0"/>
              </a:rPr>
              <a:t>dan</a:t>
            </a:r>
            <a:r>
              <a:rPr lang="en-US" sz="1700" dirty="0">
                <a:latin typeface="Arial" charset="0"/>
              </a:rPr>
              <a:t> </a:t>
            </a:r>
            <a:r>
              <a:rPr lang="en-US" sz="1700" dirty="0" err="1">
                <a:latin typeface="Arial" charset="0"/>
              </a:rPr>
              <a:t>belajar</a:t>
            </a:r>
            <a:r>
              <a:rPr lang="en-US" sz="1700" dirty="0">
                <a:latin typeface="Arial" charset="0"/>
              </a:rPr>
              <a:t> </a:t>
            </a:r>
            <a:r>
              <a:rPr lang="en-US" sz="1700" dirty="0" err="1">
                <a:latin typeface="Arial" charset="0"/>
              </a:rPr>
              <a:t>dari</a:t>
            </a:r>
            <a:r>
              <a:rPr lang="en-US" sz="1700" dirty="0">
                <a:latin typeface="Arial" charset="0"/>
              </a:rPr>
              <a:t> </a:t>
            </a:r>
            <a:r>
              <a:rPr lang="en-US" sz="1700" dirty="0" err="1">
                <a:latin typeface="Arial" charset="0"/>
              </a:rPr>
              <a:t>insiden</a:t>
            </a:r>
            <a:r>
              <a:rPr lang="en-US" sz="1700" dirty="0">
                <a:latin typeface="Arial" charset="0"/>
              </a:rPr>
              <a:t> yang </a:t>
            </a:r>
            <a:r>
              <a:rPr lang="en-US" sz="1700" dirty="0" err="1">
                <a:latin typeface="Arial" charset="0"/>
              </a:rPr>
              <a:t>terjadi</a:t>
            </a:r>
            <a:r>
              <a:rPr lang="en-US" sz="1700" dirty="0">
                <a:latin typeface="Arial" charset="0"/>
              </a:rPr>
              <a:t> di </a:t>
            </a:r>
            <a:r>
              <a:rPr lang="en-US" sz="1700" dirty="0" err="1">
                <a:latin typeface="Arial" charset="0"/>
              </a:rPr>
              <a:t>rumah</a:t>
            </a:r>
            <a:r>
              <a:rPr lang="en-US" sz="1700" dirty="0">
                <a:latin typeface="Arial" charset="0"/>
              </a:rPr>
              <a:t> </a:t>
            </a:r>
            <a:r>
              <a:rPr lang="en-US" sz="1700" dirty="0" err="1">
                <a:latin typeface="Arial" charset="0"/>
              </a:rPr>
              <a:t>sakit</a:t>
            </a:r>
            <a:r>
              <a:rPr lang="en-US" sz="1700" dirty="0">
                <a:latin typeface="Arial" charset="0"/>
              </a:rPr>
              <a:t> </a:t>
            </a:r>
            <a:r>
              <a:rPr lang="en-US" sz="1700" dirty="0" err="1">
                <a:latin typeface="Arial" charset="0"/>
              </a:rPr>
              <a:t>dan</a:t>
            </a:r>
            <a:r>
              <a:rPr lang="en-US" sz="1700" dirty="0">
                <a:latin typeface="Arial" charset="0"/>
              </a:rPr>
              <a:t> </a:t>
            </a:r>
            <a:r>
              <a:rPr lang="en-US" sz="1700" dirty="0" err="1">
                <a:latin typeface="Arial" charset="0"/>
              </a:rPr>
              <a:t>menjamin</a:t>
            </a:r>
            <a:r>
              <a:rPr lang="en-US" sz="1700" dirty="0">
                <a:latin typeface="Arial" charset="0"/>
              </a:rPr>
              <a:t> </a:t>
            </a:r>
            <a:r>
              <a:rPr lang="en-US" sz="1700" dirty="0" err="1">
                <a:latin typeface="Arial" charset="0"/>
              </a:rPr>
              <a:t>staf</a:t>
            </a:r>
            <a:r>
              <a:rPr lang="en-US" sz="1700" dirty="0">
                <a:latin typeface="Arial" charset="0"/>
              </a:rPr>
              <a:t> </a:t>
            </a:r>
            <a:r>
              <a:rPr lang="en-US" sz="1700" dirty="0" err="1">
                <a:latin typeface="Arial" charset="0"/>
              </a:rPr>
              <a:t>atau</a:t>
            </a:r>
            <a:r>
              <a:rPr lang="en-US" sz="1700" dirty="0">
                <a:latin typeface="Arial" charset="0"/>
              </a:rPr>
              <a:t> </a:t>
            </a:r>
            <a:r>
              <a:rPr lang="en-US" sz="1700" dirty="0" err="1">
                <a:latin typeface="Arial" charset="0"/>
              </a:rPr>
              <a:t>individu</a:t>
            </a:r>
            <a:r>
              <a:rPr lang="en-US" sz="1700" dirty="0">
                <a:latin typeface="Arial" charset="0"/>
              </a:rPr>
              <a:t> yang </a:t>
            </a:r>
            <a:r>
              <a:rPr lang="en-US" sz="1700" dirty="0" err="1">
                <a:latin typeface="Arial" charset="0"/>
              </a:rPr>
              <a:t>melaporkan</a:t>
            </a:r>
            <a:r>
              <a:rPr lang="en-US" sz="1700" dirty="0">
                <a:latin typeface="Arial" charset="0"/>
              </a:rPr>
              <a:t> </a:t>
            </a:r>
            <a:r>
              <a:rPr lang="en-US" sz="1700" dirty="0" err="1">
                <a:latin typeface="Arial" charset="0"/>
              </a:rPr>
              <a:t>masalah</a:t>
            </a:r>
            <a:r>
              <a:rPr lang="en-US" sz="1700" dirty="0">
                <a:latin typeface="Arial" charset="0"/>
              </a:rPr>
              <a:t> </a:t>
            </a:r>
            <a:r>
              <a:rPr lang="en-US" sz="1700" dirty="0" err="1">
                <a:latin typeface="Arial" charset="0"/>
              </a:rPr>
              <a:t>keselamatan</a:t>
            </a:r>
            <a:r>
              <a:rPr lang="en-US" sz="1700" dirty="0">
                <a:latin typeface="Arial" charset="0"/>
              </a:rPr>
              <a:t> </a:t>
            </a:r>
            <a:r>
              <a:rPr lang="en-US" sz="1700" dirty="0" err="1">
                <a:latin typeface="Arial" charset="0"/>
              </a:rPr>
              <a:t>tidak</a:t>
            </a:r>
            <a:r>
              <a:rPr lang="en-US" sz="1700" dirty="0">
                <a:latin typeface="Arial" charset="0"/>
              </a:rPr>
              <a:t> </a:t>
            </a:r>
            <a:r>
              <a:rPr lang="en-US" sz="1700" dirty="0" err="1">
                <a:latin typeface="Arial" charset="0"/>
              </a:rPr>
              <a:t>mendapatkan</a:t>
            </a:r>
            <a:r>
              <a:rPr lang="en-US" sz="1700" dirty="0">
                <a:latin typeface="Arial" charset="0"/>
              </a:rPr>
              <a:t> </a:t>
            </a:r>
            <a:r>
              <a:rPr lang="en-US" sz="1700" dirty="0" err="1">
                <a:latin typeface="Arial" charset="0"/>
              </a:rPr>
              <a:t>ancaman</a:t>
            </a:r>
            <a:r>
              <a:rPr lang="en-US" sz="1700" dirty="0">
                <a:latin typeface="Arial" charset="0"/>
              </a:rPr>
              <a:t>/</a:t>
            </a:r>
            <a:r>
              <a:rPr lang="en-US" sz="1700" dirty="0" err="1">
                <a:latin typeface="Arial" charset="0"/>
              </a:rPr>
              <a:t>pembalasan</a:t>
            </a:r>
            <a:r>
              <a:rPr lang="en-US" sz="1700" dirty="0">
                <a:latin typeface="Arial" charset="0"/>
              </a:rPr>
              <a:t> (GLD 13. 1 ME 5)</a:t>
            </a:r>
          </a:p>
          <a:p>
            <a:pPr>
              <a:lnSpc>
                <a:spcPct val="120000"/>
              </a:lnSpc>
              <a:spcAft>
                <a:spcPts val="1050"/>
              </a:spcAft>
            </a:pPr>
            <a:r>
              <a:rPr lang="en-US" sz="1700" dirty="0" err="1" smtClean="0">
                <a:latin typeface="Arial" charset="0"/>
              </a:rPr>
              <a:t>Rumah</a:t>
            </a:r>
            <a:r>
              <a:rPr lang="en-US" sz="1700" dirty="0" smtClean="0">
                <a:latin typeface="Arial" charset="0"/>
              </a:rPr>
              <a:t> </a:t>
            </a:r>
            <a:r>
              <a:rPr lang="en-US" sz="1700" dirty="0" err="1">
                <a:latin typeface="Arial" charset="0"/>
              </a:rPr>
              <a:t>sakit</a:t>
            </a:r>
            <a:r>
              <a:rPr lang="en-US" sz="1700" dirty="0">
                <a:latin typeface="Arial" charset="0"/>
              </a:rPr>
              <a:t> </a:t>
            </a:r>
            <a:r>
              <a:rPr lang="en-US" sz="1700" dirty="0" err="1">
                <a:latin typeface="Arial" charset="0"/>
              </a:rPr>
              <a:t>menyediakan</a:t>
            </a:r>
            <a:r>
              <a:rPr lang="en-US" sz="1700" dirty="0">
                <a:latin typeface="Arial" charset="0"/>
              </a:rPr>
              <a:t> </a:t>
            </a:r>
            <a:r>
              <a:rPr lang="en-US" sz="1700" dirty="0" err="1">
                <a:latin typeface="Arial" charset="0"/>
              </a:rPr>
              <a:t>sumber</a:t>
            </a:r>
            <a:r>
              <a:rPr lang="en-US" sz="1700" dirty="0">
                <a:latin typeface="Arial" charset="0"/>
              </a:rPr>
              <a:t> </a:t>
            </a:r>
            <a:r>
              <a:rPr lang="en-US" sz="1700" dirty="0" err="1">
                <a:latin typeface="Arial" charset="0"/>
              </a:rPr>
              <a:t>daya</a:t>
            </a:r>
            <a:r>
              <a:rPr lang="en-US" sz="1700" dirty="0">
                <a:latin typeface="Arial" charset="0"/>
              </a:rPr>
              <a:t> </a:t>
            </a:r>
            <a:r>
              <a:rPr lang="en-US" sz="1700" dirty="0" err="1">
                <a:latin typeface="Arial" charset="0"/>
              </a:rPr>
              <a:t>untuk</a:t>
            </a:r>
            <a:r>
              <a:rPr lang="en-US" sz="1700" dirty="0">
                <a:latin typeface="Arial" charset="0"/>
              </a:rPr>
              <a:t> </a:t>
            </a:r>
            <a:r>
              <a:rPr lang="en-US" sz="1700" dirty="0" err="1">
                <a:latin typeface="Arial" charset="0"/>
              </a:rPr>
              <a:t>mempromosikan</a:t>
            </a:r>
            <a:r>
              <a:rPr lang="en-US" sz="1700" dirty="0">
                <a:latin typeface="Arial" charset="0"/>
              </a:rPr>
              <a:t> </a:t>
            </a:r>
            <a:r>
              <a:rPr lang="en-US" sz="1700" dirty="0" err="1">
                <a:latin typeface="Arial" charset="0"/>
              </a:rPr>
              <a:t>budaya</a:t>
            </a:r>
            <a:r>
              <a:rPr lang="en-US" sz="1700" dirty="0">
                <a:latin typeface="Arial" charset="0"/>
              </a:rPr>
              <a:t> </a:t>
            </a:r>
            <a:r>
              <a:rPr lang="en-US" sz="1700" dirty="0" err="1">
                <a:latin typeface="Arial" charset="0"/>
              </a:rPr>
              <a:t>keselamatan</a:t>
            </a:r>
            <a:r>
              <a:rPr lang="en-US" sz="1700" dirty="0">
                <a:latin typeface="Arial" charset="0"/>
              </a:rPr>
              <a:t> </a:t>
            </a:r>
            <a:r>
              <a:rPr lang="en-US" sz="1700" dirty="0" err="1">
                <a:latin typeface="Arial" charset="0"/>
              </a:rPr>
              <a:t>dalam</a:t>
            </a:r>
            <a:r>
              <a:rPr lang="en-US" sz="1700" dirty="0">
                <a:latin typeface="Arial" charset="0"/>
              </a:rPr>
              <a:t> </a:t>
            </a:r>
            <a:r>
              <a:rPr lang="en-US" sz="1700" dirty="0" err="1">
                <a:latin typeface="Arial" charset="0"/>
              </a:rPr>
              <a:t>rumah</a:t>
            </a:r>
            <a:r>
              <a:rPr lang="en-US" sz="1700" dirty="0">
                <a:latin typeface="Arial" charset="0"/>
              </a:rPr>
              <a:t> </a:t>
            </a:r>
            <a:r>
              <a:rPr lang="en-US" sz="1700" dirty="0" err="1">
                <a:latin typeface="Arial" charset="0"/>
              </a:rPr>
              <a:t>sakit</a:t>
            </a:r>
            <a:r>
              <a:rPr lang="en-US" sz="1700" dirty="0">
                <a:latin typeface="Arial" charset="0"/>
              </a:rPr>
              <a:t> (GLD 1 3 ME 5)</a:t>
            </a:r>
          </a:p>
          <a:p>
            <a:pPr>
              <a:lnSpc>
                <a:spcPct val="120000"/>
              </a:lnSpc>
              <a:spcBef>
                <a:spcPts val="1050"/>
              </a:spcBef>
              <a:spcAft>
                <a:spcPts val="1050"/>
              </a:spcAft>
            </a:pPr>
            <a:r>
              <a:rPr lang="en-US" sz="1700" dirty="0" err="1">
                <a:latin typeface="Arial" charset="0"/>
              </a:rPr>
              <a:t>Rumah</a:t>
            </a:r>
            <a:r>
              <a:rPr lang="en-US" sz="1700" dirty="0">
                <a:latin typeface="Arial" charset="0"/>
              </a:rPr>
              <a:t> </a:t>
            </a:r>
            <a:r>
              <a:rPr lang="en-US" sz="1700" dirty="0" err="1">
                <a:latin typeface="Arial" charset="0"/>
              </a:rPr>
              <a:t>sakit</a:t>
            </a:r>
            <a:r>
              <a:rPr lang="en-US" sz="1700" dirty="0">
                <a:latin typeface="Arial" charset="0"/>
              </a:rPr>
              <a:t> </a:t>
            </a:r>
            <a:r>
              <a:rPr lang="en-US" sz="1700" dirty="0" err="1">
                <a:latin typeface="Arial" charset="0"/>
              </a:rPr>
              <a:t>melakukan</a:t>
            </a:r>
            <a:r>
              <a:rPr lang="en-US" sz="1700" dirty="0">
                <a:latin typeface="Arial" charset="0"/>
              </a:rPr>
              <a:t> </a:t>
            </a:r>
            <a:r>
              <a:rPr lang="en-US" sz="1700" dirty="0" err="1">
                <a:latin typeface="Arial" charset="0"/>
              </a:rPr>
              <a:t>assesment</a:t>
            </a:r>
            <a:r>
              <a:rPr lang="en-US" sz="1700" dirty="0">
                <a:latin typeface="Arial" charset="0"/>
              </a:rPr>
              <a:t> </a:t>
            </a:r>
            <a:r>
              <a:rPr lang="en-US" sz="1700" dirty="0" err="1">
                <a:latin typeface="Arial" charset="0"/>
              </a:rPr>
              <a:t>dengan</a:t>
            </a:r>
            <a:r>
              <a:rPr lang="en-US" sz="1700" dirty="0">
                <a:latin typeface="Arial" charset="0"/>
              </a:rPr>
              <a:t> </a:t>
            </a:r>
            <a:r>
              <a:rPr lang="en-US" sz="1700" dirty="0" err="1">
                <a:latin typeface="Arial" charset="0"/>
              </a:rPr>
              <a:t>menggunakan</a:t>
            </a:r>
            <a:r>
              <a:rPr lang="en-US" sz="1700" dirty="0">
                <a:latin typeface="Arial" charset="0"/>
              </a:rPr>
              <a:t> </a:t>
            </a:r>
            <a:r>
              <a:rPr lang="en-US" sz="1700" dirty="0" err="1">
                <a:latin typeface="Arial" charset="0"/>
              </a:rPr>
              <a:t>survei</a:t>
            </a:r>
            <a:r>
              <a:rPr lang="en-US" sz="1700" dirty="0">
                <a:latin typeface="Arial" charset="0"/>
              </a:rPr>
              <a:t> </a:t>
            </a:r>
            <a:r>
              <a:rPr lang="en-US" sz="1700" dirty="0" err="1">
                <a:latin typeface="Arial" charset="0"/>
              </a:rPr>
              <a:t>penilaian</a:t>
            </a:r>
            <a:r>
              <a:rPr lang="en-US" sz="1700" dirty="0">
                <a:latin typeface="Arial" charset="0"/>
              </a:rPr>
              <a:t> </a:t>
            </a:r>
            <a:r>
              <a:rPr lang="en-US" sz="1700" dirty="0" err="1">
                <a:latin typeface="Arial" charset="0"/>
              </a:rPr>
              <a:t>keselamatan</a:t>
            </a:r>
            <a:r>
              <a:rPr lang="en-US" sz="1700" dirty="0">
                <a:latin typeface="Arial" charset="0"/>
              </a:rPr>
              <a:t> </a:t>
            </a:r>
            <a:r>
              <a:rPr lang="en-US" sz="1700" dirty="0" err="1">
                <a:latin typeface="Arial" charset="0"/>
              </a:rPr>
              <a:t>pasien</a:t>
            </a:r>
            <a:endParaRPr lang="en-US" sz="1700" dirty="0">
              <a:latin typeface="Arial" charset="0"/>
            </a:endParaRPr>
          </a:p>
          <a:p>
            <a:pPr>
              <a:lnSpc>
                <a:spcPct val="120000"/>
              </a:lnSpc>
              <a:spcAft>
                <a:spcPts val="838"/>
              </a:spcAft>
            </a:pPr>
            <a:r>
              <a:rPr lang="en-US" sz="1700" dirty="0" err="1" smtClean="0">
                <a:latin typeface="Arial" charset="0"/>
              </a:rPr>
              <a:t>Rumah</a:t>
            </a:r>
            <a:r>
              <a:rPr lang="en-US" sz="1700" dirty="0" smtClean="0">
                <a:latin typeface="Arial" charset="0"/>
              </a:rPr>
              <a:t> </a:t>
            </a:r>
            <a:r>
              <a:rPr lang="en-US" sz="1700" dirty="0" err="1">
                <a:latin typeface="Arial" charset="0"/>
              </a:rPr>
              <a:t>Sakit</a:t>
            </a:r>
            <a:r>
              <a:rPr lang="en-US" sz="1700" dirty="0">
                <a:latin typeface="Arial" charset="0"/>
              </a:rPr>
              <a:t> </a:t>
            </a:r>
            <a:r>
              <a:rPr lang="en-US" sz="1700" dirty="0" err="1">
                <a:latin typeface="Arial" charset="0"/>
              </a:rPr>
              <a:t>menyediakan</a:t>
            </a:r>
            <a:r>
              <a:rPr lang="en-US" sz="1700" dirty="0">
                <a:latin typeface="Arial" charset="0"/>
              </a:rPr>
              <a:t> </a:t>
            </a:r>
            <a:r>
              <a:rPr lang="en-US" sz="1700" dirty="0" err="1">
                <a:latin typeface="Arial" charset="0"/>
              </a:rPr>
              <a:t>pendidikan</a:t>
            </a:r>
            <a:r>
              <a:rPr lang="en-US" sz="1700" dirty="0">
                <a:latin typeface="Arial" charset="0"/>
              </a:rPr>
              <a:t> </a:t>
            </a:r>
            <a:r>
              <a:rPr lang="en-US" sz="1700" dirty="0" err="1">
                <a:latin typeface="Arial" charset="0"/>
              </a:rPr>
              <a:t>dan</a:t>
            </a:r>
            <a:r>
              <a:rPr lang="en-US" sz="1700" dirty="0">
                <a:latin typeface="Arial" charset="0"/>
              </a:rPr>
              <a:t> </a:t>
            </a:r>
            <a:r>
              <a:rPr lang="en-US" sz="1700" dirty="0" err="1">
                <a:latin typeface="Arial" charset="0"/>
              </a:rPr>
              <a:t>informasi</a:t>
            </a:r>
            <a:r>
              <a:rPr lang="en-US" sz="1700" dirty="0">
                <a:latin typeface="Arial" charset="0"/>
              </a:rPr>
              <a:t> (</a:t>
            </a:r>
            <a:r>
              <a:rPr lang="en-US" sz="1700" dirty="0" err="1">
                <a:latin typeface="Arial" charset="0"/>
              </a:rPr>
              <a:t>seperti</a:t>
            </a:r>
            <a:r>
              <a:rPr lang="en-US" sz="1700" dirty="0">
                <a:latin typeface="Arial" charset="0"/>
              </a:rPr>
              <a:t> </a:t>
            </a:r>
            <a:r>
              <a:rPr lang="en-US" sz="1700" dirty="0" err="1">
                <a:latin typeface="Arial" charset="0"/>
              </a:rPr>
              <a:t>buku</a:t>
            </a:r>
            <a:r>
              <a:rPr lang="en-US" sz="1700" dirty="0">
                <a:latin typeface="Arial" charset="0"/>
              </a:rPr>
              <a:t> </a:t>
            </a:r>
            <a:r>
              <a:rPr lang="en-US" sz="1700" dirty="0" err="1">
                <a:latin typeface="Arial" charset="0"/>
              </a:rPr>
              <a:t>literatur</a:t>
            </a:r>
            <a:r>
              <a:rPr lang="en-US" sz="1700" dirty="0">
                <a:latin typeface="Arial" charset="0"/>
              </a:rPr>
              <a:t> </a:t>
            </a:r>
            <a:r>
              <a:rPr lang="en-US" sz="1700" dirty="0" err="1">
                <a:latin typeface="Arial" charset="0"/>
              </a:rPr>
              <a:t>dan</a:t>
            </a:r>
            <a:r>
              <a:rPr lang="en-US" sz="1700" dirty="0">
                <a:latin typeface="Arial" charset="0"/>
              </a:rPr>
              <a:t> </a:t>
            </a:r>
            <a:r>
              <a:rPr lang="en-US" sz="1700" dirty="0" err="1">
                <a:latin typeface="Arial" charset="0"/>
              </a:rPr>
              <a:t>nasihat-nasihat</a:t>
            </a:r>
            <a:r>
              <a:rPr lang="en-US" sz="1700" dirty="0">
                <a:latin typeface="Arial" charset="0"/>
              </a:rPr>
              <a:t>) yang </a:t>
            </a:r>
            <a:r>
              <a:rPr lang="en-US" sz="1700" dirty="0" err="1">
                <a:latin typeface="Arial" charset="0"/>
              </a:rPr>
              <a:t>relevan</a:t>
            </a:r>
            <a:r>
              <a:rPr lang="en-US" sz="1700" dirty="0">
                <a:latin typeface="Arial" charset="0"/>
              </a:rPr>
              <a:t> </a:t>
            </a:r>
            <a:r>
              <a:rPr lang="en-US" sz="1700" dirty="0" err="1">
                <a:latin typeface="Arial" charset="0"/>
              </a:rPr>
              <a:t>dengan</a:t>
            </a:r>
            <a:r>
              <a:rPr lang="en-US" sz="1700" dirty="0">
                <a:latin typeface="Arial" charset="0"/>
              </a:rPr>
              <a:t> </a:t>
            </a:r>
            <a:r>
              <a:rPr lang="en-US" sz="1700" dirty="0" err="1">
                <a:latin typeface="Arial" charset="0"/>
              </a:rPr>
              <a:t>budaya</a:t>
            </a:r>
            <a:r>
              <a:rPr lang="en-US" sz="1700" dirty="0">
                <a:latin typeface="Arial" charset="0"/>
              </a:rPr>
              <a:t> </a:t>
            </a:r>
            <a:r>
              <a:rPr lang="en-US" sz="1700" dirty="0" err="1">
                <a:latin typeface="Arial" charset="0"/>
              </a:rPr>
              <a:t>keselamatan</a:t>
            </a:r>
            <a:r>
              <a:rPr lang="en-US" sz="1700" dirty="0">
                <a:latin typeface="Arial" charset="0"/>
              </a:rPr>
              <a:t> </a:t>
            </a:r>
            <a:r>
              <a:rPr lang="en-US" sz="1700" dirty="0" err="1">
                <a:latin typeface="Arial" charset="0"/>
              </a:rPr>
              <a:t>bagi</a:t>
            </a:r>
            <a:r>
              <a:rPr lang="en-US" sz="1700" dirty="0">
                <a:latin typeface="Arial" charset="0"/>
              </a:rPr>
              <a:t> </a:t>
            </a:r>
            <a:r>
              <a:rPr lang="en-US" sz="1700" dirty="0" err="1">
                <a:latin typeface="Arial" charset="0"/>
              </a:rPr>
              <a:t>semua</a:t>
            </a:r>
            <a:r>
              <a:rPr lang="en-US" sz="1700" dirty="0">
                <a:latin typeface="Arial" charset="0"/>
              </a:rPr>
              <a:t> orang yang </a:t>
            </a:r>
            <a:r>
              <a:rPr lang="en-US" sz="1700" dirty="0" err="1">
                <a:latin typeface="Arial" charset="0"/>
              </a:rPr>
              <a:t>bekerja</a:t>
            </a:r>
            <a:r>
              <a:rPr lang="en-US" sz="1700" dirty="0">
                <a:latin typeface="Arial" charset="0"/>
              </a:rPr>
              <a:t> di </a:t>
            </a:r>
            <a:r>
              <a:rPr lang="en-US" sz="1700" dirty="0" err="1">
                <a:latin typeface="Arial" charset="0"/>
              </a:rPr>
              <a:t>rumah</a:t>
            </a:r>
            <a:r>
              <a:rPr lang="en-US" sz="1700" dirty="0">
                <a:latin typeface="Arial" charset="0"/>
              </a:rPr>
              <a:t> </a:t>
            </a:r>
            <a:r>
              <a:rPr lang="en-US" sz="1700" dirty="0" err="1">
                <a:latin typeface="Arial" charset="0"/>
              </a:rPr>
              <a:t>sakit</a:t>
            </a:r>
            <a:r>
              <a:rPr lang="en-US" sz="1700" dirty="0">
                <a:latin typeface="Arial" charset="0"/>
              </a:rPr>
              <a:t> (GLD 1 3 ME 3)</a:t>
            </a:r>
          </a:p>
          <a:p>
            <a:pPr>
              <a:lnSpc>
                <a:spcPct val="120000"/>
              </a:lnSpc>
              <a:spcAft>
                <a:spcPts val="838"/>
              </a:spcAft>
            </a:pPr>
            <a:r>
              <a:rPr lang="en-US" sz="1700" dirty="0" smtClean="0">
                <a:latin typeface="Arial" charset="0"/>
              </a:rPr>
              <a:t>Unit/</a:t>
            </a:r>
            <a:r>
              <a:rPr lang="en-US" sz="1700" dirty="0" err="1" smtClean="0">
                <a:latin typeface="Arial" charset="0"/>
              </a:rPr>
              <a:t>Komite</a:t>
            </a:r>
            <a:r>
              <a:rPr lang="en-US" sz="1700" dirty="0" smtClean="0">
                <a:latin typeface="Arial" charset="0"/>
              </a:rPr>
              <a:t> </a:t>
            </a:r>
            <a:r>
              <a:rPr lang="en-US" sz="1700" dirty="0" err="1">
                <a:latin typeface="Arial" charset="0"/>
              </a:rPr>
              <a:t>memastikan</a:t>
            </a:r>
            <a:r>
              <a:rPr lang="en-US" sz="1700" dirty="0">
                <a:latin typeface="Arial" charset="0"/>
              </a:rPr>
              <a:t> </a:t>
            </a:r>
            <a:r>
              <a:rPr lang="en-US" sz="1700" dirty="0" err="1">
                <a:latin typeface="Arial" charset="0"/>
              </a:rPr>
              <a:t>rekan</a:t>
            </a:r>
            <a:r>
              <a:rPr lang="en-US" sz="1700" dirty="0">
                <a:latin typeface="Arial" charset="0"/>
              </a:rPr>
              <a:t> </a:t>
            </a:r>
            <a:r>
              <a:rPr lang="en-US" sz="1700" dirty="0" err="1">
                <a:latin typeface="Arial" charset="0"/>
              </a:rPr>
              <a:t>sekerja</a:t>
            </a:r>
            <a:r>
              <a:rPr lang="en-US" sz="1700" dirty="0">
                <a:latin typeface="Arial" charset="0"/>
              </a:rPr>
              <a:t> </a:t>
            </a:r>
            <a:r>
              <a:rPr lang="en-US" sz="1700" dirty="0" err="1">
                <a:latin typeface="Arial" charset="0"/>
              </a:rPr>
              <a:t>merasa</a:t>
            </a:r>
            <a:r>
              <a:rPr lang="en-US" sz="1700" dirty="0">
                <a:latin typeface="Arial" charset="0"/>
              </a:rPr>
              <a:t> </a:t>
            </a:r>
            <a:r>
              <a:rPr lang="en-US" sz="1700" dirty="0" err="1">
                <a:latin typeface="Arial" charset="0"/>
              </a:rPr>
              <a:t>mampu</a:t>
            </a:r>
            <a:r>
              <a:rPr lang="en-US" sz="1700" dirty="0">
                <a:latin typeface="Arial" charset="0"/>
              </a:rPr>
              <a:t> </a:t>
            </a:r>
            <a:r>
              <a:rPr lang="en-US" sz="1700" dirty="0" err="1">
                <a:latin typeface="Arial" charset="0"/>
              </a:rPr>
              <a:t>berbicara</a:t>
            </a:r>
            <a:r>
              <a:rPr lang="en-US" sz="1700" dirty="0">
                <a:latin typeface="Arial" charset="0"/>
              </a:rPr>
              <a:t> </a:t>
            </a:r>
            <a:r>
              <a:rPr lang="en-US" sz="1700" dirty="0" err="1">
                <a:latin typeface="Arial" charset="0"/>
              </a:rPr>
              <a:t>mengenai</a:t>
            </a:r>
            <a:r>
              <a:rPr lang="en-US" sz="1700" dirty="0">
                <a:latin typeface="Arial" charset="0"/>
              </a:rPr>
              <a:t> </a:t>
            </a:r>
            <a:r>
              <a:rPr lang="en-US" sz="1700" dirty="0" err="1">
                <a:latin typeface="Arial" charset="0"/>
              </a:rPr>
              <a:t>kepedulian</a:t>
            </a:r>
            <a:r>
              <a:rPr lang="en-US" sz="1700" dirty="0">
                <a:latin typeface="Arial" charset="0"/>
              </a:rPr>
              <a:t> </a:t>
            </a:r>
            <a:r>
              <a:rPr lang="en-US" sz="1700" dirty="0" err="1">
                <a:latin typeface="Arial" charset="0"/>
              </a:rPr>
              <a:t>mereka</a:t>
            </a:r>
            <a:r>
              <a:rPr lang="en-US" sz="1700" dirty="0">
                <a:latin typeface="Arial" charset="0"/>
              </a:rPr>
              <a:t> </a:t>
            </a:r>
            <a:r>
              <a:rPr lang="en-US" sz="1700" dirty="0" err="1">
                <a:latin typeface="Arial" charset="0"/>
              </a:rPr>
              <a:t>dan</a:t>
            </a:r>
            <a:r>
              <a:rPr lang="en-US" sz="1700" dirty="0">
                <a:latin typeface="Arial" charset="0"/>
              </a:rPr>
              <a:t> </a:t>
            </a:r>
            <a:r>
              <a:rPr lang="en-US" sz="1700" dirty="0" err="1">
                <a:latin typeface="Arial" charset="0"/>
              </a:rPr>
              <a:t>berani</a:t>
            </a:r>
            <a:r>
              <a:rPr lang="en-US" sz="1700" dirty="0">
                <a:latin typeface="Arial" charset="0"/>
              </a:rPr>
              <a:t> </a:t>
            </a:r>
            <a:r>
              <a:rPr lang="en-US" sz="1700" dirty="0" err="1">
                <a:latin typeface="Arial" charset="0"/>
              </a:rPr>
              <a:t>melaporkan</a:t>
            </a:r>
            <a:r>
              <a:rPr lang="en-US" sz="1700" dirty="0">
                <a:latin typeface="Arial" charset="0"/>
              </a:rPr>
              <a:t> </a:t>
            </a:r>
            <a:r>
              <a:rPr lang="en-US" sz="1700" dirty="0" err="1">
                <a:latin typeface="Arial" charset="0"/>
              </a:rPr>
              <a:t>bila</a:t>
            </a:r>
            <a:r>
              <a:rPr lang="en-US" sz="1700" dirty="0">
                <a:latin typeface="Arial" charset="0"/>
              </a:rPr>
              <a:t> </a:t>
            </a:r>
            <a:r>
              <a:rPr lang="en-US" sz="1700" dirty="0" err="1">
                <a:latin typeface="Arial" charset="0"/>
              </a:rPr>
              <a:t>mana</a:t>
            </a:r>
            <a:r>
              <a:rPr lang="en-US" sz="1700" dirty="0">
                <a:latin typeface="Arial" charset="0"/>
              </a:rPr>
              <a:t> </a:t>
            </a:r>
            <a:r>
              <a:rPr lang="en-US" sz="1700" dirty="0" err="1">
                <a:latin typeface="Arial" charset="0"/>
              </a:rPr>
              <a:t>ada</a:t>
            </a:r>
            <a:r>
              <a:rPr lang="en-US" sz="1700" dirty="0">
                <a:latin typeface="Arial" charset="0"/>
              </a:rPr>
              <a:t> </a:t>
            </a:r>
            <a:r>
              <a:rPr lang="en-US" sz="1700" dirty="0" err="1">
                <a:latin typeface="Arial" charset="0"/>
              </a:rPr>
              <a:t>insiden</a:t>
            </a:r>
            <a:endParaRPr lang="en-US" sz="1700" dirty="0">
              <a:latin typeface="Arial" charset="0"/>
            </a:endParaRPr>
          </a:p>
          <a:p>
            <a:pPr>
              <a:lnSpc>
                <a:spcPct val="120000"/>
              </a:lnSpc>
            </a:pPr>
            <a:r>
              <a:rPr lang="en-US" sz="1700" dirty="0">
                <a:latin typeface="Arial" charset="0"/>
              </a:rPr>
              <a:t>Unit/</a:t>
            </a:r>
            <a:r>
              <a:rPr lang="en-US" sz="1700" dirty="0" err="1">
                <a:latin typeface="Arial" charset="0"/>
              </a:rPr>
              <a:t>Komite</a:t>
            </a:r>
            <a:r>
              <a:rPr lang="en-US" sz="1700" dirty="0">
                <a:latin typeface="Arial" charset="0"/>
              </a:rPr>
              <a:t> </a:t>
            </a:r>
            <a:r>
              <a:rPr lang="en-US" sz="1700" dirty="0" err="1">
                <a:latin typeface="Arial" charset="0"/>
              </a:rPr>
              <a:t>mendemonstrasikan</a:t>
            </a:r>
            <a:r>
              <a:rPr lang="en-US" sz="1700" dirty="0">
                <a:latin typeface="Arial" charset="0"/>
              </a:rPr>
              <a:t> </a:t>
            </a:r>
            <a:r>
              <a:rPr lang="en-US" sz="1700" dirty="0" err="1">
                <a:latin typeface="Arial" charset="0"/>
              </a:rPr>
              <a:t>kepada</a:t>
            </a:r>
            <a:r>
              <a:rPr lang="en-US" sz="1700" dirty="0">
                <a:latin typeface="Arial" charset="0"/>
              </a:rPr>
              <a:t> unit/</a:t>
            </a:r>
            <a:r>
              <a:rPr lang="en-US" sz="1700" dirty="0" err="1">
                <a:latin typeface="Arial" charset="0"/>
              </a:rPr>
              <a:t>tim</a:t>
            </a:r>
            <a:r>
              <a:rPr lang="en-US" sz="1700" dirty="0">
                <a:latin typeface="Arial" charset="0"/>
              </a:rPr>
              <a:t> </a:t>
            </a:r>
            <a:r>
              <a:rPr lang="en-US" sz="1700" dirty="0" err="1">
                <a:latin typeface="Arial" charset="0"/>
              </a:rPr>
              <a:t>ukuran-ukuran</a:t>
            </a:r>
            <a:r>
              <a:rPr lang="en-US" sz="1700" dirty="0">
                <a:latin typeface="Arial" charset="0"/>
              </a:rPr>
              <a:t> yang </a:t>
            </a:r>
            <a:r>
              <a:rPr lang="en-US" sz="1700" dirty="0" err="1">
                <a:latin typeface="Arial" charset="0"/>
              </a:rPr>
              <a:t>dpakai</a:t>
            </a:r>
            <a:r>
              <a:rPr lang="en-US" sz="1700" dirty="0">
                <a:latin typeface="Arial" charset="0"/>
              </a:rPr>
              <a:t> </a:t>
            </a:r>
            <a:r>
              <a:rPr lang="en-US" sz="1700" dirty="0" err="1">
                <a:latin typeface="Arial" charset="0"/>
              </a:rPr>
              <a:t>untuk</a:t>
            </a:r>
            <a:r>
              <a:rPr lang="en-US" sz="1700" dirty="0">
                <a:latin typeface="Arial" charset="0"/>
              </a:rPr>
              <a:t> </a:t>
            </a:r>
            <a:r>
              <a:rPr lang="en-US" sz="1700" dirty="0" err="1">
                <a:latin typeface="Arial" charset="0"/>
              </a:rPr>
              <a:t>memastikan</a:t>
            </a:r>
            <a:r>
              <a:rPr lang="en-US" sz="1700" dirty="0">
                <a:latin typeface="Arial" charset="0"/>
              </a:rPr>
              <a:t> </a:t>
            </a:r>
            <a:r>
              <a:rPr lang="en-US" sz="1700" dirty="0" err="1">
                <a:latin typeface="Arial" charset="0"/>
              </a:rPr>
              <a:t>semua</a:t>
            </a:r>
            <a:r>
              <a:rPr lang="en-US" sz="1700" dirty="0">
                <a:latin typeface="Arial" charset="0"/>
              </a:rPr>
              <a:t> </a:t>
            </a:r>
            <a:r>
              <a:rPr lang="en-US" sz="1700" dirty="0" err="1">
                <a:latin typeface="Arial" charset="0"/>
              </a:rPr>
              <a:t>laporan</a:t>
            </a:r>
            <a:r>
              <a:rPr lang="en-US" sz="1700" dirty="0">
                <a:latin typeface="Arial" charset="0"/>
              </a:rPr>
              <a:t> </a:t>
            </a:r>
            <a:r>
              <a:rPr lang="en-US" sz="1700" dirty="0" err="1">
                <a:latin typeface="Arial" charset="0"/>
              </a:rPr>
              <a:t>dibuat</a:t>
            </a:r>
            <a:r>
              <a:rPr lang="en-US" sz="1700" dirty="0">
                <a:latin typeface="Arial" charset="0"/>
              </a:rPr>
              <a:t> </a:t>
            </a:r>
            <a:r>
              <a:rPr lang="en-US" sz="1700" dirty="0" err="1">
                <a:latin typeface="Arial" charset="0"/>
              </a:rPr>
              <a:t>secara</a:t>
            </a:r>
            <a:r>
              <a:rPr lang="en-US" sz="1700" dirty="0">
                <a:latin typeface="Arial" charset="0"/>
              </a:rPr>
              <a:t> </a:t>
            </a:r>
            <a:r>
              <a:rPr lang="en-US" sz="1700" dirty="0" err="1">
                <a:latin typeface="Arial" charset="0"/>
              </a:rPr>
              <a:t>terbuka</a:t>
            </a:r>
            <a:r>
              <a:rPr lang="en-US" sz="1700" dirty="0">
                <a:latin typeface="Arial" charset="0"/>
              </a:rPr>
              <a:t> </a:t>
            </a:r>
            <a:r>
              <a:rPr lang="en-US" sz="1700" dirty="0" err="1">
                <a:latin typeface="Arial" charset="0"/>
              </a:rPr>
              <a:t>dan</a:t>
            </a:r>
            <a:r>
              <a:rPr lang="en-US" sz="1700" dirty="0">
                <a:latin typeface="Arial" charset="0"/>
              </a:rPr>
              <a:t> </a:t>
            </a:r>
            <a:r>
              <a:rPr lang="en-US" sz="1700" dirty="0" err="1">
                <a:latin typeface="Arial" charset="0"/>
              </a:rPr>
              <a:t>terjadi</a:t>
            </a:r>
            <a:r>
              <a:rPr lang="en-US" sz="1700" dirty="0">
                <a:latin typeface="Arial" charset="0"/>
              </a:rPr>
              <a:t> proses </a:t>
            </a:r>
            <a:r>
              <a:rPr lang="en-US" sz="1700" dirty="0" err="1">
                <a:latin typeface="Arial" charset="0"/>
              </a:rPr>
              <a:t>pembelajaran</a:t>
            </a:r>
            <a:r>
              <a:rPr lang="en-US" sz="1700" dirty="0">
                <a:latin typeface="Arial" charset="0"/>
              </a:rPr>
              <a:t> </a:t>
            </a:r>
            <a:r>
              <a:rPr lang="en-US" sz="1700" dirty="0" err="1">
                <a:latin typeface="Arial" charset="0"/>
              </a:rPr>
              <a:t>serta</a:t>
            </a:r>
            <a:r>
              <a:rPr lang="en-US" sz="1700" dirty="0">
                <a:latin typeface="Arial" charset="0"/>
              </a:rPr>
              <a:t> </a:t>
            </a:r>
            <a:r>
              <a:rPr lang="en-US" sz="1700" dirty="0" err="1">
                <a:latin typeface="Arial" charset="0"/>
              </a:rPr>
              <a:t>pelaksanaan</a:t>
            </a:r>
            <a:r>
              <a:rPr lang="en-US" sz="1700" dirty="0">
                <a:latin typeface="Arial" charset="0"/>
              </a:rPr>
              <a:t> </a:t>
            </a:r>
            <a:r>
              <a:rPr lang="en-US" sz="1700" dirty="0" err="1">
                <a:latin typeface="Arial" charset="0"/>
              </a:rPr>
              <a:t>solusi</a:t>
            </a:r>
            <a:r>
              <a:rPr lang="en-US" sz="1700" dirty="0">
                <a:latin typeface="Arial" charset="0"/>
              </a:rPr>
              <a:t> yang </a:t>
            </a:r>
            <a:r>
              <a:rPr lang="en-US" sz="1700" dirty="0" err="1">
                <a:latin typeface="Arial" charset="0"/>
              </a:rPr>
              <a:t>tepat</a:t>
            </a:r>
            <a:r>
              <a:rPr lang="en-US" sz="1700" dirty="0">
                <a:latin typeface="Arial" charset="0"/>
              </a:rPr>
              <a:t>.</a:t>
            </a:r>
          </a:p>
          <a:p>
            <a:pPr>
              <a:lnSpc>
                <a:spcPct val="120000"/>
              </a:lnSpc>
            </a:pPr>
            <a:endParaRPr lang="en-US" sz="1700" dirty="0"/>
          </a:p>
        </p:txBody>
      </p:sp>
    </p:spTree>
    <p:extLst>
      <p:ext uri="{BB962C8B-B14F-4D97-AF65-F5344CB8AC3E}">
        <p14:creationId xmlns:p14="http://schemas.microsoft.com/office/powerpoint/2010/main" val="3332585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077200" cy="5562600"/>
          </a:xfrm>
        </p:spPr>
        <p:txBody>
          <a:bodyPr/>
          <a:lstStyle/>
          <a:p>
            <a:pPr marL="68580" indent="0">
              <a:spcBef>
                <a:spcPts val="0"/>
              </a:spcBef>
              <a:spcAft>
                <a:spcPts val="420"/>
              </a:spcAft>
              <a:buNone/>
              <a:defRPr/>
            </a:pPr>
            <a:r>
              <a:rPr lang="en-US" sz="3600" dirty="0" smtClean="0">
                <a:solidFill>
                  <a:srgbClr val="2683C6"/>
                </a:solidFill>
                <a:latin typeface="Arial"/>
              </a:rPr>
              <a:t>4. </a:t>
            </a:r>
            <a:r>
              <a:rPr lang="id" sz="3600" dirty="0">
                <a:solidFill>
                  <a:srgbClr val="FF0000"/>
                </a:solidFill>
                <a:latin typeface="Arial"/>
              </a:rPr>
              <a:t>Mengembangkan sistem pelaporan insiden di rumah sakit</a:t>
            </a:r>
          </a:p>
          <a:p>
            <a:pPr marL="183896" indent="0">
              <a:lnSpc>
                <a:spcPct val="150000"/>
              </a:lnSpc>
              <a:spcBef>
                <a:spcPts val="0"/>
              </a:spcBef>
              <a:buNone/>
              <a:defRPr/>
            </a:pPr>
            <a:r>
              <a:rPr lang="id" b="1" dirty="0">
                <a:latin typeface="Arial"/>
              </a:rPr>
              <a:t>Rumah sakit membuat dan mengimplementasikan sistem pelaporan insiden kedalam maupun keluar Penjelasan dari sistem pelaporan insiden di rumah sakit di tuangkan pada panduan pelaporan insiden (GLD 13.1 </a:t>
            </a:r>
            <a:r>
              <a:rPr lang="en-US" b="1" dirty="0">
                <a:latin typeface="Arial"/>
              </a:rPr>
              <a:t>ME </a:t>
            </a:r>
            <a:r>
              <a:rPr lang="id" b="1" dirty="0">
                <a:latin typeface="Arial"/>
              </a:rPr>
              <a:t>1 &amp; 2)</a:t>
            </a:r>
          </a:p>
          <a:p>
            <a:pPr marL="183896" indent="0">
              <a:lnSpc>
                <a:spcPct val="150000"/>
              </a:lnSpc>
              <a:spcBef>
                <a:spcPts val="0"/>
              </a:spcBef>
              <a:spcAft>
                <a:spcPts val="1680"/>
              </a:spcAft>
              <a:buNone/>
              <a:defRPr/>
            </a:pPr>
            <a:r>
              <a:rPr lang="id" b="1" dirty="0">
                <a:latin typeface="Arial"/>
              </a:rPr>
              <a:t>Unit/Komite mendorong kepada rekan sekerja untuk secara aktif melaporkan setiap insiden yang terjadi</a:t>
            </a:r>
          </a:p>
          <a:p>
            <a:pPr marL="68580" indent="0">
              <a:buNone/>
            </a:pPr>
            <a:endParaRPr lang="en-US" dirty="0"/>
          </a:p>
        </p:txBody>
      </p:sp>
    </p:spTree>
    <p:extLst>
      <p:ext uri="{BB962C8B-B14F-4D97-AF65-F5344CB8AC3E}">
        <p14:creationId xmlns:p14="http://schemas.microsoft.com/office/powerpoint/2010/main" val="9783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4918229"/>
          </a:xfrm>
        </p:spPr>
        <p:txBody>
          <a:bodyPr/>
          <a:lstStyle/>
          <a:p>
            <a:r>
              <a:rPr lang="en-US" dirty="0" err="1">
                <a:latin typeface="Arial" charset="0"/>
              </a:rPr>
              <a:t>Manajemen</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pendekatan</a:t>
            </a:r>
            <a:r>
              <a:rPr lang="en-US" dirty="0">
                <a:latin typeface="Arial" charset="0"/>
              </a:rPr>
              <a:t> </a:t>
            </a:r>
            <a:r>
              <a:rPr lang="en-US" dirty="0" err="1">
                <a:latin typeface="Arial" charset="0"/>
              </a:rPr>
              <a:t>proaktif</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mengenali</a:t>
            </a:r>
            <a:r>
              <a:rPr lang="en-US" dirty="0">
                <a:latin typeface="Arial" charset="0"/>
              </a:rPr>
              <a:t>, </a:t>
            </a:r>
            <a:r>
              <a:rPr lang="en-US" dirty="0" err="1">
                <a:latin typeface="Arial" charset="0"/>
              </a:rPr>
              <a:t>mengevaluasi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memprioritaskan</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mengurangi</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cidera</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bahaya</a:t>
            </a:r>
            <a:r>
              <a:rPr lang="en-US" dirty="0">
                <a:latin typeface="Arial" charset="0"/>
              </a:rPr>
              <a:t> </a:t>
            </a:r>
            <a:r>
              <a:rPr lang="en-US" dirty="0" err="1">
                <a:latin typeface="Arial" charset="0"/>
              </a:rPr>
              <a:t>pada</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staf</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pengunjung</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organisasi</a:t>
            </a:r>
            <a:r>
              <a:rPr lang="en-US" dirty="0">
                <a:latin typeface="Arial" charset="0"/>
              </a:rPr>
              <a:t> </a:t>
            </a:r>
            <a:r>
              <a:rPr lang="en-US" dirty="0" err="1">
                <a:latin typeface="Arial" charset="0"/>
              </a:rPr>
              <a:t>itu</a:t>
            </a:r>
            <a:r>
              <a:rPr lang="en-US" dirty="0">
                <a:latin typeface="Arial" charset="0"/>
              </a:rPr>
              <a:t> </a:t>
            </a:r>
            <a:r>
              <a:rPr lang="en-US" dirty="0" err="1">
                <a:latin typeface="Arial" charset="0"/>
              </a:rPr>
              <a:t>sendiri</a:t>
            </a:r>
            <a:r>
              <a:rPr lang="en-US" dirty="0">
                <a:latin typeface="Arial" charset="0"/>
              </a:rPr>
              <a:t>.</a:t>
            </a:r>
          </a:p>
          <a:p>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sebuah</a:t>
            </a:r>
            <a:r>
              <a:rPr lang="en-US" dirty="0">
                <a:latin typeface="Arial" charset="0"/>
              </a:rPr>
              <a:t> </a:t>
            </a:r>
            <a:r>
              <a:rPr lang="en-US" dirty="0" err="1">
                <a:latin typeface="Arial" charset="0"/>
              </a:rPr>
              <a:t>sistem</a:t>
            </a:r>
            <a:r>
              <a:rPr lang="en-US" dirty="0">
                <a:latin typeface="Arial" charset="0"/>
              </a:rPr>
              <a:t> </a:t>
            </a:r>
            <a:r>
              <a:rPr lang="en-US" dirty="0" err="1">
                <a:latin typeface="Arial" charset="0"/>
              </a:rPr>
              <a:t>dimana</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menetapkan</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pasien</a:t>
            </a:r>
            <a:r>
              <a:rPr lang="en-US" dirty="0">
                <a:latin typeface="Arial" charset="0"/>
              </a:rPr>
              <a:t> yang </a:t>
            </a:r>
            <a:r>
              <a:rPr lang="en-US" dirty="0" err="1">
                <a:latin typeface="Arial" charset="0"/>
              </a:rPr>
              <a:t>lebih</a:t>
            </a:r>
            <a:r>
              <a:rPr lang="en-US" dirty="0">
                <a:latin typeface="Arial" charset="0"/>
              </a:rPr>
              <a:t> </a:t>
            </a:r>
            <a:r>
              <a:rPr lang="en-US" dirty="0" err="1">
                <a:latin typeface="Arial" charset="0"/>
              </a:rPr>
              <a:t>aman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mencegah</a:t>
            </a:r>
            <a:r>
              <a:rPr lang="en-US" dirty="0">
                <a:latin typeface="Arial" charset="0"/>
              </a:rPr>
              <a:t> </a:t>
            </a:r>
            <a:r>
              <a:rPr lang="en-US" dirty="0" err="1">
                <a:latin typeface="Arial" charset="0"/>
              </a:rPr>
              <a:t>cidera</a:t>
            </a:r>
            <a:r>
              <a:rPr lang="en-US" dirty="0">
                <a:latin typeface="Arial" charset="0"/>
              </a:rPr>
              <a:t> </a:t>
            </a:r>
            <a:r>
              <a:rPr lang="en-US" dirty="0" err="1">
                <a:latin typeface="Arial" charset="0"/>
              </a:rPr>
              <a:t>akibat</a:t>
            </a:r>
            <a:r>
              <a:rPr lang="en-US" dirty="0">
                <a:latin typeface="Arial" charset="0"/>
              </a:rPr>
              <a:t> </a:t>
            </a:r>
            <a:r>
              <a:rPr lang="en-US" dirty="0" err="1">
                <a:latin typeface="Arial" charset="0"/>
              </a:rPr>
              <a:t>kesalahan</a:t>
            </a:r>
            <a:r>
              <a:rPr lang="en-US" dirty="0">
                <a:latin typeface="Arial" charset="0"/>
              </a:rPr>
              <a:t> </a:t>
            </a:r>
            <a:r>
              <a:rPr lang="en-US" dirty="0" err="1">
                <a:latin typeface="Arial" charset="0"/>
              </a:rPr>
              <a:t>karena</a:t>
            </a:r>
            <a:r>
              <a:rPr lang="en-US" dirty="0">
                <a:latin typeface="Arial" charset="0"/>
              </a:rPr>
              <a:t> </a:t>
            </a:r>
            <a:r>
              <a:rPr lang="en-US" dirty="0" err="1">
                <a:latin typeface="Arial" charset="0"/>
              </a:rPr>
              <a:t>melakukan</a:t>
            </a:r>
            <a:r>
              <a:rPr lang="en-US" dirty="0">
                <a:latin typeface="Arial" charset="0"/>
              </a:rPr>
              <a:t> </a:t>
            </a:r>
            <a:r>
              <a:rPr lang="en-US" dirty="0" err="1">
                <a:latin typeface="Arial" charset="0"/>
              </a:rPr>
              <a:t>tindakan</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tidak</a:t>
            </a:r>
            <a:r>
              <a:rPr lang="en-US" dirty="0">
                <a:latin typeface="Arial" charset="0"/>
              </a:rPr>
              <a:t> </a:t>
            </a:r>
            <a:r>
              <a:rPr lang="en-US" dirty="0" err="1">
                <a:latin typeface="Arial" charset="0"/>
              </a:rPr>
              <a:t>melakukan</a:t>
            </a:r>
            <a:r>
              <a:rPr lang="en-US" dirty="0">
                <a:latin typeface="Arial" charset="0"/>
              </a:rPr>
              <a:t> </a:t>
            </a:r>
            <a:r>
              <a:rPr lang="en-US" dirty="0" err="1">
                <a:latin typeface="Arial" charset="0"/>
              </a:rPr>
              <a:t>suatu</a:t>
            </a:r>
            <a:r>
              <a:rPr lang="en-US" dirty="0">
                <a:latin typeface="Arial" charset="0"/>
              </a:rPr>
              <a:t> </a:t>
            </a:r>
            <a:r>
              <a:rPr lang="en-US" dirty="0" err="1">
                <a:latin typeface="Arial" charset="0"/>
              </a:rPr>
              <a:t>tindakan</a:t>
            </a:r>
            <a:r>
              <a:rPr lang="en-US" dirty="0">
                <a:latin typeface="Arial" charset="0"/>
              </a:rPr>
              <a:t> yang </a:t>
            </a:r>
            <a:r>
              <a:rPr lang="en-US" dirty="0" err="1">
                <a:latin typeface="Arial" charset="0"/>
              </a:rPr>
              <a:t>seharusnya</a:t>
            </a:r>
            <a:r>
              <a:rPr lang="en-US" dirty="0">
                <a:latin typeface="Arial" charset="0"/>
              </a:rPr>
              <a:t> </a:t>
            </a:r>
            <a:r>
              <a:rPr lang="en-US" dirty="0" err="1">
                <a:latin typeface="Arial" charset="0"/>
              </a:rPr>
              <a:t>dilakukan</a:t>
            </a:r>
            <a:endParaRPr lang="en-US" dirty="0"/>
          </a:p>
        </p:txBody>
      </p:sp>
    </p:spTree>
    <p:extLst>
      <p:ext uri="{BB962C8B-B14F-4D97-AF65-F5344CB8AC3E}">
        <p14:creationId xmlns:p14="http://schemas.microsoft.com/office/powerpoint/2010/main" val="926730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53400" cy="5715000"/>
          </a:xfrm>
        </p:spPr>
        <p:txBody>
          <a:bodyPr>
            <a:normAutofit fontScale="85000" lnSpcReduction="10000"/>
          </a:bodyPr>
          <a:lstStyle/>
          <a:p>
            <a:pPr marL="68580" indent="0">
              <a:spcBef>
                <a:spcPts val="1675"/>
              </a:spcBef>
              <a:spcAft>
                <a:spcPts val="1263"/>
              </a:spcAft>
              <a:buNone/>
            </a:pPr>
            <a:r>
              <a:rPr lang="en-US" sz="3200" b="1" dirty="0" smtClean="0">
                <a:solidFill>
                  <a:srgbClr val="FF0000"/>
                </a:solidFill>
                <a:latin typeface="Arial" charset="0"/>
              </a:rPr>
              <a:t>5. </a:t>
            </a:r>
            <a:r>
              <a:rPr lang="en-US" sz="3200" b="1" dirty="0" err="1" smtClean="0">
                <a:solidFill>
                  <a:srgbClr val="FF0000"/>
                </a:solidFill>
                <a:latin typeface="Arial" charset="0"/>
              </a:rPr>
              <a:t>Mengembangkan</a:t>
            </a:r>
            <a:r>
              <a:rPr lang="en-US" sz="3200" b="1" dirty="0" smtClean="0">
                <a:solidFill>
                  <a:srgbClr val="FF0000"/>
                </a:solidFill>
                <a:latin typeface="Arial" charset="0"/>
              </a:rPr>
              <a:t> </a:t>
            </a:r>
            <a:r>
              <a:rPr lang="en-US" sz="3200" b="1" dirty="0" err="1">
                <a:solidFill>
                  <a:srgbClr val="FF0000"/>
                </a:solidFill>
                <a:latin typeface="Arial" charset="0"/>
              </a:rPr>
              <a:t>Komunikasi</a:t>
            </a:r>
            <a:r>
              <a:rPr lang="en-US" sz="3200" b="1" dirty="0">
                <a:solidFill>
                  <a:srgbClr val="FF0000"/>
                </a:solidFill>
                <a:latin typeface="Arial" charset="0"/>
              </a:rPr>
              <a:t> </a:t>
            </a:r>
            <a:r>
              <a:rPr lang="en-US" sz="3200" b="1" dirty="0" err="1">
                <a:solidFill>
                  <a:srgbClr val="FF0000"/>
                </a:solidFill>
                <a:latin typeface="Arial" charset="0"/>
              </a:rPr>
              <a:t>terbuka</a:t>
            </a:r>
            <a:r>
              <a:rPr lang="en-US" sz="3200" b="1" dirty="0">
                <a:solidFill>
                  <a:srgbClr val="FF0000"/>
                </a:solidFill>
                <a:latin typeface="Arial" charset="0"/>
              </a:rPr>
              <a:t> </a:t>
            </a:r>
            <a:r>
              <a:rPr lang="en-US" sz="3200" b="1" dirty="0" err="1">
                <a:solidFill>
                  <a:srgbClr val="FF0000"/>
                </a:solidFill>
                <a:latin typeface="Arial" charset="0"/>
              </a:rPr>
              <a:t>dengan</a:t>
            </a:r>
            <a:r>
              <a:rPr lang="en-US" sz="3200" b="1" dirty="0">
                <a:solidFill>
                  <a:srgbClr val="FF0000"/>
                </a:solidFill>
                <a:latin typeface="Arial" charset="0"/>
              </a:rPr>
              <a:t> </a:t>
            </a:r>
            <a:r>
              <a:rPr lang="en-US" sz="3200" b="1" dirty="0" err="1">
                <a:solidFill>
                  <a:srgbClr val="FF0000"/>
                </a:solidFill>
                <a:latin typeface="Arial" charset="0"/>
              </a:rPr>
              <a:t>pasien</a:t>
            </a:r>
            <a:endParaRPr lang="en-US" sz="3200" b="1" dirty="0">
              <a:solidFill>
                <a:srgbClr val="FF0000"/>
              </a:solidFill>
              <a:latin typeface="Arial" charset="0"/>
            </a:endParaRPr>
          </a:p>
          <a:p>
            <a:pPr>
              <a:spcAft>
                <a:spcPts val="838"/>
              </a:spcAft>
            </a:pPr>
            <a:r>
              <a:rPr lang="en-US" dirty="0" err="1" smtClean="0">
                <a:latin typeface="Arial" charset="0"/>
              </a:rPr>
              <a:t>Rumah</a:t>
            </a:r>
            <a:r>
              <a:rPr lang="en-US" dirty="0" smtClean="0">
                <a:latin typeface="Arial" charset="0"/>
              </a:rPr>
              <a:t> </a:t>
            </a:r>
            <a:r>
              <a:rPr lang="en-US" dirty="0" err="1">
                <a:latin typeface="Arial" charset="0"/>
              </a:rPr>
              <a:t>sakit</a:t>
            </a:r>
            <a:r>
              <a:rPr lang="en-US" dirty="0">
                <a:latin typeface="Arial" charset="0"/>
              </a:rPr>
              <a:t> </a:t>
            </a:r>
            <a:r>
              <a:rPr lang="en-US" dirty="0" err="1">
                <a:latin typeface="Arial" charset="0"/>
              </a:rPr>
              <a:t>memastikan</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memiliki</a:t>
            </a:r>
            <a:r>
              <a:rPr lang="en-US" dirty="0">
                <a:latin typeface="Arial" charset="0"/>
              </a:rPr>
              <a:t> </a:t>
            </a:r>
            <a:r>
              <a:rPr lang="en-US" dirty="0" err="1">
                <a:latin typeface="Arial" charset="0"/>
              </a:rPr>
              <a:t>kebijakan</a:t>
            </a:r>
            <a:r>
              <a:rPr lang="en-US" dirty="0">
                <a:latin typeface="Arial" charset="0"/>
              </a:rPr>
              <a:t> yang </a:t>
            </a:r>
            <a:r>
              <a:rPr lang="en-US" dirty="0" err="1">
                <a:latin typeface="Arial" charset="0"/>
              </a:rPr>
              <a:t>jelas</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menjabarkan</a:t>
            </a:r>
            <a:r>
              <a:rPr lang="en-US" dirty="0">
                <a:latin typeface="Arial" charset="0"/>
              </a:rPr>
              <a:t> </a:t>
            </a:r>
            <a:r>
              <a:rPr lang="en-US" dirty="0" err="1">
                <a:latin typeface="Arial" charset="0"/>
              </a:rPr>
              <a:t>cara-cara</a:t>
            </a:r>
            <a:r>
              <a:rPr lang="en-US" dirty="0">
                <a:latin typeface="Arial" charset="0"/>
              </a:rPr>
              <a:t> </a:t>
            </a:r>
            <a:r>
              <a:rPr lang="en-US" dirty="0" err="1">
                <a:latin typeface="Arial" charset="0"/>
              </a:rPr>
              <a:t>komunikasi</a:t>
            </a:r>
            <a:r>
              <a:rPr lang="en-US" dirty="0">
                <a:latin typeface="Arial" charset="0"/>
              </a:rPr>
              <a:t> </a:t>
            </a:r>
            <a:r>
              <a:rPr lang="en-US" dirty="0" err="1">
                <a:latin typeface="Arial" charset="0"/>
              </a:rPr>
              <a:t>terbuka</a:t>
            </a:r>
            <a:r>
              <a:rPr lang="en-US" dirty="0">
                <a:latin typeface="Arial" charset="0"/>
              </a:rPr>
              <a:t> </a:t>
            </a:r>
            <a:r>
              <a:rPr lang="en-US" dirty="0" err="1">
                <a:latin typeface="Arial" charset="0"/>
              </a:rPr>
              <a:t>selama</a:t>
            </a:r>
            <a:r>
              <a:rPr lang="en-US" dirty="0">
                <a:latin typeface="Arial" charset="0"/>
              </a:rPr>
              <a:t> proses </a:t>
            </a:r>
            <a:r>
              <a:rPr lang="en-US" dirty="0" err="1">
                <a:latin typeface="Arial" charset="0"/>
              </a:rPr>
              <a:t>asuhan</a:t>
            </a:r>
            <a:r>
              <a:rPr lang="en-US" dirty="0">
                <a:latin typeface="Arial" charset="0"/>
              </a:rPr>
              <a:t> </a:t>
            </a:r>
            <a:r>
              <a:rPr lang="en-US" dirty="0" err="1">
                <a:latin typeface="Arial" charset="0"/>
              </a:rPr>
              <a:t>tentang</a:t>
            </a:r>
            <a:r>
              <a:rPr lang="en-US" dirty="0">
                <a:latin typeface="Arial" charset="0"/>
              </a:rPr>
              <a:t> </a:t>
            </a:r>
            <a:r>
              <a:rPr lang="en-US" dirty="0" err="1">
                <a:latin typeface="Arial" charset="0"/>
              </a:rPr>
              <a:t>insiden</a:t>
            </a:r>
            <a:r>
              <a:rPr lang="en-US" dirty="0">
                <a:latin typeface="Arial" charset="0"/>
              </a:rPr>
              <a:t> </a:t>
            </a:r>
            <a:r>
              <a:rPr lang="en-US" dirty="0" err="1">
                <a:latin typeface="Arial" charset="0"/>
              </a:rPr>
              <a:t>dengan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keluarga</a:t>
            </a:r>
            <a:r>
              <a:rPr lang="en-US" dirty="0">
                <a:latin typeface="Arial" charset="0"/>
              </a:rPr>
              <a:t>.</a:t>
            </a:r>
          </a:p>
          <a:p>
            <a:pPr>
              <a:spcAft>
                <a:spcPts val="838"/>
              </a:spcAft>
            </a:pPr>
            <a:r>
              <a:rPr lang="en-US" dirty="0" err="1" smtClean="0">
                <a:latin typeface="Arial" charset="0"/>
              </a:rPr>
              <a:t>Rumah</a:t>
            </a:r>
            <a:r>
              <a:rPr lang="en-US" dirty="0" smtClean="0">
                <a:latin typeface="Arial" charset="0"/>
              </a:rPr>
              <a:t> </a:t>
            </a:r>
            <a:r>
              <a:rPr lang="en-US" dirty="0" err="1">
                <a:latin typeface="Arial" charset="0"/>
              </a:rPr>
              <a:t>sakit</a:t>
            </a:r>
            <a:r>
              <a:rPr lang="en-US" dirty="0">
                <a:latin typeface="Arial" charset="0"/>
              </a:rPr>
              <a:t> </a:t>
            </a:r>
            <a:r>
              <a:rPr lang="en-US" dirty="0" err="1">
                <a:latin typeface="Arial" charset="0"/>
              </a:rPr>
              <a:t>memastikan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keluarga</a:t>
            </a:r>
            <a:r>
              <a:rPr lang="en-US" dirty="0">
                <a:latin typeface="Arial" charset="0"/>
              </a:rPr>
              <a:t> </a:t>
            </a:r>
            <a:r>
              <a:rPr lang="en-US" dirty="0" err="1">
                <a:latin typeface="Arial" charset="0"/>
              </a:rPr>
              <a:t>mendapatkan</a:t>
            </a:r>
            <a:r>
              <a:rPr lang="en-US" dirty="0">
                <a:latin typeface="Arial" charset="0"/>
              </a:rPr>
              <a:t> </a:t>
            </a:r>
            <a:r>
              <a:rPr lang="en-US" dirty="0" err="1">
                <a:latin typeface="Arial" charset="0"/>
              </a:rPr>
              <a:t>informasi</a:t>
            </a:r>
            <a:r>
              <a:rPr lang="en-US" dirty="0">
                <a:latin typeface="Arial" charset="0"/>
              </a:rPr>
              <a:t> yang </a:t>
            </a:r>
            <a:r>
              <a:rPr lang="en-US" dirty="0" err="1">
                <a:latin typeface="Arial" charset="0"/>
              </a:rPr>
              <a:t>jelas</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benar</a:t>
            </a:r>
            <a:r>
              <a:rPr lang="en-US" dirty="0">
                <a:latin typeface="Arial" charset="0"/>
              </a:rPr>
              <a:t> </a:t>
            </a:r>
            <a:r>
              <a:rPr lang="en-US" dirty="0" err="1">
                <a:latin typeface="Arial" charset="0"/>
              </a:rPr>
              <a:t>bila</a:t>
            </a:r>
            <a:r>
              <a:rPr lang="en-US" dirty="0">
                <a:latin typeface="Arial" charset="0"/>
              </a:rPr>
              <a:t> </a:t>
            </a:r>
            <a:r>
              <a:rPr lang="en-US" dirty="0" err="1">
                <a:latin typeface="Arial" charset="0"/>
              </a:rPr>
              <a:t>terjadi</a:t>
            </a:r>
            <a:r>
              <a:rPr lang="en-US" dirty="0">
                <a:latin typeface="Arial" charset="0"/>
              </a:rPr>
              <a:t> </a:t>
            </a:r>
            <a:r>
              <a:rPr lang="en-US" dirty="0" err="1">
                <a:latin typeface="Arial" charset="0"/>
              </a:rPr>
              <a:t>insiden</a:t>
            </a:r>
            <a:r>
              <a:rPr lang="en-US" dirty="0">
                <a:latin typeface="Arial" charset="0"/>
              </a:rPr>
              <a:t>.</a:t>
            </a:r>
          </a:p>
          <a:p>
            <a:pPr>
              <a:spcAft>
                <a:spcPts val="838"/>
              </a:spcAft>
            </a:pPr>
            <a:r>
              <a:rPr lang="en-US" dirty="0" err="1" smtClean="0">
                <a:latin typeface="Arial" charset="0"/>
              </a:rPr>
              <a:t>Rumah</a:t>
            </a:r>
            <a:r>
              <a:rPr lang="en-US" dirty="0" smtClean="0">
                <a:latin typeface="Arial" charset="0"/>
              </a:rPr>
              <a:t> </a:t>
            </a:r>
            <a:r>
              <a:rPr lang="en-US" dirty="0" err="1">
                <a:latin typeface="Arial" charset="0"/>
              </a:rPr>
              <a:t>sakit</a:t>
            </a:r>
            <a:r>
              <a:rPr lang="en-US" dirty="0">
                <a:latin typeface="Arial" charset="0"/>
              </a:rPr>
              <a:t> </a:t>
            </a:r>
            <a:r>
              <a:rPr lang="en-US" dirty="0" err="1">
                <a:latin typeface="Arial" charset="0"/>
              </a:rPr>
              <a:t>berikan</a:t>
            </a:r>
            <a:r>
              <a:rPr lang="en-US" dirty="0">
                <a:latin typeface="Arial" charset="0"/>
              </a:rPr>
              <a:t> </a:t>
            </a:r>
            <a:r>
              <a:rPr lang="en-US" dirty="0" err="1">
                <a:latin typeface="Arial" charset="0"/>
              </a:rPr>
              <a:t>dukungan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pelatihan</a:t>
            </a:r>
            <a:r>
              <a:rPr lang="en-US" dirty="0">
                <a:latin typeface="Arial" charset="0"/>
              </a:rPr>
              <a:t> </a:t>
            </a:r>
            <a:r>
              <a:rPr lang="en-US" dirty="0" err="1">
                <a:latin typeface="Arial" charset="0"/>
              </a:rPr>
              <a:t>kepada</a:t>
            </a:r>
            <a:r>
              <a:rPr lang="en-US" dirty="0">
                <a:latin typeface="Arial" charset="0"/>
              </a:rPr>
              <a:t> </a:t>
            </a:r>
            <a:r>
              <a:rPr lang="en-US" dirty="0" err="1">
                <a:latin typeface="Arial" charset="0"/>
              </a:rPr>
              <a:t>staf</a:t>
            </a:r>
            <a:r>
              <a:rPr lang="en-US" dirty="0">
                <a:latin typeface="Arial" charset="0"/>
              </a:rPr>
              <a:t> agar </a:t>
            </a:r>
            <a:r>
              <a:rPr lang="en-US" dirty="0" err="1">
                <a:latin typeface="Arial" charset="0"/>
              </a:rPr>
              <a:t>selalu</a:t>
            </a:r>
            <a:r>
              <a:rPr lang="en-US" dirty="0">
                <a:latin typeface="Arial" charset="0"/>
              </a:rPr>
              <a:t> </a:t>
            </a:r>
            <a:r>
              <a:rPr lang="en-US" dirty="0" err="1">
                <a:latin typeface="Arial" charset="0"/>
              </a:rPr>
              <a:t>terbuka</a:t>
            </a:r>
            <a:r>
              <a:rPr lang="en-US" dirty="0">
                <a:latin typeface="Arial" charset="0"/>
              </a:rPr>
              <a:t> </a:t>
            </a:r>
            <a:r>
              <a:rPr lang="en-US" dirty="0" err="1">
                <a:latin typeface="Arial" charset="0"/>
              </a:rPr>
              <a:t>kepada</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keluarganya</a:t>
            </a:r>
            <a:r>
              <a:rPr lang="en-US" dirty="0">
                <a:latin typeface="Arial" charset="0"/>
              </a:rPr>
              <a:t>.</a:t>
            </a:r>
          </a:p>
          <a:p>
            <a:pPr>
              <a:spcAft>
                <a:spcPts val="838"/>
              </a:spcAft>
            </a:pPr>
            <a:r>
              <a:rPr lang="en-US" dirty="0" smtClean="0">
                <a:latin typeface="Arial" charset="0"/>
              </a:rPr>
              <a:t>Unit/</a:t>
            </a:r>
            <a:r>
              <a:rPr lang="en-US" dirty="0" err="1" smtClean="0">
                <a:latin typeface="Arial" charset="0"/>
              </a:rPr>
              <a:t>Komite</a:t>
            </a:r>
            <a:r>
              <a:rPr lang="en-US" dirty="0" smtClean="0">
                <a:latin typeface="Arial" charset="0"/>
              </a:rPr>
              <a:t> </a:t>
            </a:r>
            <a:r>
              <a:rPr lang="en-US" dirty="0" err="1">
                <a:latin typeface="Arial" charset="0"/>
              </a:rPr>
              <a:t>memastikan</a:t>
            </a:r>
            <a:r>
              <a:rPr lang="en-US" dirty="0">
                <a:latin typeface="Arial" charset="0"/>
              </a:rPr>
              <a:t> </a:t>
            </a:r>
            <a:r>
              <a:rPr lang="en-US" dirty="0" err="1">
                <a:latin typeface="Arial" charset="0"/>
              </a:rPr>
              <a:t>tim</a:t>
            </a:r>
            <a:r>
              <a:rPr lang="en-US" dirty="0">
                <a:latin typeface="Arial" charset="0"/>
              </a:rPr>
              <a:t> </a:t>
            </a:r>
            <a:r>
              <a:rPr lang="en-US" dirty="0" err="1">
                <a:latin typeface="Arial" charset="0"/>
              </a:rPr>
              <a:t>menghargai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mendukung</a:t>
            </a:r>
            <a:r>
              <a:rPr lang="en-US" dirty="0">
                <a:latin typeface="Arial" charset="0"/>
              </a:rPr>
              <a:t> </a:t>
            </a:r>
            <a:r>
              <a:rPr lang="en-US" dirty="0" err="1">
                <a:latin typeface="Arial" charset="0"/>
              </a:rPr>
              <a:t>keterlibatan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keluarga</a:t>
            </a:r>
            <a:r>
              <a:rPr lang="en-US" dirty="0">
                <a:latin typeface="Arial" charset="0"/>
              </a:rPr>
              <a:t> </a:t>
            </a:r>
            <a:r>
              <a:rPr lang="en-US" dirty="0" err="1">
                <a:latin typeface="Arial" charset="0"/>
              </a:rPr>
              <a:t>bila</a:t>
            </a:r>
            <a:r>
              <a:rPr lang="en-US" dirty="0">
                <a:latin typeface="Arial" charset="0"/>
              </a:rPr>
              <a:t> </a:t>
            </a:r>
            <a:r>
              <a:rPr lang="en-US" dirty="0" err="1">
                <a:latin typeface="Arial" charset="0"/>
              </a:rPr>
              <a:t>terjadi</a:t>
            </a:r>
            <a:r>
              <a:rPr lang="en-US" dirty="0">
                <a:latin typeface="Arial" charset="0"/>
              </a:rPr>
              <a:t> </a:t>
            </a:r>
            <a:r>
              <a:rPr lang="en-US" dirty="0" err="1">
                <a:latin typeface="Arial" charset="0"/>
              </a:rPr>
              <a:t>insiden</a:t>
            </a:r>
            <a:r>
              <a:rPr lang="en-US" dirty="0">
                <a:latin typeface="Arial" charset="0"/>
              </a:rPr>
              <a:t>.</a:t>
            </a:r>
          </a:p>
          <a:p>
            <a:pPr>
              <a:spcAft>
                <a:spcPts val="838"/>
              </a:spcAft>
            </a:pPr>
            <a:r>
              <a:rPr lang="en-US" dirty="0" smtClean="0">
                <a:latin typeface="Arial" charset="0"/>
              </a:rPr>
              <a:t>Unit/</a:t>
            </a:r>
            <a:r>
              <a:rPr lang="en-US" dirty="0" err="1" smtClean="0">
                <a:latin typeface="Arial" charset="0"/>
              </a:rPr>
              <a:t>Komite</a:t>
            </a:r>
            <a:r>
              <a:rPr lang="en-US" dirty="0" smtClean="0">
                <a:latin typeface="Arial" charset="0"/>
              </a:rPr>
              <a:t> </a:t>
            </a:r>
            <a:r>
              <a:rPr lang="en-US" dirty="0" err="1">
                <a:latin typeface="Arial" charset="0"/>
              </a:rPr>
              <a:t>memprioritaskan</a:t>
            </a:r>
            <a:r>
              <a:rPr lang="en-US" dirty="0">
                <a:latin typeface="Arial" charset="0"/>
              </a:rPr>
              <a:t> </a:t>
            </a:r>
            <a:r>
              <a:rPr lang="en-US" dirty="0" err="1">
                <a:latin typeface="Arial" charset="0"/>
              </a:rPr>
              <a:t>pemberitahuan</a:t>
            </a:r>
            <a:r>
              <a:rPr lang="en-US" dirty="0">
                <a:latin typeface="Arial" charset="0"/>
              </a:rPr>
              <a:t> </a:t>
            </a:r>
            <a:r>
              <a:rPr lang="en-US" dirty="0" err="1">
                <a:latin typeface="Arial" charset="0"/>
              </a:rPr>
              <a:t>kepada</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keluarga</a:t>
            </a:r>
            <a:r>
              <a:rPr lang="en-US" dirty="0">
                <a:latin typeface="Arial" charset="0"/>
              </a:rPr>
              <a:t> </a:t>
            </a:r>
            <a:r>
              <a:rPr lang="en-US" dirty="0" err="1">
                <a:latin typeface="Arial" charset="0"/>
              </a:rPr>
              <a:t>jika</a:t>
            </a:r>
            <a:r>
              <a:rPr lang="en-US" dirty="0">
                <a:latin typeface="Arial" charset="0"/>
              </a:rPr>
              <a:t> </a:t>
            </a:r>
            <a:r>
              <a:rPr lang="en-US" dirty="0" err="1">
                <a:latin typeface="Arial" charset="0"/>
              </a:rPr>
              <a:t>terjadi</a:t>
            </a:r>
            <a:r>
              <a:rPr lang="en-US" dirty="0">
                <a:latin typeface="Arial" charset="0"/>
              </a:rPr>
              <a:t> </a:t>
            </a:r>
            <a:r>
              <a:rPr lang="en-US" dirty="0" err="1">
                <a:latin typeface="Arial" charset="0"/>
              </a:rPr>
              <a:t>insiden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segera</a:t>
            </a:r>
            <a:r>
              <a:rPr lang="en-US" dirty="0">
                <a:latin typeface="Arial" charset="0"/>
              </a:rPr>
              <a:t> </a:t>
            </a:r>
            <a:r>
              <a:rPr lang="en-US" dirty="0" err="1">
                <a:latin typeface="Arial" charset="0"/>
              </a:rPr>
              <a:t>beritahukan</a:t>
            </a:r>
            <a:r>
              <a:rPr lang="en-US" dirty="0">
                <a:latin typeface="Arial" charset="0"/>
              </a:rPr>
              <a:t> </a:t>
            </a:r>
            <a:r>
              <a:rPr lang="en-US" dirty="0" err="1">
                <a:latin typeface="Arial" charset="0"/>
              </a:rPr>
              <a:t>kepada</a:t>
            </a:r>
            <a:r>
              <a:rPr lang="en-US" dirty="0">
                <a:latin typeface="Arial" charset="0"/>
              </a:rPr>
              <a:t> </a:t>
            </a:r>
            <a:r>
              <a:rPr lang="en-US" dirty="0" err="1">
                <a:latin typeface="Arial" charset="0"/>
              </a:rPr>
              <a:t>mereka</a:t>
            </a:r>
            <a:r>
              <a:rPr lang="en-US" dirty="0">
                <a:latin typeface="Arial" charset="0"/>
              </a:rPr>
              <a:t> </a:t>
            </a:r>
            <a:r>
              <a:rPr lang="en-US" dirty="0" err="1">
                <a:latin typeface="Arial" charset="0"/>
              </a:rPr>
              <a:t>informasi</a:t>
            </a:r>
            <a:r>
              <a:rPr lang="en-US" dirty="0">
                <a:latin typeface="Arial" charset="0"/>
              </a:rPr>
              <a:t> yang </a:t>
            </a:r>
            <a:r>
              <a:rPr lang="en-US" dirty="0" err="1">
                <a:latin typeface="Arial" charset="0"/>
              </a:rPr>
              <a:t>jelas</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benar</a:t>
            </a:r>
            <a:r>
              <a:rPr lang="en-US" dirty="0">
                <a:latin typeface="Arial" charset="0"/>
              </a:rPr>
              <a:t>.</a:t>
            </a:r>
          </a:p>
          <a:p>
            <a:r>
              <a:rPr lang="en-US" dirty="0" smtClean="0">
                <a:latin typeface="Arial" charset="0"/>
              </a:rPr>
              <a:t>Unit/</a:t>
            </a:r>
            <a:r>
              <a:rPr lang="en-US" dirty="0" err="1" smtClean="0">
                <a:latin typeface="Arial" charset="0"/>
              </a:rPr>
              <a:t>Komite</a:t>
            </a:r>
            <a:r>
              <a:rPr lang="en-US" dirty="0" smtClean="0">
                <a:latin typeface="Arial" charset="0"/>
              </a:rPr>
              <a:t> </a:t>
            </a:r>
            <a:r>
              <a:rPr lang="en-US" dirty="0" err="1">
                <a:latin typeface="Arial" charset="0"/>
              </a:rPr>
              <a:t>memastikan</a:t>
            </a:r>
            <a:r>
              <a:rPr lang="en-US" dirty="0">
                <a:latin typeface="Arial" charset="0"/>
              </a:rPr>
              <a:t>, </a:t>
            </a:r>
            <a:r>
              <a:rPr lang="en-US" dirty="0" err="1">
                <a:latin typeface="Arial" charset="0"/>
              </a:rPr>
              <a:t>segera</a:t>
            </a:r>
            <a:r>
              <a:rPr lang="en-US" dirty="0">
                <a:latin typeface="Arial" charset="0"/>
              </a:rPr>
              <a:t> </a:t>
            </a:r>
            <a:r>
              <a:rPr lang="en-US" dirty="0" err="1">
                <a:latin typeface="Arial" charset="0"/>
              </a:rPr>
              <a:t>setelah</a:t>
            </a:r>
            <a:r>
              <a:rPr lang="en-US" dirty="0">
                <a:latin typeface="Arial" charset="0"/>
              </a:rPr>
              <a:t> </a:t>
            </a:r>
            <a:r>
              <a:rPr lang="en-US" dirty="0" err="1">
                <a:latin typeface="Arial" charset="0"/>
              </a:rPr>
              <a:t>kejadian</a:t>
            </a:r>
            <a:r>
              <a:rPr lang="en-US" dirty="0">
                <a:latin typeface="Arial" charset="0"/>
              </a:rPr>
              <a:t> </a:t>
            </a:r>
            <a:r>
              <a:rPr lang="en-US" dirty="0" err="1">
                <a:latin typeface="Arial" charset="0"/>
              </a:rPr>
              <a:t>tim</a:t>
            </a:r>
            <a:r>
              <a:rPr lang="en-US" dirty="0">
                <a:latin typeface="Arial" charset="0"/>
              </a:rPr>
              <a:t> </a:t>
            </a:r>
            <a:r>
              <a:rPr lang="en-US" dirty="0" err="1">
                <a:latin typeface="Arial" charset="0"/>
              </a:rPr>
              <a:t>menunjukan</a:t>
            </a:r>
            <a:r>
              <a:rPr lang="en-US" dirty="0">
                <a:latin typeface="Arial" charset="0"/>
              </a:rPr>
              <a:t> </a:t>
            </a:r>
            <a:r>
              <a:rPr lang="en-US" dirty="0" err="1">
                <a:latin typeface="Arial" charset="0"/>
              </a:rPr>
              <a:t>empati</a:t>
            </a:r>
            <a:r>
              <a:rPr lang="en-US" dirty="0">
                <a:latin typeface="Arial" charset="0"/>
              </a:rPr>
              <a:t> </a:t>
            </a:r>
            <a:r>
              <a:rPr lang="en-US" dirty="0" err="1">
                <a:latin typeface="Arial" charset="0"/>
              </a:rPr>
              <a:t>kepada</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keluarganya</a:t>
            </a:r>
            <a:endParaRPr lang="en-US" dirty="0">
              <a:latin typeface="Arial" charset="0"/>
            </a:endParaRPr>
          </a:p>
          <a:p>
            <a:pPr marL="68580" indent="0">
              <a:buNone/>
            </a:pPr>
            <a:endParaRPr lang="en-US" dirty="0"/>
          </a:p>
        </p:txBody>
      </p:sp>
    </p:spTree>
    <p:extLst>
      <p:ext uri="{BB962C8B-B14F-4D97-AF65-F5344CB8AC3E}">
        <p14:creationId xmlns:p14="http://schemas.microsoft.com/office/powerpoint/2010/main" val="4149660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82000" cy="5791200"/>
          </a:xfrm>
        </p:spPr>
        <p:txBody>
          <a:bodyPr>
            <a:normAutofit fontScale="92500" lnSpcReduction="10000"/>
          </a:bodyPr>
          <a:lstStyle/>
          <a:p>
            <a:pPr marL="68580" indent="0">
              <a:spcBef>
                <a:spcPts val="0"/>
              </a:spcBef>
              <a:spcAft>
                <a:spcPts val="420"/>
              </a:spcAft>
              <a:buNone/>
              <a:defRPr/>
            </a:pPr>
            <a:r>
              <a:rPr lang="id" sz="3600" dirty="0" smtClean="0">
                <a:solidFill>
                  <a:srgbClr val="FF0000"/>
                </a:solidFill>
                <a:latin typeface="Arial"/>
              </a:rPr>
              <a:t>6. Mempelajari </a:t>
            </a:r>
            <a:r>
              <a:rPr lang="id" sz="3600" dirty="0">
                <a:solidFill>
                  <a:srgbClr val="FF0000"/>
                </a:solidFill>
                <a:latin typeface="Arial"/>
              </a:rPr>
              <a:t>&amp; membagi pengalaman tentang keselamatan pasien</a:t>
            </a:r>
          </a:p>
          <a:p>
            <a:pPr marL="406908" algn="just">
              <a:spcBef>
                <a:spcPts val="0"/>
              </a:spcBef>
              <a:spcAft>
                <a:spcPts val="420"/>
              </a:spcAft>
              <a:defRPr/>
            </a:pPr>
            <a:r>
              <a:rPr lang="id" sz="2500" dirty="0" smtClean="0">
                <a:latin typeface="Arial"/>
              </a:rPr>
              <a:t>Rumah </a:t>
            </a:r>
            <a:r>
              <a:rPr lang="id" sz="2500" dirty="0">
                <a:latin typeface="Arial"/>
              </a:rPr>
              <a:t>sakit memastikan staf yang terkait telah terlatih untuk melakukan kajian insiden secara tepat.</a:t>
            </a:r>
          </a:p>
          <a:p>
            <a:pPr marL="401638" indent="-236538">
              <a:spcBef>
                <a:spcPts val="0"/>
              </a:spcBef>
              <a:spcAft>
                <a:spcPts val="420"/>
              </a:spcAft>
              <a:defRPr/>
            </a:pPr>
            <a:r>
              <a:rPr lang="id" sz="2500" dirty="0" smtClean="0">
                <a:latin typeface="Arial"/>
              </a:rPr>
              <a:t>Rumah </a:t>
            </a:r>
            <a:r>
              <a:rPr lang="id" sz="2500" dirty="0">
                <a:latin typeface="Arial"/>
              </a:rPr>
              <a:t>sakit mengembangkan kebijakan yang menjabarkan dengan jelas kriteria pelaksanaan </a:t>
            </a:r>
            <a:r>
              <a:rPr lang="id" sz="2500" i="1" dirty="0">
                <a:latin typeface="Arial"/>
              </a:rPr>
              <a:t>Analisis Akar Masalah </a:t>
            </a:r>
            <a:r>
              <a:rPr lang="en-US" sz="2500" i="1" dirty="0">
                <a:latin typeface="Arial"/>
              </a:rPr>
              <a:t>(Root Cause Analysis)</a:t>
            </a:r>
            <a:r>
              <a:rPr lang="en-US" sz="2500" dirty="0">
                <a:latin typeface="Arial"/>
              </a:rPr>
              <a:t> </a:t>
            </a:r>
            <a:r>
              <a:rPr lang="id" sz="2500" dirty="0">
                <a:latin typeface="Arial"/>
              </a:rPr>
              <a:t>yang mencakup insiden yang terjadi dan minimum 1 kali pertahun melakukan Analisis Modus Dampak Dan Kegagalan </a:t>
            </a:r>
            <a:r>
              <a:rPr lang="id" sz="2500" i="1" dirty="0">
                <a:latin typeface="Arial"/>
              </a:rPr>
              <a:t>( </a:t>
            </a:r>
            <a:r>
              <a:rPr lang="en-US" sz="2500" i="1" dirty="0">
                <a:latin typeface="Arial"/>
              </a:rPr>
              <a:t>Failure Modes And Effects Analysis)</a:t>
            </a:r>
            <a:r>
              <a:rPr lang="en-US" sz="2500" dirty="0">
                <a:latin typeface="Arial"/>
              </a:rPr>
              <a:t> </a:t>
            </a:r>
            <a:r>
              <a:rPr lang="id" sz="2500" dirty="0">
                <a:latin typeface="Arial"/>
              </a:rPr>
              <a:t>untuk </a:t>
            </a:r>
            <a:r>
              <a:rPr lang="en-US" sz="2500" dirty="0">
                <a:latin typeface="Arial"/>
              </a:rPr>
              <a:t>proses </a:t>
            </a:r>
            <a:r>
              <a:rPr lang="en-US" sz="2500" dirty="0" err="1">
                <a:latin typeface="Arial"/>
              </a:rPr>
              <a:t>resiko</a:t>
            </a:r>
            <a:r>
              <a:rPr lang="en-US" sz="2500" dirty="0">
                <a:latin typeface="Arial"/>
              </a:rPr>
              <a:t> </a:t>
            </a:r>
            <a:r>
              <a:rPr lang="id" sz="2500" dirty="0">
                <a:latin typeface="Arial"/>
              </a:rPr>
              <a:t>tinggi.</a:t>
            </a:r>
          </a:p>
          <a:p>
            <a:pPr marL="406908" algn="just">
              <a:spcBef>
                <a:spcPts val="0"/>
              </a:spcBef>
              <a:spcAft>
                <a:spcPts val="420"/>
              </a:spcAft>
              <a:defRPr/>
            </a:pPr>
            <a:r>
              <a:rPr lang="en-US" sz="2500" dirty="0" smtClean="0">
                <a:latin typeface="Arial"/>
              </a:rPr>
              <a:t>Unit/</a:t>
            </a:r>
            <a:r>
              <a:rPr lang="en-US" sz="2500" dirty="0" err="1" smtClean="0">
                <a:latin typeface="Arial"/>
              </a:rPr>
              <a:t>Komite</a:t>
            </a:r>
            <a:r>
              <a:rPr lang="en-US" sz="2500" dirty="0" smtClean="0">
                <a:latin typeface="Arial"/>
              </a:rPr>
              <a:t> </a:t>
            </a:r>
            <a:r>
              <a:rPr lang="id" sz="2500" dirty="0">
                <a:latin typeface="Arial"/>
              </a:rPr>
              <a:t>mendiskusikan dalam tim pengalaman dari hasil analisis insiden</a:t>
            </a:r>
          </a:p>
          <a:p>
            <a:pPr marL="520700" indent="-355600">
              <a:spcBef>
                <a:spcPts val="0"/>
              </a:spcBef>
              <a:spcAft>
                <a:spcPts val="1680"/>
              </a:spcAft>
              <a:defRPr/>
            </a:pPr>
            <a:r>
              <a:rPr lang="id" sz="2500" dirty="0" smtClean="0">
                <a:latin typeface="Arial"/>
              </a:rPr>
              <a:t>Unit/Komite </a:t>
            </a:r>
            <a:r>
              <a:rPr lang="id" sz="2500" dirty="0">
                <a:latin typeface="Arial"/>
              </a:rPr>
              <a:t>mengidentifikasi unit atau bagian lain yang mungkin terkena dampak dimasa depan dan membagi pengalaman tersebut secara lebih luas.</a:t>
            </a:r>
          </a:p>
          <a:p>
            <a:pPr marL="68580" indent="0">
              <a:buNone/>
            </a:pPr>
            <a:endParaRPr lang="en-US" dirty="0"/>
          </a:p>
        </p:txBody>
      </p:sp>
    </p:spTree>
    <p:extLst>
      <p:ext uri="{BB962C8B-B14F-4D97-AF65-F5344CB8AC3E}">
        <p14:creationId xmlns:p14="http://schemas.microsoft.com/office/powerpoint/2010/main" val="2594190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6172200"/>
          </a:xfrm>
        </p:spPr>
        <p:txBody>
          <a:bodyPr>
            <a:normAutofit fontScale="92500" lnSpcReduction="20000"/>
          </a:bodyPr>
          <a:lstStyle/>
          <a:p>
            <a:pPr marL="68580" indent="0" algn="just">
              <a:spcBef>
                <a:spcPts val="0"/>
              </a:spcBef>
              <a:spcAft>
                <a:spcPts val="420"/>
              </a:spcAft>
              <a:buNone/>
              <a:defRPr/>
            </a:pPr>
            <a:r>
              <a:rPr lang="id" dirty="0" smtClean="0">
                <a:solidFill>
                  <a:srgbClr val="FF0000"/>
                </a:solidFill>
                <a:latin typeface="Arial"/>
              </a:rPr>
              <a:t>7. Mencegah </a:t>
            </a:r>
            <a:r>
              <a:rPr lang="id" dirty="0">
                <a:solidFill>
                  <a:srgbClr val="FF0000"/>
                </a:solidFill>
                <a:latin typeface="Arial"/>
              </a:rPr>
              <a:t>cedera melalui implementasi keselamatan pasien (GLD 13.1 </a:t>
            </a:r>
            <a:r>
              <a:rPr lang="en-US" dirty="0">
                <a:solidFill>
                  <a:srgbClr val="FF0000"/>
                </a:solidFill>
                <a:latin typeface="Arial"/>
              </a:rPr>
              <a:t>ME </a:t>
            </a:r>
            <a:r>
              <a:rPr lang="id" dirty="0">
                <a:solidFill>
                  <a:srgbClr val="FF0000"/>
                </a:solidFill>
                <a:latin typeface="Arial"/>
              </a:rPr>
              <a:t>4)</a:t>
            </a:r>
          </a:p>
          <a:p>
            <a:pPr marL="520700" indent="-411163">
              <a:spcBef>
                <a:spcPts val="0"/>
              </a:spcBef>
              <a:spcAft>
                <a:spcPts val="420"/>
              </a:spcAft>
              <a:defRPr/>
            </a:pPr>
            <a:r>
              <a:rPr lang="id" dirty="0" smtClean="0">
                <a:latin typeface="Arial"/>
              </a:rPr>
              <a:t>Rumah </a:t>
            </a:r>
            <a:r>
              <a:rPr lang="id" dirty="0">
                <a:latin typeface="Arial"/>
              </a:rPr>
              <a:t>sakit menggunakan informasi yang benar dan jelas yang diperoleh dari sistem pelaporan, assesment resiko, kajian insiden, dan audit serta analisis untuk menentukan solusi.</a:t>
            </a:r>
          </a:p>
          <a:p>
            <a:pPr marL="520700" indent="-411163">
              <a:spcBef>
                <a:spcPts val="0"/>
              </a:spcBef>
              <a:spcAft>
                <a:spcPts val="420"/>
              </a:spcAft>
              <a:defRPr/>
            </a:pPr>
            <a:r>
              <a:rPr lang="id" dirty="0" smtClean="0">
                <a:latin typeface="Arial"/>
              </a:rPr>
              <a:t>Rumah </a:t>
            </a:r>
            <a:r>
              <a:rPr lang="id" dirty="0">
                <a:latin typeface="Arial"/>
              </a:rPr>
              <a:t>sakit solusi tersebut dapat mencakup penjabaran ulang sistem (struktur dan proses), penyesuaian pelatihan staf dan atau kegiatan klinis, termasuk penggunaan instrumen yang menjamin keselamatan pasien.</a:t>
            </a:r>
          </a:p>
          <a:p>
            <a:pPr marL="520700" indent="-411163" algn="just">
              <a:spcBef>
                <a:spcPts val="0"/>
              </a:spcBef>
              <a:spcAft>
                <a:spcPts val="420"/>
              </a:spcAft>
              <a:defRPr/>
            </a:pPr>
            <a:r>
              <a:rPr lang="id" dirty="0" smtClean="0">
                <a:latin typeface="Arial"/>
              </a:rPr>
              <a:t>Rumah </a:t>
            </a:r>
            <a:r>
              <a:rPr lang="id" dirty="0">
                <a:latin typeface="Arial"/>
              </a:rPr>
              <a:t>sakit melakukan assesment resiko untuk setiap perubahan yang direncanakan.</a:t>
            </a:r>
          </a:p>
          <a:p>
            <a:pPr marL="520700" indent="-411163">
              <a:spcBef>
                <a:spcPts val="0"/>
              </a:spcBef>
              <a:spcAft>
                <a:spcPts val="420"/>
              </a:spcAft>
              <a:defRPr/>
            </a:pPr>
            <a:r>
              <a:rPr lang="id" dirty="0" smtClean="0">
                <a:latin typeface="Arial"/>
              </a:rPr>
              <a:t>Rumah </a:t>
            </a:r>
            <a:r>
              <a:rPr lang="id" dirty="0">
                <a:latin typeface="Arial"/>
              </a:rPr>
              <a:t>sakit memberi umpan balik kepada staf tentang setiap tindakan yang diambil atas insiden yang dilaporkan</a:t>
            </a:r>
          </a:p>
          <a:p>
            <a:pPr marL="520700" indent="-411163">
              <a:spcBef>
                <a:spcPts val="0"/>
              </a:spcBef>
              <a:spcAft>
                <a:spcPts val="420"/>
              </a:spcAft>
              <a:defRPr/>
            </a:pPr>
            <a:r>
              <a:rPr lang="id" dirty="0" smtClean="0">
                <a:latin typeface="Arial"/>
              </a:rPr>
              <a:t>Unit/Komite </a:t>
            </a:r>
            <a:r>
              <a:rPr lang="id" dirty="0">
                <a:latin typeface="Arial"/>
              </a:rPr>
              <a:t>melibatkan tim dalam mengambangkan berbagai cara untuk membuat asuhan pasien menjadi lebih baik dan lebih aman.</a:t>
            </a:r>
          </a:p>
          <a:p>
            <a:pPr marL="520700" indent="-411163" algn="just">
              <a:spcBef>
                <a:spcPts val="0"/>
              </a:spcBef>
              <a:spcAft>
                <a:spcPts val="420"/>
              </a:spcAft>
              <a:defRPr/>
            </a:pPr>
            <a:r>
              <a:rPr lang="id" dirty="0" smtClean="0">
                <a:latin typeface="Arial"/>
              </a:rPr>
              <a:t>Unit/Komite </a:t>
            </a:r>
            <a:r>
              <a:rPr lang="id" dirty="0">
                <a:latin typeface="Arial"/>
              </a:rPr>
              <a:t>menelaah kembali perubahan-perubahan yang dibuat tim dan memastikan pelaksanaannya.</a:t>
            </a:r>
          </a:p>
          <a:p>
            <a:pPr marL="520700" indent="-411163">
              <a:spcBef>
                <a:spcPts val="0"/>
              </a:spcBef>
              <a:defRPr/>
            </a:pPr>
            <a:r>
              <a:rPr lang="id" dirty="0" smtClean="0">
                <a:latin typeface="Arial"/>
              </a:rPr>
              <a:t>Unit/Komite </a:t>
            </a:r>
            <a:r>
              <a:rPr lang="id" dirty="0">
                <a:latin typeface="Arial"/>
              </a:rPr>
              <a:t>memastikan tim menerima umpan balik atas setiap tindak lanjut tentang insiden yang dilaporkan.</a:t>
            </a:r>
          </a:p>
          <a:p>
            <a:pPr marL="68580" indent="0">
              <a:buNone/>
            </a:pPr>
            <a:endParaRPr lang="en-US" dirty="0"/>
          </a:p>
        </p:txBody>
      </p:sp>
    </p:spTree>
    <p:extLst>
      <p:ext uri="{BB962C8B-B14F-4D97-AF65-F5344CB8AC3E}">
        <p14:creationId xmlns:p14="http://schemas.microsoft.com/office/powerpoint/2010/main" val="3837691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77200" cy="6019800"/>
          </a:xfrm>
        </p:spPr>
        <p:txBody>
          <a:bodyPr/>
          <a:lstStyle/>
          <a:p>
            <a:pPr marL="68580" indent="0">
              <a:buNone/>
            </a:pPr>
            <a:r>
              <a:rPr lang="en-US" dirty="0" err="1">
                <a:solidFill>
                  <a:srgbClr val="2683C6"/>
                </a:solidFill>
                <a:latin typeface="Arial" charset="0"/>
              </a:rPr>
              <a:t>Standar</a:t>
            </a:r>
            <a:r>
              <a:rPr lang="en-US" dirty="0">
                <a:solidFill>
                  <a:srgbClr val="2683C6"/>
                </a:solidFill>
                <a:latin typeface="Arial" charset="0"/>
              </a:rPr>
              <a:t> </a:t>
            </a:r>
            <a:r>
              <a:rPr lang="en-US" dirty="0" err="1">
                <a:solidFill>
                  <a:srgbClr val="2683C6"/>
                </a:solidFill>
                <a:latin typeface="Arial" charset="0"/>
              </a:rPr>
              <a:t>Keselamatan</a:t>
            </a:r>
            <a:r>
              <a:rPr lang="en-US" dirty="0">
                <a:solidFill>
                  <a:srgbClr val="2683C6"/>
                </a:solidFill>
                <a:latin typeface="Arial" charset="0"/>
              </a:rPr>
              <a:t> </a:t>
            </a:r>
            <a:r>
              <a:rPr lang="en-US" dirty="0" err="1">
                <a:solidFill>
                  <a:srgbClr val="2683C6"/>
                </a:solidFill>
                <a:latin typeface="Arial" charset="0"/>
              </a:rPr>
              <a:t>Pasien</a:t>
            </a:r>
            <a:r>
              <a:rPr lang="en-US" dirty="0">
                <a:solidFill>
                  <a:srgbClr val="2683C6"/>
                </a:solidFill>
                <a:latin typeface="Arial" charset="0"/>
              </a:rPr>
              <a:t> </a:t>
            </a:r>
            <a:r>
              <a:rPr lang="en-US" dirty="0" err="1">
                <a:solidFill>
                  <a:srgbClr val="2683C6"/>
                </a:solidFill>
                <a:latin typeface="Arial" charset="0"/>
              </a:rPr>
              <a:t>Rumah</a:t>
            </a:r>
            <a:r>
              <a:rPr lang="en-US" dirty="0">
                <a:solidFill>
                  <a:srgbClr val="2683C6"/>
                </a:solidFill>
                <a:latin typeface="Arial" charset="0"/>
              </a:rPr>
              <a:t> </a:t>
            </a:r>
            <a:r>
              <a:rPr lang="en-US" dirty="0" err="1">
                <a:solidFill>
                  <a:srgbClr val="2683C6"/>
                </a:solidFill>
                <a:latin typeface="Arial" charset="0"/>
              </a:rPr>
              <a:t>Sakit</a:t>
            </a:r>
            <a:r>
              <a:rPr lang="en-US" dirty="0">
                <a:solidFill>
                  <a:srgbClr val="2683C6"/>
                </a:solidFill>
                <a:latin typeface="Arial" charset="0"/>
              </a:rPr>
              <a:t> :</a:t>
            </a:r>
          </a:p>
          <a:p>
            <a:pPr marL="68580" indent="0" algn="just">
              <a:spcBef>
                <a:spcPts val="1263"/>
              </a:spcBef>
              <a:spcAft>
                <a:spcPts val="425"/>
              </a:spcAft>
              <a:buNone/>
            </a:pPr>
            <a:r>
              <a:rPr lang="en-US" dirty="0" err="1">
                <a:latin typeface="Arial" charset="0"/>
              </a:rPr>
              <a:t>Standar</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tersebut</a:t>
            </a:r>
            <a:r>
              <a:rPr lang="en-US" dirty="0">
                <a:latin typeface="Arial" charset="0"/>
              </a:rPr>
              <a:t> </a:t>
            </a:r>
            <a:r>
              <a:rPr lang="en-US" dirty="0" err="1">
                <a:latin typeface="Arial" charset="0"/>
              </a:rPr>
              <a:t>terdiri</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tujuh</a:t>
            </a:r>
            <a:r>
              <a:rPr lang="en-US" dirty="0">
                <a:latin typeface="Arial" charset="0"/>
              </a:rPr>
              <a:t> </a:t>
            </a:r>
            <a:r>
              <a:rPr lang="en-US" dirty="0" err="1">
                <a:latin typeface="Arial" charset="0"/>
              </a:rPr>
              <a:t>standar</a:t>
            </a:r>
            <a:r>
              <a:rPr lang="en-US" dirty="0">
                <a:latin typeface="Arial" charset="0"/>
              </a:rPr>
              <a:t> </a:t>
            </a:r>
            <a:r>
              <a:rPr lang="en-US" dirty="0" err="1">
                <a:latin typeface="Arial" charset="0"/>
              </a:rPr>
              <a:t>yaitu</a:t>
            </a:r>
            <a:r>
              <a:rPr lang="en-US" dirty="0">
                <a:latin typeface="Arial" charset="0"/>
              </a:rPr>
              <a:t>:</a:t>
            </a:r>
          </a:p>
          <a:p>
            <a:pPr marL="512763" indent="-444500" algn="just">
              <a:spcAft>
                <a:spcPts val="425"/>
              </a:spcAft>
              <a:buNone/>
            </a:pPr>
            <a:r>
              <a:rPr lang="en-US" dirty="0" smtClean="0">
                <a:solidFill>
                  <a:srgbClr val="FF0000"/>
                </a:solidFill>
                <a:latin typeface="Arial" charset="0"/>
              </a:rPr>
              <a:t>1.  </a:t>
            </a:r>
            <a:r>
              <a:rPr lang="en-US" dirty="0" err="1" smtClean="0">
                <a:solidFill>
                  <a:srgbClr val="FF0000"/>
                </a:solidFill>
                <a:latin typeface="Arial" charset="0"/>
              </a:rPr>
              <a:t>Hak</a:t>
            </a:r>
            <a:r>
              <a:rPr lang="en-US" dirty="0" smtClean="0">
                <a:solidFill>
                  <a:srgbClr val="FF0000"/>
                </a:solidFill>
                <a:latin typeface="Arial" charset="0"/>
              </a:rPr>
              <a:t> </a:t>
            </a:r>
            <a:r>
              <a:rPr lang="en-US" dirty="0" err="1">
                <a:solidFill>
                  <a:srgbClr val="FF0000"/>
                </a:solidFill>
                <a:latin typeface="Arial" charset="0"/>
              </a:rPr>
              <a:t>pasien</a:t>
            </a:r>
            <a:endParaRPr lang="en-US" dirty="0">
              <a:solidFill>
                <a:srgbClr val="FF0000"/>
              </a:solidFill>
              <a:latin typeface="Arial" charset="0"/>
            </a:endParaRPr>
          </a:p>
          <a:p>
            <a:pPr marL="508000" indent="0">
              <a:spcAft>
                <a:spcPts val="425"/>
              </a:spcAft>
              <a:buNone/>
            </a:pPr>
            <a:r>
              <a:rPr lang="en-US" sz="1800" dirty="0" err="1" smtClean="0">
                <a:latin typeface="Arial" charset="0"/>
              </a:rPr>
              <a:t>Pasien</a:t>
            </a:r>
            <a:r>
              <a:rPr lang="en-US" sz="1800" dirty="0" smtClean="0">
                <a:latin typeface="Arial" charset="0"/>
              </a:rPr>
              <a:t> </a:t>
            </a:r>
            <a:r>
              <a:rPr lang="en-US" sz="1800" dirty="0" err="1">
                <a:latin typeface="Arial" charset="0"/>
              </a:rPr>
              <a:t>dan</a:t>
            </a:r>
            <a:r>
              <a:rPr lang="en-US" sz="1800" dirty="0">
                <a:latin typeface="Arial" charset="0"/>
              </a:rPr>
              <a:t> </a:t>
            </a:r>
            <a:r>
              <a:rPr lang="en-US" sz="1800" dirty="0" err="1">
                <a:latin typeface="Arial" charset="0"/>
              </a:rPr>
              <a:t>keluarganya</a:t>
            </a:r>
            <a:r>
              <a:rPr lang="en-US" sz="1800" dirty="0">
                <a:latin typeface="Arial" charset="0"/>
              </a:rPr>
              <a:t> </a:t>
            </a:r>
            <a:r>
              <a:rPr lang="en-US" sz="1800" dirty="0" err="1">
                <a:latin typeface="Arial" charset="0"/>
              </a:rPr>
              <a:t>mempunyai</a:t>
            </a:r>
            <a:r>
              <a:rPr lang="en-US" sz="1800" dirty="0">
                <a:latin typeface="Arial" charset="0"/>
              </a:rPr>
              <a:t> </a:t>
            </a:r>
            <a:r>
              <a:rPr lang="en-US" sz="1800" dirty="0" err="1">
                <a:latin typeface="Arial" charset="0"/>
              </a:rPr>
              <a:t>hak</a:t>
            </a:r>
            <a:r>
              <a:rPr lang="en-US" sz="1800" dirty="0">
                <a:latin typeface="Arial" charset="0"/>
              </a:rPr>
              <a:t> </a:t>
            </a:r>
            <a:r>
              <a:rPr lang="en-US" sz="1800" dirty="0" err="1">
                <a:latin typeface="Arial" charset="0"/>
              </a:rPr>
              <a:t>untuk</a:t>
            </a:r>
            <a:r>
              <a:rPr lang="en-US" sz="1800" dirty="0">
                <a:latin typeface="Arial" charset="0"/>
              </a:rPr>
              <a:t> </a:t>
            </a:r>
            <a:r>
              <a:rPr lang="en-US" sz="1800" dirty="0" err="1">
                <a:latin typeface="Arial" charset="0"/>
              </a:rPr>
              <a:t>mendapatkan</a:t>
            </a:r>
            <a:r>
              <a:rPr lang="en-US" sz="1800" dirty="0">
                <a:latin typeface="Arial" charset="0"/>
              </a:rPr>
              <a:t> </a:t>
            </a:r>
            <a:r>
              <a:rPr lang="en-US" sz="1800" dirty="0" err="1">
                <a:latin typeface="Arial" charset="0"/>
              </a:rPr>
              <a:t>informasi</a:t>
            </a:r>
            <a:r>
              <a:rPr lang="en-US" sz="1800" dirty="0">
                <a:latin typeface="Arial" charset="0"/>
              </a:rPr>
              <a:t> </a:t>
            </a:r>
            <a:r>
              <a:rPr lang="en-US" sz="1800" dirty="0" err="1">
                <a:latin typeface="Arial" charset="0"/>
              </a:rPr>
              <a:t>tentang</a:t>
            </a:r>
            <a:r>
              <a:rPr lang="en-US" sz="1800" dirty="0">
                <a:latin typeface="Arial" charset="0"/>
              </a:rPr>
              <a:t> </a:t>
            </a:r>
            <a:r>
              <a:rPr lang="en-US" sz="1800" dirty="0" err="1">
                <a:latin typeface="Arial" charset="0"/>
              </a:rPr>
              <a:t>rencana</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hasil</a:t>
            </a:r>
            <a:r>
              <a:rPr lang="en-US" sz="1800" dirty="0">
                <a:latin typeface="Arial" charset="0"/>
              </a:rPr>
              <a:t> </a:t>
            </a:r>
            <a:r>
              <a:rPr lang="en-US" sz="1800" dirty="0" err="1">
                <a:latin typeface="Arial" charset="0"/>
              </a:rPr>
              <a:t>pelayanan</a:t>
            </a:r>
            <a:r>
              <a:rPr lang="en-US" sz="1800" dirty="0">
                <a:latin typeface="Arial" charset="0"/>
              </a:rPr>
              <a:t> </a:t>
            </a:r>
            <a:r>
              <a:rPr lang="en-US" sz="1800" dirty="0" err="1">
                <a:latin typeface="Arial" charset="0"/>
              </a:rPr>
              <a:t>termasuk</a:t>
            </a:r>
            <a:r>
              <a:rPr lang="en-US" sz="1800" dirty="0">
                <a:latin typeface="Arial" charset="0"/>
              </a:rPr>
              <a:t> </a:t>
            </a:r>
            <a:r>
              <a:rPr lang="en-US" sz="1800" dirty="0" err="1">
                <a:latin typeface="Arial" charset="0"/>
              </a:rPr>
              <a:t>kemungkinan</a:t>
            </a:r>
            <a:r>
              <a:rPr lang="en-US" sz="1800" dirty="0">
                <a:latin typeface="Arial" charset="0"/>
              </a:rPr>
              <a:t> </a:t>
            </a:r>
            <a:r>
              <a:rPr lang="en-US" sz="1800" dirty="0" err="1">
                <a:latin typeface="Arial" charset="0"/>
              </a:rPr>
              <a:t>terjadinya</a:t>
            </a:r>
            <a:r>
              <a:rPr lang="en-US" sz="1800" dirty="0">
                <a:latin typeface="Arial" charset="0"/>
              </a:rPr>
              <a:t> </a:t>
            </a:r>
            <a:r>
              <a:rPr lang="en-US" sz="1800" dirty="0" err="1">
                <a:latin typeface="Arial" charset="0"/>
              </a:rPr>
              <a:t>insiden</a:t>
            </a:r>
            <a:r>
              <a:rPr lang="en-US" sz="1800" dirty="0">
                <a:latin typeface="Arial" charset="0"/>
              </a:rPr>
              <a:t>.</a:t>
            </a:r>
          </a:p>
          <a:p>
            <a:pPr marL="68580" indent="0" algn="just">
              <a:spcAft>
                <a:spcPts val="1263"/>
              </a:spcAft>
              <a:buNone/>
            </a:pPr>
            <a:r>
              <a:rPr lang="en-US" dirty="0">
                <a:solidFill>
                  <a:srgbClr val="FF0000"/>
                </a:solidFill>
                <a:latin typeface="Arial" charset="0"/>
              </a:rPr>
              <a:t>2. </a:t>
            </a:r>
            <a:r>
              <a:rPr lang="en-US" dirty="0" smtClean="0">
                <a:solidFill>
                  <a:srgbClr val="FF0000"/>
                </a:solidFill>
                <a:latin typeface="Arial" charset="0"/>
              </a:rPr>
              <a:t> </a:t>
            </a:r>
            <a:r>
              <a:rPr lang="en-US" dirty="0" err="1">
                <a:solidFill>
                  <a:srgbClr val="FF0000"/>
                </a:solidFill>
                <a:latin typeface="Arial" charset="0"/>
              </a:rPr>
              <a:t>Mendidik</a:t>
            </a:r>
            <a:r>
              <a:rPr lang="en-US" dirty="0">
                <a:solidFill>
                  <a:srgbClr val="FF0000"/>
                </a:solidFill>
                <a:latin typeface="Arial" charset="0"/>
              </a:rPr>
              <a:t> </a:t>
            </a:r>
            <a:r>
              <a:rPr lang="en-US" dirty="0" err="1">
                <a:solidFill>
                  <a:srgbClr val="FF0000"/>
                </a:solidFill>
                <a:latin typeface="Arial" charset="0"/>
              </a:rPr>
              <a:t>pasien</a:t>
            </a:r>
            <a:r>
              <a:rPr lang="en-US" dirty="0">
                <a:solidFill>
                  <a:srgbClr val="FF0000"/>
                </a:solidFill>
                <a:latin typeface="Arial" charset="0"/>
              </a:rPr>
              <a:t> </a:t>
            </a:r>
            <a:r>
              <a:rPr lang="en-US" dirty="0" err="1">
                <a:solidFill>
                  <a:srgbClr val="FF0000"/>
                </a:solidFill>
                <a:latin typeface="Arial" charset="0"/>
              </a:rPr>
              <a:t>dan</a:t>
            </a:r>
            <a:r>
              <a:rPr lang="en-US" dirty="0">
                <a:solidFill>
                  <a:srgbClr val="FF0000"/>
                </a:solidFill>
                <a:latin typeface="Arial" charset="0"/>
              </a:rPr>
              <a:t> </a:t>
            </a:r>
            <a:r>
              <a:rPr lang="en-US" dirty="0" err="1">
                <a:solidFill>
                  <a:srgbClr val="FF0000"/>
                </a:solidFill>
                <a:latin typeface="Arial" charset="0"/>
              </a:rPr>
              <a:t>keluarga</a:t>
            </a:r>
            <a:endParaRPr lang="en-US" dirty="0">
              <a:solidFill>
                <a:srgbClr val="FF0000"/>
              </a:solidFill>
              <a:latin typeface="Arial" charset="0"/>
            </a:endParaRPr>
          </a:p>
          <a:p>
            <a:pPr marL="508000" indent="0">
              <a:spcAft>
                <a:spcPts val="425"/>
              </a:spcAft>
              <a:buNone/>
            </a:pP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r>
              <a:rPr lang="en-US" sz="1800" dirty="0" err="1">
                <a:latin typeface="Arial" charset="0"/>
              </a:rPr>
              <a:t>harus</a:t>
            </a:r>
            <a:r>
              <a:rPr lang="en-US" sz="1800" dirty="0">
                <a:latin typeface="Arial" charset="0"/>
              </a:rPr>
              <a:t> </a:t>
            </a:r>
            <a:r>
              <a:rPr lang="en-US" sz="1800" dirty="0" err="1">
                <a:latin typeface="Arial" charset="0"/>
              </a:rPr>
              <a:t>mendidik</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keluarganya</a:t>
            </a:r>
            <a:r>
              <a:rPr lang="en-US" sz="1800" dirty="0">
                <a:latin typeface="Arial" charset="0"/>
              </a:rPr>
              <a:t> </a:t>
            </a:r>
            <a:r>
              <a:rPr lang="en-US" sz="1800" dirty="0" err="1">
                <a:latin typeface="Arial" charset="0"/>
              </a:rPr>
              <a:t>tentang</a:t>
            </a:r>
            <a:r>
              <a:rPr lang="en-US" sz="1800" dirty="0">
                <a:latin typeface="Arial" charset="0"/>
              </a:rPr>
              <a:t> </a:t>
            </a:r>
            <a:r>
              <a:rPr lang="en-US" sz="1800" dirty="0" err="1">
                <a:latin typeface="Arial" charset="0"/>
              </a:rPr>
              <a:t>kewajiban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tanggung</a:t>
            </a:r>
            <a:r>
              <a:rPr lang="en-US" sz="1800" dirty="0">
                <a:latin typeface="Arial" charset="0"/>
              </a:rPr>
              <a:t> </a:t>
            </a:r>
            <a:r>
              <a:rPr lang="en-US" sz="1800" dirty="0" err="1">
                <a:latin typeface="Arial" charset="0"/>
              </a:rPr>
              <a:t>jawab</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dalam</a:t>
            </a:r>
            <a:r>
              <a:rPr lang="en-US" sz="1800" dirty="0">
                <a:latin typeface="Arial" charset="0"/>
              </a:rPr>
              <a:t> </a:t>
            </a:r>
            <a:r>
              <a:rPr lang="en-US" sz="1800" dirty="0" err="1">
                <a:latin typeface="Arial" charset="0"/>
              </a:rPr>
              <a:t>asuhan</a:t>
            </a:r>
            <a:r>
              <a:rPr lang="en-US" sz="1800" dirty="0">
                <a:latin typeface="Arial" charset="0"/>
              </a:rPr>
              <a:t> </a:t>
            </a:r>
            <a:r>
              <a:rPr lang="en-US" sz="1800" dirty="0" err="1">
                <a:latin typeface="Arial" charset="0"/>
              </a:rPr>
              <a:t>pasien</a:t>
            </a:r>
            <a:endParaRPr lang="en-US" sz="1800" dirty="0">
              <a:latin typeface="Arial" charset="0"/>
            </a:endParaRPr>
          </a:p>
          <a:p>
            <a:pPr marL="68580" indent="0" algn="just">
              <a:spcAft>
                <a:spcPts val="425"/>
              </a:spcAft>
              <a:buNone/>
            </a:pPr>
            <a:r>
              <a:rPr lang="en-US" dirty="0">
                <a:solidFill>
                  <a:srgbClr val="FF0000"/>
                </a:solidFill>
                <a:latin typeface="Arial" charset="0"/>
              </a:rPr>
              <a:t>3.  </a:t>
            </a:r>
            <a:r>
              <a:rPr lang="en-US" dirty="0" err="1" smtClean="0">
                <a:solidFill>
                  <a:srgbClr val="FF0000"/>
                </a:solidFill>
                <a:latin typeface="Arial" charset="0"/>
              </a:rPr>
              <a:t>Keselamatan</a:t>
            </a:r>
            <a:r>
              <a:rPr lang="en-US" dirty="0" smtClean="0">
                <a:solidFill>
                  <a:srgbClr val="FF0000"/>
                </a:solidFill>
                <a:latin typeface="Arial" charset="0"/>
              </a:rPr>
              <a:t> </a:t>
            </a:r>
            <a:r>
              <a:rPr lang="en-US" dirty="0" err="1">
                <a:solidFill>
                  <a:srgbClr val="FF0000"/>
                </a:solidFill>
                <a:latin typeface="Arial" charset="0"/>
              </a:rPr>
              <a:t>pasien</a:t>
            </a:r>
            <a:r>
              <a:rPr lang="en-US" dirty="0">
                <a:solidFill>
                  <a:srgbClr val="FF0000"/>
                </a:solidFill>
                <a:latin typeface="Arial" charset="0"/>
              </a:rPr>
              <a:t> </a:t>
            </a:r>
            <a:r>
              <a:rPr lang="en-US" dirty="0" err="1">
                <a:solidFill>
                  <a:srgbClr val="FF0000"/>
                </a:solidFill>
                <a:latin typeface="Arial" charset="0"/>
              </a:rPr>
              <a:t>dan</a:t>
            </a:r>
            <a:r>
              <a:rPr lang="en-US" dirty="0">
                <a:solidFill>
                  <a:srgbClr val="FF0000"/>
                </a:solidFill>
                <a:latin typeface="Arial" charset="0"/>
              </a:rPr>
              <a:t> </a:t>
            </a:r>
            <a:r>
              <a:rPr lang="en-US" dirty="0" err="1">
                <a:solidFill>
                  <a:srgbClr val="FF0000"/>
                </a:solidFill>
                <a:latin typeface="Arial" charset="0"/>
              </a:rPr>
              <a:t>kesinambungan</a:t>
            </a:r>
            <a:r>
              <a:rPr lang="en-US" dirty="0">
                <a:solidFill>
                  <a:srgbClr val="FF0000"/>
                </a:solidFill>
                <a:latin typeface="Arial" charset="0"/>
              </a:rPr>
              <a:t> </a:t>
            </a:r>
            <a:r>
              <a:rPr lang="en-US" dirty="0" err="1">
                <a:solidFill>
                  <a:srgbClr val="FF0000"/>
                </a:solidFill>
                <a:latin typeface="Arial" charset="0"/>
              </a:rPr>
              <a:t>pelayanan</a:t>
            </a:r>
            <a:endParaRPr lang="en-US" dirty="0">
              <a:solidFill>
                <a:srgbClr val="FF0000"/>
              </a:solidFill>
              <a:latin typeface="Arial" charset="0"/>
            </a:endParaRPr>
          </a:p>
          <a:p>
            <a:pPr marL="508000" indent="0">
              <a:spcAft>
                <a:spcPts val="425"/>
              </a:spcAft>
              <a:buNone/>
            </a:pP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r>
              <a:rPr lang="en-US" sz="1800" dirty="0" err="1">
                <a:latin typeface="Arial" charset="0"/>
              </a:rPr>
              <a:t>menjamin</a:t>
            </a:r>
            <a:r>
              <a:rPr lang="en-US" sz="1800" dirty="0">
                <a:latin typeface="Arial" charset="0"/>
              </a:rPr>
              <a:t> </a:t>
            </a:r>
            <a:r>
              <a:rPr lang="en-US" sz="1800" dirty="0" err="1">
                <a:latin typeface="Arial" charset="0"/>
              </a:rPr>
              <a:t>keselamatan</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dalam</a:t>
            </a:r>
            <a:r>
              <a:rPr lang="en-US" sz="1800" dirty="0">
                <a:latin typeface="Arial" charset="0"/>
              </a:rPr>
              <a:t> </a:t>
            </a:r>
            <a:r>
              <a:rPr lang="en-US" sz="1800" dirty="0" err="1">
                <a:latin typeface="Arial" charset="0"/>
              </a:rPr>
              <a:t>kesinambungan</a:t>
            </a:r>
            <a:r>
              <a:rPr lang="en-US" sz="1800" dirty="0">
                <a:latin typeface="Arial" charset="0"/>
              </a:rPr>
              <a:t> </a:t>
            </a:r>
            <a:r>
              <a:rPr lang="en-US" sz="1800" dirty="0" err="1">
                <a:latin typeface="Arial" charset="0"/>
              </a:rPr>
              <a:t>pelayanan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menjamin</a:t>
            </a:r>
            <a:r>
              <a:rPr lang="en-US" sz="1800" dirty="0">
                <a:latin typeface="Arial" charset="0"/>
              </a:rPr>
              <a:t> </a:t>
            </a:r>
            <a:r>
              <a:rPr lang="en-US" sz="1800" dirty="0" err="1">
                <a:latin typeface="Arial" charset="0"/>
              </a:rPr>
              <a:t>koordinasi</a:t>
            </a:r>
            <a:r>
              <a:rPr lang="en-US" sz="1800" dirty="0">
                <a:latin typeface="Arial" charset="0"/>
              </a:rPr>
              <a:t> </a:t>
            </a:r>
            <a:r>
              <a:rPr lang="en-US" sz="1800" dirty="0" err="1">
                <a:latin typeface="Arial" charset="0"/>
              </a:rPr>
              <a:t>antar</a:t>
            </a:r>
            <a:r>
              <a:rPr lang="en-US" sz="1800" dirty="0">
                <a:latin typeface="Arial" charset="0"/>
              </a:rPr>
              <a:t> </a:t>
            </a:r>
            <a:r>
              <a:rPr lang="en-US" sz="1800" dirty="0" err="1">
                <a:latin typeface="Arial" charset="0"/>
              </a:rPr>
              <a:t>tenaga</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antar</a:t>
            </a:r>
            <a:r>
              <a:rPr lang="en-US" sz="1800" dirty="0">
                <a:latin typeface="Arial" charset="0"/>
              </a:rPr>
              <a:t> unit </a:t>
            </a:r>
            <a:r>
              <a:rPr lang="en-US" sz="1800" dirty="0" err="1">
                <a:latin typeface="Arial" charset="0"/>
              </a:rPr>
              <a:t>pelayanan</a:t>
            </a:r>
            <a:r>
              <a:rPr lang="en-US" sz="1800" dirty="0">
                <a:latin typeface="Arial" charset="0"/>
              </a:rPr>
              <a:t>.</a:t>
            </a:r>
            <a:endParaRPr lang="en-US" dirty="0"/>
          </a:p>
        </p:txBody>
      </p:sp>
    </p:spTree>
    <p:extLst>
      <p:ext uri="{BB962C8B-B14F-4D97-AF65-F5344CB8AC3E}">
        <p14:creationId xmlns:p14="http://schemas.microsoft.com/office/powerpoint/2010/main" val="2106045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92500" lnSpcReduction="20000"/>
          </a:bodyPr>
          <a:lstStyle/>
          <a:p>
            <a:pPr marL="68580" indent="0">
              <a:spcAft>
                <a:spcPts val="425"/>
              </a:spcAft>
              <a:buNone/>
            </a:pPr>
            <a:r>
              <a:rPr lang="en-US" dirty="0">
                <a:solidFill>
                  <a:srgbClr val="FF0000"/>
                </a:solidFill>
                <a:latin typeface="Arial" charset="0"/>
              </a:rPr>
              <a:t>4.  </a:t>
            </a:r>
            <a:r>
              <a:rPr lang="en-US" dirty="0" err="1" smtClean="0">
                <a:solidFill>
                  <a:srgbClr val="FF0000"/>
                </a:solidFill>
                <a:latin typeface="Arial" charset="0"/>
              </a:rPr>
              <a:t>Penggunaan</a:t>
            </a:r>
            <a:r>
              <a:rPr lang="en-US" dirty="0" smtClean="0">
                <a:solidFill>
                  <a:srgbClr val="FF0000"/>
                </a:solidFill>
                <a:latin typeface="Arial" charset="0"/>
              </a:rPr>
              <a:t> </a:t>
            </a:r>
            <a:r>
              <a:rPr lang="en-US" dirty="0" err="1">
                <a:solidFill>
                  <a:srgbClr val="FF0000"/>
                </a:solidFill>
                <a:latin typeface="Arial" charset="0"/>
              </a:rPr>
              <a:t>metoda-metoda</a:t>
            </a:r>
            <a:r>
              <a:rPr lang="en-US" dirty="0">
                <a:solidFill>
                  <a:srgbClr val="FF0000"/>
                </a:solidFill>
                <a:latin typeface="Arial" charset="0"/>
              </a:rPr>
              <a:t> </a:t>
            </a:r>
            <a:r>
              <a:rPr lang="en-US" dirty="0" err="1">
                <a:solidFill>
                  <a:srgbClr val="FF0000"/>
                </a:solidFill>
                <a:latin typeface="Arial" charset="0"/>
              </a:rPr>
              <a:t>peningkatan</a:t>
            </a:r>
            <a:r>
              <a:rPr lang="en-US" dirty="0">
                <a:solidFill>
                  <a:srgbClr val="FF0000"/>
                </a:solidFill>
                <a:latin typeface="Arial" charset="0"/>
              </a:rPr>
              <a:t> </a:t>
            </a:r>
            <a:r>
              <a:rPr lang="en-US" dirty="0" err="1">
                <a:solidFill>
                  <a:srgbClr val="FF0000"/>
                </a:solidFill>
                <a:latin typeface="Arial" charset="0"/>
              </a:rPr>
              <a:t>kinerja</a:t>
            </a:r>
            <a:r>
              <a:rPr lang="en-US" dirty="0">
                <a:solidFill>
                  <a:srgbClr val="FF0000"/>
                </a:solidFill>
                <a:latin typeface="Arial" charset="0"/>
              </a:rPr>
              <a:t> </a:t>
            </a:r>
            <a:r>
              <a:rPr lang="en-US" dirty="0" err="1">
                <a:solidFill>
                  <a:srgbClr val="FF0000"/>
                </a:solidFill>
                <a:latin typeface="Arial" charset="0"/>
              </a:rPr>
              <a:t>untuk</a:t>
            </a:r>
            <a:r>
              <a:rPr lang="en-US" dirty="0">
                <a:solidFill>
                  <a:srgbClr val="FF0000"/>
                </a:solidFill>
                <a:latin typeface="Arial" charset="0"/>
              </a:rPr>
              <a:t> </a:t>
            </a:r>
            <a:r>
              <a:rPr lang="en-US" dirty="0" err="1">
                <a:solidFill>
                  <a:srgbClr val="FF0000"/>
                </a:solidFill>
                <a:latin typeface="Arial" charset="0"/>
              </a:rPr>
              <a:t>melakukan</a:t>
            </a:r>
            <a:r>
              <a:rPr lang="en-US" dirty="0">
                <a:solidFill>
                  <a:srgbClr val="FF0000"/>
                </a:solidFill>
                <a:latin typeface="Arial" charset="0"/>
              </a:rPr>
              <a:t> </a:t>
            </a:r>
            <a:r>
              <a:rPr lang="en-US" dirty="0" err="1">
                <a:solidFill>
                  <a:srgbClr val="FF0000"/>
                </a:solidFill>
                <a:latin typeface="Arial" charset="0"/>
              </a:rPr>
              <a:t>evaluasi</a:t>
            </a:r>
            <a:r>
              <a:rPr lang="en-US" dirty="0">
                <a:solidFill>
                  <a:srgbClr val="FF0000"/>
                </a:solidFill>
                <a:latin typeface="Arial" charset="0"/>
              </a:rPr>
              <a:t> </a:t>
            </a:r>
            <a:r>
              <a:rPr lang="en-US" dirty="0" err="1">
                <a:solidFill>
                  <a:srgbClr val="FF0000"/>
                </a:solidFill>
                <a:latin typeface="Arial" charset="0"/>
              </a:rPr>
              <a:t>dan</a:t>
            </a:r>
            <a:r>
              <a:rPr lang="en-US" dirty="0">
                <a:solidFill>
                  <a:srgbClr val="FF0000"/>
                </a:solidFill>
                <a:latin typeface="Arial" charset="0"/>
              </a:rPr>
              <a:t> program </a:t>
            </a:r>
            <a:r>
              <a:rPr lang="en-US" dirty="0" err="1">
                <a:solidFill>
                  <a:srgbClr val="FF0000"/>
                </a:solidFill>
                <a:latin typeface="Arial" charset="0"/>
              </a:rPr>
              <a:t>peningkatan</a:t>
            </a:r>
            <a:r>
              <a:rPr lang="en-US" dirty="0">
                <a:solidFill>
                  <a:srgbClr val="FF0000"/>
                </a:solidFill>
                <a:latin typeface="Arial" charset="0"/>
              </a:rPr>
              <a:t> </a:t>
            </a:r>
            <a:r>
              <a:rPr lang="en-US" dirty="0" err="1">
                <a:solidFill>
                  <a:srgbClr val="FF0000"/>
                </a:solidFill>
                <a:latin typeface="Arial" charset="0"/>
              </a:rPr>
              <a:t>keselamatan</a:t>
            </a:r>
            <a:r>
              <a:rPr lang="en-US" dirty="0">
                <a:solidFill>
                  <a:srgbClr val="FF0000"/>
                </a:solidFill>
                <a:latin typeface="Arial" charset="0"/>
              </a:rPr>
              <a:t> </a:t>
            </a:r>
            <a:r>
              <a:rPr lang="en-US" dirty="0" err="1">
                <a:solidFill>
                  <a:srgbClr val="FF0000"/>
                </a:solidFill>
                <a:latin typeface="Arial" charset="0"/>
              </a:rPr>
              <a:t>pasien</a:t>
            </a:r>
            <a:endParaRPr lang="en-US" dirty="0">
              <a:solidFill>
                <a:srgbClr val="FF0000"/>
              </a:solidFill>
              <a:latin typeface="Arial" charset="0"/>
            </a:endParaRPr>
          </a:p>
          <a:p>
            <a:pPr marL="508000" indent="0">
              <a:spcAft>
                <a:spcPts val="425"/>
              </a:spcAft>
              <a:buNone/>
            </a:pP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r>
              <a:rPr lang="en-US" sz="1800" dirty="0" err="1">
                <a:latin typeface="Arial" charset="0"/>
              </a:rPr>
              <a:t>harus</a:t>
            </a:r>
            <a:r>
              <a:rPr lang="en-US" sz="1800" dirty="0">
                <a:latin typeface="Arial" charset="0"/>
              </a:rPr>
              <a:t> </a:t>
            </a:r>
            <a:r>
              <a:rPr lang="en-US" sz="1800" dirty="0" err="1">
                <a:latin typeface="Arial" charset="0"/>
              </a:rPr>
              <a:t>mendesain</a:t>
            </a:r>
            <a:r>
              <a:rPr lang="en-US" sz="1800" dirty="0">
                <a:latin typeface="Arial" charset="0"/>
              </a:rPr>
              <a:t> proses </a:t>
            </a:r>
            <a:r>
              <a:rPr lang="en-US" sz="1800" dirty="0" err="1">
                <a:latin typeface="Arial" charset="0"/>
              </a:rPr>
              <a:t>baru</a:t>
            </a:r>
            <a:r>
              <a:rPr lang="en-US" sz="1800" dirty="0">
                <a:latin typeface="Arial" charset="0"/>
              </a:rPr>
              <a:t> </a:t>
            </a:r>
            <a:r>
              <a:rPr lang="en-US" sz="1800" dirty="0" err="1">
                <a:latin typeface="Arial" charset="0"/>
              </a:rPr>
              <a:t>atau</a:t>
            </a:r>
            <a:r>
              <a:rPr lang="en-US" sz="1800" dirty="0">
                <a:latin typeface="Arial" charset="0"/>
              </a:rPr>
              <a:t> </a:t>
            </a:r>
            <a:r>
              <a:rPr lang="en-US" sz="1800" dirty="0" err="1">
                <a:latin typeface="Arial" charset="0"/>
              </a:rPr>
              <a:t>memperbaiki</a:t>
            </a:r>
            <a:r>
              <a:rPr lang="en-US" sz="1800" dirty="0">
                <a:latin typeface="Arial" charset="0"/>
              </a:rPr>
              <a:t> proses yang </a:t>
            </a:r>
            <a:r>
              <a:rPr lang="en-US" sz="1800" dirty="0" err="1">
                <a:latin typeface="Arial" charset="0"/>
              </a:rPr>
              <a:t>ada</a:t>
            </a:r>
            <a:r>
              <a:rPr lang="en-US" sz="1800" dirty="0">
                <a:latin typeface="Arial" charset="0"/>
              </a:rPr>
              <a:t>, </a:t>
            </a:r>
            <a:r>
              <a:rPr lang="en-US" sz="1800" dirty="0" err="1">
                <a:latin typeface="Arial" charset="0"/>
              </a:rPr>
              <a:t>memonitor</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mengevaluasi</a:t>
            </a:r>
            <a:r>
              <a:rPr lang="en-US" sz="1800" dirty="0">
                <a:latin typeface="Arial" charset="0"/>
              </a:rPr>
              <a:t> </a:t>
            </a:r>
            <a:r>
              <a:rPr lang="en-US" sz="1800" dirty="0" err="1">
                <a:latin typeface="Arial" charset="0"/>
              </a:rPr>
              <a:t>kinerja</a:t>
            </a:r>
            <a:r>
              <a:rPr lang="en-US" sz="1800" dirty="0">
                <a:latin typeface="Arial" charset="0"/>
              </a:rPr>
              <a:t> </a:t>
            </a:r>
            <a:r>
              <a:rPr lang="en-US" sz="1800" dirty="0" err="1">
                <a:latin typeface="Arial" charset="0"/>
              </a:rPr>
              <a:t>melalui</a:t>
            </a:r>
            <a:r>
              <a:rPr lang="en-US" sz="1800" dirty="0">
                <a:latin typeface="Arial" charset="0"/>
              </a:rPr>
              <a:t> </a:t>
            </a:r>
            <a:r>
              <a:rPr lang="en-US" sz="1800" dirty="0" err="1">
                <a:latin typeface="Arial" charset="0"/>
              </a:rPr>
              <a:t>pengumpulan</a:t>
            </a:r>
            <a:r>
              <a:rPr lang="en-US" sz="1800" dirty="0">
                <a:latin typeface="Arial" charset="0"/>
              </a:rPr>
              <a:t> data, </a:t>
            </a:r>
            <a:r>
              <a:rPr lang="en-US" sz="1800" dirty="0" err="1">
                <a:latin typeface="Arial" charset="0"/>
              </a:rPr>
              <a:t>menganalisis</a:t>
            </a:r>
            <a:r>
              <a:rPr lang="en-US" sz="1800" dirty="0">
                <a:latin typeface="Arial" charset="0"/>
              </a:rPr>
              <a:t> </a:t>
            </a:r>
            <a:r>
              <a:rPr lang="en-US" sz="1800" dirty="0" err="1">
                <a:latin typeface="Arial" charset="0"/>
              </a:rPr>
              <a:t>secara</a:t>
            </a:r>
            <a:r>
              <a:rPr lang="en-US" sz="1800" dirty="0">
                <a:latin typeface="Arial" charset="0"/>
              </a:rPr>
              <a:t> </a:t>
            </a:r>
            <a:r>
              <a:rPr lang="en-US" sz="1800" dirty="0" err="1">
                <a:latin typeface="Arial" charset="0"/>
              </a:rPr>
              <a:t>intensif</a:t>
            </a:r>
            <a:r>
              <a:rPr lang="en-US" sz="1800" dirty="0">
                <a:latin typeface="Arial" charset="0"/>
              </a:rPr>
              <a:t> </a:t>
            </a:r>
            <a:r>
              <a:rPr lang="en-US" sz="1800" dirty="0" err="1">
                <a:latin typeface="Arial" charset="0"/>
              </a:rPr>
              <a:t>insiden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melakukan</a:t>
            </a:r>
            <a:r>
              <a:rPr lang="en-US" sz="1800" dirty="0">
                <a:latin typeface="Arial" charset="0"/>
              </a:rPr>
              <a:t> </a:t>
            </a:r>
            <a:r>
              <a:rPr lang="en-US" sz="1800" dirty="0" err="1">
                <a:latin typeface="Arial" charset="0"/>
              </a:rPr>
              <a:t>perubahan</a:t>
            </a:r>
            <a:r>
              <a:rPr lang="en-US" sz="1800" dirty="0">
                <a:latin typeface="Arial" charset="0"/>
              </a:rPr>
              <a:t> </a:t>
            </a:r>
            <a:r>
              <a:rPr lang="en-US" sz="1800" dirty="0" err="1">
                <a:latin typeface="Arial" charset="0"/>
              </a:rPr>
              <a:t>untuk</a:t>
            </a:r>
            <a:r>
              <a:rPr lang="en-US" sz="1800" dirty="0">
                <a:latin typeface="Arial" charset="0"/>
              </a:rPr>
              <a:t> </a:t>
            </a:r>
            <a:r>
              <a:rPr lang="en-US" sz="1800" dirty="0" err="1">
                <a:latin typeface="Arial" charset="0"/>
              </a:rPr>
              <a:t>meningkatkan</a:t>
            </a:r>
            <a:r>
              <a:rPr lang="en-US" sz="1800" dirty="0">
                <a:latin typeface="Arial" charset="0"/>
              </a:rPr>
              <a:t> </a:t>
            </a:r>
            <a:r>
              <a:rPr lang="en-US" sz="1800" dirty="0" err="1">
                <a:latin typeface="Arial" charset="0"/>
              </a:rPr>
              <a:t>kinerja</a:t>
            </a:r>
            <a:r>
              <a:rPr lang="en-US" sz="1800" dirty="0">
                <a:latin typeface="Arial" charset="0"/>
              </a:rPr>
              <a:t> </a:t>
            </a:r>
            <a:r>
              <a:rPr lang="en-US" sz="1800" dirty="0" err="1">
                <a:latin typeface="Arial" charset="0"/>
              </a:rPr>
              <a:t>serta</a:t>
            </a:r>
            <a:r>
              <a:rPr lang="en-US" sz="1800" dirty="0">
                <a:latin typeface="Arial" charset="0"/>
              </a:rPr>
              <a:t> </a:t>
            </a:r>
            <a:r>
              <a:rPr lang="en-US" sz="1800" dirty="0" err="1">
                <a:latin typeface="Arial" charset="0"/>
              </a:rPr>
              <a:t>keselamatan</a:t>
            </a:r>
            <a:r>
              <a:rPr lang="en-US" sz="1800" dirty="0">
                <a:latin typeface="Arial" charset="0"/>
              </a:rPr>
              <a:t> </a:t>
            </a:r>
            <a:r>
              <a:rPr lang="en-US" sz="1800" dirty="0" err="1">
                <a:latin typeface="Arial" charset="0"/>
              </a:rPr>
              <a:t>pasien</a:t>
            </a:r>
            <a:r>
              <a:rPr lang="en-US" sz="1800" dirty="0">
                <a:latin typeface="Arial" charset="0"/>
              </a:rPr>
              <a:t>.</a:t>
            </a:r>
          </a:p>
          <a:p>
            <a:pPr marL="68580" indent="0" algn="just">
              <a:spcAft>
                <a:spcPts val="425"/>
              </a:spcAft>
              <a:buNone/>
            </a:pPr>
            <a:r>
              <a:rPr lang="en-US" dirty="0">
                <a:solidFill>
                  <a:srgbClr val="FF0000"/>
                </a:solidFill>
                <a:latin typeface="Arial" charset="0"/>
              </a:rPr>
              <a:t>5. </a:t>
            </a:r>
            <a:r>
              <a:rPr lang="en-US" dirty="0" err="1" smtClean="0">
                <a:solidFill>
                  <a:srgbClr val="FF0000"/>
                </a:solidFill>
                <a:latin typeface="Arial" charset="0"/>
              </a:rPr>
              <a:t>Peran</a:t>
            </a:r>
            <a:r>
              <a:rPr lang="en-US" dirty="0" smtClean="0">
                <a:solidFill>
                  <a:srgbClr val="FF0000"/>
                </a:solidFill>
                <a:latin typeface="Arial" charset="0"/>
              </a:rPr>
              <a:t> </a:t>
            </a:r>
            <a:r>
              <a:rPr lang="en-US" dirty="0" err="1">
                <a:solidFill>
                  <a:srgbClr val="FF0000"/>
                </a:solidFill>
                <a:latin typeface="Arial" charset="0"/>
              </a:rPr>
              <a:t>kepemimpinan</a:t>
            </a:r>
            <a:r>
              <a:rPr lang="en-US" dirty="0">
                <a:solidFill>
                  <a:srgbClr val="FF0000"/>
                </a:solidFill>
                <a:latin typeface="Arial" charset="0"/>
              </a:rPr>
              <a:t> </a:t>
            </a:r>
            <a:r>
              <a:rPr lang="en-US" dirty="0" err="1">
                <a:solidFill>
                  <a:srgbClr val="FF0000"/>
                </a:solidFill>
                <a:latin typeface="Arial" charset="0"/>
              </a:rPr>
              <a:t>dalam</a:t>
            </a:r>
            <a:r>
              <a:rPr lang="en-US" dirty="0">
                <a:solidFill>
                  <a:srgbClr val="FF0000"/>
                </a:solidFill>
                <a:latin typeface="Arial" charset="0"/>
              </a:rPr>
              <a:t> </a:t>
            </a:r>
            <a:r>
              <a:rPr lang="en-US" dirty="0" err="1">
                <a:solidFill>
                  <a:srgbClr val="FF0000"/>
                </a:solidFill>
                <a:latin typeface="Arial" charset="0"/>
              </a:rPr>
              <a:t>meningkatkan</a:t>
            </a:r>
            <a:r>
              <a:rPr lang="en-US" dirty="0">
                <a:solidFill>
                  <a:srgbClr val="FF0000"/>
                </a:solidFill>
                <a:latin typeface="Arial" charset="0"/>
              </a:rPr>
              <a:t> </a:t>
            </a:r>
            <a:r>
              <a:rPr lang="en-US" dirty="0" err="1">
                <a:solidFill>
                  <a:srgbClr val="FF0000"/>
                </a:solidFill>
                <a:latin typeface="Arial" charset="0"/>
              </a:rPr>
              <a:t>keselamatan</a:t>
            </a:r>
            <a:r>
              <a:rPr lang="en-US" dirty="0">
                <a:solidFill>
                  <a:srgbClr val="FF0000"/>
                </a:solidFill>
                <a:latin typeface="Arial" charset="0"/>
              </a:rPr>
              <a:t> </a:t>
            </a:r>
            <a:r>
              <a:rPr lang="en-US" dirty="0" err="1">
                <a:solidFill>
                  <a:srgbClr val="FF0000"/>
                </a:solidFill>
                <a:latin typeface="Arial" charset="0"/>
              </a:rPr>
              <a:t>pasien</a:t>
            </a:r>
            <a:endParaRPr lang="en-US" dirty="0">
              <a:solidFill>
                <a:srgbClr val="FF0000"/>
              </a:solidFill>
              <a:latin typeface="Arial" charset="0"/>
            </a:endParaRPr>
          </a:p>
          <a:p>
            <a:pPr marL="452438" indent="0">
              <a:spcAft>
                <a:spcPts val="425"/>
              </a:spcAft>
              <a:buNone/>
            </a:pPr>
            <a:r>
              <a:rPr lang="en-US" sz="1800" dirty="0" err="1">
                <a:latin typeface="Arial" charset="0"/>
              </a:rPr>
              <a:t>Pimpinan</a:t>
            </a:r>
            <a:r>
              <a:rPr lang="en-US" sz="1800" dirty="0">
                <a:latin typeface="Arial" charset="0"/>
              </a:rPr>
              <a:t> </a:t>
            </a:r>
            <a:r>
              <a:rPr lang="en-US" sz="1800" dirty="0" err="1">
                <a:latin typeface="Arial" charset="0"/>
              </a:rPr>
              <a:t>mendorong</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menjamin</a:t>
            </a:r>
            <a:r>
              <a:rPr lang="en-US" sz="1800" dirty="0">
                <a:latin typeface="Arial" charset="0"/>
              </a:rPr>
              <a:t> </a:t>
            </a:r>
            <a:r>
              <a:rPr lang="en-US" sz="1800" dirty="0" err="1">
                <a:latin typeface="Arial" charset="0"/>
              </a:rPr>
              <a:t>implementasi</a:t>
            </a:r>
            <a:r>
              <a:rPr lang="en-US" sz="1800" dirty="0">
                <a:latin typeface="Arial" charset="0"/>
              </a:rPr>
              <a:t> program </a:t>
            </a:r>
            <a:r>
              <a:rPr lang="en-US" sz="1800" dirty="0" err="1">
                <a:latin typeface="Arial" charset="0"/>
              </a:rPr>
              <a:t>keselamatan</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secara</a:t>
            </a:r>
            <a:r>
              <a:rPr lang="en-US" sz="1800" dirty="0">
                <a:latin typeface="Arial" charset="0"/>
              </a:rPr>
              <a:t> </a:t>
            </a:r>
            <a:r>
              <a:rPr lang="en-US" sz="1800" dirty="0" err="1">
                <a:latin typeface="Arial" charset="0"/>
              </a:rPr>
              <a:t>terintegrasi</a:t>
            </a:r>
            <a:r>
              <a:rPr lang="en-US" sz="1800" dirty="0">
                <a:latin typeface="Arial" charset="0"/>
              </a:rPr>
              <a:t> </a:t>
            </a:r>
            <a:r>
              <a:rPr lang="en-US" sz="1800" dirty="0" err="1">
                <a:latin typeface="Arial" charset="0"/>
              </a:rPr>
              <a:t>dalam</a:t>
            </a:r>
            <a:r>
              <a:rPr lang="en-US" sz="1800" dirty="0">
                <a:latin typeface="Arial" charset="0"/>
              </a:rPr>
              <a:t> </a:t>
            </a:r>
            <a:r>
              <a:rPr lang="en-US" sz="1800" dirty="0" err="1">
                <a:latin typeface="Arial" charset="0"/>
              </a:rPr>
              <a:t>organisasi</a:t>
            </a:r>
            <a:r>
              <a:rPr lang="en-US" sz="1800" dirty="0">
                <a:latin typeface="Arial" charset="0"/>
              </a:rPr>
              <a:t> </a:t>
            </a:r>
            <a:r>
              <a:rPr lang="en-US" sz="1800" dirty="0" err="1">
                <a:latin typeface="Arial" charset="0"/>
              </a:rPr>
              <a:t>melalui</a:t>
            </a:r>
            <a:r>
              <a:rPr lang="en-US" sz="1800" dirty="0">
                <a:latin typeface="Arial" charset="0"/>
              </a:rPr>
              <a:t> </a:t>
            </a:r>
            <a:r>
              <a:rPr lang="en-US" sz="1800" dirty="0" err="1">
                <a:latin typeface="Arial" charset="0"/>
              </a:rPr>
              <a:t>penerapan</a:t>
            </a:r>
            <a:r>
              <a:rPr lang="en-US" sz="1800" dirty="0">
                <a:latin typeface="Arial" charset="0"/>
              </a:rPr>
              <a:t> “</a:t>
            </a:r>
            <a:r>
              <a:rPr lang="en-US" sz="1800" dirty="0" err="1">
                <a:latin typeface="Arial" charset="0"/>
              </a:rPr>
              <a:t>Tujuh</a:t>
            </a:r>
            <a:r>
              <a:rPr lang="en-US" sz="1800" dirty="0">
                <a:latin typeface="Arial" charset="0"/>
              </a:rPr>
              <a:t> </a:t>
            </a:r>
            <a:r>
              <a:rPr lang="en-US" sz="1800" dirty="0" err="1">
                <a:latin typeface="Arial" charset="0"/>
              </a:rPr>
              <a:t>Langkah</a:t>
            </a:r>
            <a:r>
              <a:rPr lang="en-US" sz="1800" dirty="0">
                <a:latin typeface="Arial" charset="0"/>
              </a:rPr>
              <a:t> </a:t>
            </a:r>
            <a:r>
              <a:rPr lang="en-US" sz="1800" dirty="0" err="1">
                <a:latin typeface="Arial" charset="0"/>
              </a:rPr>
              <a:t>Menuju</a:t>
            </a:r>
            <a:r>
              <a:rPr lang="en-US" sz="1800" dirty="0">
                <a:latin typeface="Arial" charset="0"/>
              </a:rPr>
              <a:t> </a:t>
            </a:r>
            <a:r>
              <a:rPr lang="en-US" sz="1800" dirty="0" err="1">
                <a:latin typeface="Arial" charset="0"/>
              </a:rPr>
              <a:t>Keselamatan</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p>
          <a:p>
            <a:pPr marL="68580" indent="0" algn="just">
              <a:spcAft>
                <a:spcPts val="425"/>
              </a:spcAft>
              <a:buNone/>
            </a:pPr>
            <a:r>
              <a:rPr lang="en-US" dirty="0">
                <a:solidFill>
                  <a:srgbClr val="FF0000"/>
                </a:solidFill>
                <a:latin typeface="Arial" charset="0"/>
              </a:rPr>
              <a:t>6. </a:t>
            </a:r>
            <a:r>
              <a:rPr lang="en-US" dirty="0" smtClean="0">
                <a:solidFill>
                  <a:srgbClr val="FF0000"/>
                </a:solidFill>
                <a:latin typeface="Arial" charset="0"/>
              </a:rPr>
              <a:t> </a:t>
            </a:r>
            <a:r>
              <a:rPr lang="en-US" dirty="0" err="1">
                <a:solidFill>
                  <a:srgbClr val="FF0000"/>
                </a:solidFill>
                <a:latin typeface="Arial" charset="0"/>
              </a:rPr>
              <a:t>Mendidik</a:t>
            </a:r>
            <a:r>
              <a:rPr lang="en-US" dirty="0">
                <a:solidFill>
                  <a:srgbClr val="FF0000"/>
                </a:solidFill>
                <a:latin typeface="Arial" charset="0"/>
              </a:rPr>
              <a:t> </a:t>
            </a:r>
            <a:r>
              <a:rPr lang="en-US" dirty="0" err="1">
                <a:solidFill>
                  <a:srgbClr val="FF0000"/>
                </a:solidFill>
                <a:latin typeface="Arial" charset="0"/>
              </a:rPr>
              <a:t>staf</a:t>
            </a:r>
            <a:r>
              <a:rPr lang="en-US" dirty="0">
                <a:solidFill>
                  <a:srgbClr val="FF0000"/>
                </a:solidFill>
                <a:latin typeface="Arial" charset="0"/>
              </a:rPr>
              <a:t> </a:t>
            </a:r>
            <a:r>
              <a:rPr lang="en-US" dirty="0" err="1">
                <a:solidFill>
                  <a:srgbClr val="FF0000"/>
                </a:solidFill>
                <a:latin typeface="Arial" charset="0"/>
              </a:rPr>
              <a:t>tentang</a:t>
            </a:r>
            <a:r>
              <a:rPr lang="en-US" dirty="0">
                <a:solidFill>
                  <a:srgbClr val="FF0000"/>
                </a:solidFill>
                <a:latin typeface="Arial" charset="0"/>
              </a:rPr>
              <a:t> </a:t>
            </a:r>
            <a:r>
              <a:rPr lang="en-US" dirty="0" err="1">
                <a:solidFill>
                  <a:srgbClr val="FF0000"/>
                </a:solidFill>
                <a:latin typeface="Arial" charset="0"/>
              </a:rPr>
              <a:t>keselamatan</a:t>
            </a:r>
            <a:r>
              <a:rPr lang="en-US" dirty="0">
                <a:solidFill>
                  <a:srgbClr val="FF0000"/>
                </a:solidFill>
                <a:latin typeface="Arial" charset="0"/>
              </a:rPr>
              <a:t> </a:t>
            </a:r>
            <a:r>
              <a:rPr lang="en-US" dirty="0" err="1">
                <a:solidFill>
                  <a:srgbClr val="FF0000"/>
                </a:solidFill>
                <a:latin typeface="Arial" charset="0"/>
              </a:rPr>
              <a:t>pasien</a:t>
            </a:r>
            <a:endParaRPr lang="en-US" dirty="0">
              <a:solidFill>
                <a:srgbClr val="FF0000"/>
              </a:solidFill>
              <a:latin typeface="Arial" charset="0"/>
            </a:endParaRPr>
          </a:p>
          <a:p>
            <a:pPr marL="452438" indent="0">
              <a:spcAft>
                <a:spcPts val="425"/>
              </a:spcAft>
              <a:buNone/>
            </a:pP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r>
              <a:rPr lang="en-US" sz="1800" dirty="0" err="1">
                <a:latin typeface="Arial" charset="0"/>
              </a:rPr>
              <a:t>memiliki</a:t>
            </a:r>
            <a:r>
              <a:rPr lang="en-US" sz="1800" dirty="0">
                <a:latin typeface="Arial" charset="0"/>
              </a:rPr>
              <a:t> proses </a:t>
            </a:r>
            <a:r>
              <a:rPr lang="en-US" sz="1800" dirty="0" err="1">
                <a:latin typeface="Arial" charset="0"/>
              </a:rPr>
              <a:t>pendidikan</a:t>
            </a:r>
            <a:r>
              <a:rPr lang="en-US" sz="1800" dirty="0">
                <a:latin typeface="Arial" charset="0"/>
              </a:rPr>
              <a:t>, </a:t>
            </a:r>
            <a:r>
              <a:rPr lang="en-US" sz="1800" dirty="0" err="1">
                <a:latin typeface="Arial" charset="0"/>
              </a:rPr>
              <a:t>pelatihan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orientasi</a:t>
            </a:r>
            <a:r>
              <a:rPr lang="en-US" sz="1800" dirty="0">
                <a:latin typeface="Arial" charset="0"/>
              </a:rPr>
              <a:t> </a:t>
            </a:r>
            <a:r>
              <a:rPr lang="en-US" sz="1800" dirty="0" err="1">
                <a:latin typeface="Arial" charset="0"/>
              </a:rPr>
              <a:t>untuk</a:t>
            </a:r>
            <a:r>
              <a:rPr lang="en-US" sz="1800" dirty="0">
                <a:latin typeface="Arial" charset="0"/>
              </a:rPr>
              <a:t> </a:t>
            </a:r>
            <a:r>
              <a:rPr lang="en-US" sz="1800" dirty="0" err="1">
                <a:latin typeface="Arial" charset="0"/>
              </a:rPr>
              <a:t>setiap</a:t>
            </a:r>
            <a:r>
              <a:rPr lang="en-US" sz="1800" dirty="0">
                <a:latin typeface="Arial" charset="0"/>
              </a:rPr>
              <a:t> </a:t>
            </a:r>
            <a:r>
              <a:rPr lang="en-US" sz="1800" dirty="0" err="1">
                <a:latin typeface="Arial" charset="0"/>
              </a:rPr>
              <a:t>jabatan</a:t>
            </a:r>
            <a:r>
              <a:rPr lang="en-US" sz="1800" dirty="0">
                <a:latin typeface="Arial" charset="0"/>
              </a:rPr>
              <a:t> </a:t>
            </a:r>
            <a:r>
              <a:rPr lang="en-US" sz="1800" dirty="0" err="1">
                <a:latin typeface="Arial" charset="0"/>
              </a:rPr>
              <a:t>mencakup</a:t>
            </a:r>
            <a:r>
              <a:rPr lang="en-US" sz="1800" dirty="0">
                <a:latin typeface="Arial" charset="0"/>
              </a:rPr>
              <a:t> </a:t>
            </a:r>
            <a:r>
              <a:rPr lang="en-US" sz="1800" dirty="0" err="1">
                <a:latin typeface="Arial" charset="0"/>
              </a:rPr>
              <a:t>keterkaitan</a:t>
            </a:r>
            <a:r>
              <a:rPr lang="en-US" sz="1800" dirty="0">
                <a:latin typeface="Arial" charset="0"/>
              </a:rPr>
              <a:t> </a:t>
            </a:r>
            <a:r>
              <a:rPr lang="en-US" sz="1800" dirty="0" err="1">
                <a:latin typeface="Arial" charset="0"/>
              </a:rPr>
              <a:t>jabatan</a:t>
            </a:r>
            <a:r>
              <a:rPr lang="en-US" sz="1800" dirty="0">
                <a:latin typeface="Arial" charset="0"/>
              </a:rPr>
              <a:t> </a:t>
            </a:r>
            <a:r>
              <a:rPr lang="en-US" sz="1800" dirty="0" err="1">
                <a:latin typeface="Arial" charset="0"/>
              </a:rPr>
              <a:t>dengan</a:t>
            </a:r>
            <a:r>
              <a:rPr lang="en-US" sz="1800" dirty="0">
                <a:latin typeface="Arial" charset="0"/>
              </a:rPr>
              <a:t> </a:t>
            </a:r>
            <a:r>
              <a:rPr lang="en-US" sz="1800" dirty="0" err="1">
                <a:latin typeface="Arial" charset="0"/>
              </a:rPr>
              <a:t>keselamatan</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secara</a:t>
            </a:r>
            <a:r>
              <a:rPr lang="en-US" sz="1800" dirty="0">
                <a:latin typeface="Arial" charset="0"/>
              </a:rPr>
              <a:t> </a:t>
            </a:r>
            <a:r>
              <a:rPr lang="en-US" sz="1800" dirty="0" err="1">
                <a:latin typeface="Arial" charset="0"/>
              </a:rPr>
              <a:t>jelas</a:t>
            </a:r>
            <a:endParaRPr lang="en-US" sz="1800" dirty="0">
              <a:latin typeface="Arial" charset="0"/>
            </a:endParaRPr>
          </a:p>
          <a:p>
            <a:pPr marL="68580" indent="0" algn="just">
              <a:spcAft>
                <a:spcPts val="425"/>
              </a:spcAft>
              <a:buNone/>
            </a:pPr>
            <a:r>
              <a:rPr lang="en-US" dirty="0">
                <a:solidFill>
                  <a:srgbClr val="FF0000"/>
                </a:solidFill>
                <a:latin typeface="Arial" charset="0"/>
              </a:rPr>
              <a:t>7</a:t>
            </a:r>
            <a:r>
              <a:rPr lang="en-US" dirty="0" smtClean="0">
                <a:solidFill>
                  <a:srgbClr val="FF0000"/>
                </a:solidFill>
                <a:latin typeface="Arial" charset="0"/>
              </a:rPr>
              <a:t>. </a:t>
            </a:r>
            <a:r>
              <a:rPr lang="en-US" dirty="0" err="1" smtClean="0">
                <a:solidFill>
                  <a:srgbClr val="FF0000"/>
                </a:solidFill>
                <a:latin typeface="Arial" charset="0"/>
              </a:rPr>
              <a:t>Komunikasi</a:t>
            </a:r>
            <a:r>
              <a:rPr lang="en-US" dirty="0" smtClean="0">
                <a:solidFill>
                  <a:srgbClr val="FF0000"/>
                </a:solidFill>
                <a:latin typeface="Arial" charset="0"/>
              </a:rPr>
              <a:t> </a:t>
            </a:r>
            <a:r>
              <a:rPr lang="en-US" dirty="0" err="1">
                <a:solidFill>
                  <a:srgbClr val="FF0000"/>
                </a:solidFill>
                <a:latin typeface="Arial" charset="0"/>
              </a:rPr>
              <a:t>merupakan</a:t>
            </a:r>
            <a:r>
              <a:rPr lang="en-US" dirty="0">
                <a:solidFill>
                  <a:srgbClr val="FF0000"/>
                </a:solidFill>
                <a:latin typeface="Arial" charset="0"/>
              </a:rPr>
              <a:t> </a:t>
            </a:r>
            <a:r>
              <a:rPr lang="en-US" dirty="0" err="1">
                <a:solidFill>
                  <a:srgbClr val="FF0000"/>
                </a:solidFill>
                <a:latin typeface="Arial" charset="0"/>
              </a:rPr>
              <a:t>kunci</a:t>
            </a:r>
            <a:r>
              <a:rPr lang="en-US" dirty="0">
                <a:solidFill>
                  <a:srgbClr val="FF0000"/>
                </a:solidFill>
                <a:latin typeface="Arial" charset="0"/>
              </a:rPr>
              <a:t> </a:t>
            </a:r>
            <a:r>
              <a:rPr lang="en-US" dirty="0" err="1">
                <a:solidFill>
                  <a:srgbClr val="FF0000"/>
                </a:solidFill>
                <a:latin typeface="Arial" charset="0"/>
              </a:rPr>
              <a:t>bagi</a:t>
            </a:r>
            <a:r>
              <a:rPr lang="en-US" dirty="0">
                <a:solidFill>
                  <a:srgbClr val="FF0000"/>
                </a:solidFill>
                <a:latin typeface="Arial" charset="0"/>
              </a:rPr>
              <a:t> </a:t>
            </a:r>
            <a:r>
              <a:rPr lang="en-US" dirty="0" err="1">
                <a:solidFill>
                  <a:srgbClr val="FF0000"/>
                </a:solidFill>
                <a:latin typeface="Arial" charset="0"/>
              </a:rPr>
              <a:t>staf</a:t>
            </a:r>
            <a:r>
              <a:rPr lang="en-US" dirty="0">
                <a:solidFill>
                  <a:srgbClr val="FF0000"/>
                </a:solidFill>
                <a:latin typeface="Arial" charset="0"/>
              </a:rPr>
              <a:t> </a:t>
            </a:r>
            <a:r>
              <a:rPr lang="en-US" dirty="0" err="1">
                <a:solidFill>
                  <a:srgbClr val="FF0000"/>
                </a:solidFill>
                <a:latin typeface="Arial" charset="0"/>
              </a:rPr>
              <a:t>untuk</a:t>
            </a:r>
            <a:r>
              <a:rPr lang="en-US" dirty="0">
                <a:solidFill>
                  <a:srgbClr val="FF0000"/>
                </a:solidFill>
                <a:latin typeface="Arial" charset="0"/>
              </a:rPr>
              <a:t> </a:t>
            </a:r>
            <a:r>
              <a:rPr lang="en-US" dirty="0" err="1">
                <a:solidFill>
                  <a:srgbClr val="FF0000"/>
                </a:solidFill>
                <a:latin typeface="Arial" charset="0"/>
              </a:rPr>
              <a:t>mencapai</a:t>
            </a:r>
            <a:r>
              <a:rPr lang="en-US" dirty="0">
                <a:solidFill>
                  <a:srgbClr val="FF0000"/>
                </a:solidFill>
                <a:latin typeface="Arial" charset="0"/>
              </a:rPr>
              <a:t> </a:t>
            </a:r>
            <a:r>
              <a:rPr lang="en-US" dirty="0" err="1">
                <a:solidFill>
                  <a:srgbClr val="FF0000"/>
                </a:solidFill>
                <a:latin typeface="Arial" charset="0"/>
              </a:rPr>
              <a:t>keselamatan</a:t>
            </a:r>
            <a:r>
              <a:rPr lang="en-US" dirty="0">
                <a:solidFill>
                  <a:srgbClr val="FF0000"/>
                </a:solidFill>
                <a:latin typeface="Arial" charset="0"/>
              </a:rPr>
              <a:t> </a:t>
            </a:r>
            <a:r>
              <a:rPr lang="en-US" dirty="0" err="1">
                <a:solidFill>
                  <a:srgbClr val="FF0000"/>
                </a:solidFill>
                <a:latin typeface="Arial" charset="0"/>
              </a:rPr>
              <a:t>pasien</a:t>
            </a:r>
            <a:endParaRPr lang="en-US" dirty="0">
              <a:solidFill>
                <a:srgbClr val="FF0000"/>
              </a:solidFill>
              <a:latin typeface="Arial" charset="0"/>
            </a:endParaRPr>
          </a:p>
          <a:p>
            <a:pPr marL="452438" indent="0">
              <a:buNone/>
            </a:pPr>
            <a:r>
              <a:rPr lang="en-US" sz="1800" dirty="0" err="1">
                <a:latin typeface="Arial" charset="0"/>
              </a:rPr>
              <a:t>Rumah</a:t>
            </a:r>
            <a:r>
              <a:rPr lang="en-US" sz="1800" dirty="0">
                <a:latin typeface="Arial" charset="0"/>
              </a:rPr>
              <a:t> </a:t>
            </a:r>
            <a:r>
              <a:rPr lang="en-US" sz="1800" dirty="0" err="1">
                <a:latin typeface="Arial" charset="0"/>
              </a:rPr>
              <a:t>sakit</a:t>
            </a:r>
            <a:r>
              <a:rPr lang="en-US" sz="1800" dirty="0">
                <a:latin typeface="Arial" charset="0"/>
              </a:rPr>
              <a:t> </a:t>
            </a:r>
            <a:r>
              <a:rPr lang="en-US" sz="1800" dirty="0" err="1">
                <a:latin typeface="Arial" charset="0"/>
              </a:rPr>
              <a:t>merencanakan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mendesain</a:t>
            </a:r>
            <a:r>
              <a:rPr lang="en-US" sz="1800" dirty="0">
                <a:latin typeface="Arial" charset="0"/>
              </a:rPr>
              <a:t> proses </a:t>
            </a:r>
            <a:r>
              <a:rPr lang="en-US" sz="1800" dirty="0" err="1">
                <a:latin typeface="Arial" charset="0"/>
              </a:rPr>
              <a:t>manajemen</a:t>
            </a:r>
            <a:r>
              <a:rPr lang="en-US" sz="1800" dirty="0">
                <a:latin typeface="Arial" charset="0"/>
              </a:rPr>
              <a:t> </a:t>
            </a:r>
            <a:r>
              <a:rPr lang="en-US" sz="1800" dirty="0" err="1">
                <a:latin typeface="Arial" charset="0"/>
              </a:rPr>
              <a:t>informasi</a:t>
            </a:r>
            <a:r>
              <a:rPr lang="en-US" sz="1800" dirty="0">
                <a:latin typeface="Arial" charset="0"/>
              </a:rPr>
              <a:t> </a:t>
            </a:r>
            <a:r>
              <a:rPr lang="en-US" sz="1800" dirty="0" err="1">
                <a:latin typeface="Arial" charset="0"/>
              </a:rPr>
              <a:t>keselamatan</a:t>
            </a:r>
            <a:r>
              <a:rPr lang="en-US" sz="1800" dirty="0">
                <a:latin typeface="Arial" charset="0"/>
              </a:rPr>
              <a:t> </a:t>
            </a:r>
            <a:r>
              <a:rPr lang="en-US" sz="1800" dirty="0" err="1">
                <a:latin typeface="Arial" charset="0"/>
              </a:rPr>
              <a:t>pasien</a:t>
            </a:r>
            <a:r>
              <a:rPr lang="en-US" sz="1800" dirty="0">
                <a:latin typeface="Arial" charset="0"/>
              </a:rPr>
              <a:t> </a:t>
            </a:r>
            <a:r>
              <a:rPr lang="en-US" sz="1800" dirty="0" err="1">
                <a:latin typeface="Arial" charset="0"/>
              </a:rPr>
              <a:t>untuk</a:t>
            </a:r>
            <a:r>
              <a:rPr lang="en-US" sz="1800" dirty="0">
                <a:latin typeface="Arial" charset="0"/>
              </a:rPr>
              <a:t> </a:t>
            </a:r>
            <a:r>
              <a:rPr lang="en-US" sz="1800" dirty="0" err="1">
                <a:latin typeface="Arial" charset="0"/>
              </a:rPr>
              <a:t>memenuhi</a:t>
            </a:r>
            <a:r>
              <a:rPr lang="en-US" sz="1800" dirty="0">
                <a:latin typeface="Arial" charset="0"/>
              </a:rPr>
              <a:t> </a:t>
            </a:r>
            <a:r>
              <a:rPr lang="en-US" sz="1800" dirty="0" err="1">
                <a:latin typeface="Arial" charset="0"/>
              </a:rPr>
              <a:t>kebutuhan</a:t>
            </a:r>
            <a:r>
              <a:rPr lang="en-US" sz="1800" dirty="0">
                <a:latin typeface="Arial" charset="0"/>
              </a:rPr>
              <a:t> </a:t>
            </a:r>
            <a:r>
              <a:rPr lang="en-US" sz="1800" dirty="0" err="1">
                <a:latin typeface="Arial" charset="0"/>
              </a:rPr>
              <a:t>informasi</a:t>
            </a:r>
            <a:r>
              <a:rPr lang="en-US" sz="1800" dirty="0">
                <a:latin typeface="Arial" charset="0"/>
              </a:rPr>
              <a:t> internal </a:t>
            </a:r>
            <a:r>
              <a:rPr lang="en-US" sz="1800" dirty="0" err="1">
                <a:latin typeface="Arial" charset="0"/>
              </a:rPr>
              <a:t>dan</a:t>
            </a:r>
            <a:r>
              <a:rPr lang="en-US" sz="1800" dirty="0">
                <a:latin typeface="Arial" charset="0"/>
              </a:rPr>
              <a:t> </a:t>
            </a:r>
            <a:r>
              <a:rPr lang="en-US" sz="1800" dirty="0" err="1">
                <a:latin typeface="Arial" charset="0"/>
              </a:rPr>
              <a:t>eksternal</a:t>
            </a:r>
            <a:endParaRPr lang="en-US" dirty="0"/>
          </a:p>
        </p:txBody>
      </p:sp>
    </p:spTree>
    <p:extLst>
      <p:ext uri="{BB962C8B-B14F-4D97-AF65-F5344CB8AC3E}">
        <p14:creationId xmlns:p14="http://schemas.microsoft.com/office/powerpoint/2010/main" val="1039614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fontScale="90000"/>
          </a:bodyPr>
          <a:lstStyle/>
          <a:p>
            <a:r>
              <a:rPr lang="id" spc="250" dirty="0">
                <a:solidFill>
                  <a:srgbClr val="FF0000"/>
                </a:solidFill>
                <a:latin typeface="Impact"/>
              </a:rPr>
              <a:t>PENCAPAIAN INTERNATIONAL </a:t>
            </a:r>
            <a:r>
              <a:rPr lang="en-US" spc="250" dirty="0">
                <a:solidFill>
                  <a:srgbClr val="FF0000"/>
                </a:solidFill>
                <a:latin typeface="Impact"/>
              </a:rPr>
              <a:t>PATIENT SAFETY GOAL (IPSG</a:t>
            </a:r>
            <a:r>
              <a:rPr lang="en-US" spc="250" dirty="0" smtClean="0">
                <a:solidFill>
                  <a:srgbClr val="FF0000"/>
                </a:solidFill>
                <a:latin typeface="Impact"/>
              </a:rPr>
              <a:t>)</a:t>
            </a:r>
            <a:endParaRPr lang="en-US" dirty="0"/>
          </a:p>
        </p:txBody>
      </p:sp>
      <p:sp>
        <p:nvSpPr>
          <p:cNvPr id="3" name="Content Placeholder 2"/>
          <p:cNvSpPr>
            <a:spLocks noGrp="1"/>
          </p:cNvSpPr>
          <p:nvPr>
            <p:ph idx="1"/>
          </p:nvPr>
        </p:nvSpPr>
        <p:spPr>
          <a:xfrm>
            <a:off x="533400" y="1981200"/>
            <a:ext cx="8001000" cy="4495800"/>
          </a:xfrm>
        </p:spPr>
        <p:txBody>
          <a:bodyPr>
            <a:normAutofit/>
          </a:bodyPr>
          <a:lstStyle/>
          <a:p>
            <a:pPr algn="just">
              <a:lnSpc>
                <a:spcPts val="3192"/>
              </a:lnSpc>
              <a:spcBef>
                <a:spcPts val="2940"/>
              </a:spcBef>
              <a:defRPr/>
            </a:pPr>
            <a:r>
              <a:rPr lang="id" dirty="0">
                <a:latin typeface="Arial"/>
              </a:rPr>
              <a:t>Mengidentifikasi Pasien Dengan benar</a:t>
            </a:r>
          </a:p>
          <a:p>
            <a:pPr algn="just">
              <a:lnSpc>
                <a:spcPts val="3192"/>
              </a:lnSpc>
              <a:spcBef>
                <a:spcPts val="0"/>
              </a:spcBef>
              <a:defRPr/>
            </a:pPr>
            <a:r>
              <a:rPr lang="id" dirty="0" smtClean="0">
                <a:latin typeface="Arial"/>
              </a:rPr>
              <a:t>Meningkatkan </a:t>
            </a:r>
            <a:r>
              <a:rPr lang="id" dirty="0">
                <a:latin typeface="Arial"/>
              </a:rPr>
              <a:t>Komunikasi Verbal Yang Efektif</a:t>
            </a:r>
          </a:p>
          <a:p>
            <a:pPr algn="just">
              <a:lnSpc>
                <a:spcPts val="3192"/>
              </a:lnSpc>
              <a:spcBef>
                <a:spcPts val="0"/>
              </a:spcBef>
              <a:defRPr/>
            </a:pPr>
            <a:r>
              <a:rPr lang="id" dirty="0" smtClean="0">
                <a:latin typeface="Arial"/>
              </a:rPr>
              <a:t>Meningkatkan </a:t>
            </a:r>
            <a:r>
              <a:rPr lang="id" dirty="0">
                <a:latin typeface="Arial"/>
              </a:rPr>
              <a:t>Keamanan Obat-Obatan Yang Harus </a:t>
            </a:r>
            <a:r>
              <a:rPr lang="id" dirty="0" smtClean="0">
                <a:latin typeface="Arial"/>
              </a:rPr>
              <a:t>DiWaspadai</a:t>
            </a:r>
          </a:p>
          <a:p>
            <a:pPr algn="just">
              <a:lnSpc>
                <a:spcPts val="3192"/>
              </a:lnSpc>
              <a:spcBef>
                <a:spcPts val="0"/>
              </a:spcBef>
              <a:defRPr/>
            </a:pPr>
            <a:r>
              <a:rPr lang="id" dirty="0">
                <a:latin typeface="Arial"/>
              </a:rPr>
              <a:t>Memastikan Lokasi Pembedahan yang benar, Prosedur Pembedahan Yang benar Dan Pembedahan Pada Pasien Yang Benar</a:t>
            </a:r>
          </a:p>
          <a:p>
            <a:pPr algn="just">
              <a:lnSpc>
                <a:spcPts val="3192"/>
              </a:lnSpc>
              <a:spcBef>
                <a:spcPts val="0"/>
              </a:spcBef>
              <a:defRPr/>
            </a:pPr>
            <a:r>
              <a:rPr lang="id" dirty="0">
                <a:latin typeface="Arial"/>
              </a:rPr>
              <a:t>Mengurangi Risiko Infeksi Akibat Perawatan </a:t>
            </a:r>
            <a:r>
              <a:rPr lang="id" dirty="0" smtClean="0">
                <a:latin typeface="Arial"/>
              </a:rPr>
              <a:t>Kesehatan</a:t>
            </a:r>
          </a:p>
          <a:p>
            <a:pPr algn="just">
              <a:lnSpc>
                <a:spcPts val="3192"/>
              </a:lnSpc>
              <a:spcBef>
                <a:spcPts val="0"/>
              </a:spcBef>
              <a:defRPr/>
            </a:pPr>
            <a:r>
              <a:rPr lang="id" dirty="0">
                <a:latin typeface="Arial"/>
              </a:rPr>
              <a:t>Mengurangi Risiko Pasien </a:t>
            </a:r>
            <a:r>
              <a:rPr lang="id" dirty="0" smtClean="0">
                <a:latin typeface="Arial"/>
              </a:rPr>
              <a:t>Terjatuh</a:t>
            </a:r>
          </a:p>
        </p:txBody>
      </p:sp>
    </p:spTree>
    <p:extLst>
      <p:ext uri="{BB962C8B-B14F-4D97-AF65-F5344CB8AC3E}">
        <p14:creationId xmlns:p14="http://schemas.microsoft.com/office/powerpoint/2010/main" val="1354887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610600" cy="5867400"/>
          </a:xfrm>
        </p:spPr>
        <p:txBody>
          <a:bodyPr>
            <a:noAutofit/>
          </a:bodyPr>
          <a:lstStyle/>
          <a:p>
            <a:pPr marL="68580" indent="0">
              <a:lnSpc>
                <a:spcPct val="120000"/>
              </a:lnSpc>
              <a:buNone/>
            </a:pPr>
            <a:r>
              <a:rPr lang="en-US" sz="2000" b="1" dirty="0" err="1">
                <a:solidFill>
                  <a:srgbClr val="2683C6"/>
                </a:solidFill>
                <a:latin typeface="Arial" charset="0"/>
              </a:rPr>
              <a:t>Insiden</a:t>
            </a:r>
            <a:r>
              <a:rPr lang="en-US" sz="2000" b="1" dirty="0">
                <a:solidFill>
                  <a:srgbClr val="2683C6"/>
                </a:solidFill>
                <a:latin typeface="Arial" charset="0"/>
              </a:rPr>
              <a:t> </a:t>
            </a:r>
            <a:r>
              <a:rPr lang="en-US" sz="2000" b="1" dirty="0" err="1">
                <a:solidFill>
                  <a:srgbClr val="2683C6"/>
                </a:solidFill>
                <a:latin typeface="Arial" charset="0"/>
              </a:rPr>
              <a:t>Keselamatan</a:t>
            </a:r>
            <a:r>
              <a:rPr lang="en-US" sz="2000" b="1" dirty="0">
                <a:solidFill>
                  <a:srgbClr val="2683C6"/>
                </a:solidFill>
                <a:latin typeface="Arial" charset="0"/>
              </a:rPr>
              <a:t> </a:t>
            </a:r>
            <a:r>
              <a:rPr lang="en-US" sz="2000" b="1" dirty="0" err="1">
                <a:solidFill>
                  <a:srgbClr val="2683C6"/>
                </a:solidFill>
                <a:latin typeface="Arial" charset="0"/>
              </a:rPr>
              <a:t>Pasien</a:t>
            </a:r>
            <a:endParaRPr lang="en-US" sz="2000" b="1" dirty="0">
              <a:solidFill>
                <a:srgbClr val="2683C6"/>
              </a:solidFill>
              <a:latin typeface="Arial" charset="0"/>
            </a:endParaRPr>
          </a:p>
          <a:p>
            <a:pPr marL="68580" indent="0">
              <a:lnSpc>
                <a:spcPct val="120000"/>
              </a:lnSpc>
              <a:spcAft>
                <a:spcPts val="4825"/>
              </a:spcAft>
              <a:buNone/>
            </a:pPr>
            <a:r>
              <a:rPr lang="en-US" sz="2000" dirty="0" err="1">
                <a:latin typeface="Arial" charset="0"/>
              </a:rPr>
              <a:t>Insiden</a:t>
            </a:r>
            <a:r>
              <a:rPr lang="en-US" sz="2000" dirty="0">
                <a:latin typeface="Arial" charset="0"/>
              </a:rPr>
              <a:t> </a:t>
            </a:r>
            <a:r>
              <a:rPr lang="en-US" sz="2000" dirty="0" err="1">
                <a:latin typeface="Arial" charset="0"/>
              </a:rPr>
              <a:t>keselamatan</a:t>
            </a:r>
            <a:r>
              <a:rPr lang="en-US" sz="2000" dirty="0">
                <a:latin typeface="Arial" charset="0"/>
              </a:rPr>
              <a:t> </a:t>
            </a:r>
            <a:r>
              <a:rPr lang="en-US" sz="2000" dirty="0" err="1">
                <a:latin typeface="Arial" charset="0"/>
              </a:rPr>
              <a:t>pasien</a:t>
            </a:r>
            <a:r>
              <a:rPr lang="en-US" sz="2000" dirty="0">
                <a:latin typeface="Arial" charset="0"/>
              </a:rPr>
              <a:t> </a:t>
            </a:r>
            <a:r>
              <a:rPr lang="en-US" sz="2000" dirty="0" err="1">
                <a:latin typeface="Arial" charset="0"/>
              </a:rPr>
              <a:t>adalah</a:t>
            </a:r>
            <a:r>
              <a:rPr lang="en-US" sz="2000" dirty="0">
                <a:latin typeface="Arial" charset="0"/>
              </a:rPr>
              <a:t> </a:t>
            </a:r>
            <a:r>
              <a:rPr lang="en-US" sz="2000" dirty="0" err="1">
                <a:latin typeface="Arial" charset="0"/>
              </a:rPr>
              <a:t>setiap</a:t>
            </a:r>
            <a:r>
              <a:rPr lang="en-US" sz="2000" dirty="0">
                <a:latin typeface="Arial" charset="0"/>
              </a:rPr>
              <a:t> </a:t>
            </a:r>
            <a:r>
              <a:rPr lang="en-US" sz="2000" dirty="0" err="1">
                <a:latin typeface="Arial" charset="0"/>
              </a:rPr>
              <a:t>kejadian</a:t>
            </a:r>
            <a:r>
              <a:rPr lang="en-US" sz="2000" dirty="0">
                <a:latin typeface="Arial" charset="0"/>
              </a:rPr>
              <a:t> </a:t>
            </a:r>
            <a:r>
              <a:rPr lang="en-US" sz="2000" dirty="0" err="1">
                <a:latin typeface="Arial" charset="0"/>
              </a:rPr>
              <a:t>atau</a:t>
            </a:r>
            <a:r>
              <a:rPr lang="en-US" sz="2000" dirty="0">
                <a:latin typeface="Arial" charset="0"/>
              </a:rPr>
              <a:t> </a:t>
            </a:r>
            <a:r>
              <a:rPr lang="en-US" sz="2000" dirty="0" err="1">
                <a:latin typeface="Arial" charset="0"/>
              </a:rPr>
              <a:t>situasi</a:t>
            </a:r>
            <a:r>
              <a:rPr lang="en-US" sz="2000" dirty="0">
                <a:latin typeface="Arial" charset="0"/>
              </a:rPr>
              <a:t> yang </a:t>
            </a:r>
            <a:r>
              <a:rPr lang="en-US" sz="2000" dirty="0" err="1">
                <a:latin typeface="Arial" charset="0"/>
              </a:rPr>
              <a:t>dapat</a:t>
            </a:r>
            <a:r>
              <a:rPr lang="en-US" sz="2000" dirty="0">
                <a:latin typeface="Arial" charset="0"/>
              </a:rPr>
              <a:t> </a:t>
            </a:r>
            <a:r>
              <a:rPr lang="en-US" sz="2000" dirty="0" err="1">
                <a:latin typeface="Arial" charset="0"/>
              </a:rPr>
              <a:t>mengakibatkan</a:t>
            </a:r>
            <a:r>
              <a:rPr lang="en-US" sz="2000" dirty="0">
                <a:latin typeface="Arial" charset="0"/>
              </a:rPr>
              <a:t> </a:t>
            </a:r>
            <a:r>
              <a:rPr lang="en-US" sz="2000" dirty="0" err="1">
                <a:latin typeface="Arial" charset="0"/>
              </a:rPr>
              <a:t>atau</a:t>
            </a:r>
            <a:r>
              <a:rPr lang="en-US" sz="2000" dirty="0">
                <a:latin typeface="Arial" charset="0"/>
              </a:rPr>
              <a:t> </a:t>
            </a:r>
            <a:r>
              <a:rPr lang="en-US" sz="2000" dirty="0" err="1">
                <a:latin typeface="Arial" charset="0"/>
              </a:rPr>
              <a:t>berpotensi</a:t>
            </a:r>
            <a:r>
              <a:rPr lang="en-US" sz="2000" dirty="0">
                <a:latin typeface="Arial" charset="0"/>
              </a:rPr>
              <a:t> </a:t>
            </a:r>
            <a:r>
              <a:rPr lang="en-US" sz="2000" dirty="0" err="1">
                <a:latin typeface="Arial" charset="0"/>
              </a:rPr>
              <a:t>mengakibatkan</a:t>
            </a:r>
            <a:r>
              <a:rPr lang="en-US" sz="2000" dirty="0">
                <a:latin typeface="Arial" charset="0"/>
              </a:rPr>
              <a:t> </a:t>
            </a:r>
            <a:r>
              <a:rPr lang="en-US" sz="2000" dirty="0" err="1">
                <a:latin typeface="Arial" charset="0"/>
              </a:rPr>
              <a:t>cedera</a:t>
            </a:r>
            <a:r>
              <a:rPr lang="en-US" sz="2000" dirty="0">
                <a:latin typeface="Arial" charset="0"/>
              </a:rPr>
              <a:t> </a:t>
            </a:r>
            <a:r>
              <a:rPr lang="en-US" sz="2000" dirty="0" err="1">
                <a:latin typeface="Arial" charset="0"/>
              </a:rPr>
              <a:t>pada</a:t>
            </a:r>
            <a:r>
              <a:rPr lang="en-US" sz="2000" dirty="0">
                <a:latin typeface="Arial" charset="0"/>
              </a:rPr>
              <a:t> </a:t>
            </a:r>
            <a:r>
              <a:rPr lang="en-US" sz="2000" dirty="0" err="1">
                <a:latin typeface="Arial" charset="0"/>
              </a:rPr>
              <a:t>pasien</a:t>
            </a:r>
            <a:r>
              <a:rPr lang="en-US" sz="2000" dirty="0">
                <a:latin typeface="Arial" charset="0"/>
              </a:rPr>
              <a:t> yang </a:t>
            </a:r>
            <a:r>
              <a:rPr lang="en-US" sz="2000" dirty="0" err="1">
                <a:latin typeface="Arial" charset="0"/>
              </a:rPr>
              <a:t>tidak</a:t>
            </a:r>
            <a:r>
              <a:rPr lang="en-US" sz="2000" dirty="0">
                <a:latin typeface="Arial" charset="0"/>
              </a:rPr>
              <a:t> </a:t>
            </a:r>
            <a:r>
              <a:rPr lang="en-US" sz="2000" dirty="0" err="1">
                <a:latin typeface="Arial" charset="0"/>
              </a:rPr>
              <a:t>seharusnya</a:t>
            </a:r>
            <a:r>
              <a:rPr lang="en-US" sz="2000" dirty="0">
                <a:latin typeface="Arial" charset="0"/>
              </a:rPr>
              <a:t> </a:t>
            </a:r>
            <a:r>
              <a:rPr lang="en-US" sz="2000" dirty="0" err="1">
                <a:latin typeface="Arial" charset="0"/>
              </a:rPr>
              <a:t>terjadi</a:t>
            </a:r>
            <a:r>
              <a:rPr lang="en-US" sz="2000" dirty="0">
                <a:latin typeface="Arial" charset="0"/>
              </a:rPr>
              <a:t>. Hal lain </a:t>
            </a:r>
            <a:r>
              <a:rPr lang="en-US" sz="2000" dirty="0" err="1">
                <a:latin typeface="Arial" charset="0"/>
              </a:rPr>
              <a:t>tentang</a:t>
            </a:r>
            <a:r>
              <a:rPr lang="en-US" sz="2000" dirty="0">
                <a:latin typeface="Arial" charset="0"/>
              </a:rPr>
              <a:t> </a:t>
            </a:r>
            <a:r>
              <a:rPr lang="en-US" sz="2000" dirty="0" err="1">
                <a:latin typeface="Arial" charset="0"/>
              </a:rPr>
              <a:t>insiden</a:t>
            </a:r>
            <a:r>
              <a:rPr lang="en-US" sz="2000" dirty="0">
                <a:latin typeface="Arial" charset="0"/>
              </a:rPr>
              <a:t> </a:t>
            </a:r>
            <a:r>
              <a:rPr lang="en-US" sz="2000" dirty="0" err="1">
                <a:latin typeface="Arial" charset="0"/>
              </a:rPr>
              <a:t>keselamatan</a:t>
            </a:r>
            <a:r>
              <a:rPr lang="en-US" sz="2000" dirty="0">
                <a:latin typeface="Arial" charset="0"/>
              </a:rPr>
              <a:t> </a:t>
            </a:r>
            <a:r>
              <a:rPr lang="en-US" sz="2000" dirty="0" err="1">
                <a:latin typeface="Arial" charset="0"/>
              </a:rPr>
              <a:t>pasien</a:t>
            </a:r>
            <a:r>
              <a:rPr lang="en-US" sz="2000" dirty="0">
                <a:latin typeface="Arial" charset="0"/>
              </a:rPr>
              <a:t> </a:t>
            </a:r>
            <a:r>
              <a:rPr lang="en-US" sz="2000" dirty="0" err="1">
                <a:latin typeface="Arial" charset="0"/>
              </a:rPr>
              <a:t>ini</a:t>
            </a:r>
            <a:r>
              <a:rPr lang="en-US" sz="2000" dirty="0">
                <a:latin typeface="Arial" charset="0"/>
              </a:rPr>
              <a:t> </a:t>
            </a:r>
            <a:r>
              <a:rPr lang="en-US" sz="2000" dirty="0" err="1">
                <a:latin typeface="Arial" charset="0"/>
              </a:rPr>
              <a:t>diatur</a:t>
            </a:r>
            <a:r>
              <a:rPr lang="en-US" sz="2000" dirty="0">
                <a:latin typeface="Arial" charset="0"/>
              </a:rPr>
              <a:t> </a:t>
            </a:r>
            <a:r>
              <a:rPr lang="en-US" sz="2000" dirty="0" err="1">
                <a:latin typeface="Arial" charset="0"/>
              </a:rPr>
              <a:t>dalam</a:t>
            </a:r>
            <a:r>
              <a:rPr lang="en-US" sz="2000" dirty="0">
                <a:latin typeface="Arial" charset="0"/>
              </a:rPr>
              <a:t> </a:t>
            </a:r>
            <a:r>
              <a:rPr lang="en-US" sz="2000" dirty="0" err="1">
                <a:latin typeface="Arial" charset="0"/>
              </a:rPr>
              <a:t>panduan</a:t>
            </a:r>
            <a:r>
              <a:rPr lang="en-US" sz="2000" dirty="0">
                <a:latin typeface="Arial" charset="0"/>
              </a:rPr>
              <a:t> </a:t>
            </a:r>
            <a:r>
              <a:rPr lang="en-US" sz="2000" dirty="0" err="1">
                <a:latin typeface="Arial" charset="0"/>
              </a:rPr>
              <a:t>Insiden</a:t>
            </a:r>
            <a:r>
              <a:rPr lang="en-US" sz="2000" dirty="0">
                <a:latin typeface="Arial" charset="0"/>
              </a:rPr>
              <a:t>, </a:t>
            </a:r>
            <a:r>
              <a:rPr lang="en-US" sz="2000" i="1" dirty="0">
                <a:latin typeface="Arial" charset="0"/>
              </a:rPr>
              <a:t>Near Miss,</a:t>
            </a:r>
            <a:r>
              <a:rPr lang="en-US" sz="2000" dirty="0">
                <a:latin typeface="Arial" charset="0"/>
              </a:rPr>
              <a:t> </a:t>
            </a:r>
            <a:r>
              <a:rPr lang="en-US" sz="2000" dirty="0" err="1">
                <a:latin typeface="Arial" charset="0"/>
              </a:rPr>
              <a:t>dan</a:t>
            </a:r>
            <a:r>
              <a:rPr lang="en-US" sz="2000" dirty="0">
                <a:latin typeface="Arial" charset="0"/>
              </a:rPr>
              <a:t> </a:t>
            </a:r>
            <a:r>
              <a:rPr lang="en-US" sz="2000" i="1" dirty="0">
                <a:latin typeface="Arial" charset="0"/>
              </a:rPr>
              <a:t>Sentinel </a:t>
            </a:r>
            <a:r>
              <a:rPr lang="en-US" sz="2000" i="1" dirty="0" smtClean="0">
                <a:latin typeface="Arial" charset="0"/>
              </a:rPr>
              <a:t>Event</a:t>
            </a:r>
          </a:p>
          <a:p>
            <a:pPr marL="68580" indent="0">
              <a:lnSpc>
                <a:spcPct val="120000"/>
              </a:lnSpc>
              <a:spcAft>
                <a:spcPts val="4825"/>
              </a:spcAft>
              <a:buNone/>
            </a:pPr>
            <a:r>
              <a:rPr lang="en-US" sz="2000" b="1" dirty="0" err="1" smtClean="0">
                <a:solidFill>
                  <a:srgbClr val="2683C6"/>
                </a:solidFill>
                <a:latin typeface="Arial" charset="0"/>
              </a:rPr>
              <a:t>Laporan</a:t>
            </a:r>
            <a:r>
              <a:rPr lang="en-US" sz="2000" b="1" dirty="0" smtClean="0">
                <a:solidFill>
                  <a:srgbClr val="2683C6"/>
                </a:solidFill>
                <a:latin typeface="Arial" charset="0"/>
              </a:rPr>
              <a:t> </a:t>
            </a:r>
            <a:r>
              <a:rPr lang="en-US" sz="2000" b="1" dirty="0" err="1">
                <a:solidFill>
                  <a:srgbClr val="2683C6"/>
                </a:solidFill>
                <a:latin typeface="Arial" charset="0"/>
              </a:rPr>
              <a:t>Insiden</a:t>
            </a:r>
            <a:r>
              <a:rPr lang="en-US" sz="2000" b="1" dirty="0">
                <a:solidFill>
                  <a:srgbClr val="2683C6"/>
                </a:solidFill>
                <a:latin typeface="Arial" charset="0"/>
              </a:rPr>
              <a:t> </a:t>
            </a:r>
            <a:r>
              <a:rPr lang="en-US" sz="2000" b="1" dirty="0" err="1">
                <a:solidFill>
                  <a:srgbClr val="2683C6"/>
                </a:solidFill>
                <a:latin typeface="Arial" charset="0"/>
              </a:rPr>
              <a:t>Keselamatan</a:t>
            </a:r>
            <a:r>
              <a:rPr lang="en-US" sz="2000" b="1" dirty="0">
                <a:solidFill>
                  <a:srgbClr val="2683C6"/>
                </a:solidFill>
                <a:latin typeface="Arial" charset="0"/>
              </a:rPr>
              <a:t> </a:t>
            </a:r>
            <a:r>
              <a:rPr lang="en-US" sz="2000" b="1" dirty="0" err="1" smtClean="0">
                <a:solidFill>
                  <a:srgbClr val="2683C6"/>
                </a:solidFill>
                <a:latin typeface="Arial" charset="0"/>
              </a:rPr>
              <a:t>Pasien</a:t>
            </a:r>
            <a:endParaRPr lang="en-US" sz="2000" b="1" dirty="0" smtClean="0">
              <a:solidFill>
                <a:srgbClr val="2683C6"/>
              </a:solidFill>
              <a:latin typeface="Arial" charset="0"/>
            </a:endParaRPr>
          </a:p>
          <a:p>
            <a:pPr marL="68580" indent="0">
              <a:lnSpc>
                <a:spcPct val="120000"/>
              </a:lnSpc>
              <a:spcAft>
                <a:spcPts val="4825"/>
              </a:spcAft>
              <a:buNone/>
            </a:pPr>
            <a:r>
              <a:rPr lang="en-US" sz="2000" dirty="0" err="1" smtClean="0">
                <a:latin typeface="Arial" charset="0"/>
              </a:rPr>
              <a:t>Pelaporan</a:t>
            </a:r>
            <a:r>
              <a:rPr lang="en-US" sz="2000" dirty="0" smtClean="0">
                <a:latin typeface="Arial" charset="0"/>
              </a:rPr>
              <a:t> </a:t>
            </a:r>
            <a:r>
              <a:rPr lang="en-US" sz="2000" dirty="0" err="1">
                <a:latin typeface="Arial" charset="0"/>
              </a:rPr>
              <a:t>secara</a:t>
            </a:r>
            <a:r>
              <a:rPr lang="en-US" sz="2000" dirty="0">
                <a:latin typeface="Arial" charset="0"/>
              </a:rPr>
              <a:t> </a:t>
            </a:r>
            <a:r>
              <a:rPr lang="en-US" sz="2000" dirty="0" err="1">
                <a:latin typeface="Arial" charset="0"/>
              </a:rPr>
              <a:t>tertulis</a:t>
            </a:r>
            <a:r>
              <a:rPr lang="en-US" sz="2000" dirty="0">
                <a:latin typeface="Arial" charset="0"/>
              </a:rPr>
              <a:t> </a:t>
            </a:r>
            <a:r>
              <a:rPr lang="en-US" sz="2000" dirty="0" err="1">
                <a:latin typeface="Arial" charset="0"/>
              </a:rPr>
              <a:t>setiap</a:t>
            </a:r>
            <a:r>
              <a:rPr lang="en-US" sz="2000" dirty="0">
                <a:latin typeface="Arial" charset="0"/>
              </a:rPr>
              <a:t> </a:t>
            </a:r>
            <a:r>
              <a:rPr lang="en-US" sz="2000" dirty="0" err="1">
                <a:latin typeface="Arial" charset="0"/>
              </a:rPr>
              <a:t>kondisi</a:t>
            </a:r>
            <a:r>
              <a:rPr lang="en-US" sz="2000" dirty="0">
                <a:latin typeface="Arial" charset="0"/>
              </a:rPr>
              <a:t> </a:t>
            </a:r>
            <a:r>
              <a:rPr lang="en-US" sz="2000" dirty="0" err="1">
                <a:latin typeface="Arial" charset="0"/>
              </a:rPr>
              <a:t>potensial</a:t>
            </a:r>
            <a:r>
              <a:rPr lang="en-US" sz="2000" dirty="0">
                <a:latin typeface="Arial" charset="0"/>
              </a:rPr>
              <a:t> </a:t>
            </a:r>
            <a:r>
              <a:rPr lang="en-US" sz="2000" dirty="0" err="1">
                <a:latin typeface="Arial" charset="0"/>
              </a:rPr>
              <a:t>cedera</a:t>
            </a:r>
            <a:r>
              <a:rPr lang="en-US" sz="2000" dirty="0">
                <a:latin typeface="Arial" charset="0"/>
              </a:rPr>
              <a:t> (KPC), </a:t>
            </a:r>
            <a:r>
              <a:rPr lang="en-US" sz="2000" dirty="0" err="1">
                <a:latin typeface="Arial" charset="0"/>
              </a:rPr>
              <a:t>kejadian</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cedera</a:t>
            </a:r>
            <a:r>
              <a:rPr lang="en-US" sz="2000" dirty="0">
                <a:latin typeface="Arial" charset="0"/>
              </a:rPr>
              <a:t> (KTC), </a:t>
            </a:r>
            <a:r>
              <a:rPr lang="en-US" sz="2000" dirty="0" err="1">
                <a:latin typeface="Arial" charset="0"/>
              </a:rPr>
              <a:t>kejadian</a:t>
            </a:r>
            <a:r>
              <a:rPr lang="en-US" sz="2000" dirty="0">
                <a:latin typeface="Arial" charset="0"/>
              </a:rPr>
              <a:t> </a:t>
            </a:r>
            <a:r>
              <a:rPr lang="en-US" sz="2000" dirty="0" err="1">
                <a:latin typeface="Arial" charset="0"/>
              </a:rPr>
              <a:t>nyaris</a:t>
            </a:r>
            <a:r>
              <a:rPr lang="en-US" sz="2000" dirty="0">
                <a:latin typeface="Arial" charset="0"/>
              </a:rPr>
              <a:t> </a:t>
            </a:r>
            <a:r>
              <a:rPr lang="en-US" sz="2000" dirty="0" err="1">
                <a:latin typeface="Arial" charset="0"/>
              </a:rPr>
              <a:t>cedera</a:t>
            </a:r>
            <a:r>
              <a:rPr lang="en-US" sz="2000" dirty="0">
                <a:latin typeface="Arial" charset="0"/>
              </a:rPr>
              <a:t> (KNC) </a:t>
            </a:r>
            <a:r>
              <a:rPr lang="en-US" sz="2000" dirty="0" err="1">
                <a:latin typeface="Arial" charset="0"/>
              </a:rPr>
              <a:t>atau</a:t>
            </a:r>
            <a:r>
              <a:rPr lang="en-US" sz="2000" dirty="0">
                <a:latin typeface="Arial" charset="0"/>
              </a:rPr>
              <a:t> </a:t>
            </a:r>
            <a:r>
              <a:rPr lang="en-US" sz="2000" dirty="0" err="1">
                <a:latin typeface="Arial" charset="0"/>
              </a:rPr>
              <a:t>kejadian</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diharapkan</a:t>
            </a:r>
            <a:r>
              <a:rPr lang="en-US" sz="2000" dirty="0">
                <a:latin typeface="Arial" charset="0"/>
              </a:rPr>
              <a:t> (KTD), </a:t>
            </a:r>
            <a:r>
              <a:rPr lang="en-US" sz="2000" dirty="0" err="1">
                <a:latin typeface="Arial" charset="0"/>
              </a:rPr>
              <a:t>serta</a:t>
            </a:r>
            <a:r>
              <a:rPr lang="en-US" sz="2000" dirty="0">
                <a:latin typeface="Arial" charset="0"/>
              </a:rPr>
              <a:t> </a:t>
            </a:r>
            <a:r>
              <a:rPr lang="en-US" sz="2000" dirty="0" err="1">
                <a:latin typeface="Arial" charset="0"/>
              </a:rPr>
              <a:t>kejadian</a:t>
            </a:r>
            <a:r>
              <a:rPr lang="en-US" sz="2000" dirty="0">
                <a:latin typeface="Arial" charset="0"/>
              </a:rPr>
              <a:t> sentinel yang </a:t>
            </a:r>
            <a:r>
              <a:rPr lang="en-US" sz="2000" dirty="0" err="1">
                <a:latin typeface="Arial" charset="0"/>
              </a:rPr>
              <a:t>menimpa</a:t>
            </a:r>
            <a:r>
              <a:rPr lang="en-US" sz="2000" dirty="0">
                <a:latin typeface="Arial" charset="0"/>
              </a:rPr>
              <a:t> </a:t>
            </a:r>
            <a:r>
              <a:rPr lang="en-US" sz="2000" dirty="0" err="1">
                <a:latin typeface="Arial" charset="0"/>
              </a:rPr>
              <a:t>pasien</a:t>
            </a:r>
            <a:r>
              <a:rPr lang="en-US" sz="2000" dirty="0">
                <a:latin typeface="Arial" charset="0"/>
              </a:rPr>
              <a:t> </a:t>
            </a:r>
            <a:r>
              <a:rPr lang="en-US" sz="2000" dirty="0" err="1">
                <a:latin typeface="Arial" charset="0"/>
              </a:rPr>
              <a:t>selama</a:t>
            </a:r>
            <a:r>
              <a:rPr lang="en-US" sz="2000" dirty="0">
                <a:latin typeface="Arial" charset="0"/>
              </a:rPr>
              <a:t> </a:t>
            </a:r>
            <a:r>
              <a:rPr lang="en-US" sz="2000" dirty="0" err="1">
                <a:latin typeface="Arial" charset="0"/>
              </a:rPr>
              <a:t>menjalani</a:t>
            </a:r>
            <a:r>
              <a:rPr lang="en-US" sz="2000" dirty="0">
                <a:latin typeface="Arial" charset="0"/>
              </a:rPr>
              <a:t> proses </a:t>
            </a:r>
            <a:r>
              <a:rPr lang="en-US" sz="2000" dirty="0" err="1">
                <a:latin typeface="Arial" charset="0"/>
              </a:rPr>
              <a:t>pengobatan</a:t>
            </a:r>
            <a:r>
              <a:rPr lang="en-US" sz="2000" dirty="0">
                <a:latin typeface="Arial" charset="0"/>
              </a:rPr>
              <a:t> </a:t>
            </a:r>
            <a:r>
              <a:rPr lang="en-US" sz="2000" dirty="0" err="1">
                <a:latin typeface="Arial" charset="0"/>
              </a:rPr>
              <a:t>oleh</a:t>
            </a:r>
            <a:r>
              <a:rPr lang="en-US" sz="2000" dirty="0">
                <a:latin typeface="Arial" charset="0"/>
              </a:rPr>
              <a:t> </a:t>
            </a:r>
            <a:r>
              <a:rPr lang="en-US" sz="2000" dirty="0" err="1">
                <a:latin typeface="Arial" charset="0"/>
              </a:rPr>
              <a:t>petugas</a:t>
            </a:r>
            <a:r>
              <a:rPr lang="en-US" sz="2000" dirty="0">
                <a:latin typeface="Arial" charset="0"/>
              </a:rPr>
              <a:t> </a:t>
            </a:r>
            <a:r>
              <a:rPr lang="en-US" sz="2000" dirty="0" err="1">
                <a:latin typeface="Arial" charset="0"/>
              </a:rPr>
              <a:t>kesehatan</a:t>
            </a:r>
            <a:r>
              <a:rPr lang="en-US" sz="2000" dirty="0">
                <a:latin typeface="Arial" charset="0"/>
              </a:rPr>
              <a:t> di </a:t>
            </a:r>
            <a:r>
              <a:rPr lang="en-US" sz="2000" dirty="0" err="1">
                <a:latin typeface="Arial" charset="0"/>
              </a:rPr>
              <a:t>rumah</a:t>
            </a:r>
            <a:r>
              <a:rPr lang="en-US" sz="2000" dirty="0">
                <a:latin typeface="Arial" charset="0"/>
              </a:rPr>
              <a:t> </a:t>
            </a:r>
            <a:r>
              <a:rPr lang="en-US" sz="2000" dirty="0" err="1">
                <a:latin typeface="Arial" charset="0"/>
              </a:rPr>
              <a:t>sakit</a:t>
            </a:r>
            <a:r>
              <a:rPr lang="en-US" sz="2000" dirty="0">
                <a:latin typeface="Arial" charset="0"/>
              </a:rPr>
              <a:t>. Hal lain </a:t>
            </a:r>
            <a:r>
              <a:rPr lang="en-US" sz="2000" dirty="0" err="1">
                <a:latin typeface="Arial" charset="0"/>
              </a:rPr>
              <a:t>tentang</a:t>
            </a:r>
            <a:r>
              <a:rPr lang="en-US" sz="2000" dirty="0">
                <a:latin typeface="Arial" charset="0"/>
              </a:rPr>
              <a:t> </a:t>
            </a:r>
            <a:r>
              <a:rPr lang="en-US" sz="2000" dirty="0" err="1">
                <a:latin typeface="Arial" charset="0"/>
              </a:rPr>
              <a:t>laporan</a:t>
            </a:r>
            <a:r>
              <a:rPr lang="en-US" sz="2000" dirty="0">
                <a:latin typeface="Arial" charset="0"/>
              </a:rPr>
              <a:t> </a:t>
            </a:r>
            <a:r>
              <a:rPr lang="en-US" sz="2000" dirty="0" err="1">
                <a:latin typeface="Arial" charset="0"/>
              </a:rPr>
              <a:t>insiden</a:t>
            </a:r>
            <a:r>
              <a:rPr lang="en-US" sz="2000" dirty="0">
                <a:latin typeface="Arial" charset="0"/>
              </a:rPr>
              <a:t> </a:t>
            </a:r>
            <a:r>
              <a:rPr lang="en-US" sz="2000" dirty="0" err="1">
                <a:latin typeface="Arial" charset="0"/>
              </a:rPr>
              <a:t>keselamatan</a:t>
            </a:r>
            <a:r>
              <a:rPr lang="en-US" sz="2000" dirty="0">
                <a:latin typeface="Arial" charset="0"/>
              </a:rPr>
              <a:t> </a:t>
            </a:r>
            <a:r>
              <a:rPr lang="en-US" sz="2000" dirty="0" err="1">
                <a:latin typeface="Arial" charset="0"/>
              </a:rPr>
              <a:t>pasien</a:t>
            </a:r>
            <a:r>
              <a:rPr lang="en-US" sz="2000" dirty="0">
                <a:latin typeface="Arial" charset="0"/>
              </a:rPr>
              <a:t> </a:t>
            </a:r>
            <a:r>
              <a:rPr lang="en-US" sz="2000" dirty="0" err="1">
                <a:latin typeface="Arial" charset="0"/>
              </a:rPr>
              <a:t>ini</a:t>
            </a:r>
            <a:r>
              <a:rPr lang="en-US" sz="2000" dirty="0">
                <a:latin typeface="Arial" charset="0"/>
              </a:rPr>
              <a:t> </a:t>
            </a:r>
            <a:r>
              <a:rPr lang="en-US" sz="2000" dirty="0" err="1">
                <a:latin typeface="Arial" charset="0"/>
              </a:rPr>
              <a:t>diatur</a:t>
            </a:r>
            <a:r>
              <a:rPr lang="en-US" sz="2000" dirty="0">
                <a:latin typeface="Arial" charset="0"/>
              </a:rPr>
              <a:t> </a:t>
            </a:r>
            <a:r>
              <a:rPr lang="en-US" sz="2000" dirty="0" err="1">
                <a:latin typeface="Arial" charset="0"/>
              </a:rPr>
              <a:t>dalam</a:t>
            </a:r>
            <a:r>
              <a:rPr lang="en-US" sz="2000" dirty="0">
                <a:latin typeface="Arial" charset="0"/>
              </a:rPr>
              <a:t> </a:t>
            </a:r>
            <a:r>
              <a:rPr lang="en-US" sz="2000" dirty="0" err="1">
                <a:latin typeface="Arial" charset="0"/>
              </a:rPr>
              <a:t>Prosedur</a:t>
            </a:r>
            <a:r>
              <a:rPr lang="en-US" sz="2000" dirty="0">
                <a:latin typeface="Arial" charset="0"/>
              </a:rPr>
              <a:t> </a:t>
            </a:r>
            <a:r>
              <a:rPr lang="en-US" sz="2000" dirty="0" err="1">
                <a:latin typeface="Arial" charset="0"/>
              </a:rPr>
              <a:t>Pelaporan</a:t>
            </a:r>
            <a:r>
              <a:rPr lang="en-US" sz="2000" dirty="0">
                <a:latin typeface="Arial" charset="0"/>
              </a:rPr>
              <a:t> </a:t>
            </a:r>
            <a:r>
              <a:rPr lang="en-US" sz="2000" dirty="0" err="1">
                <a:latin typeface="Arial" charset="0"/>
              </a:rPr>
              <a:t>Insiden</a:t>
            </a:r>
            <a:endParaRPr lang="en-US" sz="2000" dirty="0">
              <a:latin typeface="Arial" charset="0"/>
            </a:endParaRPr>
          </a:p>
          <a:p>
            <a:pPr marL="68580" indent="0">
              <a:lnSpc>
                <a:spcPts val="2400"/>
              </a:lnSpc>
              <a:spcAft>
                <a:spcPts val="4825"/>
              </a:spcAft>
              <a:buNone/>
            </a:pPr>
            <a:endParaRPr lang="en-US" sz="1800" i="1" dirty="0" smtClean="0">
              <a:latin typeface="Arial" charset="0"/>
            </a:endParaRPr>
          </a:p>
          <a:p>
            <a:pPr marL="68580" indent="0">
              <a:lnSpc>
                <a:spcPts val="2400"/>
              </a:lnSpc>
              <a:spcAft>
                <a:spcPts val="4825"/>
              </a:spcAft>
              <a:buNone/>
            </a:pPr>
            <a:endParaRPr lang="en-US" i="1" dirty="0">
              <a:latin typeface="Arial" charset="0"/>
            </a:endParaRPr>
          </a:p>
          <a:p>
            <a:endParaRPr lang="en-US" dirty="0"/>
          </a:p>
        </p:txBody>
      </p:sp>
    </p:spTree>
    <p:extLst>
      <p:ext uri="{BB962C8B-B14F-4D97-AF65-F5344CB8AC3E}">
        <p14:creationId xmlns:p14="http://schemas.microsoft.com/office/powerpoint/2010/main" val="2678718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153400" cy="5867400"/>
          </a:xfrm>
        </p:spPr>
        <p:txBody>
          <a:bodyPr/>
          <a:lstStyle/>
          <a:p>
            <a:r>
              <a:rPr lang="en-US" dirty="0">
                <a:latin typeface="Arial" charset="0"/>
              </a:rPr>
              <a:t>Program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diintegrasikan</a:t>
            </a:r>
            <a:r>
              <a:rPr lang="en-US" dirty="0">
                <a:latin typeface="Arial" charset="0"/>
              </a:rPr>
              <a:t> </a:t>
            </a:r>
            <a:r>
              <a:rPr lang="en-US" dirty="0" err="1">
                <a:latin typeface="Arial" charset="0"/>
              </a:rPr>
              <a:t>dengan</a:t>
            </a:r>
            <a:r>
              <a:rPr lang="en-US" dirty="0">
                <a:latin typeface="Arial" charset="0"/>
              </a:rPr>
              <a:t> </a:t>
            </a:r>
            <a:r>
              <a:rPr lang="en-US" dirty="0" err="1">
                <a:latin typeface="Arial" charset="0"/>
              </a:rPr>
              <a:t>seluruh</a:t>
            </a:r>
            <a:r>
              <a:rPr lang="en-US" dirty="0">
                <a:latin typeface="Arial" charset="0"/>
              </a:rPr>
              <a:t> </a:t>
            </a:r>
            <a:r>
              <a:rPr lang="en-US" dirty="0" err="1">
                <a:latin typeface="Arial" charset="0"/>
              </a:rPr>
              <a:t>kegiatan</a:t>
            </a:r>
            <a:r>
              <a:rPr lang="en-US" dirty="0">
                <a:latin typeface="Arial" charset="0"/>
              </a:rPr>
              <a:t> </a:t>
            </a:r>
            <a:r>
              <a:rPr lang="en-US" dirty="0" err="1">
                <a:latin typeface="Arial" charset="0"/>
              </a:rPr>
              <a:t>peningkatan</a:t>
            </a:r>
            <a:r>
              <a:rPr lang="en-US" dirty="0">
                <a:latin typeface="Arial" charset="0"/>
              </a:rPr>
              <a:t> </a:t>
            </a:r>
            <a:r>
              <a:rPr lang="en-US" dirty="0" err="1">
                <a:latin typeface="Arial" charset="0"/>
              </a:rPr>
              <a:t>kinerja</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Ini</a:t>
            </a:r>
            <a:r>
              <a:rPr lang="en-US" dirty="0">
                <a:latin typeface="Arial" charset="0"/>
              </a:rPr>
              <a:t> </a:t>
            </a:r>
            <a:r>
              <a:rPr lang="en-US" dirty="0" err="1">
                <a:latin typeface="Arial" charset="0"/>
              </a:rPr>
              <a:t>meliputi</a:t>
            </a:r>
            <a:r>
              <a:rPr lang="en-US" dirty="0">
                <a:latin typeface="Arial" charset="0"/>
              </a:rPr>
              <a:t> </a:t>
            </a:r>
            <a:r>
              <a:rPr lang="en-US" dirty="0" err="1">
                <a:latin typeface="Arial" charset="0"/>
              </a:rPr>
              <a:t>pengkajian</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penghindaran</a:t>
            </a:r>
            <a:r>
              <a:rPr lang="en-US" dirty="0">
                <a:latin typeface="Arial" charset="0"/>
              </a:rPr>
              <a:t> </a:t>
            </a:r>
            <a:r>
              <a:rPr lang="en-US" dirty="0" err="1">
                <a:latin typeface="Arial" charset="0"/>
              </a:rPr>
              <a:t>taktik-taktik</a:t>
            </a:r>
            <a:r>
              <a:rPr lang="en-US" dirty="0">
                <a:latin typeface="Arial" charset="0"/>
              </a:rPr>
              <a:t> </a:t>
            </a:r>
            <a:r>
              <a:rPr lang="en-US" dirty="0" err="1">
                <a:latin typeface="Arial" charset="0"/>
              </a:rPr>
              <a:t>seperti</a:t>
            </a:r>
            <a:r>
              <a:rPr lang="en-US" dirty="0">
                <a:latin typeface="Arial" charset="0"/>
              </a:rPr>
              <a:t> </a:t>
            </a:r>
            <a:r>
              <a:rPr lang="en-US" dirty="0" err="1">
                <a:latin typeface="Arial" charset="0"/>
              </a:rPr>
              <a:t>melakukan</a:t>
            </a:r>
            <a:r>
              <a:rPr lang="en-US" dirty="0">
                <a:latin typeface="Arial" charset="0"/>
              </a:rPr>
              <a:t> “Failure Mode Effect Analysis [FMEA]. FMEA </a:t>
            </a:r>
            <a:r>
              <a:rPr lang="en-US" dirty="0" err="1">
                <a:latin typeface="Arial" charset="0"/>
              </a:rPr>
              <a:t>adalah</a:t>
            </a:r>
            <a:r>
              <a:rPr lang="en-US" dirty="0">
                <a:latin typeface="Arial" charset="0"/>
              </a:rPr>
              <a:t> </a:t>
            </a:r>
            <a:r>
              <a:rPr lang="en-US" dirty="0" err="1">
                <a:latin typeface="Arial" charset="0"/>
              </a:rPr>
              <a:t>pengkajian</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proaktif</a:t>
            </a:r>
            <a:r>
              <a:rPr lang="en-US" dirty="0">
                <a:latin typeface="Arial" charset="0"/>
              </a:rPr>
              <a:t> yang </a:t>
            </a:r>
            <a:r>
              <a:rPr lang="en-US" dirty="0" err="1">
                <a:latin typeface="Arial" charset="0"/>
              </a:rPr>
              <a:t>memeriksa</a:t>
            </a:r>
            <a:r>
              <a:rPr lang="en-US" dirty="0">
                <a:latin typeface="Arial" charset="0"/>
              </a:rPr>
              <a:t> </a:t>
            </a:r>
            <a:r>
              <a:rPr lang="en-US" dirty="0" err="1">
                <a:latin typeface="Arial" charset="0"/>
              </a:rPr>
              <a:t>sebuah</a:t>
            </a:r>
            <a:r>
              <a:rPr lang="en-US" dirty="0">
                <a:latin typeface="Arial" charset="0"/>
              </a:rPr>
              <a:t> proses </a:t>
            </a:r>
            <a:r>
              <a:rPr lang="en-US" dirty="0" err="1">
                <a:latin typeface="Arial" charset="0"/>
              </a:rPr>
              <a:t>secara</a:t>
            </a:r>
            <a:r>
              <a:rPr lang="en-US" dirty="0">
                <a:latin typeface="Arial" charset="0"/>
              </a:rPr>
              <a:t> detail, </a:t>
            </a:r>
            <a:r>
              <a:rPr lang="en-US" dirty="0" err="1">
                <a:latin typeface="Arial" charset="0"/>
              </a:rPr>
              <a:t>meliputi</a:t>
            </a:r>
            <a:r>
              <a:rPr lang="en-US" dirty="0">
                <a:latin typeface="Arial" charset="0"/>
              </a:rPr>
              <a:t> </a:t>
            </a:r>
            <a:r>
              <a:rPr lang="en-US" dirty="0" err="1">
                <a:latin typeface="Arial" charset="0"/>
              </a:rPr>
              <a:t>urutan</a:t>
            </a:r>
            <a:r>
              <a:rPr lang="en-US" dirty="0">
                <a:latin typeface="Arial" charset="0"/>
              </a:rPr>
              <a:t> </a:t>
            </a:r>
            <a:r>
              <a:rPr lang="en-US" dirty="0" err="1">
                <a:latin typeface="Arial" charset="0"/>
              </a:rPr>
              <a:t>kejadian</a:t>
            </a:r>
            <a:r>
              <a:rPr lang="en-US" dirty="0">
                <a:latin typeface="Arial" charset="0"/>
              </a:rPr>
              <a:t>, </a:t>
            </a:r>
            <a:r>
              <a:rPr lang="en-US" dirty="0" err="1">
                <a:latin typeface="Arial" charset="0"/>
              </a:rPr>
              <a:t>mengkaji</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aktual</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risiko</a:t>
            </a:r>
            <a:r>
              <a:rPr lang="en-US" dirty="0">
                <a:latin typeface="Arial" charset="0"/>
              </a:rPr>
              <a:t> </a:t>
            </a:r>
            <a:r>
              <a:rPr lang="en-US" dirty="0" err="1">
                <a:latin typeface="Arial" charset="0"/>
              </a:rPr>
              <a:t>potensial</a:t>
            </a:r>
            <a:r>
              <a:rPr lang="en-US" dirty="0">
                <a:latin typeface="Arial" charset="0"/>
              </a:rPr>
              <a:t>, </a:t>
            </a:r>
            <a:r>
              <a:rPr lang="en-US" dirty="0" err="1">
                <a:latin typeface="Arial" charset="0"/>
              </a:rPr>
              <a:t>kegagalan</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titik-titik</a:t>
            </a:r>
            <a:r>
              <a:rPr lang="en-US" dirty="0">
                <a:latin typeface="Arial" charset="0"/>
              </a:rPr>
              <a:t> </a:t>
            </a:r>
            <a:r>
              <a:rPr lang="en-US" dirty="0" err="1">
                <a:latin typeface="Arial" charset="0"/>
              </a:rPr>
              <a:t>kerentanan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melalui</a:t>
            </a:r>
            <a:r>
              <a:rPr lang="en-US" dirty="0">
                <a:latin typeface="Arial" charset="0"/>
              </a:rPr>
              <a:t> </a:t>
            </a:r>
            <a:r>
              <a:rPr lang="en-US" dirty="0" err="1">
                <a:latin typeface="Arial" charset="0"/>
              </a:rPr>
              <a:t>sebuah</a:t>
            </a:r>
            <a:r>
              <a:rPr lang="en-US" dirty="0">
                <a:latin typeface="Arial" charset="0"/>
              </a:rPr>
              <a:t> proses yang </a:t>
            </a:r>
            <a:r>
              <a:rPr lang="en-US" dirty="0" err="1">
                <a:latin typeface="Arial" charset="0"/>
              </a:rPr>
              <a:t>logis</a:t>
            </a:r>
            <a:r>
              <a:rPr lang="en-US" dirty="0">
                <a:latin typeface="Arial" charset="0"/>
              </a:rPr>
              <a:t>, </a:t>
            </a:r>
            <a:r>
              <a:rPr lang="en-US" dirty="0" err="1">
                <a:latin typeface="Arial" charset="0"/>
              </a:rPr>
              <a:t>memprioritaskan</a:t>
            </a:r>
            <a:r>
              <a:rPr lang="en-US" dirty="0">
                <a:latin typeface="Arial" charset="0"/>
              </a:rPr>
              <a:t> area </a:t>
            </a:r>
            <a:r>
              <a:rPr lang="en-US" dirty="0" err="1">
                <a:latin typeface="Arial" charset="0"/>
              </a:rPr>
              <a:t>untuk</a:t>
            </a:r>
            <a:r>
              <a:rPr lang="en-US" dirty="0">
                <a:latin typeface="Arial" charset="0"/>
              </a:rPr>
              <a:t> </a:t>
            </a:r>
            <a:r>
              <a:rPr lang="en-US" dirty="0" err="1">
                <a:latin typeface="Arial" charset="0"/>
              </a:rPr>
              <a:t>perbaikan</a:t>
            </a:r>
            <a:r>
              <a:rPr lang="en-US" dirty="0">
                <a:latin typeface="Arial" charset="0"/>
              </a:rPr>
              <a:t> / </a:t>
            </a:r>
            <a:r>
              <a:rPr lang="en-US" dirty="0" err="1">
                <a:latin typeface="Arial" charset="0"/>
              </a:rPr>
              <a:t>peningkatan</a:t>
            </a:r>
            <a:r>
              <a:rPr lang="en-US" dirty="0">
                <a:latin typeface="Arial" charset="0"/>
              </a:rPr>
              <a:t> </a:t>
            </a:r>
            <a:r>
              <a:rPr lang="en-US" dirty="0" err="1">
                <a:latin typeface="Arial" charset="0"/>
              </a:rPr>
              <a:t>berdasarkan</a:t>
            </a:r>
            <a:r>
              <a:rPr lang="en-US" dirty="0">
                <a:latin typeface="Arial" charset="0"/>
              </a:rPr>
              <a:t> </a:t>
            </a:r>
            <a:r>
              <a:rPr lang="en-US" dirty="0" err="1">
                <a:latin typeface="Arial" charset="0"/>
              </a:rPr>
              <a:t>pengaruh</a:t>
            </a:r>
            <a:r>
              <a:rPr lang="en-US" dirty="0">
                <a:latin typeface="Arial" charset="0"/>
              </a:rPr>
              <a:t> </a:t>
            </a:r>
            <a:r>
              <a:rPr lang="en-US" dirty="0" err="1">
                <a:latin typeface="Arial" charset="0"/>
              </a:rPr>
              <a:t>aktual</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pengaruh</a:t>
            </a:r>
            <a:r>
              <a:rPr lang="en-US" dirty="0">
                <a:latin typeface="Arial" charset="0"/>
              </a:rPr>
              <a:t> </a:t>
            </a:r>
            <a:r>
              <a:rPr lang="en-US" dirty="0" err="1">
                <a:latin typeface="Arial" charset="0"/>
              </a:rPr>
              <a:t>potensi</a:t>
            </a:r>
            <a:r>
              <a:rPr lang="en-US" dirty="0">
                <a:latin typeface="Arial" charset="0"/>
              </a:rPr>
              <a:t> </a:t>
            </a:r>
            <a:r>
              <a:rPr lang="en-US" dirty="0" err="1">
                <a:latin typeface="Arial" charset="0"/>
              </a:rPr>
              <a:t>terhadap</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Komite</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memilih</a:t>
            </a:r>
            <a:r>
              <a:rPr lang="en-US" dirty="0">
                <a:latin typeface="Arial" charset="0"/>
              </a:rPr>
              <a:t> </a:t>
            </a:r>
            <a:r>
              <a:rPr lang="en-US" dirty="0" err="1">
                <a:latin typeface="Arial" charset="0"/>
              </a:rPr>
              <a:t>sekurang-kurangnya</a:t>
            </a:r>
            <a:r>
              <a:rPr lang="en-US" dirty="0">
                <a:latin typeface="Arial" charset="0"/>
              </a:rPr>
              <a:t> </a:t>
            </a:r>
            <a:r>
              <a:rPr lang="en-US" dirty="0" err="1">
                <a:latin typeface="Arial" charset="0"/>
              </a:rPr>
              <a:t>satu</a:t>
            </a:r>
            <a:r>
              <a:rPr lang="en-US" dirty="0">
                <a:latin typeface="Arial" charset="0"/>
              </a:rPr>
              <a:t> proses </a:t>
            </a:r>
            <a:r>
              <a:rPr lang="en-US" dirty="0" err="1">
                <a:latin typeface="Arial" charset="0"/>
              </a:rPr>
              <a:t>risiko</a:t>
            </a:r>
            <a:r>
              <a:rPr lang="en-US" dirty="0">
                <a:latin typeface="Arial" charset="0"/>
              </a:rPr>
              <a:t> </a:t>
            </a:r>
            <a:r>
              <a:rPr lang="en-US" dirty="0" err="1">
                <a:latin typeface="Arial" charset="0"/>
              </a:rPr>
              <a:t>tinggi</a:t>
            </a:r>
            <a:r>
              <a:rPr lang="en-US" dirty="0">
                <a:latin typeface="Arial" charset="0"/>
              </a:rPr>
              <a:t> </a:t>
            </a:r>
            <a:r>
              <a:rPr lang="en-US" dirty="0" err="1">
                <a:latin typeface="Arial" charset="0"/>
              </a:rPr>
              <a:t>setiap</a:t>
            </a:r>
            <a:r>
              <a:rPr lang="en-US" dirty="0">
                <a:latin typeface="Arial" charset="0"/>
              </a:rPr>
              <a:t> </a:t>
            </a:r>
            <a:r>
              <a:rPr lang="en-US" dirty="0" err="1">
                <a:latin typeface="Arial" charset="0"/>
              </a:rPr>
              <a:t>tahun</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dianalisa</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kemungkinan</a:t>
            </a:r>
            <a:r>
              <a:rPr lang="en-US" dirty="0">
                <a:latin typeface="Arial" charset="0"/>
              </a:rPr>
              <a:t> </a:t>
            </a:r>
            <a:r>
              <a:rPr lang="en-US" dirty="0" err="1">
                <a:latin typeface="Arial" charset="0"/>
              </a:rPr>
              <a:t>perbaikan</a:t>
            </a:r>
            <a:r>
              <a:rPr lang="en-US" dirty="0">
                <a:latin typeface="Arial" charset="0"/>
              </a:rPr>
              <a:t>.</a:t>
            </a:r>
          </a:p>
          <a:p>
            <a:endParaRPr lang="en-US" dirty="0"/>
          </a:p>
        </p:txBody>
      </p:sp>
    </p:spTree>
    <p:extLst>
      <p:ext uri="{BB962C8B-B14F-4D97-AF65-F5344CB8AC3E}">
        <p14:creationId xmlns:p14="http://schemas.microsoft.com/office/powerpoint/2010/main" val="4027723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85000" lnSpcReduction="20000"/>
          </a:bodyPr>
          <a:lstStyle/>
          <a:p>
            <a:pPr marL="160338" indent="-203200">
              <a:lnSpc>
                <a:spcPct val="120000"/>
              </a:lnSpc>
              <a:spcBef>
                <a:spcPts val="2313"/>
              </a:spcBef>
              <a:spcAft>
                <a:spcPts val="2313"/>
              </a:spcAft>
            </a:pPr>
            <a:r>
              <a:rPr lang="en-US" sz="2000" dirty="0" smtClean="0">
                <a:solidFill>
                  <a:srgbClr val="1CADE4"/>
                </a:solidFill>
                <a:latin typeface="Arial" charset="0"/>
              </a:rPr>
              <a:t> </a:t>
            </a:r>
            <a:r>
              <a:rPr lang="en-US" sz="2000" dirty="0" err="1">
                <a:latin typeface="Arial" charset="0"/>
              </a:rPr>
              <a:t>Semua</a:t>
            </a:r>
            <a:r>
              <a:rPr lang="en-US" sz="2000" dirty="0">
                <a:latin typeface="Arial" charset="0"/>
              </a:rPr>
              <a:t> data </a:t>
            </a:r>
            <a:r>
              <a:rPr lang="en-US" sz="2000" dirty="0" err="1">
                <a:latin typeface="Arial" charset="0"/>
              </a:rPr>
              <a:t>laporan</a:t>
            </a:r>
            <a:r>
              <a:rPr lang="en-US" sz="2000" dirty="0">
                <a:latin typeface="Arial" charset="0"/>
              </a:rPr>
              <a:t> </a:t>
            </a:r>
            <a:r>
              <a:rPr lang="en-US" sz="2000" dirty="0" err="1">
                <a:latin typeface="Arial" charset="0"/>
              </a:rPr>
              <a:t>kejadian</a:t>
            </a:r>
            <a:r>
              <a:rPr lang="en-US" sz="2000" dirty="0">
                <a:latin typeface="Arial" charset="0"/>
              </a:rPr>
              <a:t> </a:t>
            </a:r>
            <a:r>
              <a:rPr lang="en-US" sz="2000" dirty="0" err="1">
                <a:latin typeface="Arial" charset="0"/>
              </a:rPr>
              <a:t>digunakan</a:t>
            </a:r>
            <a:r>
              <a:rPr lang="en-US" sz="2000" dirty="0">
                <a:latin typeface="Arial" charset="0"/>
              </a:rPr>
              <a:t> </a:t>
            </a:r>
            <a:r>
              <a:rPr lang="en-US" sz="2000" dirty="0" err="1">
                <a:latin typeface="Arial" charset="0"/>
              </a:rPr>
              <a:t>dalam</a:t>
            </a:r>
            <a:r>
              <a:rPr lang="en-US" sz="2000" dirty="0">
                <a:latin typeface="Arial" charset="0"/>
              </a:rPr>
              <a:t> program </a:t>
            </a:r>
            <a:r>
              <a:rPr lang="en-US" sz="2000" dirty="0" err="1">
                <a:latin typeface="Arial" charset="0"/>
              </a:rPr>
              <a:t>keselamatan</a:t>
            </a:r>
            <a:r>
              <a:rPr lang="en-US" sz="2000" dirty="0">
                <a:latin typeface="Arial" charset="0"/>
              </a:rPr>
              <a:t> </a:t>
            </a:r>
            <a:r>
              <a:rPr lang="en-US" sz="2000" dirty="0" err="1">
                <a:latin typeface="Arial" charset="0"/>
              </a:rPr>
              <a:t>untuk</a:t>
            </a:r>
            <a:r>
              <a:rPr lang="en-US" sz="2000" dirty="0">
                <a:latin typeface="Arial" charset="0"/>
              </a:rPr>
              <a:t> </a:t>
            </a:r>
            <a:r>
              <a:rPr lang="en-US" sz="2000" dirty="0" err="1">
                <a:latin typeface="Arial" charset="0"/>
              </a:rPr>
              <a:t>melacak</a:t>
            </a:r>
            <a:r>
              <a:rPr lang="en-US" sz="2000" dirty="0">
                <a:latin typeface="Arial" charset="0"/>
              </a:rPr>
              <a:t> </a:t>
            </a:r>
            <a:r>
              <a:rPr lang="en-US" sz="2000" dirty="0" err="1">
                <a:latin typeface="Arial" charset="0"/>
              </a:rPr>
              <a:t>dan</a:t>
            </a:r>
            <a:r>
              <a:rPr lang="en-US" sz="2000" dirty="0">
                <a:latin typeface="Arial" charset="0"/>
              </a:rPr>
              <a:t> </a:t>
            </a:r>
            <a:r>
              <a:rPr lang="en-US" sz="2000" dirty="0" err="1">
                <a:latin typeface="Arial" charset="0"/>
              </a:rPr>
              <a:t>melihat</a:t>
            </a:r>
            <a:r>
              <a:rPr lang="en-US" sz="2000" dirty="0">
                <a:latin typeface="Arial" charset="0"/>
              </a:rPr>
              <a:t> </a:t>
            </a:r>
            <a:r>
              <a:rPr lang="en-US" sz="2000" dirty="0" err="1">
                <a:latin typeface="Arial" charset="0"/>
              </a:rPr>
              <a:t>kecenderungan</a:t>
            </a:r>
            <a:r>
              <a:rPr lang="en-US" sz="2000" dirty="0">
                <a:latin typeface="Arial" charset="0"/>
              </a:rPr>
              <a:t> </a:t>
            </a:r>
            <a:r>
              <a:rPr lang="en-US" sz="2000" dirty="0" err="1">
                <a:latin typeface="Arial" charset="0"/>
              </a:rPr>
              <a:t>atau</a:t>
            </a:r>
            <a:r>
              <a:rPr lang="en-US" sz="2000" dirty="0">
                <a:latin typeface="Arial" charset="0"/>
              </a:rPr>
              <a:t> </a:t>
            </a:r>
            <a:r>
              <a:rPr lang="en-US" sz="2000" dirty="0" err="1">
                <a:latin typeface="Arial" charset="0"/>
              </a:rPr>
              <a:t>inisiatif</a:t>
            </a:r>
            <a:r>
              <a:rPr lang="en-US" sz="2000" dirty="0">
                <a:latin typeface="Arial" charset="0"/>
              </a:rPr>
              <a:t> </a:t>
            </a:r>
            <a:r>
              <a:rPr lang="en-US" sz="2000" dirty="0" err="1">
                <a:latin typeface="Arial" charset="0"/>
              </a:rPr>
              <a:t>kegiatan</a:t>
            </a:r>
            <a:r>
              <a:rPr lang="en-US" sz="2000" dirty="0">
                <a:latin typeface="Arial" charset="0"/>
              </a:rPr>
              <a:t> yang </a:t>
            </a:r>
            <a:r>
              <a:rPr lang="en-US" sz="2000" dirty="0" err="1">
                <a:latin typeface="Arial" charset="0"/>
              </a:rPr>
              <a:t>mengarah</a:t>
            </a:r>
            <a:r>
              <a:rPr lang="en-US" sz="2000" dirty="0">
                <a:latin typeface="Arial" charset="0"/>
              </a:rPr>
              <a:t> </a:t>
            </a:r>
            <a:r>
              <a:rPr lang="en-US" sz="2000" dirty="0" err="1">
                <a:latin typeface="Arial" charset="0"/>
              </a:rPr>
              <a:t>pada</a:t>
            </a:r>
            <a:r>
              <a:rPr lang="en-US" sz="2000" dirty="0">
                <a:latin typeface="Arial" charset="0"/>
              </a:rPr>
              <a:t> proses, </a:t>
            </a:r>
            <a:r>
              <a:rPr lang="en-US" sz="2000" dirty="0" err="1">
                <a:latin typeface="Arial" charset="0"/>
              </a:rPr>
              <a:t>sistem</a:t>
            </a:r>
            <a:r>
              <a:rPr lang="en-US" sz="2000" dirty="0">
                <a:latin typeface="Arial" charset="0"/>
              </a:rPr>
              <a:t>, </a:t>
            </a:r>
            <a:r>
              <a:rPr lang="en-US" sz="2000" dirty="0" err="1">
                <a:latin typeface="Arial" charset="0"/>
              </a:rPr>
              <a:t>protokol</a:t>
            </a:r>
            <a:r>
              <a:rPr lang="en-US" sz="2000" dirty="0">
                <a:latin typeface="Arial" charset="0"/>
              </a:rPr>
              <a:t> </a:t>
            </a:r>
            <a:r>
              <a:rPr lang="en-US" sz="2000" dirty="0" err="1">
                <a:latin typeface="Arial" charset="0"/>
              </a:rPr>
              <a:t>atau</a:t>
            </a:r>
            <a:r>
              <a:rPr lang="en-US" sz="2000" dirty="0">
                <a:latin typeface="Arial" charset="0"/>
              </a:rPr>
              <a:t> </a:t>
            </a:r>
            <a:r>
              <a:rPr lang="en-US" sz="2000" dirty="0" err="1">
                <a:latin typeface="Arial" charset="0"/>
              </a:rPr>
              <a:t>peralatan</a:t>
            </a:r>
            <a:r>
              <a:rPr lang="en-US" sz="2000" dirty="0">
                <a:latin typeface="Arial" charset="0"/>
              </a:rPr>
              <a:t>. </a:t>
            </a:r>
            <a:r>
              <a:rPr lang="en-US" sz="2000" dirty="0" err="1">
                <a:latin typeface="Arial" charset="0"/>
              </a:rPr>
              <a:t>Ini</a:t>
            </a:r>
            <a:r>
              <a:rPr lang="en-US" sz="2000" dirty="0">
                <a:latin typeface="Arial" charset="0"/>
              </a:rPr>
              <a:t> </a:t>
            </a:r>
            <a:r>
              <a:rPr lang="en-US" sz="2000" dirty="0" err="1">
                <a:latin typeface="Arial" charset="0"/>
              </a:rPr>
              <a:t>mencakup</a:t>
            </a:r>
            <a:r>
              <a:rPr lang="en-US" sz="2000" dirty="0">
                <a:latin typeface="Arial" charset="0"/>
              </a:rPr>
              <a:t> </a:t>
            </a:r>
            <a:r>
              <a:rPr lang="en-US" sz="2000" dirty="0" err="1">
                <a:latin typeface="Arial" charset="0"/>
              </a:rPr>
              <a:t>kejadian</a:t>
            </a:r>
            <a:r>
              <a:rPr lang="en-US" sz="2000" dirty="0">
                <a:latin typeface="Arial" charset="0"/>
              </a:rPr>
              <a:t> near miss, </a:t>
            </a:r>
            <a:r>
              <a:rPr lang="en-US" sz="2000" dirty="0" err="1">
                <a:latin typeface="Arial" charset="0"/>
              </a:rPr>
              <a:t>seperti</a:t>
            </a:r>
            <a:r>
              <a:rPr lang="en-US" sz="2000" dirty="0">
                <a:latin typeface="Arial" charset="0"/>
              </a:rPr>
              <a:t> </a:t>
            </a:r>
            <a:r>
              <a:rPr lang="en-US" sz="2000" dirty="0" err="1">
                <a:latin typeface="Arial" charset="0"/>
              </a:rPr>
              <a:t>halnya</a:t>
            </a:r>
            <a:r>
              <a:rPr lang="en-US" sz="2000" dirty="0">
                <a:latin typeface="Arial" charset="0"/>
              </a:rPr>
              <a:t> </a:t>
            </a:r>
            <a:r>
              <a:rPr lang="en-US" sz="2000" dirty="0" err="1">
                <a:latin typeface="Arial" charset="0"/>
              </a:rPr>
              <a:t>temuan</a:t>
            </a:r>
            <a:r>
              <a:rPr lang="en-US" sz="2000" dirty="0">
                <a:latin typeface="Arial" charset="0"/>
              </a:rPr>
              <a:t> </a:t>
            </a:r>
            <a:r>
              <a:rPr lang="en-US" sz="2000" dirty="0" err="1">
                <a:latin typeface="Arial" charset="0"/>
              </a:rPr>
              <a:t>kejadian</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diharapkan</a:t>
            </a:r>
            <a:r>
              <a:rPr lang="en-US" sz="2000" dirty="0">
                <a:latin typeface="Arial" charset="0"/>
              </a:rPr>
              <a:t> ( </a:t>
            </a:r>
            <a:r>
              <a:rPr lang="en-US" sz="2000" i="1" dirty="0">
                <a:latin typeface="Arial" charset="0"/>
              </a:rPr>
              <a:t>adverse event).</a:t>
            </a:r>
            <a:r>
              <a:rPr lang="en-US" sz="2000" dirty="0">
                <a:latin typeface="Arial" charset="0"/>
              </a:rPr>
              <a:t> </a:t>
            </a:r>
            <a:r>
              <a:rPr lang="en-US" sz="2000" dirty="0" err="1">
                <a:latin typeface="Arial" charset="0"/>
              </a:rPr>
              <a:t>Jika</a:t>
            </a:r>
            <a:r>
              <a:rPr lang="en-US" sz="2000" dirty="0">
                <a:latin typeface="Arial" charset="0"/>
              </a:rPr>
              <a:t> </a:t>
            </a:r>
            <a:r>
              <a:rPr lang="en-US" sz="2000" dirty="0" err="1">
                <a:latin typeface="Arial" charset="0"/>
              </a:rPr>
              <a:t>organisasi</a:t>
            </a:r>
            <a:r>
              <a:rPr lang="en-US" sz="2000" dirty="0">
                <a:latin typeface="Arial" charset="0"/>
              </a:rPr>
              <a:t> </a:t>
            </a:r>
            <a:r>
              <a:rPr lang="en-US" sz="2000" dirty="0" err="1">
                <a:latin typeface="Arial" charset="0"/>
              </a:rPr>
              <a:t>melaporkan</a:t>
            </a:r>
            <a:r>
              <a:rPr lang="en-US" sz="2000" dirty="0">
                <a:latin typeface="Arial" charset="0"/>
              </a:rPr>
              <a:t> data </a:t>
            </a:r>
            <a:r>
              <a:rPr lang="en-US" sz="2000" dirty="0" err="1">
                <a:latin typeface="Arial" charset="0"/>
              </a:rPr>
              <a:t>kejadian</a:t>
            </a:r>
            <a:r>
              <a:rPr lang="en-US" sz="2000" dirty="0">
                <a:latin typeface="Arial" charset="0"/>
              </a:rPr>
              <a:t>, </a:t>
            </a:r>
            <a:r>
              <a:rPr lang="en-US" sz="2000" dirty="0" err="1">
                <a:latin typeface="Arial" charset="0"/>
              </a:rPr>
              <a:t>komponen</a:t>
            </a:r>
            <a:r>
              <a:rPr lang="en-US" sz="2000" dirty="0">
                <a:latin typeface="Arial" charset="0"/>
              </a:rPr>
              <a:t> </a:t>
            </a:r>
            <a:r>
              <a:rPr lang="en-US" sz="2000" dirty="0" err="1">
                <a:latin typeface="Arial" charset="0"/>
              </a:rPr>
              <a:t>ini</a:t>
            </a:r>
            <a:r>
              <a:rPr lang="en-US" sz="2000" dirty="0">
                <a:latin typeface="Arial" charset="0"/>
              </a:rPr>
              <a:t> </a:t>
            </a:r>
            <a:r>
              <a:rPr lang="en-US" sz="2000" dirty="0" err="1">
                <a:latin typeface="Arial" charset="0"/>
              </a:rPr>
              <a:t>menyatukan</a:t>
            </a:r>
            <a:r>
              <a:rPr lang="en-US" sz="2000" dirty="0">
                <a:latin typeface="Arial" charset="0"/>
              </a:rPr>
              <a:t> </a:t>
            </a:r>
            <a:r>
              <a:rPr lang="en-US" sz="2000" dirty="0" err="1">
                <a:latin typeface="Arial" charset="0"/>
              </a:rPr>
              <a:t>semua</a:t>
            </a:r>
            <a:r>
              <a:rPr lang="en-US" sz="2000" dirty="0">
                <a:latin typeface="Arial" charset="0"/>
              </a:rPr>
              <a:t> </a:t>
            </a:r>
            <a:r>
              <a:rPr lang="en-US" sz="2000" dirty="0" err="1">
                <a:latin typeface="Arial" charset="0"/>
              </a:rPr>
              <a:t>departemen</a:t>
            </a:r>
            <a:r>
              <a:rPr lang="en-US" sz="2000" dirty="0">
                <a:latin typeface="Arial" charset="0"/>
              </a:rPr>
              <a:t> </a:t>
            </a:r>
            <a:r>
              <a:rPr lang="en-US" sz="2000" dirty="0" err="1">
                <a:latin typeface="Arial" charset="0"/>
              </a:rPr>
              <a:t>ke</a:t>
            </a:r>
            <a:r>
              <a:rPr lang="en-US" sz="2000" dirty="0">
                <a:latin typeface="Arial" charset="0"/>
              </a:rPr>
              <a:t> </a:t>
            </a:r>
            <a:r>
              <a:rPr lang="en-US" sz="2000" dirty="0" err="1">
                <a:latin typeface="Arial" charset="0"/>
              </a:rPr>
              <a:t>dalam</a:t>
            </a:r>
            <a:r>
              <a:rPr lang="en-US" sz="2000" dirty="0">
                <a:latin typeface="Arial" charset="0"/>
              </a:rPr>
              <a:t> program </a:t>
            </a:r>
            <a:r>
              <a:rPr lang="en-US" sz="2000" dirty="0" err="1">
                <a:latin typeface="Arial" charset="0"/>
              </a:rPr>
              <a:t>keselamatan</a:t>
            </a:r>
            <a:r>
              <a:rPr lang="en-US" sz="2000" dirty="0" smtClean="0">
                <a:latin typeface="Arial" charset="0"/>
              </a:rPr>
              <a:t>.</a:t>
            </a:r>
          </a:p>
          <a:p>
            <a:pPr marL="160528" indent="-203200">
              <a:lnSpc>
                <a:spcPct val="120000"/>
              </a:lnSpc>
              <a:spcBef>
                <a:spcPts val="2310"/>
              </a:spcBef>
              <a:spcAft>
                <a:spcPts val="630"/>
              </a:spcAft>
              <a:defRPr/>
            </a:pPr>
            <a:r>
              <a:rPr lang="id" sz="2000" dirty="0">
                <a:latin typeface="Arial"/>
              </a:rPr>
              <a:t>Sebagai tambahan, semua perkembangan kegiatan dari </a:t>
            </a:r>
            <a:r>
              <a:rPr lang="en-US" sz="2000" i="1" dirty="0">
                <a:latin typeface="Arial"/>
              </a:rPr>
              <a:t>Root Cause Analysis</a:t>
            </a:r>
            <a:r>
              <a:rPr lang="en-US" sz="2000" dirty="0">
                <a:latin typeface="Arial"/>
              </a:rPr>
              <a:t> </a:t>
            </a:r>
            <a:r>
              <a:rPr lang="id" sz="2000" dirty="0">
                <a:latin typeface="Arial"/>
              </a:rPr>
              <a:t>meliputi </a:t>
            </a:r>
            <a:r>
              <a:rPr lang="en-US" sz="2000" i="1" dirty="0">
                <a:latin typeface="Arial"/>
              </a:rPr>
              <a:t>Sentinel Event</a:t>
            </a:r>
            <a:r>
              <a:rPr lang="en-US" sz="2000" dirty="0">
                <a:latin typeface="Arial"/>
              </a:rPr>
              <a:t> </a:t>
            </a:r>
            <a:r>
              <a:rPr lang="id" sz="2000" dirty="0">
                <a:latin typeface="Arial"/>
              </a:rPr>
              <a:t>diimplementasikan dan dimonitor melalui </a:t>
            </a:r>
            <a:r>
              <a:rPr lang="en-US" sz="2000" dirty="0">
                <a:latin typeface="Arial"/>
              </a:rPr>
              <a:t>program </a:t>
            </a:r>
            <a:r>
              <a:rPr lang="id" sz="2000" dirty="0">
                <a:latin typeface="Arial"/>
              </a:rPr>
              <a:t>keselamatan.</a:t>
            </a:r>
          </a:p>
          <a:p>
            <a:pPr marL="51308" indent="0">
              <a:lnSpc>
                <a:spcPct val="120000"/>
              </a:lnSpc>
              <a:spcBef>
                <a:spcPts val="0"/>
              </a:spcBef>
              <a:spcAft>
                <a:spcPts val="4410"/>
              </a:spcAft>
              <a:buNone/>
              <a:defRPr/>
            </a:pPr>
            <a:r>
              <a:rPr lang="en-US" sz="2000" b="1" dirty="0" smtClean="0">
                <a:latin typeface="Arial"/>
              </a:rPr>
              <a:t>  [</a:t>
            </a:r>
            <a:r>
              <a:rPr lang="en-US" sz="2000" b="1" dirty="0">
                <a:latin typeface="Arial"/>
              </a:rPr>
              <a:t>Baca </a:t>
            </a:r>
            <a:r>
              <a:rPr lang="id" sz="2000" b="1" dirty="0">
                <a:latin typeface="Arial"/>
              </a:rPr>
              <a:t>bersama dengan Panduan Manajemen Risiko]</a:t>
            </a:r>
          </a:p>
          <a:p>
            <a:pPr marL="203200" indent="-203200">
              <a:spcBef>
                <a:spcPts val="4410"/>
              </a:spcBef>
              <a:spcAft>
                <a:spcPts val="1050"/>
              </a:spcAft>
              <a:defRPr/>
            </a:pPr>
            <a:r>
              <a:rPr lang="id" sz="2000" b="1" dirty="0">
                <a:solidFill>
                  <a:srgbClr val="2683C6"/>
                </a:solidFill>
                <a:latin typeface="Arial"/>
              </a:rPr>
              <a:t>MANAJEMEN RESIKO</a:t>
            </a:r>
          </a:p>
          <a:p>
            <a:pPr marL="68580" indent="0" algn="just">
              <a:lnSpc>
                <a:spcPts val="1680"/>
              </a:lnSpc>
              <a:spcBef>
                <a:spcPts val="0"/>
              </a:spcBef>
              <a:spcAft>
                <a:spcPts val="630"/>
              </a:spcAft>
              <a:buNone/>
              <a:defRPr/>
            </a:pPr>
            <a:r>
              <a:rPr lang="id" sz="2000" dirty="0">
                <a:solidFill>
                  <a:srgbClr val="2683C6"/>
                </a:solidFill>
                <a:latin typeface="Arial"/>
              </a:rPr>
              <a:t>Manajemen resiko </a:t>
            </a:r>
            <a:r>
              <a:rPr lang="id" sz="2000" dirty="0">
                <a:latin typeface="Arial"/>
              </a:rPr>
              <a:t>adalah pendekatan proaktif untuk mengidentifikasikan, mengevaluasi dan memprioritaskan resiko untuk mengurangi resiko cedera dan kerugian pada pasien, karyawan rumah sakit, pengunjung dan organisasi sendiri</a:t>
            </a:r>
          </a:p>
          <a:p>
            <a:pPr marL="0" indent="0">
              <a:spcBef>
                <a:spcPts val="0"/>
              </a:spcBef>
              <a:buNone/>
              <a:defRPr/>
            </a:pPr>
            <a:r>
              <a:rPr lang="id" sz="2000" dirty="0">
                <a:latin typeface="Arial"/>
              </a:rPr>
              <a:t>Hal lain tentang Manajemen Resiko diatur dalam panduan Manajemen Resiko</a:t>
            </a:r>
          </a:p>
          <a:p>
            <a:pPr marL="160338" indent="-203200">
              <a:lnSpc>
                <a:spcPts val="1588"/>
              </a:lnSpc>
              <a:spcBef>
                <a:spcPts val="2313"/>
              </a:spcBef>
              <a:spcAft>
                <a:spcPts val="2313"/>
              </a:spcAft>
            </a:pPr>
            <a:endParaRPr lang="en-US" sz="2000" dirty="0">
              <a:latin typeface="Arial" charset="0"/>
            </a:endParaRPr>
          </a:p>
        </p:txBody>
      </p:sp>
    </p:spTree>
    <p:extLst>
      <p:ext uri="{BB962C8B-B14F-4D97-AF65-F5344CB8AC3E}">
        <p14:creationId xmlns:p14="http://schemas.microsoft.com/office/powerpoint/2010/main" val="407597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900110" cy="648736"/>
          </a:xfrm>
        </p:spPr>
        <p:txBody>
          <a:bodyPr>
            <a:normAutofit fontScale="90000"/>
          </a:bodyPr>
          <a:lstStyle/>
          <a:p>
            <a:r>
              <a:rPr lang="en-US" b="1" dirty="0">
                <a:solidFill>
                  <a:srgbClr val="FF0000"/>
                </a:solidFill>
                <a:latin typeface="Century Gothic" pitchFamily="34" charset="0"/>
              </a:rPr>
              <a:t>PENYEBARAN </a:t>
            </a:r>
            <a:r>
              <a:rPr lang="en-US" b="1" dirty="0" smtClean="0">
                <a:solidFill>
                  <a:srgbClr val="FF0000"/>
                </a:solidFill>
                <a:latin typeface="Century Gothic" pitchFamily="34" charset="0"/>
              </a:rPr>
              <a:t>HASIL</a:t>
            </a:r>
            <a:endParaRPr lang="en-US" dirty="0"/>
          </a:p>
        </p:txBody>
      </p:sp>
      <p:sp>
        <p:nvSpPr>
          <p:cNvPr id="3" name="Content Placeholder 2"/>
          <p:cNvSpPr>
            <a:spLocks noGrp="1"/>
          </p:cNvSpPr>
          <p:nvPr>
            <p:ph idx="1"/>
          </p:nvPr>
        </p:nvSpPr>
        <p:spPr>
          <a:xfrm>
            <a:off x="609600" y="1295400"/>
            <a:ext cx="8001000" cy="5257800"/>
          </a:xfrm>
        </p:spPr>
        <p:txBody>
          <a:bodyPr/>
          <a:lstStyle/>
          <a:p>
            <a:r>
              <a:rPr lang="en-US" dirty="0" err="1">
                <a:latin typeface="Arial" charset="0"/>
              </a:rPr>
              <a:t>Rapat</a:t>
            </a:r>
            <a:r>
              <a:rPr lang="en-US" dirty="0">
                <a:latin typeface="Arial" charset="0"/>
              </a:rPr>
              <a:t> </a:t>
            </a:r>
            <a:r>
              <a:rPr lang="en-US" dirty="0" err="1">
                <a:latin typeface="Arial" charset="0"/>
              </a:rPr>
              <a:t>Pengkajian</a:t>
            </a:r>
            <a:r>
              <a:rPr lang="en-US" dirty="0">
                <a:latin typeface="Arial" charset="0"/>
              </a:rPr>
              <a:t> </a:t>
            </a:r>
            <a:r>
              <a:rPr lang="en-US" dirty="0" err="1">
                <a:latin typeface="Arial" charset="0"/>
              </a:rPr>
              <a:t>Manajemen</a:t>
            </a:r>
            <a:r>
              <a:rPr lang="en-US" dirty="0">
                <a:latin typeface="Arial" charset="0"/>
              </a:rPr>
              <a:t> </a:t>
            </a:r>
            <a:r>
              <a:rPr lang="en-US" dirty="0" err="1">
                <a:latin typeface="Arial" charset="0"/>
              </a:rPr>
              <a:t>Bulanan</a:t>
            </a:r>
            <a:endParaRPr lang="en-US" dirty="0">
              <a:latin typeface="Arial" charset="0"/>
            </a:endParaRPr>
          </a:p>
          <a:p>
            <a:r>
              <a:rPr lang="en-US" dirty="0" err="1">
                <a:latin typeface="Arial" charset="0"/>
              </a:rPr>
              <a:t>Mempublikasikan</a:t>
            </a:r>
            <a:r>
              <a:rPr lang="en-US" dirty="0">
                <a:latin typeface="Arial" charset="0"/>
              </a:rPr>
              <a:t> </a:t>
            </a:r>
            <a:r>
              <a:rPr lang="en-US" dirty="0" err="1">
                <a:latin typeface="Arial" charset="0"/>
              </a:rPr>
              <a:t>laporan</a:t>
            </a:r>
            <a:r>
              <a:rPr lang="en-US" dirty="0">
                <a:latin typeface="Arial" charset="0"/>
              </a:rPr>
              <a:t> Quality Dashboard </a:t>
            </a:r>
            <a:r>
              <a:rPr lang="en-US" dirty="0" err="1">
                <a:latin typeface="Arial" charset="0"/>
              </a:rPr>
              <a:t>ke</a:t>
            </a:r>
            <a:r>
              <a:rPr lang="en-US" dirty="0">
                <a:latin typeface="Arial" charset="0"/>
              </a:rPr>
              <a:t> </a:t>
            </a:r>
            <a:r>
              <a:rPr lang="en-US" dirty="0" err="1">
                <a:latin typeface="Arial" charset="0"/>
              </a:rPr>
              <a:t>setiap</a:t>
            </a:r>
            <a:r>
              <a:rPr lang="en-US" dirty="0">
                <a:latin typeface="Arial" charset="0"/>
              </a:rPr>
              <a:t> unit, </a:t>
            </a:r>
            <a:r>
              <a:rPr lang="en-US" dirty="0" err="1">
                <a:latin typeface="Arial" charset="0"/>
              </a:rPr>
              <a:t>melalui</a:t>
            </a:r>
            <a:r>
              <a:rPr lang="en-US" dirty="0">
                <a:latin typeface="Arial" charset="0"/>
              </a:rPr>
              <a:t> </a:t>
            </a:r>
            <a:r>
              <a:rPr lang="en-US" dirty="0" err="1">
                <a:latin typeface="Arial" charset="0"/>
              </a:rPr>
              <a:t>Kepala</a:t>
            </a:r>
            <a:r>
              <a:rPr lang="en-US" dirty="0">
                <a:latin typeface="Arial" charset="0"/>
              </a:rPr>
              <a:t> Unit (KU)</a:t>
            </a:r>
            <a:r>
              <a:rPr lang="en-US" dirty="0" err="1">
                <a:latin typeface="Arial" charset="0"/>
              </a:rPr>
              <a:t>nya</a:t>
            </a:r>
            <a:endParaRPr lang="en-US" dirty="0">
              <a:latin typeface="Arial" charset="0"/>
            </a:endParaRPr>
          </a:p>
          <a:p>
            <a:r>
              <a:rPr lang="en-US" dirty="0" err="1">
                <a:latin typeface="Arial" charset="0"/>
              </a:rPr>
              <a:t>Semua</a:t>
            </a:r>
            <a:r>
              <a:rPr lang="en-US" dirty="0">
                <a:latin typeface="Arial" charset="0"/>
              </a:rPr>
              <a:t> KU </a:t>
            </a:r>
            <a:r>
              <a:rPr lang="en-US" dirty="0" err="1">
                <a:latin typeface="Arial" charset="0"/>
              </a:rPr>
              <a:t>mengkomunikasikan</a:t>
            </a:r>
            <a:r>
              <a:rPr lang="en-US" dirty="0">
                <a:latin typeface="Arial" charset="0"/>
              </a:rPr>
              <a:t> </a:t>
            </a:r>
            <a:r>
              <a:rPr lang="en-US" dirty="0" err="1">
                <a:latin typeface="Arial" charset="0"/>
              </a:rPr>
              <a:t>hasil</a:t>
            </a:r>
            <a:r>
              <a:rPr lang="en-US" dirty="0">
                <a:latin typeface="Arial" charset="0"/>
              </a:rPr>
              <a:t> </a:t>
            </a:r>
            <a:r>
              <a:rPr lang="en-US" dirty="0" err="1">
                <a:latin typeface="Arial" charset="0"/>
              </a:rPr>
              <a:t>upaya</a:t>
            </a:r>
            <a:r>
              <a:rPr lang="en-US" dirty="0">
                <a:latin typeface="Arial" charset="0"/>
              </a:rPr>
              <a:t> </a:t>
            </a:r>
            <a:r>
              <a:rPr lang="en-US" dirty="0" err="1">
                <a:latin typeface="Arial" charset="0"/>
              </a:rPr>
              <a:t>peningkatan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kepada</a:t>
            </a:r>
            <a:r>
              <a:rPr lang="en-US" dirty="0">
                <a:latin typeface="Arial" charset="0"/>
              </a:rPr>
              <a:t> </a:t>
            </a:r>
            <a:r>
              <a:rPr lang="en-US" dirty="0" err="1">
                <a:latin typeface="Arial" charset="0"/>
              </a:rPr>
              <a:t>semua</a:t>
            </a:r>
            <a:r>
              <a:rPr lang="en-US" dirty="0">
                <a:latin typeface="Arial" charset="0"/>
              </a:rPr>
              <a:t> </a:t>
            </a:r>
            <a:r>
              <a:rPr lang="en-US" dirty="0" err="1">
                <a:latin typeface="Arial" charset="0"/>
              </a:rPr>
              <a:t>staf</a:t>
            </a:r>
            <a:endParaRPr lang="en-US" dirty="0">
              <a:latin typeface="Arial" charset="0"/>
            </a:endParaRPr>
          </a:p>
          <a:p>
            <a:r>
              <a:rPr lang="en-US" dirty="0" err="1">
                <a:latin typeface="Arial" charset="0"/>
              </a:rPr>
              <a:t>Pemimpin</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melaporkan</a:t>
            </a:r>
            <a:r>
              <a:rPr lang="en-US" dirty="0">
                <a:latin typeface="Arial" charset="0"/>
              </a:rPr>
              <a:t> program </a:t>
            </a:r>
            <a:r>
              <a:rPr lang="en-US" dirty="0" err="1">
                <a:latin typeface="Arial" charset="0"/>
              </a:rPr>
              <a:t>mutu</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termasuk</a:t>
            </a:r>
            <a:r>
              <a:rPr lang="en-US" dirty="0">
                <a:latin typeface="Arial" charset="0"/>
              </a:rPr>
              <a:t> </a:t>
            </a:r>
            <a:r>
              <a:rPr lang="en-US" dirty="0" err="1">
                <a:latin typeface="Arial" charset="0"/>
              </a:rPr>
              <a:t>kejadian</a:t>
            </a:r>
            <a:r>
              <a:rPr lang="en-US" dirty="0">
                <a:latin typeface="Arial" charset="0"/>
              </a:rPr>
              <a:t> sentinel </a:t>
            </a:r>
            <a:r>
              <a:rPr lang="en-US" dirty="0" err="1">
                <a:latin typeface="Arial" charset="0"/>
              </a:rPr>
              <a:t>setiap</a:t>
            </a:r>
            <a:r>
              <a:rPr lang="en-US" dirty="0">
                <a:latin typeface="Arial" charset="0"/>
              </a:rPr>
              <a:t> </a:t>
            </a:r>
            <a:r>
              <a:rPr lang="en-US" dirty="0" err="1">
                <a:latin typeface="Arial" charset="0"/>
              </a:rPr>
              <a:t>tiga</a:t>
            </a:r>
            <a:r>
              <a:rPr lang="en-US" dirty="0">
                <a:latin typeface="Arial" charset="0"/>
              </a:rPr>
              <a:t> </a:t>
            </a:r>
            <a:r>
              <a:rPr lang="en-US" dirty="0" err="1">
                <a:latin typeface="Arial" charset="0"/>
              </a:rPr>
              <a:t>bulan</a:t>
            </a:r>
            <a:r>
              <a:rPr lang="en-US" dirty="0">
                <a:latin typeface="Arial" charset="0"/>
              </a:rPr>
              <a:t> </a:t>
            </a:r>
            <a:r>
              <a:rPr lang="en-US" dirty="0" err="1">
                <a:latin typeface="Arial" charset="0"/>
              </a:rPr>
              <a:t>kepada</a:t>
            </a:r>
            <a:r>
              <a:rPr lang="en-US" dirty="0">
                <a:latin typeface="Arial" charset="0"/>
              </a:rPr>
              <a:t> Steering Committee yang </a:t>
            </a:r>
            <a:r>
              <a:rPr lang="en-US" dirty="0" err="1">
                <a:latin typeface="Arial" charset="0"/>
              </a:rPr>
              <a:t>diwakilkan</a:t>
            </a:r>
            <a:r>
              <a:rPr lang="en-US" dirty="0">
                <a:latin typeface="Arial" charset="0"/>
              </a:rPr>
              <a:t> </a:t>
            </a:r>
            <a:r>
              <a:rPr lang="en-US" dirty="0" err="1">
                <a:latin typeface="Arial" charset="0"/>
              </a:rPr>
              <a:t>oleh</a:t>
            </a:r>
            <a:r>
              <a:rPr lang="en-US" dirty="0">
                <a:latin typeface="Arial" charset="0"/>
              </a:rPr>
              <a:t> CEO</a:t>
            </a:r>
          </a:p>
          <a:p>
            <a:pPr marL="68580" indent="0">
              <a:buNone/>
            </a:pPr>
            <a:endParaRPr lang="en-US" dirty="0"/>
          </a:p>
        </p:txBody>
      </p:sp>
    </p:spTree>
    <p:extLst>
      <p:ext uri="{BB962C8B-B14F-4D97-AF65-F5344CB8AC3E}">
        <p14:creationId xmlns:p14="http://schemas.microsoft.com/office/powerpoint/2010/main" val="135759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normAutofit/>
          </a:bodyPr>
          <a:lstStyle/>
          <a:p>
            <a:pPr>
              <a:spcBef>
                <a:spcPts val="0"/>
              </a:spcBef>
              <a:spcAft>
                <a:spcPts val="1050"/>
              </a:spcAft>
              <a:defRPr/>
            </a:pPr>
            <a:r>
              <a:rPr lang="id" sz="2700" spc="200" dirty="0">
                <a:solidFill>
                  <a:srgbClr val="C00000"/>
                </a:solidFill>
                <a:latin typeface="Impact"/>
              </a:rPr>
              <a:t>TANGGUNG JAWAB</a:t>
            </a:r>
            <a:r>
              <a:rPr lang="id" sz="7200" spc="200" dirty="0">
                <a:solidFill>
                  <a:srgbClr val="C00000"/>
                </a:solidFill>
                <a:latin typeface="Impact"/>
              </a:rPr>
              <a:t/>
            </a:r>
            <a:br>
              <a:rPr lang="id" sz="7200" spc="200" dirty="0">
                <a:solidFill>
                  <a:srgbClr val="C00000"/>
                </a:solidFill>
                <a:latin typeface="Impact"/>
              </a:rPr>
            </a:br>
            <a:r>
              <a:rPr lang="id" sz="2700" b="1" dirty="0">
                <a:solidFill>
                  <a:srgbClr val="335B74"/>
                </a:solidFill>
                <a:latin typeface="Arial"/>
              </a:rPr>
              <a:t>Kepemimpinan dan </a:t>
            </a:r>
            <a:r>
              <a:rPr lang="id" sz="2700" b="1" dirty="0" smtClean="0">
                <a:solidFill>
                  <a:srgbClr val="335B74"/>
                </a:solidFill>
                <a:latin typeface="Arial"/>
              </a:rPr>
              <a:t>Komitmen</a:t>
            </a:r>
            <a:endParaRPr lang="en-US" sz="2700" dirty="0"/>
          </a:p>
        </p:txBody>
      </p:sp>
      <p:sp>
        <p:nvSpPr>
          <p:cNvPr id="3" name="Content Placeholder 2"/>
          <p:cNvSpPr>
            <a:spLocks noGrp="1"/>
          </p:cNvSpPr>
          <p:nvPr>
            <p:ph idx="1"/>
          </p:nvPr>
        </p:nvSpPr>
        <p:spPr>
          <a:xfrm>
            <a:off x="609600" y="1371600"/>
            <a:ext cx="7848600" cy="5029200"/>
          </a:xfrm>
        </p:spPr>
        <p:txBody>
          <a:bodyPr>
            <a:normAutofit fontScale="25000" lnSpcReduction="20000"/>
          </a:bodyPr>
          <a:lstStyle/>
          <a:p>
            <a:pPr>
              <a:lnSpc>
                <a:spcPct val="120000"/>
              </a:lnSpc>
              <a:spcBef>
                <a:spcPts val="0"/>
              </a:spcBef>
              <a:spcAft>
                <a:spcPts val="1890"/>
              </a:spcAft>
              <a:defRPr/>
            </a:pPr>
            <a:r>
              <a:rPr lang="id" sz="5600" dirty="0">
                <a:solidFill>
                  <a:srgbClr val="00B050"/>
                </a:solidFill>
                <a:latin typeface="Arial"/>
              </a:rPr>
              <a:t>Prasyarat keberhasilan program peningkatan mutu dan keselamatan pasien adalah komitmen </a:t>
            </a:r>
            <a:r>
              <a:rPr lang="en-US" sz="5600" dirty="0">
                <a:solidFill>
                  <a:srgbClr val="00B050"/>
                </a:solidFill>
                <a:latin typeface="Arial"/>
              </a:rPr>
              <a:t>top-down </a:t>
            </a:r>
            <a:r>
              <a:rPr lang="id" sz="5600" dirty="0">
                <a:solidFill>
                  <a:srgbClr val="00B050"/>
                </a:solidFill>
                <a:latin typeface="Arial"/>
              </a:rPr>
              <a:t>dari </a:t>
            </a:r>
            <a:r>
              <a:rPr lang="en-US" sz="5600" i="1" dirty="0">
                <a:solidFill>
                  <a:srgbClr val="00B050"/>
                </a:solidFill>
                <a:latin typeface="Arial"/>
              </a:rPr>
              <a:t>‘Governing Body</a:t>
            </a:r>
            <a:r>
              <a:rPr lang="en-US" sz="5600" i="1" baseline="30000" dirty="0">
                <a:solidFill>
                  <a:srgbClr val="00B050"/>
                </a:solidFill>
                <a:latin typeface="Arial"/>
              </a:rPr>
              <a:t>1</a:t>
            </a:r>
            <a:r>
              <a:rPr lang="en-US" sz="5600" dirty="0">
                <a:solidFill>
                  <a:srgbClr val="00B050"/>
                </a:solidFill>
                <a:latin typeface="Arial"/>
              </a:rPr>
              <a:t> </a:t>
            </a:r>
            <a:r>
              <a:rPr lang="id" sz="5600" dirty="0">
                <a:solidFill>
                  <a:srgbClr val="00B050"/>
                </a:solidFill>
                <a:latin typeface="Arial"/>
              </a:rPr>
              <a:t>dan Manajemen Eksekutif. Manajemen Rumah sakit memastikan bahwa semua sumber daya yang diperlukan tersedia dalam upaya untuk mengimplementasikan program peningkatan mutu dan keselamatan pasien yang efektif</a:t>
            </a:r>
            <a:r>
              <a:rPr lang="id" sz="5600" dirty="0" smtClean="0">
                <a:solidFill>
                  <a:srgbClr val="00B050"/>
                </a:solidFill>
                <a:latin typeface="Arial"/>
              </a:rPr>
              <a:t>.</a:t>
            </a:r>
          </a:p>
          <a:p>
            <a:pPr>
              <a:lnSpc>
                <a:spcPct val="120000"/>
              </a:lnSpc>
              <a:spcBef>
                <a:spcPts val="0"/>
              </a:spcBef>
              <a:spcAft>
                <a:spcPts val="1890"/>
              </a:spcAft>
              <a:defRPr/>
            </a:pPr>
            <a:r>
              <a:rPr lang="en-US" sz="5600" u="sng" dirty="0">
                <a:latin typeface="Arial" charset="0"/>
              </a:rPr>
              <a:t>Chief Executive Officer</a:t>
            </a:r>
            <a:r>
              <a:rPr lang="en-US" sz="5600" dirty="0">
                <a:latin typeface="Arial" charset="0"/>
              </a:rPr>
              <a:t> </a:t>
            </a:r>
            <a:r>
              <a:rPr lang="en-US" sz="5600" dirty="0" err="1">
                <a:latin typeface="Arial" charset="0"/>
              </a:rPr>
              <a:t>memiliki</a:t>
            </a:r>
            <a:r>
              <a:rPr lang="en-US" sz="5600" dirty="0">
                <a:latin typeface="Arial" charset="0"/>
              </a:rPr>
              <a:t> </a:t>
            </a:r>
            <a:r>
              <a:rPr lang="en-US" sz="5600" dirty="0" err="1">
                <a:latin typeface="Arial" charset="0"/>
              </a:rPr>
              <a:t>tanggung</a:t>
            </a:r>
            <a:r>
              <a:rPr lang="en-US" sz="5600" dirty="0">
                <a:latin typeface="Arial" charset="0"/>
              </a:rPr>
              <a:t> </a:t>
            </a:r>
            <a:r>
              <a:rPr lang="en-US" sz="5600" dirty="0" err="1">
                <a:latin typeface="Arial" charset="0"/>
              </a:rPr>
              <a:t>jawab</a:t>
            </a:r>
            <a:r>
              <a:rPr lang="en-US" sz="5600" dirty="0">
                <a:latin typeface="Arial" charset="0"/>
              </a:rPr>
              <a:t> </a:t>
            </a:r>
            <a:r>
              <a:rPr lang="en-US" sz="5600" dirty="0" err="1">
                <a:latin typeface="Arial" charset="0"/>
              </a:rPr>
              <a:t>utama</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keseluruhan</a:t>
            </a:r>
            <a:r>
              <a:rPr lang="en-US" sz="5600" dirty="0">
                <a:latin typeface="Arial" charset="0"/>
              </a:rPr>
              <a:t> program </a:t>
            </a:r>
            <a:r>
              <a:rPr lang="en-US" sz="5600" dirty="0" err="1">
                <a:latin typeface="Arial" charset="0"/>
              </a:rPr>
              <a:t>peningkatan</a:t>
            </a:r>
            <a:r>
              <a:rPr lang="en-US" sz="5600" dirty="0">
                <a:latin typeface="Arial" charset="0"/>
              </a:rPr>
              <a:t> </a:t>
            </a:r>
            <a:r>
              <a:rPr lang="en-US" sz="5600" dirty="0" err="1">
                <a:latin typeface="Arial" charset="0"/>
              </a:rPr>
              <a:t>mutu</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keselamatan</a:t>
            </a:r>
            <a:r>
              <a:rPr lang="en-US" sz="5600" dirty="0">
                <a:latin typeface="Arial" charset="0"/>
              </a:rPr>
              <a:t> </a:t>
            </a:r>
            <a:r>
              <a:rPr lang="en-US" sz="5600" dirty="0" err="1">
                <a:latin typeface="Arial" charset="0"/>
              </a:rPr>
              <a:t>pasien</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efektivitas</a:t>
            </a:r>
            <a:r>
              <a:rPr lang="en-US" sz="5600" dirty="0">
                <a:latin typeface="Arial" charset="0"/>
              </a:rPr>
              <a:t> </a:t>
            </a:r>
            <a:r>
              <a:rPr lang="en-US" sz="5600" dirty="0" err="1">
                <a:latin typeface="Arial" charset="0"/>
              </a:rPr>
              <a:t>operasionalnya</a:t>
            </a:r>
            <a:r>
              <a:rPr lang="en-US" sz="5600" dirty="0">
                <a:latin typeface="Arial" charset="0"/>
              </a:rPr>
              <a:t> </a:t>
            </a:r>
            <a:r>
              <a:rPr lang="en-US" sz="5600" dirty="0" err="1">
                <a:latin typeface="Arial" charset="0"/>
              </a:rPr>
              <a:t>sesuai</a:t>
            </a:r>
            <a:r>
              <a:rPr lang="en-US" sz="5600" dirty="0">
                <a:latin typeface="Arial" charset="0"/>
              </a:rPr>
              <a:t> </a:t>
            </a:r>
            <a:r>
              <a:rPr lang="en-US" sz="5600" dirty="0" err="1">
                <a:latin typeface="Arial" charset="0"/>
              </a:rPr>
              <a:t>standar</a:t>
            </a:r>
            <a:r>
              <a:rPr lang="en-US" sz="5600" dirty="0">
                <a:latin typeface="Arial" charset="0"/>
              </a:rPr>
              <a:t>. </a:t>
            </a:r>
            <a:r>
              <a:rPr lang="en-US" sz="5600" dirty="0" err="1">
                <a:latin typeface="Arial" charset="0"/>
              </a:rPr>
              <a:t>Ia</a:t>
            </a:r>
            <a:r>
              <a:rPr lang="en-US" sz="5600" dirty="0">
                <a:latin typeface="Arial" charset="0"/>
              </a:rPr>
              <a:t> </a:t>
            </a:r>
            <a:r>
              <a:rPr lang="en-US" sz="5600" dirty="0" err="1">
                <a:latin typeface="Arial" charset="0"/>
              </a:rPr>
              <a:t>ikut</a:t>
            </a:r>
            <a:r>
              <a:rPr lang="en-US" sz="5600" dirty="0">
                <a:latin typeface="Arial" charset="0"/>
              </a:rPr>
              <a:t> </a:t>
            </a:r>
            <a:r>
              <a:rPr lang="en-US" sz="5600" dirty="0" err="1">
                <a:latin typeface="Arial" charset="0"/>
              </a:rPr>
              <a:t>serta</a:t>
            </a:r>
            <a:r>
              <a:rPr lang="en-US" sz="5600" dirty="0">
                <a:latin typeface="Arial" charset="0"/>
              </a:rPr>
              <a:t> </a:t>
            </a:r>
            <a:r>
              <a:rPr lang="en-US" sz="5600" dirty="0" err="1">
                <a:latin typeface="Arial" charset="0"/>
              </a:rPr>
              <a:t>dalam</a:t>
            </a:r>
            <a:r>
              <a:rPr lang="en-US" sz="5600" dirty="0">
                <a:latin typeface="Arial" charset="0"/>
              </a:rPr>
              <a:t> </a:t>
            </a:r>
            <a:r>
              <a:rPr lang="en-US" sz="5600" dirty="0" err="1">
                <a:latin typeface="Arial" charset="0"/>
              </a:rPr>
              <a:t>pembentukan</a:t>
            </a:r>
            <a:r>
              <a:rPr lang="en-US" sz="5600" dirty="0">
                <a:latin typeface="Arial" charset="0"/>
              </a:rPr>
              <a:t> </a:t>
            </a:r>
            <a:r>
              <a:rPr lang="en-US" sz="5600" dirty="0" err="1">
                <a:latin typeface="Arial" charset="0"/>
              </a:rPr>
              <a:t>suatu</a:t>
            </a:r>
            <a:r>
              <a:rPr lang="en-US" sz="5600" dirty="0">
                <a:latin typeface="Arial" charset="0"/>
              </a:rPr>
              <a:t> </a:t>
            </a:r>
            <a:r>
              <a:rPr lang="en-US" sz="5600" dirty="0" err="1">
                <a:latin typeface="Arial" charset="0"/>
              </a:rPr>
              <a:t>rencana</a:t>
            </a:r>
            <a:r>
              <a:rPr lang="en-US" sz="5600" dirty="0">
                <a:latin typeface="Arial" charset="0"/>
              </a:rPr>
              <a:t> / </a:t>
            </a:r>
            <a:r>
              <a:rPr lang="en-US" sz="5600" dirty="0" err="1">
                <a:latin typeface="Arial" charset="0"/>
              </a:rPr>
              <a:t>penuntun</a:t>
            </a:r>
            <a:r>
              <a:rPr lang="en-US" sz="5600" dirty="0">
                <a:latin typeface="Arial" charset="0"/>
              </a:rPr>
              <a:t>, </a:t>
            </a:r>
            <a:r>
              <a:rPr lang="en-US" sz="5600" dirty="0" err="1">
                <a:latin typeface="Arial" charset="0"/>
              </a:rPr>
              <a:t>menetapkan</a:t>
            </a:r>
            <a:r>
              <a:rPr lang="en-US" sz="5600" dirty="0">
                <a:latin typeface="Arial" charset="0"/>
              </a:rPr>
              <a:t> </a:t>
            </a:r>
            <a:r>
              <a:rPr lang="en-US" sz="5600" dirty="0" err="1">
                <a:latin typeface="Arial" charset="0"/>
              </a:rPr>
              <a:t>prioritas</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kegiatan-kegiatan</a:t>
            </a:r>
            <a:r>
              <a:rPr lang="en-US" sz="5600" dirty="0">
                <a:latin typeface="Arial" charset="0"/>
              </a:rPr>
              <a:t>, </a:t>
            </a:r>
            <a:r>
              <a:rPr lang="en-US" sz="5600" dirty="0" err="1">
                <a:latin typeface="Arial" charset="0"/>
              </a:rPr>
              <a:t>menetapkan</a:t>
            </a:r>
            <a:r>
              <a:rPr lang="en-US" sz="5600" dirty="0">
                <a:latin typeface="Arial" charset="0"/>
              </a:rPr>
              <a:t> </a:t>
            </a:r>
            <a:r>
              <a:rPr lang="en-US" sz="5600" dirty="0" err="1">
                <a:latin typeface="Arial" charset="0"/>
              </a:rPr>
              <a:t>prioritas</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memonitor</a:t>
            </a:r>
            <a:r>
              <a:rPr lang="en-US" sz="5600" dirty="0">
                <a:latin typeface="Arial" charset="0"/>
              </a:rPr>
              <a:t> </a:t>
            </a:r>
            <a:r>
              <a:rPr lang="en-US" sz="5600" dirty="0" err="1">
                <a:latin typeface="Arial" charset="0"/>
              </a:rPr>
              <a:t>kegiatan-kegiatan</a:t>
            </a:r>
            <a:r>
              <a:rPr lang="en-US" sz="5600" dirty="0">
                <a:latin typeface="Arial" charset="0"/>
              </a:rPr>
              <a:t>, </a:t>
            </a:r>
            <a:r>
              <a:rPr lang="en-US" sz="5600" dirty="0" err="1">
                <a:latin typeface="Arial" charset="0"/>
              </a:rPr>
              <a:t>menetapkan</a:t>
            </a:r>
            <a:r>
              <a:rPr lang="en-US" sz="5600" dirty="0">
                <a:latin typeface="Arial" charset="0"/>
              </a:rPr>
              <a:t> </a:t>
            </a:r>
            <a:r>
              <a:rPr lang="en-US" sz="5600" dirty="0" err="1">
                <a:latin typeface="Arial" charset="0"/>
              </a:rPr>
              <a:t>sebuah</a:t>
            </a:r>
            <a:r>
              <a:rPr lang="en-US" sz="5600" dirty="0">
                <a:latin typeface="Arial" charset="0"/>
              </a:rPr>
              <a:t> proses </a:t>
            </a:r>
            <a:r>
              <a:rPr lang="en-US" sz="5600" dirty="0" err="1">
                <a:latin typeface="Arial" charset="0"/>
              </a:rPr>
              <a:t>atau</a:t>
            </a:r>
            <a:r>
              <a:rPr lang="en-US" sz="5600" dirty="0">
                <a:latin typeface="Arial" charset="0"/>
              </a:rPr>
              <a:t> </a:t>
            </a:r>
            <a:r>
              <a:rPr lang="en-US" sz="5600" dirty="0" err="1">
                <a:latin typeface="Arial" charset="0"/>
              </a:rPr>
              <a:t>mekanisme</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supervisi</a:t>
            </a:r>
            <a:r>
              <a:rPr lang="en-US" sz="5600" dirty="0">
                <a:latin typeface="Arial" charset="0"/>
              </a:rPr>
              <a:t> program </a:t>
            </a:r>
            <a:r>
              <a:rPr lang="en-US" sz="5600" dirty="0" err="1">
                <a:latin typeface="Arial" charset="0"/>
              </a:rPr>
              <a:t>peningkatan</a:t>
            </a:r>
            <a:r>
              <a:rPr lang="en-US" sz="5600" dirty="0">
                <a:latin typeface="Arial" charset="0"/>
              </a:rPr>
              <a:t> </a:t>
            </a:r>
            <a:r>
              <a:rPr lang="en-US" sz="5600" dirty="0" err="1">
                <a:latin typeface="Arial" charset="0"/>
              </a:rPr>
              <a:t>mutu</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keselamatan</a:t>
            </a:r>
            <a:r>
              <a:rPr lang="en-US" sz="5600" dirty="0">
                <a:latin typeface="Arial" charset="0"/>
              </a:rPr>
              <a:t> </a:t>
            </a:r>
            <a:r>
              <a:rPr lang="en-US" sz="5600" dirty="0" err="1">
                <a:latin typeface="Arial" charset="0"/>
              </a:rPr>
              <a:t>pasien</a:t>
            </a:r>
            <a:r>
              <a:rPr lang="en-US" sz="5600" dirty="0" smtClean="0">
                <a:latin typeface="Arial" charset="0"/>
              </a:rPr>
              <a:t>.</a:t>
            </a:r>
          </a:p>
          <a:p>
            <a:pPr>
              <a:lnSpc>
                <a:spcPct val="120000"/>
              </a:lnSpc>
              <a:spcBef>
                <a:spcPts val="0"/>
              </a:spcBef>
              <a:spcAft>
                <a:spcPts val="1890"/>
              </a:spcAft>
              <a:defRPr/>
            </a:pPr>
            <a:r>
              <a:rPr lang="en-US" sz="5600" dirty="0">
                <a:solidFill>
                  <a:srgbClr val="1CADE4"/>
                </a:solidFill>
                <a:latin typeface="Arial" charset="0"/>
              </a:rPr>
              <a:t>■ </a:t>
            </a:r>
            <a:r>
              <a:rPr lang="en-US" sz="5600" u="sng" dirty="0" err="1">
                <a:latin typeface="Arial" charset="0"/>
              </a:rPr>
              <a:t>Semua</a:t>
            </a:r>
            <a:r>
              <a:rPr lang="en-US" sz="5600" u="sng" dirty="0">
                <a:latin typeface="Arial" charset="0"/>
              </a:rPr>
              <a:t> </a:t>
            </a:r>
            <a:r>
              <a:rPr lang="en-US" sz="5600" u="sng" dirty="0" err="1">
                <a:latin typeface="Arial" charset="0"/>
              </a:rPr>
              <a:t>Kepala</a:t>
            </a:r>
            <a:r>
              <a:rPr lang="en-US" sz="5600" u="sng" dirty="0">
                <a:latin typeface="Arial" charset="0"/>
              </a:rPr>
              <a:t> </a:t>
            </a:r>
            <a:r>
              <a:rPr lang="en-US" sz="5600" u="sng" dirty="0" err="1">
                <a:latin typeface="Arial" charset="0"/>
              </a:rPr>
              <a:t>Divisi</a:t>
            </a:r>
            <a:r>
              <a:rPr lang="en-US" sz="5600" u="sng" dirty="0">
                <a:latin typeface="Arial" charset="0"/>
              </a:rPr>
              <a:t> </a:t>
            </a:r>
            <a:r>
              <a:rPr lang="en-US" sz="5600" u="sng" dirty="0" err="1">
                <a:latin typeface="Arial" charset="0"/>
              </a:rPr>
              <a:t>dan</a:t>
            </a:r>
            <a:r>
              <a:rPr lang="en-US" sz="5600" u="sng" dirty="0">
                <a:latin typeface="Arial" charset="0"/>
              </a:rPr>
              <a:t> </a:t>
            </a:r>
            <a:r>
              <a:rPr lang="en-US" sz="5600" u="sng" dirty="0" err="1">
                <a:latin typeface="Arial" charset="0"/>
              </a:rPr>
              <a:t>Manajer</a:t>
            </a:r>
            <a:r>
              <a:rPr lang="en-US" sz="5600" dirty="0">
                <a:latin typeface="Arial" charset="0"/>
              </a:rPr>
              <a:t> </a:t>
            </a:r>
            <a:r>
              <a:rPr lang="en-US" sz="5600" dirty="0" err="1">
                <a:latin typeface="Arial" charset="0"/>
              </a:rPr>
              <a:t>bertanggung</a:t>
            </a:r>
            <a:r>
              <a:rPr lang="en-US" sz="5600" dirty="0">
                <a:latin typeface="Arial" charset="0"/>
              </a:rPr>
              <a:t> </a:t>
            </a:r>
            <a:r>
              <a:rPr lang="en-US" sz="5600" dirty="0" err="1">
                <a:latin typeface="Arial" charset="0"/>
              </a:rPr>
              <a:t>jawab</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mengimplementasikan</a:t>
            </a:r>
            <a:r>
              <a:rPr lang="en-US" sz="5600" dirty="0">
                <a:latin typeface="Arial" charset="0"/>
              </a:rPr>
              <a:t> </a:t>
            </a:r>
            <a:r>
              <a:rPr lang="en-US" sz="5600" dirty="0" err="1">
                <a:latin typeface="Arial" charset="0"/>
              </a:rPr>
              <a:t>arahan</a:t>
            </a:r>
            <a:r>
              <a:rPr lang="en-US" sz="5600" dirty="0">
                <a:latin typeface="Arial" charset="0"/>
              </a:rPr>
              <a:t> </a:t>
            </a:r>
            <a:r>
              <a:rPr lang="en-US" sz="5600" dirty="0" err="1">
                <a:latin typeface="Arial" charset="0"/>
              </a:rPr>
              <a:t>dari</a:t>
            </a:r>
            <a:r>
              <a:rPr lang="en-US" sz="5600" dirty="0">
                <a:latin typeface="Arial" charset="0"/>
              </a:rPr>
              <a:t> CEO yang </a:t>
            </a:r>
            <a:r>
              <a:rPr lang="en-US" sz="5600" dirty="0" err="1">
                <a:latin typeface="Arial" charset="0"/>
              </a:rPr>
              <a:t>berkaitan</a:t>
            </a:r>
            <a:r>
              <a:rPr lang="en-US" sz="5600" dirty="0">
                <a:latin typeface="Arial" charset="0"/>
              </a:rPr>
              <a:t> </a:t>
            </a:r>
            <a:r>
              <a:rPr lang="en-US" sz="5600" dirty="0" err="1">
                <a:latin typeface="Arial" charset="0"/>
              </a:rPr>
              <a:t>dengan</a:t>
            </a:r>
            <a:r>
              <a:rPr lang="en-US" sz="5600" dirty="0">
                <a:latin typeface="Arial" charset="0"/>
              </a:rPr>
              <a:t> </a:t>
            </a:r>
            <a:r>
              <a:rPr lang="en-US" sz="5600" dirty="0" err="1">
                <a:latin typeface="Arial" charset="0"/>
              </a:rPr>
              <a:t>peningkatan</a:t>
            </a:r>
            <a:r>
              <a:rPr lang="en-US" sz="5600" dirty="0">
                <a:latin typeface="Arial" charset="0"/>
              </a:rPr>
              <a:t> </a:t>
            </a:r>
            <a:r>
              <a:rPr lang="en-US" sz="5600" dirty="0" err="1">
                <a:latin typeface="Arial" charset="0"/>
              </a:rPr>
              <a:t>mutu</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keselamatan</a:t>
            </a:r>
            <a:r>
              <a:rPr lang="en-US" sz="5600" dirty="0">
                <a:latin typeface="Arial" charset="0"/>
              </a:rPr>
              <a:t> </a:t>
            </a:r>
            <a:r>
              <a:rPr lang="en-US" sz="5600" dirty="0" err="1">
                <a:latin typeface="Arial" charset="0"/>
              </a:rPr>
              <a:t>pasien</a:t>
            </a:r>
            <a:r>
              <a:rPr lang="en-US" sz="5600" dirty="0">
                <a:latin typeface="Arial" charset="0"/>
              </a:rPr>
              <a:t>. </a:t>
            </a:r>
            <a:r>
              <a:rPr lang="en-US" sz="5600" dirty="0" err="1">
                <a:latin typeface="Arial" charset="0"/>
              </a:rPr>
              <a:t>Semua</a:t>
            </a:r>
            <a:r>
              <a:rPr lang="en-US" sz="5600" dirty="0">
                <a:latin typeface="Arial" charset="0"/>
              </a:rPr>
              <a:t> </a:t>
            </a:r>
            <a:r>
              <a:rPr lang="en-US" sz="5600" dirty="0" err="1">
                <a:latin typeface="Arial" charset="0"/>
              </a:rPr>
              <a:t>Kepala</a:t>
            </a:r>
            <a:r>
              <a:rPr lang="en-US" sz="5600" dirty="0">
                <a:latin typeface="Arial" charset="0"/>
              </a:rPr>
              <a:t> </a:t>
            </a:r>
            <a:r>
              <a:rPr lang="en-US" sz="5600" dirty="0" err="1">
                <a:latin typeface="Arial" charset="0"/>
              </a:rPr>
              <a:t>Divisi</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Manajer</a:t>
            </a:r>
            <a:r>
              <a:rPr lang="en-US" sz="5600" dirty="0">
                <a:latin typeface="Arial" charset="0"/>
              </a:rPr>
              <a:t> </a:t>
            </a:r>
            <a:r>
              <a:rPr lang="en-US" sz="5600" dirty="0" err="1">
                <a:latin typeface="Arial" charset="0"/>
              </a:rPr>
              <a:t>memiliki</a:t>
            </a:r>
            <a:r>
              <a:rPr lang="en-US" sz="5600" dirty="0">
                <a:latin typeface="Arial" charset="0"/>
              </a:rPr>
              <a:t> </a:t>
            </a:r>
            <a:r>
              <a:rPr lang="en-US" sz="5600" dirty="0" err="1">
                <a:latin typeface="Arial" charset="0"/>
              </a:rPr>
              <a:t>peran</a:t>
            </a:r>
            <a:r>
              <a:rPr lang="en-US" sz="5600" dirty="0">
                <a:latin typeface="Arial" charset="0"/>
              </a:rPr>
              <a:t> </a:t>
            </a:r>
            <a:r>
              <a:rPr lang="en-US" sz="5600" dirty="0" err="1">
                <a:latin typeface="Arial" charset="0"/>
              </a:rPr>
              <a:t>dalam</a:t>
            </a:r>
            <a:r>
              <a:rPr lang="en-US" sz="5600" dirty="0">
                <a:latin typeface="Arial" charset="0"/>
              </a:rPr>
              <a:t> </a:t>
            </a:r>
            <a:r>
              <a:rPr lang="en-US" sz="5600" dirty="0" err="1">
                <a:latin typeface="Arial" charset="0"/>
              </a:rPr>
              <a:t>menerapkan</a:t>
            </a:r>
            <a:r>
              <a:rPr lang="en-US" sz="5600" dirty="0">
                <a:latin typeface="Arial" charset="0"/>
              </a:rPr>
              <a:t> </a:t>
            </a:r>
            <a:r>
              <a:rPr lang="en-US" sz="5600" dirty="0" err="1">
                <a:latin typeface="Arial" charset="0"/>
              </a:rPr>
              <a:t>langkah-langkah</a:t>
            </a:r>
            <a:r>
              <a:rPr lang="en-US" sz="5600" dirty="0">
                <a:latin typeface="Arial" charset="0"/>
              </a:rPr>
              <a:t> </a:t>
            </a:r>
            <a:r>
              <a:rPr lang="en-US" sz="5600" dirty="0" err="1">
                <a:latin typeface="Arial" charset="0"/>
              </a:rPr>
              <a:t>mutu</a:t>
            </a:r>
            <a:r>
              <a:rPr lang="en-US" sz="5600" dirty="0">
                <a:latin typeface="Arial" charset="0"/>
              </a:rPr>
              <a:t> yang </a:t>
            </a:r>
            <a:r>
              <a:rPr lang="en-US" sz="5600" dirty="0" err="1">
                <a:latin typeface="Arial" charset="0"/>
              </a:rPr>
              <a:t>berhubungan</a:t>
            </a:r>
            <a:r>
              <a:rPr lang="en-US" sz="5600" dirty="0">
                <a:latin typeface="Arial" charset="0"/>
              </a:rPr>
              <a:t> </a:t>
            </a:r>
            <a:r>
              <a:rPr lang="en-US" sz="5600" dirty="0" err="1">
                <a:latin typeface="Arial" charset="0"/>
              </a:rPr>
              <a:t>dengan</a:t>
            </a:r>
            <a:r>
              <a:rPr lang="en-US" sz="5600" dirty="0">
                <a:latin typeface="Arial" charset="0"/>
              </a:rPr>
              <a:t> </a:t>
            </a:r>
            <a:r>
              <a:rPr lang="en-US" sz="5600" dirty="0" err="1">
                <a:latin typeface="Arial" charset="0"/>
              </a:rPr>
              <a:t>layanan</a:t>
            </a:r>
            <a:r>
              <a:rPr lang="en-US" sz="5600" dirty="0">
                <a:latin typeface="Arial" charset="0"/>
              </a:rPr>
              <a:t> yang </a:t>
            </a:r>
            <a:r>
              <a:rPr lang="en-US" sz="5600" dirty="0" err="1">
                <a:latin typeface="Arial" charset="0"/>
              </a:rPr>
              <a:t>diberikan</a:t>
            </a:r>
            <a:r>
              <a:rPr lang="en-US" sz="5600" dirty="0">
                <a:latin typeface="Arial" charset="0"/>
              </a:rPr>
              <a:t> </a:t>
            </a:r>
            <a:r>
              <a:rPr lang="en-US" sz="5600" dirty="0" err="1">
                <a:latin typeface="Arial" charset="0"/>
              </a:rPr>
              <a:t>oleh</a:t>
            </a:r>
            <a:r>
              <a:rPr lang="en-US" sz="5600" dirty="0">
                <a:latin typeface="Arial" charset="0"/>
              </a:rPr>
              <a:t> </a:t>
            </a:r>
            <a:r>
              <a:rPr lang="en-US" sz="5600" dirty="0" err="1">
                <a:latin typeface="Arial" charset="0"/>
              </a:rPr>
              <a:t>departemen</a:t>
            </a:r>
            <a:r>
              <a:rPr lang="en-US" sz="5600" dirty="0">
                <a:latin typeface="Arial" charset="0"/>
              </a:rPr>
              <a:t> </a:t>
            </a:r>
            <a:r>
              <a:rPr lang="en-US" sz="5600" dirty="0" err="1">
                <a:latin typeface="Arial" charset="0"/>
              </a:rPr>
              <a:t>atau</a:t>
            </a:r>
            <a:r>
              <a:rPr lang="en-US" sz="5600" dirty="0">
                <a:latin typeface="Arial" charset="0"/>
              </a:rPr>
              <a:t> </a:t>
            </a:r>
            <a:r>
              <a:rPr lang="en-US" sz="5600" dirty="0" err="1">
                <a:latin typeface="Arial" charset="0"/>
              </a:rPr>
              <a:t>layanan</a:t>
            </a:r>
            <a:r>
              <a:rPr lang="en-US" sz="5600" dirty="0">
                <a:latin typeface="Arial" charset="0"/>
              </a:rPr>
              <a:t> </a:t>
            </a:r>
            <a:r>
              <a:rPr lang="en-US" sz="5600" dirty="0" err="1">
                <a:latin typeface="Arial" charset="0"/>
              </a:rPr>
              <a:t>mereka</a:t>
            </a:r>
            <a:r>
              <a:rPr lang="en-US" sz="5600" dirty="0">
                <a:latin typeface="Arial" charset="0"/>
              </a:rPr>
              <a:t> di </a:t>
            </a:r>
            <a:r>
              <a:rPr lang="en-US" sz="5600" dirty="0" err="1">
                <a:latin typeface="Arial" charset="0"/>
              </a:rPr>
              <a:t>seluruh</a:t>
            </a:r>
            <a:r>
              <a:rPr lang="en-US" sz="5600" dirty="0">
                <a:latin typeface="Arial" charset="0"/>
              </a:rPr>
              <a:t> </a:t>
            </a:r>
            <a:r>
              <a:rPr lang="en-US" sz="5600" dirty="0" err="1">
                <a:latin typeface="Arial" charset="0"/>
              </a:rPr>
              <a:t>rumah</a:t>
            </a:r>
            <a:r>
              <a:rPr lang="en-US" sz="5600" dirty="0">
                <a:latin typeface="Arial" charset="0"/>
              </a:rPr>
              <a:t> </a:t>
            </a:r>
            <a:r>
              <a:rPr lang="en-US" sz="5600" dirty="0" err="1">
                <a:latin typeface="Arial" charset="0"/>
              </a:rPr>
              <a:t>sakit</a:t>
            </a:r>
            <a:r>
              <a:rPr lang="en-US" sz="5600" dirty="0">
                <a:latin typeface="Arial" charset="0"/>
              </a:rPr>
              <a:t>, </a:t>
            </a:r>
            <a:r>
              <a:rPr lang="en-US" sz="5600" dirty="0" err="1">
                <a:latin typeface="Arial" charset="0"/>
              </a:rPr>
              <a:t>menerapkan</a:t>
            </a:r>
            <a:r>
              <a:rPr lang="en-US" sz="5600" dirty="0">
                <a:latin typeface="Arial" charset="0"/>
              </a:rPr>
              <a:t> </a:t>
            </a:r>
            <a:r>
              <a:rPr lang="en-US" sz="5600" dirty="0" err="1">
                <a:latin typeface="Arial" charset="0"/>
              </a:rPr>
              <a:t>tindakan</a:t>
            </a:r>
            <a:r>
              <a:rPr lang="en-US" sz="5600" dirty="0">
                <a:latin typeface="Arial" charset="0"/>
              </a:rPr>
              <a:t> </a:t>
            </a:r>
            <a:r>
              <a:rPr lang="en-US" sz="5600" dirty="0" err="1">
                <a:latin typeface="Arial" charset="0"/>
              </a:rPr>
              <a:t>mutu</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mengurangi</a:t>
            </a:r>
            <a:r>
              <a:rPr lang="en-US" sz="5600" dirty="0">
                <a:latin typeface="Arial" charset="0"/>
              </a:rPr>
              <a:t> </a:t>
            </a:r>
            <a:r>
              <a:rPr lang="en-US" sz="5600" dirty="0" err="1">
                <a:latin typeface="Arial" charset="0"/>
              </a:rPr>
              <a:t>variasi</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peningkatan</a:t>
            </a:r>
            <a:r>
              <a:rPr lang="en-US" sz="5600" dirty="0">
                <a:latin typeface="Arial" charset="0"/>
              </a:rPr>
              <a:t> proses </a:t>
            </a:r>
            <a:r>
              <a:rPr lang="en-US" sz="5600" dirty="0" err="1">
                <a:latin typeface="Arial" charset="0"/>
              </a:rPr>
              <a:t>dalam</a:t>
            </a:r>
            <a:r>
              <a:rPr lang="en-US" sz="5600" dirty="0">
                <a:latin typeface="Arial" charset="0"/>
              </a:rPr>
              <a:t> </a:t>
            </a:r>
            <a:r>
              <a:rPr lang="en-US" sz="5600" dirty="0" err="1">
                <a:latin typeface="Arial" charset="0"/>
              </a:rPr>
              <a:t>departemen</a:t>
            </a:r>
            <a:r>
              <a:rPr lang="en-US" sz="5600" dirty="0">
                <a:latin typeface="Arial" charset="0"/>
              </a:rPr>
              <a:t> </a:t>
            </a:r>
            <a:r>
              <a:rPr lang="en-US" sz="5600" dirty="0" err="1">
                <a:latin typeface="Arial" charset="0"/>
              </a:rPr>
              <a:t>atau</a:t>
            </a:r>
            <a:r>
              <a:rPr lang="en-US" sz="5600" dirty="0">
                <a:latin typeface="Arial" charset="0"/>
              </a:rPr>
              <a:t> </a:t>
            </a:r>
            <a:r>
              <a:rPr lang="en-US" sz="5600" dirty="0" err="1">
                <a:latin typeface="Arial" charset="0"/>
              </a:rPr>
              <a:t>pelayanan</a:t>
            </a:r>
            <a:r>
              <a:rPr lang="en-US" sz="5600" dirty="0">
                <a:latin typeface="Arial" charset="0"/>
              </a:rPr>
              <a:t>, </a:t>
            </a:r>
            <a:r>
              <a:rPr lang="en-US" sz="5600" dirty="0" err="1">
                <a:latin typeface="Arial" charset="0"/>
              </a:rPr>
              <a:t>memastikan</a:t>
            </a:r>
            <a:r>
              <a:rPr lang="en-US" sz="5600" dirty="0">
                <a:latin typeface="Arial" charset="0"/>
              </a:rPr>
              <a:t> program </a:t>
            </a:r>
            <a:r>
              <a:rPr lang="en-US" sz="5600" dirty="0" err="1">
                <a:latin typeface="Arial" charset="0"/>
              </a:rPr>
              <a:t>mutu</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keselamatan</a:t>
            </a:r>
            <a:r>
              <a:rPr lang="en-US" sz="5600" dirty="0">
                <a:latin typeface="Arial" charset="0"/>
              </a:rPr>
              <a:t> </a:t>
            </a:r>
            <a:r>
              <a:rPr lang="en-US" sz="5600" dirty="0" err="1">
                <a:latin typeface="Arial" charset="0"/>
              </a:rPr>
              <a:t>pasien</a:t>
            </a:r>
            <a:r>
              <a:rPr lang="en-US" sz="5600" dirty="0">
                <a:latin typeface="Arial" charset="0"/>
              </a:rPr>
              <a:t> </a:t>
            </a:r>
            <a:r>
              <a:rPr lang="en-US" sz="5600" dirty="0" err="1">
                <a:latin typeface="Arial" charset="0"/>
              </a:rPr>
              <a:t>membentuk</a:t>
            </a:r>
            <a:r>
              <a:rPr lang="en-US" sz="5600" dirty="0">
                <a:latin typeface="Arial" charset="0"/>
              </a:rPr>
              <a:t> </a:t>
            </a:r>
            <a:r>
              <a:rPr lang="en-US" sz="5600" dirty="0" err="1">
                <a:latin typeface="Arial" charset="0"/>
              </a:rPr>
              <a:t>budaya</a:t>
            </a:r>
            <a:r>
              <a:rPr lang="en-US" sz="5600" dirty="0">
                <a:latin typeface="Arial" charset="0"/>
              </a:rPr>
              <a:t> </a:t>
            </a:r>
            <a:r>
              <a:rPr lang="en-US" sz="5600" dirty="0" err="1">
                <a:latin typeface="Arial" charset="0"/>
              </a:rPr>
              <a:t>Rumah</a:t>
            </a:r>
            <a:r>
              <a:rPr lang="en-US" sz="5600" dirty="0">
                <a:latin typeface="Arial" charset="0"/>
              </a:rPr>
              <a:t> </a:t>
            </a:r>
            <a:r>
              <a:rPr lang="en-US" sz="5600" dirty="0" err="1">
                <a:latin typeface="Arial" charset="0"/>
              </a:rPr>
              <a:t>sakit</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membuat</a:t>
            </a:r>
            <a:r>
              <a:rPr lang="en-US" sz="5600" dirty="0">
                <a:latin typeface="Arial" charset="0"/>
              </a:rPr>
              <a:t> </a:t>
            </a:r>
            <a:r>
              <a:rPr lang="en-US" sz="5600" dirty="0" err="1">
                <a:latin typeface="Arial" charset="0"/>
              </a:rPr>
              <a:t>pengaruh</a:t>
            </a:r>
            <a:r>
              <a:rPr lang="en-US" sz="5600" dirty="0">
                <a:latin typeface="Arial" charset="0"/>
              </a:rPr>
              <a:t> </a:t>
            </a:r>
            <a:r>
              <a:rPr lang="en-US" sz="5600" dirty="0" err="1">
                <a:latin typeface="Arial" charset="0"/>
              </a:rPr>
              <a:t>dalam</a:t>
            </a:r>
            <a:r>
              <a:rPr lang="en-US" sz="5600" dirty="0">
                <a:latin typeface="Arial" charset="0"/>
              </a:rPr>
              <a:t> </a:t>
            </a:r>
            <a:r>
              <a:rPr lang="en-US" sz="5600" dirty="0" err="1">
                <a:latin typeface="Arial" charset="0"/>
              </a:rPr>
              <a:t>setiap</a:t>
            </a:r>
            <a:r>
              <a:rPr lang="en-US" sz="5600" dirty="0">
                <a:latin typeface="Arial" charset="0"/>
              </a:rPr>
              <a:t> </a:t>
            </a:r>
            <a:r>
              <a:rPr lang="en-US" sz="5600" dirty="0" err="1">
                <a:latin typeface="Arial" charset="0"/>
              </a:rPr>
              <a:t>aspek</a:t>
            </a:r>
            <a:r>
              <a:rPr lang="en-US" sz="5600" dirty="0">
                <a:latin typeface="Arial" charset="0"/>
              </a:rPr>
              <a:t> </a:t>
            </a:r>
            <a:r>
              <a:rPr lang="en-US" sz="5600" dirty="0" err="1">
                <a:latin typeface="Arial" charset="0"/>
              </a:rPr>
              <a:t>pelaksanaan</a:t>
            </a:r>
            <a:r>
              <a:rPr lang="en-US" sz="5600" dirty="0">
                <a:latin typeface="Arial" charset="0"/>
              </a:rPr>
              <a:t>. </a:t>
            </a:r>
            <a:r>
              <a:rPr lang="en-US" sz="5600" dirty="0" err="1">
                <a:latin typeface="Arial" charset="0"/>
              </a:rPr>
              <a:t>Semua</a:t>
            </a:r>
            <a:r>
              <a:rPr lang="en-US" sz="5600" dirty="0">
                <a:latin typeface="Arial" charset="0"/>
              </a:rPr>
              <a:t> </a:t>
            </a:r>
            <a:r>
              <a:rPr lang="en-US" sz="5600" dirty="0" err="1">
                <a:latin typeface="Arial" charset="0"/>
              </a:rPr>
              <a:t>Kepala</a:t>
            </a:r>
            <a:r>
              <a:rPr lang="en-US" sz="5600" dirty="0">
                <a:latin typeface="Arial" charset="0"/>
              </a:rPr>
              <a:t> </a:t>
            </a:r>
            <a:r>
              <a:rPr lang="en-US" sz="5600" dirty="0" err="1">
                <a:latin typeface="Arial" charset="0"/>
              </a:rPr>
              <a:t>Divisi</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Manajer</a:t>
            </a:r>
            <a:r>
              <a:rPr lang="en-US" sz="5600" dirty="0">
                <a:latin typeface="Arial" charset="0"/>
              </a:rPr>
              <a:t> </a:t>
            </a:r>
            <a:r>
              <a:rPr lang="en-US" sz="5600" dirty="0" err="1">
                <a:latin typeface="Arial" charset="0"/>
              </a:rPr>
              <a:t>menggunakan</a:t>
            </a:r>
            <a:r>
              <a:rPr lang="en-US" sz="5600" dirty="0">
                <a:latin typeface="Arial" charset="0"/>
              </a:rPr>
              <a:t> </a:t>
            </a:r>
            <a:r>
              <a:rPr lang="en-US" sz="5600" dirty="0" err="1">
                <a:latin typeface="Arial" charset="0"/>
              </a:rPr>
              <a:t>pendekatan</a:t>
            </a:r>
            <a:r>
              <a:rPr lang="en-US" sz="5600" dirty="0">
                <a:latin typeface="Arial" charset="0"/>
              </a:rPr>
              <a:t> </a:t>
            </a:r>
            <a:r>
              <a:rPr lang="en-US" sz="5600" dirty="0" err="1">
                <a:latin typeface="Arial" charset="0"/>
              </a:rPr>
              <a:t>multidisiplin</a:t>
            </a:r>
            <a:r>
              <a:rPr lang="en-US" sz="5600" dirty="0">
                <a:latin typeface="Arial" charset="0"/>
              </a:rPr>
              <a:t> </a:t>
            </a:r>
            <a:r>
              <a:rPr lang="en-US" sz="5600" dirty="0" err="1">
                <a:latin typeface="Arial" charset="0"/>
              </a:rPr>
              <a:t>dengan</a:t>
            </a:r>
            <a:r>
              <a:rPr lang="en-US" sz="5600" dirty="0">
                <a:latin typeface="Arial" charset="0"/>
              </a:rPr>
              <a:t> </a:t>
            </a:r>
            <a:r>
              <a:rPr lang="en-US" sz="5600" dirty="0" err="1">
                <a:latin typeface="Arial" charset="0"/>
              </a:rPr>
              <a:t>semua</a:t>
            </a:r>
            <a:r>
              <a:rPr lang="en-US" sz="5600" dirty="0">
                <a:latin typeface="Arial" charset="0"/>
              </a:rPr>
              <a:t> </a:t>
            </a:r>
            <a:r>
              <a:rPr lang="en-US" sz="5600" dirty="0" err="1">
                <a:latin typeface="Arial" charset="0"/>
              </a:rPr>
              <a:t>departemen</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pelayanan</a:t>
            </a:r>
            <a:r>
              <a:rPr lang="en-US" sz="5600" dirty="0">
                <a:latin typeface="Arial" charset="0"/>
              </a:rPr>
              <a:t> di </a:t>
            </a:r>
            <a:r>
              <a:rPr lang="en-US" sz="5600" dirty="0" err="1">
                <a:latin typeface="Arial" charset="0"/>
              </a:rPr>
              <a:t>Rumah</a:t>
            </a:r>
            <a:r>
              <a:rPr lang="en-US" sz="5600" dirty="0">
                <a:latin typeface="Arial" charset="0"/>
              </a:rPr>
              <a:t> </a:t>
            </a:r>
            <a:r>
              <a:rPr lang="en-US" sz="5600" dirty="0" err="1">
                <a:latin typeface="Arial" charset="0"/>
              </a:rPr>
              <a:t>sakit</a:t>
            </a:r>
            <a:r>
              <a:rPr lang="en-US" sz="5600" dirty="0">
                <a:latin typeface="Arial" charset="0"/>
              </a:rPr>
              <a:t> </a:t>
            </a:r>
            <a:r>
              <a:rPr lang="en-US" sz="5600" dirty="0" err="1">
                <a:latin typeface="Arial" charset="0"/>
              </a:rPr>
              <a:t>dalam</a:t>
            </a:r>
            <a:r>
              <a:rPr lang="en-US" sz="5600" dirty="0">
                <a:latin typeface="Arial" charset="0"/>
              </a:rPr>
              <a:t> </a:t>
            </a:r>
            <a:r>
              <a:rPr lang="en-US" sz="5600" dirty="0" err="1">
                <a:latin typeface="Arial" charset="0"/>
              </a:rPr>
              <a:t>mengembangkan</a:t>
            </a:r>
            <a:r>
              <a:rPr lang="en-US" sz="5600" dirty="0">
                <a:latin typeface="Arial" charset="0"/>
              </a:rPr>
              <a:t> program </a:t>
            </a:r>
            <a:r>
              <a:rPr lang="en-US" sz="5600" dirty="0" err="1">
                <a:latin typeface="Arial" charset="0"/>
              </a:rPr>
              <a:t>peningkatan</a:t>
            </a:r>
            <a:r>
              <a:rPr lang="en-US" sz="5600" dirty="0">
                <a:latin typeface="Arial" charset="0"/>
              </a:rPr>
              <a:t> </a:t>
            </a:r>
            <a:r>
              <a:rPr lang="en-US" sz="5600" dirty="0" err="1">
                <a:latin typeface="Arial" charset="0"/>
              </a:rPr>
              <a:t>mutu</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keselamatan</a:t>
            </a:r>
            <a:r>
              <a:rPr lang="en-US" sz="5600" dirty="0">
                <a:latin typeface="Arial" charset="0"/>
              </a:rPr>
              <a:t> </a:t>
            </a:r>
            <a:r>
              <a:rPr lang="en-US" sz="5600" dirty="0" err="1">
                <a:latin typeface="Arial" charset="0"/>
              </a:rPr>
              <a:t>pasien</a:t>
            </a:r>
            <a:r>
              <a:rPr lang="en-US" sz="5600" dirty="0">
                <a:latin typeface="Arial" charset="0"/>
              </a:rPr>
              <a:t>, </a:t>
            </a:r>
            <a:r>
              <a:rPr lang="en-US" sz="5600" dirty="0" err="1">
                <a:latin typeface="Arial" charset="0"/>
              </a:rPr>
              <a:t>pemantauan</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menetapkan</a:t>
            </a:r>
            <a:r>
              <a:rPr lang="en-US" sz="5600" dirty="0">
                <a:latin typeface="Arial" charset="0"/>
              </a:rPr>
              <a:t> proses </a:t>
            </a:r>
            <a:r>
              <a:rPr lang="en-US" sz="5600" dirty="0" err="1">
                <a:latin typeface="Arial" charset="0"/>
              </a:rPr>
              <a:t>pengawasan</a:t>
            </a:r>
            <a:r>
              <a:rPr lang="en-US" sz="5600" dirty="0">
                <a:latin typeface="Arial" charset="0"/>
              </a:rPr>
              <a:t>. Dan </a:t>
            </a:r>
            <a:r>
              <a:rPr lang="en-US" sz="5600" dirty="0" err="1">
                <a:latin typeface="Arial" charset="0"/>
              </a:rPr>
              <a:t>juga</a:t>
            </a:r>
            <a:r>
              <a:rPr lang="en-US" sz="5600" dirty="0">
                <a:latin typeface="Arial" charset="0"/>
              </a:rPr>
              <a:t> </a:t>
            </a:r>
            <a:r>
              <a:rPr lang="en-US" sz="5600" dirty="0" err="1">
                <a:latin typeface="Arial" charset="0"/>
              </a:rPr>
              <a:t>memahami</a:t>
            </a:r>
            <a:r>
              <a:rPr lang="en-US" sz="5600" dirty="0">
                <a:latin typeface="Arial" charset="0"/>
              </a:rPr>
              <a:t> </a:t>
            </a:r>
            <a:r>
              <a:rPr lang="en-US" sz="5600" dirty="0" err="1">
                <a:latin typeface="Arial" charset="0"/>
              </a:rPr>
              <a:t>pentingnya</a:t>
            </a:r>
            <a:r>
              <a:rPr lang="en-US" sz="5600" dirty="0">
                <a:latin typeface="Arial" charset="0"/>
              </a:rPr>
              <a:t> </a:t>
            </a:r>
            <a:r>
              <a:rPr lang="en-US" sz="5600" dirty="0" err="1">
                <a:latin typeface="Arial" charset="0"/>
              </a:rPr>
              <a:t>teknologi</a:t>
            </a:r>
            <a:r>
              <a:rPr lang="en-US" sz="5600" dirty="0">
                <a:latin typeface="Arial" charset="0"/>
              </a:rPr>
              <a:t> </a:t>
            </a:r>
            <a:r>
              <a:rPr lang="en-US" sz="5600" dirty="0" err="1">
                <a:latin typeface="Arial" charset="0"/>
              </a:rPr>
              <a:t>untuk</a:t>
            </a:r>
            <a:r>
              <a:rPr lang="en-US" sz="5600" dirty="0">
                <a:latin typeface="Arial" charset="0"/>
              </a:rPr>
              <a:t> </a:t>
            </a:r>
            <a:r>
              <a:rPr lang="en-US" sz="5600" dirty="0" err="1">
                <a:latin typeface="Arial" charset="0"/>
              </a:rPr>
              <a:t>mengumpulkan</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membandingkan</a:t>
            </a:r>
            <a:r>
              <a:rPr lang="en-US" sz="5600" dirty="0">
                <a:latin typeface="Arial" charset="0"/>
              </a:rPr>
              <a:t> </a:t>
            </a:r>
            <a:r>
              <a:rPr lang="en-US" sz="5600" dirty="0" err="1">
                <a:latin typeface="Arial" charset="0"/>
              </a:rPr>
              <a:t>hasil</a:t>
            </a:r>
            <a:r>
              <a:rPr lang="en-US" sz="5600" dirty="0">
                <a:latin typeface="Arial" charset="0"/>
              </a:rPr>
              <a:t> </a:t>
            </a:r>
            <a:r>
              <a:rPr lang="en-US" sz="5600" dirty="0" err="1">
                <a:latin typeface="Arial" charset="0"/>
              </a:rPr>
              <a:t>pemantauan</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menyediakan</a:t>
            </a:r>
            <a:r>
              <a:rPr lang="en-US" sz="5600" dirty="0">
                <a:latin typeface="Arial" charset="0"/>
              </a:rPr>
              <a:t> </a:t>
            </a:r>
            <a:r>
              <a:rPr lang="en-US" sz="5600" dirty="0" err="1">
                <a:latin typeface="Arial" charset="0"/>
              </a:rPr>
              <a:t>teknologi</a:t>
            </a:r>
            <a:r>
              <a:rPr lang="en-US" sz="5600" dirty="0">
                <a:latin typeface="Arial" charset="0"/>
              </a:rPr>
              <a:t> </a:t>
            </a:r>
            <a:r>
              <a:rPr lang="en-US" sz="5600" dirty="0" err="1">
                <a:latin typeface="Arial" charset="0"/>
              </a:rPr>
              <a:t>dan</a:t>
            </a:r>
            <a:r>
              <a:rPr lang="en-US" sz="5600" dirty="0">
                <a:latin typeface="Arial" charset="0"/>
              </a:rPr>
              <a:t> </a:t>
            </a:r>
            <a:r>
              <a:rPr lang="en-US" sz="5600" dirty="0" err="1">
                <a:latin typeface="Arial" charset="0"/>
              </a:rPr>
              <a:t>fasilitas</a:t>
            </a:r>
            <a:r>
              <a:rPr lang="en-US" sz="5600" dirty="0">
                <a:latin typeface="Arial" charset="0"/>
              </a:rPr>
              <a:t>, </a:t>
            </a:r>
            <a:r>
              <a:rPr lang="en-US" sz="5600" dirty="0" err="1">
                <a:latin typeface="Arial" charset="0"/>
              </a:rPr>
              <a:t>sesuai</a:t>
            </a:r>
            <a:r>
              <a:rPr lang="en-US" sz="5600" dirty="0">
                <a:latin typeface="Arial" charset="0"/>
              </a:rPr>
              <a:t> </a:t>
            </a:r>
            <a:r>
              <a:rPr lang="en-US" sz="5600" dirty="0" err="1">
                <a:latin typeface="Arial" charset="0"/>
              </a:rPr>
              <a:t>dengan</a:t>
            </a:r>
            <a:r>
              <a:rPr lang="en-US" sz="5600" dirty="0">
                <a:latin typeface="Arial" charset="0"/>
              </a:rPr>
              <a:t> </a:t>
            </a:r>
            <a:r>
              <a:rPr lang="en-US" sz="5600" dirty="0" err="1">
                <a:latin typeface="Arial" charset="0"/>
              </a:rPr>
              <a:t>sumber</a:t>
            </a:r>
            <a:r>
              <a:rPr lang="en-US" sz="5600" dirty="0">
                <a:latin typeface="Arial" charset="0"/>
              </a:rPr>
              <a:t> </a:t>
            </a:r>
            <a:r>
              <a:rPr lang="en-US" sz="5600" dirty="0" err="1">
                <a:latin typeface="Arial" charset="0"/>
              </a:rPr>
              <a:t>daya</a:t>
            </a:r>
            <a:r>
              <a:rPr lang="en-US" sz="5600" dirty="0">
                <a:latin typeface="Arial" charset="0"/>
              </a:rPr>
              <a:t> </a:t>
            </a:r>
            <a:r>
              <a:rPr lang="en-US" sz="5600" dirty="0" err="1">
                <a:latin typeface="Arial" charset="0"/>
              </a:rPr>
              <a:t>rumah</a:t>
            </a:r>
            <a:r>
              <a:rPr lang="en-US" sz="5600" dirty="0">
                <a:latin typeface="Arial" charset="0"/>
              </a:rPr>
              <a:t> </a:t>
            </a:r>
            <a:r>
              <a:rPr lang="en-US" sz="5600" dirty="0" err="1">
                <a:latin typeface="Arial" charset="0"/>
              </a:rPr>
              <a:t>saki</a:t>
            </a:r>
            <a:r>
              <a:rPr lang="en-US" sz="4300" dirty="0" smtClean="0">
                <a:latin typeface="Arial" charset="0"/>
              </a:rPr>
              <a:t>.</a:t>
            </a:r>
            <a:endParaRPr lang="en-US" dirty="0">
              <a:latin typeface="Arial" charset="0"/>
            </a:endParaRPr>
          </a:p>
          <a:p>
            <a:pPr>
              <a:spcBef>
                <a:spcPts val="0"/>
              </a:spcBef>
              <a:spcAft>
                <a:spcPts val="1890"/>
              </a:spcAft>
              <a:defRPr/>
            </a:pPr>
            <a:endParaRPr lang="id" dirty="0">
              <a:solidFill>
                <a:srgbClr val="00B050"/>
              </a:solidFill>
              <a:latin typeface="Arial"/>
            </a:endParaRPr>
          </a:p>
        </p:txBody>
      </p:sp>
    </p:spTree>
    <p:extLst>
      <p:ext uri="{BB962C8B-B14F-4D97-AF65-F5344CB8AC3E}">
        <p14:creationId xmlns:p14="http://schemas.microsoft.com/office/powerpoint/2010/main" val="1467131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5738310" cy="496336"/>
          </a:xfrm>
        </p:spPr>
        <p:txBody>
          <a:bodyPr>
            <a:normAutofit fontScale="90000"/>
          </a:bodyPr>
          <a:lstStyle/>
          <a:p>
            <a:r>
              <a:rPr lang="en-US" b="1" dirty="0">
                <a:solidFill>
                  <a:srgbClr val="FF0000"/>
                </a:solidFill>
                <a:latin typeface="Century Gothic" pitchFamily="34" charset="0"/>
              </a:rPr>
              <a:t>PELATIHAN DAN </a:t>
            </a:r>
            <a:r>
              <a:rPr lang="en-US" b="1" dirty="0" smtClean="0">
                <a:solidFill>
                  <a:srgbClr val="FF0000"/>
                </a:solidFill>
                <a:latin typeface="Century Gothic" pitchFamily="34" charset="0"/>
              </a:rPr>
              <a:t>EDUKASI</a:t>
            </a:r>
            <a:endParaRPr lang="en-US" dirty="0"/>
          </a:p>
        </p:txBody>
      </p:sp>
      <p:sp>
        <p:nvSpPr>
          <p:cNvPr id="3" name="Content Placeholder 2"/>
          <p:cNvSpPr>
            <a:spLocks noGrp="1"/>
          </p:cNvSpPr>
          <p:nvPr>
            <p:ph idx="1"/>
          </p:nvPr>
        </p:nvSpPr>
        <p:spPr>
          <a:xfrm>
            <a:off x="533400" y="1219200"/>
            <a:ext cx="8077200" cy="5334000"/>
          </a:xfrm>
        </p:spPr>
        <p:txBody>
          <a:bodyPr>
            <a:normAutofit lnSpcReduction="10000"/>
          </a:bodyPr>
          <a:lstStyle/>
          <a:p>
            <a:r>
              <a:rPr lang="en-US" dirty="0" err="1">
                <a:latin typeface="Arial" charset="0"/>
              </a:rPr>
              <a:t>Pelatihan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dilakukan</a:t>
            </a:r>
            <a:r>
              <a:rPr lang="en-US" dirty="0">
                <a:latin typeface="Arial" charset="0"/>
              </a:rPr>
              <a:t> </a:t>
            </a:r>
            <a:r>
              <a:rPr lang="en-US" dirty="0" err="1">
                <a:latin typeface="Arial" charset="0"/>
              </a:rPr>
              <a:t>selama</a:t>
            </a:r>
            <a:r>
              <a:rPr lang="en-US" dirty="0">
                <a:latin typeface="Arial" charset="0"/>
              </a:rPr>
              <a:t> </a:t>
            </a:r>
            <a:r>
              <a:rPr lang="en-US" dirty="0" err="1">
                <a:latin typeface="Arial" charset="0"/>
              </a:rPr>
              <a:t>orientasi</a:t>
            </a:r>
            <a:r>
              <a:rPr lang="en-US" dirty="0">
                <a:latin typeface="Arial" charset="0"/>
              </a:rPr>
              <a:t> </a:t>
            </a:r>
            <a:r>
              <a:rPr lang="en-US" dirty="0" err="1">
                <a:latin typeface="Arial" charset="0"/>
              </a:rPr>
              <a:t>awal</a:t>
            </a:r>
            <a:r>
              <a:rPr lang="en-US" dirty="0">
                <a:latin typeface="Arial" charset="0"/>
              </a:rPr>
              <a:t> staff </a:t>
            </a:r>
            <a:r>
              <a:rPr lang="en-US" dirty="0" err="1">
                <a:latin typeface="Arial" charset="0"/>
              </a:rPr>
              <a:t>dan</a:t>
            </a:r>
            <a:r>
              <a:rPr lang="en-US" dirty="0">
                <a:latin typeface="Arial" charset="0"/>
              </a:rPr>
              <a:t> program </a:t>
            </a:r>
            <a:r>
              <a:rPr lang="en-US" dirty="0" err="1">
                <a:latin typeface="Arial" charset="0"/>
              </a:rPr>
              <a:t>induksi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berkelanjutan</a:t>
            </a:r>
            <a:r>
              <a:rPr lang="en-US" dirty="0">
                <a:latin typeface="Arial" charset="0"/>
              </a:rPr>
              <a:t> </a:t>
            </a:r>
            <a:r>
              <a:rPr lang="en-US" dirty="0" err="1">
                <a:latin typeface="Arial" charset="0"/>
              </a:rPr>
              <a:t>setelah</a:t>
            </a:r>
            <a:r>
              <a:rPr lang="en-US" dirty="0">
                <a:latin typeface="Arial" charset="0"/>
              </a:rPr>
              <a:t> </a:t>
            </a:r>
            <a:r>
              <a:rPr lang="en-US" dirty="0" err="1">
                <a:latin typeface="Arial" charset="0"/>
              </a:rPr>
              <a:t>itu</a:t>
            </a:r>
            <a:r>
              <a:rPr lang="en-US" dirty="0">
                <a:latin typeface="Arial" charset="0"/>
              </a:rPr>
              <a:t>.</a:t>
            </a:r>
          </a:p>
          <a:p>
            <a:r>
              <a:rPr lang="en-US" dirty="0" err="1">
                <a:latin typeface="Arial" charset="0"/>
              </a:rPr>
              <a:t>Edukasi</a:t>
            </a:r>
            <a:r>
              <a:rPr lang="en-US" dirty="0">
                <a:latin typeface="Arial" charset="0"/>
              </a:rPr>
              <a:t> </a:t>
            </a:r>
            <a:r>
              <a:rPr lang="en-US" dirty="0" err="1">
                <a:latin typeface="Arial" charset="0"/>
              </a:rPr>
              <a:t>ini</a:t>
            </a:r>
            <a:r>
              <a:rPr lang="en-US" dirty="0">
                <a:latin typeface="Arial" charset="0"/>
              </a:rPr>
              <a:t> </a:t>
            </a:r>
            <a:r>
              <a:rPr lang="en-US" dirty="0" err="1">
                <a:latin typeface="Arial" charset="0"/>
              </a:rPr>
              <a:t>akan</a:t>
            </a:r>
            <a:r>
              <a:rPr lang="en-US" dirty="0">
                <a:latin typeface="Arial" charset="0"/>
              </a:rPr>
              <a:t> </a:t>
            </a:r>
            <a:r>
              <a:rPr lang="en-US" dirty="0" err="1">
                <a:latin typeface="Arial" charset="0"/>
              </a:rPr>
              <a:t>mencakup</a:t>
            </a:r>
            <a:r>
              <a:rPr lang="en-US" dirty="0">
                <a:latin typeface="Arial" charset="0"/>
              </a:rPr>
              <a:t> </a:t>
            </a:r>
            <a:r>
              <a:rPr lang="en-US" dirty="0" err="1">
                <a:latin typeface="Arial" charset="0"/>
              </a:rPr>
              <a:t>sebuah</a:t>
            </a:r>
            <a:r>
              <a:rPr lang="en-US" dirty="0">
                <a:latin typeface="Arial" charset="0"/>
              </a:rPr>
              <a:t> </a:t>
            </a:r>
            <a:r>
              <a:rPr lang="en-US" dirty="0" err="1">
                <a:latin typeface="Arial" charset="0"/>
              </a:rPr>
              <a:t>penjelasan</a:t>
            </a:r>
            <a:r>
              <a:rPr lang="en-US" dirty="0">
                <a:latin typeface="Arial" charset="0"/>
              </a:rPr>
              <a:t> </a:t>
            </a:r>
            <a:r>
              <a:rPr lang="en-US" dirty="0" err="1">
                <a:latin typeface="Arial" charset="0"/>
              </a:rPr>
              <a:t>dari</a:t>
            </a:r>
            <a:r>
              <a:rPr lang="en-US" dirty="0">
                <a:latin typeface="Arial" charset="0"/>
              </a:rPr>
              <a:t> </a:t>
            </a:r>
            <a:r>
              <a:rPr lang="en-US" dirty="0" err="1">
                <a:latin typeface="Arial" charset="0"/>
              </a:rPr>
              <a:t>Panduan</a:t>
            </a:r>
            <a:r>
              <a:rPr lang="en-US" dirty="0">
                <a:latin typeface="Arial" charset="0"/>
              </a:rPr>
              <a:t> </a:t>
            </a:r>
            <a:r>
              <a:rPr lang="en-US" dirty="0" err="1">
                <a:latin typeface="Arial" charset="0"/>
              </a:rPr>
              <a:t>Peningkatan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bagaimana</a:t>
            </a:r>
            <a:r>
              <a:rPr lang="en-US" dirty="0">
                <a:latin typeface="Arial" charset="0"/>
              </a:rPr>
              <a:t> </a:t>
            </a:r>
            <a:r>
              <a:rPr lang="en-US" dirty="0" err="1">
                <a:latin typeface="Arial" charset="0"/>
              </a:rPr>
              <a:t>mereka</a:t>
            </a:r>
            <a:r>
              <a:rPr lang="en-US" dirty="0">
                <a:latin typeface="Arial" charset="0"/>
              </a:rPr>
              <a:t> </a:t>
            </a:r>
            <a:r>
              <a:rPr lang="en-US" dirty="0" err="1">
                <a:latin typeface="Arial" charset="0"/>
              </a:rPr>
              <a:t>mencocokkan</a:t>
            </a:r>
            <a:r>
              <a:rPr lang="en-US" dirty="0">
                <a:latin typeface="Arial" charset="0"/>
              </a:rPr>
              <a:t> </a:t>
            </a:r>
            <a:r>
              <a:rPr lang="en-US" dirty="0" err="1">
                <a:latin typeface="Arial" charset="0"/>
              </a:rPr>
              <a:t>ke</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rencana</a:t>
            </a:r>
            <a:r>
              <a:rPr lang="en-US" dirty="0">
                <a:latin typeface="Arial" charset="0"/>
              </a:rPr>
              <a:t>, </a:t>
            </a:r>
            <a:r>
              <a:rPr lang="en-US" dirty="0" err="1">
                <a:latin typeface="Arial" charset="0"/>
              </a:rPr>
              <a:t>berdasarkan</a:t>
            </a:r>
            <a:r>
              <a:rPr lang="en-US" dirty="0">
                <a:latin typeface="Arial" charset="0"/>
              </a:rPr>
              <a:t> </a:t>
            </a:r>
            <a:r>
              <a:rPr lang="en-US" dirty="0" err="1">
                <a:latin typeface="Arial" charset="0"/>
              </a:rPr>
              <a:t>tanggung</a:t>
            </a:r>
            <a:r>
              <a:rPr lang="en-US" dirty="0">
                <a:latin typeface="Arial" charset="0"/>
              </a:rPr>
              <a:t> </a:t>
            </a:r>
            <a:r>
              <a:rPr lang="en-US" dirty="0" err="1">
                <a:latin typeface="Arial" charset="0"/>
              </a:rPr>
              <a:t>jawab</a:t>
            </a:r>
            <a:r>
              <a:rPr lang="en-US" dirty="0">
                <a:latin typeface="Arial" charset="0"/>
              </a:rPr>
              <a:t> </a:t>
            </a:r>
            <a:r>
              <a:rPr lang="en-US" dirty="0" err="1">
                <a:latin typeface="Arial" charset="0"/>
              </a:rPr>
              <a:t>kerja</a:t>
            </a:r>
            <a:r>
              <a:rPr lang="en-US" dirty="0">
                <a:latin typeface="Arial" charset="0"/>
              </a:rPr>
              <a:t> </a:t>
            </a:r>
            <a:r>
              <a:rPr lang="en-US" dirty="0" err="1">
                <a:latin typeface="Arial" charset="0"/>
              </a:rPr>
              <a:t>utama</a:t>
            </a:r>
            <a:r>
              <a:rPr lang="en-US" dirty="0">
                <a:latin typeface="Arial" charset="0"/>
              </a:rPr>
              <a:t> </a:t>
            </a:r>
            <a:r>
              <a:rPr lang="en-US" dirty="0" err="1">
                <a:latin typeface="Arial" charset="0"/>
              </a:rPr>
              <a:t>mereka.Juga</a:t>
            </a:r>
            <a:r>
              <a:rPr lang="en-US" dirty="0">
                <a:latin typeface="Arial" charset="0"/>
              </a:rPr>
              <a:t> </a:t>
            </a:r>
            <a:r>
              <a:rPr lang="en-US" dirty="0" err="1">
                <a:latin typeface="Arial" charset="0"/>
              </a:rPr>
              <a:t>meliputi</a:t>
            </a:r>
            <a:r>
              <a:rPr lang="en-US" dirty="0">
                <a:latin typeface="Arial" charset="0"/>
              </a:rPr>
              <a:t> </a:t>
            </a:r>
            <a:r>
              <a:rPr lang="en-US" dirty="0" err="1">
                <a:latin typeface="Arial" charset="0"/>
              </a:rPr>
              <a:t>edukasi</a:t>
            </a:r>
            <a:r>
              <a:rPr lang="en-US" dirty="0">
                <a:latin typeface="Arial" charset="0"/>
              </a:rPr>
              <a:t> </a:t>
            </a:r>
            <a:r>
              <a:rPr lang="en-US" dirty="0" err="1">
                <a:latin typeface="Arial" charset="0"/>
              </a:rPr>
              <a:t>mengenai</a:t>
            </a:r>
            <a:r>
              <a:rPr lang="en-US" dirty="0">
                <a:latin typeface="Arial" charset="0"/>
              </a:rPr>
              <a:t> </a:t>
            </a:r>
            <a:r>
              <a:rPr lang="en-US" dirty="0" err="1">
                <a:latin typeface="Arial" charset="0"/>
              </a:rPr>
              <a:t>metodologi</a:t>
            </a:r>
            <a:r>
              <a:rPr lang="en-US" dirty="0">
                <a:latin typeface="Arial" charset="0"/>
              </a:rPr>
              <a:t> </a:t>
            </a:r>
            <a:r>
              <a:rPr lang="en-US" dirty="0" err="1">
                <a:latin typeface="Arial" charset="0"/>
              </a:rPr>
              <a:t>mutu</a:t>
            </a:r>
            <a:r>
              <a:rPr lang="en-US" dirty="0">
                <a:latin typeface="Arial" charset="0"/>
              </a:rPr>
              <a:t> yang </a:t>
            </a:r>
            <a:r>
              <a:rPr lang="en-US" dirty="0" err="1">
                <a:latin typeface="Arial" charset="0"/>
              </a:rPr>
              <a:t>digunakan</a:t>
            </a:r>
            <a:r>
              <a:rPr lang="en-US" dirty="0">
                <a:latin typeface="Arial" charset="0"/>
              </a:rPr>
              <a:t> di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Pondok</a:t>
            </a:r>
            <a:r>
              <a:rPr lang="en-US" dirty="0">
                <a:latin typeface="Arial" charset="0"/>
              </a:rPr>
              <a:t> Indah </a:t>
            </a:r>
            <a:r>
              <a:rPr lang="en-US" dirty="0" err="1">
                <a:latin typeface="Arial" charset="0"/>
              </a:rPr>
              <a:t>Puri</a:t>
            </a:r>
            <a:r>
              <a:rPr lang="en-US" dirty="0">
                <a:latin typeface="Arial" charset="0"/>
              </a:rPr>
              <a:t> Indah</a:t>
            </a:r>
          </a:p>
          <a:p>
            <a:r>
              <a:rPr lang="en-US" dirty="0" err="1">
                <a:latin typeface="Arial" charset="0"/>
              </a:rPr>
              <a:t>Individu</a:t>
            </a:r>
            <a:r>
              <a:rPr lang="en-US" dirty="0">
                <a:latin typeface="Arial" charset="0"/>
              </a:rPr>
              <a:t> yang </a:t>
            </a:r>
            <a:r>
              <a:rPr lang="en-US" dirty="0" err="1">
                <a:latin typeface="Arial" charset="0"/>
              </a:rPr>
              <a:t>terlibat</a:t>
            </a:r>
            <a:r>
              <a:rPr lang="en-US" dirty="0">
                <a:latin typeface="Arial" charset="0"/>
              </a:rPr>
              <a:t> di </a:t>
            </a:r>
            <a:r>
              <a:rPr lang="en-US" dirty="0" err="1">
                <a:latin typeface="Arial" charset="0"/>
              </a:rPr>
              <a:t>dalam</a:t>
            </a:r>
            <a:r>
              <a:rPr lang="en-US" dirty="0">
                <a:latin typeface="Arial" charset="0"/>
              </a:rPr>
              <a:t> proses </a:t>
            </a:r>
            <a:r>
              <a:rPr lang="en-US" dirty="0" err="1">
                <a:latin typeface="Arial" charset="0"/>
              </a:rPr>
              <a:t>partisipasi</a:t>
            </a:r>
            <a:r>
              <a:rPr lang="en-US" dirty="0">
                <a:latin typeface="Arial" charset="0"/>
              </a:rPr>
              <a:t>, </a:t>
            </a:r>
            <a:r>
              <a:rPr lang="en-US" dirty="0" err="1">
                <a:latin typeface="Arial" charset="0"/>
              </a:rPr>
              <a:t>seperti</a:t>
            </a:r>
            <a:r>
              <a:rPr lang="en-US" dirty="0">
                <a:latin typeface="Arial" charset="0"/>
              </a:rPr>
              <a:t> </a:t>
            </a:r>
            <a:r>
              <a:rPr lang="en-US" dirty="0" err="1">
                <a:latin typeface="Arial" charset="0"/>
              </a:rPr>
              <a:t>mengumpulkan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menganalisa</a:t>
            </a:r>
            <a:r>
              <a:rPr lang="en-US" dirty="0">
                <a:latin typeface="Arial" charset="0"/>
              </a:rPr>
              <a:t> data </a:t>
            </a:r>
            <a:r>
              <a:rPr lang="en-US" dirty="0" err="1">
                <a:latin typeface="Arial" charset="0"/>
              </a:rPr>
              <a:t>harus</a:t>
            </a:r>
            <a:r>
              <a:rPr lang="en-US" dirty="0">
                <a:latin typeface="Arial" charset="0"/>
              </a:rPr>
              <a:t> </a:t>
            </a:r>
            <a:r>
              <a:rPr lang="en-US" dirty="0" err="1">
                <a:latin typeface="Arial" charset="0"/>
              </a:rPr>
              <a:t>memiliki</a:t>
            </a:r>
            <a:r>
              <a:rPr lang="en-US" dirty="0">
                <a:latin typeface="Arial" charset="0"/>
              </a:rPr>
              <a:t> </a:t>
            </a:r>
            <a:r>
              <a:rPr lang="en-US" dirty="0" err="1">
                <a:latin typeface="Arial" charset="0"/>
              </a:rPr>
              <a:t>kemampuan</a:t>
            </a:r>
            <a:r>
              <a:rPr lang="en-US" dirty="0">
                <a:latin typeface="Arial" charset="0"/>
              </a:rPr>
              <a:t> </a:t>
            </a:r>
            <a:r>
              <a:rPr lang="en-US" dirty="0" err="1">
                <a:latin typeface="Arial" charset="0"/>
              </a:rPr>
              <a:t>dalam</a:t>
            </a:r>
            <a:r>
              <a:rPr lang="en-US" dirty="0">
                <a:latin typeface="Arial" charset="0"/>
              </a:rPr>
              <a:t> </a:t>
            </a:r>
            <a:r>
              <a:rPr lang="en-US" dirty="0" err="1">
                <a:latin typeface="Arial" charset="0"/>
              </a:rPr>
              <a:t>metode</a:t>
            </a:r>
            <a:r>
              <a:rPr lang="en-US" dirty="0">
                <a:latin typeface="Arial" charset="0"/>
              </a:rPr>
              <a:t> </a:t>
            </a:r>
            <a:r>
              <a:rPr lang="en-US" dirty="0" err="1">
                <a:latin typeface="Arial" charset="0"/>
              </a:rPr>
              <a:t>pengumpulan</a:t>
            </a:r>
            <a:r>
              <a:rPr lang="en-US" dirty="0">
                <a:latin typeface="Arial" charset="0"/>
              </a:rPr>
              <a:t> data, </a:t>
            </a:r>
            <a:r>
              <a:rPr lang="en-US" dirty="0" err="1">
                <a:latin typeface="Arial" charset="0"/>
              </a:rPr>
              <a:t>dan</a:t>
            </a:r>
            <a:r>
              <a:rPr lang="en-US" dirty="0">
                <a:latin typeface="Arial" charset="0"/>
              </a:rPr>
              <a:t> </a:t>
            </a:r>
            <a:r>
              <a:rPr lang="en-US" dirty="0" err="1">
                <a:latin typeface="Arial" charset="0"/>
              </a:rPr>
              <a:t>tahu</a:t>
            </a:r>
            <a:r>
              <a:rPr lang="en-US" dirty="0">
                <a:latin typeface="Arial" charset="0"/>
              </a:rPr>
              <a:t> </a:t>
            </a:r>
            <a:r>
              <a:rPr lang="en-US" dirty="0" err="1">
                <a:latin typeface="Arial" charset="0"/>
              </a:rPr>
              <a:t>bagaimana</a:t>
            </a:r>
            <a:r>
              <a:rPr lang="en-US" dirty="0">
                <a:latin typeface="Arial" charset="0"/>
              </a:rPr>
              <a:t> </a:t>
            </a:r>
            <a:r>
              <a:rPr lang="en-US" dirty="0" err="1">
                <a:latin typeface="Arial" charset="0"/>
              </a:rPr>
              <a:t>menggunakan</a:t>
            </a:r>
            <a:r>
              <a:rPr lang="en-US" dirty="0">
                <a:latin typeface="Arial" charset="0"/>
              </a:rPr>
              <a:t> </a:t>
            </a:r>
            <a:r>
              <a:rPr lang="en-US" dirty="0" err="1">
                <a:latin typeface="Arial" charset="0"/>
              </a:rPr>
              <a:t>perangkat</a:t>
            </a:r>
            <a:r>
              <a:rPr lang="en-US" dirty="0">
                <a:latin typeface="Arial" charset="0"/>
              </a:rPr>
              <a:t> </a:t>
            </a:r>
            <a:r>
              <a:rPr lang="en-US" dirty="0" err="1">
                <a:latin typeface="Arial" charset="0"/>
              </a:rPr>
              <a:t>statistik</a:t>
            </a:r>
            <a:r>
              <a:rPr lang="en-US" dirty="0">
                <a:latin typeface="Arial" charset="0"/>
              </a:rPr>
              <a:t> yang </a:t>
            </a:r>
            <a:r>
              <a:rPr lang="en-US" dirty="0" err="1">
                <a:latin typeface="Arial" charset="0"/>
              </a:rPr>
              <a:t>bervariasi</a:t>
            </a:r>
            <a:r>
              <a:rPr lang="en-US" dirty="0">
                <a:latin typeface="Arial" charset="0"/>
              </a:rPr>
              <a:t>.</a:t>
            </a:r>
          </a:p>
          <a:p>
            <a:endParaRPr lang="en-US" dirty="0"/>
          </a:p>
        </p:txBody>
      </p:sp>
    </p:spTree>
    <p:extLst>
      <p:ext uri="{BB962C8B-B14F-4D97-AF65-F5344CB8AC3E}">
        <p14:creationId xmlns:p14="http://schemas.microsoft.com/office/powerpoint/2010/main" val="2355201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68580" indent="0">
              <a:spcBef>
                <a:spcPts val="0"/>
              </a:spcBef>
              <a:spcAft>
                <a:spcPts val="840"/>
              </a:spcAft>
              <a:buNone/>
              <a:defRPr/>
            </a:pPr>
            <a:r>
              <a:rPr lang="id" sz="2800" b="1" dirty="0">
                <a:solidFill>
                  <a:srgbClr val="2683C6"/>
                </a:solidFill>
                <a:latin typeface="Arial"/>
              </a:rPr>
              <a:t>EVALUASI TAHUNAN</a:t>
            </a:r>
          </a:p>
          <a:p>
            <a:pPr marL="347663" indent="-317500">
              <a:lnSpc>
                <a:spcPts val="2160"/>
              </a:lnSpc>
              <a:spcBef>
                <a:spcPts val="0"/>
              </a:spcBef>
              <a:spcAft>
                <a:spcPts val="2730"/>
              </a:spcAft>
              <a:defRPr/>
            </a:pPr>
            <a:r>
              <a:rPr lang="id" dirty="0" smtClean="0">
                <a:latin typeface="Arial"/>
              </a:rPr>
              <a:t>Panduan </a:t>
            </a:r>
            <a:r>
              <a:rPr lang="id" dirty="0">
                <a:latin typeface="Arial"/>
              </a:rPr>
              <a:t>Peningkatan Mutu dan Keselamatan Pasien akan dievaluasi setiap tdua tahun mengenai efektivitas pencapaian tujuan untuk memastikan mutu terbaik telah diberikan kepada pasien dan diperbaharui</a:t>
            </a:r>
            <a:r>
              <a:rPr lang="id" dirty="0" smtClean="0">
                <a:latin typeface="Arial"/>
              </a:rPr>
              <a:t>.</a:t>
            </a:r>
          </a:p>
          <a:p>
            <a:pPr marL="347663" indent="-317500">
              <a:lnSpc>
                <a:spcPts val="2160"/>
              </a:lnSpc>
              <a:spcBef>
                <a:spcPts val="0"/>
              </a:spcBef>
              <a:spcAft>
                <a:spcPts val="2730"/>
              </a:spcAft>
              <a:defRPr/>
            </a:pPr>
            <a:r>
              <a:rPr lang="en-US" dirty="0" err="1">
                <a:latin typeface="Arial" charset="0"/>
              </a:rPr>
              <a:t>Sebuah</a:t>
            </a:r>
            <a:r>
              <a:rPr lang="en-US" dirty="0">
                <a:latin typeface="Arial" charset="0"/>
              </a:rPr>
              <a:t> </a:t>
            </a:r>
            <a:r>
              <a:rPr lang="en-US" dirty="0" err="1">
                <a:latin typeface="Arial" charset="0"/>
              </a:rPr>
              <a:t>ringkasan</a:t>
            </a:r>
            <a:r>
              <a:rPr lang="en-US" dirty="0">
                <a:latin typeface="Arial" charset="0"/>
              </a:rPr>
              <a:t> </a:t>
            </a:r>
            <a:r>
              <a:rPr lang="en-US" dirty="0" err="1">
                <a:latin typeface="Arial" charset="0"/>
              </a:rPr>
              <a:t>kegiatan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perbaikan</a:t>
            </a:r>
            <a:r>
              <a:rPr lang="en-US" dirty="0">
                <a:latin typeface="Arial" charset="0"/>
              </a:rPr>
              <a:t> yang </a:t>
            </a:r>
            <a:r>
              <a:rPr lang="en-US" dirty="0" err="1">
                <a:latin typeface="Arial" charset="0"/>
              </a:rPr>
              <a:t>telah</a:t>
            </a:r>
            <a:r>
              <a:rPr lang="en-US" dirty="0">
                <a:latin typeface="Arial" charset="0"/>
              </a:rPr>
              <a:t> </a:t>
            </a:r>
            <a:r>
              <a:rPr lang="en-US" dirty="0" err="1">
                <a:latin typeface="Arial" charset="0"/>
              </a:rPr>
              <a:t>dibuat</a:t>
            </a:r>
            <a:r>
              <a:rPr lang="en-US" dirty="0">
                <a:latin typeface="Arial" charset="0"/>
              </a:rPr>
              <a:t>, proses </a:t>
            </a:r>
            <a:r>
              <a:rPr lang="en-US" dirty="0" err="1">
                <a:latin typeface="Arial" charset="0"/>
              </a:rPr>
              <a:t>pemberian</a:t>
            </a:r>
            <a:r>
              <a:rPr lang="en-US" dirty="0">
                <a:latin typeface="Arial" charset="0"/>
              </a:rPr>
              <a:t> </a:t>
            </a:r>
            <a:r>
              <a:rPr lang="en-US" dirty="0" err="1">
                <a:latin typeface="Arial" charset="0"/>
              </a:rPr>
              <a:t>pelayanan</a:t>
            </a:r>
            <a:r>
              <a:rPr lang="en-US" dirty="0">
                <a:latin typeface="Arial" charset="0"/>
              </a:rPr>
              <a:t> yang </a:t>
            </a:r>
            <a:r>
              <a:rPr lang="en-US" dirty="0" err="1">
                <a:latin typeface="Arial" charset="0"/>
              </a:rPr>
              <a:t>telah</a:t>
            </a:r>
            <a:r>
              <a:rPr lang="en-US" dirty="0">
                <a:latin typeface="Arial" charset="0"/>
              </a:rPr>
              <a:t> </a:t>
            </a:r>
            <a:r>
              <a:rPr lang="en-US" dirty="0" err="1">
                <a:latin typeface="Arial" charset="0"/>
              </a:rPr>
              <a:t>dimodifikasi</a:t>
            </a:r>
            <a:r>
              <a:rPr lang="en-US" dirty="0">
                <a:latin typeface="Arial" charset="0"/>
              </a:rPr>
              <a:t>, </a:t>
            </a:r>
            <a:r>
              <a:rPr lang="en-US" dirty="0" err="1">
                <a:latin typeface="Arial" charset="0"/>
              </a:rPr>
              <a:t>kemajuan</a:t>
            </a:r>
            <a:r>
              <a:rPr lang="en-US" dirty="0">
                <a:latin typeface="Arial" charset="0"/>
              </a:rPr>
              <a:t> </a:t>
            </a:r>
            <a:r>
              <a:rPr lang="en-US" dirty="0" err="1">
                <a:latin typeface="Arial" charset="0"/>
              </a:rPr>
              <a:t>proyek</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rekomendasi</a:t>
            </a:r>
            <a:r>
              <a:rPr lang="en-US" dirty="0">
                <a:latin typeface="Arial" charset="0"/>
              </a:rPr>
              <a:t> </a:t>
            </a:r>
            <a:r>
              <a:rPr lang="en-US" dirty="0" err="1">
                <a:latin typeface="Arial" charset="0"/>
              </a:rPr>
              <a:t>untuk</a:t>
            </a:r>
            <a:r>
              <a:rPr lang="en-US" dirty="0">
                <a:latin typeface="Arial" charset="0"/>
              </a:rPr>
              <a:t> </a:t>
            </a:r>
            <a:r>
              <a:rPr lang="en-US" dirty="0" err="1">
                <a:latin typeface="Arial" charset="0"/>
              </a:rPr>
              <a:t>perubahan</a:t>
            </a:r>
            <a:r>
              <a:rPr lang="en-US" dirty="0">
                <a:latin typeface="Arial" charset="0"/>
              </a:rPr>
              <a:t> </a:t>
            </a:r>
            <a:r>
              <a:rPr lang="en-US" dirty="0" err="1">
                <a:latin typeface="Arial" charset="0"/>
              </a:rPr>
              <a:t>terhadap</a:t>
            </a:r>
            <a:r>
              <a:rPr lang="en-US" dirty="0">
                <a:latin typeface="Arial" charset="0"/>
              </a:rPr>
              <a:t> Program </a:t>
            </a:r>
            <a:r>
              <a:rPr lang="en-US" dirty="0" err="1">
                <a:latin typeface="Arial" charset="0"/>
              </a:rPr>
              <a:t>Peningkatan</a:t>
            </a:r>
            <a:r>
              <a:rPr lang="en-US" dirty="0">
                <a:latin typeface="Arial" charset="0"/>
              </a:rPr>
              <a:t> </a:t>
            </a:r>
            <a:r>
              <a:rPr lang="en-US" dirty="0" err="1">
                <a:latin typeface="Arial" charset="0"/>
              </a:rPr>
              <a:t>Mutu</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akan</a:t>
            </a:r>
            <a:r>
              <a:rPr lang="en-US" dirty="0">
                <a:latin typeface="Arial" charset="0"/>
              </a:rPr>
              <a:t> </a:t>
            </a:r>
            <a:r>
              <a:rPr lang="en-US" dirty="0" err="1">
                <a:latin typeface="Arial" charset="0"/>
              </a:rPr>
              <a:t>dipenuhi</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diteruskan</a:t>
            </a:r>
            <a:r>
              <a:rPr lang="en-US" dirty="0">
                <a:latin typeface="Arial" charset="0"/>
              </a:rPr>
              <a:t> </a:t>
            </a:r>
            <a:r>
              <a:rPr lang="en-US" dirty="0" err="1">
                <a:latin typeface="Arial" charset="0"/>
              </a:rPr>
              <a:t>kepada</a:t>
            </a:r>
            <a:r>
              <a:rPr lang="en-US" dirty="0">
                <a:latin typeface="Arial" charset="0"/>
              </a:rPr>
              <a:t> governing body </a:t>
            </a:r>
            <a:r>
              <a:rPr lang="en-US" dirty="0" err="1">
                <a:latin typeface="Arial" charset="0"/>
              </a:rPr>
              <a:t>untuk</a:t>
            </a:r>
            <a:r>
              <a:rPr lang="en-US" dirty="0">
                <a:latin typeface="Arial" charset="0"/>
              </a:rPr>
              <a:t> </a:t>
            </a:r>
            <a:r>
              <a:rPr lang="en-US" dirty="0" err="1">
                <a:latin typeface="Arial" charset="0"/>
              </a:rPr>
              <a:t>dilakukan</a:t>
            </a:r>
            <a:r>
              <a:rPr lang="en-US" dirty="0">
                <a:latin typeface="Arial" charset="0"/>
              </a:rPr>
              <a:t> </a:t>
            </a:r>
            <a:r>
              <a:rPr lang="en-US" dirty="0" err="1">
                <a:latin typeface="Arial" charset="0"/>
              </a:rPr>
              <a:t>tindakan</a:t>
            </a:r>
            <a:r>
              <a:rPr lang="en-US" dirty="0">
                <a:latin typeface="Arial" charset="0"/>
              </a:rPr>
              <a:t>.</a:t>
            </a:r>
          </a:p>
          <a:p>
            <a:pPr marL="30163" indent="0">
              <a:lnSpc>
                <a:spcPts val="2160"/>
              </a:lnSpc>
              <a:spcBef>
                <a:spcPts val="0"/>
              </a:spcBef>
              <a:spcAft>
                <a:spcPts val="2730"/>
              </a:spcAft>
              <a:buNone/>
              <a:defRPr/>
            </a:pPr>
            <a:r>
              <a:rPr lang="en-US" b="1" dirty="0" smtClean="0">
                <a:solidFill>
                  <a:srgbClr val="2683C6"/>
                </a:solidFill>
                <a:latin typeface="Arial" charset="0"/>
              </a:rPr>
              <a:t>KERAHASIAAN</a:t>
            </a:r>
          </a:p>
          <a:p>
            <a:pPr marL="30163" indent="0">
              <a:lnSpc>
                <a:spcPts val="2160"/>
              </a:lnSpc>
              <a:spcBef>
                <a:spcPts val="0"/>
              </a:spcBef>
              <a:spcAft>
                <a:spcPts val="2730"/>
              </a:spcAft>
              <a:buNone/>
              <a:defRPr/>
            </a:pPr>
            <a:r>
              <a:rPr lang="en-US" dirty="0" err="1">
                <a:latin typeface="Arial" charset="0"/>
              </a:rPr>
              <a:t>Setiap</a:t>
            </a:r>
            <a:r>
              <a:rPr lang="en-US" dirty="0">
                <a:latin typeface="Arial" charset="0"/>
              </a:rPr>
              <a:t> </a:t>
            </a:r>
            <a:r>
              <a:rPr lang="en-US" dirty="0" err="1">
                <a:latin typeface="Arial" charset="0"/>
              </a:rPr>
              <a:t>informasi,data</a:t>
            </a:r>
            <a:r>
              <a:rPr lang="en-US" dirty="0">
                <a:latin typeface="Arial" charset="0"/>
              </a:rPr>
              <a:t> </a:t>
            </a:r>
            <a:r>
              <a:rPr lang="en-US" dirty="0" err="1">
                <a:latin typeface="Arial" charset="0"/>
              </a:rPr>
              <a:t>laporan</a:t>
            </a:r>
            <a:r>
              <a:rPr lang="en-US" dirty="0">
                <a:latin typeface="Arial" charset="0"/>
              </a:rPr>
              <a:t> </a:t>
            </a:r>
            <a:r>
              <a:rPr lang="en-US" dirty="0" err="1">
                <a:latin typeface="Arial" charset="0"/>
              </a:rPr>
              <a:t>atau</a:t>
            </a:r>
            <a:r>
              <a:rPr lang="en-US" dirty="0">
                <a:latin typeface="Arial" charset="0"/>
              </a:rPr>
              <a:t> </a:t>
            </a:r>
            <a:r>
              <a:rPr lang="en-US" dirty="0" err="1">
                <a:latin typeface="Arial" charset="0"/>
              </a:rPr>
              <a:t>catatan</a:t>
            </a:r>
            <a:r>
              <a:rPr lang="en-US" dirty="0">
                <a:latin typeface="Arial" charset="0"/>
              </a:rPr>
              <a:t> yang </a:t>
            </a:r>
            <a:r>
              <a:rPr lang="en-US" dirty="0" err="1">
                <a:latin typeface="Arial" charset="0"/>
              </a:rPr>
              <a:t>dibuat</a:t>
            </a:r>
            <a:r>
              <a:rPr lang="en-US" dirty="0">
                <a:latin typeface="Arial" charset="0"/>
              </a:rPr>
              <a:t> </a:t>
            </a:r>
            <a:r>
              <a:rPr lang="en-US" dirty="0" err="1">
                <a:latin typeface="Arial" charset="0"/>
              </a:rPr>
              <a:t>ketersediaannya</a:t>
            </a:r>
            <a:r>
              <a:rPr lang="en-US" dirty="0">
                <a:latin typeface="Arial" charset="0"/>
              </a:rPr>
              <a:t> </a:t>
            </a:r>
            <a:r>
              <a:rPr lang="en-US" dirty="0" err="1">
                <a:latin typeface="Arial" charset="0"/>
              </a:rPr>
              <a:t>bagi</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r>
              <a:rPr lang="en-US" dirty="0">
                <a:latin typeface="Arial" charset="0"/>
              </a:rPr>
              <a:t> </a:t>
            </a:r>
            <a:r>
              <a:rPr lang="en-US" dirty="0" err="1">
                <a:latin typeface="Arial" charset="0"/>
              </a:rPr>
              <a:t>harus</a:t>
            </a:r>
            <a:r>
              <a:rPr lang="en-US" dirty="0">
                <a:latin typeface="Arial" charset="0"/>
              </a:rPr>
              <a:t> </a:t>
            </a:r>
            <a:r>
              <a:rPr lang="en-US" dirty="0" err="1">
                <a:latin typeface="Arial" charset="0"/>
              </a:rPr>
              <a:t>dijaga</a:t>
            </a:r>
            <a:r>
              <a:rPr lang="en-US" dirty="0">
                <a:latin typeface="Arial" charset="0"/>
              </a:rPr>
              <a:t> </a:t>
            </a:r>
            <a:r>
              <a:rPr lang="en-US" dirty="0" err="1">
                <a:latin typeface="Arial" charset="0"/>
              </a:rPr>
              <a:t>kerahasiaannya</a:t>
            </a:r>
            <a:r>
              <a:rPr lang="en-US" dirty="0">
                <a:latin typeface="Arial" charset="0"/>
              </a:rPr>
              <a:t>.</a:t>
            </a:r>
          </a:p>
          <a:p>
            <a:pPr marL="30163" indent="0">
              <a:lnSpc>
                <a:spcPts val="2160"/>
              </a:lnSpc>
              <a:spcBef>
                <a:spcPts val="0"/>
              </a:spcBef>
              <a:spcAft>
                <a:spcPts val="2730"/>
              </a:spcAft>
              <a:buNone/>
              <a:defRPr/>
            </a:pPr>
            <a:endParaRPr lang="id" dirty="0">
              <a:latin typeface="Arial"/>
            </a:endParaRPr>
          </a:p>
          <a:p>
            <a:endParaRPr lang="en-US" dirty="0"/>
          </a:p>
        </p:txBody>
      </p:sp>
    </p:spTree>
    <p:extLst>
      <p:ext uri="{BB962C8B-B14F-4D97-AF65-F5344CB8AC3E}">
        <p14:creationId xmlns:p14="http://schemas.microsoft.com/office/powerpoint/2010/main" val="2479522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2766510" cy="648736"/>
          </a:xfrm>
        </p:spPr>
        <p:txBody>
          <a:bodyPr>
            <a:normAutofit fontScale="90000"/>
          </a:bodyPr>
          <a:lstStyle/>
          <a:p>
            <a:r>
              <a:rPr lang="en-US" b="1" dirty="0" smtClean="0">
                <a:latin typeface="Century Gothic" pitchFamily="34" charset="0"/>
              </a:rPr>
              <a:t>REFERENCE</a:t>
            </a:r>
            <a:endParaRPr lang="en-US" dirty="0"/>
          </a:p>
        </p:txBody>
      </p:sp>
      <p:sp>
        <p:nvSpPr>
          <p:cNvPr id="3" name="Content Placeholder 2"/>
          <p:cNvSpPr>
            <a:spLocks noGrp="1"/>
          </p:cNvSpPr>
          <p:nvPr>
            <p:ph idx="1"/>
          </p:nvPr>
        </p:nvSpPr>
        <p:spPr>
          <a:xfrm>
            <a:off x="609600" y="1143000"/>
            <a:ext cx="8001000" cy="4689629"/>
          </a:xfrm>
        </p:spPr>
        <p:txBody>
          <a:bodyPr>
            <a:normAutofit fontScale="85000" lnSpcReduction="10000"/>
          </a:bodyPr>
          <a:lstStyle/>
          <a:p>
            <a:pPr marL="152400" indent="-139700">
              <a:lnSpc>
                <a:spcPts val="2160"/>
              </a:lnSpc>
              <a:spcBef>
                <a:spcPts val="4620"/>
              </a:spcBef>
              <a:spcAft>
                <a:spcPts val="2730"/>
              </a:spcAft>
              <a:defRPr/>
            </a:pPr>
            <a:r>
              <a:rPr lang="en-US" u="sng" dirty="0" smtClean="0">
                <a:solidFill>
                  <a:srgbClr val="6B9F25"/>
                </a:solidFill>
                <a:latin typeface="Arial"/>
                <a:hlinkClick r:id="rId2"/>
              </a:rPr>
              <a:t> http</a:t>
            </a:r>
            <a:r>
              <a:rPr lang="en-US" u="sng" dirty="0">
                <a:solidFill>
                  <a:srgbClr val="6B9F25"/>
                </a:solidFill>
                <a:latin typeface="Arial"/>
                <a:hlinkClick r:id="rId2"/>
              </a:rPr>
              <a:t>://www.utoledo.edu/policies/utmc/Administrative </a:t>
            </a:r>
            <a:r>
              <a:rPr lang="en-US" u="sng" dirty="0" smtClean="0">
                <a:solidFill>
                  <a:srgbClr val="6B9F25"/>
                </a:solidFill>
                <a:latin typeface="Arial"/>
                <a:hlinkClick r:id="rId2"/>
              </a:rPr>
              <a:t>Plans/</a:t>
            </a:r>
            <a:r>
              <a:rPr lang="en-US" u="sng" dirty="0" err="1" smtClean="0">
                <a:solidFill>
                  <a:srgbClr val="6B9F25"/>
                </a:solidFill>
                <a:latin typeface="Arial"/>
                <a:hlinkClick r:id="rId2"/>
              </a:rPr>
              <a:t>pdfs</a:t>
            </a:r>
            <a:r>
              <a:rPr lang="en-US" u="sng" dirty="0" smtClean="0">
                <a:solidFill>
                  <a:srgbClr val="6B9F25"/>
                </a:solidFill>
                <a:latin typeface="Arial"/>
                <a:hlinkClick r:id="rId2"/>
              </a:rPr>
              <a:t>/Quality%20and%20Pati</a:t>
            </a:r>
            <a:r>
              <a:rPr lang="en-US" u="sng" dirty="0" smtClean="0">
                <a:solidFill>
                  <a:srgbClr val="6B9F25"/>
                </a:solidFill>
                <a:latin typeface="Arial"/>
              </a:rPr>
              <a:t>ent%20Safety%20Plan%202010.pdf</a:t>
            </a:r>
            <a:endParaRPr lang="en-US" u="sng" dirty="0">
              <a:solidFill>
                <a:srgbClr val="6B9F25"/>
              </a:solidFill>
              <a:latin typeface="Arial"/>
            </a:endParaRPr>
          </a:p>
          <a:p>
            <a:pPr algn="just">
              <a:lnSpc>
                <a:spcPts val="6312"/>
              </a:lnSpc>
              <a:spcBef>
                <a:spcPts val="0"/>
              </a:spcBef>
              <a:defRPr/>
            </a:pPr>
            <a:r>
              <a:rPr lang="en-US" u="sng" dirty="0" smtClean="0">
                <a:solidFill>
                  <a:srgbClr val="6B9F25"/>
                </a:solidFill>
                <a:latin typeface="Arial"/>
                <a:hlinkClick r:id="rId3"/>
              </a:rPr>
              <a:t>http</a:t>
            </a:r>
            <a:r>
              <a:rPr lang="en-US" u="sng" dirty="0">
                <a:solidFill>
                  <a:srgbClr val="6B9F25"/>
                </a:solidFill>
                <a:latin typeface="Arial"/>
                <a:hlinkClick r:id="rId3"/>
              </a:rPr>
              <a:t>://www.ihi.org/IHI/Topics/Improvement/ImprovementMethods/</a:t>
            </a:r>
          </a:p>
          <a:p>
            <a:pPr algn="just">
              <a:lnSpc>
                <a:spcPts val="6312"/>
              </a:lnSpc>
              <a:spcBef>
                <a:spcPts val="0"/>
              </a:spcBef>
              <a:defRPr/>
            </a:pPr>
            <a:r>
              <a:rPr lang="en-US" u="sng" dirty="0" smtClean="0">
                <a:solidFill>
                  <a:srgbClr val="6B9F25"/>
                </a:solidFill>
                <a:latin typeface="Arial"/>
                <a:hlinkClick r:id="rId4"/>
              </a:rPr>
              <a:t>http</a:t>
            </a:r>
            <a:r>
              <a:rPr lang="en-US" u="sng" dirty="0">
                <a:solidFill>
                  <a:srgbClr val="6B9F25"/>
                </a:solidFill>
                <a:latin typeface="Arial"/>
                <a:hlinkClick r:id="rId4"/>
              </a:rPr>
              <a:t>://www.jointcommissioninternational.com</a:t>
            </a:r>
          </a:p>
          <a:p>
            <a:pPr algn="just">
              <a:lnSpc>
                <a:spcPts val="6312"/>
              </a:lnSpc>
              <a:spcBef>
                <a:spcPts val="0"/>
              </a:spcBef>
              <a:defRPr/>
            </a:pPr>
            <a:r>
              <a:rPr lang="en-US" dirty="0" smtClean="0">
                <a:solidFill>
                  <a:srgbClr val="00B050"/>
                </a:solidFill>
                <a:latin typeface="Arial"/>
              </a:rPr>
              <a:t>Joint </a:t>
            </a:r>
            <a:r>
              <a:rPr lang="en-US" dirty="0">
                <a:solidFill>
                  <a:srgbClr val="00B050"/>
                </a:solidFill>
                <a:latin typeface="Arial"/>
              </a:rPr>
              <a:t>Commission International Accreditation Standards for Hospital. Five Edition, 201 5.</a:t>
            </a:r>
          </a:p>
          <a:p>
            <a:endParaRPr lang="en-US" dirty="0"/>
          </a:p>
        </p:txBody>
      </p:sp>
    </p:spTree>
    <p:extLst>
      <p:ext uri="{BB962C8B-B14F-4D97-AF65-F5344CB8AC3E}">
        <p14:creationId xmlns:p14="http://schemas.microsoft.com/office/powerpoint/2010/main" val="1602999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Century Gothic" pitchFamily="34" charset="0"/>
              </a:rPr>
              <a:t>PROSES KINERJA PERBAIKAN MUTU : BAGAIMANA MENETAPKAN TOPIK ATAU </a:t>
            </a:r>
            <a:r>
              <a:rPr lang="en-US" sz="2400" b="1" dirty="0" smtClean="0">
                <a:latin typeface="Century Gothic" pitchFamily="34" charset="0"/>
              </a:rPr>
              <a:t>INDIKATOR</a:t>
            </a:r>
            <a:endParaRPr lang="en-US" sz="2400"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362200"/>
            <a:ext cx="78454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1986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762000"/>
            <a:ext cx="7515784" cy="990600"/>
          </a:xfrm>
        </p:spPr>
        <p:txBody>
          <a:bodyPr>
            <a:noAutofit/>
          </a:bodyPr>
          <a:lstStyle/>
          <a:p>
            <a:r>
              <a:rPr lang="en-US" sz="2800" dirty="0">
                <a:latin typeface="Impact" pitchFamily="34" charset="0"/>
              </a:rPr>
              <a:t>ALUR PROSES DATA MUTU : PENGUMPULAN, ANALISA DAN PENGGUNAAN DATA, DAN VALIDASI </a:t>
            </a:r>
            <a:r>
              <a:rPr lang="en-US" sz="2800" dirty="0" smtClean="0">
                <a:latin typeface="Impact" pitchFamily="34" charset="0"/>
              </a:rPr>
              <a:t>DATA</a:t>
            </a:r>
            <a:endParaRPr lang="en-US" sz="2800"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981200"/>
            <a:ext cx="805815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029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943600"/>
          </a:xfrm>
        </p:spPr>
        <p:txBody>
          <a:bodyPr>
            <a:normAutofit fontScale="62500" lnSpcReduction="20000"/>
          </a:bodyPr>
          <a:lstStyle/>
          <a:p>
            <a:pPr marL="167132" indent="-152400">
              <a:lnSpc>
                <a:spcPts val="1920"/>
              </a:lnSpc>
              <a:spcBef>
                <a:spcPts val="0"/>
              </a:spcBef>
              <a:spcAft>
                <a:spcPts val="210"/>
              </a:spcAft>
              <a:defRPr/>
            </a:pPr>
            <a:r>
              <a:rPr lang="id" u="sng" dirty="0">
                <a:latin typeface="Arial"/>
              </a:rPr>
              <a:t>Semua Kepala </a:t>
            </a:r>
            <a:r>
              <a:rPr lang="en-US" u="sng" dirty="0">
                <a:latin typeface="Arial"/>
              </a:rPr>
              <a:t>Unit </a:t>
            </a:r>
            <a:r>
              <a:rPr lang="en-US" u="sng" dirty="0" err="1">
                <a:latin typeface="Arial"/>
              </a:rPr>
              <a:t>dan</a:t>
            </a:r>
            <a:r>
              <a:rPr lang="en-US" u="sng" dirty="0">
                <a:latin typeface="Arial"/>
              </a:rPr>
              <a:t> Leader</a:t>
            </a:r>
            <a:r>
              <a:rPr lang="en-US" dirty="0">
                <a:latin typeface="Arial"/>
              </a:rPr>
              <a:t> </a:t>
            </a:r>
            <a:r>
              <a:rPr lang="id" dirty="0">
                <a:latin typeface="Arial"/>
              </a:rPr>
              <a:t>memiliki peran dalam memastikan bahwa program mutu dan keselamatan pasien diimplementasikan di unit mereka.</a:t>
            </a:r>
          </a:p>
          <a:p>
            <a:pPr marL="167132" indent="-152400">
              <a:lnSpc>
                <a:spcPts val="1944"/>
              </a:lnSpc>
              <a:spcBef>
                <a:spcPts val="0"/>
              </a:spcBef>
              <a:spcAft>
                <a:spcPts val="210"/>
              </a:spcAft>
              <a:defRPr/>
            </a:pPr>
            <a:r>
              <a:rPr lang="id" dirty="0">
                <a:solidFill>
                  <a:srgbClr val="1CADE4"/>
                </a:solidFill>
                <a:latin typeface="Arial"/>
              </a:rPr>
              <a:t>■    </a:t>
            </a:r>
            <a:r>
              <a:rPr lang="id" u="sng" dirty="0">
                <a:latin typeface="Arial"/>
              </a:rPr>
              <a:t>Perwakilan Mutu</a:t>
            </a:r>
            <a:r>
              <a:rPr lang="id" dirty="0">
                <a:latin typeface="Arial"/>
              </a:rPr>
              <a:t> di setiap unit memiliki tanggung jawab untuk memastikan apakah ia telah memiliki program peningkatan mutu dan keselamatan pasien di tingkat unit, melakukan pemantauan secara berkala, mendiskusikan hasil peningkatan, dan bersama tim mereka membuat peningkatan, memastikan bahwa pencapaian mereka didokumentasi dengan benar dan semua staf di unitnya diberi informasi mengenai program peningkatan mutu dan keselamatan pasien.</a:t>
            </a:r>
          </a:p>
          <a:p>
            <a:pPr marL="167132" indent="-152400">
              <a:lnSpc>
                <a:spcPts val="1944"/>
              </a:lnSpc>
              <a:spcBef>
                <a:spcPts val="0"/>
              </a:spcBef>
              <a:spcAft>
                <a:spcPts val="210"/>
              </a:spcAft>
              <a:defRPr/>
            </a:pPr>
            <a:r>
              <a:rPr lang="id" dirty="0">
                <a:solidFill>
                  <a:srgbClr val="1CADE4"/>
                </a:solidFill>
                <a:latin typeface="Arial"/>
              </a:rPr>
              <a:t>■    </a:t>
            </a:r>
            <a:r>
              <a:rPr lang="id" u="sng" dirty="0">
                <a:latin typeface="Arial"/>
              </a:rPr>
              <a:t>Semua anggota staf</a:t>
            </a:r>
            <a:r>
              <a:rPr lang="id" dirty="0">
                <a:latin typeface="Arial"/>
              </a:rPr>
              <a:t> secara aktif ikut serta dalam inisiatif-inisiatif keselamatan untuk mencegah bahaya </a:t>
            </a:r>
            <a:r>
              <a:rPr lang="en-US" dirty="0">
                <a:latin typeface="Arial"/>
              </a:rPr>
              <a:t>yang </a:t>
            </a:r>
            <a:r>
              <a:rPr lang="id" dirty="0">
                <a:latin typeface="Arial"/>
              </a:rPr>
              <a:t>tidak diinginkan, meminimalkan risiko ke pasien dan secara terus menerus mempromosikan budaya keselamatan.</a:t>
            </a:r>
          </a:p>
          <a:p>
            <a:pPr algn="just">
              <a:spcBef>
                <a:spcPts val="0"/>
              </a:spcBef>
              <a:spcAft>
                <a:spcPts val="840"/>
              </a:spcAft>
              <a:defRPr/>
            </a:pPr>
            <a:r>
              <a:rPr lang="id" dirty="0">
                <a:solidFill>
                  <a:srgbClr val="1CADE4"/>
                </a:solidFill>
                <a:latin typeface="Arial"/>
              </a:rPr>
              <a:t>■    </a:t>
            </a:r>
            <a:r>
              <a:rPr lang="id" u="sng" dirty="0">
                <a:latin typeface="Arial"/>
              </a:rPr>
              <a:t>Divisi </a:t>
            </a:r>
            <a:r>
              <a:rPr lang="en-US" u="sng" dirty="0">
                <a:latin typeface="Arial"/>
              </a:rPr>
              <a:t>Quality </a:t>
            </a:r>
            <a:r>
              <a:rPr lang="id" u="sng" dirty="0">
                <a:latin typeface="Arial"/>
              </a:rPr>
              <a:t>&amp; </a:t>
            </a:r>
            <a:r>
              <a:rPr lang="en-US" u="sng" dirty="0">
                <a:latin typeface="Arial"/>
              </a:rPr>
              <a:t>Risk</a:t>
            </a:r>
            <a:r>
              <a:rPr lang="en-US" dirty="0">
                <a:latin typeface="Arial"/>
              </a:rPr>
              <a:t>.</a:t>
            </a:r>
          </a:p>
          <a:p>
            <a:pPr marL="332232" indent="-165100">
              <a:lnSpc>
                <a:spcPts val="1752"/>
              </a:lnSpc>
              <a:spcBef>
                <a:spcPts val="0"/>
              </a:spcBef>
              <a:spcAft>
                <a:spcPts val="210"/>
              </a:spcAft>
              <a:defRPr/>
            </a:pPr>
            <a:r>
              <a:rPr lang="id" sz="2000" b="1" dirty="0">
                <a:solidFill>
                  <a:srgbClr val="1CADE4"/>
                </a:solidFill>
                <a:latin typeface="Arial"/>
              </a:rPr>
              <a:t>■    </a:t>
            </a:r>
            <a:r>
              <a:rPr lang="id" sz="2000" b="1" dirty="0">
                <a:latin typeface="Arial"/>
              </a:rPr>
              <a:t>Rencana Mutu dan Keselamatan Pasien. Mengembangkan dan mengimplementasikan strategi rencana peningkatan mutu dan keselamatan pasien di Rumah sakit untuk memberikan pelayanan </a:t>
            </a:r>
            <a:r>
              <a:rPr lang="en-US" sz="2000" b="1" dirty="0">
                <a:latin typeface="Arial"/>
              </a:rPr>
              <a:t>yang </a:t>
            </a:r>
            <a:r>
              <a:rPr lang="id" sz="2000" b="1" dirty="0">
                <a:latin typeface="Arial"/>
              </a:rPr>
              <a:t>aman dan bermutu tinggi, konsisten dengan keseluruhan arah strategi dari </a:t>
            </a:r>
            <a:r>
              <a:rPr lang="en-US" sz="2000" b="1" dirty="0">
                <a:latin typeface="Arial"/>
              </a:rPr>
              <a:t>‘governing body’ </a:t>
            </a:r>
            <a:r>
              <a:rPr lang="id" sz="2000" b="1" dirty="0">
                <a:latin typeface="Arial"/>
              </a:rPr>
              <a:t>melalui visi dan misi dan keperluan dan standar set untuk Rumah sakit.</a:t>
            </a:r>
          </a:p>
          <a:p>
            <a:pPr marL="332232" indent="-165100">
              <a:lnSpc>
                <a:spcPts val="1704"/>
              </a:lnSpc>
              <a:spcBef>
                <a:spcPts val="0"/>
              </a:spcBef>
              <a:spcAft>
                <a:spcPts val="210"/>
              </a:spcAft>
              <a:defRPr/>
            </a:pPr>
            <a:r>
              <a:rPr lang="id" sz="2000" b="1" dirty="0">
                <a:solidFill>
                  <a:srgbClr val="1CADE4"/>
                </a:solidFill>
                <a:latin typeface="Arial"/>
              </a:rPr>
              <a:t>■    </a:t>
            </a:r>
            <a:r>
              <a:rPr lang="id" sz="2000" b="1" dirty="0">
                <a:latin typeface="Arial"/>
              </a:rPr>
              <a:t>Kebijakan dan Standar Mutu. Memastikan bahwa kebijakan dan prosedur yang sesuai tersedia di tempat, meliputi </a:t>
            </a:r>
            <a:r>
              <a:rPr lang="en-US" sz="2000" b="1" i="1" dirty="0"/>
              <a:t>International Patient Safety Goals</a:t>
            </a:r>
            <a:r>
              <a:rPr lang="en-US" sz="2000" b="1" dirty="0">
                <a:latin typeface="Arial"/>
              </a:rPr>
              <a:t> </a:t>
            </a:r>
            <a:r>
              <a:rPr lang="id" sz="2000" b="1" dirty="0">
                <a:latin typeface="Arial"/>
              </a:rPr>
              <a:t>yang dikomunikasikan ke dan diikuti oleh staf untuk meningkatkan mutu dan keselamatan pasien dan meminimalkan risiko.</a:t>
            </a:r>
          </a:p>
          <a:p>
            <a:pPr marL="332232" indent="-165100">
              <a:lnSpc>
                <a:spcPts val="1704"/>
              </a:lnSpc>
              <a:spcBef>
                <a:spcPts val="0"/>
              </a:spcBef>
              <a:defRPr/>
            </a:pPr>
            <a:r>
              <a:rPr lang="id" sz="2000" b="1" dirty="0">
                <a:solidFill>
                  <a:srgbClr val="1CADE4"/>
                </a:solidFill>
                <a:latin typeface="Arial"/>
              </a:rPr>
              <a:t>■    </a:t>
            </a:r>
            <a:r>
              <a:rPr lang="id" sz="2000" b="1" i="1" dirty="0"/>
              <a:t>Pengukuran </a:t>
            </a:r>
            <a:r>
              <a:rPr lang="en-US" sz="2000" b="1" i="1" dirty="0"/>
              <a:t>Outcome.</a:t>
            </a:r>
            <a:r>
              <a:rPr lang="en-US" sz="2000" b="1" dirty="0">
                <a:latin typeface="Arial"/>
              </a:rPr>
              <a:t> </a:t>
            </a:r>
            <a:r>
              <a:rPr lang="id" sz="2000" b="1" dirty="0">
                <a:latin typeface="Arial"/>
              </a:rPr>
              <a:t>Menentukan pengukuran mutu </a:t>
            </a:r>
            <a:r>
              <a:rPr lang="en-US" sz="2000" b="1" dirty="0" err="1">
                <a:latin typeface="Arial"/>
              </a:rPr>
              <a:t>dan</a:t>
            </a:r>
            <a:r>
              <a:rPr lang="en-US" sz="2000" b="1" dirty="0">
                <a:latin typeface="Arial"/>
              </a:rPr>
              <a:t> outcome </a:t>
            </a:r>
            <a:r>
              <a:rPr lang="id" sz="2000" b="1" dirty="0">
                <a:latin typeface="Arial"/>
              </a:rPr>
              <a:t>serta keselamatan pasien yang valid dan dapat diandalkan harus dikumpulkan dan dilaporkan secara internal. Ini meliputi, tidak terbatas pada, pengukuran </a:t>
            </a:r>
            <a:r>
              <a:rPr lang="en-US" sz="2000" b="1" dirty="0">
                <a:latin typeface="Arial"/>
              </a:rPr>
              <a:t>indicator </a:t>
            </a:r>
            <a:r>
              <a:rPr lang="id" sz="2000" b="1" dirty="0">
                <a:latin typeface="Arial"/>
              </a:rPr>
              <a:t>mutu, pelaksanaan </a:t>
            </a:r>
            <a:r>
              <a:rPr lang="id" sz="2000" b="1" i="1" dirty="0"/>
              <a:t>International </a:t>
            </a:r>
            <a:r>
              <a:rPr lang="en-US" sz="2000" b="1" i="1" dirty="0"/>
              <a:t>Patient Safety Goals,</a:t>
            </a:r>
            <a:r>
              <a:rPr lang="en-US" sz="2000" b="1" dirty="0">
                <a:latin typeface="Arial"/>
              </a:rPr>
              <a:t> </a:t>
            </a:r>
            <a:r>
              <a:rPr lang="id" sz="2000" b="1" dirty="0">
                <a:latin typeface="Arial"/>
              </a:rPr>
              <a:t>mengumpulkan data terkait </a:t>
            </a:r>
            <a:r>
              <a:rPr lang="en-US" sz="2000" b="1" i="1" dirty="0"/>
              <a:t>incident report,</a:t>
            </a:r>
            <a:r>
              <a:rPr lang="en-US" sz="2000" b="1" dirty="0">
                <a:latin typeface="Arial"/>
              </a:rPr>
              <a:t> data </a:t>
            </a:r>
            <a:r>
              <a:rPr lang="id" sz="2000" b="1" dirty="0">
                <a:latin typeface="Arial"/>
              </a:rPr>
              <a:t>terkait </a:t>
            </a:r>
            <a:r>
              <a:rPr lang="en-US" sz="2000" b="1" dirty="0" err="1">
                <a:latin typeface="Arial"/>
              </a:rPr>
              <a:t>resiko</a:t>
            </a:r>
            <a:r>
              <a:rPr lang="en-US" sz="2000" b="1" dirty="0">
                <a:latin typeface="Arial"/>
              </a:rPr>
              <a:t> </a:t>
            </a:r>
            <a:r>
              <a:rPr lang="id" sz="2000" b="1" dirty="0">
                <a:latin typeface="Arial"/>
              </a:rPr>
              <a:t>infeksi secara periodik dan berkesinambungan.</a:t>
            </a:r>
          </a:p>
          <a:p>
            <a:endParaRPr lang="en-US" dirty="0"/>
          </a:p>
        </p:txBody>
      </p:sp>
    </p:spTree>
    <p:extLst>
      <p:ext uri="{BB962C8B-B14F-4D97-AF65-F5344CB8AC3E}">
        <p14:creationId xmlns:p14="http://schemas.microsoft.com/office/powerpoint/2010/main" val="121697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096000"/>
          </a:xfrm>
        </p:spPr>
        <p:txBody>
          <a:bodyPr>
            <a:normAutofit fontScale="92500" lnSpcReduction="10000"/>
          </a:bodyPr>
          <a:lstStyle/>
          <a:p>
            <a:pPr marL="22860" indent="0">
              <a:spcBef>
                <a:spcPts val="0"/>
              </a:spcBef>
              <a:spcAft>
                <a:spcPts val="840"/>
              </a:spcAft>
              <a:buNone/>
              <a:defRPr/>
            </a:pPr>
            <a:r>
              <a:rPr lang="en-US" sz="3600" b="1" dirty="0" smtClean="0">
                <a:solidFill>
                  <a:srgbClr val="1CADE4"/>
                </a:solidFill>
                <a:latin typeface="Arial"/>
              </a:rPr>
              <a:t> </a:t>
            </a:r>
            <a:r>
              <a:rPr lang="id" sz="3600" b="1" dirty="0">
                <a:solidFill>
                  <a:srgbClr val="C00000"/>
                </a:solidFill>
                <a:latin typeface="Arial"/>
              </a:rPr>
              <a:t>Pemantauan</a:t>
            </a:r>
          </a:p>
          <a:p>
            <a:pPr marL="302260" indent="-139700">
              <a:spcBef>
                <a:spcPts val="0"/>
              </a:spcBef>
              <a:spcAft>
                <a:spcPts val="210"/>
              </a:spcAft>
              <a:defRPr/>
            </a:pPr>
            <a:r>
              <a:rPr lang="id" b="1" dirty="0" smtClean="0">
                <a:solidFill>
                  <a:srgbClr val="1CADE4"/>
                </a:solidFill>
                <a:latin typeface="Arial"/>
              </a:rPr>
              <a:t>    </a:t>
            </a:r>
            <a:r>
              <a:rPr lang="id" b="1" dirty="0">
                <a:latin typeface="Arial"/>
              </a:rPr>
              <a:t>Menggunakan informasi dari pengkajian risiko, insiden, keluhan, audit, tuntutan dan sumber-sumber internal dan eksternal lain yang relevan untuk meningkatkan keselamatan dan memfasilitasi pembelajaran organisasi.</a:t>
            </a:r>
          </a:p>
          <a:p>
            <a:pPr marL="302260" indent="-139700">
              <a:spcBef>
                <a:spcPts val="0"/>
              </a:spcBef>
              <a:spcAft>
                <a:spcPts val="210"/>
              </a:spcAft>
              <a:defRPr/>
            </a:pPr>
            <a:r>
              <a:rPr lang="id" b="1" dirty="0" smtClean="0">
                <a:solidFill>
                  <a:srgbClr val="1CADE4"/>
                </a:solidFill>
                <a:latin typeface="Arial"/>
              </a:rPr>
              <a:t>    </a:t>
            </a:r>
            <a:r>
              <a:rPr lang="id" b="1" dirty="0">
                <a:latin typeface="Arial"/>
              </a:rPr>
              <a:t>Memastikan melakukan analisa dan rencana tindakan terhadap insiden keselamatan pasien dan memberikan rekomendasi pada kegiatan-kegiatan untuk meningkatkan mutu dan keselamatan pasien bila diperlukan, seperti </a:t>
            </a:r>
            <a:r>
              <a:rPr lang="en-US" b="1" i="1" dirty="0"/>
              <a:t>sentinel event</a:t>
            </a:r>
            <a:r>
              <a:rPr lang="en-US" b="1" dirty="0">
                <a:latin typeface="Arial"/>
              </a:rPr>
              <a:t> </a:t>
            </a:r>
            <a:r>
              <a:rPr lang="en-US" b="1" dirty="0" err="1">
                <a:latin typeface="Arial"/>
              </a:rPr>
              <a:t>dan</a:t>
            </a:r>
            <a:r>
              <a:rPr lang="en-US" b="1" dirty="0">
                <a:latin typeface="Arial"/>
              </a:rPr>
              <a:t> </a:t>
            </a:r>
            <a:r>
              <a:rPr lang="en-US" b="1" i="1" dirty="0"/>
              <a:t>near miss</a:t>
            </a:r>
            <a:r>
              <a:rPr lang="en-US" b="1" dirty="0">
                <a:latin typeface="Arial"/>
              </a:rPr>
              <a:t> yang </a:t>
            </a:r>
            <a:r>
              <a:rPr lang="id" b="1" dirty="0">
                <a:latin typeface="Arial"/>
              </a:rPr>
              <a:t>memerlukan </a:t>
            </a:r>
            <a:r>
              <a:rPr lang="en-US" b="1" i="1" dirty="0"/>
              <a:t>Root Cause Analysis</a:t>
            </a:r>
            <a:r>
              <a:rPr lang="en-US" b="1" dirty="0">
                <a:latin typeface="Arial"/>
              </a:rPr>
              <a:t> (RCA).</a:t>
            </a:r>
          </a:p>
          <a:p>
            <a:pPr marL="302260" indent="-139700">
              <a:spcBef>
                <a:spcPts val="0"/>
              </a:spcBef>
              <a:spcAft>
                <a:spcPts val="2100"/>
              </a:spcAft>
              <a:defRPr/>
            </a:pPr>
            <a:r>
              <a:rPr lang="en-US" b="1" dirty="0" smtClean="0">
                <a:solidFill>
                  <a:srgbClr val="1CADE4"/>
                </a:solidFill>
                <a:latin typeface="Arial"/>
              </a:rPr>
              <a:t>    </a:t>
            </a:r>
            <a:r>
              <a:rPr lang="id" b="1" dirty="0">
                <a:latin typeface="Arial"/>
              </a:rPr>
              <a:t>Akuntabilitas. Memerlukan penjelasan penuh dan rencana tindakan bila kinerja keselamatan pasien dan mutu di bawah harapan. Komite lebih fokus pada kinerja dan sistem daripada kinerja individu untuk menentukan budaya keselamatan yang bebas </a:t>
            </a:r>
            <a:r>
              <a:rPr lang="en-US" b="1" dirty="0" err="1">
                <a:latin typeface="Arial"/>
              </a:rPr>
              <a:t>dari</a:t>
            </a:r>
            <a:r>
              <a:rPr lang="en-US" b="1" dirty="0">
                <a:latin typeface="Arial"/>
              </a:rPr>
              <a:t> </a:t>
            </a:r>
            <a:r>
              <a:rPr lang="id" b="1" dirty="0">
                <a:latin typeface="Arial"/>
              </a:rPr>
              <a:t>saling menyalahkan di dalam organisasi</a:t>
            </a:r>
          </a:p>
          <a:p>
            <a:pPr marL="68580" indent="0">
              <a:buNone/>
            </a:pPr>
            <a:endParaRPr lang="en-US" dirty="0"/>
          </a:p>
        </p:txBody>
      </p:sp>
    </p:spTree>
    <p:extLst>
      <p:ext uri="{BB962C8B-B14F-4D97-AF65-F5344CB8AC3E}">
        <p14:creationId xmlns:p14="http://schemas.microsoft.com/office/powerpoint/2010/main" val="150457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943600"/>
          </a:xfrm>
        </p:spPr>
        <p:txBody>
          <a:bodyPr>
            <a:normAutofit fontScale="85000" lnSpcReduction="20000"/>
          </a:bodyPr>
          <a:lstStyle/>
          <a:p>
            <a:pPr>
              <a:lnSpc>
                <a:spcPct val="120000"/>
              </a:lnSpc>
            </a:pPr>
            <a:r>
              <a:rPr lang="en-US" sz="3600" b="1" dirty="0" err="1">
                <a:solidFill>
                  <a:srgbClr val="C00000"/>
                </a:solidFill>
                <a:latin typeface="Arial" charset="0"/>
              </a:rPr>
              <a:t>Edukasi</a:t>
            </a:r>
            <a:r>
              <a:rPr lang="en-US" sz="3600" b="1" dirty="0">
                <a:solidFill>
                  <a:srgbClr val="C00000"/>
                </a:solidFill>
                <a:latin typeface="Arial" charset="0"/>
              </a:rPr>
              <a:t>. </a:t>
            </a:r>
            <a:r>
              <a:rPr lang="en-US" b="1" dirty="0" err="1" smtClean="0">
                <a:latin typeface="Arial" charset="0"/>
              </a:rPr>
              <a:t>Divisi</a:t>
            </a:r>
            <a:r>
              <a:rPr lang="en-US" b="1" dirty="0" smtClean="0">
                <a:latin typeface="Arial" charset="0"/>
              </a:rPr>
              <a:t> </a:t>
            </a:r>
            <a:r>
              <a:rPr lang="en-US" b="1" dirty="0">
                <a:latin typeface="Arial" charset="0"/>
              </a:rPr>
              <a:t>Quality &amp; Risk </a:t>
            </a:r>
            <a:r>
              <a:rPr lang="en-US" b="1" dirty="0" err="1">
                <a:latin typeface="Arial" charset="0"/>
              </a:rPr>
              <a:t>berkomitmen</a:t>
            </a:r>
            <a:r>
              <a:rPr lang="en-US" b="1" dirty="0">
                <a:latin typeface="Arial" charset="0"/>
              </a:rPr>
              <a:t> </a:t>
            </a:r>
            <a:r>
              <a:rPr lang="en-US" b="1" dirty="0" err="1">
                <a:latin typeface="Arial" charset="0"/>
              </a:rPr>
              <a:t>untuk</a:t>
            </a:r>
            <a:r>
              <a:rPr lang="en-US" b="1" dirty="0">
                <a:latin typeface="Arial" charset="0"/>
              </a:rPr>
              <a:t> </a:t>
            </a:r>
            <a:r>
              <a:rPr lang="en-US" b="1" dirty="0" err="1">
                <a:latin typeface="Arial" charset="0"/>
              </a:rPr>
              <a:t>melakukan</a:t>
            </a:r>
            <a:r>
              <a:rPr lang="en-US" b="1" dirty="0">
                <a:latin typeface="Arial" charset="0"/>
              </a:rPr>
              <a:t> </a:t>
            </a:r>
            <a:r>
              <a:rPr lang="en-US" b="1" dirty="0" err="1">
                <a:latin typeface="Arial" charset="0"/>
              </a:rPr>
              <a:t>pembelajaran</a:t>
            </a:r>
            <a:r>
              <a:rPr lang="en-US" b="1" dirty="0">
                <a:latin typeface="Arial" charset="0"/>
              </a:rPr>
              <a:t> </a:t>
            </a:r>
            <a:r>
              <a:rPr lang="en-US" b="1" dirty="0" err="1">
                <a:latin typeface="Arial" charset="0"/>
              </a:rPr>
              <a:t>organisasi</a:t>
            </a:r>
            <a:r>
              <a:rPr lang="en-US" b="1" dirty="0">
                <a:latin typeface="Arial" charset="0"/>
              </a:rPr>
              <a:t> yang </a:t>
            </a:r>
            <a:r>
              <a:rPr lang="en-US" b="1" dirty="0" err="1">
                <a:latin typeface="Arial" charset="0"/>
              </a:rPr>
              <a:t>berkelanjutan</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memastikan</a:t>
            </a:r>
            <a:r>
              <a:rPr lang="en-US" b="1" dirty="0">
                <a:latin typeface="Arial" charset="0"/>
              </a:rPr>
              <a:t> </a:t>
            </a:r>
            <a:r>
              <a:rPr lang="en-US" b="1" dirty="0" err="1">
                <a:latin typeface="Arial" charset="0"/>
              </a:rPr>
              <a:t>bahwa</a:t>
            </a:r>
            <a:r>
              <a:rPr lang="en-US" b="1" dirty="0">
                <a:latin typeface="Arial" charset="0"/>
              </a:rPr>
              <a:t> </a:t>
            </a:r>
            <a:r>
              <a:rPr lang="en-US" b="1" dirty="0" err="1">
                <a:latin typeface="Arial" charset="0"/>
              </a:rPr>
              <a:t>Pimpinan</a:t>
            </a:r>
            <a:r>
              <a:rPr lang="en-US" b="1" dirty="0">
                <a:latin typeface="Arial" charset="0"/>
              </a:rPr>
              <a:t>, </a:t>
            </a:r>
            <a:r>
              <a:rPr lang="en-US" b="1" dirty="0" err="1">
                <a:latin typeface="Arial" charset="0"/>
              </a:rPr>
              <a:t>dokter</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semua</a:t>
            </a:r>
            <a:r>
              <a:rPr lang="en-US" b="1" dirty="0">
                <a:latin typeface="Arial" charset="0"/>
              </a:rPr>
              <a:t> </a:t>
            </a:r>
            <a:r>
              <a:rPr lang="en-US" b="1" dirty="0" err="1">
                <a:latin typeface="Arial" charset="0"/>
              </a:rPr>
              <a:t>staf</a:t>
            </a:r>
            <a:r>
              <a:rPr lang="en-US" b="1" dirty="0">
                <a:latin typeface="Arial" charset="0"/>
              </a:rPr>
              <a:t> </a:t>
            </a:r>
            <a:r>
              <a:rPr lang="en-US" b="1" dirty="0" err="1">
                <a:latin typeface="Arial" charset="0"/>
              </a:rPr>
              <a:t>menerima</a:t>
            </a:r>
            <a:r>
              <a:rPr lang="en-US" b="1" dirty="0">
                <a:latin typeface="Arial" charset="0"/>
              </a:rPr>
              <a:t> </a:t>
            </a:r>
            <a:r>
              <a:rPr lang="en-US" b="1" dirty="0" err="1">
                <a:latin typeface="Arial" charset="0"/>
              </a:rPr>
              <a:t>pelatihan</a:t>
            </a:r>
            <a:r>
              <a:rPr lang="en-US" b="1" dirty="0">
                <a:latin typeface="Arial" charset="0"/>
              </a:rPr>
              <a:t> yang </a:t>
            </a:r>
            <a:r>
              <a:rPr lang="en-US" b="1" dirty="0" err="1">
                <a:latin typeface="Arial" charset="0"/>
              </a:rPr>
              <a:t>memadai</a:t>
            </a:r>
            <a:r>
              <a:rPr lang="en-US" b="1" dirty="0">
                <a:latin typeface="Arial" charset="0"/>
              </a:rPr>
              <a:t> </a:t>
            </a:r>
            <a:r>
              <a:rPr lang="en-US" b="1" dirty="0" err="1">
                <a:latin typeface="Arial" charset="0"/>
              </a:rPr>
              <a:t>dalam</a:t>
            </a:r>
            <a:r>
              <a:rPr lang="en-US" b="1" dirty="0">
                <a:latin typeface="Arial" charset="0"/>
              </a:rPr>
              <a:t> </a:t>
            </a:r>
            <a:r>
              <a:rPr lang="en-US" b="1" dirty="0" err="1">
                <a:latin typeface="Arial" charset="0"/>
              </a:rPr>
              <a:t>kaitan</a:t>
            </a:r>
            <a:r>
              <a:rPr lang="en-US" b="1" dirty="0">
                <a:latin typeface="Arial" charset="0"/>
              </a:rPr>
              <a:t> </a:t>
            </a:r>
            <a:r>
              <a:rPr lang="en-US" b="1" dirty="0" err="1">
                <a:latin typeface="Arial" charset="0"/>
              </a:rPr>
              <a:t>mutu</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keselamatan</a:t>
            </a:r>
            <a:r>
              <a:rPr lang="en-US" b="1" dirty="0">
                <a:latin typeface="Arial" charset="0"/>
              </a:rPr>
              <a:t> </a:t>
            </a:r>
            <a:r>
              <a:rPr lang="en-US" b="1" dirty="0" err="1">
                <a:latin typeface="Arial" charset="0"/>
              </a:rPr>
              <a:t>pasien</a:t>
            </a:r>
            <a:r>
              <a:rPr lang="en-US" b="1" dirty="0">
                <a:latin typeface="Arial" charset="0"/>
              </a:rPr>
              <a:t> </a:t>
            </a:r>
            <a:r>
              <a:rPr lang="en-US" b="1" dirty="0" err="1">
                <a:latin typeface="Arial" charset="0"/>
              </a:rPr>
              <a:t>sesuai</a:t>
            </a:r>
            <a:r>
              <a:rPr lang="en-US" b="1" dirty="0">
                <a:latin typeface="Arial" charset="0"/>
              </a:rPr>
              <a:t> </a:t>
            </a:r>
            <a:r>
              <a:rPr lang="en-US" b="1" dirty="0" err="1">
                <a:latin typeface="Arial" charset="0"/>
              </a:rPr>
              <a:t>dengan</a:t>
            </a:r>
            <a:r>
              <a:rPr lang="en-US" b="1" dirty="0">
                <a:latin typeface="Arial" charset="0"/>
              </a:rPr>
              <a:t> </a:t>
            </a:r>
            <a:r>
              <a:rPr lang="en-US" b="1" dirty="0" err="1">
                <a:latin typeface="Arial" charset="0"/>
              </a:rPr>
              <a:t>tanggung</a:t>
            </a:r>
            <a:r>
              <a:rPr lang="en-US" b="1" dirty="0">
                <a:latin typeface="Arial" charset="0"/>
              </a:rPr>
              <a:t> </a:t>
            </a:r>
            <a:r>
              <a:rPr lang="en-US" b="1" dirty="0" err="1">
                <a:latin typeface="Arial" charset="0"/>
              </a:rPr>
              <a:t>jawabnya</a:t>
            </a:r>
            <a:r>
              <a:rPr lang="en-US" b="1" dirty="0" smtClean="0">
                <a:latin typeface="Arial" charset="0"/>
              </a:rPr>
              <a:t>.</a:t>
            </a:r>
          </a:p>
          <a:p>
            <a:pPr>
              <a:lnSpc>
                <a:spcPct val="120000"/>
              </a:lnSpc>
            </a:pPr>
            <a:r>
              <a:rPr lang="en-US" sz="3600" b="1" dirty="0" err="1">
                <a:solidFill>
                  <a:srgbClr val="C00000"/>
                </a:solidFill>
                <a:latin typeface="Arial" charset="0"/>
              </a:rPr>
              <a:t>Rapat</a:t>
            </a:r>
            <a:r>
              <a:rPr lang="en-US" sz="3600" b="1" dirty="0">
                <a:solidFill>
                  <a:srgbClr val="C00000"/>
                </a:solidFill>
                <a:latin typeface="Arial" charset="0"/>
              </a:rPr>
              <a:t> </a:t>
            </a:r>
            <a:r>
              <a:rPr lang="en-US" sz="3600" b="1" dirty="0" err="1">
                <a:solidFill>
                  <a:srgbClr val="C00000"/>
                </a:solidFill>
                <a:latin typeface="Arial" charset="0"/>
              </a:rPr>
              <a:t>dan</a:t>
            </a:r>
            <a:r>
              <a:rPr lang="en-US" sz="3600" b="1" dirty="0">
                <a:solidFill>
                  <a:srgbClr val="C00000"/>
                </a:solidFill>
                <a:latin typeface="Arial" charset="0"/>
              </a:rPr>
              <a:t> </a:t>
            </a:r>
            <a:r>
              <a:rPr lang="en-US" sz="3600" b="1" dirty="0" err="1">
                <a:solidFill>
                  <a:srgbClr val="C00000"/>
                </a:solidFill>
                <a:latin typeface="Arial" charset="0"/>
              </a:rPr>
              <a:t>Pelaporan</a:t>
            </a:r>
            <a:r>
              <a:rPr lang="en-US" b="1" dirty="0">
                <a:latin typeface="Arial" charset="0"/>
              </a:rPr>
              <a:t>. </a:t>
            </a:r>
            <a:r>
              <a:rPr lang="en-US" b="1" dirty="0" err="1">
                <a:latin typeface="Arial" charset="0"/>
              </a:rPr>
              <a:t>Memastikan</a:t>
            </a:r>
            <a:r>
              <a:rPr lang="en-US" b="1" dirty="0">
                <a:latin typeface="Arial" charset="0"/>
              </a:rPr>
              <a:t> </a:t>
            </a:r>
            <a:r>
              <a:rPr lang="en-US" b="1" dirty="0" err="1">
                <a:latin typeface="Arial" charset="0"/>
              </a:rPr>
              <a:t>rapat</a:t>
            </a:r>
            <a:r>
              <a:rPr lang="en-US" b="1" dirty="0">
                <a:latin typeface="Arial" charset="0"/>
              </a:rPr>
              <a:t> </a:t>
            </a:r>
            <a:r>
              <a:rPr lang="en-US" b="1" dirty="0" err="1">
                <a:latin typeface="Arial" charset="0"/>
              </a:rPr>
              <a:t>berkala</a:t>
            </a:r>
            <a:r>
              <a:rPr lang="en-US" b="1" dirty="0">
                <a:latin typeface="Arial" charset="0"/>
              </a:rPr>
              <a:t> </a:t>
            </a:r>
            <a:r>
              <a:rPr lang="en-US" b="1" dirty="0" err="1">
                <a:latin typeface="Arial" charset="0"/>
              </a:rPr>
              <a:t>mengenai</a:t>
            </a:r>
            <a:r>
              <a:rPr lang="en-US" b="1" dirty="0">
                <a:latin typeface="Arial" charset="0"/>
              </a:rPr>
              <a:t> </a:t>
            </a:r>
            <a:r>
              <a:rPr lang="en-US" b="1" dirty="0" err="1">
                <a:latin typeface="Arial" charset="0"/>
              </a:rPr>
              <a:t>peningkatan</a:t>
            </a:r>
            <a:r>
              <a:rPr lang="en-US" b="1" dirty="0">
                <a:latin typeface="Arial" charset="0"/>
              </a:rPr>
              <a:t> </a:t>
            </a:r>
            <a:r>
              <a:rPr lang="en-US" b="1" dirty="0" err="1">
                <a:latin typeface="Arial" charset="0"/>
              </a:rPr>
              <a:t>mutu</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keselamatan</a:t>
            </a:r>
            <a:r>
              <a:rPr lang="en-US" b="1" dirty="0">
                <a:latin typeface="Arial" charset="0"/>
              </a:rPr>
              <a:t> </a:t>
            </a:r>
            <a:r>
              <a:rPr lang="en-US" b="1" dirty="0" err="1">
                <a:latin typeface="Arial" charset="0"/>
              </a:rPr>
              <a:t>pasien</a:t>
            </a:r>
            <a:r>
              <a:rPr lang="en-US" b="1" dirty="0">
                <a:latin typeface="Arial" charset="0"/>
              </a:rPr>
              <a:t> </a:t>
            </a:r>
            <a:r>
              <a:rPr lang="en-US" b="1" dirty="0" err="1">
                <a:latin typeface="Arial" charset="0"/>
              </a:rPr>
              <a:t>dilakukan</a:t>
            </a:r>
            <a:r>
              <a:rPr lang="en-US" b="1" dirty="0">
                <a:latin typeface="Arial" charset="0"/>
              </a:rPr>
              <a:t>. </a:t>
            </a:r>
            <a:r>
              <a:rPr lang="en-US" b="1" dirty="0" err="1">
                <a:latin typeface="Arial" charset="0"/>
              </a:rPr>
              <a:t>Memberikan</a:t>
            </a:r>
            <a:r>
              <a:rPr lang="en-US" b="1" dirty="0">
                <a:latin typeface="Arial" charset="0"/>
              </a:rPr>
              <a:t> </a:t>
            </a:r>
            <a:r>
              <a:rPr lang="en-US" b="1" dirty="0" err="1">
                <a:latin typeface="Arial" charset="0"/>
              </a:rPr>
              <a:t>laporan</a:t>
            </a:r>
            <a:r>
              <a:rPr lang="en-US" b="1" dirty="0">
                <a:latin typeface="Arial" charset="0"/>
              </a:rPr>
              <a:t> </a:t>
            </a:r>
            <a:r>
              <a:rPr lang="en-US" b="1" dirty="0" err="1">
                <a:latin typeface="Arial" charset="0"/>
              </a:rPr>
              <a:t>ke</a:t>
            </a:r>
            <a:r>
              <a:rPr lang="en-US" b="1" dirty="0">
                <a:latin typeface="Arial" charset="0"/>
              </a:rPr>
              <a:t> Hospital Main Committee </a:t>
            </a:r>
            <a:r>
              <a:rPr lang="en-US" b="1" dirty="0" err="1">
                <a:latin typeface="Arial" charset="0"/>
              </a:rPr>
              <a:t>ringkasan</a:t>
            </a:r>
            <a:r>
              <a:rPr lang="en-US" b="1" dirty="0">
                <a:latin typeface="Arial" charset="0"/>
              </a:rPr>
              <a:t> </a:t>
            </a:r>
            <a:r>
              <a:rPr lang="en-US" b="1" dirty="0" err="1">
                <a:latin typeface="Arial" charset="0"/>
              </a:rPr>
              <a:t>hasil</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kemajuan</a:t>
            </a:r>
            <a:r>
              <a:rPr lang="en-US" b="1" dirty="0">
                <a:latin typeface="Arial" charset="0"/>
              </a:rPr>
              <a:t> </a:t>
            </a:r>
            <a:r>
              <a:rPr lang="en-US" b="1" dirty="0" err="1">
                <a:latin typeface="Arial" charset="0"/>
              </a:rPr>
              <a:t>terhadap</a:t>
            </a:r>
            <a:r>
              <a:rPr lang="en-US" b="1" dirty="0">
                <a:latin typeface="Arial" charset="0"/>
              </a:rPr>
              <a:t> </a:t>
            </a:r>
            <a:r>
              <a:rPr lang="en-US" b="1" dirty="0" err="1">
                <a:latin typeface="Arial" charset="0"/>
              </a:rPr>
              <a:t>pengukuran</a:t>
            </a:r>
            <a:r>
              <a:rPr lang="en-US" b="1" dirty="0">
                <a:latin typeface="Arial" charset="0"/>
              </a:rPr>
              <a:t> yang </a:t>
            </a:r>
            <a:r>
              <a:rPr lang="en-US" b="1" dirty="0" err="1">
                <a:latin typeface="Arial" charset="0"/>
              </a:rPr>
              <a:t>ditetapkan</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rencana</a:t>
            </a:r>
            <a:r>
              <a:rPr lang="en-US" b="1" dirty="0">
                <a:latin typeface="Arial" charset="0"/>
              </a:rPr>
              <a:t> </a:t>
            </a:r>
            <a:r>
              <a:rPr lang="en-US" b="1" dirty="0" err="1">
                <a:latin typeface="Arial" charset="0"/>
              </a:rPr>
              <a:t>tindakan</a:t>
            </a:r>
            <a:r>
              <a:rPr lang="en-US" b="1" dirty="0">
                <a:latin typeface="Arial" charset="0"/>
              </a:rPr>
              <a:t> yang </a:t>
            </a:r>
            <a:r>
              <a:rPr lang="en-US" b="1" dirty="0" err="1">
                <a:latin typeface="Arial" charset="0"/>
              </a:rPr>
              <a:t>tepat</a:t>
            </a:r>
            <a:r>
              <a:rPr lang="en-US" b="1" dirty="0">
                <a:latin typeface="Arial" charset="0"/>
              </a:rPr>
              <a:t>.</a:t>
            </a:r>
          </a:p>
          <a:p>
            <a:pPr>
              <a:lnSpc>
                <a:spcPct val="120000"/>
              </a:lnSpc>
            </a:pPr>
            <a:r>
              <a:rPr lang="en-US" sz="3600" b="1" dirty="0" err="1">
                <a:solidFill>
                  <a:srgbClr val="C00000"/>
                </a:solidFill>
                <a:latin typeface="Arial" charset="0"/>
              </a:rPr>
              <a:t>Evaluasi</a:t>
            </a:r>
            <a:r>
              <a:rPr lang="en-US" sz="3600" b="1" dirty="0">
                <a:solidFill>
                  <a:srgbClr val="C00000"/>
                </a:solidFill>
                <a:latin typeface="Arial" charset="0"/>
              </a:rPr>
              <a:t> </a:t>
            </a:r>
            <a:r>
              <a:rPr lang="en-US" sz="3600" b="1" dirty="0" err="1">
                <a:solidFill>
                  <a:srgbClr val="C00000"/>
                </a:solidFill>
                <a:latin typeface="Arial" charset="0"/>
              </a:rPr>
              <a:t>Tahunan</a:t>
            </a:r>
            <a:r>
              <a:rPr lang="en-US" sz="3600" b="1" dirty="0">
                <a:solidFill>
                  <a:srgbClr val="C00000"/>
                </a:solidFill>
                <a:latin typeface="Arial" charset="0"/>
              </a:rPr>
              <a:t> </a:t>
            </a:r>
            <a:r>
              <a:rPr lang="en-US" sz="3600" b="1" dirty="0" err="1">
                <a:solidFill>
                  <a:srgbClr val="C00000"/>
                </a:solidFill>
                <a:latin typeface="Arial" charset="0"/>
              </a:rPr>
              <a:t>Mandiri</a:t>
            </a:r>
            <a:r>
              <a:rPr lang="en-US" b="1" dirty="0">
                <a:latin typeface="Arial" charset="0"/>
              </a:rPr>
              <a:t>. </a:t>
            </a:r>
            <a:r>
              <a:rPr lang="en-US" b="1" dirty="0" err="1">
                <a:latin typeface="Arial" charset="0"/>
              </a:rPr>
              <a:t>Memastikan</a:t>
            </a:r>
            <a:r>
              <a:rPr lang="en-US" b="1" dirty="0">
                <a:latin typeface="Arial" charset="0"/>
              </a:rPr>
              <a:t> </a:t>
            </a:r>
            <a:r>
              <a:rPr lang="en-US" b="1" dirty="0" err="1">
                <a:latin typeface="Arial" charset="0"/>
              </a:rPr>
              <a:t>bahwa</a:t>
            </a:r>
            <a:r>
              <a:rPr lang="en-US" b="1" dirty="0">
                <a:latin typeface="Arial" charset="0"/>
              </a:rPr>
              <a:t> </a:t>
            </a:r>
            <a:r>
              <a:rPr lang="en-US" b="1" dirty="0" err="1">
                <a:latin typeface="Arial" charset="0"/>
              </a:rPr>
              <a:t>Divisi</a:t>
            </a:r>
            <a:r>
              <a:rPr lang="en-US" b="1" dirty="0">
                <a:latin typeface="Arial" charset="0"/>
              </a:rPr>
              <a:t> Quality &amp; Risk </a:t>
            </a:r>
            <a:r>
              <a:rPr lang="en-US" b="1" dirty="0" err="1">
                <a:latin typeface="Arial" charset="0"/>
              </a:rPr>
              <a:t>melakukan</a:t>
            </a:r>
            <a:r>
              <a:rPr lang="en-US" b="1" dirty="0">
                <a:latin typeface="Arial" charset="0"/>
              </a:rPr>
              <a:t> </a:t>
            </a:r>
            <a:r>
              <a:rPr lang="en-US" b="1" dirty="0" err="1">
                <a:latin typeface="Arial" charset="0"/>
              </a:rPr>
              <a:t>evaluasi</a:t>
            </a:r>
            <a:r>
              <a:rPr lang="en-US" b="1" dirty="0">
                <a:latin typeface="Arial" charset="0"/>
              </a:rPr>
              <a:t> </a:t>
            </a:r>
            <a:r>
              <a:rPr lang="en-US" b="1" dirty="0" err="1">
                <a:latin typeface="Arial" charset="0"/>
              </a:rPr>
              <a:t>tahunan</a:t>
            </a:r>
            <a:r>
              <a:rPr lang="en-US" b="1" dirty="0">
                <a:latin typeface="Arial" charset="0"/>
              </a:rPr>
              <a:t> </a:t>
            </a:r>
            <a:r>
              <a:rPr lang="en-US" b="1" dirty="0" err="1">
                <a:latin typeface="Arial" charset="0"/>
              </a:rPr>
              <a:t>mandiri</a:t>
            </a:r>
            <a:r>
              <a:rPr lang="en-US" b="1" dirty="0">
                <a:latin typeface="Arial" charset="0"/>
              </a:rPr>
              <a:t> </a:t>
            </a:r>
            <a:r>
              <a:rPr lang="en-US" b="1" dirty="0" err="1">
                <a:latin typeface="Arial" charset="0"/>
              </a:rPr>
              <a:t>untuk</a:t>
            </a:r>
            <a:r>
              <a:rPr lang="en-US" b="1" dirty="0">
                <a:latin typeface="Arial" charset="0"/>
              </a:rPr>
              <a:t> </a:t>
            </a:r>
            <a:r>
              <a:rPr lang="en-US" b="1" dirty="0" err="1">
                <a:latin typeface="Arial" charset="0"/>
              </a:rPr>
              <a:t>menentukan</a:t>
            </a:r>
            <a:r>
              <a:rPr lang="en-US" b="1" dirty="0">
                <a:latin typeface="Arial" charset="0"/>
              </a:rPr>
              <a:t> </a:t>
            </a:r>
            <a:r>
              <a:rPr lang="en-US" b="1" dirty="0" err="1">
                <a:latin typeface="Arial" charset="0"/>
              </a:rPr>
              <a:t>apakah</a:t>
            </a:r>
            <a:r>
              <a:rPr lang="en-US" b="1" dirty="0">
                <a:latin typeface="Arial" charset="0"/>
              </a:rPr>
              <a:t> </a:t>
            </a:r>
            <a:r>
              <a:rPr lang="en-US" b="1" dirty="0" err="1">
                <a:latin typeface="Arial" charset="0"/>
              </a:rPr>
              <a:t>telah</a:t>
            </a:r>
            <a:r>
              <a:rPr lang="en-US" b="1" dirty="0">
                <a:latin typeface="Arial" charset="0"/>
              </a:rPr>
              <a:t> </a:t>
            </a:r>
            <a:r>
              <a:rPr lang="en-US" b="1" dirty="0" err="1">
                <a:latin typeface="Arial" charset="0"/>
              </a:rPr>
              <a:t>berfungsi</a:t>
            </a:r>
            <a:r>
              <a:rPr lang="en-US" b="1" dirty="0">
                <a:latin typeface="Arial" charset="0"/>
              </a:rPr>
              <a:t> </a:t>
            </a:r>
            <a:r>
              <a:rPr lang="en-US" b="1" dirty="0" err="1">
                <a:latin typeface="Arial" charset="0"/>
              </a:rPr>
              <a:t>efektif</a:t>
            </a:r>
            <a:r>
              <a:rPr lang="en-US" b="1" dirty="0">
                <a:latin typeface="Arial" charset="0"/>
              </a:rPr>
              <a:t>. </a:t>
            </a:r>
            <a:r>
              <a:rPr lang="en-US" b="1" dirty="0" err="1">
                <a:latin typeface="Arial" charset="0"/>
              </a:rPr>
              <a:t>Hasil</a:t>
            </a:r>
            <a:r>
              <a:rPr lang="en-US" b="1" dirty="0">
                <a:latin typeface="Arial" charset="0"/>
              </a:rPr>
              <a:t> proses </a:t>
            </a:r>
            <a:r>
              <a:rPr lang="en-US" b="1" dirty="0" err="1">
                <a:latin typeface="Arial" charset="0"/>
              </a:rPr>
              <a:t>pengkajian</a:t>
            </a:r>
            <a:r>
              <a:rPr lang="en-US" b="1" dirty="0">
                <a:latin typeface="Arial" charset="0"/>
              </a:rPr>
              <a:t> </a:t>
            </a:r>
            <a:r>
              <a:rPr lang="en-US" b="1" dirty="0" err="1">
                <a:latin typeface="Arial" charset="0"/>
              </a:rPr>
              <a:t>akan</a:t>
            </a:r>
            <a:r>
              <a:rPr lang="en-US" b="1" dirty="0">
                <a:latin typeface="Arial" charset="0"/>
              </a:rPr>
              <a:t> </a:t>
            </a:r>
            <a:r>
              <a:rPr lang="en-US" b="1" dirty="0" err="1">
                <a:latin typeface="Arial" charset="0"/>
              </a:rPr>
              <a:t>didiskusikan</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menghasilkan</a:t>
            </a:r>
            <a:r>
              <a:rPr lang="en-US" b="1" dirty="0">
                <a:latin typeface="Arial" charset="0"/>
              </a:rPr>
              <a:t> </a:t>
            </a:r>
            <a:r>
              <a:rPr lang="en-US" b="1" dirty="0" err="1">
                <a:latin typeface="Arial" charset="0"/>
              </a:rPr>
              <a:t>sebuah</a:t>
            </a:r>
            <a:r>
              <a:rPr lang="en-US" b="1" dirty="0">
                <a:latin typeface="Arial" charset="0"/>
              </a:rPr>
              <a:t> </a:t>
            </a:r>
            <a:r>
              <a:rPr lang="en-US" b="1" dirty="0" err="1">
                <a:latin typeface="Arial" charset="0"/>
              </a:rPr>
              <a:t>rencana</a:t>
            </a:r>
            <a:r>
              <a:rPr lang="en-US" b="1" dirty="0">
                <a:latin typeface="Arial" charset="0"/>
              </a:rPr>
              <a:t> </a:t>
            </a:r>
            <a:r>
              <a:rPr lang="en-US" b="1" dirty="0" err="1">
                <a:latin typeface="Arial" charset="0"/>
              </a:rPr>
              <a:t>perbaikan</a:t>
            </a:r>
            <a:r>
              <a:rPr lang="en-US" b="1" dirty="0">
                <a:latin typeface="Arial" charset="0"/>
              </a:rPr>
              <a:t> </a:t>
            </a:r>
            <a:r>
              <a:rPr lang="en-US" b="1" dirty="0" err="1">
                <a:latin typeface="Arial" charset="0"/>
              </a:rPr>
              <a:t>untuk</a:t>
            </a:r>
            <a:r>
              <a:rPr lang="en-US" b="1" dirty="0">
                <a:latin typeface="Arial" charset="0"/>
              </a:rPr>
              <a:t> </a:t>
            </a:r>
            <a:r>
              <a:rPr lang="en-US" b="1" dirty="0" err="1">
                <a:latin typeface="Arial" charset="0"/>
              </a:rPr>
              <a:t>tahun</a:t>
            </a:r>
            <a:r>
              <a:rPr lang="en-US" b="1" dirty="0">
                <a:latin typeface="Arial" charset="0"/>
              </a:rPr>
              <a:t> </a:t>
            </a:r>
            <a:r>
              <a:rPr lang="en-US" b="1" dirty="0" err="1">
                <a:latin typeface="Arial" charset="0"/>
              </a:rPr>
              <a:t>berikutnya</a:t>
            </a:r>
            <a:r>
              <a:rPr lang="en-US" b="1" dirty="0">
                <a:latin typeface="Arial" charset="0"/>
              </a:rPr>
              <a:t> </a:t>
            </a:r>
            <a:r>
              <a:rPr lang="en-US" b="1" dirty="0" err="1">
                <a:latin typeface="Arial" charset="0"/>
              </a:rPr>
              <a:t>akan</a:t>
            </a:r>
            <a:r>
              <a:rPr lang="en-US" b="1" dirty="0">
                <a:latin typeface="Arial" charset="0"/>
              </a:rPr>
              <a:t> </a:t>
            </a:r>
            <a:r>
              <a:rPr lang="en-US" b="1" dirty="0" err="1">
                <a:latin typeface="Arial" charset="0"/>
              </a:rPr>
              <a:t>dikembangkan</a:t>
            </a:r>
            <a:r>
              <a:rPr lang="en-US" b="1" dirty="0" smtClean="0">
                <a:latin typeface="Arial" charset="0"/>
              </a:rPr>
              <a:t>.</a:t>
            </a:r>
            <a:endParaRPr lang="en-US" b="1" dirty="0">
              <a:latin typeface="Arial" charset="0"/>
            </a:endParaRPr>
          </a:p>
          <a:p>
            <a:endParaRPr lang="en-US" dirty="0"/>
          </a:p>
        </p:txBody>
      </p:sp>
    </p:spTree>
    <p:extLst>
      <p:ext uri="{BB962C8B-B14F-4D97-AF65-F5344CB8AC3E}">
        <p14:creationId xmlns:p14="http://schemas.microsoft.com/office/powerpoint/2010/main" val="291108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4495800" cy="648736"/>
          </a:xfrm>
        </p:spPr>
        <p:txBody>
          <a:bodyPr>
            <a:normAutofit fontScale="90000"/>
          </a:bodyPr>
          <a:lstStyle/>
          <a:p>
            <a:r>
              <a:rPr lang="en-US" b="1" dirty="0">
                <a:solidFill>
                  <a:srgbClr val="C00000"/>
                </a:solidFill>
                <a:latin typeface="Arial" charset="0"/>
              </a:rPr>
              <a:t>LANDASAN </a:t>
            </a:r>
            <a:r>
              <a:rPr lang="en-US" b="1" dirty="0" smtClean="0">
                <a:solidFill>
                  <a:srgbClr val="C00000"/>
                </a:solidFill>
                <a:latin typeface="Arial" charset="0"/>
              </a:rPr>
              <a:t>HUKUM</a:t>
            </a:r>
            <a:endParaRPr lang="en-US" dirty="0"/>
          </a:p>
        </p:txBody>
      </p:sp>
      <p:sp>
        <p:nvSpPr>
          <p:cNvPr id="3" name="Content Placeholder 2"/>
          <p:cNvSpPr>
            <a:spLocks noGrp="1"/>
          </p:cNvSpPr>
          <p:nvPr>
            <p:ph idx="1"/>
          </p:nvPr>
        </p:nvSpPr>
        <p:spPr>
          <a:xfrm>
            <a:off x="533400" y="1600200"/>
            <a:ext cx="8001000" cy="4800600"/>
          </a:xfrm>
        </p:spPr>
        <p:txBody>
          <a:bodyPr/>
          <a:lstStyle/>
          <a:p>
            <a:r>
              <a:rPr lang="en-US" dirty="0" err="1">
                <a:latin typeface="Arial" charset="0"/>
              </a:rPr>
              <a:t>Undang</a:t>
            </a:r>
            <a:r>
              <a:rPr lang="en-US" dirty="0">
                <a:latin typeface="Arial" charset="0"/>
              </a:rPr>
              <a:t> </a:t>
            </a:r>
            <a:r>
              <a:rPr lang="en-US" dirty="0" err="1">
                <a:latin typeface="Arial" charset="0"/>
              </a:rPr>
              <a:t>Undang</a:t>
            </a:r>
            <a:r>
              <a:rPr lang="en-US" dirty="0">
                <a:latin typeface="Arial" charset="0"/>
              </a:rPr>
              <a:t> </a:t>
            </a:r>
            <a:r>
              <a:rPr lang="en-US" dirty="0" err="1">
                <a:latin typeface="Arial" charset="0"/>
              </a:rPr>
              <a:t>Dasar</a:t>
            </a:r>
            <a:r>
              <a:rPr lang="en-US" dirty="0">
                <a:latin typeface="Arial" charset="0"/>
              </a:rPr>
              <a:t> Negara </a:t>
            </a:r>
            <a:r>
              <a:rPr lang="en-US" dirty="0" err="1">
                <a:latin typeface="Arial" charset="0"/>
              </a:rPr>
              <a:t>Republik</a:t>
            </a:r>
            <a:r>
              <a:rPr lang="en-US" dirty="0">
                <a:latin typeface="Arial" charset="0"/>
              </a:rPr>
              <a:t> Indonesia </a:t>
            </a:r>
            <a:r>
              <a:rPr lang="en-US" dirty="0" err="1">
                <a:latin typeface="Arial" charset="0"/>
              </a:rPr>
              <a:t>Tahun</a:t>
            </a:r>
            <a:r>
              <a:rPr lang="en-US" dirty="0">
                <a:latin typeface="Arial" charset="0"/>
              </a:rPr>
              <a:t> 1945 </a:t>
            </a:r>
            <a:r>
              <a:rPr lang="en-US" dirty="0" err="1">
                <a:latin typeface="Arial" charset="0"/>
              </a:rPr>
              <a:t>Pasal</a:t>
            </a:r>
            <a:r>
              <a:rPr lang="en-US" dirty="0">
                <a:latin typeface="Arial" charset="0"/>
              </a:rPr>
              <a:t> 28 H </a:t>
            </a:r>
            <a:r>
              <a:rPr lang="en-US" dirty="0" err="1">
                <a:latin typeface="Arial" charset="0"/>
              </a:rPr>
              <a:t>ayat</a:t>
            </a:r>
            <a:r>
              <a:rPr lang="en-US" dirty="0">
                <a:latin typeface="Arial" charset="0"/>
              </a:rPr>
              <a:t> (1) yang </a:t>
            </a:r>
            <a:r>
              <a:rPr lang="en-US" dirty="0" err="1">
                <a:latin typeface="Arial" charset="0"/>
              </a:rPr>
              <a:t>menerangkan</a:t>
            </a:r>
            <a:r>
              <a:rPr lang="en-US" dirty="0">
                <a:latin typeface="Arial" charset="0"/>
              </a:rPr>
              <a:t> </a:t>
            </a:r>
            <a:r>
              <a:rPr lang="en-US" dirty="0" err="1">
                <a:latin typeface="Arial" charset="0"/>
              </a:rPr>
              <a:t>bahwa</a:t>
            </a:r>
            <a:r>
              <a:rPr lang="en-US" dirty="0">
                <a:latin typeface="Arial" charset="0"/>
              </a:rPr>
              <a:t> </a:t>
            </a:r>
            <a:r>
              <a:rPr lang="en-US" dirty="0" err="1">
                <a:latin typeface="Arial" charset="0"/>
              </a:rPr>
              <a:t>Setiap</a:t>
            </a:r>
            <a:r>
              <a:rPr lang="en-US" dirty="0">
                <a:latin typeface="Arial" charset="0"/>
              </a:rPr>
              <a:t> Orang </a:t>
            </a:r>
            <a:r>
              <a:rPr lang="en-US" dirty="0" err="1">
                <a:latin typeface="Arial" charset="0"/>
              </a:rPr>
              <a:t>Berhak</a:t>
            </a:r>
            <a:r>
              <a:rPr lang="en-US" dirty="0">
                <a:latin typeface="Arial" charset="0"/>
              </a:rPr>
              <a:t> </a:t>
            </a:r>
            <a:r>
              <a:rPr lang="en-US" dirty="0" err="1">
                <a:latin typeface="Arial" charset="0"/>
              </a:rPr>
              <a:t>Memperoleh</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Kesehatan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pasal</a:t>
            </a:r>
            <a:r>
              <a:rPr lang="en-US" dirty="0">
                <a:latin typeface="Arial" charset="0"/>
              </a:rPr>
              <a:t> 34 </a:t>
            </a:r>
            <a:r>
              <a:rPr lang="en-US" dirty="0" err="1">
                <a:latin typeface="Arial" charset="0"/>
              </a:rPr>
              <a:t>ayat</a:t>
            </a:r>
            <a:r>
              <a:rPr lang="en-US" dirty="0">
                <a:latin typeface="Arial" charset="0"/>
              </a:rPr>
              <a:t> (3) yang </a:t>
            </a:r>
            <a:r>
              <a:rPr lang="en-US" dirty="0" err="1">
                <a:latin typeface="Arial" charset="0"/>
              </a:rPr>
              <a:t>menerangkan</a:t>
            </a:r>
            <a:r>
              <a:rPr lang="en-US" dirty="0">
                <a:latin typeface="Arial" charset="0"/>
              </a:rPr>
              <a:t> </a:t>
            </a:r>
            <a:r>
              <a:rPr lang="en-US" dirty="0" err="1">
                <a:latin typeface="Arial" charset="0"/>
              </a:rPr>
              <a:t>bahwa</a:t>
            </a:r>
            <a:r>
              <a:rPr lang="en-US" dirty="0">
                <a:latin typeface="Arial" charset="0"/>
              </a:rPr>
              <a:t> Negara </a:t>
            </a:r>
            <a:r>
              <a:rPr lang="en-US" dirty="0" err="1">
                <a:latin typeface="Arial" charset="0"/>
              </a:rPr>
              <a:t>Bertanggungjawab</a:t>
            </a:r>
            <a:r>
              <a:rPr lang="en-US" dirty="0">
                <a:latin typeface="Arial" charset="0"/>
              </a:rPr>
              <a:t> </a:t>
            </a:r>
            <a:r>
              <a:rPr lang="en-US" dirty="0" err="1">
                <a:latin typeface="Arial" charset="0"/>
              </a:rPr>
              <a:t>atas</a:t>
            </a:r>
            <a:r>
              <a:rPr lang="en-US" dirty="0">
                <a:latin typeface="Arial" charset="0"/>
              </a:rPr>
              <a:t> </a:t>
            </a:r>
            <a:r>
              <a:rPr lang="en-US" dirty="0" err="1">
                <a:latin typeface="Arial" charset="0"/>
              </a:rPr>
              <a:t>Penyediaan</a:t>
            </a:r>
            <a:r>
              <a:rPr lang="en-US" dirty="0">
                <a:latin typeface="Arial" charset="0"/>
              </a:rPr>
              <a:t> </a:t>
            </a:r>
            <a:r>
              <a:rPr lang="en-US" dirty="0" err="1">
                <a:latin typeface="Arial" charset="0"/>
              </a:rPr>
              <a:t>Fasilitas</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Kesehatan</a:t>
            </a:r>
            <a:r>
              <a:rPr lang="en-US" dirty="0">
                <a:latin typeface="Arial" charset="0"/>
              </a:rPr>
              <a:t> </a:t>
            </a:r>
            <a:r>
              <a:rPr lang="en-US" dirty="0" err="1">
                <a:latin typeface="Arial" charset="0"/>
              </a:rPr>
              <a:t>dan</a:t>
            </a:r>
            <a:r>
              <a:rPr lang="en-US" dirty="0">
                <a:latin typeface="Arial" charset="0"/>
              </a:rPr>
              <a:t> </a:t>
            </a:r>
            <a:r>
              <a:rPr lang="en-US" dirty="0" err="1">
                <a:latin typeface="Arial" charset="0"/>
              </a:rPr>
              <a:t>Fasilitas</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Umum</a:t>
            </a:r>
            <a:r>
              <a:rPr lang="en-US" dirty="0">
                <a:latin typeface="Arial" charset="0"/>
              </a:rPr>
              <a:t> Yang </a:t>
            </a:r>
            <a:r>
              <a:rPr lang="en-US" dirty="0" err="1" smtClean="0">
                <a:latin typeface="Arial" charset="0"/>
              </a:rPr>
              <a:t>Layak</a:t>
            </a:r>
            <a:endParaRPr lang="en-US" dirty="0" smtClean="0">
              <a:latin typeface="Arial" charset="0"/>
            </a:endParaRPr>
          </a:p>
          <a:p>
            <a:r>
              <a:rPr lang="en-US" dirty="0" err="1">
                <a:latin typeface="Arial" charset="0"/>
              </a:rPr>
              <a:t>Undang-Undang</a:t>
            </a:r>
            <a:r>
              <a:rPr lang="en-US" dirty="0">
                <a:latin typeface="Arial" charset="0"/>
              </a:rPr>
              <a:t> No 44 </a:t>
            </a:r>
            <a:r>
              <a:rPr lang="en-US" dirty="0" err="1">
                <a:latin typeface="Arial" charset="0"/>
              </a:rPr>
              <a:t>tahun</a:t>
            </a:r>
            <a:r>
              <a:rPr lang="en-US" dirty="0">
                <a:latin typeface="Arial" charset="0"/>
              </a:rPr>
              <a:t> 2009 </a:t>
            </a:r>
            <a:r>
              <a:rPr lang="en-US" dirty="0" err="1">
                <a:latin typeface="Arial" charset="0"/>
              </a:rPr>
              <a:t>tentang</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endParaRPr lang="en-US" dirty="0">
              <a:latin typeface="Arial" charset="0"/>
            </a:endParaRPr>
          </a:p>
          <a:p>
            <a:r>
              <a:rPr lang="en-US" dirty="0" err="1">
                <a:latin typeface="Arial" charset="0"/>
              </a:rPr>
              <a:t>Peraturan</a:t>
            </a:r>
            <a:r>
              <a:rPr lang="en-US" dirty="0">
                <a:latin typeface="Arial" charset="0"/>
              </a:rPr>
              <a:t> </a:t>
            </a:r>
            <a:r>
              <a:rPr lang="en-US" dirty="0" err="1">
                <a:latin typeface="Arial" charset="0"/>
              </a:rPr>
              <a:t>Menteri</a:t>
            </a:r>
            <a:r>
              <a:rPr lang="en-US" dirty="0">
                <a:latin typeface="Arial" charset="0"/>
              </a:rPr>
              <a:t> </a:t>
            </a:r>
            <a:r>
              <a:rPr lang="en-US" dirty="0" err="1">
                <a:latin typeface="Arial" charset="0"/>
              </a:rPr>
              <a:t>Kesehatan</a:t>
            </a:r>
            <a:r>
              <a:rPr lang="en-US" dirty="0">
                <a:latin typeface="Arial" charset="0"/>
              </a:rPr>
              <a:t> </a:t>
            </a:r>
            <a:r>
              <a:rPr lang="en-US" dirty="0" err="1">
                <a:latin typeface="Arial" charset="0"/>
              </a:rPr>
              <a:t>Republik</a:t>
            </a:r>
            <a:r>
              <a:rPr lang="en-US" dirty="0">
                <a:latin typeface="Arial" charset="0"/>
              </a:rPr>
              <a:t> Indonesia </a:t>
            </a:r>
            <a:r>
              <a:rPr lang="en-US" dirty="0" err="1">
                <a:latin typeface="Arial" charset="0"/>
              </a:rPr>
              <a:t>Nomor</a:t>
            </a:r>
            <a:r>
              <a:rPr lang="en-US" dirty="0">
                <a:latin typeface="Arial" charset="0"/>
              </a:rPr>
              <a:t> 1691/MENKES/PER/VIII/2011 </a:t>
            </a:r>
            <a:r>
              <a:rPr lang="en-US" dirty="0" err="1">
                <a:latin typeface="Arial" charset="0"/>
              </a:rPr>
              <a:t>tentang</a:t>
            </a:r>
            <a:r>
              <a:rPr lang="en-US" dirty="0">
                <a:latin typeface="Arial" charset="0"/>
              </a:rPr>
              <a:t> </a:t>
            </a:r>
            <a:r>
              <a:rPr lang="en-US" dirty="0" err="1">
                <a:latin typeface="Arial" charset="0"/>
              </a:rPr>
              <a:t>Keselamatan</a:t>
            </a:r>
            <a:r>
              <a:rPr lang="en-US" dirty="0">
                <a:latin typeface="Arial" charset="0"/>
              </a:rPr>
              <a:t> </a:t>
            </a:r>
            <a:r>
              <a:rPr lang="en-US" dirty="0" err="1">
                <a:latin typeface="Arial" charset="0"/>
              </a:rPr>
              <a:t>Pasien</a:t>
            </a:r>
            <a:r>
              <a:rPr lang="en-US" dirty="0">
                <a:latin typeface="Arial" charset="0"/>
              </a:rPr>
              <a:t> </a:t>
            </a:r>
            <a:r>
              <a:rPr lang="en-US" dirty="0" err="1">
                <a:latin typeface="Arial" charset="0"/>
              </a:rPr>
              <a:t>Rumah</a:t>
            </a:r>
            <a:r>
              <a:rPr lang="en-US" dirty="0">
                <a:latin typeface="Arial" charset="0"/>
              </a:rPr>
              <a:t> </a:t>
            </a:r>
            <a:r>
              <a:rPr lang="en-US" dirty="0" err="1">
                <a:latin typeface="Arial" charset="0"/>
              </a:rPr>
              <a:t>Sakit</a:t>
            </a:r>
            <a:endParaRPr lang="en-US" dirty="0">
              <a:latin typeface="Arial" charset="0"/>
            </a:endParaRPr>
          </a:p>
          <a:p>
            <a:endParaRPr lang="en-US" dirty="0"/>
          </a:p>
        </p:txBody>
      </p:sp>
    </p:spTree>
    <p:extLst>
      <p:ext uri="{BB962C8B-B14F-4D97-AF65-F5344CB8AC3E}">
        <p14:creationId xmlns:p14="http://schemas.microsoft.com/office/powerpoint/2010/main" val="116098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772400" cy="5486400"/>
          </a:xfrm>
        </p:spPr>
        <p:txBody>
          <a:bodyPr/>
          <a:lstStyle/>
          <a:p>
            <a:r>
              <a:rPr lang="en-US" dirty="0" err="1">
                <a:latin typeface="Arial" charset="0"/>
              </a:rPr>
              <a:t>Peraturan</a:t>
            </a:r>
            <a:r>
              <a:rPr lang="en-US" dirty="0">
                <a:latin typeface="Arial" charset="0"/>
              </a:rPr>
              <a:t> </a:t>
            </a:r>
            <a:r>
              <a:rPr lang="en-US" dirty="0" err="1">
                <a:latin typeface="Arial" charset="0"/>
              </a:rPr>
              <a:t>Menteri</a:t>
            </a:r>
            <a:r>
              <a:rPr lang="en-US" dirty="0">
                <a:latin typeface="Arial" charset="0"/>
              </a:rPr>
              <a:t> </a:t>
            </a:r>
            <a:r>
              <a:rPr lang="en-US" dirty="0" err="1">
                <a:latin typeface="Arial" charset="0"/>
              </a:rPr>
              <a:t>Kesehatan</a:t>
            </a:r>
            <a:r>
              <a:rPr lang="en-US" dirty="0">
                <a:latin typeface="Arial" charset="0"/>
              </a:rPr>
              <a:t> </a:t>
            </a:r>
            <a:r>
              <a:rPr lang="en-US" dirty="0" err="1">
                <a:latin typeface="Arial" charset="0"/>
              </a:rPr>
              <a:t>Republik</a:t>
            </a:r>
            <a:r>
              <a:rPr lang="en-US" dirty="0">
                <a:latin typeface="Arial" charset="0"/>
              </a:rPr>
              <a:t> Indonesia </a:t>
            </a:r>
            <a:r>
              <a:rPr lang="en-US" dirty="0" err="1">
                <a:latin typeface="Arial" charset="0"/>
              </a:rPr>
              <a:t>Nomor</a:t>
            </a:r>
            <a:r>
              <a:rPr lang="en-US" dirty="0">
                <a:latin typeface="Arial" charset="0"/>
              </a:rPr>
              <a:t> 1438/MENKES/PER/IX/2010 </a:t>
            </a:r>
            <a:r>
              <a:rPr lang="en-US" dirty="0" err="1">
                <a:latin typeface="Arial" charset="0"/>
              </a:rPr>
              <a:t>tentang</a:t>
            </a:r>
            <a:r>
              <a:rPr lang="en-US" dirty="0">
                <a:latin typeface="Arial" charset="0"/>
              </a:rPr>
              <a:t> </a:t>
            </a:r>
            <a:r>
              <a:rPr lang="en-US" dirty="0" err="1">
                <a:latin typeface="Arial" charset="0"/>
              </a:rPr>
              <a:t>Standar</a:t>
            </a:r>
            <a:r>
              <a:rPr lang="en-US" dirty="0">
                <a:latin typeface="Arial" charset="0"/>
              </a:rPr>
              <a:t> </a:t>
            </a:r>
            <a:r>
              <a:rPr lang="en-US" dirty="0" err="1">
                <a:latin typeface="Arial" charset="0"/>
              </a:rPr>
              <a:t>Pelayanan</a:t>
            </a:r>
            <a:r>
              <a:rPr lang="en-US" dirty="0">
                <a:latin typeface="Arial" charset="0"/>
              </a:rPr>
              <a:t> </a:t>
            </a:r>
            <a:r>
              <a:rPr lang="en-US" dirty="0" err="1">
                <a:latin typeface="Arial" charset="0"/>
              </a:rPr>
              <a:t>Kedokteran</a:t>
            </a:r>
            <a:endParaRPr lang="en-US" dirty="0">
              <a:latin typeface="Arial" charset="0"/>
            </a:endParaRPr>
          </a:p>
          <a:p>
            <a:r>
              <a:rPr lang="en-US" dirty="0" err="1">
                <a:latin typeface="Arial" charset="0"/>
              </a:rPr>
              <a:t>Keptusan</a:t>
            </a:r>
            <a:r>
              <a:rPr lang="en-US" dirty="0">
                <a:latin typeface="Arial" charset="0"/>
              </a:rPr>
              <a:t> </a:t>
            </a:r>
            <a:r>
              <a:rPr lang="en-US" dirty="0" err="1">
                <a:latin typeface="Arial" charset="0"/>
              </a:rPr>
              <a:t>Menteri</a:t>
            </a:r>
            <a:r>
              <a:rPr lang="en-US" dirty="0">
                <a:latin typeface="Arial" charset="0"/>
              </a:rPr>
              <a:t> </a:t>
            </a:r>
            <a:r>
              <a:rPr lang="en-US" dirty="0" err="1">
                <a:latin typeface="Arial" charset="0"/>
              </a:rPr>
              <a:t>Kesehatan</a:t>
            </a:r>
            <a:r>
              <a:rPr lang="en-US" dirty="0">
                <a:latin typeface="Arial" charset="0"/>
              </a:rPr>
              <a:t> </a:t>
            </a:r>
            <a:r>
              <a:rPr lang="en-US" dirty="0" err="1">
                <a:latin typeface="Arial" charset="0"/>
              </a:rPr>
              <a:t>Republik</a:t>
            </a:r>
            <a:r>
              <a:rPr lang="en-US" dirty="0">
                <a:latin typeface="Arial" charset="0"/>
              </a:rPr>
              <a:t> Indonesia </a:t>
            </a:r>
            <a:r>
              <a:rPr lang="en-US" dirty="0" err="1">
                <a:latin typeface="Arial" charset="0"/>
              </a:rPr>
              <a:t>Nomor</a:t>
            </a:r>
            <a:r>
              <a:rPr lang="en-US" dirty="0">
                <a:latin typeface="Arial" charset="0"/>
              </a:rPr>
              <a:t> 129/</a:t>
            </a:r>
            <a:r>
              <a:rPr lang="en-US" dirty="0" err="1">
                <a:latin typeface="Arial" charset="0"/>
              </a:rPr>
              <a:t>Menkes</a:t>
            </a:r>
            <a:r>
              <a:rPr lang="en-US" dirty="0">
                <a:latin typeface="Arial" charset="0"/>
              </a:rPr>
              <a:t>/II/2008 </a:t>
            </a:r>
            <a:r>
              <a:rPr lang="en-US" dirty="0" err="1">
                <a:latin typeface="Arial" charset="0"/>
              </a:rPr>
              <a:t>tentang</a:t>
            </a:r>
            <a:r>
              <a:rPr lang="en-US" dirty="0">
                <a:latin typeface="Arial" charset="0"/>
              </a:rPr>
              <a:t> </a:t>
            </a:r>
            <a:r>
              <a:rPr lang="en-US" dirty="0" err="1">
                <a:latin typeface="Arial" charset="0"/>
              </a:rPr>
              <a:t>Standar</a:t>
            </a:r>
            <a:r>
              <a:rPr lang="en-US" dirty="0">
                <a:latin typeface="Arial" charset="0"/>
              </a:rPr>
              <a:t> Minimal </a:t>
            </a:r>
            <a:r>
              <a:rPr lang="en-US" dirty="0" err="1">
                <a:latin typeface="Arial" charset="0"/>
              </a:rPr>
              <a:t>Rumah</a:t>
            </a:r>
            <a:r>
              <a:rPr lang="en-US" dirty="0">
                <a:latin typeface="Arial" charset="0"/>
              </a:rPr>
              <a:t> </a:t>
            </a:r>
            <a:r>
              <a:rPr lang="en-US" dirty="0" err="1">
                <a:latin typeface="Arial" charset="0"/>
              </a:rPr>
              <a:t>Sakit</a:t>
            </a:r>
            <a:endParaRPr lang="en-US" dirty="0">
              <a:latin typeface="Arial" charset="0"/>
            </a:endParaRPr>
          </a:p>
          <a:p>
            <a:endParaRPr lang="en-US" dirty="0"/>
          </a:p>
        </p:txBody>
      </p:sp>
    </p:spTree>
    <p:extLst>
      <p:ext uri="{BB962C8B-B14F-4D97-AF65-F5344CB8AC3E}">
        <p14:creationId xmlns:p14="http://schemas.microsoft.com/office/powerpoint/2010/main" val="3901206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225</TotalTime>
  <Words>4224</Words>
  <Application>Microsoft Office PowerPoint</Application>
  <PresentationFormat>On-screen Show (4:3)</PresentationFormat>
  <Paragraphs>241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Austin</vt:lpstr>
      <vt:lpstr>QUALITY IMPROVEMENT &amp; PATIENT SAFETY PLAN</vt:lpstr>
      <vt:lpstr>DEFINISI</vt:lpstr>
      <vt:lpstr>PowerPoint Presentation</vt:lpstr>
      <vt:lpstr>TANGGUNG JAWAB Kepemimpinan dan Komitmen</vt:lpstr>
      <vt:lpstr>PowerPoint Presentation</vt:lpstr>
      <vt:lpstr>PowerPoint Presentation</vt:lpstr>
      <vt:lpstr>PowerPoint Presentation</vt:lpstr>
      <vt:lpstr>LANDASAN HUKUM</vt:lpstr>
      <vt:lpstr>PowerPoint Presentation</vt:lpstr>
      <vt:lpstr>TATALAKSANA </vt:lpstr>
      <vt:lpstr>Prinsip-Prinsip Peningkatan Mutu Peningkatan mutu adalah sebuah pendekatan sistematis untuk menilai pelayanan-pelayanan dan meningkatkannya berdasarkan prioritas. Rumah Sakit melakukan pendekatan peningkatan mutu berdasarkan prinsip-prinsip berikut ini : </vt:lpstr>
      <vt:lpstr>PowerPoint Presentation</vt:lpstr>
      <vt:lpstr>Proses Peningkatan Kinerja Mutu</vt:lpstr>
      <vt:lpstr>PowerPoint Presentation</vt:lpstr>
      <vt:lpstr>PowerPoint Presentation</vt:lpstr>
      <vt:lpstr>Model Peningkatan Kinerja Mutu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PENCAPAIAN INTERNATIONAL PATIENT SAFETY GOAL (IPSG)</vt:lpstr>
      <vt:lpstr>PowerPoint Presentation</vt:lpstr>
      <vt:lpstr>PowerPoint Presentation</vt:lpstr>
      <vt:lpstr>PowerPoint Presentation</vt:lpstr>
      <vt:lpstr>PENYEBARAN HASIL</vt:lpstr>
      <vt:lpstr>PELATIHAN DAN EDUKASI</vt:lpstr>
      <vt:lpstr>PowerPoint Presentation</vt:lpstr>
      <vt:lpstr>REFERENCE</vt:lpstr>
      <vt:lpstr>PROSES KINERJA PERBAIKAN MUTU : BAGAIMANA MENETAPKAN TOPIK ATAU INDIKATOR</vt:lpstr>
      <vt:lpstr>ALUR PROSES DATA MUTU : PENGUMPULAN, ANALISA DAN PENGGUNAAN DATA, DAN VALIDASI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 &amp; PATIENT SAFETY PLAN</dc:title>
  <dc:creator>yanti</dc:creator>
  <cp:lastModifiedBy>yanti</cp:lastModifiedBy>
  <cp:revision>16</cp:revision>
  <dcterms:created xsi:type="dcterms:W3CDTF">2018-03-08T07:02:10Z</dcterms:created>
  <dcterms:modified xsi:type="dcterms:W3CDTF">2018-03-08T10:47:15Z</dcterms:modified>
</cp:coreProperties>
</file>